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4" r:id="rId69"/>
    <p:sldId id="325" r:id="rId70"/>
    <p:sldId id="326" r:id="rId71"/>
    <p:sldId id="327" r:id="rId72"/>
    <p:sldId id="328" r:id="rId73"/>
    <p:sldId id="329" r:id="rId74"/>
    <p:sldId id="330" r:id="rId75"/>
    <p:sldId id="331" r:id="rId76"/>
    <p:sldId id="323" r:id="rId77"/>
    <p:sldId id="332" r:id="rId78"/>
    <p:sldId id="333" r:id="rId79"/>
    <p:sldId id="334" r:id="rId80"/>
    <p:sldId id="335" r:id="rId81"/>
    <p:sldId id="336" r:id="rId82"/>
    <p:sldId id="337" r:id="rId83"/>
    <p:sldId id="338" r:id="rId84"/>
    <p:sldId id="339" r:id="rId85"/>
    <p:sldId id="340"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37.wmf"/><Relationship Id="rId1" Type="http://schemas.openxmlformats.org/officeDocument/2006/relationships/image" Target="../media/image4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4" Type="http://schemas.openxmlformats.org/officeDocument/2006/relationships/image" Target="../media/image75.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19/01/2018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19/01/2018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19/01/2018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19/01/2018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3.bin"/><Relationship Id="rId4" Type="http://schemas.openxmlformats.org/officeDocument/2006/relationships/image" Target="../media/image17.wmf"/><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16.bin"/><Relationship Id="rId4" Type="http://schemas.openxmlformats.org/officeDocument/2006/relationships/image" Target="../media/image2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8.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0.wmf"/><Relationship Id="rId5" Type="http://schemas.openxmlformats.org/officeDocument/2006/relationships/oleObject" Target="../embeddings/oleObject23.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5.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33.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34.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35.wmf"/></Relationships>
</file>

<file path=ppt/slides/_rels/slide39.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37.wmf"/><Relationship Id="rId5" Type="http://schemas.openxmlformats.org/officeDocument/2006/relationships/oleObject" Target="../embeddings/oleObject30.bin"/><Relationship Id="rId4" Type="http://schemas.openxmlformats.org/officeDocument/2006/relationships/image" Target="../media/image36.w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2.wmf"/><Relationship Id="rId5" Type="http://schemas.openxmlformats.org/officeDocument/2006/relationships/oleObject" Target="../embeddings/oleObject33.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35.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45.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37.wmf"/><Relationship Id="rId5" Type="http://schemas.openxmlformats.org/officeDocument/2006/relationships/oleObject" Target="../embeddings/oleObject38.bin"/><Relationship Id="rId4" Type="http://schemas.openxmlformats.org/officeDocument/2006/relationships/image" Target="../media/image46.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49.wmf"/><Relationship Id="rId5" Type="http://schemas.openxmlformats.org/officeDocument/2006/relationships/oleObject" Target="../embeddings/oleObject41.bin"/><Relationship Id="rId4" Type="http://schemas.openxmlformats.org/officeDocument/2006/relationships/image" Target="../media/image48.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50.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52.wmf"/><Relationship Id="rId5" Type="http://schemas.openxmlformats.org/officeDocument/2006/relationships/oleObject" Target="../embeddings/oleObject44.bin"/><Relationship Id="rId4" Type="http://schemas.openxmlformats.org/officeDocument/2006/relationships/image" Target="../media/image51.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54.wmf"/><Relationship Id="rId5" Type="http://schemas.openxmlformats.org/officeDocument/2006/relationships/oleObject" Target="../embeddings/oleObject46.bin"/><Relationship Id="rId4" Type="http://schemas.openxmlformats.org/officeDocument/2006/relationships/image" Target="../media/image53.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56.wmf"/><Relationship Id="rId5" Type="http://schemas.openxmlformats.org/officeDocument/2006/relationships/oleObject" Target="../embeddings/oleObject48.bin"/><Relationship Id="rId4" Type="http://schemas.openxmlformats.org/officeDocument/2006/relationships/image" Target="../media/image5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57.wmf"/></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59.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60.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62.wmf"/><Relationship Id="rId5" Type="http://schemas.openxmlformats.org/officeDocument/2006/relationships/oleObject" Target="../embeddings/oleObject53.bin"/><Relationship Id="rId4" Type="http://schemas.openxmlformats.org/officeDocument/2006/relationships/image" Target="../media/image61.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6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65.wmf"/><Relationship Id="rId5" Type="http://schemas.openxmlformats.org/officeDocument/2006/relationships/oleObject" Target="../embeddings/oleObject56.bin"/><Relationship Id="rId4" Type="http://schemas.openxmlformats.org/officeDocument/2006/relationships/image" Target="../media/image64.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67.wmf"/><Relationship Id="rId5" Type="http://schemas.openxmlformats.org/officeDocument/2006/relationships/oleObject" Target="../embeddings/oleObject58.bin"/><Relationship Id="rId4" Type="http://schemas.openxmlformats.org/officeDocument/2006/relationships/image" Target="../media/image66.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68.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image" Target="../media/image69.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71.wmf"/><Relationship Id="rId5" Type="http://schemas.openxmlformats.org/officeDocument/2006/relationships/oleObject" Target="../embeddings/oleObject62.bin"/><Relationship Id="rId4" Type="http://schemas.openxmlformats.org/officeDocument/2006/relationships/image" Target="../media/image70.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73.wmf"/><Relationship Id="rId5" Type="http://schemas.openxmlformats.org/officeDocument/2006/relationships/oleObject" Target="../embeddings/oleObject64.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6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77.wmf"/><Relationship Id="rId5" Type="http://schemas.openxmlformats.org/officeDocument/2006/relationships/oleObject" Target="../embeddings/oleObject68.bin"/><Relationship Id="rId4" Type="http://schemas.openxmlformats.org/officeDocument/2006/relationships/image" Target="../media/image76.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79.wmf"/><Relationship Id="rId5" Type="http://schemas.openxmlformats.org/officeDocument/2006/relationships/oleObject" Target="../embeddings/oleObject70.bin"/><Relationship Id="rId4" Type="http://schemas.openxmlformats.org/officeDocument/2006/relationships/image" Target="../media/image78.wmf"/></Relationships>
</file>

<file path=ppt/slides/_rels/slide83.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81.wmf"/><Relationship Id="rId5" Type="http://schemas.openxmlformats.org/officeDocument/2006/relationships/oleObject" Target="../embeddings/oleObject72.bin"/><Relationship Id="rId4" Type="http://schemas.openxmlformats.org/officeDocument/2006/relationships/image" Target="../media/image80.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84.wmf"/><Relationship Id="rId5" Type="http://schemas.openxmlformats.org/officeDocument/2006/relationships/oleObject" Target="../embeddings/oleObject75.bin"/><Relationship Id="rId4" Type="http://schemas.openxmlformats.org/officeDocument/2006/relationships/image" Target="../media/image8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990600"/>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918710"/>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pPr algn="ctr"/>
            <a:r>
              <a:rPr lang="en-US" sz="3200" dirty="0" smtClean="0">
                <a:latin typeface="Times New Roman" pitchFamily="18" charset="0"/>
                <a:cs typeface="Times New Roman" pitchFamily="18" charset="0"/>
              </a:rPr>
              <a:t>Associate Analytics Program – Day 6 &amp; 7</a:t>
            </a:r>
            <a:endParaRPr lang="en-US" sz="3200" dirty="0"/>
          </a:p>
        </p:txBody>
      </p:sp>
      <p:sp>
        <p:nvSpPr>
          <p:cNvPr id="4" name="Content Placeholder 2"/>
          <p:cNvSpPr txBox="1">
            <a:spLocks/>
          </p:cNvSpPr>
          <p:nvPr/>
        </p:nvSpPr>
        <p:spPr>
          <a:xfrm>
            <a:off x="457200" y="2244272"/>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smtClean="0">
                <a:latin typeface="Times New Roman" pitchFamily="18" charset="0"/>
                <a:cs typeface="Times New Roman" pitchFamily="18" charset="0"/>
              </a:rPr>
              <a:t>Continuous Distributions</a:t>
            </a:r>
          </a:p>
          <a:p>
            <a:pPr marL="0" indent="0" algn="ctr">
              <a:buFont typeface="Arial" pitchFamily="34" charset="0"/>
              <a:buNone/>
            </a:pPr>
            <a:r>
              <a:rPr lang="en-US" b="1" smtClean="0">
                <a:latin typeface="Times New Roman" pitchFamily="18" charset="0"/>
                <a:cs typeface="Times New Roman" pitchFamily="18" charset="0"/>
              </a:rPr>
              <a:t> </a:t>
            </a:r>
          </a:p>
          <a:p>
            <a:pPr marL="0" indent="0">
              <a:buFont typeface="Arial" pitchFamily="34" charset="0"/>
              <a:buNone/>
            </a:pPr>
            <a:r>
              <a:rPr lang="en-US" sz="2400" u="sng" smtClean="0">
                <a:latin typeface="Times New Roman" pitchFamily="18" charset="0"/>
                <a:cs typeface="Times New Roman" pitchFamily="18" charset="0"/>
              </a:rPr>
              <a:t>Learning Objectives </a:t>
            </a:r>
          </a:p>
          <a:p>
            <a:r>
              <a:rPr lang="en-US" sz="2000" smtClean="0">
                <a:latin typeface="Times New Roman" pitchFamily="18" charset="0"/>
                <a:cs typeface="Times New Roman" pitchFamily="18" charset="0"/>
              </a:rPr>
              <a:t>Understand concepts of the continuous distribution, especially the normal distribution.</a:t>
            </a:r>
          </a:p>
          <a:p>
            <a:r>
              <a:rPr lang="en-US" sz="2000" smtClean="0">
                <a:latin typeface="Times New Roman" pitchFamily="18" charset="0"/>
                <a:cs typeface="Times New Roman" pitchFamily="18" charset="0"/>
              </a:rPr>
              <a:t>Recognize normal distribution problems, and know how to solve them.</a:t>
            </a:r>
          </a:p>
          <a:p>
            <a:r>
              <a:rPr lang="en-US" sz="2000" smtClean="0">
                <a:latin typeface="Times New Roman" pitchFamily="18" charset="0"/>
                <a:cs typeface="Times New Roman" pitchFamily="18" charset="0"/>
              </a:rPr>
              <a:t>Decide when to use the normal distribution to approximate binomial distribution problems, and know how to work them.</a:t>
            </a:r>
          </a:p>
          <a:p>
            <a:r>
              <a:rPr lang="en-US" sz="2000" smtClean="0">
                <a:latin typeface="Times New Roman" pitchFamily="18" charset="0"/>
                <a:cs typeface="Times New Roman" pitchFamily="18" charset="0"/>
              </a:rPr>
              <a:t>Decide when to use the exponential distribution to solve problems in business, and know how to work them.</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187147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700775"/>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4"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Applying Z formula :</a:t>
            </a:r>
            <a:endParaRPr lang="it-IT" sz="2000" b="0" u="sng" dirty="0">
              <a:latin typeface="Times New Roman" pitchFamily="18" charset="0"/>
              <a:cs typeface="Times New Roman" pitchFamily="18" charset="0"/>
            </a:endParaRPr>
          </a:p>
        </p:txBody>
      </p:sp>
      <p:sp>
        <p:nvSpPr>
          <p:cNvPr id="5" name="Content Placeholder 2"/>
          <p:cNvSpPr txBox="1">
            <a:spLocks/>
          </p:cNvSpPr>
          <p:nvPr/>
        </p:nvSpPr>
        <p:spPr>
          <a:xfrm>
            <a:off x="511175" y="2244638"/>
            <a:ext cx="8382000" cy="42227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grpSp>
        <p:nvGrpSpPr>
          <p:cNvPr id="6" name="Group 18"/>
          <p:cNvGrpSpPr>
            <a:grpSpLocks/>
          </p:cNvGrpSpPr>
          <p:nvPr/>
        </p:nvGrpSpPr>
        <p:grpSpPr bwMode="auto">
          <a:xfrm>
            <a:off x="274638" y="1824038"/>
            <a:ext cx="8685212" cy="4648293"/>
            <a:chOff x="274638" y="1331820"/>
            <a:chExt cx="8685212" cy="4648293"/>
          </a:xfrm>
        </p:grpSpPr>
        <p:graphicFrame>
          <p:nvGraphicFramePr>
            <p:cNvPr id="7" name="Object 5">
              <a:hlinkClick r:id="" action="ppaction://ole?verb=0"/>
            </p:cNvPr>
            <p:cNvGraphicFramePr>
              <a:graphicFrameLocks/>
            </p:cNvGraphicFramePr>
            <p:nvPr>
              <p:extLst>
                <p:ext uri="{D42A27DB-BD31-4B8C-83A1-F6EECF244321}">
                  <p14:modId xmlns:p14="http://schemas.microsoft.com/office/powerpoint/2010/main" val="2738582792"/>
                </p:ext>
              </p:extLst>
            </p:nvPr>
          </p:nvGraphicFramePr>
          <p:xfrm>
            <a:off x="334963" y="1331820"/>
            <a:ext cx="8624887" cy="1201737"/>
          </p:xfrm>
          <a:graphic>
            <a:graphicData uri="http://schemas.openxmlformats.org/presentationml/2006/ole">
              <mc:AlternateContent xmlns:mc="http://schemas.openxmlformats.org/markup-compatibility/2006">
                <mc:Choice xmlns:v="urn:schemas-microsoft-com:vml" Requires="v">
                  <p:oleObj spid="_x0000_s4128" name="Equation" r:id="rId3" imgW="3162240" imgH="431640" progId="Equation.3">
                    <p:embed/>
                  </p:oleObj>
                </mc:Choice>
                <mc:Fallback>
                  <p:oleObj name="Equation" r:id="rId3" imgW="3162240" imgH="431640" progId="Equation.3">
                    <p:embed/>
                    <p:pic>
                      <p:nvPicPr>
                        <p:cNvPr id="0" name=""/>
                        <p:cNvPicPr>
                          <a:picLocks noChangeArrowheads="1"/>
                        </p:cNvPicPr>
                        <p:nvPr/>
                      </p:nvPicPr>
                      <p:blipFill>
                        <a:blip r:embed="rId4"/>
                        <a:srcRect/>
                        <a:stretch>
                          <a:fillRect/>
                        </a:stretch>
                      </p:blipFill>
                      <p:spPr bwMode="auto">
                        <a:xfrm>
                          <a:off x="334963" y="1331820"/>
                          <a:ext cx="8624887" cy="1201737"/>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6">
              <a:hlinkClick r:id="" action="ppaction://ole?verb=0"/>
            </p:cNvPr>
            <p:cNvGraphicFramePr>
              <a:graphicFrameLocks/>
            </p:cNvGraphicFramePr>
            <p:nvPr/>
          </p:nvGraphicFramePr>
          <p:xfrm>
            <a:off x="304800" y="2590800"/>
            <a:ext cx="3733800" cy="1676400"/>
          </p:xfrm>
          <a:graphic>
            <a:graphicData uri="http://schemas.openxmlformats.org/presentationml/2006/ole">
              <mc:AlternateContent xmlns:mc="http://schemas.openxmlformats.org/markup-compatibility/2006">
                <mc:Choice xmlns:v="urn:schemas-microsoft-com:vml" Requires="v">
                  <p:oleObj spid="_x0000_s4129" name="Equation" r:id="rId5" imgW="1609560" imgH="580680" progId="">
                    <p:embed/>
                  </p:oleObj>
                </mc:Choice>
                <mc:Fallback>
                  <p:oleObj name="Equation" r:id="rId5" imgW="1609560" imgH="580680" progId="">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590800"/>
                          <a:ext cx="3733800" cy="1676400"/>
                        </a:xfrm>
                        <a:prstGeom prst="rect">
                          <a:avLst/>
                        </a:prstGeom>
                        <a:noFill/>
                        <a:ln w="76200">
                          <a:solidFill>
                            <a:srgbClr val="CC66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7">
              <a:hlinkClick r:id="" action="ppaction://ole?verb=0"/>
            </p:cNvPr>
            <p:cNvGraphicFramePr>
              <a:graphicFrameLocks/>
            </p:cNvGraphicFramePr>
            <p:nvPr/>
          </p:nvGraphicFramePr>
          <p:xfrm>
            <a:off x="274638" y="4417964"/>
            <a:ext cx="3872043" cy="1562149"/>
          </p:xfrm>
          <a:graphic>
            <a:graphicData uri="http://schemas.openxmlformats.org/presentationml/2006/ole">
              <mc:AlternateContent xmlns:mc="http://schemas.openxmlformats.org/markup-compatibility/2006">
                <mc:Choice xmlns:v="urn:schemas-microsoft-com:vml" Requires="v">
                  <p:oleObj spid="_x0000_s4130" name="Equation" r:id="rId7" imgW="1803240" imgH="609480" progId="">
                    <p:embed/>
                  </p:oleObj>
                </mc:Choice>
                <mc:Fallback>
                  <p:oleObj name="Equation" r:id="rId7" imgW="1803240" imgH="609480" progId="">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638" y="4417964"/>
                          <a:ext cx="3872043" cy="1562149"/>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8"/>
            <p:cNvSpPr>
              <a:spLocks noChangeArrowheads="1"/>
            </p:cNvSpPr>
            <p:nvPr/>
          </p:nvSpPr>
          <p:spPr bwMode="auto">
            <a:xfrm>
              <a:off x="4286422" y="2774417"/>
              <a:ext cx="4553056" cy="2911278"/>
            </a:xfrm>
            <a:prstGeom prst="rect">
              <a:avLst/>
            </a:prstGeom>
            <a:noFill/>
            <a:ln w="762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p>
              <a:pPr eaLnBrk="0" hangingPunct="0"/>
              <a:r>
                <a:rPr lang="en-US" sz="1800" b="1" i="0">
                  <a:solidFill>
                    <a:srgbClr val="000000"/>
                  </a:solidFill>
                  <a:latin typeface="Arial" charset="0"/>
                </a:rPr>
                <a:t>     Z</a:t>
              </a:r>
              <a:r>
                <a:rPr lang="en-US" sz="1800" b="1" i="0" u="sng">
                  <a:solidFill>
                    <a:srgbClr val="000000"/>
                  </a:solidFill>
                  <a:latin typeface="Arial" charset="0"/>
                </a:rPr>
                <a:t>	0.00    	0.01    	0.02    </a:t>
              </a:r>
            </a:p>
            <a:p>
              <a:pPr eaLnBrk="0" hangingPunct="0"/>
              <a:endParaRPr lang="en-US" sz="1800" b="1" i="0">
                <a:solidFill>
                  <a:srgbClr val="000000"/>
                </a:solidFill>
                <a:latin typeface="Arial" charset="0"/>
              </a:endParaRPr>
            </a:p>
            <a:p>
              <a:pPr eaLnBrk="0" hangingPunct="0"/>
              <a:r>
                <a:rPr lang="en-US" sz="1800" b="1" i="0">
                  <a:solidFill>
                    <a:srgbClr val="000000"/>
                  </a:solidFill>
                  <a:latin typeface="Arial" charset="0"/>
                </a:rPr>
                <a:t>0.00	0.0000	0.0040	0.0080</a:t>
              </a:r>
            </a:p>
            <a:p>
              <a:pPr eaLnBrk="0" hangingPunct="0"/>
              <a:r>
                <a:rPr lang="en-US" sz="1800" b="1" i="0">
                  <a:solidFill>
                    <a:srgbClr val="000000"/>
                  </a:solidFill>
                  <a:latin typeface="Arial" charset="0"/>
                </a:rPr>
                <a:t>0.10	0.0398	0.0438	0.0478</a:t>
              </a:r>
            </a:p>
            <a:p>
              <a:pPr eaLnBrk="0" hangingPunct="0"/>
              <a:endParaRPr lang="en-US" sz="1800" b="1" i="0">
                <a:solidFill>
                  <a:srgbClr val="000000"/>
                </a:solidFill>
                <a:latin typeface="Arial" charset="0"/>
              </a:endParaRPr>
            </a:p>
            <a:p>
              <a:pPr eaLnBrk="0" hangingPunct="0"/>
              <a:r>
                <a:rPr lang="en-US" sz="1800" b="1" i="0">
                  <a:solidFill>
                    <a:srgbClr val="000000"/>
                  </a:solidFill>
                  <a:latin typeface="Arial" charset="0"/>
                </a:rPr>
                <a:t>1.00	0.3413	0.3438	0.3461</a:t>
              </a:r>
            </a:p>
            <a:p>
              <a:pPr eaLnBrk="0" hangingPunct="0"/>
              <a:endParaRPr lang="en-US" sz="1800" b="1" i="0">
                <a:solidFill>
                  <a:srgbClr val="000000"/>
                </a:solidFill>
                <a:latin typeface="Arial" charset="0"/>
              </a:endParaRPr>
            </a:p>
            <a:p>
              <a:pPr eaLnBrk="0" hangingPunct="0"/>
              <a:r>
                <a:rPr lang="en-US" sz="1800" b="1" i="0">
                  <a:solidFill>
                    <a:srgbClr val="000000"/>
                  </a:solidFill>
                  <a:latin typeface="Arial" charset="0"/>
                </a:rPr>
                <a:t>1.10	0.3643	0.3665	0.3686</a:t>
              </a:r>
            </a:p>
            <a:p>
              <a:pPr eaLnBrk="0" hangingPunct="0"/>
              <a:endParaRPr lang="en-US" sz="1800" b="1" i="0">
                <a:solidFill>
                  <a:srgbClr val="000000"/>
                </a:solidFill>
                <a:latin typeface="Arial" charset="0"/>
              </a:endParaRPr>
            </a:p>
            <a:p>
              <a:pPr eaLnBrk="0" hangingPunct="0"/>
              <a:r>
                <a:rPr lang="en-US" sz="1800" b="1" i="0">
                  <a:solidFill>
                    <a:srgbClr val="000000"/>
                  </a:solidFill>
                  <a:latin typeface="Arial" charset="0"/>
                </a:rPr>
                <a:t>1.20	0.3849	0.3869	0.3888</a:t>
              </a:r>
            </a:p>
          </p:txBody>
        </p:sp>
        <p:sp>
          <p:nvSpPr>
            <p:cNvPr id="11" name="Line 9"/>
            <p:cNvSpPr>
              <a:spLocks noChangeShapeType="1"/>
            </p:cNvSpPr>
            <p:nvPr/>
          </p:nvSpPr>
          <p:spPr bwMode="auto">
            <a:xfrm>
              <a:off x="814142" y="2421115"/>
              <a:ext cx="509433" cy="0"/>
            </a:xfrm>
            <a:prstGeom prst="line">
              <a:avLst/>
            </a:prstGeom>
            <a:noFill/>
            <a:ln w="762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0"/>
            <p:cNvSpPr>
              <a:spLocks noChangeShapeType="1"/>
            </p:cNvSpPr>
            <p:nvPr/>
          </p:nvSpPr>
          <p:spPr bwMode="auto">
            <a:xfrm>
              <a:off x="2591850" y="2421115"/>
              <a:ext cx="509433" cy="0"/>
            </a:xfrm>
            <a:prstGeom prst="line">
              <a:avLst/>
            </a:prstGeom>
            <a:noFill/>
            <a:ln w="76200">
              <a:solidFill>
                <a:srgbClr val="99FF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1"/>
            <p:cNvSpPr>
              <a:spLocks noChangeShapeType="1"/>
            </p:cNvSpPr>
            <p:nvPr/>
          </p:nvSpPr>
          <p:spPr bwMode="auto">
            <a:xfrm>
              <a:off x="5499862" y="2421115"/>
              <a:ext cx="594338" cy="0"/>
            </a:xfrm>
            <a:prstGeom prst="line">
              <a:avLst/>
            </a:prstGeom>
            <a:noFill/>
            <a:ln w="76200">
              <a:solidFill>
                <a:srgbClr val="99FF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Oval 12"/>
            <p:cNvSpPr>
              <a:spLocks noChangeArrowheads="1"/>
            </p:cNvSpPr>
            <p:nvPr/>
          </p:nvSpPr>
          <p:spPr bwMode="auto">
            <a:xfrm>
              <a:off x="5098330" y="4648303"/>
              <a:ext cx="1004715" cy="415649"/>
            </a:xfrm>
            <a:prstGeom prst="ellipse">
              <a:avLst/>
            </a:prstGeom>
            <a:noFill/>
            <a:ln w="762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15" name="Arc 13"/>
            <p:cNvSpPr>
              <a:spLocks/>
            </p:cNvSpPr>
            <p:nvPr/>
          </p:nvSpPr>
          <p:spPr bwMode="auto">
            <a:xfrm>
              <a:off x="6009295" y="2362231"/>
              <a:ext cx="960493" cy="240037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76200" cap="rnd">
              <a:solidFill>
                <a:schemeClr val="folHlink"/>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Line 14"/>
            <p:cNvSpPr>
              <a:spLocks noChangeShapeType="1"/>
            </p:cNvSpPr>
            <p:nvPr/>
          </p:nvSpPr>
          <p:spPr bwMode="auto">
            <a:xfrm>
              <a:off x="4194441" y="2421115"/>
              <a:ext cx="169811" cy="0"/>
            </a:xfrm>
            <a:prstGeom prst="line">
              <a:avLst/>
            </a:prstGeom>
            <a:noFill/>
            <a:ln w="762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Arc 15"/>
            <p:cNvSpPr>
              <a:spLocks/>
            </p:cNvSpPr>
            <p:nvPr/>
          </p:nvSpPr>
          <p:spPr bwMode="auto">
            <a:xfrm>
              <a:off x="4649039" y="2362231"/>
              <a:ext cx="760612" cy="237612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5"/>
                    <a:pt x="9646" y="21"/>
                    <a:pt x="21561" y="0"/>
                  </a:cubicBezTo>
                </a:path>
                <a:path w="21600" h="21600" stroke="0" extrusionOk="0">
                  <a:moveTo>
                    <a:pt x="0" y="21600"/>
                  </a:moveTo>
                  <a:cubicBezTo>
                    <a:pt x="0" y="9685"/>
                    <a:pt x="9646" y="21"/>
                    <a:pt x="21561" y="0"/>
                  </a:cubicBezTo>
                  <a:lnTo>
                    <a:pt x="21600" y="21600"/>
                  </a:lnTo>
                  <a:close/>
                </a:path>
              </a:pathLst>
            </a:custGeom>
            <a:noFill/>
            <a:ln w="76200" cap="rnd">
              <a:solidFill>
                <a:srgbClr val="99FF99"/>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8" name="Arc 15"/>
          <p:cNvSpPr>
            <a:spLocks/>
          </p:cNvSpPr>
          <p:nvPr/>
        </p:nvSpPr>
        <p:spPr bwMode="auto">
          <a:xfrm rot="10800000">
            <a:off x="4038600" y="2930618"/>
            <a:ext cx="227013" cy="9906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5"/>
                  <a:pt x="9646" y="21"/>
                  <a:pt x="21561" y="0"/>
                </a:cubicBezTo>
              </a:path>
              <a:path w="21600" h="21600" stroke="0" extrusionOk="0">
                <a:moveTo>
                  <a:pt x="0" y="21600"/>
                </a:moveTo>
                <a:cubicBezTo>
                  <a:pt x="0" y="9685"/>
                  <a:pt x="9646" y="21"/>
                  <a:pt x="21561" y="0"/>
                </a:cubicBezTo>
                <a:lnTo>
                  <a:pt x="21600" y="21600"/>
                </a:lnTo>
                <a:close/>
              </a:path>
            </a:pathLst>
          </a:custGeom>
          <a:noFill/>
          <a:ln w="76200" cap="rnd">
            <a:solidFill>
              <a:schemeClr val="accent1"/>
            </a:solidFill>
            <a:round/>
            <a:headEnd type="triangle" w="med" len="med"/>
            <a:tailEnd/>
          </a:ln>
        </p:spPr>
        <p:txBody>
          <a:bodyPr wrap="none" anchor="ctr"/>
          <a:lstStyle/>
          <a:p>
            <a:pPr eaLnBrk="0" hangingPunct="0">
              <a:defRPr/>
            </a:pPr>
            <a:endParaRPr lang="en-US">
              <a:cs typeface="+mn-cs"/>
            </a:endParaRPr>
          </a:p>
        </p:txBody>
      </p:sp>
      <p:sp>
        <p:nvSpPr>
          <p:cNvPr id="19" name="Arc 15"/>
          <p:cNvSpPr>
            <a:spLocks/>
          </p:cNvSpPr>
          <p:nvPr/>
        </p:nvSpPr>
        <p:spPr bwMode="auto">
          <a:xfrm rot="10800000">
            <a:off x="4267200" y="2854418"/>
            <a:ext cx="1293813" cy="31242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5"/>
                  <a:pt x="9646" y="21"/>
                  <a:pt x="21561" y="0"/>
                </a:cubicBezTo>
              </a:path>
              <a:path w="21600" h="21600" stroke="0" extrusionOk="0">
                <a:moveTo>
                  <a:pt x="0" y="21600"/>
                </a:moveTo>
                <a:cubicBezTo>
                  <a:pt x="0" y="9685"/>
                  <a:pt x="9646" y="21"/>
                  <a:pt x="21561" y="0"/>
                </a:cubicBezTo>
                <a:lnTo>
                  <a:pt x="21600" y="21600"/>
                </a:lnTo>
                <a:close/>
              </a:path>
            </a:pathLst>
          </a:custGeom>
          <a:noFill/>
          <a:ln w="76200" cap="rnd">
            <a:solidFill>
              <a:schemeClr val="accent1"/>
            </a:solidFill>
            <a:round/>
            <a:headEnd type="triangle" w="med" len="med"/>
            <a:tailEnd/>
          </a:ln>
        </p:spPr>
        <p:txBody>
          <a:bodyPr wrap="none" anchor="ctr"/>
          <a:lstStyle/>
          <a:p>
            <a:pPr eaLnBrk="0" hangingPunct="0">
              <a:defRPr/>
            </a:pPr>
            <a:endParaRPr lang="en-US">
              <a:cs typeface="+mn-cs"/>
            </a:endParaRPr>
          </a:p>
        </p:txBody>
      </p:sp>
    </p:spTree>
    <p:extLst>
      <p:ext uri="{BB962C8B-B14F-4D97-AF65-F5344CB8AC3E}">
        <p14:creationId xmlns:p14="http://schemas.microsoft.com/office/powerpoint/2010/main" val="1054887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960555"/>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4"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Applying Z formula :</a:t>
            </a:r>
            <a:endParaRPr lang="it-IT" sz="2000" b="0" u="sng" dirty="0">
              <a:latin typeface="Times New Roman" pitchFamily="18" charset="0"/>
              <a:cs typeface="Times New Roman" pitchFamily="18" charset="0"/>
            </a:endParaRPr>
          </a:p>
        </p:txBody>
      </p:sp>
      <p:sp>
        <p:nvSpPr>
          <p:cNvPr id="5" name="Content Placeholder 2"/>
          <p:cNvSpPr txBox="1">
            <a:spLocks/>
          </p:cNvSpPr>
          <p:nvPr/>
        </p:nvSpPr>
        <p:spPr>
          <a:xfrm>
            <a:off x="511175" y="2244638"/>
            <a:ext cx="8382000" cy="42227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grpSp>
        <p:nvGrpSpPr>
          <p:cNvPr id="6" name="Group 5"/>
          <p:cNvGrpSpPr>
            <a:grpSpLocks/>
          </p:cNvGrpSpPr>
          <p:nvPr/>
        </p:nvGrpSpPr>
        <p:grpSpPr bwMode="auto">
          <a:xfrm>
            <a:off x="387350" y="1999680"/>
            <a:ext cx="7742238" cy="2635250"/>
            <a:chOff x="192" y="1104"/>
            <a:chExt cx="4877" cy="1660"/>
          </a:xfrm>
        </p:grpSpPr>
        <p:graphicFrame>
          <p:nvGraphicFramePr>
            <p:cNvPr id="7" name="Object 6">
              <a:hlinkClick r:id="" action="ppaction://ole?verb=0"/>
            </p:cNvPr>
            <p:cNvGraphicFramePr>
              <a:graphicFrameLocks/>
            </p:cNvGraphicFramePr>
            <p:nvPr/>
          </p:nvGraphicFramePr>
          <p:xfrm>
            <a:off x="192" y="1104"/>
            <a:ext cx="4877" cy="694"/>
          </p:xfrm>
          <a:graphic>
            <a:graphicData uri="http://schemas.openxmlformats.org/presentationml/2006/ole">
              <mc:AlternateContent xmlns:mc="http://schemas.openxmlformats.org/markup-compatibility/2006">
                <mc:Choice xmlns:v="urn:schemas-microsoft-com:vml" Requires="v">
                  <p:oleObj spid="_x0000_s5142" name="Equation" r:id="rId3" imgW="3162240" imgH="431640" progId="Equation.3">
                    <p:embed/>
                  </p:oleObj>
                </mc:Choice>
                <mc:Fallback>
                  <p:oleObj name="Equation" r:id="rId3" imgW="3162240" imgH="4316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1104"/>
                          <a:ext cx="4877" cy="694"/>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a:hlinkClick r:id="" action="ppaction://ole?verb=0"/>
            </p:cNvPr>
            <p:cNvGraphicFramePr>
              <a:graphicFrameLocks/>
            </p:cNvGraphicFramePr>
            <p:nvPr/>
          </p:nvGraphicFramePr>
          <p:xfrm>
            <a:off x="192" y="1968"/>
            <a:ext cx="2244" cy="796"/>
          </p:xfrm>
          <a:graphic>
            <a:graphicData uri="http://schemas.openxmlformats.org/presentationml/2006/ole">
              <mc:AlternateContent xmlns:mc="http://schemas.openxmlformats.org/markup-compatibility/2006">
                <mc:Choice xmlns:v="urn:schemas-microsoft-com:vml" Requires="v">
                  <p:oleObj spid="_x0000_s5143" name="Equation" r:id="rId5" imgW="1815840" imgH="609480" progId="Equation.3">
                    <p:embed/>
                  </p:oleObj>
                </mc:Choice>
                <mc:Fallback>
                  <p:oleObj name="Equation" r:id="rId5" imgW="1815840" imgH="60948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 y="1968"/>
                          <a:ext cx="2244" cy="796"/>
                        </a:xfrm>
                        <a:prstGeom prst="rect">
                          <a:avLst/>
                        </a:prstGeom>
                        <a:noFill/>
                        <a:ln w="76200">
                          <a:solidFill>
                            <a:srgbClr val="CC66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9"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3550" y="3336355"/>
            <a:ext cx="4343400" cy="2819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0" name="Text Box 9"/>
          <p:cNvSpPr txBox="1">
            <a:spLocks noChangeArrowheads="1"/>
          </p:cNvSpPr>
          <p:nvPr/>
        </p:nvSpPr>
        <p:spPr bwMode="auto">
          <a:xfrm>
            <a:off x="347450" y="5088955"/>
            <a:ext cx="3833101" cy="584775"/>
          </a:xfrm>
          <a:prstGeom prst="rect">
            <a:avLst/>
          </a:prstGeom>
          <a:noFill/>
          <a:ln w="12700" cap="sq">
            <a:solidFill>
              <a:schemeClr val="bg1"/>
            </a:solidFill>
            <a:miter lim="800000"/>
            <a:headEnd type="none" w="sm" len="sm"/>
            <a:tailEnd type="none" w="sm" len="sm"/>
          </a:ln>
          <a:effectLst/>
        </p:spPr>
        <p:txBody>
          <a:bodyPr wrap="none">
            <a:spAutoFit/>
          </a:bodyPr>
          <a:lstStyle/>
          <a:p>
            <a:pPr eaLnBrk="0" hangingPunct="0">
              <a:defRPr/>
            </a:pPr>
            <a:r>
              <a:rPr lang="en-US" i="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0.5 + 0.2123 = 0.7123</a:t>
            </a:r>
          </a:p>
        </p:txBody>
      </p:sp>
    </p:spTree>
    <p:extLst>
      <p:ext uri="{BB962C8B-B14F-4D97-AF65-F5344CB8AC3E}">
        <p14:creationId xmlns:p14="http://schemas.microsoft.com/office/powerpoint/2010/main" val="1054887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3"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Applying Z formula :</a:t>
            </a:r>
            <a:endParaRPr lang="it-IT" sz="2000" b="0" u="sng" dirty="0">
              <a:latin typeface="Times New Roman" pitchFamily="18" charset="0"/>
              <a:cs typeface="Times New Roman" pitchFamily="18" charset="0"/>
            </a:endParaRPr>
          </a:p>
        </p:txBody>
      </p:sp>
      <p:sp>
        <p:nvSpPr>
          <p:cNvPr id="4" name="Content Placeholder 2"/>
          <p:cNvSpPr txBox="1">
            <a:spLocks/>
          </p:cNvSpPr>
          <p:nvPr/>
        </p:nvSpPr>
        <p:spPr>
          <a:xfrm>
            <a:off x="511175" y="2244638"/>
            <a:ext cx="8382000" cy="42227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grpSp>
        <p:nvGrpSpPr>
          <p:cNvPr id="5" name="Group 5"/>
          <p:cNvGrpSpPr>
            <a:grpSpLocks/>
          </p:cNvGrpSpPr>
          <p:nvPr/>
        </p:nvGrpSpPr>
        <p:grpSpPr bwMode="auto">
          <a:xfrm>
            <a:off x="387350" y="2073987"/>
            <a:ext cx="7742238" cy="2635250"/>
            <a:chOff x="192" y="1104"/>
            <a:chExt cx="4877" cy="1660"/>
          </a:xfrm>
        </p:grpSpPr>
        <p:graphicFrame>
          <p:nvGraphicFramePr>
            <p:cNvPr id="6" name="Object 6">
              <a:hlinkClick r:id="" action="ppaction://ole?verb=0"/>
            </p:cNvPr>
            <p:cNvGraphicFramePr>
              <a:graphicFrameLocks/>
            </p:cNvGraphicFramePr>
            <p:nvPr/>
          </p:nvGraphicFramePr>
          <p:xfrm>
            <a:off x="192" y="1104"/>
            <a:ext cx="4877" cy="694"/>
          </p:xfrm>
          <a:graphic>
            <a:graphicData uri="http://schemas.openxmlformats.org/presentationml/2006/ole">
              <mc:AlternateContent xmlns:mc="http://schemas.openxmlformats.org/markup-compatibility/2006">
                <mc:Choice xmlns:v="urn:schemas-microsoft-com:vml" Requires="v">
                  <p:oleObj spid="_x0000_s6166" name="Equation" r:id="rId3" imgW="3162240" imgH="431640" progId="Equation.3">
                    <p:embed/>
                  </p:oleObj>
                </mc:Choice>
                <mc:Fallback>
                  <p:oleObj name="Equation" r:id="rId3" imgW="3162240" imgH="4316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1104"/>
                          <a:ext cx="4877" cy="694"/>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
              <a:hlinkClick r:id="" action="ppaction://ole?verb=0"/>
            </p:cNvPr>
            <p:cNvGraphicFramePr>
              <a:graphicFrameLocks/>
            </p:cNvGraphicFramePr>
            <p:nvPr/>
          </p:nvGraphicFramePr>
          <p:xfrm>
            <a:off x="192" y="1968"/>
            <a:ext cx="2244" cy="796"/>
          </p:xfrm>
          <a:graphic>
            <a:graphicData uri="http://schemas.openxmlformats.org/presentationml/2006/ole">
              <mc:AlternateContent xmlns:mc="http://schemas.openxmlformats.org/markup-compatibility/2006">
                <mc:Choice xmlns:v="urn:schemas-microsoft-com:vml" Requires="v">
                  <p:oleObj spid="_x0000_s6167" name="Equation" r:id="rId5" imgW="1815840" imgH="609480" progId="Equation.3">
                    <p:embed/>
                  </p:oleObj>
                </mc:Choice>
                <mc:Fallback>
                  <p:oleObj name="Equation" r:id="rId5" imgW="1815840" imgH="60948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 y="1968"/>
                          <a:ext cx="2244" cy="796"/>
                        </a:xfrm>
                        <a:prstGeom prst="rect">
                          <a:avLst/>
                        </a:prstGeom>
                        <a:noFill/>
                        <a:ln w="76200">
                          <a:solidFill>
                            <a:srgbClr val="CC66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5950" y="3445587"/>
            <a:ext cx="3886200" cy="26717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9" name="Text Box 9"/>
          <p:cNvSpPr txBox="1">
            <a:spLocks noChangeArrowheads="1"/>
          </p:cNvSpPr>
          <p:nvPr/>
        </p:nvSpPr>
        <p:spPr bwMode="auto">
          <a:xfrm>
            <a:off x="547688" y="5169612"/>
            <a:ext cx="3804247" cy="584775"/>
          </a:xfrm>
          <a:prstGeom prst="rect">
            <a:avLst/>
          </a:prstGeom>
          <a:noFill/>
          <a:ln w="12700" cap="sq">
            <a:solidFill>
              <a:schemeClr val="bg1"/>
            </a:solidFill>
            <a:miter lim="800000"/>
            <a:headEnd type="none" w="sm" len="sm"/>
            <a:tailEnd type="none" w="sm" len="sm"/>
          </a:ln>
          <a:effectLst/>
        </p:spPr>
        <p:txBody>
          <a:bodyPr wrap="none">
            <a:spAutoFit/>
          </a:bodyPr>
          <a:lstStyle/>
          <a:p>
            <a:pPr eaLnBrk="0" hangingPunct="0">
              <a:defRPr/>
            </a:pPr>
            <a:r>
              <a:rPr lang="en-US" b="1" i="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0.5 – 0.4803 = 0.0197</a:t>
            </a:r>
          </a:p>
        </p:txBody>
      </p:sp>
    </p:spTree>
    <p:extLst>
      <p:ext uri="{BB962C8B-B14F-4D97-AF65-F5344CB8AC3E}">
        <p14:creationId xmlns:p14="http://schemas.microsoft.com/office/powerpoint/2010/main" val="1054887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3"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Applying Z formula :</a:t>
            </a:r>
            <a:endParaRPr lang="it-IT" sz="2000" b="0" u="sng" dirty="0">
              <a:latin typeface="Times New Roman" pitchFamily="18" charset="0"/>
              <a:cs typeface="Times New Roman" pitchFamily="18" charset="0"/>
            </a:endParaRPr>
          </a:p>
        </p:txBody>
      </p:sp>
      <p:sp>
        <p:nvSpPr>
          <p:cNvPr id="4" name="Content Placeholder 2"/>
          <p:cNvSpPr txBox="1">
            <a:spLocks/>
          </p:cNvSpPr>
          <p:nvPr/>
        </p:nvSpPr>
        <p:spPr>
          <a:xfrm>
            <a:off x="511175" y="2244638"/>
            <a:ext cx="8382000" cy="42227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graphicFrame>
        <p:nvGraphicFramePr>
          <p:cNvPr id="5" name="Object 5">
            <a:hlinkClick r:id="" action="ppaction://ole?verb=0"/>
          </p:cNvPr>
          <p:cNvGraphicFramePr>
            <a:graphicFrameLocks/>
          </p:cNvGraphicFramePr>
          <p:nvPr>
            <p:extLst>
              <p:ext uri="{D42A27DB-BD31-4B8C-83A1-F6EECF244321}">
                <p14:modId xmlns:p14="http://schemas.microsoft.com/office/powerpoint/2010/main" val="3826781558"/>
              </p:ext>
            </p:extLst>
          </p:nvPr>
        </p:nvGraphicFramePr>
        <p:xfrm>
          <a:off x="407988" y="3418020"/>
          <a:ext cx="3736975" cy="1263650"/>
        </p:xfrm>
        <a:graphic>
          <a:graphicData uri="http://schemas.openxmlformats.org/presentationml/2006/ole">
            <mc:AlternateContent xmlns:mc="http://schemas.openxmlformats.org/markup-compatibility/2006">
              <mc:Choice xmlns:v="urn:schemas-microsoft-com:vml" Requires="v">
                <p:oleObj spid="_x0000_s7200" name="Equation" r:id="rId3" imgW="1904760" imgH="609480" progId="Equation.3">
                  <p:embed/>
                </p:oleObj>
              </mc:Choice>
              <mc:Fallback>
                <p:oleObj name="Equation" r:id="rId3" imgW="1904760" imgH="6094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8" y="3418020"/>
                        <a:ext cx="3736975" cy="1263650"/>
                      </a:xfrm>
                      <a:prstGeom prst="rect">
                        <a:avLst/>
                      </a:prstGeom>
                      <a:noFill/>
                      <a:ln w="76200">
                        <a:solidFill>
                          <a:srgbClr val="CC66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6"/>
          <p:cNvGrpSpPr>
            <a:grpSpLocks/>
          </p:cNvGrpSpPr>
          <p:nvPr/>
        </p:nvGrpSpPr>
        <p:grpSpPr bwMode="auto">
          <a:xfrm>
            <a:off x="388938" y="2046420"/>
            <a:ext cx="8385175" cy="4424363"/>
            <a:chOff x="192" y="1104"/>
            <a:chExt cx="5282" cy="2787"/>
          </a:xfrm>
        </p:grpSpPr>
        <p:graphicFrame>
          <p:nvGraphicFramePr>
            <p:cNvPr id="7" name="Object 7">
              <a:hlinkClick r:id="" action="ppaction://ole?verb=0"/>
            </p:cNvPr>
            <p:cNvGraphicFramePr>
              <a:graphicFrameLocks/>
            </p:cNvGraphicFramePr>
            <p:nvPr/>
          </p:nvGraphicFramePr>
          <p:xfrm>
            <a:off x="192" y="1104"/>
            <a:ext cx="4877" cy="694"/>
          </p:xfrm>
          <a:graphic>
            <a:graphicData uri="http://schemas.openxmlformats.org/presentationml/2006/ole">
              <mc:AlternateContent xmlns:mc="http://schemas.openxmlformats.org/markup-compatibility/2006">
                <mc:Choice xmlns:v="urn:schemas-microsoft-com:vml" Requires="v">
                  <p:oleObj spid="_x0000_s7201" name="Equation" r:id="rId5" imgW="3162240" imgH="431640" progId="Equation.3">
                    <p:embed/>
                  </p:oleObj>
                </mc:Choice>
                <mc:Fallback>
                  <p:oleObj name="Equation" r:id="rId5" imgW="3162240" imgH="43164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 y="1104"/>
                          <a:ext cx="4877" cy="694"/>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8"/>
            <p:cNvSpPr txBox="1">
              <a:spLocks noChangeArrowheads="1"/>
            </p:cNvSpPr>
            <p:nvPr/>
          </p:nvSpPr>
          <p:spPr bwMode="auto">
            <a:xfrm>
              <a:off x="2736" y="3523"/>
              <a:ext cx="2738" cy="368"/>
            </a:xfrm>
            <a:prstGeom prst="rect">
              <a:avLst/>
            </a:prstGeom>
            <a:noFill/>
            <a:ln w="12700" cap="sq">
              <a:solidFill>
                <a:schemeClr val="bg1"/>
              </a:solidFill>
              <a:miter lim="800000"/>
              <a:headEnd type="none" w="sm" len="sm"/>
              <a:tailEnd type="none" w="sm" len="sm"/>
            </a:ln>
            <a:effectLst/>
          </p:spPr>
          <p:txBody>
            <a:bodyPr wrap="none">
              <a:spAutoFit/>
            </a:bodyPr>
            <a:lstStyle/>
            <a:p>
              <a:pPr eaLnBrk="0" hangingPunct="0">
                <a:defRPr/>
              </a:pPr>
              <a:r>
                <a:rPr lang="en-US" i="0" dirty="0">
                  <a:solidFill>
                    <a:srgbClr val="FF0000"/>
                  </a:solidFill>
                  <a:effectLst>
                    <a:outerShdw blurRad="38100" dist="38100" dir="2700000" algn="tl">
                      <a:srgbClr val="C0C0C0"/>
                    </a:outerShdw>
                  </a:effectLst>
                  <a:latin typeface="Times New Roman" pitchFamily="18" charset="0"/>
                  <a:cs typeface="Times New Roman" pitchFamily="18" charset="0"/>
                </a:rPr>
                <a:t>0.4738+ 0.3554 = 0.8292</a:t>
              </a:r>
            </a:p>
          </p:txBody>
        </p:sp>
        <p:graphicFrame>
          <p:nvGraphicFramePr>
            <p:cNvPr id="9" name="Object 9">
              <a:hlinkClick r:id="" action="ppaction://ole?verb=0"/>
            </p:cNvPr>
            <p:cNvGraphicFramePr>
              <a:graphicFrameLocks/>
            </p:cNvGraphicFramePr>
            <p:nvPr/>
          </p:nvGraphicFramePr>
          <p:xfrm>
            <a:off x="206" y="2976"/>
            <a:ext cx="2272" cy="768"/>
          </p:xfrm>
          <a:graphic>
            <a:graphicData uri="http://schemas.openxmlformats.org/presentationml/2006/ole">
              <mc:AlternateContent xmlns:mc="http://schemas.openxmlformats.org/markup-compatibility/2006">
                <mc:Choice xmlns:v="urn:schemas-microsoft-com:vml" Requires="v">
                  <p:oleObj spid="_x0000_s7202" name="Equation" r:id="rId7" imgW="1803240" imgH="609480" progId="Equation.3">
                    <p:embed/>
                  </p:oleObj>
                </mc:Choice>
                <mc:Fallback>
                  <p:oleObj name="Equation" r:id="rId7" imgW="1803240" imgH="60948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 y="2976"/>
                          <a:ext cx="2272" cy="768"/>
                        </a:xfrm>
                        <a:prstGeom prst="rect">
                          <a:avLst/>
                        </a:prstGeom>
                        <a:noFill/>
                        <a:ln w="76200">
                          <a:solidFill>
                            <a:srgbClr val="CC66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6" y="1920"/>
              <a:ext cx="2304" cy="15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54887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3"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Normal Approximation of  Binomial Distribution :</a:t>
            </a:r>
            <a:endParaRPr lang="it-IT" sz="2000" b="0" u="sng" dirty="0">
              <a:latin typeface="Times New Roman" pitchFamily="18" charset="0"/>
              <a:cs typeface="Times New Roman" pitchFamily="18" charset="0"/>
            </a:endParaRPr>
          </a:p>
        </p:txBody>
      </p:sp>
      <p:sp>
        <p:nvSpPr>
          <p:cNvPr id="4" name="Content Placeholder 11"/>
          <p:cNvSpPr txBox="1">
            <a:spLocks/>
          </p:cNvSpPr>
          <p:nvPr/>
        </p:nvSpPr>
        <p:spPr>
          <a:xfrm>
            <a:off x="381000" y="1797903"/>
            <a:ext cx="8382000" cy="1938337"/>
          </a:xfrm>
          <a:prstGeom prst="rect">
            <a:avLst/>
          </a:prstGeom>
        </p:spPr>
        <p:txBody>
          <a:bodyPr/>
          <a:lstStyle>
            <a:lvl1pPr marL="342900" indent="-342900" algn="l" rtl="0" eaLnBrk="0" fontAlgn="base" hangingPunct="0">
              <a:spcBef>
                <a:spcPct val="20000"/>
              </a:spcBef>
              <a:spcAft>
                <a:spcPct val="0"/>
              </a:spcAft>
              <a:buChar char="•"/>
              <a:defRPr sz="24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2pPr>
            <a:lvl3pPr marL="1143000" indent="-228600" algn="l" rtl="0" eaLnBrk="0" fontAlgn="base" hangingPunct="0">
              <a:spcBef>
                <a:spcPct val="20000"/>
              </a:spcBef>
              <a:spcAft>
                <a:spcPct val="0"/>
              </a:spcAft>
              <a:buChar char="•"/>
              <a:defRPr sz="2800">
                <a:solidFill>
                  <a:schemeClr val="bg2"/>
                </a:solidFill>
                <a:latin typeface="Verdana" pitchFamily="34" charset="0"/>
              </a:defRPr>
            </a:lvl3pPr>
            <a:lvl4pPr marL="16002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4pPr>
            <a:lvl5pPr marL="20574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5pPr>
            <a:lvl6pPr marL="2514600" indent="-228600" algn="l" rtl="0" fontAlgn="base">
              <a:spcBef>
                <a:spcPct val="20000"/>
              </a:spcBef>
              <a:spcAft>
                <a:spcPct val="0"/>
              </a:spcAft>
              <a:buFont typeface="Arial Unicode MS" pitchFamily="34" charset="-128"/>
              <a:buChar char="»"/>
              <a:defRPr sz="1600">
                <a:solidFill>
                  <a:schemeClr val="bg2"/>
                </a:solidFill>
                <a:latin typeface="+mn-lt"/>
              </a:defRPr>
            </a:lvl6pPr>
            <a:lvl7pPr marL="2971800" indent="-228600" algn="l" rtl="0" fontAlgn="base">
              <a:spcBef>
                <a:spcPct val="20000"/>
              </a:spcBef>
              <a:spcAft>
                <a:spcPct val="0"/>
              </a:spcAft>
              <a:buFont typeface="Arial Unicode MS" pitchFamily="34" charset="-128"/>
              <a:buChar char="»"/>
              <a:defRPr sz="1600">
                <a:solidFill>
                  <a:schemeClr val="bg2"/>
                </a:solidFill>
                <a:latin typeface="+mn-lt"/>
              </a:defRPr>
            </a:lvl7pPr>
            <a:lvl8pPr marL="3429000" indent="-228600" algn="l" rtl="0" fontAlgn="base">
              <a:spcBef>
                <a:spcPct val="20000"/>
              </a:spcBef>
              <a:spcAft>
                <a:spcPct val="0"/>
              </a:spcAft>
              <a:buFont typeface="Arial Unicode MS" pitchFamily="34" charset="-128"/>
              <a:buChar char="»"/>
              <a:defRPr sz="1600">
                <a:solidFill>
                  <a:schemeClr val="bg2"/>
                </a:solidFill>
                <a:latin typeface="+mn-lt"/>
              </a:defRPr>
            </a:lvl8pPr>
            <a:lvl9pPr marL="3886200" indent="-228600" algn="l" rtl="0" fontAlgn="base">
              <a:spcBef>
                <a:spcPct val="20000"/>
              </a:spcBef>
              <a:spcAft>
                <a:spcPct val="0"/>
              </a:spcAft>
              <a:buFont typeface="Arial Unicode MS" pitchFamily="34" charset="-128"/>
              <a:buChar char="»"/>
              <a:defRPr sz="1600">
                <a:solidFill>
                  <a:schemeClr val="bg2"/>
                </a:solidFill>
                <a:latin typeface="+mn-lt"/>
              </a:defRPr>
            </a:lvl9pPr>
          </a:lstStyle>
          <a:p>
            <a:pPr eaLnBrk="1" hangingPunct="1"/>
            <a:r>
              <a:rPr lang="en-US" sz="2000" b="0" dirty="0">
                <a:latin typeface="Times New Roman" pitchFamily="18" charset="0"/>
                <a:cs typeface="Times New Roman" pitchFamily="18" charset="0"/>
              </a:rPr>
              <a:t>For certain types of binomial distributions, the</a:t>
            </a:r>
            <a:br>
              <a:rPr lang="en-US" sz="2000" b="0" dirty="0">
                <a:latin typeface="Times New Roman" pitchFamily="18" charset="0"/>
                <a:cs typeface="Times New Roman" pitchFamily="18" charset="0"/>
              </a:rPr>
            </a:br>
            <a:r>
              <a:rPr lang="en-US" sz="2000" b="0" dirty="0">
                <a:latin typeface="Times New Roman" pitchFamily="18" charset="0"/>
                <a:cs typeface="Times New Roman" pitchFamily="18" charset="0"/>
              </a:rPr>
              <a:t>normal distribution can be used to approximate the probabilities</a:t>
            </a:r>
          </a:p>
          <a:p>
            <a:pPr marL="0" indent="0" eaLnBrk="1" hangingPunct="1">
              <a:buNone/>
            </a:pPr>
            <a:r>
              <a:rPr lang="en-US" sz="2000" b="0" dirty="0" smtClean="0">
                <a:latin typeface="Times New Roman" pitchFamily="18" charset="0"/>
                <a:cs typeface="Times New Roman" pitchFamily="18" charset="0"/>
              </a:rPr>
              <a:t>	- At </a:t>
            </a:r>
            <a:r>
              <a:rPr lang="en-US" sz="2000" b="0" dirty="0">
                <a:latin typeface="Times New Roman" pitchFamily="18" charset="0"/>
                <a:cs typeface="Times New Roman" pitchFamily="18" charset="0"/>
              </a:rPr>
              <a:t>large sample sizes, binomial distributions approach the normal </a:t>
            </a:r>
            <a:r>
              <a:rPr lang="en-US" sz="2000" b="0" dirty="0" smtClean="0">
                <a:latin typeface="Times New Roman" pitchFamily="18" charset="0"/>
                <a:cs typeface="Times New Roman" pitchFamily="18" charset="0"/>
              </a:rPr>
              <a:t>	distribution </a:t>
            </a:r>
            <a:r>
              <a:rPr lang="en-US" sz="2000" b="0" dirty="0">
                <a:latin typeface="Times New Roman" pitchFamily="18" charset="0"/>
                <a:cs typeface="Times New Roman" pitchFamily="18" charset="0"/>
              </a:rPr>
              <a:t>in shape regardless of the value of p</a:t>
            </a:r>
          </a:p>
          <a:p>
            <a:pPr marL="0" indent="0" eaLnBrk="1" hangingPunct="1">
              <a:buNone/>
            </a:pPr>
            <a:r>
              <a:rPr lang="en-US" sz="2000" b="0" dirty="0" smtClean="0">
                <a:latin typeface="Times New Roman" pitchFamily="18" charset="0"/>
                <a:cs typeface="Times New Roman" pitchFamily="18" charset="0"/>
              </a:rPr>
              <a:t>	- The </a:t>
            </a:r>
            <a:r>
              <a:rPr lang="en-US" sz="2000" b="0" dirty="0">
                <a:latin typeface="Times New Roman" pitchFamily="18" charset="0"/>
                <a:cs typeface="Times New Roman" pitchFamily="18" charset="0"/>
              </a:rPr>
              <a:t>normal distribution is a good approximate for binomial </a:t>
            </a:r>
            <a:r>
              <a:rPr lang="en-US" sz="2000" b="0" dirty="0" smtClean="0">
                <a:latin typeface="Times New Roman" pitchFamily="18" charset="0"/>
                <a:cs typeface="Times New Roman" pitchFamily="18" charset="0"/>
              </a:rPr>
              <a:t>	distribution </a:t>
            </a:r>
            <a:r>
              <a:rPr lang="en-US" sz="2000" b="0" dirty="0">
                <a:latin typeface="Times New Roman" pitchFamily="18" charset="0"/>
                <a:cs typeface="Times New Roman" pitchFamily="18" charset="0"/>
              </a:rPr>
              <a:t>problems for large values of n</a:t>
            </a:r>
          </a:p>
        </p:txBody>
      </p:sp>
    </p:spTree>
    <p:extLst>
      <p:ext uri="{BB962C8B-B14F-4D97-AF65-F5344CB8AC3E}">
        <p14:creationId xmlns:p14="http://schemas.microsoft.com/office/powerpoint/2010/main" val="1054887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latin typeface="Times New Roman" pitchFamily="18" charset="0"/>
              <a:cs typeface="Times New Roman" pitchFamily="18" charset="0"/>
            </a:endParaRPr>
          </a:p>
        </p:txBody>
      </p:sp>
      <p:sp>
        <p:nvSpPr>
          <p:cNvPr id="3"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Normal Approximation of  Binomial Distribution : Parameter Conversion  :</a:t>
            </a:r>
            <a:endParaRPr lang="it-IT" sz="2000" b="0" u="sng" dirty="0">
              <a:latin typeface="Times New Roman" pitchFamily="18" charset="0"/>
              <a:cs typeface="Times New Roman" pitchFamily="18" charset="0"/>
            </a:endParaRPr>
          </a:p>
        </p:txBody>
      </p:sp>
      <p:sp>
        <p:nvSpPr>
          <p:cNvPr id="4" name="Content Placeholder 11"/>
          <p:cNvSpPr txBox="1">
            <a:spLocks/>
          </p:cNvSpPr>
          <p:nvPr/>
        </p:nvSpPr>
        <p:spPr>
          <a:xfrm>
            <a:off x="381000" y="1797903"/>
            <a:ext cx="8382000" cy="1938337"/>
          </a:xfrm>
          <a:prstGeom prst="rect">
            <a:avLst/>
          </a:prstGeom>
        </p:spPr>
        <p:txBody>
          <a:bodyPr/>
          <a:lstStyle>
            <a:lvl1pPr marL="342900" indent="-342900" algn="l" rtl="0" eaLnBrk="0" fontAlgn="base" hangingPunct="0">
              <a:spcBef>
                <a:spcPct val="20000"/>
              </a:spcBef>
              <a:spcAft>
                <a:spcPct val="0"/>
              </a:spcAft>
              <a:buChar char="•"/>
              <a:defRPr sz="24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2pPr>
            <a:lvl3pPr marL="1143000" indent="-228600" algn="l" rtl="0" eaLnBrk="0" fontAlgn="base" hangingPunct="0">
              <a:spcBef>
                <a:spcPct val="20000"/>
              </a:spcBef>
              <a:spcAft>
                <a:spcPct val="0"/>
              </a:spcAft>
              <a:buChar char="•"/>
              <a:defRPr sz="2800">
                <a:solidFill>
                  <a:schemeClr val="bg2"/>
                </a:solidFill>
                <a:latin typeface="Verdana" pitchFamily="34" charset="0"/>
              </a:defRPr>
            </a:lvl3pPr>
            <a:lvl4pPr marL="16002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4pPr>
            <a:lvl5pPr marL="20574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5pPr>
            <a:lvl6pPr marL="2514600" indent="-228600" algn="l" rtl="0" fontAlgn="base">
              <a:spcBef>
                <a:spcPct val="20000"/>
              </a:spcBef>
              <a:spcAft>
                <a:spcPct val="0"/>
              </a:spcAft>
              <a:buFont typeface="Arial Unicode MS" pitchFamily="34" charset="-128"/>
              <a:buChar char="»"/>
              <a:defRPr sz="1600">
                <a:solidFill>
                  <a:schemeClr val="bg2"/>
                </a:solidFill>
                <a:latin typeface="+mn-lt"/>
              </a:defRPr>
            </a:lvl6pPr>
            <a:lvl7pPr marL="2971800" indent="-228600" algn="l" rtl="0" fontAlgn="base">
              <a:spcBef>
                <a:spcPct val="20000"/>
              </a:spcBef>
              <a:spcAft>
                <a:spcPct val="0"/>
              </a:spcAft>
              <a:buFont typeface="Arial Unicode MS" pitchFamily="34" charset="-128"/>
              <a:buChar char="»"/>
              <a:defRPr sz="1600">
                <a:solidFill>
                  <a:schemeClr val="bg2"/>
                </a:solidFill>
                <a:latin typeface="+mn-lt"/>
              </a:defRPr>
            </a:lvl7pPr>
            <a:lvl8pPr marL="3429000" indent="-228600" algn="l" rtl="0" fontAlgn="base">
              <a:spcBef>
                <a:spcPct val="20000"/>
              </a:spcBef>
              <a:spcAft>
                <a:spcPct val="0"/>
              </a:spcAft>
              <a:buFont typeface="Arial Unicode MS" pitchFamily="34" charset="-128"/>
              <a:buChar char="»"/>
              <a:defRPr sz="1600">
                <a:solidFill>
                  <a:schemeClr val="bg2"/>
                </a:solidFill>
                <a:latin typeface="+mn-lt"/>
              </a:defRPr>
            </a:lvl8pPr>
            <a:lvl9pPr marL="3886200" indent="-228600" algn="l" rtl="0" fontAlgn="base">
              <a:spcBef>
                <a:spcPct val="20000"/>
              </a:spcBef>
              <a:spcAft>
                <a:spcPct val="0"/>
              </a:spcAft>
              <a:buFont typeface="Arial Unicode MS" pitchFamily="34" charset="-128"/>
              <a:buChar char="»"/>
              <a:defRPr sz="1600">
                <a:solidFill>
                  <a:schemeClr val="bg2"/>
                </a:solidFill>
                <a:latin typeface="+mn-lt"/>
              </a:defRPr>
            </a:lvl9pPr>
          </a:lstStyle>
          <a:p>
            <a:pPr marL="0" indent="0" eaLnBrk="1" hangingPunct="1">
              <a:buNone/>
            </a:pPr>
            <a:r>
              <a:rPr lang="en-US" sz="2000" b="0" dirty="0">
                <a:latin typeface="Times New Roman" pitchFamily="18" charset="0"/>
                <a:cs typeface="Times New Roman" pitchFamily="18" charset="0"/>
              </a:rPr>
              <a:t>.</a:t>
            </a:r>
          </a:p>
        </p:txBody>
      </p:sp>
      <p:sp>
        <p:nvSpPr>
          <p:cNvPr id="5" name="Content Placeholder 2"/>
          <p:cNvSpPr txBox="1">
            <a:spLocks/>
          </p:cNvSpPr>
          <p:nvPr/>
        </p:nvSpPr>
        <p:spPr>
          <a:xfrm>
            <a:off x="381000" y="1720662"/>
            <a:ext cx="8382000" cy="228441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smtClean="0">
                <a:latin typeface="Times New Roman" pitchFamily="18" charset="0"/>
                <a:cs typeface="Times New Roman" pitchFamily="18" charset="0"/>
              </a:rPr>
              <a:t>Conversion equations				</a:t>
            </a:r>
          </a:p>
          <a:p>
            <a:endParaRPr lang="en-US" sz="2000" b="1" smtClean="0">
              <a:latin typeface="Times New Roman" pitchFamily="18" charset="0"/>
              <a:cs typeface="Times New Roman" pitchFamily="18" charset="0"/>
            </a:endParaRPr>
          </a:p>
          <a:p>
            <a:endParaRPr lang="en-US" sz="2000" b="1" smtClean="0">
              <a:latin typeface="Times New Roman" pitchFamily="18" charset="0"/>
              <a:cs typeface="Times New Roman" pitchFamily="18" charset="0"/>
            </a:endParaRPr>
          </a:p>
          <a:p>
            <a:endParaRPr lang="en-US" sz="2000" b="1" smtClean="0">
              <a:latin typeface="Times New Roman" pitchFamily="18" charset="0"/>
              <a:cs typeface="Times New Roman" pitchFamily="18" charset="0"/>
            </a:endParaRPr>
          </a:p>
          <a:p>
            <a:endParaRPr lang="en-US" sz="2000" b="1" smtClean="0">
              <a:latin typeface="Times New Roman" pitchFamily="18" charset="0"/>
              <a:cs typeface="Times New Roman" pitchFamily="18" charset="0"/>
            </a:endParaRPr>
          </a:p>
          <a:p>
            <a:r>
              <a:rPr lang="en-US" sz="2000" b="1" smtClean="0">
                <a:latin typeface="Times New Roman" pitchFamily="18" charset="0"/>
                <a:cs typeface="Times New Roman" pitchFamily="18" charset="0"/>
              </a:rPr>
              <a:t>Conversion example:</a:t>
            </a:r>
            <a:endParaRPr lang="en-US" sz="2000" b="1" dirty="0" smtClean="0">
              <a:latin typeface="Times New Roman" pitchFamily="18" charset="0"/>
              <a:cs typeface="Times New Roman" pitchFamily="18" charset="0"/>
            </a:endParaRPr>
          </a:p>
        </p:txBody>
      </p:sp>
      <p:graphicFrame>
        <p:nvGraphicFramePr>
          <p:cNvPr id="6" name="Object 5">
            <a:hlinkClick r:id="" action="ppaction://ole?verb=0"/>
          </p:cNvPr>
          <p:cNvGraphicFramePr>
            <a:graphicFrameLocks/>
          </p:cNvGraphicFramePr>
          <p:nvPr>
            <p:extLst>
              <p:ext uri="{D42A27DB-BD31-4B8C-83A1-F6EECF244321}">
                <p14:modId xmlns:p14="http://schemas.microsoft.com/office/powerpoint/2010/main" val="3213943160"/>
              </p:ext>
            </p:extLst>
          </p:nvPr>
        </p:nvGraphicFramePr>
        <p:xfrm>
          <a:off x="833438" y="2288870"/>
          <a:ext cx="2071687" cy="1101725"/>
        </p:xfrm>
        <a:graphic>
          <a:graphicData uri="http://schemas.openxmlformats.org/presentationml/2006/ole">
            <mc:AlternateContent xmlns:mc="http://schemas.openxmlformats.org/markup-compatibility/2006">
              <mc:Choice xmlns:v="urn:schemas-microsoft-com:vml" Requires="v">
                <p:oleObj spid="_x0000_s8214" name="Equation" r:id="rId3" imgW="784080" imgH="415800" progId="Equation.3">
                  <p:embed/>
                </p:oleObj>
              </mc:Choice>
              <mc:Fallback>
                <p:oleObj name="Equation" r:id="rId3" imgW="784080" imgH="4158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438" y="2288870"/>
                        <a:ext cx="2071687" cy="1101725"/>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a:hlinkClick r:id="" action="ppaction://ole?verb=0"/>
          </p:cNvPr>
          <p:cNvGraphicFramePr>
            <a:graphicFrameLocks/>
          </p:cNvGraphicFramePr>
          <p:nvPr>
            <p:extLst>
              <p:ext uri="{D42A27DB-BD31-4B8C-83A1-F6EECF244321}">
                <p14:modId xmlns:p14="http://schemas.microsoft.com/office/powerpoint/2010/main" val="835036081"/>
              </p:ext>
            </p:extLst>
          </p:nvPr>
        </p:nvGraphicFramePr>
        <p:xfrm>
          <a:off x="650875" y="4081885"/>
          <a:ext cx="7621588" cy="2397125"/>
        </p:xfrm>
        <a:graphic>
          <a:graphicData uri="http://schemas.openxmlformats.org/presentationml/2006/ole">
            <mc:AlternateContent xmlns:mc="http://schemas.openxmlformats.org/markup-compatibility/2006">
              <mc:Choice xmlns:v="urn:schemas-microsoft-com:vml" Requires="v">
                <p:oleObj spid="_x0000_s8215" name="Equation" r:id="rId5" imgW="2958840" imgH="939600" progId="Equation.3">
                  <p:embed/>
                </p:oleObj>
              </mc:Choice>
              <mc:Fallback>
                <p:oleObj name="Equation" r:id="rId5" imgW="2958840" imgH="9396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75" y="4081885"/>
                        <a:ext cx="7621588" cy="2397125"/>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54887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latin typeface="Times New Roman" pitchFamily="18" charset="0"/>
              <a:cs typeface="Times New Roman" pitchFamily="18" charset="0"/>
            </a:endParaRPr>
          </a:p>
        </p:txBody>
      </p:sp>
      <p:sp>
        <p:nvSpPr>
          <p:cNvPr id="3"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Normal Approximation of  Binomial Distribution : Interval Check  :</a:t>
            </a:r>
            <a:endParaRPr lang="it-IT" sz="2000" b="0" u="sng" dirty="0">
              <a:latin typeface="Times New Roman" pitchFamily="18" charset="0"/>
              <a:cs typeface="Times New Roman" pitchFamily="18" charset="0"/>
            </a:endParaRPr>
          </a:p>
        </p:txBody>
      </p:sp>
      <p:sp>
        <p:nvSpPr>
          <p:cNvPr id="4" name="Rectangle 4"/>
          <p:cNvSpPr>
            <a:spLocks noChangeArrowheads="1"/>
          </p:cNvSpPr>
          <p:nvPr/>
        </p:nvSpPr>
        <p:spPr bwMode="auto">
          <a:xfrm>
            <a:off x="1054100" y="4303940"/>
            <a:ext cx="6396038" cy="1281113"/>
          </a:xfrm>
          <a:prstGeom prst="rect">
            <a:avLst/>
          </a:prstGeom>
          <a:noFill/>
          <a:ln w="762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aphicFrame>
        <p:nvGraphicFramePr>
          <p:cNvPr id="5" name="Object 6">
            <a:hlinkClick r:id="" action="ppaction://ole?verb=0"/>
          </p:cNvPr>
          <p:cNvGraphicFramePr>
            <a:graphicFrameLocks/>
          </p:cNvGraphicFramePr>
          <p:nvPr>
            <p:extLst>
              <p:ext uri="{D42A27DB-BD31-4B8C-83A1-F6EECF244321}">
                <p14:modId xmlns:p14="http://schemas.microsoft.com/office/powerpoint/2010/main" val="2373542154"/>
              </p:ext>
            </p:extLst>
          </p:nvPr>
        </p:nvGraphicFramePr>
        <p:xfrm>
          <a:off x="1055688" y="1983015"/>
          <a:ext cx="6411912" cy="1930400"/>
        </p:xfrm>
        <a:graphic>
          <a:graphicData uri="http://schemas.openxmlformats.org/presentationml/2006/ole">
            <mc:AlternateContent xmlns:mc="http://schemas.openxmlformats.org/markup-compatibility/2006">
              <mc:Choice xmlns:v="urn:schemas-microsoft-com:vml" Requires="v">
                <p:oleObj spid="_x0000_s9228" name="Equation" r:id="rId3" imgW="2057400" imgH="660240" progId="Equation.3">
                  <p:embed/>
                </p:oleObj>
              </mc:Choice>
              <mc:Fallback>
                <p:oleObj name="Equation" r:id="rId3" imgW="2057400" imgH="6602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688" y="1983015"/>
                        <a:ext cx="6411912" cy="1930400"/>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28"/>
          <p:cNvGrpSpPr>
            <a:grpSpLocks/>
          </p:cNvGrpSpPr>
          <p:nvPr/>
        </p:nvGrpSpPr>
        <p:grpSpPr bwMode="auto">
          <a:xfrm>
            <a:off x="1454150" y="4564290"/>
            <a:ext cx="5605463" cy="222250"/>
            <a:chOff x="834" y="2717"/>
            <a:chExt cx="3531" cy="140"/>
          </a:xfrm>
        </p:grpSpPr>
        <p:sp>
          <p:nvSpPr>
            <p:cNvPr id="7" name="Line 7"/>
            <p:cNvSpPr>
              <a:spLocks noChangeShapeType="1"/>
            </p:cNvSpPr>
            <p:nvPr/>
          </p:nvSpPr>
          <p:spPr bwMode="auto">
            <a:xfrm>
              <a:off x="856" y="2781"/>
              <a:ext cx="532" cy="0"/>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8"/>
            <p:cNvSpPr>
              <a:spLocks noChangeShapeType="1"/>
            </p:cNvSpPr>
            <p:nvPr/>
          </p:nvSpPr>
          <p:spPr bwMode="auto">
            <a:xfrm>
              <a:off x="1413" y="2720"/>
              <a:ext cx="0" cy="137"/>
            </a:xfrm>
            <a:prstGeom prst="line">
              <a:avLst/>
            </a:prstGeom>
            <a:noFill/>
            <a:ln w="254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 name="Group 11"/>
            <p:cNvGrpSpPr>
              <a:grpSpLocks/>
            </p:cNvGrpSpPr>
            <p:nvPr/>
          </p:nvGrpSpPr>
          <p:grpSpPr bwMode="auto">
            <a:xfrm>
              <a:off x="1348" y="2720"/>
              <a:ext cx="557" cy="137"/>
              <a:chOff x="1348" y="2720"/>
              <a:chExt cx="557" cy="137"/>
            </a:xfrm>
          </p:grpSpPr>
          <p:sp>
            <p:nvSpPr>
              <p:cNvPr id="26" name="Line 9"/>
              <p:cNvSpPr>
                <a:spLocks noChangeShapeType="1"/>
              </p:cNvSpPr>
              <p:nvPr/>
            </p:nvSpPr>
            <p:spPr bwMode="auto">
              <a:xfrm>
                <a:off x="1348" y="2781"/>
                <a:ext cx="532" cy="0"/>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10"/>
              <p:cNvSpPr>
                <a:spLocks noChangeShapeType="1"/>
              </p:cNvSpPr>
              <p:nvPr/>
            </p:nvSpPr>
            <p:spPr bwMode="auto">
              <a:xfrm>
                <a:off x="1905" y="2720"/>
                <a:ext cx="0" cy="137"/>
              </a:xfrm>
              <a:prstGeom prst="line">
                <a:avLst/>
              </a:prstGeom>
              <a:noFill/>
              <a:ln w="254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 name="Group 14"/>
            <p:cNvGrpSpPr>
              <a:grpSpLocks/>
            </p:cNvGrpSpPr>
            <p:nvPr/>
          </p:nvGrpSpPr>
          <p:grpSpPr bwMode="auto">
            <a:xfrm>
              <a:off x="1840" y="2720"/>
              <a:ext cx="557" cy="137"/>
              <a:chOff x="1840" y="2720"/>
              <a:chExt cx="557" cy="137"/>
            </a:xfrm>
          </p:grpSpPr>
          <p:sp>
            <p:nvSpPr>
              <p:cNvPr id="24" name="Line 12"/>
              <p:cNvSpPr>
                <a:spLocks noChangeShapeType="1"/>
              </p:cNvSpPr>
              <p:nvPr/>
            </p:nvSpPr>
            <p:spPr bwMode="auto">
              <a:xfrm>
                <a:off x="1840" y="2781"/>
                <a:ext cx="532" cy="0"/>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13"/>
              <p:cNvSpPr>
                <a:spLocks noChangeShapeType="1"/>
              </p:cNvSpPr>
              <p:nvPr/>
            </p:nvSpPr>
            <p:spPr bwMode="auto">
              <a:xfrm>
                <a:off x="2397" y="2720"/>
                <a:ext cx="0" cy="137"/>
              </a:xfrm>
              <a:prstGeom prst="line">
                <a:avLst/>
              </a:prstGeom>
              <a:noFill/>
              <a:ln w="254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17"/>
            <p:cNvGrpSpPr>
              <a:grpSpLocks/>
            </p:cNvGrpSpPr>
            <p:nvPr/>
          </p:nvGrpSpPr>
          <p:grpSpPr bwMode="auto">
            <a:xfrm>
              <a:off x="2332" y="2720"/>
              <a:ext cx="557" cy="137"/>
              <a:chOff x="2332" y="2720"/>
              <a:chExt cx="557" cy="137"/>
            </a:xfrm>
          </p:grpSpPr>
          <p:sp>
            <p:nvSpPr>
              <p:cNvPr id="22" name="Line 15"/>
              <p:cNvSpPr>
                <a:spLocks noChangeShapeType="1"/>
              </p:cNvSpPr>
              <p:nvPr/>
            </p:nvSpPr>
            <p:spPr bwMode="auto">
              <a:xfrm>
                <a:off x="2332" y="2781"/>
                <a:ext cx="532" cy="0"/>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6"/>
              <p:cNvSpPr>
                <a:spLocks noChangeShapeType="1"/>
              </p:cNvSpPr>
              <p:nvPr/>
            </p:nvSpPr>
            <p:spPr bwMode="auto">
              <a:xfrm>
                <a:off x="2889" y="2720"/>
                <a:ext cx="0" cy="137"/>
              </a:xfrm>
              <a:prstGeom prst="line">
                <a:avLst/>
              </a:prstGeom>
              <a:noFill/>
              <a:ln w="254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2" name="Group 20"/>
            <p:cNvGrpSpPr>
              <a:grpSpLocks/>
            </p:cNvGrpSpPr>
            <p:nvPr/>
          </p:nvGrpSpPr>
          <p:grpSpPr bwMode="auto">
            <a:xfrm>
              <a:off x="2824" y="2720"/>
              <a:ext cx="557" cy="137"/>
              <a:chOff x="2824" y="2720"/>
              <a:chExt cx="557" cy="137"/>
            </a:xfrm>
          </p:grpSpPr>
          <p:sp>
            <p:nvSpPr>
              <p:cNvPr id="20" name="Line 18"/>
              <p:cNvSpPr>
                <a:spLocks noChangeShapeType="1"/>
              </p:cNvSpPr>
              <p:nvPr/>
            </p:nvSpPr>
            <p:spPr bwMode="auto">
              <a:xfrm>
                <a:off x="2824" y="2781"/>
                <a:ext cx="532" cy="0"/>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9"/>
              <p:cNvSpPr>
                <a:spLocks noChangeShapeType="1"/>
              </p:cNvSpPr>
              <p:nvPr/>
            </p:nvSpPr>
            <p:spPr bwMode="auto">
              <a:xfrm>
                <a:off x="3381" y="2720"/>
                <a:ext cx="0" cy="137"/>
              </a:xfrm>
              <a:prstGeom prst="line">
                <a:avLst/>
              </a:prstGeom>
              <a:noFill/>
              <a:ln w="254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 name="Group 23"/>
            <p:cNvGrpSpPr>
              <a:grpSpLocks/>
            </p:cNvGrpSpPr>
            <p:nvPr/>
          </p:nvGrpSpPr>
          <p:grpSpPr bwMode="auto">
            <a:xfrm>
              <a:off x="3316" y="2720"/>
              <a:ext cx="557" cy="137"/>
              <a:chOff x="3316" y="2720"/>
              <a:chExt cx="557" cy="137"/>
            </a:xfrm>
          </p:grpSpPr>
          <p:sp>
            <p:nvSpPr>
              <p:cNvPr id="18" name="Line 21"/>
              <p:cNvSpPr>
                <a:spLocks noChangeShapeType="1"/>
              </p:cNvSpPr>
              <p:nvPr/>
            </p:nvSpPr>
            <p:spPr bwMode="auto">
              <a:xfrm>
                <a:off x="3316" y="2781"/>
                <a:ext cx="532" cy="0"/>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22"/>
              <p:cNvSpPr>
                <a:spLocks noChangeShapeType="1"/>
              </p:cNvSpPr>
              <p:nvPr/>
            </p:nvSpPr>
            <p:spPr bwMode="auto">
              <a:xfrm>
                <a:off x="3873" y="2720"/>
                <a:ext cx="0" cy="137"/>
              </a:xfrm>
              <a:prstGeom prst="line">
                <a:avLst/>
              </a:prstGeom>
              <a:noFill/>
              <a:ln w="254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 name="Group 26"/>
            <p:cNvGrpSpPr>
              <a:grpSpLocks/>
            </p:cNvGrpSpPr>
            <p:nvPr/>
          </p:nvGrpSpPr>
          <p:grpSpPr bwMode="auto">
            <a:xfrm>
              <a:off x="3808" y="2720"/>
              <a:ext cx="557" cy="137"/>
              <a:chOff x="3808" y="2720"/>
              <a:chExt cx="557" cy="137"/>
            </a:xfrm>
          </p:grpSpPr>
          <p:sp>
            <p:nvSpPr>
              <p:cNvPr id="16" name="Line 24"/>
              <p:cNvSpPr>
                <a:spLocks noChangeShapeType="1"/>
              </p:cNvSpPr>
              <p:nvPr/>
            </p:nvSpPr>
            <p:spPr bwMode="auto">
              <a:xfrm>
                <a:off x="3808" y="2781"/>
                <a:ext cx="532" cy="0"/>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25"/>
              <p:cNvSpPr>
                <a:spLocks noChangeShapeType="1"/>
              </p:cNvSpPr>
              <p:nvPr/>
            </p:nvSpPr>
            <p:spPr bwMode="auto">
              <a:xfrm>
                <a:off x="4365" y="2720"/>
                <a:ext cx="0" cy="137"/>
              </a:xfrm>
              <a:prstGeom prst="line">
                <a:avLst/>
              </a:prstGeom>
              <a:noFill/>
              <a:ln w="254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5" name="Line 27"/>
            <p:cNvSpPr>
              <a:spLocks noChangeShapeType="1"/>
            </p:cNvSpPr>
            <p:nvPr/>
          </p:nvSpPr>
          <p:spPr bwMode="auto">
            <a:xfrm>
              <a:off x="834" y="2717"/>
              <a:ext cx="0" cy="137"/>
            </a:xfrm>
            <a:prstGeom prst="line">
              <a:avLst/>
            </a:prstGeom>
            <a:noFill/>
            <a:ln w="254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 name="Group 37"/>
          <p:cNvGrpSpPr>
            <a:grpSpLocks/>
          </p:cNvGrpSpPr>
          <p:nvPr/>
        </p:nvGrpSpPr>
        <p:grpSpPr bwMode="auto">
          <a:xfrm>
            <a:off x="1312863" y="4837340"/>
            <a:ext cx="6015037" cy="819150"/>
            <a:chOff x="745" y="2889"/>
            <a:chExt cx="3789" cy="516"/>
          </a:xfrm>
        </p:grpSpPr>
        <p:sp>
          <p:nvSpPr>
            <p:cNvPr id="29" name="Rectangle 29"/>
            <p:cNvSpPr>
              <a:spLocks noChangeArrowheads="1"/>
            </p:cNvSpPr>
            <p:nvPr/>
          </p:nvSpPr>
          <p:spPr bwMode="auto">
            <a:xfrm>
              <a:off x="745" y="2889"/>
              <a:ext cx="22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i="0">
                  <a:latin typeface="Arial" charset="0"/>
                </a:rPr>
                <a:t>0</a:t>
              </a:r>
            </a:p>
          </p:txBody>
        </p:sp>
        <p:sp>
          <p:nvSpPr>
            <p:cNvPr id="30" name="Rectangle 30"/>
            <p:cNvSpPr>
              <a:spLocks noChangeArrowheads="1"/>
            </p:cNvSpPr>
            <p:nvPr/>
          </p:nvSpPr>
          <p:spPr bwMode="auto">
            <a:xfrm>
              <a:off x="1282" y="2889"/>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i="0">
                  <a:latin typeface="Arial" charset="0"/>
                </a:rPr>
                <a:t>10</a:t>
              </a:r>
            </a:p>
          </p:txBody>
        </p:sp>
        <p:sp>
          <p:nvSpPr>
            <p:cNvPr id="31" name="Rectangle 31"/>
            <p:cNvSpPr>
              <a:spLocks noChangeArrowheads="1"/>
            </p:cNvSpPr>
            <p:nvPr/>
          </p:nvSpPr>
          <p:spPr bwMode="auto">
            <a:xfrm>
              <a:off x="1765" y="2889"/>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i="0">
                  <a:latin typeface="Arial" charset="0"/>
                </a:rPr>
                <a:t>20</a:t>
              </a:r>
            </a:p>
          </p:txBody>
        </p:sp>
        <p:sp>
          <p:nvSpPr>
            <p:cNvPr id="32" name="Rectangle 32"/>
            <p:cNvSpPr>
              <a:spLocks noChangeArrowheads="1"/>
            </p:cNvSpPr>
            <p:nvPr/>
          </p:nvSpPr>
          <p:spPr bwMode="auto">
            <a:xfrm>
              <a:off x="2248" y="2889"/>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i="0">
                  <a:latin typeface="Arial" charset="0"/>
                </a:rPr>
                <a:t>30</a:t>
              </a:r>
            </a:p>
          </p:txBody>
        </p:sp>
        <p:sp>
          <p:nvSpPr>
            <p:cNvPr id="33" name="Rectangle 33"/>
            <p:cNvSpPr>
              <a:spLocks noChangeArrowheads="1"/>
            </p:cNvSpPr>
            <p:nvPr/>
          </p:nvSpPr>
          <p:spPr bwMode="auto">
            <a:xfrm>
              <a:off x="2730" y="2889"/>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i="0">
                  <a:latin typeface="Arial" charset="0"/>
                </a:rPr>
                <a:t>40</a:t>
              </a:r>
            </a:p>
          </p:txBody>
        </p:sp>
        <p:sp>
          <p:nvSpPr>
            <p:cNvPr id="34" name="Rectangle 34"/>
            <p:cNvSpPr>
              <a:spLocks noChangeArrowheads="1"/>
            </p:cNvSpPr>
            <p:nvPr/>
          </p:nvSpPr>
          <p:spPr bwMode="auto">
            <a:xfrm>
              <a:off x="3213" y="2889"/>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i="0">
                  <a:latin typeface="Arial" charset="0"/>
                </a:rPr>
                <a:t>50</a:t>
              </a:r>
            </a:p>
          </p:txBody>
        </p:sp>
        <p:sp>
          <p:nvSpPr>
            <p:cNvPr id="35" name="Rectangle 35"/>
            <p:cNvSpPr>
              <a:spLocks noChangeArrowheads="1"/>
            </p:cNvSpPr>
            <p:nvPr/>
          </p:nvSpPr>
          <p:spPr bwMode="auto">
            <a:xfrm>
              <a:off x="3714" y="2889"/>
              <a:ext cx="328"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i="0">
                  <a:latin typeface="Arial" charset="0"/>
                </a:rPr>
                <a:t>60</a:t>
              </a:r>
            </a:p>
            <a:p>
              <a:pPr eaLnBrk="0" hangingPunct="0"/>
              <a:r>
                <a:rPr lang="en-US" b="1" i="0">
                  <a:latin typeface="Arial" charset="0"/>
                </a:rPr>
                <a:t>n</a:t>
              </a:r>
            </a:p>
          </p:txBody>
        </p:sp>
        <p:sp>
          <p:nvSpPr>
            <p:cNvPr id="36" name="Rectangle 36"/>
            <p:cNvSpPr>
              <a:spLocks noChangeArrowheads="1"/>
            </p:cNvSpPr>
            <p:nvPr/>
          </p:nvSpPr>
          <p:spPr bwMode="auto">
            <a:xfrm>
              <a:off x="4206" y="2889"/>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i="0">
                  <a:latin typeface="Arial" charset="0"/>
                </a:rPr>
                <a:t>70</a:t>
              </a:r>
            </a:p>
          </p:txBody>
        </p:sp>
      </p:grpSp>
      <p:grpSp>
        <p:nvGrpSpPr>
          <p:cNvPr id="37" name="Group 36"/>
          <p:cNvGrpSpPr>
            <a:grpSpLocks/>
          </p:cNvGrpSpPr>
          <p:nvPr/>
        </p:nvGrpSpPr>
        <p:grpSpPr bwMode="auto">
          <a:xfrm>
            <a:off x="1958975" y="4572228"/>
            <a:ext cx="1828800" cy="196850"/>
            <a:chOff x="1152" y="2722"/>
            <a:chExt cx="1152" cy="124"/>
          </a:xfrm>
        </p:grpSpPr>
        <p:sp>
          <p:nvSpPr>
            <p:cNvPr id="38" name="Line 38"/>
            <p:cNvSpPr>
              <a:spLocks noChangeShapeType="1"/>
            </p:cNvSpPr>
            <p:nvPr/>
          </p:nvSpPr>
          <p:spPr bwMode="auto">
            <a:xfrm>
              <a:off x="1152" y="2778"/>
              <a:ext cx="1152" cy="0"/>
            </a:xfrm>
            <a:prstGeom prst="line">
              <a:avLst/>
            </a:prstGeom>
            <a:noFill/>
            <a:ln w="50800">
              <a:solidFill>
                <a:srgbClr val="99FF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39"/>
            <p:cNvSpPr>
              <a:spLocks noChangeShapeType="1"/>
            </p:cNvSpPr>
            <p:nvPr/>
          </p:nvSpPr>
          <p:spPr bwMode="auto">
            <a:xfrm>
              <a:off x="2292" y="2725"/>
              <a:ext cx="0" cy="121"/>
            </a:xfrm>
            <a:prstGeom prst="line">
              <a:avLst/>
            </a:prstGeom>
            <a:noFill/>
            <a:ln w="50800">
              <a:solidFill>
                <a:srgbClr val="99FF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40"/>
            <p:cNvSpPr>
              <a:spLocks noChangeShapeType="1"/>
            </p:cNvSpPr>
            <p:nvPr/>
          </p:nvSpPr>
          <p:spPr bwMode="auto">
            <a:xfrm>
              <a:off x="1164" y="2722"/>
              <a:ext cx="0" cy="121"/>
            </a:xfrm>
            <a:prstGeom prst="line">
              <a:avLst/>
            </a:prstGeom>
            <a:noFill/>
            <a:ln w="50800">
              <a:solidFill>
                <a:srgbClr val="99FF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1054887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latin typeface="Times New Roman" pitchFamily="18" charset="0"/>
              <a:cs typeface="Times New Roman" pitchFamily="18" charset="0"/>
            </a:endParaRPr>
          </a:p>
        </p:txBody>
      </p:sp>
      <p:sp>
        <p:nvSpPr>
          <p:cNvPr id="3"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Normal Approximation of  Binomial Distribution : Correcting for Continuity :</a:t>
            </a:r>
            <a:endParaRPr lang="it-IT" sz="2000" b="0" u="sng" dirty="0">
              <a:latin typeface="Times New Roman" pitchFamily="18" charset="0"/>
              <a:cs typeface="Times New Roman" pitchFamily="18" charset="0"/>
            </a:endParaRPr>
          </a:p>
        </p:txBody>
      </p:sp>
      <p:grpSp>
        <p:nvGrpSpPr>
          <p:cNvPr id="4" name="Group 12"/>
          <p:cNvGrpSpPr>
            <a:grpSpLocks/>
          </p:cNvGrpSpPr>
          <p:nvPr/>
        </p:nvGrpSpPr>
        <p:grpSpPr bwMode="auto">
          <a:xfrm>
            <a:off x="304800" y="2133600"/>
            <a:ext cx="8482013" cy="2749550"/>
            <a:chOff x="196" y="1528"/>
            <a:chExt cx="5343" cy="1732"/>
          </a:xfrm>
        </p:grpSpPr>
        <p:grpSp>
          <p:nvGrpSpPr>
            <p:cNvPr id="5" name="Group 10"/>
            <p:cNvGrpSpPr>
              <a:grpSpLocks/>
            </p:cNvGrpSpPr>
            <p:nvPr/>
          </p:nvGrpSpPr>
          <p:grpSpPr bwMode="auto">
            <a:xfrm>
              <a:off x="196" y="1528"/>
              <a:ext cx="2404" cy="1732"/>
              <a:chOff x="196" y="1528"/>
              <a:chExt cx="2404" cy="1732"/>
            </a:xfrm>
          </p:grpSpPr>
          <p:sp>
            <p:nvSpPr>
              <p:cNvPr id="7" name="Rectangle 5"/>
              <p:cNvSpPr>
                <a:spLocks noChangeArrowheads="1"/>
              </p:cNvSpPr>
              <p:nvPr/>
            </p:nvSpPr>
            <p:spPr bwMode="auto">
              <a:xfrm>
                <a:off x="196" y="1528"/>
                <a:ext cx="988" cy="496"/>
              </a:xfrm>
              <a:prstGeom prst="rect">
                <a:avLst/>
              </a:prstGeom>
              <a:solidFill>
                <a:srgbClr val="BBE0E3"/>
              </a:solidFill>
              <a:ln w="12700">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ysClr val="windowText" lastClr="000000"/>
                    </a:solidFill>
                    <a:latin typeface="Arial" charset="0"/>
                    <a:cs typeface="+mn-cs"/>
                  </a:rPr>
                  <a:t>Values Being Determined</a:t>
                </a:r>
              </a:p>
            </p:txBody>
          </p:sp>
          <p:sp>
            <p:nvSpPr>
              <p:cNvPr id="8" name="Rectangle 6"/>
              <p:cNvSpPr>
                <a:spLocks noChangeArrowheads="1"/>
              </p:cNvSpPr>
              <p:nvPr/>
            </p:nvSpPr>
            <p:spPr bwMode="auto">
              <a:xfrm>
                <a:off x="1192" y="1528"/>
                <a:ext cx="1408" cy="496"/>
              </a:xfrm>
              <a:prstGeom prst="rect">
                <a:avLst/>
              </a:prstGeom>
              <a:solidFill>
                <a:srgbClr val="BBE0E3"/>
              </a:solidFill>
              <a:ln w="12700">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ysClr val="windowText" lastClr="000000"/>
                    </a:solidFill>
                    <a:latin typeface="Arial" charset="0"/>
                    <a:cs typeface="+mn-cs"/>
                  </a:rPr>
                  <a:t>Correction</a:t>
                </a:r>
              </a:p>
            </p:txBody>
          </p:sp>
          <p:grpSp>
            <p:nvGrpSpPr>
              <p:cNvPr id="9" name="Group 9"/>
              <p:cNvGrpSpPr>
                <a:grpSpLocks/>
              </p:cNvGrpSpPr>
              <p:nvPr/>
            </p:nvGrpSpPr>
            <p:grpSpPr bwMode="auto">
              <a:xfrm>
                <a:off x="196" y="2032"/>
                <a:ext cx="2404" cy="1228"/>
                <a:chOff x="196" y="2032"/>
                <a:chExt cx="2404" cy="1228"/>
              </a:xfrm>
            </p:grpSpPr>
            <p:sp>
              <p:nvSpPr>
                <p:cNvPr id="10" name="Rectangle 7"/>
                <p:cNvSpPr>
                  <a:spLocks noChangeArrowheads="1"/>
                </p:cNvSpPr>
                <p:nvPr/>
              </p:nvSpPr>
              <p:spPr bwMode="auto">
                <a:xfrm>
                  <a:off x="196" y="2032"/>
                  <a:ext cx="988" cy="1228"/>
                </a:xfrm>
                <a:prstGeom prst="rect">
                  <a:avLst/>
                </a:prstGeom>
                <a:solidFill>
                  <a:srgbClr val="FFFFFF"/>
                </a:solidFill>
                <a:ln w="12700">
                  <a:solidFill>
                    <a:srgbClr val="000000"/>
                  </a:solidFill>
                  <a:miter lim="800000"/>
                  <a:headEnd/>
                  <a:tailEnd/>
                </a:ln>
              </p:spPr>
              <p:txBody>
                <a:bodyPr lIns="182562" tIns="182562" rIns="182562" bIns="182562"/>
                <a:lstStyle/>
                <a:p>
                  <a:pPr algn="ctr"/>
                  <a:r>
                    <a:rPr lang="en-US" sz="1800" b="1" i="0">
                      <a:solidFill>
                        <a:srgbClr val="000000"/>
                      </a:solidFill>
                      <a:latin typeface="Arial" charset="0"/>
                    </a:rPr>
                    <a:t>X</a:t>
                  </a:r>
                  <a:r>
                    <a:rPr lang="en-US" sz="1800" b="1" i="0">
                      <a:solidFill>
                        <a:srgbClr val="000000"/>
                      </a:solidFill>
                      <a:latin typeface="Symbol" pitchFamily="18" charset="2"/>
                    </a:rPr>
                    <a:t></a:t>
                  </a:r>
                </a:p>
                <a:p>
                  <a:pPr algn="ctr"/>
                  <a:r>
                    <a:rPr lang="en-US" sz="1800" b="1" i="0">
                      <a:solidFill>
                        <a:srgbClr val="000000"/>
                      </a:solidFill>
                      <a:latin typeface="Arial" charset="0"/>
                    </a:rPr>
                    <a:t>X</a:t>
                  </a:r>
                  <a:r>
                    <a:rPr lang="en-US" sz="1800" b="1" i="0">
                      <a:solidFill>
                        <a:srgbClr val="000000"/>
                      </a:solidFill>
                      <a:latin typeface="Symbol" pitchFamily="18" charset="2"/>
                    </a:rPr>
                    <a:t></a:t>
                  </a:r>
                </a:p>
                <a:p>
                  <a:pPr algn="ctr"/>
                  <a:r>
                    <a:rPr lang="en-US" sz="1800" b="1" i="0">
                      <a:solidFill>
                        <a:srgbClr val="000000"/>
                      </a:solidFill>
                      <a:latin typeface="Arial" charset="0"/>
                    </a:rPr>
                    <a:t>X</a:t>
                  </a:r>
                  <a:r>
                    <a:rPr lang="en-US" sz="1800" b="1" i="0">
                      <a:solidFill>
                        <a:srgbClr val="000000"/>
                      </a:solidFill>
                      <a:latin typeface="Symbol" pitchFamily="18" charset="2"/>
                    </a:rPr>
                    <a:t></a:t>
                  </a:r>
                </a:p>
                <a:p>
                  <a:pPr algn="ctr"/>
                  <a:r>
                    <a:rPr lang="en-US" sz="1800" b="1" i="0">
                      <a:solidFill>
                        <a:srgbClr val="000000"/>
                      </a:solidFill>
                      <a:latin typeface="Arial" charset="0"/>
                    </a:rPr>
                    <a:t>X</a:t>
                  </a:r>
                  <a:r>
                    <a:rPr lang="en-US" sz="1800" b="1" i="0">
                      <a:solidFill>
                        <a:srgbClr val="000000"/>
                      </a:solidFill>
                      <a:latin typeface="Symbol" pitchFamily="18" charset="2"/>
                    </a:rPr>
                    <a:t></a:t>
                  </a:r>
                </a:p>
                <a:p>
                  <a:pPr algn="ctr"/>
                  <a:r>
                    <a:rPr lang="en-US" sz="1800" b="1" i="0">
                      <a:solidFill>
                        <a:srgbClr val="000000"/>
                      </a:solidFill>
                      <a:latin typeface="Symbol" pitchFamily="18" charset="2"/>
                    </a:rPr>
                    <a:t></a:t>
                  </a:r>
                  <a:r>
                    <a:rPr lang="en-US" sz="1800" b="1" i="0">
                      <a:solidFill>
                        <a:srgbClr val="000000"/>
                      </a:solidFill>
                      <a:latin typeface="Arial" charset="0"/>
                    </a:rPr>
                    <a:t>X</a:t>
                  </a:r>
                  <a:r>
                    <a:rPr lang="en-US" sz="1800" b="1" i="0">
                      <a:solidFill>
                        <a:srgbClr val="000000"/>
                      </a:solidFill>
                      <a:latin typeface="Symbol" pitchFamily="18" charset="2"/>
                    </a:rPr>
                    <a:t></a:t>
                  </a:r>
                </a:p>
                <a:p>
                  <a:pPr algn="ctr"/>
                  <a:r>
                    <a:rPr lang="en-US" sz="1800" b="1" i="0">
                      <a:solidFill>
                        <a:srgbClr val="000000"/>
                      </a:solidFill>
                      <a:latin typeface="Symbol" pitchFamily="18" charset="2"/>
                    </a:rPr>
                    <a:t></a:t>
                  </a:r>
                  <a:r>
                    <a:rPr lang="en-US" sz="1800" b="1" i="0">
                      <a:solidFill>
                        <a:srgbClr val="000000"/>
                      </a:solidFill>
                      <a:latin typeface="Arial" charset="0"/>
                    </a:rPr>
                    <a:t>X</a:t>
                  </a:r>
                  <a:r>
                    <a:rPr lang="en-US" sz="1800" b="1" i="0">
                      <a:solidFill>
                        <a:srgbClr val="000000"/>
                      </a:solidFill>
                      <a:latin typeface="Symbol" pitchFamily="18" charset="2"/>
                    </a:rPr>
                    <a:t></a:t>
                  </a:r>
                </a:p>
              </p:txBody>
            </p:sp>
            <p:sp>
              <p:nvSpPr>
                <p:cNvPr id="11" name="Rectangle 8"/>
                <p:cNvSpPr>
                  <a:spLocks noChangeArrowheads="1"/>
                </p:cNvSpPr>
                <p:nvPr/>
              </p:nvSpPr>
              <p:spPr bwMode="auto">
                <a:xfrm>
                  <a:off x="1192" y="2032"/>
                  <a:ext cx="1408" cy="1228"/>
                </a:xfrm>
                <a:prstGeom prst="rect">
                  <a:avLst/>
                </a:prstGeom>
                <a:solidFill>
                  <a:srgbClr val="FFFFFF"/>
                </a:solidFill>
                <a:ln w="12700">
                  <a:solidFill>
                    <a:srgbClr val="000000"/>
                  </a:solidFill>
                  <a:miter lim="800000"/>
                  <a:headEnd/>
                  <a:tailEnd/>
                </a:ln>
              </p:spPr>
              <p:txBody>
                <a:bodyPr lIns="182562" tIns="182562" rIns="182562" bIns="182562"/>
                <a:lstStyle/>
                <a:p>
                  <a:pPr algn="ctr" fontAlgn="auto">
                    <a:spcBef>
                      <a:spcPts val="0"/>
                    </a:spcBef>
                    <a:spcAft>
                      <a:spcPts val="0"/>
                    </a:spcAft>
                    <a:defRPr/>
                  </a:pPr>
                  <a:r>
                    <a:rPr lang="en-US" sz="1800" b="1" i="0" kern="0">
                      <a:solidFill>
                        <a:srgbClr val="000000"/>
                      </a:solidFill>
                      <a:latin typeface="Arial" charset="0"/>
                      <a:cs typeface="+mn-cs"/>
                    </a:rPr>
                    <a:t>+.50</a:t>
                  </a:r>
                </a:p>
                <a:p>
                  <a:pPr algn="ctr" fontAlgn="auto">
                    <a:spcBef>
                      <a:spcPts val="0"/>
                    </a:spcBef>
                    <a:spcAft>
                      <a:spcPts val="0"/>
                    </a:spcAft>
                    <a:defRPr/>
                  </a:pPr>
                  <a:r>
                    <a:rPr lang="en-US" sz="1800" b="1" i="0" kern="0">
                      <a:solidFill>
                        <a:srgbClr val="000000"/>
                      </a:solidFill>
                      <a:latin typeface="Arial" charset="0"/>
                      <a:cs typeface="+mn-cs"/>
                    </a:rPr>
                    <a:t>-.50</a:t>
                  </a:r>
                </a:p>
                <a:p>
                  <a:pPr algn="ctr" fontAlgn="auto">
                    <a:spcBef>
                      <a:spcPts val="0"/>
                    </a:spcBef>
                    <a:spcAft>
                      <a:spcPts val="0"/>
                    </a:spcAft>
                    <a:defRPr/>
                  </a:pPr>
                  <a:r>
                    <a:rPr lang="en-US" sz="1800" b="1" i="0" kern="0">
                      <a:solidFill>
                        <a:srgbClr val="000000"/>
                      </a:solidFill>
                      <a:latin typeface="Arial" charset="0"/>
                      <a:cs typeface="+mn-cs"/>
                    </a:rPr>
                    <a:t>-.50</a:t>
                  </a:r>
                </a:p>
                <a:p>
                  <a:pPr algn="ctr" fontAlgn="auto">
                    <a:spcBef>
                      <a:spcPts val="0"/>
                    </a:spcBef>
                    <a:spcAft>
                      <a:spcPts val="0"/>
                    </a:spcAft>
                    <a:defRPr/>
                  </a:pPr>
                  <a:r>
                    <a:rPr lang="en-US" sz="1800" b="1" i="0" kern="0">
                      <a:solidFill>
                        <a:srgbClr val="000000"/>
                      </a:solidFill>
                      <a:latin typeface="Arial" charset="0"/>
                      <a:cs typeface="+mn-cs"/>
                    </a:rPr>
                    <a:t>+.05</a:t>
                  </a:r>
                </a:p>
                <a:p>
                  <a:pPr algn="ctr" fontAlgn="auto">
                    <a:spcBef>
                      <a:spcPts val="0"/>
                    </a:spcBef>
                    <a:spcAft>
                      <a:spcPts val="0"/>
                    </a:spcAft>
                    <a:defRPr/>
                  </a:pPr>
                  <a:r>
                    <a:rPr lang="en-US" sz="1800" b="1" i="0" kern="0">
                      <a:solidFill>
                        <a:srgbClr val="000000"/>
                      </a:solidFill>
                      <a:latin typeface="Arial" charset="0"/>
                      <a:cs typeface="+mn-cs"/>
                    </a:rPr>
                    <a:t>-.50 and +.50</a:t>
                  </a:r>
                </a:p>
                <a:p>
                  <a:pPr algn="ctr" fontAlgn="auto">
                    <a:spcBef>
                      <a:spcPts val="0"/>
                    </a:spcBef>
                    <a:spcAft>
                      <a:spcPts val="0"/>
                    </a:spcAft>
                    <a:defRPr/>
                  </a:pPr>
                  <a:r>
                    <a:rPr lang="en-US" sz="1800" b="1" i="0" kern="0">
                      <a:solidFill>
                        <a:srgbClr val="000000"/>
                      </a:solidFill>
                      <a:latin typeface="Arial" charset="0"/>
                      <a:cs typeface="+mn-cs"/>
                    </a:rPr>
                    <a:t>+.50 and -.50</a:t>
                  </a:r>
                </a:p>
              </p:txBody>
            </p:sp>
          </p:grpSp>
        </p:grpSp>
        <p:graphicFrame>
          <p:nvGraphicFramePr>
            <p:cNvPr id="6" name="Object 11">
              <a:hlinkClick r:id="" action="ppaction://ole?verb=0"/>
            </p:cNvPr>
            <p:cNvGraphicFramePr>
              <a:graphicFrameLocks/>
            </p:cNvGraphicFramePr>
            <p:nvPr/>
          </p:nvGraphicFramePr>
          <p:xfrm>
            <a:off x="2768" y="1548"/>
            <a:ext cx="2771" cy="961"/>
          </p:xfrm>
          <a:graphic>
            <a:graphicData uri="http://schemas.openxmlformats.org/presentationml/2006/ole">
              <mc:AlternateContent xmlns:mc="http://schemas.openxmlformats.org/markup-compatibility/2006">
                <mc:Choice xmlns:v="urn:schemas-microsoft-com:vml" Requires="v">
                  <p:oleObj spid="_x0000_s10252" name="Equation" r:id="rId3" imgW="2587320" imgH="860400" progId="Equation.3">
                    <p:embed/>
                  </p:oleObj>
                </mc:Choice>
                <mc:Fallback>
                  <p:oleObj name="Equation" r:id="rId3" imgW="2587320" imgH="8604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8" y="1548"/>
                          <a:ext cx="2771" cy="961"/>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054887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latin typeface="Times New Roman" pitchFamily="18" charset="0"/>
              <a:cs typeface="Times New Roman" pitchFamily="18" charset="0"/>
            </a:endParaRPr>
          </a:p>
        </p:txBody>
      </p:sp>
      <p:sp>
        <p:nvSpPr>
          <p:cNvPr id="3"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Normal Approximation of  Binomial Distribution : Binomial Computations :</a:t>
            </a:r>
            <a:endParaRPr lang="it-IT" sz="2000" b="0" u="sng" dirty="0">
              <a:latin typeface="Times New Roman" pitchFamily="18" charset="0"/>
              <a:cs typeface="Times New Roman" pitchFamily="18" charset="0"/>
            </a:endParaRPr>
          </a:p>
        </p:txBody>
      </p:sp>
      <p:grpSp>
        <p:nvGrpSpPr>
          <p:cNvPr id="4" name="Group 13"/>
          <p:cNvGrpSpPr>
            <a:grpSpLocks/>
          </p:cNvGrpSpPr>
          <p:nvPr/>
        </p:nvGrpSpPr>
        <p:grpSpPr bwMode="auto">
          <a:xfrm>
            <a:off x="254000" y="2151165"/>
            <a:ext cx="8643938" cy="3889375"/>
            <a:chOff x="160" y="1069"/>
            <a:chExt cx="5445" cy="2450"/>
          </a:xfrm>
        </p:grpSpPr>
        <p:grpSp>
          <p:nvGrpSpPr>
            <p:cNvPr id="5" name="Group 11"/>
            <p:cNvGrpSpPr>
              <a:grpSpLocks/>
            </p:cNvGrpSpPr>
            <p:nvPr/>
          </p:nvGrpSpPr>
          <p:grpSpPr bwMode="auto">
            <a:xfrm>
              <a:off x="160" y="1069"/>
              <a:ext cx="2404" cy="2404"/>
              <a:chOff x="160" y="1069"/>
              <a:chExt cx="2404" cy="2404"/>
            </a:xfrm>
          </p:grpSpPr>
          <p:grpSp>
            <p:nvGrpSpPr>
              <p:cNvPr id="7" name="Group 7"/>
              <p:cNvGrpSpPr>
                <a:grpSpLocks/>
              </p:cNvGrpSpPr>
              <p:nvPr/>
            </p:nvGrpSpPr>
            <p:grpSpPr bwMode="auto">
              <a:xfrm>
                <a:off x="160" y="1573"/>
                <a:ext cx="2404" cy="1900"/>
                <a:chOff x="160" y="1573"/>
                <a:chExt cx="2404" cy="1900"/>
              </a:xfrm>
            </p:grpSpPr>
            <p:sp>
              <p:nvSpPr>
                <p:cNvPr id="11" name="Rectangle 5"/>
                <p:cNvSpPr>
                  <a:spLocks noChangeArrowheads="1"/>
                </p:cNvSpPr>
                <p:nvPr/>
              </p:nvSpPr>
              <p:spPr bwMode="auto">
                <a:xfrm>
                  <a:off x="160" y="1573"/>
                  <a:ext cx="988" cy="1900"/>
                </a:xfrm>
                <a:prstGeom prst="rect">
                  <a:avLst/>
                </a:prstGeom>
                <a:solidFill>
                  <a:srgbClr val="FFFFFF"/>
                </a:solidFill>
                <a:ln w="12700">
                  <a:solidFill>
                    <a:srgbClr val="000000"/>
                  </a:solidFill>
                  <a:miter lim="800000"/>
                  <a:headEnd/>
                  <a:tailEnd/>
                </a:ln>
              </p:spPr>
              <p:txBody>
                <a:bodyPr lIns="182562" tIns="182562" rIns="182562" bIns="182562"/>
                <a:lstStyle/>
                <a:p>
                  <a:pPr algn="ctr" eaLnBrk="0" hangingPunct="0"/>
                  <a:r>
                    <a:rPr lang="en-US" sz="1800" b="1" i="0">
                      <a:solidFill>
                        <a:srgbClr val="000000"/>
                      </a:solidFill>
                      <a:latin typeface="Arial" charset="0"/>
                    </a:rPr>
                    <a:t>25</a:t>
                  </a:r>
                </a:p>
                <a:p>
                  <a:pPr algn="ctr" eaLnBrk="0" hangingPunct="0"/>
                  <a:r>
                    <a:rPr lang="en-US" sz="1800" b="1" i="0">
                      <a:solidFill>
                        <a:srgbClr val="000000"/>
                      </a:solidFill>
                      <a:latin typeface="Arial" charset="0"/>
                    </a:rPr>
                    <a:t>26</a:t>
                  </a:r>
                </a:p>
                <a:p>
                  <a:pPr algn="ctr" eaLnBrk="0" hangingPunct="0"/>
                  <a:r>
                    <a:rPr lang="en-US" sz="1800" b="1" i="0">
                      <a:solidFill>
                        <a:srgbClr val="000000"/>
                      </a:solidFill>
                      <a:latin typeface="Arial" charset="0"/>
                    </a:rPr>
                    <a:t>27</a:t>
                  </a:r>
                </a:p>
                <a:p>
                  <a:pPr algn="ctr" eaLnBrk="0" hangingPunct="0"/>
                  <a:r>
                    <a:rPr lang="en-US" sz="1800" b="1" i="0">
                      <a:solidFill>
                        <a:srgbClr val="000000"/>
                      </a:solidFill>
                      <a:latin typeface="Arial" charset="0"/>
                    </a:rPr>
                    <a:t>28</a:t>
                  </a:r>
                </a:p>
                <a:p>
                  <a:pPr algn="ctr" eaLnBrk="0" hangingPunct="0"/>
                  <a:r>
                    <a:rPr lang="en-US" sz="1800" b="1" i="0">
                      <a:solidFill>
                        <a:srgbClr val="000000"/>
                      </a:solidFill>
                      <a:latin typeface="Arial" charset="0"/>
                    </a:rPr>
                    <a:t>29</a:t>
                  </a:r>
                </a:p>
                <a:p>
                  <a:pPr algn="ctr" eaLnBrk="0" hangingPunct="0"/>
                  <a:r>
                    <a:rPr lang="en-US" sz="1800" b="1" i="0">
                      <a:solidFill>
                        <a:srgbClr val="000000"/>
                      </a:solidFill>
                      <a:latin typeface="Arial" charset="0"/>
                    </a:rPr>
                    <a:t>30</a:t>
                  </a:r>
                </a:p>
                <a:p>
                  <a:pPr algn="ctr" eaLnBrk="0" hangingPunct="0"/>
                  <a:r>
                    <a:rPr lang="en-US" sz="1800" b="1" i="0">
                      <a:solidFill>
                        <a:srgbClr val="000000"/>
                      </a:solidFill>
                      <a:latin typeface="Arial" charset="0"/>
                    </a:rPr>
                    <a:t>31</a:t>
                  </a:r>
                </a:p>
                <a:p>
                  <a:pPr algn="ctr" eaLnBrk="0" hangingPunct="0"/>
                  <a:r>
                    <a:rPr lang="en-US" sz="1800" b="1" i="0">
                      <a:solidFill>
                        <a:srgbClr val="000000"/>
                      </a:solidFill>
                      <a:latin typeface="Arial" charset="0"/>
                    </a:rPr>
                    <a:t>32</a:t>
                  </a:r>
                </a:p>
                <a:p>
                  <a:pPr algn="ctr" eaLnBrk="0" hangingPunct="0"/>
                  <a:r>
                    <a:rPr lang="en-US" sz="1800" b="1" i="0">
                      <a:solidFill>
                        <a:srgbClr val="000000"/>
                      </a:solidFill>
                      <a:latin typeface="Arial" charset="0"/>
                    </a:rPr>
                    <a:t>33</a:t>
                  </a:r>
                </a:p>
                <a:p>
                  <a:pPr algn="ctr" eaLnBrk="0" hangingPunct="0"/>
                  <a:r>
                    <a:rPr lang="en-US" sz="1800" b="1" i="0">
                      <a:solidFill>
                        <a:srgbClr val="000000"/>
                      </a:solidFill>
                      <a:latin typeface="Arial" charset="0"/>
                    </a:rPr>
                    <a:t>Total</a:t>
                  </a:r>
                </a:p>
              </p:txBody>
            </p:sp>
            <p:sp>
              <p:nvSpPr>
                <p:cNvPr id="12" name="Rectangle 6"/>
                <p:cNvSpPr>
                  <a:spLocks noChangeArrowheads="1"/>
                </p:cNvSpPr>
                <p:nvPr/>
              </p:nvSpPr>
              <p:spPr bwMode="auto">
                <a:xfrm>
                  <a:off x="1156" y="1573"/>
                  <a:ext cx="1408" cy="1900"/>
                </a:xfrm>
                <a:prstGeom prst="rect">
                  <a:avLst/>
                </a:prstGeom>
                <a:solidFill>
                  <a:srgbClr val="FFFFFF"/>
                </a:solidFill>
                <a:ln w="12700">
                  <a:solidFill>
                    <a:srgbClr val="000000"/>
                  </a:solidFill>
                  <a:miter lim="800000"/>
                  <a:headEnd/>
                  <a:tailEnd/>
                </a:ln>
              </p:spPr>
              <p:txBody>
                <a:bodyPr lIns="182562" tIns="182562" rIns="182562" bIns="182562"/>
                <a:lstStyle/>
                <a:p>
                  <a:pPr algn="ctr" eaLnBrk="0" hangingPunct="0"/>
                  <a:r>
                    <a:rPr lang="en-US" sz="1800" b="1" i="0">
                      <a:solidFill>
                        <a:srgbClr val="000000"/>
                      </a:solidFill>
                      <a:latin typeface="Arial" charset="0"/>
                    </a:rPr>
                    <a:t>0.0167</a:t>
                  </a:r>
                </a:p>
                <a:p>
                  <a:pPr algn="ctr" eaLnBrk="0" hangingPunct="0"/>
                  <a:r>
                    <a:rPr lang="en-US" sz="1800" b="1" i="0">
                      <a:solidFill>
                        <a:srgbClr val="000000"/>
                      </a:solidFill>
                      <a:latin typeface="Arial" charset="0"/>
                    </a:rPr>
                    <a:t>0.0096</a:t>
                  </a:r>
                </a:p>
                <a:p>
                  <a:pPr algn="ctr" eaLnBrk="0" hangingPunct="0"/>
                  <a:r>
                    <a:rPr lang="en-US" sz="1800" b="1" i="0">
                      <a:solidFill>
                        <a:srgbClr val="000000"/>
                      </a:solidFill>
                      <a:latin typeface="Arial" charset="0"/>
                    </a:rPr>
                    <a:t>0.0052</a:t>
                  </a:r>
                </a:p>
                <a:p>
                  <a:pPr algn="ctr" eaLnBrk="0" hangingPunct="0"/>
                  <a:r>
                    <a:rPr lang="en-US" sz="1800" b="1" i="0">
                      <a:solidFill>
                        <a:srgbClr val="000000"/>
                      </a:solidFill>
                      <a:latin typeface="Arial" charset="0"/>
                    </a:rPr>
                    <a:t>0.0026</a:t>
                  </a:r>
                </a:p>
                <a:p>
                  <a:pPr algn="ctr" eaLnBrk="0" hangingPunct="0"/>
                  <a:r>
                    <a:rPr lang="en-US" sz="1800" b="1" i="0">
                      <a:solidFill>
                        <a:srgbClr val="000000"/>
                      </a:solidFill>
                      <a:latin typeface="Arial" charset="0"/>
                    </a:rPr>
                    <a:t>0.0012</a:t>
                  </a:r>
                </a:p>
                <a:p>
                  <a:pPr algn="ctr" eaLnBrk="0" hangingPunct="0"/>
                  <a:r>
                    <a:rPr lang="en-US" sz="1800" b="1" i="0">
                      <a:solidFill>
                        <a:srgbClr val="000000"/>
                      </a:solidFill>
                      <a:latin typeface="Arial" charset="0"/>
                    </a:rPr>
                    <a:t>0.0005</a:t>
                  </a:r>
                </a:p>
                <a:p>
                  <a:pPr algn="ctr" eaLnBrk="0" hangingPunct="0"/>
                  <a:r>
                    <a:rPr lang="en-US" sz="1800" b="1" i="0">
                      <a:solidFill>
                        <a:srgbClr val="000000"/>
                      </a:solidFill>
                      <a:latin typeface="Arial" charset="0"/>
                    </a:rPr>
                    <a:t>0.0002</a:t>
                  </a:r>
                </a:p>
                <a:p>
                  <a:pPr algn="ctr" eaLnBrk="0" hangingPunct="0"/>
                  <a:r>
                    <a:rPr lang="en-US" sz="1800" b="1" i="0">
                      <a:solidFill>
                        <a:srgbClr val="000000"/>
                      </a:solidFill>
                      <a:latin typeface="Arial" charset="0"/>
                    </a:rPr>
                    <a:t>0.0001</a:t>
                  </a:r>
                </a:p>
                <a:p>
                  <a:pPr algn="ctr" eaLnBrk="0" hangingPunct="0"/>
                  <a:r>
                    <a:rPr lang="en-US" sz="1800" b="1" i="0" u="sng">
                      <a:solidFill>
                        <a:srgbClr val="000000"/>
                      </a:solidFill>
                      <a:latin typeface="Arial" charset="0"/>
                    </a:rPr>
                    <a:t>0.0000</a:t>
                  </a:r>
                  <a:endParaRPr lang="en-US" sz="1800" b="1" i="0">
                    <a:solidFill>
                      <a:srgbClr val="000000"/>
                    </a:solidFill>
                    <a:latin typeface="Arial" charset="0"/>
                  </a:endParaRPr>
                </a:p>
                <a:p>
                  <a:pPr algn="ctr" eaLnBrk="0" hangingPunct="0"/>
                  <a:r>
                    <a:rPr lang="en-US" sz="1800" b="1" i="0">
                      <a:solidFill>
                        <a:srgbClr val="000000"/>
                      </a:solidFill>
                      <a:latin typeface="Arial" charset="0"/>
                    </a:rPr>
                    <a:t>0.0361</a:t>
                  </a:r>
                </a:p>
              </p:txBody>
            </p:sp>
          </p:grpSp>
          <p:grpSp>
            <p:nvGrpSpPr>
              <p:cNvPr id="8" name="Group 10"/>
              <p:cNvGrpSpPr>
                <a:grpSpLocks/>
              </p:cNvGrpSpPr>
              <p:nvPr/>
            </p:nvGrpSpPr>
            <p:grpSpPr bwMode="auto">
              <a:xfrm>
                <a:off x="160" y="1069"/>
                <a:ext cx="2404" cy="496"/>
                <a:chOff x="160" y="1069"/>
                <a:chExt cx="2404" cy="496"/>
              </a:xfrm>
            </p:grpSpPr>
            <p:sp>
              <p:nvSpPr>
                <p:cNvPr id="9" name="Rectangle 8"/>
                <p:cNvSpPr>
                  <a:spLocks noChangeArrowheads="1"/>
                </p:cNvSpPr>
                <p:nvPr/>
              </p:nvSpPr>
              <p:spPr bwMode="auto">
                <a:xfrm>
                  <a:off x="160" y="1069"/>
                  <a:ext cx="988" cy="496"/>
                </a:xfrm>
                <a:prstGeom prst="rect">
                  <a:avLst/>
                </a:prstGeom>
                <a:solidFill>
                  <a:srgbClr val="CCECFF"/>
                </a:solidFill>
                <a:ln w="12700">
                  <a:solidFill>
                    <a:srgbClr val="000000"/>
                  </a:solidFill>
                  <a:miter lim="800000"/>
                  <a:headEnd/>
                  <a:tailEnd/>
                </a:ln>
              </p:spPr>
              <p:txBody>
                <a:bodyPr lIns="90488" tIns="44450" rIns="90488" bIns="44450" anchor="ctr"/>
                <a:lstStyle/>
                <a:p>
                  <a:pPr algn="ctr" eaLnBrk="0" hangingPunct="0">
                    <a:lnSpc>
                      <a:spcPct val="90000"/>
                    </a:lnSpc>
                  </a:pPr>
                  <a:r>
                    <a:rPr lang="en-US" sz="1800" b="1" i="0" dirty="0">
                      <a:solidFill>
                        <a:srgbClr val="FF0000"/>
                      </a:solidFill>
                      <a:latin typeface="Arial" charset="0"/>
                    </a:rPr>
                    <a:t>X</a:t>
                  </a:r>
                </a:p>
              </p:txBody>
            </p:sp>
            <p:sp>
              <p:nvSpPr>
                <p:cNvPr id="10" name="Rectangle 9"/>
                <p:cNvSpPr>
                  <a:spLocks noChangeArrowheads="1"/>
                </p:cNvSpPr>
                <p:nvPr/>
              </p:nvSpPr>
              <p:spPr bwMode="auto">
                <a:xfrm>
                  <a:off x="1156" y="1069"/>
                  <a:ext cx="1408" cy="496"/>
                </a:xfrm>
                <a:prstGeom prst="rect">
                  <a:avLst/>
                </a:prstGeom>
                <a:solidFill>
                  <a:srgbClr val="CCECFF"/>
                </a:solidFill>
                <a:ln w="12700">
                  <a:solidFill>
                    <a:srgbClr val="000000"/>
                  </a:solidFill>
                  <a:miter lim="800000"/>
                  <a:headEnd/>
                  <a:tailEnd/>
                </a:ln>
              </p:spPr>
              <p:txBody>
                <a:bodyPr lIns="90488" tIns="44450" rIns="90488" bIns="44450" anchor="ctr"/>
                <a:lstStyle/>
                <a:p>
                  <a:pPr algn="ctr" eaLnBrk="0" hangingPunct="0">
                    <a:lnSpc>
                      <a:spcPct val="90000"/>
                    </a:lnSpc>
                  </a:pPr>
                  <a:r>
                    <a:rPr lang="en-US" sz="1800" b="1" i="0" dirty="0">
                      <a:solidFill>
                        <a:srgbClr val="FF0000"/>
                      </a:solidFill>
                      <a:latin typeface="Arial" charset="0"/>
                    </a:rPr>
                    <a:t>P(X)</a:t>
                  </a:r>
                </a:p>
              </p:txBody>
            </p:sp>
          </p:grpSp>
        </p:grpSp>
        <p:graphicFrame>
          <p:nvGraphicFramePr>
            <p:cNvPr id="6" name="Object 12">
              <a:hlinkClick r:id="" action="ppaction://ole?verb=0"/>
            </p:cNvPr>
            <p:cNvGraphicFramePr>
              <a:graphicFrameLocks/>
            </p:cNvGraphicFramePr>
            <p:nvPr/>
          </p:nvGraphicFramePr>
          <p:xfrm>
            <a:off x="2773" y="1089"/>
            <a:ext cx="2832" cy="2430"/>
          </p:xfrm>
          <a:graphic>
            <a:graphicData uri="http://schemas.openxmlformats.org/presentationml/2006/ole">
              <mc:AlternateContent xmlns:mc="http://schemas.openxmlformats.org/markup-compatibility/2006">
                <mc:Choice xmlns:v="urn:schemas-microsoft-com:vml" Requires="v">
                  <p:oleObj spid="_x0000_s11276" name="Equation" r:id="rId3" imgW="2081160" imgH="1763640" progId="Equation.3">
                    <p:embed/>
                  </p:oleObj>
                </mc:Choice>
                <mc:Fallback>
                  <p:oleObj name="Equation" r:id="rId3" imgW="2081160" imgH="17636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 y="1089"/>
                          <a:ext cx="2832" cy="2430"/>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054887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latin typeface="Times New Roman" pitchFamily="18" charset="0"/>
              <a:cs typeface="Times New Roman" pitchFamily="18" charset="0"/>
            </a:endParaRPr>
          </a:p>
        </p:txBody>
      </p:sp>
      <p:sp>
        <p:nvSpPr>
          <p:cNvPr id="3"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Exponential Distribution : </a:t>
            </a:r>
            <a:endParaRPr lang="it-IT" sz="2000" b="0" u="sng" dirty="0">
              <a:latin typeface="Times New Roman" pitchFamily="18" charset="0"/>
              <a:cs typeface="Times New Roman" pitchFamily="18" charset="0"/>
            </a:endParaRPr>
          </a:p>
        </p:txBody>
      </p:sp>
      <p:sp>
        <p:nvSpPr>
          <p:cNvPr id="4" name="Content Placeholder 11"/>
          <p:cNvSpPr txBox="1">
            <a:spLocks/>
          </p:cNvSpPr>
          <p:nvPr/>
        </p:nvSpPr>
        <p:spPr>
          <a:xfrm>
            <a:off x="381000" y="1989920"/>
            <a:ext cx="8382000" cy="29368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mtClean="0">
                <a:latin typeface="Times New Roman" pitchFamily="18" charset="0"/>
                <a:cs typeface="Times New Roman" pitchFamily="18" charset="0"/>
              </a:rPr>
              <a:t>Another common continuous distribution is the exponential distribution</a:t>
            </a:r>
          </a:p>
          <a:p>
            <a:pPr lvl="1"/>
            <a:r>
              <a:rPr lang="en-US" sz="2000" smtClean="0">
                <a:latin typeface="Times New Roman" pitchFamily="18" charset="0"/>
                <a:cs typeface="Times New Roman" pitchFamily="18" charset="0"/>
              </a:rPr>
              <a:t>Example – the time until a light bulb works is known to follow an exponential distribution</a:t>
            </a:r>
          </a:p>
          <a:p>
            <a:r>
              <a:rPr lang="en-US" sz="1800" smtClean="0">
                <a:latin typeface="Times New Roman" pitchFamily="18" charset="0"/>
                <a:cs typeface="Times New Roman" pitchFamily="18" charset="0"/>
              </a:rPr>
              <a:t>It’s skewed to the right</a:t>
            </a:r>
          </a:p>
          <a:p>
            <a:r>
              <a:rPr lang="en-US" sz="1800" smtClean="0">
                <a:latin typeface="Times New Roman" pitchFamily="18" charset="0"/>
                <a:cs typeface="Times New Roman" pitchFamily="18" charset="0"/>
              </a:rPr>
              <a:t>Apex is always at X = 0</a:t>
            </a:r>
          </a:p>
          <a:p>
            <a:r>
              <a:rPr lang="en-US" sz="1800" smtClean="0">
                <a:latin typeface="Times New Roman" pitchFamily="18" charset="0"/>
                <a:cs typeface="Times New Roman" pitchFamily="18" charset="0"/>
              </a:rPr>
              <a:t>Steadily decreases as </a:t>
            </a:r>
            <a:r>
              <a:rPr lang="en-US" sz="1800" i="1" smtClean="0">
                <a:latin typeface="Times New Roman" pitchFamily="18" charset="0"/>
                <a:cs typeface="Times New Roman" pitchFamily="18" charset="0"/>
              </a:rPr>
              <a:t>X</a:t>
            </a:r>
            <a:r>
              <a:rPr lang="en-US" sz="1800" smtClean="0">
                <a:latin typeface="Times New Roman" pitchFamily="18" charset="0"/>
                <a:cs typeface="Times New Roman" pitchFamily="18" charset="0"/>
              </a:rPr>
              <a:t> gets larger</a:t>
            </a:r>
            <a:endParaRPr lang="en-US" sz="1800" dirty="0" smtClean="0">
              <a:latin typeface="Times New Roman" pitchFamily="18" charset="0"/>
              <a:cs typeface="Times New Roman" pitchFamily="18" charset="0"/>
            </a:endParaRPr>
          </a:p>
        </p:txBody>
      </p:sp>
      <p:graphicFrame>
        <p:nvGraphicFramePr>
          <p:cNvPr id="5" name="Object 6">
            <a:hlinkClick r:id="" action="ppaction://ole?verb=0"/>
          </p:cNvPr>
          <p:cNvGraphicFramePr>
            <a:graphicFrameLocks/>
          </p:cNvGraphicFramePr>
          <p:nvPr>
            <p:extLst>
              <p:ext uri="{D42A27DB-BD31-4B8C-83A1-F6EECF244321}">
                <p14:modId xmlns:p14="http://schemas.microsoft.com/office/powerpoint/2010/main" val="3975148745"/>
              </p:ext>
            </p:extLst>
          </p:nvPr>
        </p:nvGraphicFramePr>
        <p:xfrm>
          <a:off x="2232819" y="4542745"/>
          <a:ext cx="4678362" cy="617538"/>
        </p:xfrm>
        <a:graphic>
          <a:graphicData uri="http://schemas.openxmlformats.org/presentationml/2006/ole">
            <mc:AlternateContent xmlns:mc="http://schemas.openxmlformats.org/markup-compatibility/2006">
              <mc:Choice xmlns:v="urn:schemas-microsoft-com:vml" Requires="v">
                <p:oleObj spid="_x0000_s12300" name="Equation" r:id="rId3" imgW="2044440" imgH="228600" progId="Equation.3">
                  <p:embed/>
                </p:oleObj>
              </mc:Choice>
              <mc:Fallback>
                <p:oleObj name="Equation" r:id="rId3" imgW="2044440" imgH="2286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2819" y="4542745"/>
                        <a:ext cx="4678362" cy="617538"/>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5488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34143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65563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4" name="Content Placeholder 2"/>
          <p:cNvSpPr txBox="1">
            <a:spLocks/>
          </p:cNvSpPr>
          <p:nvPr/>
        </p:nvSpPr>
        <p:spPr>
          <a:xfrm>
            <a:off x="457200" y="149383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Continuous </a:t>
            </a:r>
            <a:r>
              <a:rPr lang="it-IT" sz="2000" b="0" u="sng" dirty="0">
                <a:latin typeface="Times New Roman" pitchFamily="18" charset="0"/>
                <a:cs typeface="Times New Roman" pitchFamily="18" charset="0"/>
              </a:rPr>
              <a:t>Distributions </a:t>
            </a:r>
            <a:r>
              <a:rPr lang="it-IT" sz="2000" b="0" u="sng" dirty="0" smtClean="0">
                <a:latin typeface="Times New Roman" pitchFamily="18" charset="0"/>
                <a:cs typeface="Times New Roman" pitchFamily="18" charset="0"/>
              </a:rPr>
              <a:t>:</a:t>
            </a:r>
          </a:p>
          <a:p>
            <a:pPr marL="0" indent="0" algn="just">
              <a:buNone/>
            </a:pPr>
            <a:endParaRPr lang="en-US" sz="2000" b="0" dirty="0" smtClean="0">
              <a:latin typeface="Times New Roman" pitchFamily="18" charset="0"/>
              <a:cs typeface="Times New Roman" pitchFamily="18" charset="0"/>
            </a:endParaRPr>
          </a:p>
          <a:p>
            <a:pPr algn="just"/>
            <a:r>
              <a:rPr lang="en-US" sz="1800" b="0" dirty="0" smtClean="0">
                <a:latin typeface="Times New Roman" pitchFamily="18" charset="0"/>
                <a:cs typeface="Times New Roman" pitchFamily="18" charset="0"/>
              </a:rPr>
              <a:t>Continuous </a:t>
            </a:r>
            <a:r>
              <a:rPr lang="en-US" sz="1800" b="0" dirty="0">
                <a:latin typeface="Times New Roman" pitchFamily="18" charset="0"/>
                <a:cs typeface="Times New Roman" pitchFamily="18" charset="0"/>
              </a:rPr>
              <a:t>distributions are constructed from continuous random variables which can be any values over a given </a:t>
            </a:r>
            <a:r>
              <a:rPr lang="en-US" sz="1800" b="0" dirty="0" smtClean="0">
                <a:latin typeface="Times New Roman" pitchFamily="18" charset="0"/>
                <a:cs typeface="Times New Roman" pitchFamily="18" charset="0"/>
              </a:rPr>
              <a:t>interval</a:t>
            </a:r>
          </a:p>
          <a:p>
            <a:pPr algn="just"/>
            <a:endParaRPr lang="en-US" sz="1800" b="0" dirty="0">
              <a:latin typeface="Times New Roman" pitchFamily="18" charset="0"/>
              <a:cs typeface="Times New Roman" pitchFamily="18" charset="0"/>
            </a:endParaRPr>
          </a:p>
          <a:p>
            <a:pPr algn="just"/>
            <a:r>
              <a:rPr lang="en-US" sz="1800" b="0" dirty="0">
                <a:latin typeface="Times New Roman" pitchFamily="18" charset="0"/>
                <a:cs typeface="Times New Roman" pitchFamily="18" charset="0"/>
              </a:rPr>
              <a:t>With continuous distributions, probabilities of outcomes occurring between particular points are determined by calculating the area under the curve between these points</a:t>
            </a:r>
          </a:p>
          <a:p>
            <a:pPr algn="just"/>
            <a:endParaRPr lang="en-US" sz="1800" b="0" dirty="0" smtClean="0">
              <a:latin typeface="Times New Roman" pitchFamily="18" charset="0"/>
              <a:cs typeface="Times New Roman" pitchFamily="18" charset="0"/>
            </a:endParaRPr>
          </a:p>
          <a:p>
            <a:pPr algn="just"/>
            <a:r>
              <a:rPr lang="en-US" sz="1800" b="0" dirty="0" smtClean="0">
                <a:latin typeface="Times New Roman" pitchFamily="18" charset="0"/>
                <a:cs typeface="Times New Roman" pitchFamily="18" charset="0"/>
              </a:rPr>
              <a:t>Unlike </a:t>
            </a:r>
            <a:r>
              <a:rPr lang="en-US" sz="1800" b="0" dirty="0">
                <a:latin typeface="Times New Roman" pitchFamily="18" charset="0"/>
                <a:cs typeface="Times New Roman" pitchFamily="18" charset="0"/>
              </a:rPr>
              <a:t>discrete probability distributions, the probability of being exactly at a given point is 0 (since you can measure it more precisely)</a:t>
            </a:r>
          </a:p>
          <a:p>
            <a:pPr algn="just"/>
            <a:endParaRPr lang="it-IT" sz="1800" b="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116729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latin typeface="Times New Roman" pitchFamily="18" charset="0"/>
              <a:cs typeface="Times New Roman" pitchFamily="18" charset="0"/>
            </a:endParaRPr>
          </a:p>
        </p:txBody>
      </p:sp>
      <p:sp>
        <p:nvSpPr>
          <p:cNvPr id="3"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Different Exponential Distributions : </a:t>
            </a:r>
            <a:endParaRPr lang="it-IT" sz="2000" b="0" u="sng"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815990"/>
            <a:ext cx="7239000" cy="46704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887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latin typeface="Times New Roman" pitchFamily="18" charset="0"/>
              <a:cs typeface="Times New Roman" pitchFamily="18" charset="0"/>
            </a:endParaRPr>
          </a:p>
        </p:txBody>
      </p:sp>
      <p:sp>
        <p:nvSpPr>
          <p:cNvPr id="3"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Exponential Distributions Probability Computations : </a:t>
            </a:r>
            <a:endParaRPr lang="it-IT" sz="2000" b="0" u="sng" dirty="0">
              <a:latin typeface="Times New Roman" pitchFamily="18" charset="0"/>
              <a:cs typeface="Times New Roman" pitchFamily="18" charset="0"/>
            </a:endParaRPr>
          </a:p>
        </p:txBody>
      </p:sp>
      <p:grpSp>
        <p:nvGrpSpPr>
          <p:cNvPr id="4" name="Group 3"/>
          <p:cNvGrpSpPr>
            <a:grpSpLocks/>
          </p:cNvGrpSpPr>
          <p:nvPr/>
        </p:nvGrpSpPr>
        <p:grpSpPr bwMode="auto">
          <a:xfrm>
            <a:off x="424260" y="1907910"/>
            <a:ext cx="8401050" cy="4286250"/>
            <a:chOff x="292" y="1020"/>
            <a:chExt cx="5292" cy="2700"/>
          </a:xfrm>
        </p:grpSpPr>
        <p:sp>
          <p:nvSpPr>
            <p:cNvPr id="5" name="Rectangle 6"/>
            <p:cNvSpPr>
              <a:spLocks noChangeArrowheads="1"/>
            </p:cNvSpPr>
            <p:nvPr/>
          </p:nvSpPr>
          <p:spPr bwMode="auto">
            <a:xfrm>
              <a:off x="292" y="1020"/>
              <a:ext cx="5292" cy="2700"/>
            </a:xfrm>
            <a:prstGeom prst="rect">
              <a:avLst/>
            </a:prstGeom>
            <a:noFill/>
            <a:ln w="762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nvGrpSpPr>
            <p:cNvPr id="6" name="Group 7"/>
            <p:cNvGrpSpPr>
              <a:grpSpLocks/>
            </p:cNvGrpSpPr>
            <p:nvPr/>
          </p:nvGrpSpPr>
          <p:grpSpPr bwMode="auto">
            <a:xfrm>
              <a:off x="303" y="1038"/>
              <a:ext cx="5144" cy="2641"/>
              <a:chOff x="303" y="1038"/>
              <a:chExt cx="5144" cy="2641"/>
            </a:xfrm>
          </p:grpSpPr>
          <p:sp>
            <p:nvSpPr>
              <p:cNvPr id="8" name="Rectangle 8"/>
              <p:cNvSpPr>
                <a:spLocks noChangeArrowheads="1"/>
              </p:cNvSpPr>
              <p:nvPr/>
            </p:nvSpPr>
            <p:spPr bwMode="auto">
              <a:xfrm>
                <a:off x="607" y="1126"/>
                <a:ext cx="16" cy="227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9" name="Rectangle 9"/>
              <p:cNvSpPr>
                <a:spLocks noChangeArrowheads="1"/>
              </p:cNvSpPr>
              <p:nvPr/>
            </p:nvSpPr>
            <p:spPr bwMode="auto">
              <a:xfrm>
                <a:off x="616" y="1153"/>
                <a:ext cx="16" cy="225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0" name="Rectangle 10"/>
              <p:cNvSpPr>
                <a:spLocks noChangeArrowheads="1"/>
              </p:cNvSpPr>
              <p:nvPr/>
            </p:nvSpPr>
            <p:spPr bwMode="auto">
              <a:xfrm>
                <a:off x="626" y="1180"/>
                <a:ext cx="16" cy="222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1" name="Rectangle 11"/>
              <p:cNvSpPr>
                <a:spLocks noChangeArrowheads="1"/>
              </p:cNvSpPr>
              <p:nvPr/>
            </p:nvSpPr>
            <p:spPr bwMode="auto">
              <a:xfrm>
                <a:off x="635" y="1207"/>
                <a:ext cx="16" cy="219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2" name="Rectangle 12"/>
              <p:cNvSpPr>
                <a:spLocks noChangeArrowheads="1"/>
              </p:cNvSpPr>
              <p:nvPr/>
            </p:nvSpPr>
            <p:spPr bwMode="auto">
              <a:xfrm>
                <a:off x="645" y="1232"/>
                <a:ext cx="16" cy="217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3" name="Rectangle 13"/>
              <p:cNvSpPr>
                <a:spLocks noChangeArrowheads="1"/>
              </p:cNvSpPr>
              <p:nvPr/>
            </p:nvSpPr>
            <p:spPr bwMode="auto">
              <a:xfrm>
                <a:off x="654" y="1258"/>
                <a:ext cx="16" cy="214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4" name="Rectangle 14"/>
              <p:cNvSpPr>
                <a:spLocks noChangeArrowheads="1"/>
              </p:cNvSpPr>
              <p:nvPr/>
            </p:nvSpPr>
            <p:spPr bwMode="auto">
              <a:xfrm>
                <a:off x="664" y="1284"/>
                <a:ext cx="16" cy="211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5" name="Rectangle 15"/>
              <p:cNvSpPr>
                <a:spLocks noChangeArrowheads="1"/>
              </p:cNvSpPr>
              <p:nvPr/>
            </p:nvSpPr>
            <p:spPr bwMode="auto">
              <a:xfrm>
                <a:off x="673" y="1310"/>
                <a:ext cx="16" cy="209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6" name="Rectangle 16"/>
              <p:cNvSpPr>
                <a:spLocks noChangeArrowheads="1"/>
              </p:cNvSpPr>
              <p:nvPr/>
            </p:nvSpPr>
            <p:spPr bwMode="auto">
              <a:xfrm>
                <a:off x="683" y="1334"/>
                <a:ext cx="16" cy="206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7" name="Rectangle 17"/>
              <p:cNvSpPr>
                <a:spLocks noChangeArrowheads="1"/>
              </p:cNvSpPr>
              <p:nvPr/>
            </p:nvSpPr>
            <p:spPr bwMode="auto">
              <a:xfrm>
                <a:off x="692" y="1359"/>
                <a:ext cx="16" cy="204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8" name="Rectangle 18"/>
              <p:cNvSpPr>
                <a:spLocks noChangeArrowheads="1"/>
              </p:cNvSpPr>
              <p:nvPr/>
            </p:nvSpPr>
            <p:spPr bwMode="auto">
              <a:xfrm>
                <a:off x="702" y="1384"/>
                <a:ext cx="16" cy="201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9" name="Rectangle 19"/>
              <p:cNvSpPr>
                <a:spLocks noChangeArrowheads="1"/>
              </p:cNvSpPr>
              <p:nvPr/>
            </p:nvSpPr>
            <p:spPr bwMode="auto">
              <a:xfrm>
                <a:off x="711" y="1408"/>
                <a:ext cx="16" cy="199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0" name="Rectangle 20"/>
              <p:cNvSpPr>
                <a:spLocks noChangeArrowheads="1"/>
              </p:cNvSpPr>
              <p:nvPr/>
            </p:nvSpPr>
            <p:spPr bwMode="auto">
              <a:xfrm>
                <a:off x="721" y="1432"/>
                <a:ext cx="16" cy="197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1" name="Rectangle 21"/>
              <p:cNvSpPr>
                <a:spLocks noChangeArrowheads="1"/>
              </p:cNvSpPr>
              <p:nvPr/>
            </p:nvSpPr>
            <p:spPr bwMode="auto">
              <a:xfrm>
                <a:off x="730" y="1455"/>
                <a:ext cx="16" cy="194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2" name="Rectangle 22"/>
              <p:cNvSpPr>
                <a:spLocks noChangeArrowheads="1"/>
              </p:cNvSpPr>
              <p:nvPr/>
            </p:nvSpPr>
            <p:spPr bwMode="auto">
              <a:xfrm>
                <a:off x="740" y="1478"/>
                <a:ext cx="16" cy="192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3" name="Rectangle 23"/>
              <p:cNvSpPr>
                <a:spLocks noChangeArrowheads="1"/>
              </p:cNvSpPr>
              <p:nvPr/>
            </p:nvSpPr>
            <p:spPr bwMode="auto">
              <a:xfrm>
                <a:off x="750" y="1501"/>
                <a:ext cx="16" cy="190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4" name="Rectangle 24"/>
              <p:cNvSpPr>
                <a:spLocks noChangeArrowheads="1"/>
              </p:cNvSpPr>
              <p:nvPr/>
            </p:nvSpPr>
            <p:spPr bwMode="auto">
              <a:xfrm>
                <a:off x="759" y="1524"/>
                <a:ext cx="16" cy="187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5" name="Rectangle 25"/>
              <p:cNvSpPr>
                <a:spLocks noChangeArrowheads="1"/>
              </p:cNvSpPr>
              <p:nvPr/>
            </p:nvSpPr>
            <p:spPr bwMode="auto">
              <a:xfrm>
                <a:off x="768" y="1547"/>
                <a:ext cx="16" cy="185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6" name="Rectangle 26"/>
              <p:cNvSpPr>
                <a:spLocks noChangeArrowheads="1"/>
              </p:cNvSpPr>
              <p:nvPr/>
            </p:nvSpPr>
            <p:spPr bwMode="auto">
              <a:xfrm>
                <a:off x="778" y="1569"/>
                <a:ext cx="16" cy="183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7" name="Rectangle 27"/>
              <p:cNvSpPr>
                <a:spLocks noChangeArrowheads="1"/>
              </p:cNvSpPr>
              <p:nvPr/>
            </p:nvSpPr>
            <p:spPr bwMode="auto">
              <a:xfrm>
                <a:off x="788" y="1590"/>
                <a:ext cx="16" cy="181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8" name="Rectangle 28"/>
              <p:cNvSpPr>
                <a:spLocks noChangeArrowheads="1"/>
              </p:cNvSpPr>
              <p:nvPr/>
            </p:nvSpPr>
            <p:spPr bwMode="auto">
              <a:xfrm>
                <a:off x="797" y="1612"/>
                <a:ext cx="16" cy="179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9" name="Rectangle 29"/>
              <p:cNvSpPr>
                <a:spLocks noChangeArrowheads="1"/>
              </p:cNvSpPr>
              <p:nvPr/>
            </p:nvSpPr>
            <p:spPr bwMode="auto">
              <a:xfrm>
                <a:off x="806" y="1634"/>
                <a:ext cx="16" cy="176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0" name="Rectangle 30"/>
              <p:cNvSpPr>
                <a:spLocks noChangeArrowheads="1"/>
              </p:cNvSpPr>
              <p:nvPr/>
            </p:nvSpPr>
            <p:spPr bwMode="auto">
              <a:xfrm>
                <a:off x="816" y="1655"/>
                <a:ext cx="16" cy="174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1" name="Rectangle 31"/>
              <p:cNvSpPr>
                <a:spLocks noChangeArrowheads="1"/>
              </p:cNvSpPr>
              <p:nvPr/>
            </p:nvSpPr>
            <p:spPr bwMode="auto">
              <a:xfrm>
                <a:off x="825" y="1675"/>
                <a:ext cx="16" cy="172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2" name="Rectangle 32"/>
              <p:cNvSpPr>
                <a:spLocks noChangeArrowheads="1"/>
              </p:cNvSpPr>
              <p:nvPr/>
            </p:nvSpPr>
            <p:spPr bwMode="auto">
              <a:xfrm>
                <a:off x="835" y="1696"/>
                <a:ext cx="16" cy="170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3" name="Rectangle 33"/>
              <p:cNvSpPr>
                <a:spLocks noChangeArrowheads="1"/>
              </p:cNvSpPr>
              <p:nvPr/>
            </p:nvSpPr>
            <p:spPr bwMode="auto">
              <a:xfrm>
                <a:off x="844" y="1717"/>
                <a:ext cx="16" cy="168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4" name="Rectangle 34"/>
              <p:cNvSpPr>
                <a:spLocks noChangeArrowheads="1"/>
              </p:cNvSpPr>
              <p:nvPr/>
            </p:nvSpPr>
            <p:spPr bwMode="auto">
              <a:xfrm>
                <a:off x="854" y="1737"/>
                <a:ext cx="16" cy="166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 name="Rectangle 35"/>
              <p:cNvSpPr>
                <a:spLocks noChangeArrowheads="1"/>
              </p:cNvSpPr>
              <p:nvPr/>
            </p:nvSpPr>
            <p:spPr bwMode="auto">
              <a:xfrm>
                <a:off x="863" y="1757"/>
                <a:ext cx="16" cy="164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6" name="Rectangle 36"/>
              <p:cNvSpPr>
                <a:spLocks noChangeArrowheads="1"/>
              </p:cNvSpPr>
              <p:nvPr/>
            </p:nvSpPr>
            <p:spPr bwMode="auto">
              <a:xfrm>
                <a:off x="873" y="1776"/>
                <a:ext cx="16" cy="162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7" name="Rectangle 37"/>
              <p:cNvSpPr>
                <a:spLocks noChangeArrowheads="1"/>
              </p:cNvSpPr>
              <p:nvPr/>
            </p:nvSpPr>
            <p:spPr bwMode="auto">
              <a:xfrm>
                <a:off x="882" y="1796"/>
                <a:ext cx="16" cy="160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8" name="Rectangle 38"/>
              <p:cNvSpPr>
                <a:spLocks noChangeArrowheads="1"/>
              </p:cNvSpPr>
              <p:nvPr/>
            </p:nvSpPr>
            <p:spPr bwMode="auto">
              <a:xfrm>
                <a:off x="892" y="1815"/>
                <a:ext cx="16" cy="158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9" name="Rectangle 39"/>
              <p:cNvSpPr>
                <a:spLocks noChangeArrowheads="1"/>
              </p:cNvSpPr>
              <p:nvPr/>
            </p:nvSpPr>
            <p:spPr bwMode="auto">
              <a:xfrm>
                <a:off x="901" y="1834"/>
                <a:ext cx="16" cy="156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0" name="Rectangle 40"/>
              <p:cNvSpPr>
                <a:spLocks noChangeArrowheads="1"/>
              </p:cNvSpPr>
              <p:nvPr/>
            </p:nvSpPr>
            <p:spPr bwMode="auto">
              <a:xfrm>
                <a:off x="911" y="1853"/>
                <a:ext cx="16" cy="155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1" name="Rectangle 41"/>
              <p:cNvSpPr>
                <a:spLocks noChangeArrowheads="1"/>
              </p:cNvSpPr>
              <p:nvPr/>
            </p:nvSpPr>
            <p:spPr bwMode="auto">
              <a:xfrm>
                <a:off x="920" y="1871"/>
                <a:ext cx="16" cy="153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2" name="Rectangle 42"/>
              <p:cNvSpPr>
                <a:spLocks noChangeArrowheads="1"/>
              </p:cNvSpPr>
              <p:nvPr/>
            </p:nvSpPr>
            <p:spPr bwMode="auto">
              <a:xfrm>
                <a:off x="930" y="1889"/>
                <a:ext cx="16" cy="151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3" name="Rectangle 43"/>
              <p:cNvSpPr>
                <a:spLocks noChangeArrowheads="1"/>
              </p:cNvSpPr>
              <p:nvPr/>
            </p:nvSpPr>
            <p:spPr bwMode="auto">
              <a:xfrm>
                <a:off x="939" y="1908"/>
                <a:ext cx="16" cy="149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4" name="Rectangle 44"/>
              <p:cNvSpPr>
                <a:spLocks noChangeArrowheads="1"/>
              </p:cNvSpPr>
              <p:nvPr/>
            </p:nvSpPr>
            <p:spPr bwMode="auto">
              <a:xfrm>
                <a:off x="949" y="1926"/>
                <a:ext cx="16" cy="147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5" name="Rectangle 45"/>
              <p:cNvSpPr>
                <a:spLocks noChangeArrowheads="1"/>
              </p:cNvSpPr>
              <p:nvPr/>
            </p:nvSpPr>
            <p:spPr bwMode="auto">
              <a:xfrm>
                <a:off x="958" y="1943"/>
                <a:ext cx="16" cy="146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6" name="Rectangle 46"/>
              <p:cNvSpPr>
                <a:spLocks noChangeArrowheads="1"/>
              </p:cNvSpPr>
              <p:nvPr/>
            </p:nvSpPr>
            <p:spPr bwMode="auto">
              <a:xfrm>
                <a:off x="968" y="1961"/>
                <a:ext cx="16" cy="144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7" name="Rectangle 47"/>
              <p:cNvSpPr>
                <a:spLocks noChangeArrowheads="1"/>
              </p:cNvSpPr>
              <p:nvPr/>
            </p:nvSpPr>
            <p:spPr bwMode="auto">
              <a:xfrm>
                <a:off x="977" y="1978"/>
                <a:ext cx="16" cy="142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8" name="Rectangle 48"/>
              <p:cNvSpPr>
                <a:spLocks noChangeArrowheads="1"/>
              </p:cNvSpPr>
              <p:nvPr/>
            </p:nvSpPr>
            <p:spPr bwMode="auto">
              <a:xfrm>
                <a:off x="987" y="1995"/>
                <a:ext cx="16" cy="140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9" name="Rectangle 49"/>
              <p:cNvSpPr>
                <a:spLocks noChangeArrowheads="1"/>
              </p:cNvSpPr>
              <p:nvPr/>
            </p:nvSpPr>
            <p:spPr bwMode="auto">
              <a:xfrm>
                <a:off x="996" y="2012"/>
                <a:ext cx="16" cy="139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0" name="Rectangle 50"/>
              <p:cNvSpPr>
                <a:spLocks noChangeArrowheads="1"/>
              </p:cNvSpPr>
              <p:nvPr/>
            </p:nvSpPr>
            <p:spPr bwMode="auto">
              <a:xfrm>
                <a:off x="1006" y="2028"/>
                <a:ext cx="16" cy="137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1" name="Rectangle 51"/>
              <p:cNvSpPr>
                <a:spLocks noChangeArrowheads="1"/>
              </p:cNvSpPr>
              <p:nvPr/>
            </p:nvSpPr>
            <p:spPr bwMode="auto">
              <a:xfrm>
                <a:off x="1015" y="2045"/>
                <a:ext cx="16" cy="135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2" name="Rectangle 52"/>
              <p:cNvSpPr>
                <a:spLocks noChangeArrowheads="1"/>
              </p:cNvSpPr>
              <p:nvPr/>
            </p:nvSpPr>
            <p:spPr bwMode="auto">
              <a:xfrm>
                <a:off x="1025" y="2061"/>
                <a:ext cx="16" cy="134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3" name="Rectangle 53"/>
              <p:cNvSpPr>
                <a:spLocks noChangeArrowheads="1"/>
              </p:cNvSpPr>
              <p:nvPr/>
            </p:nvSpPr>
            <p:spPr bwMode="auto">
              <a:xfrm>
                <a:off x="1034" y="2077"/>
                <a:ext cx="16" cy="132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4" name="Rectangle 54"/>
              <p:cNvSpPr>
                <a:spLocks noChangeArrowheads="1"/>
              </p:cNvSpPr>
              <p:nvPr/>
            </p:nvSpPr>
            <p:spPr bwMode="auto">
              <a:xfrm>
                <a:off x="1044" y="2093"/>
                <a:ext cx="16" cy="131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5" name="Rectangle 55"/>
              <p:cNvSpPr>
                <a:spLocks noChangeArrowheads="1"/>
              </p:cNvSpPr>
              <p:nvPr/>
            </p:nvSpPr>
            <p:spPr bwMode="auto">
              <a:xfrm>
                <a:off x="1053" y="2108"/>
                <a:ext cx="16" cy="129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6" name="Rectangle 56"/>
              <p:cNvSpPr>
                <a:spLocks noChangeArrowheads="1"/>
              </p:cNvSpPr>
              <p:nvPr/>
            </p:nvSpPr>
            <p:spPr bwMode="auto">
              <a:xfrm>
                <a:off x="1063" y="2124"/>
                <a:ext cx="16" cy="127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7" name="Rectangle 57"/>
              <p:cNvSpPr>
                <a:spLocks noChangeArrowheads="1"/>
              </p:cNvSpPr>
              <p:nvPr/>
            </p:nvSpPr>
            <p:spPr bwMode="auto">
              <a:xfrm>
                <a:off x="1072" y="2139"/>
                <a:ext cx="16" cy="126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8" name="Rectangle 58"/>
              <p:cNvSpPr>
                <a:spLocks noChangeArrowheads="1"/>
              </p:cNvSpPr>
              <p:nvPr/>
            </p:nvSpPr>
            <p:spPr bwMode="auto">
              <a:xfrm>
                <a:off x="1082" y="2154"/>
                <a:ext cx="16" cy="124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9" name="Rectangle 59"/>
              <p:cNvSpPr>
                <a:spLocks noChangeArrowheads="1"/>
              </p:cNvSpPr>
              <p:nvPr/>
            </p:nvSpPr>
            <p:spPr bwMode="auto">
              <a:xfrm>
                <a:off x="1091" y="2170"/>
                <a:ext cx="16" cy="123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60" name="Rectangle 60"/>
              <p:cNvSpPr>
                <a:spLocks noChangeArrowheads="1"/>
              </p:cNvSpPr>
              <p:nvPr/>
            </p:nvSpPr>
            <p:spPr bwMode="auto">
              <a:xfrm>
                <a:off x="1101" y="2184"/>
                <a:ext cx="16" cy="121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61" name="Rectangle 61"/>
              <p:cNvSpPr>
                <a:spLocks noChangeArrowheads="1"/>
              </p:cNvSpPr>
              <p:nvPr/>
            </p:nvSpPr>
            <p:spPr bwMode="auto">
              <a:xfrm>
                <a:off x="1110" y="2199"/>
                <a:ext cx="16" cy="120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62" name="Rectangle 62"/>
              <p:cNvSpPr>
                <a:spLocks noChangeArrowheads="1"/>
              </p:cNvSpPr>
              <p:nvPr/>
            </p:nvSpPr>
            <p:spPr bwMode="auto">
              <a:xfrm>
                <a:off x="1120" y="2213"/>
                <a:ext cx="16" cy="119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63" name="Rectangle 63"/>
              <p:cNvSpPr>
                <a:spLocks noChangeArrowheads="1"/>
              </p:cNvSpPr>
              <p:nvPr/>
            </p:nvSpPr>
            <p:spPr bwMode="auto">
              <a:xfrm>
                <a:off x="1129" y="2227"/>
                <a:ext cx="16" cy="117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64" name="Rectangle 64"/>
              <p:cNvSpPr>
                <a:spLocks noChangeArrowheads="1"/>
              </p:cNvSpPr>
              <p:nvPr/>
            </p:nvSpPr>
            <p:spPr bwMode="auto">
              <a:xfrm>
                <a:off x="1139" y="2241"/>
                <a:ext cx="16" cy="116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65" name="Rectangle 65"/>
              <p:cNvSpPr>
                <a:spLocks noChangeArrowheads="1"/>
              </p:cNvSpPr>
              <p:nvPr/>
            </p:nvSpPr>
            <p:spPr bwMode="auto">
              <a:xfrm>
                <a:off x="1148" y="2255"/>
                <a:ext cx="16" cy="114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66" name="Rectangle 66"/>
              <p:cNvSpPr>
                <a:spLocks noChangeArrowheads="1"/>
              </p:cNvSpPr>
              <p:nvPr/>
            </p:nvSpPr>
            <p:spPr bwMode="auto">
              <a:xfrm>
                <a:off x="1158" y="2269"/>
                <a:ext cx="16" cy="113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67" name="Rectangle 67"/>
              <p:cNvSpPr>
                <a:spLocks noChangeArrowheads="1"/>
              </p:cNvSpPr>
              <p:nvPr/>
            </p:nvSpPr>
            <p:spPr bwMode="auto">
              <a:xfrm>
                <a:off x="1167" y="2282"/>
                <a:ext cx="16" cy="112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68" name="Rectangle 68"/>
              <p:cNvSpPr>
                <a:spLocks noChangeArrowheads="1"/>
              </p:cNvSpPr>
              <p:nvPr/>
            </p:nvSpPr>
            <p:spPr bwMode="auto">
              <a:xfrm>
                <a:off x="1177" y="2296"/>
                <a:ext cx="16" cy="110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69" name="Rectangle 69"/>
              <p:cNvSpPr>
                <a:spLocks noChangeArrowheads="1"/>
              </p:cNvSpPr>
              <p:nvPr/>
            </p:nvSpPr>
            <p:spPr bwMode="auto">
              <a:xfrm>
                <a:off x="1186" y="2309"/>
                <a:ext cx="16" cy="109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70" name="Rectangle 70"/>
              <p:cNvSpPr>
                <a:spLocks noChangeArrowheads="1"/>
              </p:cNvSpPr>
              <p:nvPr/>
            </p:nvSpPr>
            <p:spPr bwMode="auto">
              <a:xfrm>
                <a:off x="1196" y="2322"/>
                <a:ext cx="16" cy="108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71" name="Rectangle 71"/>
              <p:cNvSpPr>
                <a:spLocks noChangeArrowheads="1"/>
              </p:cNvSpPr>
              <p:nvPr/>
            </p:nvSpPr>
            <p:spPr bwMode="auto">
              <a:xfrm>
                <a:off x="1205" y="2335"/>
                <a:ext cx="16" cy="106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72" name="Rectangle 72"/>
              <p:cNvSpPr>
                <a:spLocks noChangeArrowheads="1"/>
              </p:cNvSpPr>
              <p:nvPr/>
            </p:nvSpPr>
            <p:spPr bwMode="auto">
              <a:xfrm>
                <a:off x="1215" y="2348"/>
                <a:ext cx="16" cy="105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73" name="Rectangle 73"/>
              <p:cNvSpPr>
                <a:spLocks noChangeArrowheads="1"/>
              </p:cNvSpPr>
              <p:nvPr/>
            </p:nvSpPr>
            <p:spPr bwMode="auto">
              <a:xfrm>
                <a:off x="1224" y="2361"/>
                <a:ext cx="16" cy="104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74" name="Rectangle 74"/>
              <p:cNvSpPr>
                <a:spLocks noChangeArrowheads="1"/>
              </p:cNvSpPr>
              <p:nvPr/>
            </p:nvSpPr>
            <p:spPr bwMode="auto">
              <a:xfrm>
                <a:off x="1234" y="2373"/>
                <a:ext cx="16" cy="103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75" name="Rectangle 75"/>
              <p:cNvSpPr>
                <a:spLocks noChangeArrowheads="1"/>
              </p:cNvSpPr>
              <p:nvPr/>
            </p:nvSpPr>
            <p:spPr bwMode="auto">
              <a:xfrm>
                <a:off x="1243" y="2385"/>
                <a:ext cx="16" cy="101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76" name="Rectangle 76"/>
              <p:cNvSpPr>
                <a:spLocks noChangeArrowheads="1"/>
              </p:cNvSpPr>
              <p:nvPr/>
            </p:nvSpPr>
            <p:spPr bwMode="auto">
              <a:xfrm>
                <a:off x="1253" y="2397"/>
                <a:ext cx="16" cy="100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77" name="Rectangle 77"/>
              <p:cNvSpPr>
                <a:spLocks noChangeArrowheads="1"/>
              </p:cNvSpPr>
              <p:nvPr/>
            </p:nvSpPr>
            <p:spPr bwMode="auto">
              <a:xfrm>
                <a:off x="1262" y="2409"/>
                <a:ext cx="16" cy="99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78" name="Rectangle 78"/>
              <p:cNvSpPr>
                <a:spLocks noChangeArrowheads="1"/>
              </p:cNvSpPr>
              <p:nvPr/>
            </p:nvSpPr>
            <p:spPr bwMode="auto">
              <a:xfrm>
                <a:off x="1272" y="2421"/>
                <a:ext cx="16" cy="98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79" name="Rectangle 79"/>
              <p:cNvSpPr>
                <a:spLocks noChangeArrowheads="1"/>
              </p:cNvSpPr>
              <p:nvPr/>
            </p:nvSpPr>
            <p:spPr bwMode="auto">
              <a:xfrm>
                <a:off x="1281" y="2433"/>
                <a:ext cx="16" cy="97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80" name="Rectangle 80"/>
              <p:cNvSpPr>
                <a:spLocks noChangeArrowheads="1"/>
              </p:cNvSpPr>
              <p:nvPr/>
            </p:nvSpPr>
            <p:spPr bwMode="auto">
              <a:xfrm>
                <a:off x="1291" y="2445"/>
                <a:ext cx="16" cy="95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81" name="Rectangle 81"/>
              <p:cNvSpPr>
                <a:spLocks noChangeArrowheads="1"/>
              </p:cNvSpPr>
              <p:nvPr/>
            </p:nvSpPr>
            <p:spPr bwMode="auto">
              <a:xfrm>
                <a:off x="1300" y="2456"/>
                <a:ext cx="16" cy="94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82" name="Rectangle 82"/>
              <p:cNvSpPr>
                <a:spLocks noChangeArrowheads="1"/>
              </p:cNvSpPr>
              <p:nvPr/>
            </p:nvSpPr>
            <p:spPr bwMode="auto">
              <a:xfrm>
                <a:off x="1310" y="2468"/>
                <a:ext cx="16" cy="93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83" name="Rectangle 83"/>
              <p:cNvSpPr>
                <a:spLocks noChangeArrowheads="1"/>
              </p:cNvSpPr>
              <p:nvPr/>
            </p:nvSpPr>
            <p:spPr bwMode="auto">
              <a:xfrm>
                <a:off x="1319" y="2479"/>
                <a:ext cx="16" cy="92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84" name="Rectangle 84"/>
              <p:cNvSpPr>
                <a:spLocks noChangeArrowheads="1"/>
              </p:cNvSpPr>
              <p:nvPr/>
            </p:nvSpPr>
            <p:spPr bwMode="auto">
              <a:xfrm>
                <a:off x="1328" y="2490"/>
                <a:ext cx="16" cy="91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85" name="Rectangle 85"/>
              <p:cNvSpPr>
                <a:spLocks noChangeArrowheads="1"/>
              </p:cNvSpPr>
              <p:nvPr/>
            </p:nvSpPr>
            <p:spPr bwMode="auto">
              <a:xfrm>
                <a:off x="1338" y="2501"/>
                <a:ext cx="16" cy="90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86" name="Rectangle 86"/>
              <p:cNvSpPr>
                <a:spLocks noChangeArrowheads="1"/>
              </p:cNvSpPr>
              <p:nvPr/>
            </p:nvSpPr>
            <p:spPr bwMode="auto">
              <a:xfrm>
                <a:off x="1348" y="2512"/>
                <a:ext cx="16" cy="89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87" name="Rectangle 87"/>
              <p:cNvSpPr>
                <a:spLocks noChangeArrowheads="1"/>
              </p:cNvSpPr>
              <p:nvPr/>
            </p:nvSpPr>
            <p:spPr bwMode="auto">
              <a:xfrm>
                <a:off x="1357" y="2522"/>
                <a:ext cx="16" cy="88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88" name="Rectangle 88"/>
              <p:cNvSpPr>
                <a:spLocks noChangeArrowheads="1"/>
              </p:cNvSpPr>
              <p:nvPr/>
            </p:nvSpPr>
            <p:spPr bwMode="auto">
              <a:xfrm>
                <a:off x="1366" y="2533"/>
                <a:ext cx="16" cy="87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89" name="Rectangle 89"/>
              <p:cNvSpPr>
                <a:spLocks noChangeArrowheads="1"/>
              </p:cNvSpPr>
              <p:nvPr/>
            </p:nvSpPr>
            <p:spPr bwMode="auto">
              <a:xfrm>
                <a:off x="1376" y="2543"/>
                <a:ext cx="16" cy="86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90" name="Rectangle 90"/>
              <p:cNvSpPr>
                <a:spLocks noChangeArrowheads="1"/>
              </p:cNvSpPr>
              <p:nvPr/>
            </p:nvSpPr>
            <p:spPr bwMode="auto">
              <a:xfrm>
                <a:off x="1386" y="2553"/>
                <a:ext cx="16" cy="85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91" name="Rectangle 91"/>
              <p:cNvSpPr>
                <a:spLocks noChangeArrowheads="1"/>
              </p:cNvSpPr>
              <p:nvPr/>
            </p:nvSpPr>
            <p:spPr bwMode="auto">
              <a:xfrm>
                <a:off x="1395" y="2563"/>
                <a:ext cx="16" cy="84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92" name="Rectangle 92"/>
              <p:cNvSpPr>
                <a:spLocks noChangeArrowheads="1"/>
              </p:cNvSpPr>
              <p:nvPr/>
            </p:nvSpPr>
            <p:spPr bwMode="auto">
              <a:xfrm>
                <a:off x="1405" y="2574"/>
                <a:ext cx="16" cy="82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93" name="Rectangle 93"/>
              <p:cNvSpPr>
                <a:spLocks noChangeArrowheads="1"/>
              </p:cNvSpPr>
              <p:nvPr/>
            </p:nvSpPr>
            <p:spPr bwMode="auto">
              <a:xfrm>
                <a:off x="1414" y="2583"/>
                <a:ext cx="16" cy="82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94" name="Rectangle 94"/>
              <p:cNvSpPr>
                <a:spLocks noChangeArrowheads="1"/>
              </p:cNvSpPr>
              <p:nvPr/>
            </p:nvSpPr>
            <p:spPr bwMode="auto">
              <a:xfrm>
                <a:off x="1424" y="2593"/>
                <a:ext cx="16" cy="81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95" name="Rectangle 95"/>
              <p:cNvSpPr>
                <a:spLocks noChangeArrowheads="1"/>
              </p:cNvSpPr>
              <p:nvPr/>
            </p:nvSpPr>
            <p:spPr bwMode="auto">
              <a:xfrm>
                <a:off x="1433" y="2603"/>
                <a:ext cx="16" cy="80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96" name="Rectangle 96"/>
              <p:cNvSpPr>
                <a:spLocks noChangeArrowheads="1"/>
              </p:cNvSpPr>
              <p:nvPr/>
            </p:nvSpPr>
            <p:spPr bwMode="auto">
              <a:xfrm>
                <a:off x="1443" y="2613"/>
                <a:ext cx="16" cy="79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97" name="Rectangle 97"/>
              <p:cNvSpPr>
                <a:spLocks noChangeArrowheads="1"/>
              </p:cNvSpPr>
              <p:nvPr/>
            </p:nvSpPr>
            <p:spPr bwMode="auto">
              <a:xfrm>
                <a:off x="1452" y="2622"/>
                <a:ext cx="16" cy="78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98" name="Rectangle 98"/>
              <p:cNvSpPr>
                <a:spLocks noChangeArrowheads="1"/>
              </p:cNvSpPr>
              <p:nvPr/>
            </p:nvSpPr>
            <p:spPr bwMode="auto">
              <a:xfrm>
                <a:off x="1462" y="2631"/>
                <a:ext cx="16" cy="77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99" name="Rectangle 99"/>
              <p:cNvSpPr>
                <a:spLocks noChangeArrowheads="1"/>
              </p:cNvSpPr>
              <p:nvPr/>
            </p:nvSpPr>
            <p:spPr bwMode="auto">
              <a:xfrm>
                <a:off x="1471" y="2641"/>
                <a:ext cx="16" cy="76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00" name="Rectangle 100"/>
              <p:cNvSpPr>
                <a:spLocks noChangeArrowheads="1"/>
              </p:cNvSpPr>
              <p:nvPr/>
            </p:nvSpPr>
            <p:spPr bwMode="auto">
              <a:xfrm>
                <a:off x="1481" y="2650"/>
                <a:ext cx="16" cy="75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01" name="Rectangle 101"/>
              <p:cNvSpPr>
                <a:spLocks noChangeArrowheads="1"/>
              </p:cNvSpPr>
              <p:nvPr/>
            </p:nvSpPr>
            <p:spPr bwMode="auto">
              <a:xfrm>
                <a:off x="1490" y="2659"/>
                <a:ext cx="16" cy="74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02" name="Rectangle 102"/>
              <p:cNvSpPr>
                <a:spLocks noChangeArrowheads="1"/>
              </p:cNvSpPr>
              <p:nvPr/>
            </p:nvSpPr>
            <p:spPr bwMode="auto">
              <a:xfrm>
                <a:off x="1499" y="2668"/>
                <a:ext cx="16" cy="73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03" name="Rectangle 103"/>
              <p:cNvSpPr>
                <a:spLocks noChangeArrowheads="1"/>
              </p:cNvSpPr>
              <p:nvPr/>
            </p:nvSpPr>
            <p:spPr bwMode="auto">
              <a:xfrm>
                <a:off x="1509" y="2676"/>
                <a:ext cx="16" cy="72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04" name="Rectangle 104"/>
              <p:cNvSpPr>
                <a:spLocks noChangeArrowheads="1"/>
              </p:cNvSpPr>
              <p:nvPr/>
            </p:nvSpPr>
            <p:spPr bwMode="auto">
              <a:xfrm>
                <a:off x="1519" y="2685"/>
                <a:ext cx="16" cy="71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05" name="Rectangle 105"/>
              <p:cNvSpPr>
                <a:spLocks noChangeArrowheads="1"/>
              </p:cNvSpPr>
              <p:nvPr/>
            </p:nvSpPr>
            <p:spPr bwMode="auto">
              <a:xfrm>
                <a:off x="1528" y="2694"/>
                <a:ext cx="16" cy="70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06" name="Rectangle 106"/>
              <p:cNvSpPr>
                <a:spLocks noChangeArrowheads="1"/>
              </p:cNvSpPr>
              <p:nvPr/>
            </p:nvSpPr>
            <p:spPr bwMode="auto">
              <a:xfrm>
                <a:off x="1537" y="2702"/>
                <a:ext cx="16" cy="70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07" name="Rectangle 107"/>
              <p:cNvSpPr>
                <a:spLocks noChangeArrowheads="1"/>
              </p:cNvSpPr>
              <p:nvPr/>
            </p:nvSpPr>
            <p:spPr bwMode="auto">
              <a:xfrm>
                <a:off x="1547" y="2711"/>
                <a:ext cx="16" cy="69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08" name="Rectangle 108"/>
              <p:cNvSpPr>
                <a:spLocks noChangeArrowheads="1"/>
              </p:cNvSpPr>
              <p:nvPr/>
            </p:nvSpPr>
            <p:spPr bwMode="auto">
              <a:xfrm>
                <a:off x="1557" y="2719"/>
                <a:ext cx="16" cy="68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09" name="Rectangle 109"/>
              <p:cNvSpPr>
                <a:spLocks noChangeArrowheads="1"/>
              </p:cNvSpPr>
              <p:nvPr/>
            </p:nvSpPr>
            <p:spPr bwMode="auto">
              <a:xfrm>
                <a:off x="1566" y="2727"/>
                <a:ext cx="16" cy="67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10" name="Rectangle 110"/>
              <p:cNvSpPr>
                <a:spLocks noChangeArrowheads="1"/>
              </p:cNvSpPr>
              <p:nvPr/>
            </p:nvSpPr>
            <p:spPr bwMode="auto">
              <a:xfrm>
                <a:off x="1575" y="2735"/>
                <a:ext cx="16" cy="66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11" name="Rectangle 111"/>
              <p:cNvSpPr>
                <a:spLocks noChangeArrowheads="1"/>
              </p:cNvSpPr>
              <p:nvPr/>
            </p:nvSpPr>
            <p:spPr bwMode="auto">
              <a:xfrm>
                <a:off x="1585" y="2743"/>
                <a:ext cx="16" cy="66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12" name="Rectangle 112"/>
              <p:cNvSpPr>
                <a:spLocks noChangeArrowheads="1"/>
              </p:cNvSpPr>
              <p:nvPr/>
            </p:nvSpPr>
            <p:spPr bwMode="auto">
              <a:xfrm>
                <a:off x="1595" y="2751"/>
                <a:ext cx="16" cy="65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13" name="Rectangle 113"/>
              <p:cNvSpPr>
                <a:spLocks noChangeArrowheads="1"/>
              </p:cNvSpPr>
              <p:nvPr/>
            </p:nvSpPr>
            <p:spPr bwMode="auto">
              <a:xfrm>
                <a:off x="1604" y="2759"/>
                <a:ext cx="16" cy="64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14" name="Rectangle 114"/>
              <p:cNvSpPr>
                <a:spLocks noChangeArrowheads="1"/>
              </p:cNvSpPr>
              <p:nvPr/>
            </p:nvSpPr>
            <p:spPr bwMode="auto">
              <a:xfrm>
                <a:off x="1613" y="2767"/>
                <a:ext cx="16" cy="63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15" name="Rectangle 115"/>
              <p:cNvSpPr>
                <a:spLocks noChangeArrowheads="1"/>
              </p:cNvSpPr>
              <p:nvPr/>
            </p:nvSpPr>
            <p:spPr bwMode="auto">
              <a:xfrm>
                <a:off x="1623" y="2774"/>
                <a:ext cx="16" cy="62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16" name="Rectangle 116"/>
              <p:cNvSpPr>
                <a:spLocks noChangeArrowheads="1"/>
              </p:cNvSpPr>
              <p:nvPr/>
            </p:nvSpPr>
            <p:spPr bwMode="auto">
              <a:xfrm>
                <a:off x="1633" y="2782"/>
                <a:ext cx="16" cy="62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17" name="Rectangle 117"/>
              <p:cNvSpPr>
                <a:spLocks noChangeArrowheads="1"/>
              </p:cNvSpPr>
              <p:nvPr/>
            </p:nvSpPr>
            <p:spPr bwMode="auto">
              <a:xfrm>
                <a:off x="1642" y="2789"/>
                <a:ext cx="16" cy="61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18" name="Rectangle 118"/>
              <p:cNvSpPr>
                <a:spLocks noChangeArrowheads="1"/>
              </p:cNvSpPr>
              <p:nvPr/>
            </p:nvSpPr>
            <p:spPr bwMode="auto">
              <a:xfrm>
                <a:off x="1652" y="2796"/>
                <a:ext cx="16" cy="60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19" name="Rectangle 119"/>
              <p:cNvSpPr>
                <a:spLocks noChangeArrowheads="1"/>
              </p:cNvSpPr>
              <p:nvPr/>
            </p:nvSpPr>
            <p:spPr bwMode="auto">
              <a:xfrm>
                <a:off x="1661" y="2804"/>
                <a:ext cx="16" cy="59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20" name="Rectangle 120"/>
              <p:cNvSpPr>
                <a:spLocks noChangeArrowheads="1"/>
              </p:cNvSpPr>
              <p:nvPr/>
            </p:nvSpPr>
            <p:spPr bwMode="auto">
              <a:xfrm>
                <a:off x="1670" y="2811"/>
                <a:ext cx="16" cy="59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21" name="Rectangle 121"/>
              <p:cNvSpPr>
                <a:spLocks noChangeArrowheads="1"/>
              </p:cNvSpPr>
              <p:nvPr/>
            </p:nvSpPr>
            <p:spPr bwMode="auto">
              <a:xfrm>
                <a:off x="1680" y="2818"/>
                <a:ext cx="16" cy="58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22" name="Rectangle 122"/>
              <p:cNvSpPr>
                <a:spLocks noChangeArrowheads="1"/>
              </p:cNvSpPr>
              <p:nvPr/>
            </p:nvSpPr>
            <p:spPr bwMode="auto">
              <a:xfrm>
                <a:off x="1690" y="2825"/>
                <a:ext cx="16" cy="57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23" name="Rectangle 123"/>
              <p:cNvSpPr>
                <a:spLocks noChangeArrowheads="1"/>
              </p:cNvSpPr>
              <p:nvPr/>
            </p:nvSpPr>
            <p:spPr bwMode="auto">
              <a:xfrm>
                <a:off x="1699" y="2832"/>
                <a:ext cx="16" cy="57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24" name="Rectangle 124"/>
              <p:cNvSpPr>
                <a:spLocks noChangeArrowheads="1"/>
              </p:cNvSpPr>
              <p:nvPr/>
            </p:nvSpPr>
            <p:spPr bwMode="auto">
              <a:xfrm>
                <a:off x="1708" y="2839"/>
                <a:ext cx="16" cy="56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25" name="Rectangle 125"/>
              <p:cNvSpPr>
                <a:spLocks noChangeArrowheads="1"/>
              </p:cNvSpPr>
              <p:nvPr/>
            </p:nvSpPr>
            <p:spPr bwMode="auto">
              <a:xfrm>
                <a:off x="1718" y="2846"/>
                <a:ext cx="16" cy="55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26" name="Rectangle 126"/>
              <p:cNvSpPr>
                <a:spLocks noChangeArrowheads="1"/>
              </p:cNvSpPr>
              <p:nvPr/>
            </p:nvSpPr>
            <p:spPr bwMode="auto">
              <a:xfrm>
                <a:off x="1728" y="2852"/>
                <a:ext cx="16" cy="55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27" name="Rectangle 127"/>
              <p:cNvSpPr>
                <a:spLocks noChangeArrowheads="1"/>
              </p:cNvSpPr>
              <p:nvPr/>
            </p:nvSpPr>
            <p:spPr bwMode="auto">
              <a:xfrm>
                <a:off x="1737" y="2859"/>
                <a:ext cx="16" cy="54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28" name="Rectangle 128"/>
              <p:cNvSpPr>
                <a:spLocks noChangeArrowheads="1"/>
              </p:cNvSpPr>
              <p:nvPr/>
            </p:nvSpPr>
            <p:spPr bwMode="auto">
              <a:xfrm>
                <a:off x="1746" y="2866"/>
                <a:ext cx="16" cy="53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29" name="Rectangle 129"/>
              <p:cNvSpPr>
                <a:spLocks noChangeArrowheads="1"/>
              </p:cNvSpPr>
              <p:nvPr/>
            </p:nvSpPr>
            <p:spPr bwMode="auto">
              <a:xfrm>
                <a:off x="1756" y="2872"/>
                <a:ext cx="16" cy="53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30" name="Rectangle 130"/>
              <p:cNvSpPr>
                <a:spLocks noChangeArrowheads="1"/>
              </p:cNvSpPr>
              <p:nvPr/>
            </p:nvSpPr>
            <p:spPr bwMode="auto">
              <a:xfrm>
                <a:off x="1766" y="2878"/>
                <a:ext cx="16" cy="52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31" name="Rectangle 131"/>
              <p:cNvSpPr>
                <a:spLocks noChangeArrowheads="1"/>
              </p:cNvSpPr>
              <p:nvPr/>
            </p:nvSpPr>
            <p:spPr bwMode="auto">
              <a:xfrm>
                <a:off x="1775" y="2885"/>
                <a:ext cx="16" cy="51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32" name="Rectangle 132"/>
              <p:cNvSpPr>
                <a:spLocks noChangeArrowheads="1"/>
              </p:cNvSpPr>
              <p:nvPr/>
            </p:nvSpPr>
            <p:spPr bwMode="auto">
              <a:xfrm>
                <a:off x="1784" y="2891"/>
                <a:ext cx="16" cy="51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33" name="Rectangle 133"/>
              <p:cNvSpPr>
                <a:spLocks noChangeArrowheads="1"/>
              </p:cNvSpPr>
              <p:nvPr/>
            </p:nvSpPr>
            <p:spPr bwMode="auto">
              <a:xfrm>
                <a:off x="1794" y="2897"/>
                <a:ext cx="16" cy="50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34" name="Rectangle 134"/>
              <p:cNvSpPr>
                <a:spLocks noChangeArrowheads="1"/>
              </p:cNvSpPr>
              <p:nvPr/>
            </p:nvSpPr>
            <p:spPr bwMode="auto">
              <a:xfrm>
                <a:off x="1804" y="2903"/>
                <a:ext cx="16" cy="50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35" name="Rectangle 135"/>
              <p:cNvSpPr>
                <a:spLocks noChangeArrowheads="1"/>
              </p:cNvSpPr>
              <p:nvPr/>
            </p:nvSpPr>
            <p:spPr bwMode="auto">
              <a:xfrm>
                <a:off x="1813" y="2909"/>
                <a:ext cx="16" cy="49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36" name="Rectangle 136"/>
              <p:cNvSpPr>
                <a:spLocks noChangeArrowheads="1"/>
              </p:cNvSpPr>
              <p:nvPr/>
            </p:nvSpPr>
            <p:spPr bwMode="auto">
              <a:xfrm>
                <a:off x="1822" y="2915"/>
                <a:ext cx="16" cy="48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37" name="Rectangle 137"/>
              <p:cNvSpPr>
                <a:spLocks noChangeArrowheads="1"/>
              </p:cNvSpPr>
              <p:nvPr/>
            </p:nvSpPr>
            <p:spPr bwMode="auto">
              <a:xfrm>
                <a:off x="1832" y="2921"/>
                <a:ext cx="16" cy="48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38" name="Rectangle 138"/>
              <p:cNvSpPr>
                <a:spLocks noChangeArrowheads="1"/>
              </p:cNvSpPr>
              <p:nvPr/>
            </p:nvSpPr>
            <p:spPr bwMode="auto">
              <a:xfrm>
                <a:off x="1841" y="2927"/>
                <a:ext cx="16" cy="47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39" name="Rectangle 139"/>
              <p:cNvSpPr>
                <a:spLocks noChangeArrowheads="1"/>
              </p:cNvSpPr>
              <p:nvPr/>
            </p:nvSpPr>
            <p:spPr bwMode="auto">
              <a:xfrm>
                <a:off x="1851" y="2932"/>
                <a:ext cx="16" cy="47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40" name="Rectangle 140"/>
              <p:cNvSpPr>
                <a:spLocks noChangeArrowheads="1"/>
              </p:cNvSpPr>
              <p:nvPr/>
            </p:nvSpPr>
            <p:spPr bwMode="auto">
              <a:xfrm>
                <a:off x="1860" y="2938"/>
                <a:ext cx="16" cy="46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41" name="Rectangle 141"/>
              <p:cNvSpPr>
                <a:spLocks noChangeArrowheads="1"/>
              </p:cNvSpPr>
              <p:nvPr/>
            </p:nvSpPr>
            <p:spPr bwMode="auto">
              <a:xfrm>
                <a:off x="1870" y="2943"/>
                <a:ext cx="16" cy="46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42" name="Rectangle 142"/>
              <p:cNvSpPr>
                <a:spLocks noChangeArrowheads="1"/>
              </p:cNvSpPr>
              <p:nvPr/>
            </p:nvSpPr>
            <p:spPr bwMode="auto">
              <a:xfrm>
                <a:off x="1879" y="2949"/>
                <a:ext cx="16" cy="45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43" name="Rectangle 143"/>
              <p:cNvSpPr>
                <a:spLocks noChangeArrowheads="1"/>
              </p:cNvSpPr>
              <p:nvPr/>
            </p:nvSpPr>
            <p:spPr bwMode="auto">
              <a:xfrm>
                <a:off x="1889" y="2955"/>
                <a:ext cx="16" cy="44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44" name="Rectangle 144"/>
              <p:cNvSpPr>
                <a:spLocks noChangeArrowheads="1"/>
              </p:cNvSpPr>
              <p:nvPr/>
            </p:nvSpPr>
            <p:spPr bwMode="auto">
              <a:xfrm>
                <a:off x="1899" y="2960"/>
                <a:ext cx="16" cy="44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45" name="Rectangle 145"/>
              <p:cNvSpPr>
                <a:spLocks noChangeArrowheads="1"/>
              </p:cNvSpPr>
              <p:nvPr/>
            </p:nvSpPr>
            <p:spPr bwMode="auto">
              <a:xfrm>
                <a:off x="1908" y="2965"/>
                <a:ext cx="16" cy="43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46" name="Rectangle 146"/>
              <p:cNvSpPr>
                <a:spLocks noChangeArrowheads="1"/>
              </p:cNvSpPr>
              <p:nvPr/>
            </p:nvSpPr>
            <p:spPr bwMode="auto">
              <a:xfrm>
                <a:off x="1917" y="2970"/>
                <a:ext cx="16" cy="43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47" name="Rectangle 147"/>
              <p:cNvSpPr>
                <a:spLocks noChangeArrowheads="1"/>
              </p:cNvSpPr>
              <p:nvPr/>
            </p:nvSpPr>
            <p:spPr bwMode="auto">
              <a:xfrm>
                <a:off x="1927" y="2976"/>
                <a:ext cx="16" cy="42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48" name="Rectangle 148"/>
              <p:cNvSpPr>
                <a:spLocks noChangeArrowheads="1"/>
              </p:cNvSpPr>
              <p:nvPr/>
            </p:nvSpPr>
            <p:spPr bwMode="auto">
              <a:xfrm>
                <a:off x="1937" y="2981"/>
                <a:ext cx="16" cy="42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49" name="Rectangle 149"/>
              <p:cNvSpPr>
                <a:spLocks noChangeArrowheads="1"/>
              </p:cNvSpPr>
              <p:nvPr/>
            </p:nvSpPr>
            <p:spPr bwMode="auto">
              <a:xfrm>
                <a:off x="1946" y="2986"/>
                <a:ext cx="16" cy="41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50" name="Rectangle 150"/>
              <p:cNvSpPr>
                <a:spLocks noChangeArrowheads="1"/>
              </p:cNvSpPr>
              <p:nvPr/>
            </p:nvSpPr>
            <p:spPr bwMode="auto">
              <a:xfrm>
                <a:off x="1955" y="2991"/>
                <a:ext cx="16" cy="41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51" name="Rectangle 151"/>
              <p:cNvSpPr>
                <a:spLocks noChangeArrowheads="1"/>
              </p:cNvSpPr>
              <p:nvPr/>
            </p:nvSpPr>
            <p:spPr bwMode="auto">
              <a:xfrm>
                <a:off x="1965" y="2996"/>
                <a:ext cx="16" cy="40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52" name="Rectangle 152"/>
              <p:cNvSpPr>
                <a:spLocks noChangeArrowheads="1"/>
              </p:cNvSpPr>
              <p:nvPr/>
            </p:nvSpPr>
            <p:spPr bwMode="auto">
              <a:xfrm>
                <a:off x="1975" y="3001"/>
                <a:ext cx="16" cy="40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53" name="Rectangle 153"/>
              <p:cNvSpPr>
                <a:spLocks noChangeArrowheads="1"/>
              </p:cNvSpPr>
              <p:nvPr/>
            </p:nvSpPr>
            <p:spPr bwMode="auto">
              <a:xfrm>
                <a:off x="1984" y="3006"/>
                <a:ext cx="16" cy="39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54" name="Rectangle 154"/>
              <p:cNvSpPr>
                <a:spLocks noChangeArrowheads="1"/>
              </p:cNvSpPr>
              <p:nvPr/>
            </p:nvSpPr>
            <p:spPr bwMode="auto">
              <a:xfrm>
                <a:off x="1993" y="3010"/>
                <a:ext cx="16" cy="39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55" name="Rectangle 155"/>
              <p:cNvSpPr>
                <a:spLocks noChangeArrowheads="1"/>
              </p:cNvSpPr>
              <p:nvPr/>
            </p:nvSpPr>
            <p:spPr bwMode="auto">
              <a:xfrm>
                <a:off x="2003" y="3015"/>
                <a:ext cx="16" cy="38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56" name="Rectangle 156"/>
              <p:cNvSpPr>
                <a:spLocks noChangeArrowheads="1"/>
              </p:cNvSpPr>
              <p:nvPr/>
            </p:nvSpPr>
            <p:spPr bwMode="auto">
              <a:xfrm>
                <a:off x="2013" y="3020"/>
                <a:ext cx="16" cy="38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57" name="Rectangle 157"/>
              <p:cNvSpPr>
                <a:spLocks noChangeArrowheads="1"/>
              </p:cNvSpPr>
              <p:nvPr/>
            </p:nvSpPr>
            <p:spPr bwMode="auto">
              <a:xfrm>
                <a:off x="2022" y="3024"/>
                <a:ext cx="16" cy="37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58" name="Rectangle 158"/>
              <p:cNvSpPr>
                <a:spLocks noChangeArrowheads="1"/>
              </p:cNvSpPr>
              <p:nvPr/>
            </p:nvSpPr>
            <p:spPr bwMode="auto">
              <a:xfrm>
                <a:off x="2031" y="3029"/>
                <a:ext cx="16" cy="37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59" name="Rectangle 159"/>
              <p:cNvSpPr>
                <a:spLocks noChangeArrowheads="1"/>
              </p:cNvSpPr>
              <p:nvPr/>
            </p:nvSpPr>
            <p:spPr bwMode="auto">
              <a:xfrm>
                <a:off x="2041" y="3033"/>
                <a:ext cx="16" cy="37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60" name="Rectangle 160"/>
              <p:cNvSpPr>
                <a:spLocks noChangeArrowheads="1"/>
              </p:cNvSpPr>
              <p:nvPr/>
            </p:nvSpPr>
            <p:spPr bwMode="auto">
              <a:xfrm>
                <a:off x="2050" y="3038"/>
                <a:ext cx="16" cy="36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61" name="Rectangle 161"/>
              <p:cNvSpPr>
                <a:spLocks noChangeArrowheads="1"/>
              </p:cNvSpPr>
              <p:nvPr/>
            </p:nvSpPr>
            <p:spPr bwMode="auto">
              <a:xfrm>
                <a:off x="2060" y="3042"/>
                <a:ext cx="16" cy="36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62" name="Rectangle 162"/>
              <p:cNvSpPr>
                <a:spLocks noChangeArrowheads="1"/>
              </p:cNvSpPr>
              <p:nvPr/>
            </p:nvSpPr>
            <p:spPr bwMode="auto">
              <a:xfrm>
                <a:off x="2069" y="3046"/>
                <a:ext cx="16" cy="35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63" name="Rectangle 163"/>
              <p:cNvSpPr>
                <a:spLocks noChangeArrowheads="1"/>
              </p:cNvSpPr>
              <p:nvPr/>
            </p:nvSpPr>
            <p:spPr bwMode="auto">
              <a:xfrm>
                <a:off x="2079" y="3051"/>
                <a:ext cx="16" cy="35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64" name="Rectangle 164"/>
              <p:cNvSpPr>
                <a:spLocks noChangeArrowheads="1"/>
              </p:cNvSpPr>
              <p:nvPr/>
            </p:nvSpPr>
            <p:spPr bwMode="auto">
              <a:xfrm>
                <a:off x="2088" y="3055"/>
                <a:ext cx="16" cy="34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65" name="Rectangle 165"/>
              <p:cNvSpPr>
                <a:spLocks noChangeArrowheads="1"/>
              </p:cNvSpPr>
              <p:nvPr/>
            </p:nvSpPr>
            <p:spPr bwMode="auto">
              <a:xfrm>
                <a:off x="2098" y="3059"/>
                <a:ext cx="16" cy="34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66" name="Rectangle 166"/>
              <p:cNvSpPr>
                <a:spLocks noChangeArrowheads="1"/>
              </p:cNvSpPr>
              <p:nvPr/>
            </p:nvSpPr>
            <p:spPr bwMode="auto">
              <a:xfrm>
                <a:off x="2107" y="3063"/>
                <a:ext cx="16" cy="34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67" name="Rectangle 167"/>
              <p:cNvSpPr>
                <a:spLocks noChangeArrowheads="1"/>
              </p:cNvSpPr>
              <p:nvPr/>
            </p:nvSpPr>
            <p:spPr bwMode="auto">
              <a:xfrm>
                <a:off x="2117" y="3067"/>
                <a:ext cx="16" cy="33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68" name="Rectangle 168"/>
              <p:cNvSpPr>
                <a:spLocks noChangeArrowheads="1"/>
              </p:cNvSpPr>
              <p:nvPr/>
            </p:nvSpPr>
            <p:spPr bwMode="auto">
              <a:xfrm>
                <a:off x="2126" y="3071"/>
                <a:ext cx="16" cy="33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69" name="Rectangle 169"/>
              <p:cNvSpPr>
                <a:spLocks noChangeArrowheads="1"/>
              </p:cNvSpPr>
              <p:nvPr/>
            </p:nvSpPr>
            <p:spPr bwMode="auto">
              <a:xfrm>
                <a:off x="2136" y="3075"/>
                <a:ext cx="16" cy="32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70" name="Rectangle 170"/>
              <p:cNvSpPr>
                <a:spLocks noChangeArrowheads="1"/>
              </p:cNvSpPr>
              <p:nvPr/>
            </p:nvSpPr>
            <p:spPr bwMode="auto">
              <a:xfrm>
                <a:off x="2145" y="3079"/>
                <a:ext cx="16" cy="32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71" name="Rectangle 171"/>
              <p:cNvSpPr>
                <a:spLocks noChangeArrowheads="1"/>
              </p:cNvSpPr>
              <p:nvPr/>
            </p:nvSpPr>
            <p:spPr bwMode="auto">
              <a:xfrm>
                <a:off x="2155" y="3083"/>
                <a:ext cx="16" cy="32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72" name="Rectangle 172"/>
              <p:cNvSpPr>
                <a:spLocks noChangeArrowheads="1"/>
              </p:cNvSpPr>
              <p:nvPr/>
            </p:nvSpPr>
            <p:spPr bwMode="auto">
              <a:xfrm>
                <a:off x="2164" y="3087"/>
                <a:ext cx="16" cy="31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73" name="Rectangle 173"/>
              <p:cNvSpPr>
                <a:spLocks noChangeArrowheads="1"/>
              </p:cNvSpPr>
              <p:nvPr/>
            </p:nvSpPr>
            <p:spPr bwMode="auto">
              <a:xfrm>
                <a:off x="2174" y="3091"/>
                <a:ext cx="16" cy="31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74" name="Rectangle 174"/>
              <p:cNvSpPr>
                <a:spLocks noChangeArrowheads="1"/>
              </p:cNvSpPr>
              <p:nvPr/>
            </p:nvSpPr>
            <p:spPr bwMode="auto">
              <a:xfrm>
                <a:off x="2184" y="3095"/>
                <a:ext cx="16" cy="30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75" name="Rectangle 175"/>
              <p:cNvSpPr>
                <a:spLocks noChangeArrowheads="1"/>
              </p:cNvSpPr>
              <p:nvPr/>
            </p:nvSpPr>
            <p:spPr bwMode="auto">
              <a:xfrm>
                <a:off x="2193" y="3098"/>
                <a:ext cx="16" cy="30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76" name="Rectangle 176"/>
              <p:cNvSpPr>
                <a:spLocks noChangeArrowheads="1"/>
              </p:cNvSpPr>
              <p:nvPr/>
            </p:nvSpPr>
            <p:spPr bwMode="auto">
              <a:xfrm>
                <a:off x="2202" y="3102"/>
                <a:ext cx="16" cy="30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77" name="Rectangle 177"/>
              <p:cNvSpPr>
                <a:spLocks noChangeArrowheads="1"/>
              </p:cNvSpPr>
              <p:nvPr/>
            </p:nvSpPr>
            <p:spPr bwMode="auto">
              <a:xfrm>
                <a:off x="2212" y="3106"/>
                <a:ext cx="16" cy="29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78" name="Rectangle 178"/>
              <p:cNvSpPr>
                <a:spLocks noChangeArrowheads="1"/>
              </p:cNvSpPr>
              <p:nvPr/>
            </p:nvSpPr>
            <p:spPr bwMode="auto">
              <a:xfrm>
                <a:off x="2221" y="3109"/>
                <a:ext cx="16" cy="29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79" name="Rectangle 179"/>
              <p:cNvSpPr>
                <a:spLocks noChangeArrowheads="1"/>
              </p:cNvSpPr>
              <p:nvPr/>
            </p:nvSpPr>
            <p:spPr bwMode="auto">
              <a:xfrm>
                <a:off x="2231" y="3113"/>
                <a:ext cx="16" cy="29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80" name="Rectangle 180"/>
              <p:cNvSpPr>
                <a:spLocks noChangeArrowheads="1"/>
              </p:cNvSpPr>
              <p:nvPr/>
            </p:nvSpPr>
            <p:spPr bwMode="auto">
              <a:xfrm>
                <a:off x="2240" y="3116"/>
                <a:ext cx="16" cy="28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81" name="Rectangle 181"/>
              <p:cNvSpPr>
                <a:spLocks noChangeArrowheads="1"/>
              </p:cNvSpPr>
              <p:nvPr/>
            </p:nvSpPr>
            <p:spPr bwMode="auto">
              <a:xfrm>
                <a:off x="2250" y="3120"/>
                <a:ext cx="16" cy="28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82" name="Rectangle 182"/>
              <p:cNvSpPr>
                <a:spLocks noChangeArrowheads="1"/>
              </p:cNvSpPr>
              <p:nvPr/>
            </p:nvSpPr>
            <p:spPr bwMode="auto">
              <a:xfrm>
                <a:off x="2259" y="3123"/>
                <a:ext cx="16" cy="28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83" name="Rectangle 183"/>
              <p:cNvSpPr>
                <a:spLocks noChangeArrowheads="1"/>
              </p:cNvSpPr>
              <p:nvPr/>
            </p:nvSpPr>
            <p:spPr bwMode="auto">
              <a:xfrm>
                <a:off x="2269" y="3127"/>
                <a:ext cx="16" cy="27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84" name="Rectangle 184"/>
              <p:cNvSpPr>
                <a:spLocks noChangeArrowheads="1"/>
              </p:cNvSpPr>
              <p:nvPr/>
            </p:nvSpPr>
            <p:spPr bwMode="auto">
              <a:xfrm>
                <a:off x="2278" y="3130"/>
                <a:ext cx="16" cy="27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85" name="Rectangle 185"/>
              <p:cNvSpPr>
                <a:spLocks noChangeArrowheads="1"/>
              </p:cNvSpPr>
              <p:nvPr/>
            </p:nvSpPr>
            <p:spPr bwMode="auto">
              <a:xfrm>
                <a:off x="2288" y="3133"/>
                <a:ext cx="16" cy="27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86" name="Rectangle 186"/>
              <p:cNvSpPr>
                <a:spLocks noChangeArrowheads="1"/>
              </p:cNvSpPr>
              <p:nvPr/>
            </p:nvSpPr>
            <p:spPr bwMode="auto">
              <a:xfrm>
                <a:off x="2297" y="3137"/>
                <a:ext cx="16" cy="26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87" name="Rectangle 187"/>
              <p:cNvSpPr>
                <a:spLocks noChangeArrowheads="1"/>
              </p:cNvSpPr>
              <p:nvPr/>
            </p:nvSpPr>
            <p:spPr bwMode="auto">
              <a:xfrm>
                <a:off x="2307" y="3140"/>
                <a:ext cx="16" cy="26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88" name="Rectangle 188"/>
              <p:cNvSpPr>
                <a:spLocks noChangeArrowheads="1"/>
              </p:cNvSpPr>
              <p:nvPr/>
            </p:nvSpPr>
            <p:spPr bwMode="auto">
              <a:xfrm>
                <a:off x="2316" y="3143"/>
                <a:ext cx="16" cy="26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89" name="Rectangle 189"/>
              <p:cNvSpPr>
                <a:spLocks noChangeArrowheads="1"/>
              </p:cNvSpPr>
              <p:nvPr/>
            </p:nvSpPr>
            <p:spPr bwMode="auto">
              <a:xfrm>
                <a:off x="2326" y="3146"/>
                <a:ext cx="16" cy="25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90" name="Rectangle 190"/>
              <p:cNvSpPr>
                <a:spLocks noChangeArrowheads="1"/>
              </p:cNvSpPr>
              <p:nvPr/>
            </p:nvSpPr>
            <p:spPr bwMode="auto">
              <a:xfrm>
                <a:off x="2335" y="3149"/>
                <a:ext cx="16" cy="25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91" name="Rectangle 191"/>
              <p:cNvSpPr>
                <a:spLocks noChangeArrowheads="1"/>
              </p:cNvSpPr>
              <p:nvPr/>
            </p:nvSpPr>
            <p:spPr bwMode="auto">
              <a:xfrm>
                <a:off x="2345" y="3152"/>
                <a:ext cx="16" cy="25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92" name="Rectangle 192"/>
              <p:cNvSpPr>
                <a:spLocks noChangeArrowheads="1"/>
              </p:cNvSpPr>
              <p:nvPr/>
            </p:nvSpPr>
            <p:spPr bwMode="auto">
              <a:xfrm>
                <a:off x="2354" y="3155"/>
                <a:ext cx="16" cy="24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93" name="Rectangle 193"/>
              <p:cNvSpPr>
                <a:spLocks noChangeArrowheads="1"/>
              </p:cNvSpPr>
              <p:nvPr/>
            </p:nvSpPr>
            <p:spPr bwMode="auto">
              <a:xfrm>
                <a:off x="2364" y="3158"/>
                <a:ext cx="16" cy="24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94" name="Rectangle 194"/>
              <p:cNvSpPr>
                <a:spLocks noChangeArrowheads="1"/>
              </p:cNvSpPr>
              <p:nvPr/>
            </p:nvSpPr>
            <p:spPr bwMode="auto">
              <a:xfrm>
                <a:off x="2373" y="3161"/>
                <a:ext cx="16" cy="24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95" name="Rectangle 195"/>
              <p:cNvSpPr>
                <a:spLocks noChangeArrowheads="1"/>
              </p:cNvSpPr>
              <p:nvPr/>
            </p:nvSpPr>
            <p:spPr bwMode="auto">
              <a:xfrm>
                <a:off x="2383" y="3164"/>
                <a:ext cx="16" cy="23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96" name="Rectangle 196"/>
              <p:cNvSpPr>
                <a:spLocks noChangeArrowheads="1"/>
              </p:cNvSpPr>
              <p:nvPr/>
            </p:nvSpPr>
            <p:spPr bwMode="auto">
              <a:xfrm>
                <a:off x="2392" y="3167"/>
                <a:ext cx="16" cy="23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97" name="Rectangle 197"/>
              <p:cNvSpPr>
                <a:spLocks noChangeArrowheads="1"/>
              </p:cNvSpPr>
              <p:nvPr/>
            </p:nvSpPr>
            <p:spPr bwMode="auto">
              <a:xfrm>
                <a:off x="2402" y="3170"/>
                <a:ext cx="16" cy="23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98" name="Rectangle 198"/>
              <p:cNvSpPr>
                <a:spLocks noChangeArrowheads="1"/>
              </p:cNvSpPr>
              <p:nvPr/>
            </p:nvSpPr>
            <p:spPr bwMode="auto">
              <a:xfrm>
                <a:off x="2411" y="3172"/>
                <a:ext cx="16" cy="23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99" name="Rectangle 199"/>
              <p:cNvSpPr>
                <a:spLocks noChangeArrowheads="1"/>
              </p:cNvSpPr>
              <p:nvPr/>
            </p:nvSpPr>
            <p:spPr bwMode="auto">
              <a:xfrm>
                <a:off x="2421" y="3175"/>
                <a:ext cx="16" cy="22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00" name="Rectangle 200"/>
              <p:cNvSpPr>
                <a:spLocks noChangeArrowheads="1"/>
              </p:cNvSpPr>
              <p:nvPr/>
            </p:nvSpPr>
            <p:spPr bwMode="auto">
              <a:xfrm>
                <a:off x="2430" y="3178"/>
                <a:ext cx="16" cy="22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01" name="Rectangle 201"/>
              <p:cNvSpPr>
                <a:spLocks noChangeArrowheads="1"/>
              </p:cNvSpPr>
              <p:nvPr/>
            </p:nvSpPr>
            <p:spPr bwMode="auto">
              <a:xfrm>
                <a:off x="2440" y="3181"/>
                <a:ext cx="16" cy="22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02" name="Rectangle 202"/>
              <p:cNvSpPr>
                <a:spLocks noChangeArrowheads="1"/>
              </p:cNvSpPr>
              <p:nvPr/>
            </p:nvSpPr>
            <p:spPr bwMode="auto">
              <a:xfrm>
                <a:off x="2449" y="3184"/>
                <a:ext cx="16" cy="21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03" name="Rectangle 203"/>
              <p:cNvSpPr>
                <a:spLocks noChangeArrowheads="1"/>
              </p:cNvSpPr>
              <p:nvPr/>
            </p:nvSpPr>
            <p:spPr bwMode="auto">
              <a:xfrm>
                <a:off x="2459" y="3186"/>
                <a:ext cx="16" cy="21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04" name="Rectangle 204"/>
              <p:cNvSpPr>
                <a:spLocks noChangeArrowheads="1"/>
              </p:cNvSpPr>
              <p:nvPr/>
            </p:nvSpPr>
            <p:spPr bwMode="auto">
              <a:xfrm>
                <a:off x="2468" y="3189"/>
                <a:ext cx="16" cy="21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05" name="Rectangle 205"/>
              <p:cNvSpPr>
                <a:spLocks noChangeArrowheads="1"/>
              </p:cNvSpPr>
              <p:nvPr/>
            </p:nvSpPr>
            <p:spPr bwMode="auto">
              <a:xfrm>
                <a:off x="2478" y="3191"/>
                <a:ext cx="16" cy="21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06" name="Rectangle 206"/>
              <p:cNvSpPr>
                <a:spLocks noChangeArrowheads="1"/>
              </p:cNvSpPr>
              <p:nvPr/>
            </p:nvSpPr>
            <p:spPr bwMode="auto">
              <a:xfrm>
                <a:off x="2487" y="3194"/>
                <a:ext cx="16" cy="20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07" name="Rectangle 207"/>
              <p:cNvSpPr>
                <a:spLocks noChangeArrowheads="1"/>
              </p:cNvSpPr>
              <p:nvPr/>
            </p:nvSpPr>
            <p:spPr bwMode="auto">
              <a:xfrm>
                <a:off x="2497" y="3196"/>
                <a:ext cx="16" cy="20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08" name="Rectangle 208"/>
              <p:cNvSpPr>
                <a:spLocks noChangeArrowheads="1"/>
              </p:cNvSpPr>
              <p:nvPr/>
            </p:nvSpPr>
            <p:spPr bwMode="auto">
              <a:xfrm>
                <a:off x="2506" y="3199"/>
                <a:ext cx="16" cy="20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09" name="Rectangle 209"/>
              <p:cNvSpPr>
                <a:spLocks noChangeArrowheads="1"/>
              </p:cNvSpPr>
              <p:nvPr/>
            </p:nvSpPr>
            <p:spPr bwMode="auto">
              <a:xfrm>
                <a:off x="2516" y="3201"/>
                <a:ext cx="16" cy="20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10" name="Rectangle 210"/>
              <p:cNvSpPr>
                <a:spLocks noChangeArrowheads="1"/>
              </p:cNvSpPr>
              <p:nvPr/>
            </p:nvSpPr>
            <p:spPr bwMode="auto">
              <a:xfrm>
                <a:off x="2525" y="3204"/>
                <a:ext cx="16" cy="19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11" name="Rectangle 211"/>
              <p:cNvSpPr>
                <a:spLocks noChangeArrowheads="1"/>
              </p:cNvSpPr>
              <p:nvPr/>
            </p:nvSpPr>
            <p:spPr bwMode="auto">
              <a:xfrm>
                <a:off x="2535" y="3206"/>
                <a:ext cx="16" cy="19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12" name="Rectangle 212"/>
              <p:cNvSpPr>
                <a:spLocks noChangeArrowheads="1"/>
              </p:cNvSpPr>
              <p:nvPr/>
            </p:nvSpPr>
            <p:spPr bwMode="auto">
              <a:xfrm>
                <a:off x="2544" y="3209"/>
                <a:ext cx="16" cy="19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13" name="Rectangle 213"/>
              <p:cNvSpPr>
                <a:spLocks noChangeArrowheads="1"/>
              </p:cNvSpPr>
              <p:nvPr/>
            </p:nvSpPr>
            <p:spPr bwMode="auto">
              <a:xfrm>
                <a:off x="2554" y="3211"/>
                <a:ext cx="16" cy="19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14" name="Rectangle 214"/>
              <p:cNvSpPr>
                <a:spLocks noChangeArrowheads="1"/>
              </p:cNvSpPr>
              <p:nvPr/>
            </p:nvSpPr>
            <p:spPr bwMode="auto">
              <a:xfrm>
                <a:off x="2563" y="3213"/>
                <a:ext cx="16" cy="19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15" name="Rectangle 215"/>
              <p:cNvSpPr>
                <a:spLocks noChangeArrowheads="1"/>
              </p:cNvSpPr>
              <p:nvPr/>
            </p:nvSpPr>
            <p:spPr bwMode="auto">
              <a:xfrm>
                <a:off x="2573" y="3216"/>
                <a:ext cx="16" cy="18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16" name="Rectangle 216"/>
              <p:cNvSpPr>
                <a:spLocks noChangeArrowheads="1"/>
              </p:cNvSpPr>
              <p:nvPr/>
            </p:nvSpPr>
            <p:spPr bwMode="auto">
              <a:xfrm>
                <a:off x="2582" y="3218"/>
                <a:ext cx="16" cy="18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17" name="Rectangle 217"/>
              <p:cNvSpPr>
                <a:spLocks noChangeArrowheads="1"/>
              </p:cNvSpPr>
              <p:nvPr/>
            </p:nvSpPr>
            <p:spPr bwMode="auto">
              <a:xfrm>
                <a:off x="2592" y="3220"/>
                <a:ext cx="16" cy="18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18" name="Rectangle 218"/>
              <p:cNvSpPr>
                <a:spLocks noChangeArrowheads="1"/>
              </p:cNvSpPr>
              <p:nvPr/>
            </p:nvSpPr>
            <p:spPr bwMode="auto">
              <a:xfrm>
                <a:off x="2601" y="3222"/>
                <a:ext cx="16" cy="18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19" name="Rectangle 219"/>
              <p:cNvSpPr>
                <a:spLocks noChangeArrowheads="1"/>
              </p:cNvSpPr>
              <p:nvPr/>
            </p:nvSpPr>
            <p:spPr bwMode="auto">
              <a:xfrm>
                <a:off x="2611" y="3224"/>
                <a:ext cx="16" cy="17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20" name="Rectangle 220"/>
              <p:cNvSpPr>
                <a:spLocks noChangeArrowheads="1"/>
              </p:cNvSpPr>
              <p:nvPr/>
            </p:nvSpPr>
            <p:spPr bwMode="auto">
              <a:xfrm>
                <a:off x="2620" y="3227"/>
                <a:ext cx="16" cy="17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21" name="Rectangle 221"/>
              <p:cNvSpPr>
                <a:spLocks noChangeArrowheads="1"/>
              </p:cNvSpPr>
              <p:nvPr/>
            </p:nvSpPr>
            <p:spPr bwMode="auto">
              <a:xfrm>
                <a:off x="2630" y="3229"/>
                <a:ext cx="16" cy="17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22" name="Rectangle 222"/>
              <p:cNvSpPr>
                <a:spLocks noChangeArrowheads="1"/>
              </p:cNvSpPr>
              <p:nvPr/>
            </p:nvSpPr>
            <p:spPr bwMode="auto">
              <a:xfrm>
                <a:off x="2639" y="3231"/>
                <a:ext cx="16" cy="17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23" name="Rectangle 223"/>
              <p:cNvSpPr>
                <a:spLocks noChangeArrowheads="1"/>
              </p:cNvSpPr>
              <p:nvPr/>
            </p:nvSpPr>
            <p:spPr bwMode="auto">
              <a:xfrm>
                <a:off x="2649" y="3233"/>
                <a:ext cx="16" cy="17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24" name="Rectangle 224"/>
              <p:cNvSpPr>
                <a:spLocks noChangeArrowheads="1"/>
              </p:cNvSpPr>
              <p:nvPr/>
            </p:nvSpPr>
            <p:spPr bwMode="auto">
              <a:xfrm>
                <a:off x="2658" y="3235"/>
                <a:ext cx="16" cy="16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25" name="Rectangle 225"/>
              <p:cNvSpPr>
                <a:spLocks noChangeArrowheads="1"/>
              </p:cNvSpPr>
              <p:nvPr/>
            </p:nvSpPr>
            <p:spPr bwMode="auto">
              <a:xfrm>
                <a:off x="2668" y="3237"/>
                <a:ext cx="16" cy="16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26" name="Rectangle 226"/>
              <p:cNvSpPr>
                <a:spLocks noChangeArrowheads="1"/>
              </p:cNvSpPr>
              <p:nvPr/>
            </p:nvSpPr>
            <p:spPr bwMode="auto">
              <a:xfrm>
                <a:off x="2677" y="3239"/>
                <a:ext cx="16" cy="16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27" name="Rectangle 227"/>
              <p:cNvSpPr>
                <a:spLocks noChangeArrowheads="1"/>
              </p:cNvSpPr>
              <p:nvPr/>
            </p:nvSpPr>
            <p:spPr bwMode="auto">
              <a:xfrm>
                <a:off x="2687" y="3241"/>
                <a:ext cx="16" cy="16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28" name="Rectangle 228"/>
              <p:cNvSpPr>
                <a:spLocks noChangeArrowheads="1"/>
              </p:cNvSpPr>
              <p:nvPr/>
            </p:nvSpPr>
            <p:spPr bwMode="auto">
              <a:xfrm>
                <a:off x="2696" y="3243"/>
                <a:ext cx="16" cy="16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29" name="Rectangle 229"/>
              <p:cNvSpPr>
                <a:spLocks noChangeArrowheads="1"/>
              </p:cNvSpPr>
              <p:nvPr/>
            </p:nvSpPr>
            <p:spPr bwMode="auto">
              <a:xfrm>
                <a:off x="2706" y="3245"/>
                <a:ext cx="16" cy="15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30" name="Rectangle 230"/>
              <p:cNvSpPr>
                <a:spLocks noChangeArrowheads="1"/>
              </p:cNvSpPr>
              <p:nvPr/>
            </p:nvSpPr>
            <p:spPr bwMode="auto">
              <a:xfrm>
                <a:off x="2715" y="3247"/>
                <a:ext cx="16" cy="15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31" name="Rectangle 231"/>
              <p:cNvSpPr>
                <a:spLocks noChangeArrowheads="1"/>
              </p:cNvSpPr>
              <p:nvPr/>
            </p:nvSpPr>
            <p:spPr bwMode="auto">
              <a:xfrm>
                <a:off x="2724" y="3249"/>
                <a:ext cx="16" cy="15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32" name="Rectangle 232"/>
              <p:cNvSpPr>
                <a:spLocks noChangeArrowheads="1"/>
              </p:cNvSpPr>
              <p:nvPr/>
            </p:nvSpPr>
            <p:spPr bwMode="auto">
              <a:xfrm>
                <a:off x="2734" y="3251"/>
                <a:ext cx="16" cy="15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33" name="Rectangle 233"/>
              <p:cNvSpPr>
                <a:spLocks noChangeArrowheads="1"/>
              </p:cNvSpPr>
              <p:nvPr/>
            </p:nvSpPr>
            <p:spPr bwMode="auto">
              <a:xfrm>
                <a:off x="2744" y="3253"/>
                <a:ext cx="16" cy="15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34" name="Rectangle 234"/>
              <p:cNvSpPr>
                <a:spLocks noChangeArrowheads="1"/>
              </p:cNvSpPr>
              <p:nvPr/>
            </p:nvSpPr>
            <p:spPr bwMode="auto">
              <a:xfrm>
                <a:off x="2753" y="3254"/>
                <a:ext cx="16" cy="14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35" name="Rectangle 235"/>
              <p:cNvSpPr>
                <a:spLocks noChangeArrowheads="1"/>
              </p:cNvSpPr>
              <p:nvPr/>
            </p:nvSpPr>
            <p:spPr bwMode="auto">
              <a:xfrm>
                <a:off x="2762" y="3256"/>
                <a:ext cx="16" cy="14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36" name="Rectangle 236"/>
              <p:cNvSpPr>
                <a:spLocks noChangeArrowheads="1"/>
              </p:cNvSpPr>
              <p:nvPr/>
            </p:nvSpPr>
            <p:spPr bwMode="auto">
              <a:xfrm>
                <a:off x="2772" y="3258"/>
                <a:ext cx="16" cy="14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37" name="Rectangle 237"/>
              <p:cNvSpPr>
                <a:spLocks noChangeArrowheads="1"/>
              </p:cNvSpPr>
              <p:nvPr/>
            </p:nvSpPr>
            <p:spPr bwMode="auto">
              <a:xfrm>
                <a:off x="2782" y="3260"/>
                <a:ext cx="16" cy="14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38" name="Rectangle 238"/>
              <p:cNvSpPr>
                <a:spLocks noChangeArrowheads="1"/>
              </p:cNvSpPr>
              <p:nvPr/>
            </p:nvSpPr>
            <p:spPr bwMode="auto">
              <a:xfrm>
                <a:off x="2791" y="3261"/>
                <a:ext cx="16" cy="14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39" name="Rectangle 239"/>
              <p:cNvSpPr>
                <a:spLocks noChangeArrowheads="1"/>
              </p:cNvSpPr>
              <p:nvPr/>
            </p:nvSpPr>
            <p:spPr bwMode="auto">
              <a:xfrm>
                <a:off x="2801" y="3263"/>
                <a:ext cx="16" cy="14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40" name="Rectangle 240"/>
              <p:cNvSpPr>
                <a:spLocks noChangeArrowheads="1"/>
              </p:cNvSpPr>
              <p:nvPr/>
            </p:nvSpPr>
            <p:spPr bwMode="auto">
              <a:xfrm>
                <a:off x="2810" y="3265"/>
                <a:ext cx="16" cy="13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41" name="Rectangle 241"/>
              <p:cNvSpPr>
                <a:spLocks noChangeArrowheads="1"/>
              </p:cNvSpPr>
              <p:nvPr/>
            </p:nvSpPr>
            <p:spPr bwMode="auto">
              <a:xfrm>
                <a:off x="2820" y="3267"/>
                <a:ext cx="16" cy="13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42" name="Rectangle 242"/>
              <p:cNvSpPr>
                <a:spLocks noChangeArrowheads="1"/>
              </p:cNvSpPr>
              <p:nvPr/>
            </p:nvSpPr>
            <p:spPr bwMode="auto">
              <a:xfrm>
                <a:off x="2829" y="3268"/>
                <a:ext cx="16" cy="13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43" name="Rectangle 243"/>
              <p:cNvSpPr>
                <a:spLocks noChangeArrowheads="1"/>
              </p:cNvSpPr>
              <p:nvPr/>
            </p:nvSpPr>
            <p:spPr bwMode="auto">
              <a:xfrm>
                <a:off x="2839" y="3270"/>
                <a:ext cx="16" cy="13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44" name="Rectangle 244"/>
              <p:cNvSpPr>
                <a:spLocks noChangeArrowheads="1"/>
              </p:cNvSpPr>
              <p:nvPr/>
            </p:nvSpPr>
            <p:spPr bwMode="auto">
              <a:xfrm>
                <a:off x="2848" y="3271"/>
                <a:ext cx="16" cy="13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45" name="Rectangle 245"/>
              <p:cNvSpPr>
                <a:spLocks noChangeArrowheads="1"/>
              </p:cNvSpPr>
              <p:nvPr/>
            </p:nvSpPr>
            <p:spPr bwMode="auto">
              <a:xfrm>
                <a:off x="2858" y="3273"/>
                <a:ext cx="16" cy="13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46" name="Rectangle 246"/>
              <p:cNvSpPr>
                <a:spLocks noChangeArrowheads="1"/>
              </p:cNvSpPr>
              <p:nvPr/>
            </p:nvSpPr>
            <p:spPr bwMode="auto">
              <a:xfrm>
                <a:off x="2867" y="3275"/>
                <a:ext cx="16" cy="12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47" name="Rectangle 247"/>
              <p:cNvSpPr>
                <a:spLocks noChangeArrowheads="1"/>
              </p:cNvSpPr>
              <p:nvPr/>
            </p:nvSpPr>
            <p:spPr bwMode="auto">
              <a:xfrm>
                <a:off x="2877" y="3276"/>
                <a:ext cx="16" cy="12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48" name="Rectangle 248"/>
              <p:cNvSpPr>
                <a:spLocks noChangeArrowheads="1"/>
              </p:cNvSpPr>
              <p:nvPr/>
            </p:nvSpPr>
            <p:spPr bwMode="auto">
              <a:xfrm>
                <a:off x="2886" y="3278"/>
                <a:ext cx="16" cy="12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49" name="Rectangle 249"/>
              <p:cNvSpPr>
                <a:spLocks noChangeArrowheads="1"/>
              </p:cNvSpPr>
              <p:nvPr/>
            </p:nvSpPr>
            <p:spPr bwMode="auto">
              <a:xfrm>
                <a:off x="2895" y="3279"/>
                <a:ext cx="16" cy="12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50" name="Rectangle 250"/>
              <p:cNvSpPr>
                <a:spLocks noChangeArrowheads="1"/>
              </p:cNvSpPr>
              <p:nvPr/>
            </p:nvSpPr>
            <p:spPr bwMode="auto">
              <a:xfrm>
                <a:off x="2905" y="3281"/>
                <a:ext cx="16" cy="12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51" name="Rectangle 251"/>
              <p:cNvSpPr>
                <a:spLocks noChangeArrowheads="1"/>
              </p:cNvSpPr>
              <p:nvPr/>
            </p:nvSpPr>
            <p:spPr bwMode="auto">
              <a:xfrm>
                <a:off x="2915" y="3282"/>
                <a:ext cx="16" cy="12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52" name="Rectangle 252"/>
              <p:cNvSpPr>
                <a:spLocks noChangeArrowheads="1"/>
              </p:cNvSpPr>
              <p:nvPr/>
            </p:nvSpPr>
            <p:spPr bwMode="auto">
              <a:xfrm>
                <a:off x="2924" y="3284"/>
                <a:ext cx="16" cy="11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53" name="Rectangle 253"/>
              <p:cNvSpPr>
                <a:spLocks noChangeArrowheads="1"/>
              </p:cNvSpPr>
              <p:nvPr/>
            </p:nvSpPr>
            <p:spPr bwMode="auto">
              <a:xfrm>
                <a:off x="2933" y="3285"/>
                <a:ext cx="16" cy="11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54" name="Rectangle 254"/>
              <p:cNvSpPr>
                <a:spLocks noChangeArrowheads="1"/>
              </p:cNvSpPr>
              <p:nvPr/>
            </p:nvSpPr>
            <p:spPr bwMode="auto">
              <a:xfrm>
                <a:off x="2943" y="3287"/>
                <a:ext cx="16" cy="1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55" name="Rectangle 255"/>
              <p:cNvSpPr>
                <a:spLocks noChangeArrowheads="1"/>
              </p:cNvSpPr>
              <p:nvPr/>
            </p:nvSpPr>
            <p:spPr bwMode="auto">
              <a:xfrm>
                <a:off x="2953" y="3288"/>
                <a:ext cx="16" cy="11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56" name="Rectangle 256"/>
              <p:cNvSpPr>
                <a:spLocks noChangeArrowheads="1"/>
              </p:cNvSpPr>
              <p:nvPr/>
            </p:nvSpPr>
            <p:spPr bwMode="auto">
              <a:xfrm>
                <a:off x="2962" y="3289"/>
                <a:ext cx="16" cy="11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57" name="Rectangle 257"/>
              <p:cNvSpPr>
                <a:spLocks noChangeArrowheads="1"/>
              </p:cNvSpPr>
              <p:nvPr/>
            </p:nvSpPr>
            <p:spPr bwMode="auto">
              <a:xfrm>
                <a:off x="2971" y="3291"/>
                <a:ext cx="16" cy="11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58" name="Rectangle 258"/>
              <p:cNvSpPr>
                <a:spLocks noChangeArrowheads="1"/>
              </p:cNvSpPr>
              <p:nvPr/>
            </p:nvSpPr>
            <p:spPr bwMode="auto">
              <a:xfrm>
                <a:off x="2981" y="3292"/>
                <a:ext cx="16" cy="11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59" name="Rectangle 259"/>
              <p:cNvSpPr>
                <a:spLocks noChangeArrowheads="1"/>
              </p:cNvSpPr>
              <p:nvPr/>
            </p:nvSpPr>
            <p:spPr bwMode="auto">
              <a:xfrm>
                <a:off x="2991" y="3293"/>
                <a:ext cx="16" cy="11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60" name="Rectangle 260"/>
              <p:cNvSpPr>
                <a:spLocks noChangeArrowheads="1"/>
              </p:cNvSpPr>
              <p:nvPr/>
            </p:nvSpPr>
            <p:spPr bwMode="auto">
              <a:xfrm>
                <a:off x="3000" y="3295"/>
                <a:ext cx="16" cy="10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61" name="Rectangle 261"/>
              <p:cNvSpPr>
                <a:spLocks noChangeArrowheads="1"/>
              </p:cNvSpPr>
              <p:nvPr/>
            </p:nvSpPr>
            <p:spPr bwMode="auto">
              <a:xfrm>
                <a:off x="3009" y="3296"/>
                <a:ext cx="16" cy="10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62" name="Rectangle 262"/>
              <p:cNvSpPr>
                <a:spLocks noChangeArrowheads="1"/>
              </p:cNvSpPr>
              <p:nvPr/>
            </p:nvSpPr>
            <p:spPr bwMode="auto">
              <a:xfrm>
                <a:off x="3019" y="3297"/>
                <a:ext cx="16" cy="10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63" name="Rectangle 263"/>
              <p:cNvSpPr>
                <a:spLocks noChangeArrowheads="1"/>
              </p:cNvSpPr>
              <p:nvPr/>
            </p:nvSpPr>
            <p:spPr bwMode="auto">
              <a:xfrm>
                <a:off x="3029" y="3299"/>
                <a:ext cx="16" cy="10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64" name="Rectangle 264"/>
              <p:cNvSpPr>
                <a:spLocks noChangeArrowheads="1"/>
              </p:cNvSpPr>
              <p:nvPr/>
            </p:nvSpPr>
            <p:spPr bwMode="auto">
              <a:xfrm>
                <a:off x="3038" y="3300"/>
                <a:ext cx="16" cy="10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65" name="Rectangle 265"/>
              <p:cNvSpPr>
                <a:spLocks noChangeArrowheads="1"/>
              </p:cNvSpPr>
              <p:nvPr/>
            </p:nvSpPr>
            <p:spPr bwMode="auto">
              <a:xfrm>
                <a:off x="3047" y="3301"/>
                <a:ext cx="16" cy="10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66" name="Rectangle 266"/>
              <p:cNvSpPr>
                <a:spLocks noChangeArrowheads="1"/>
              </p:cNvSpPr>
              <p:nvPr/>
            </p:nvSpPr>
            <p:spPr bwMode="auto">
              <a:xfrm>
                <a:off x="3057" y="3303"/>
                <a:ext cx="16" cy="10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67" name="Rectangle 267"/>
              <p:cNvSpPr>
                <a:spLocks noChangeArrowheads="1"/>
              </p:cNvSpPr>
              <p:nvPr/>
            </p:nvSpPr>
            <p:spPr bwMode="auto">
              <a:xfrm>
                <a:off x="3067" y="3304"/>
                <a:ext cx="16" cy="9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68" name="Rectangle 268"/>
              <p:cNvSpPr>
                <a:spLocks noChangeArrowheads="1"/>
              </p:cNvSpPr>
              <p:nvPr/>
            </p:nvSpPr>
            <p:spPr bwMode="auto">
              <a:xfrm>
                <a:off x="3076" y="3305"/>
                <a:ext cx="16" cy="9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69" name="Rectangle 269"/>
              <p:cNvSpPr>
                <a:spLocks noChangeArrowheads="1"/>
              </p:cNvSpPr>
              <p:nvPr/>
            </p:nvSpPr>
            <p:spPr bwMode="auto">
              <a:xfrm>
                <a:off x="3086" y="3306"/>
                <a:ext cx="16" cy="9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70" name="Rectangle 270"/>
              <p:cNvSpPr>
                <a:spLocks noChangeArrowheads="1"/>
              </p:cNvSpPr>
              <p:nvPr/>
            </p:nvSpPr>
            <p:spPr bwMode="auto">
              <a:xfrm>
                <a:off x="3095" y="3307"/>
                <a:ext cx="16" cy="9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71" name="Rectangle 271"/>
              <p:cNvSpPr>
                <a:spLocks noChangeArrowheads="1"/>
              </p:cNvSpPr>
              <p:nvPr/>
            </p:nvSpPr>
            <p:spPr bwMode="auto">
              <a:xfrm>
                <a:off x="3104" y="3309"/>
                <a:ext cx="16" cy="9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72" name="Rectangle 272"/>
              <p:cNvSpPr>
                <a:spLocks noChangeArrowheads="1"/>
              </p:cNvSpPr>
              <p:nvPr/>
            </p:nvSpPr>
            <p:spPr bwMode="auto">
              <a:xfrm>
                <a:off x="3114" y="3310"/>
                <a:ext cx="16" cy="9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73" name="Rectangle 273"/>
              <p:cNvSpPr>
                <a:spLocks noChangeArrowheads="1"/>
              </p:cNvSpPr>
              <p:nvPr/>
            </p:nvSpPr>
            <p:spPr bwMode="auto">
              <a:xfrm>
                <a:off x="3124" y="3311"/>
                <a:ext cx="16" cy="9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74" name="Rectangle 274"/>
              <p:cNvSpPr>
                <a:spLocks noChangeArrowheads="1"/>
              </p:cNvSpPr>
              <p:nvPr/>
            </p:nvSpPr>
            <p:spPr bwMode="auto">
              <a:xfrm>
                <a:off x="3133" y="3312"/>
                <a:ext cx="16" cy="9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75" name="Rectangle 275"/>
              <p:cNvSpPr>
                <a:spLocks noChangeArrowheads="1"/>
              </p:cNvSpPr>
              <p:nvPr/>
            </p:nvSpPr>
            <p:spPr bwMode="auto">
              <a:xfrm>
                <a:off x="3142" y="3313"/>
                <a:ext cx="16" cy="9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76" name="Rectangle 276"/>
              <p:cNvSpPr>
                <a:spLocks noChangeArrowheads="1"/>
              </p:cNvSpPr>
              <p:nvPr/>
            </p:nvSpPr>
            <p:spPr bwMode="auto">
              <a:xfrm>
                <a:off x="3152" y="3314"/>
                <a:ext cx="16" cy="8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77" name="Rectangle 277"/>
              <p:cNvSpPr>
                <a:spLocks noChangeArrowheads="1"/>
              </p:cNvSpPr>
              <p:nvPr/>
            </p:nvSpPr>
            <p:spPr bwMode="auto">
              <a:xfrm>
                <a:off x="3162" y="3315"/>
                <a:ext cx="16" cy="8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78" name="Rectangle 278"/>
              <p:cNvSpPr>
                <a:spLocks noChangeArrowheads="1"/>
              </p:cNvSpPr>
              <p:nvPr/>
            </p:nvSpPr>
            <p:spPr bwMode="auto">
              <a:xfrm>
                <a:off x="3171" y="3316"/>
                <a:ext cx="16" cy="8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79" name="Rectangle 279"/>
              <p:cNvSpPr>
                <a:spLocks noChangeArrowheads="1"/>
              </p:cNvSpPr>
              <p:nvPr/>
            </p:nvSpPr>
            <p:spPr bwMode="auto">
              <a:xfrm>
                <a:off x="3180" y="3317"/>
                <a:ext cx="16" cy="8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80" name="Rectangle 280"/>
              <p:cNvSpPr>
                <a:spLocks noChangeArrowheads="1"/>
              </p:cNvSpPr>
              <p:nvPr/>
            </p:nvSpPr>
            <p:spPr bwMode="auto">
              <a:xfrm>
                <a:off x="3190" y="3318"/>
                <a:ext cx="16" cy="8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81" name="Rectangle 281"/>
              <p:cNvSpPr>
                <a:spLocks noChangeArrowheads="1"/>
              </p:cNvSpPr>
              <p:nvPr/>
            </p:nvSpPr>
            <p:spPr bwMode="auto">
              <a:xfrm>
                <a:off x="3200" y="3320"/>
                <a:ext cx="16" cy="8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82" name="Rectangle 282"/>
              <p:cNvSpPr>
                <a:spLocks noChangeArrowheads="1"/>
              </p:cNvSpPr>
              <p:nvPr/>
            </p:nvSpPr>
            <p:spPr bwMode="auto">
              <a:xfrm>
                <a:off x="3209" y="3320"/>
                <a:ext cx="16" cy="8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83" name="Rectangle 283"/>
              <p:cNvSpPr>
                <a:spLocks noChangeArrowheads="1"/>
              </p:cNvSpPr>
              <p:nvPr/>
            </p:nvSpPr>
            <p:spPr bwMode="auto">
              <a:xfrm>
                <a:off x="3218" y="3322"/>
                <a:ext cx="16" cy="8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84" name="Rectangle 284"/>
              <p:cNvSpPr>
                <a:spLocks noChangeArrowheads="1"/>
              </p:cNvSpPr>
              <p:nvPr/>
            </p:nvSpPr>
            <p:spPr bwMode="auto">
              <a:xfrm>
                <a:off x="3228" y="3322"/>
                <a:ext cx="16" cy="8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85" name="Rectangle 285"/>
              <p:cNvSpPr>
                <a:spLocks noChangeArrowheads="1"/>
              </p:cNvSpPr>
              <p:nvPr/>
            </p:nvSpPr>
            <p:spPr bwMode="auto">
              <a:xfrm>
                <a:off x="3238" y="3324"/>
                <a:ext cx="16" cy="7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86" name="Rectangle 286"/>
              <p:cNvSpPr>
                <a:spLocks noChangeArrowheads="1"/>
              </p:cNvSpPr>
              <p:nvPr/>
            </p:nvSpPr>
            <p:spPr bwMode="auto">
              <a:xfrm>
                <a:off x="3247" y="3324"/>
                <a:ext cx="16" cy="7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87" name="Rectangle 287"/>
              <p:cNvSpPr>
                <a:spLocks noChangeArrowheads="1"/>
              </p:cNvSpPr>
              <p:nvPr/>
            </p:nvSpPr>
            <p:spPr bwMode="auto">
              <a:xfrm>
                <a:off x="3256" y="3326"/>
                <a:ext cx="16" cy="7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88" name="Rectangle 288"/>
              <p:cNvSpPr>
                <a:spLocks noChangeArrowheads="1"/>
              </p:cNvSpPr>
              <p:nvPr/>
            </p:nvSpPr>
            <p:spPr bwMode="auto">
              <a:xfrm>
                <a:off x="3266" y="3326"/>
                <a:ext cx="16" cy="7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89" name="Rectangle 289"/>
              <p:cNvSpPr>
                <a:spLocks noChangeArrowheads="1"/>
              </p:cNvSpPr>
              <p:nvPr/>
            </p:nvSpPr>
            <p:spPr bwMode="auto">
              <a:xfrm>
                <a:off x="3275" y="3327"/>
                <a:ext cx="16" cy="7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90" name="Rectangle 290"/>
              <p:cNvSpPr>
                <a:spLocks noChangeArrowheads="1"/>
              </p:cNvSpPr>
              <p:nvPr/>
            </p:nvSpPr>
            <p:spPr bwMode="auto">
              <a:xfrm>
                <a:off x="3285" y="3328"/>
                <a:ext cx="16" cy="7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91" name="Rectangle 291"/>
              <p:cNvSpPr>
                <a:spLocks noChangeArrowheads="1"/>
              </p:cNvSpPr>
              <p:nvPr/>
            </p:nvSpPr>
            <p:spPr bwMode="auto">
              <a:xfrm>
                <a:off x="3294" y="3329"/>
                <a:ext cx="16" cy="7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92" name="Rectangle 292"/>
              <p:cNvSpPr>
                <a:spLocks noChangeArrowheads="1"/>
              </p:cNvSpPr>
              <p:nvPr/>
            </p:nvSpPr>
            <p:spPr bwMode="auto">
              <a:xfrm>
                <a:off x="3304" y="3330"/>
                <a:ext cx="16" cy="7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93" name="Rectangle 293"/>
              <p:cNvSpPr>
                <a:spLocks noChangeArrowheads="1"/>
              </p:cNvSpPr>
              <p:nvPr/>
            </p:nvSpPr>
            <p:spPr bwMode="auto">
              <a:xfrm>
                <a:off x="3313" y="3331"/>
                <a:ext cx="16" cy="7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94" name="Rectangle 294"/>
              <p:cNvSpPr>
                <a:spLocks noChangeArrowheads="1"/>
              </p:cNvSpPr>
              <p:nvPr/>
            </p:nvSpPr>
            <p:spPr bwMode="auto">
              <a:xfrm>
                <a:off x="3323" y="3332"/>
                <a:ext cx="16" cy="7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95" name="Rectangle 295"/>
              <p:cNvSpPr>
                <a:spLocks noChangeArrowheads="1"/>
              </p:cNvSpPr>
              <p:nvPr/>
            </p:nvSpPr>
            <p:spPr bwMode="auto">
              <a:xfrm>
                <a:off x="3333" y="3333"/>
                <a:ext cx="16" cy="7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96" name="Rectangle 296"/>
              <p:cNvSpPr>
                <a:spLocks noChangeArrowheads="1"/>
              </p:cNvSpPr>
              <p:nvPr/>
            </p:nvSpPr>
            <p:spPr bwMode="auto">
              <a:xfrm>
                <a:off x="3342" y="3334"/>
                <a:ext cx="16" cy="6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97" name="Rectangle 297"/>
              <p:cNvSpPr>
                <a:spLocks noChangeArrowheads="1"/>
              </p:cNvSpPr>
              <p:nvPr/>
            </p:nvSpPr>
            <p:spPr bwMode="auto">
              <a:xfrm>
                <a:off x="3351" y="3334"/>
                <a:ext cx="16" cy="6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98" name="Rectangle 298"/>
              <p:cNvSpPr>
                <a:spLocks noChangeArrowheads="1"/>
              </p:cNvSpPr>
              <p:nvPr/>
            </p:nvSpPr>
            <p:spPr bwMode="auto">
              <a:xfrm>
                <a:off x="3361" y="3335"/>
                <a:ext cx="16" cy="6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99" name="Rectangle 299"/>
              <p:cNvSpPr>
                <a:spLocks noChangeArrowheads="1"/>
              </p:cNvSpPr>
              <p:nvPr/>
            </p:nvSpPr>
            <p:spPr bwMode="auto">
              <a:xfrm>
                <a:off x="3371" y="3336"/>
                <a:ext cx="16" cy="6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00" name="Rectangle 300"/>
              <p:cNvSpPr>
                <a:spLocks noChangeArrowheads="1"/>
              </p:cNvSpPr>
              <p:nvPr/>
            </p:nvSpPr>
            <p:spPr bwMode="auto">
              <a:xfrm>
                <a:off x="3380" y="3337"/>
                <a:ext cx="16" cy="6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01" name="Rectangle 301"/>
              <p:cNvSpPr>
                <a:spLocks noChangeArrowheads="1"/>
              </p:cNvSpPr>
              <p:nvPr/>
            </p:nvSpPr>
            <p:spPr bwMode="auto">
              <a:xfrm>
                <a:off x="3389" y="3338"/>
                <a:ext cx="16" cy="6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02" name="Rectangle 302"/>
              <p:cNvSpPr>
                <a:spLocks noChangeArrowheads="1"/>
              </p:cNvSpPr>
              <p:nvPr/>
            </p:nvSpPr>
            <p:spPr bwMode="auto">
              <a:xfrm>
                <a:off x="3399" y="3339"/>
                <a:ext cx="16" cy="6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03" name="Rectangle 303"/>
              <p:cNvSpPr>
                <a:spLocks noChangeArrowheads="1"/>
              </p:cNvSpPr>
              <p:nvPr/>
            </p:nvSpPr>
            <p:spPr bwMode="auto">
              <a:xfrm>
                <a:off x="3409" y="3340"/>
                <a:ext cx="16" cy="6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04" name="Rectangle 304"/>
              <p:cNvSpPr>
                <a:spLocks noChangeArrowheads="1"/>
              </p:cNvSpPr>
              <p:nvPr/>
            </p:nvSpPr>
            <p:spPr bwMode="auto">
              <a:xfrm>
                <a:off x="3418" y="3340"/>
                <a:ext cx="16" cy="6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05" name="Rectangle 305"/>
              <p:cNvSpPr>
                <a:spLocks noChangeArrowheads="1"/>
              </p:cNvSpPr>
              <p:nvPr/>
            </p:nvSpPr>
            <p:spPr bwMode="auto">
              <a:xfrm>
                <a:off x="3427" y="3341"/>
                <a:ext cx="16" cy="6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06" name="Rectangle 306"/>
              <p:cNvSpPr>
                <a:spLocks noChangeArrowheads="1"/>
              </p:cNvSpPr>
              <p:nvPr/>
            </p:nvSpPr>
            <p:spPr bwMode="auto">
              <a:xfrm>
                <a:off x="3437" y="3342"/>
                <a:ext cx="16" cy="6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07" name="Rectangle 307"/>
              <p:cNvSpPr>
                <a:spLocks noChangeArrowheads="1"/>
              </p:cNvSpPr>
              <p:nvPr/>
            </p:nvSpPr>
            <p:spPr bwMode="auto">
              <a:xfrm>
                <a:off x="3446" y="3343"/>
                <a:ext cx="16" cy="6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08" name="Rectangle 308"/>
              <p:cNvSpPr>
                <a:spLocks noChangeArrowheads="1"/>
              </p:cNvSpPr>
              <p:nvPr/>
            </p:nvSpPr>
            <p:spPr bwMode="auto">
              <a:xfrm>
                <a:off x="3456" y="3343"/>
                <a:ext cx="16" cy="6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09" name="Rectangle 309"/>
              <p:cNvSpPr>
                <a:spLocks noChangeArrowheads="1"/>
              </p:cNvSpPr>
              <p:nvPr/>
            </p:nvSpPr>
            <p:spPr bwMode="auto">
              <a:xfrm>
                <a:off x="3465" y="3344"/>
                <a:ext cx="16" cy="5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10" name="Rectangle 310"/>
              <p:cNvSpPr>
                <a:spLocks noChangeArrowheads="1"/>
              </p:cNvSpPr>
              <p:nvPr/>
            </p:nvSpPr>
            <p:spPr bwMode="auto">
              <a:xfrm>
                <a:off x="3475" y="3345"/>
                <a:ext cx="16" cy="5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11" name="Rectangle 311"/>
              <p:cNvSpPr>
                <a:spLocks noChangeArrowheads="1"/>
              </p:cNvSpPr>
              <p:nvPr/>
            </p:nvSpPr>
            <p:spPr bwMode="auto">
              <a:xfrm>
                <a:off x="3484" y="3346"/>
                <a:ext cx="16" cy="5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12" name="Rectangle 312"/>
              <p:cNvSpPr>
                <a:spLocks noChangeArrowheads="1"/>
              </p:cNvSpPr>
              <p:nvPr/>
            </p:nvSpPr>
            <p:spPr bwMode="auto">
              <a:xfrm>
                <a:off x="3494" y="3346"/>
                <a:ext cx="16" cy="5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13" name="Rectangle 313"/>
              <p:cNvSpPr>
                <a:spLocks noChangeArrowheads="1"/>
              </p:cNvSpPr>
              <p:nvPr/>
            </p:nvSpPr>
            <p:spPr bwMode="auto">
              <a:xfrm>
                <a:off x="3503" y="3347"/>
                <a:ext cx="16" cy="5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14" name="Rectangle 314"/>
              <p:cNvSpPr>
                <a:spLocks noChangeArrowheads="1"/>
              </p:cNvSpPr>
              <p:nvPr/>
            </p:nvSpPr>
            <p:spPr bwMode="auto">
              <a:xfrm>
                <a:off x="3513" y="3348"/>
                <a:ext cx="16" cy="5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15" name="Rectangle 315"/>
              <p:cNvSpPr>
                <a:spLocks noChangeArrowheads="1"/>
              </p:cNvSpPr>
              <p:nvPr/>
            </p:nvSpPr>
            <p:spPr bwMode="auto">
              <a:xfrm>
                <a:off x="3522" y="3348"/>
                <a:ext cx="16" cy="5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16" name="Rectangle 316"/>
              <p:cNvSpPr>
                <a:spLocks noChangeArrowheads="1"/>
              </p:cNvSpPr>
              <p:nvPr/>
            </p:nvSpPr>
            <p:spPr bwMode="auto">
              <a:xfrm>
                <a:off x="3532" y="3349"/>
                <a:ext cx="16" cy="5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17" name="Rectangle 317"/>
              <p:cNvSpPr>
                <a:spLocks noChangeArrowheads="1"/>
              </p:cNvSpPr>
              <p:nvPr/>
            </p:nvSpPr>
            <p:spPr bwMode="auto">
              <a:xfrm>
                <a:off x="3541" y="3350"/>
                <a:ext cx="16" cy="5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18" name="Rectangle 318"/>
              <p:cNvSpPr>
                <a:spLocks noChangeArrowheads="1"/>
              </p:cNvSpPr>
              <p:nvPr/>
            </p:nvSpPr>
            <p:spPr bwMode="auto">
              <a:xfrm>
                <a:off x="3551" y="3350"/>
                <a:ext cx="16" cy="5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19" name="Rectangle 319"/>
              <p:cNvSpPr>
                <a:spLocks noChangeArrowheads="1"/>
              </p:cNvSpPr>
              <p:nvPr/>
            </p:nvSpPr>
            <p:spPr bwMode="auto">
              <a:xfrm>
                <a:off x="3560" y="3351"/>
                <a:ext cx="16" cy="5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20" name="Rectangle 320"/>
              <p:cNvSpPr>
                <a:spLocks noChangeArrowheads="1"/>
              </p:cNvSpPr>
              <p:nvPr/>
            </p:nvSpPr>
            <p:spPr bwMode="auto">
              <a:xfrm>
                <a:off x="3570" y="3352"/>
                <a:ext cx="16" cy="5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21" name="Rectangle 321"/>
              <p:cNvSpPr>
                <a:spLocks noChangeArrowheads="1"/>
              </p:cNvSpPr>
              <p:nvPr/>
            </p:nvSpPr>
            <p:spPr bwMode="auto">
              <a:xfrm>
                <a:off x="3580" y="3352"/>
                <a:ext cx="16" cy="5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22" name="Rectangle 322"/>
              <p:cNvSpPr>
                <a:spLocks noChangeArrowheads="1"/>
              </p:cNvSpPr>
              <p:nvPr/>
            </p:nvSpPr>
            <p:spPr bwMode="auto">
              <a:xfrm>
                <a:off x="3589" y="3353"/>
                <a:ext cx="16" cy="5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23" name="Rectangle 323"/>
              <p:cNvSpPr>
                <a:spLocks noChangeArrowheads="1"/>
              </p:cNvSpPr>
              <p:nvPr/>
            </p:nvSpPr>
            <p:spPr bwMode="auto">
              <a:xfrm>
                <a:off x="3598" y="3354"/>
                <a:ext cx="16" cy="4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24" name="Rectangle 324"/>
              <p:cNvSpPr>
                <a:spLocks noChangeArrowheads="1"/>
              </p:cNvSpPr>
              <p:nvPr/>
            </p:nvSpPr>
            <p:spPr bwMode="auto">
              <a:xfrm>
                <a:off x="3608" y="3354"/>
                <a:ext cx="16" cy="4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25" name="Rectangle 325"/>
              <p:cNvSpPr>
                <a:spLocks noChangeArrowheads="1"/>
              </p:cNvSpPr>
              <p:nvPr/>
            </p:nvSpPr>
            <p:spPr bwMode="auto">
              <a:xfrm>
                <a:off x="3617" y="3355"/>
                <a:ext cx="16" cy="4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26" name="Rectangle 326"/>
              <p:cNvSpPr>
                <a:spLocks noChangeArrowheads="1"/>
              </p:cNvSpPr>
              <p:nvPr/>
            </p:nvSpPr>
            <p:spPr bwMode="auto">
              <a:xfrm>
                <a:off x="3627" y="3356"/>
                <a:ext cx="16" cy="4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27" name="Rectangle 327"/>
              <p:cNvSpPr>
                <a:spLocks noChangeArrowheads="1"/>
              </p:cNvSpPr>
              <p:nvPr/>
            </p:nvSpPr>
            <p:spPr bwMode="auto">
              <a:xfrm>
                <a:off x="3636" y="3356"/>
                <a:ext cx="16" cy="4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28" name="Rectangle 328"/>
              <p:cNvSpPr>
                <a:spLocks noChangeArrowheads="1"/>
              </p:cNvSpPr>
              <p:nvPr/>
            </p:nvSpPr>
            <p:spPr bwMode="auto">
              <a:xfrm>
                <a:off x="3646" y="3357"/>
                <a:ext cx="16" cy="4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29" name="Rectangle 329"/>
              <p:cNvSpPr>
                <a:spLocks noChangeArrowheads="1"/>
              </p:cNvSpPr>
              <p:nvPr/>
            </p:nvSpPr>
            <p:spPr bwMode="auto">
              <a:xfrm>
                <a:off x="3655" y="3357"/>
                <a:ext cx="16" cy="4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30" name="Rectangle 330"/>
              <p:cNvSpPr>
                <a:spLocks noChangeArrowheads="1"/>
              </p:cNvSpPr>
              <p:nvPr/>
            </p:nvSpPr>
            <p:spPr bwMode="auto">
              <a:xfrm>
                <a:off x="3665" y="3358"/>
                <a:ext cx="16" cy="4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31" name="Rectangle 331"/>
              <p:cNvSpPr>
                <a:spLocks noChangeArrowheads="1"/>
              </p:cNvSpPr>
              <p:nvPr/>
            </p:nvSpPr>
            <p:spPr bwMode="auto">
              <a:xfrm>
                <a:off x="3674" y="3358"/>
                <a:ext cx="16" cy="4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32" name="Rectangle 332"/>
              <p:cNvSpPr>
                <a:spLocks noChangeArrowheads="1"/>
              </p:cNvSpPr>
              <p:nvPr/>
            </p:nvSpPr>
            <p:spPr bwMode="auto">
              <a:xfrm>
                <a:off x="3684" y="3359"/>
                <a:ext cx="16" cy="4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33" name="Rectangle 333"/>
              <p:cNvSpPr>
                <a:spLocks noChangeArrowheads="1"/>
              </p:cNvSpPr>
              <p:nvPr/>
            </p:nvSpPr>
            <p:spPr bwMode="auto">
              <a:xfrm>
                <a:off x="3693" y="3360"/>
                <a:ext cx="16" cy="43"/>
              </a:xfrm>
              <a:prstGeom prst="rect">
                <a:avLst/>
              </a:prstGeom>
              <a:solidFill>
                <a:srgbClr val="FF0000"/>
              </a:solidFill>
              <a:ln w="12700">
                <a:solidFill>
                  <a:srgbClr val="FF0000"/>
                </a:solidFill>
                <a:miter lim="800000"/>
                <a:headEnd/>
                <a:tailEnd/>
              </a:ln>
            </p:spPr>
            <p:txBody>
              <a:bodyPr wrap="none" anchor="ctr"/>
              <a:lstStyle/>
              <a:p>
                <a:pPr eaLnBrk="0" hangingPunct="0"/>
                <a:endParaRPr lang="en-US"/>
              </a:p>
            </p:txBody>
          </p:sp>
          <p:sp>
            <p:nvSpPr>
              <p:cNvPr id="334" name="Rectangle 334"/>
              <p:cNvSpPr>
                <a:spLocks noChangeArrowheads="1"/>
              </p:cNvSpPr>
              <p:nvPr/>
            </p:nvSpPr>
            <p:spPr bwMode="auto">
              <a:xfrm>
                <a:off x="3703" y="3360"/>
                <a:ext cx="16" cy="4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35" name="Rectangle 335"/>
              <p:cNvSpPr>
                <a:spLocks noChangeArrowheads="1"/>
              </p:cNvSpPr>
              <p:nvPr/>
            </p:nvSpPr>
            <p:spPr bwMode="auto">
              <a:xfrm>
                <a:off x="3712" y="3361"/>
                <a:ext cx="16" cy="4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36" name="Rectangle 336"/>
              <p:cNvSpPr>
                <a:spLocks noChangeArrowheads="1"/>
              </p:cNvSpPr>
              <p:nvPr/>
            </p:nvSpPr>
            <p:spPr bwMode="auto">
              <a:xfrm>
                <a:off x="3722" y="3361"/>
                <a:ext cx="16" cy="4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37" name="Rectangle 337"/>
              <p:cNvSpPr>
                <a:spLocks noChangeArrowheads="1"/>
              </p:cNvSpPr>
              <p:nvPr/>
            </p:nvSpPr>
            <p:spPr bwMode="auto">
              <a:xfrm>
                <a:off x="3731" y="3362"/>
                <a:ext cx="16" cy="4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38" name="Rectangle 338"/>
              <p:cNvSpPr>
                <a:spLocks noChangeArrowheads="1"/>
              </p:cNvSpPr>
              <p:nvPr/>
            </p:nvSpPr>
            <p:spPr bwMode="auto">
              <a:xfrm>
                <a:off x="3741" y="3362"/>
                <a:ext cx="16" cy="4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39" name="Rectangle 339"/>
              <p:cNvSpPr>
                <a:spLocks noChangeArrowheads="1"/>
              </p:cNvSpPr>
              <p:nvPr/>
            </p:nvSpPr>
            <p:spPr bwMode="auto">
              <a:xfrm>
                <a:off x="3750" y="3363"/>
                <a:ext cx="16" cy="4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40" name="Rectangle 340"/>
              <p:cNvSpPr>
                <a:spLocks noChangeArrowheads="1"/>
              </p:cNvSpPr>
              <p:nvPr/>
            </p:nvSpPr>
            <p:spPr bwMode="auto">
              <a:xfrm>
                <a:off x="3760" y="3363"/>
                <a:ext cx="16" cy="4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41" name="Rectangle 341"/>
              <p:cNvSpPr>
                <a:spLocks noChangeArrowheads="1"/>
              </p:cNvSpPr>
              <p:nvPr/>
            </p:nvSpPr>
            <p:spPr bwMode="auto">
              <a:xfrm>
                <a:off x="3769" y="3364"/>
                <a:ext cx="16" cy="3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42" name="Rectangle 342"/>
              <p:cNvSpPr>
                <a:spLocks noChangeArrowheads="1"/>
              </p:cNvSpPr>
              <p:nvPr/>
            </p:nvSpPr>
            <p:spPr bwMode="auto">
              <a:xfrm>
                <a:off x="3779" y="3364"/>
                <a:ext cx="16" cy="3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43" name="Rectangle 343"/>
              <p:cNvSpPr>
                <a:spLocks noChangeArrowheads="1"/>
              </p:cNvSpPr>
              <p:nvPr/>
            </p:nvSpPr>
            <p:spPr bwMode="auto">
              <a:xfrm>
                <a:off x="3788" y="3365"/>
                <a:ext cx="16" cy="3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44" name="Rectangle 344"/>
              <p:cNvSpPr>
                <a:spLocks noChangeArrowheads="1"/>
              </p:cNvSpPr>
              <p:nvPr/>
            </p:nvSpPr>
            <p:spPr bwMode="auto">
              <a:xfrm>
                <a:off x="3798" y="3365"/>
                <a:ext cx="16" cy="3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45" name="Rectangle 345"/>
              <p:cNvSpPr>
                <a:spLocks noChangeArrowheads="1"/>
              </p:cNvSpPr>
              <p:nvPr/>
            </p:nvSpPr>
            <p:spPr bwMode="auto">
              <a:xfrm>
                <a:off x="3807" y="3366"/>
                <a:ext cx="16" cy="3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46" name="Rectangle 346"/>
              <p:cNvSpPr>
                <a:spLocks noChangeArrowheads="1"/>
              </p:cNvSpPr>
              <p:nvPr/>
            </p:nvSpPr>
            <p:spPr bwMode="auto">
              <a:xfrm>
                <a:off x="3817" y="3366"/>
                <a:ext cx="16" cy="3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47" name="Rectangle 347"/>
              <p:cNvSpPr>
                <a:spLocks noChangeArrowheads="1"/>
              </p:cNvSpPr>
              <p:nvPr/>
            </p:nvSpPr>
            <p:spPr bwMode="auto">
              <a:xfrm>
                <a:off x="3826" y="3367"/>
                <a:ext cx="16" cy="3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48" name="Rectangle 348"/>
              <p:cNvSpPr>
                <a:spLocks noChangeArrowheads="1"/>
              </p:cNvSpPr>
              <p:nvPr/>
            </p:nvSpPr>
            <p:spPr bwMode="auto">
              <a:xfrm>
                <a:off x="3836" y="3367"/>
                <a:ext cx="16" cy="3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49" name="Rectangle 349"/>
              <p:cNvSpPr>
                <a:spLocks noChangeArrowheads="1"/>
              </p:cNvSpPr>
              <p:nvPr/>
            </p:nvSpPr>
            <p:spPr bwMode="auto">
              <a:xfrm>
                <a:off x="3845" y="3368"/>
                <a:ext cx="16" cy="3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0" name="Rectangle 350"/>
              <p:cNvSpPr>
                <a:spLocks noChangeArrowheads="1"/>
              </p:cNvSpPr>
              <p:nvPr/>
            </p:nvSpPr>
            <p:spPr bwMode="auto">
              <a:xfrm>
                <a:off x="3855" y="3368"/>
                <a:ext cx="16" cy="3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1" name="Rectangle 351"/>
              <p:cNvSpPr>
                <a:spLocks noChangeArrowheads="1"/>
              </p:cNvSpPr>
              <p:nvPr/>
            </p:nvSpPr>
            <p:spPr bwMode="auto">
              <a:xfrm>
                <a:off x="3864" y="3368"/>
                <a:ext cx="16" cy="3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2" name="Rectangle 352"/>
              <p:cNvSpPr>
                <a:spLocks noChangeArrowheads="1"/>
              </p:cNvSpPr>
              <p:nvPr/>
            </p:nvSpPr>
            <p:spPr bwMode="auto">
              <a:xfrm>
                <a:off x="3874" y="3369"/>
                <a:ext cx="16" cy="3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3" name="Rectangle 353"/>
              <p:cNvSpPr>
                <a:spLocks noChangeArrowheads="1"/>
              </p:cNvSpPr>
              <p:nvPr/>
            </p:nvSpPr>
            <p:spPr bwMode="auto">
              <a:xfrm>
                <a:off x="3883" y="3370"/>
                <a:ext cx="16" cy="3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4" name="Rectangle 354"/>
              <p:cNvSpPr>
                <a:spLocks noChangeArrowheads="1"/>
              </p:cNvSpPr>
              <p:nvPr/>
            </p:nvSpPr>
            <p:spPr bwMode="auto">
              <a:xfrm>
                <a:off x="3893" y="3370"/>
                <a:ext cx="16" cy="3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5" name="Rectangle 355"/>
              <p:cNvSpPr>
                <a:spLocks noChangeArrowheads="1"/>
              </p:cNvSpPr>
              <p:nvPr/>
            </p:nvSpPr>
            <p:spPr bwMode="auto">
              <a:xfrm>
                <a:off x="3902" y="3370"/>
                <a:ext cx="16" cy="3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6" name="Rectangle 356"/>
              <p:cNvSpPr>
                <a:spLocks noChangeArrowheads="1"/>
              </p:cNvSpPr>
              <p:nvPr/>
            </p:nvSpPr>
            <p:spPr bwMode="auto">
              <a:xfrm>
                <a:off x="3912" y="3371"/>
                <a:ext cx="16" cy="3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7" name="Rectangle 357"/>
              <p:cNvSpPr>
                <a:spLocks noChangeArrowheads="1"/>
              </p:cNvSpPr>
              <p:nvPr/>
            </p:nvSpPr>
            <p:spPr bwMode="auto">
              <a:xfrm>
                <a:off x="3921" y="3371"/>
                <a:ext cx="16" cy="3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8" name="Rectangle 358"/>
              <p:cNvSpPr>
                <a:spLocks noChangeArrowheads="1"/>
              </p:cNvSpPr>
              <p:nvPr/>
            </p:nvSpPr>
            <p:spPr bwMode="auto">
              <a:xfrm>
                <a:off x="3931" y="3372"/>
                <a:ext cx="16" cy="3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9" name="Rectangle 359"/>
              <p:cNvSpPr>
                <a:spLocks noChangeArrowheads="1"/>
              </p:cNvSpPr>
              <p:nvPr/>
            </p:nvSpPr>
            <p:spPr bwMode="auto">
              <a:xfrm>
                <a:off x="3940" y="3372"/>
                <a:ext cx="16" cy="3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60" name="Rectangle 360"/>
              <p:cNvSpPr>
                <a:spLocks noChangeArrowheads="1"/>
              </p:cNvSpPr>
              <p:nvPr/>
            </p:nvSpPr>
            <p:spPr bwMode="auto">
              <a:xfrm>
                <a:off x="3949" y="3372"/>
                <a:ext cx="16" cy="3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61" name="Rectangle 361"/>
              <p:cNvSpPr>
                <a:spLocks noChangeArrowheads="1"/>
              </p:cNvSpPr>
              <p:nvPr/>
            </p:nvSpPr>
            <p:spPr bwMode="auto">
              <a:xfrm>
                <a:off x="3959" y="3373"/>
                <a:ext cx="16" cy="3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62" name="Rectangle 362"/>
              <p:cNvSpPr>
                <a:spLocks noChangeArrowheads="1"/>
              </p:cNvSpPr>
              <p:nvPr/>
            </p:nvSpPr>
            <p:spPr bwMode="auto">
              <a:xfrm>
                <a:off x="3969" y="3373"/>
                <a:ext cx="16" cy="3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63" name="Rectangle 363"/>
              <p:cNvSpPr>
                <a:spLocks noChangeArrowheads="1"/>
              </p:cNvSpPr>
              <p:nvPr/>
            </p:nvSpPr>
            <p:spPr bwMode="auto">
              <a:xfrm>
                <a:off x="3978" y="3374"/>
                <a:ext cx="16" cy="2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64" name="Rectangle 364"/>
              <p:cNvSpPr>
                <a:spLocks noChangeArrowheads="1"/>
              </p:cNvSpPr>
              <p:nvPr/>
            </p:nvSpPr>
            <p:spPr bwMode="auto">
              <a:xfrm>
                <a:off x="3988" y="3374"/>
                <a:ext cx="16" cy="2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65" name="Rectangle 365"/>
              <p:cNvSpPr>
                <a:spLocks noChangeArrowheads="1"/>
              </p:cNvSpPr>
              <p:nvPr/>
            </p:nvSpPr>
            <p:spPr bwMode="auto">
              <a:xfrm>
                <a:off x="3997" y="3374"/>
                <a:ext cx="16" cy="2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66" name="Rectangle 366"/>
              <p:cNvSpPr>
                <a:spLocks noChangeArrowheads="1"/>
              </p:cNvSpPr>
              <p:nvPr/>
            </p:nvSpPr>
            <p:spPr bwMode="auto">
              <a:xfrm>
                <a:off x="4007" y="3375"/>
                <a:ext cx="16" cy="2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67" name="Rectangle 367"/>
              <p:cNvSpPr>
                <a:spLocks noChangeArrowheads="1"/>
              </p:cNvSpPr>
              <p:nvPr/>
            </p:nvSpPr>
            <p:spPr bwMode="auto">
              <a:xfrm>
                <a:off x="4016" y="3375"/>
                <a:ext cx="16" cy="2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68" name="Rectangle 368"/>
              <p:cNvSpPr>
                <a:spLocks noChangeArrowheads="1"/>
              </p:cNvSpPr>
              <p:nvPr/>
            </p:nvSpPr>
            <p:spPr bwMode="auto">
              <a:xfrm>
                <a:off x="4026" y="3376"/>
                <a:ext cx="16" cy="2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69" name="Rectangle 369"/>
              <p:cNvSpPr>
                <a:spLocks noChangeArrowheads="1"/>
              </p:cNvSpPr>
              <p:nvPr/>
            </p:nvSpPr>
            <p:spPr bwMode="auto">
              <a:xfrm>
                <a:off x="4035" y="3376"/>
                <a:ext cx="16" cy="2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70" name="Rectangle 370"/>
              <p:cNvSpPr>
                <a:spLocks noChangeArrowheads="1"/>
              </p:cNvSpPr>
              <p:nvPr/>
            </p:nvSpPr>
            <p:spPr bwMode="auto">
              <a:xfrm>
                <a:off x="4045" y="3376"/>
                <a:ext cx="16" cy="2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71" name="Rectangle 371"/>
              <p:cNvSpPr>
                <a:spLocks noChangeArrowheads="1"/>
              </p:cNvSpPr>
              <p:nvPr/>
            </p:nvSpPr>
            <p:spPr bwMode="auto">
              <a:xfrm>
                <a:off x="4054" y="3376"/>
                <a:ext cx="16" cy="2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72" name="Rectangle 372"/>
              <p:cNvSpPr>
                <a:spLocks noChangeArrowheads="1"/>
              </p:cNvSpPr>
              <p:nvPr/>
            </p:nvSpPr>
            <p:spPr bwMode="auto">
              <a:xfrm>
                <a:off x="4064" y="3377"/>
                <a:ext cx="16" cy="2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73" name="Rectangle 373"/>
              <p:cNvSpPr>
                <a:spLocks noChangeArrowheads="1"/>
              </p:cNvSpPr>
              <p:nvPr/>
            </p:nvSpPr>
            <p:spPr bwMode="auto">
              <a:xfrm>
                <a:off x="4073" y="3377"/>
                <a:ext cx="16" cy="2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74" name="Rectangle 374"/>
              <p:cNvSpPr>
                <a:spLocks noChangeArrowheads="1"/>
              </p:cNvSpPr>
              <p:nvPr/>
            </p:nvSpPr>
            <p:spPr bwMode="auto">
              <a:xfrm>
                <a:off x="4083" y="3378"/>
                <a:ext cx="16" cy="2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75" name="Rectangle 375"/>
              <p:cNvSpPr>
                <a:spLocks noChangeArrowheads="1"/>
              </p:cNvSpPr>
              <p:nvPr/>
            </p:nvSpPr>
            <p:spPr bwMode="auto">
              <a:xfrm>
                <a:off x="4092" y="3378"/>
                <a:ext cx="16" cy="2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76" name="Rectangle 376"/>
              <p:cNvSpPr>
                <a:spLocks noChangeArrowheads="1"/>
              </p:cNvSpPr>
              <p:nvPr/>
            </p:nvSpPr>
            <p:spPr bwMode="auto">
              <a:xfrm>
                <a:off x="4102" y="3378"/>
                <a:ext cx="16" cy="2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77" name="Rectangle 377"/>
              <p:cNvSpPr>
                <a:spLocks noChangeArrowheads="1"/>
              </p:cNvSpPr>
              <p:nvPr/>
            </p:nvSpPr>
            <p:spPr bwMode="auto">
              <a:xfrm>
                <a:off x="4111" y="3378"/>
                <a:ext cx="16" cy="2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78" name="Rectangle 378"/>
              <p:cNvSpPr>
                <a:spLocks noChangeArrowheads="1"/>
              </p:cNvSpPr>
              <p:nvPr/>
            </p:nvSpPr>
            <p:spPr bwMode="auto">
              <a:xfrm>
                <a:off x="4121" y="3379"/>
                <a:ext cx="16" cy="2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79" name="Rectangle 379"/>
              <p:cNvSpPr>
                <a:spLocks noChangeArrowheads="1"/>
              </p:cNvSpPr>
              <p:nvPr/>
            </p:nvSpPr>
            <p:spPr bwMode="auto">
              <a:xfrm>
                <a:off x="4130" y="3379"/>
                <a:ext cx="16" cy="2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80" name="Rectangle 380"/>
              <p:cNvSpPr>
                <a:spLocks noChangeArrowheads="1"/>
              </p:cNvSpPr>
              <p:nvPr/>
            </p:nvSpPr>
            <p:spPr bwMode="auto">
              <a:xfrm>
                <a:off x="4140" y="3380"/>
                <a:ext cx="16" cy="2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81" name="Rectangle 381"/>
              <p:cNvSpPr>
                <a:spLocks noChangeArrowheads="1"/>
              </p:cNvSpPr>
              <p:nvPr/>
            </p:nvSpPr>
            <p:spPr bwMode="auto">
              <a:xfrm>
                <a:off x="4149" y="3380"/>
                <a:ext cx="16" cy="2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82" name="Rectangle 382"/>
              <p:cNvSpPr>
                <a:spLocks noChangeArrowheads="1"/>
              </p:cNvSpPr>
              <p:nvPr/>
            </p:nvSpPr>
            <p:spPr bwMode="auto">
              <a:xfrm>
                <a:off x="4158" y="3380"/>
                <a:ext cx="16" cy="2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83" name="Rectangle 383"/>
              <p:cNvSpPr>
                <a:spLocks noChangeArrowheads="1"/>
              </p:cNvSpPr>
              <p:nvPr/>
            </p:nvSpPr>
            <p:spPr bwMode="auto">
              <a:xfrm>
                <a:off x="4168" y="3380"/>
                <a:ext cx="16" cy="2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84" name="Rectangle 384"/>
              <p:cNvSpPr>
                <a:spLocks noChangeArrowheads="1"/>
              </p:cNvSpPr>
              <p:nvPr/>
            </p:nvSpPr>
            <p:spPr bwMode="auto">
              <a:xfrm>
                <a:off x="4178" y="3381"/>
                <a:ext cx="16" cy="2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85" name="Rectangle 385"/>
              <p:cNvSpPr>
                <a:spLocks noChangeArrowheads="1"/>
              </p:cNvSpPr>
              <p:nvPr/>
            </p:nvSpPr>
            <p:spPr bwMode="auto">
              <a:xfrm>
                <a:off x="4187" y="3381"/>
                <a:ext cx="16" cy="2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86" name="Rectangle 386"/>
              <p:cNvSpPr>
                <a:spLocks noChangeArrowheads="1"/>
              </p:cNvSpPr>
              <p:nvPr/>
            </p:nvSpPr>
            <p:spPr bwMode="auto">
              <a:xfrm>
                <a:off x="4196" y="3381"/>
                <a:ext cx="16" cy="2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87" name="Rectangle 387"/>
              <p:cNvSpPr>
                <a:spLocks noChangeArrowheads="1"/>
              </p:cNvSpPr>
              <p:nvPr/>
            </p:nvSpPr>
            <p:spPr bwMode="auto">
              <a:xfrm>
                <a:off x="4206" y="3382"/>
                <a:ext cx="16" cy="2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88" name="Rectangle 388"/>
              <p:cNvSpPr>
                <a:spLocks noChangeArrowheads="1"/>
              </p:cNvSpPr>
              <p:nvPr/>
            </p:nvSpPr>
            <p:spPr bwMode="auto">
              <a:xfrm>
                <a:off x="4216" y="3382"/>
                <a:ext cx="16" cy="2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89" name="Rectangle 389"/>
              <p:cNvSpPr>
                <a:spLocks noChangeArrowheads="1"/>
              </p:cNvSpPr>
              <p:nvPr/>
            </p:nvSpPr>
            <p:spPr bwMode="auto">
              <a:xfrm>
                <a:off x="4225" y="3382"/>
                <a:ext cx="16" cy="2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90" name="Rectangle 390"/>
              <p:cNvSpPr>
                <a:spLocks noChangeArrowheads="1"/>
              </p:cNvSpPr>
              <p:nvPr/>
            </p:nvSpPr>
            <p:spPr bwMode="auto">
              <a:xfrm>
                <a:off x="4235" y="3382"/>
                <a:ext cx="16" cy="2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91" name="Rectangle 391"/>
              <p:cNvSpPr>
                <a:spLocks noChangeArrowheads="1"/>
              </p:cNvSpPr>
              <p:nvPr/>
            </p:nvSpPr>
            <p:spPr bwMode="auto">
              <a:xfrm>
                <a:off x="4244" y="3383"/>
                <a:ext cx="16" cy="2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92" name="Rectangle 392"/>
              <p:cNvSpPr>
                <a:spLocks noChangeArrowheads="1"/>
              </p:cNvSpPr>
              <p:nvPr/>
            </p:nvSpPr>
            <p:spPr bwMode="auto">
              <a:xfrm>
                <a:off x="4254" y="3383"/>
                <a:ext cx="16" cy="2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93" name="Rectangle 393"/>
              <p:cNvSpPr>
                <a:spLocks noChangeArrowheads="1"/>
              </p:cNvSpPr>
              <p:nvPr/>
            </p:nvSpPr>
            <p:spPr bwMode="auto">
              <a:xfrm>
                <a:off x="4263" y="3383"/>
                <a:ext cx="16" cy="2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94" name="Rectangle 394"/>
              <p:cNvSpPr>
                <a:spLocks noChangeArrowheads="1"/>
              </p:cNvSpPr>
              <p:nvPr/>
            </p:nvSpPr>
            <p:spPr bwMode="auto">
              <a:xfrm>
                <a:off x="4273" y="3384"/>
                <a:ext cx="16" cy="1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95" name="Rectangle 395"/>
              <p:cNvSpPr>
                <a:spLocks noChangeArrowheads="1"/>
              </p:cNvSpPr>
              <p:nvPr/>
            </p:nvSpPr>
            <p:spPr bwMode="auto">
              <a:xfrm>
                <a:off x="4282" y="3384"/>
                <a:ext cx="16" cy="1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96" name="Rectangle 396"/>
              <p:cNvSpPr>
                <a:spLocks noChangeArrowheads="1"/>
              </p:cNvSpPr>
              <p:nvPr/>
            </p:nvSpPr>
            <p:spPr bwMode="auto">
              <a:xfrm>
                <a:off x="4292" y="3384"/>
                <a:ext cx="16" cy="1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97" name="Rectangle 397"/>
              <p:cNvSpPr>
                <a:spLocks noChangeArrowheads="1"/>
              </p:cNvSpPr>
              <p:nvPr/>
            </p:nvSpPr>
            <p:spPr bwMode="auto">
              <a:xfrm>
                <a:off x="4301" y="3384"/>
                <a:ext cx="16" cy="1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98" name="Rectangle 398"/>
              <p:cNvSpPr>
                <a:spLocks noChangeArrowheads="1"/>
              </p:cNvSpPr>
              <p:nvPr/>
            </p:nvSpPr>
            <p:spPr bwMode="auto">
              <a:xfrm>
                <a:off x="4311" y="3384"/>
                <a:ext cx="16" cy="1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99" name="Rectangle 399"/>
              <p:cNvSpPr>
                <a:spLocks noChangeArrowheads="1"/>
              </p:cNvSpPr>
              <p:nvPr/>
            </p:nvSpPr>
            <p:spPr bwMode="auto">
              <a:xfrm>
                <a:off x="4320" y="3385"/>
                <a:ext cx="16" cy="1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00" name="Rectangle 400"/>
              <p:cNvSpPr>
                <a:spLocks noChangeArrowheads="1"/>
              </p:cNvSpPr>
              <p:nvPr/>
            </p:nvSpPr>
            <p:spPr bwMode="auto">
              <a:xfrm>
                <a:off x="4329" y="3385"/>
                <a:ext cx="16" cy="1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01" name="Rectangle 401"/>
              <p:cNvSpPr>
                <a:spLocks noChangeArrowheads="1"/>
              </p:cNvSpPr>
              <p:nvPr/>
            </p:nvSpPr>
            <p:spPr bwMode="auto">
              <a:xfrm>
                <a:off x="4339" y="3385"/>
                <a:ext cx="16" cy="1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02" name="Rectangle 402"/>
              <p:cNvSpPr>
                <a:spLocks noChangeArrowheads="1"/>
              </p:cNvSpPr>
              <p:nvPr/>
            </p:nvSpPr>
            <p:spPr bwMode="auto">
              <a:xfrm>
                <a:off x="4349" y="3386"/>
                <a:ext cx="16" cy="1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03" name="Rectangle 403"/>
              <p:cNvSpPr>
                <a:spLocks noChangeArrowheads="1"/>
              </p:cNvSpPr>
              <p:nvPr/>
            </p:nvSpPr>
            <p:spPr bwMode="auto">
              <a:xfrm>
                <a:off x="4358" y="3386"/>
                <a:ext cx="16" cy="1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04" name="Rectangle 404"/>
              <p:cNvSpPr>
                <a:spLocks noChangeArrowheads="1"/>
              </p:cNvSpPr>
              <p:nvPr/>
            </p:nvSpPr>
            <p:spPr bwMode="auto">
              <a:xfrm>
                <a:off x="4367" y="3386"/>
                <a:ext cx="16" cy="1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05" name="Rectangle 405"/>
              <p:cNvSpPr>
                <a:spLocks noChangeArrowheads="1"/>
              </p:cNvSpPr>
              <p:nvPr/>
            </p:nvSpPr>
            <p:spPr bwMode="auto">
              <a:xfrm>
                <a:off x="4377" y="3386"/>
                <a:ext cx="16" cy="1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06" name="Rectangle 406"/>
              <p:cNvSpPr>
                <a:spLocks noChangeArrowheads="1"/>
              </p:cNvSpPr>
              <p:nvPr/>
            </p:nvSpPr>
            <p:spPr bwMode="auto">
              <a:xfrm>
                <a:off x="4387" y="3386"/>
                <a:ext cx="16" cy="1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07" name="Rectangle 407"/>
              <p:cNvSpPr>
                <a:spLocks noChangeArrowheads="1"/>
              </p:cNvSpPr>
              <p:nvPr/>
            </p:nvSpPr>
            <p:spPr bwMode="auto">
              <a:xfrm>
                <a:off x="4396" y="3387"/>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08" name="Rectangle 408"/>
              <p:cNvSpPr>
                <a:spLocks noChangeArrowheads="1"/>
              </p:cNvSpPr>
              <p:nvPr/>
            </p:nvSpPr>
            <p:spPr bwMode="auto">
              <a:xfrm>
                <a:off x="4405" y="3387"/>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09" name="Rectangle 409"/>
              <p:cNvSpPr>
                <a:spLocks noChangeArrowheads="1"/>
              </p:cNvSpPr>
              <p:nvPr/>
            </p:nvSpPr>
            <p:spPr bwMode="auto">
              <a:xfrm>
                <a:off x="4415" y="3387"/>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10" name="Rectangle 410"/>
              <p:cNvSpPr>
                <a:spLocks noChangeArrowheads="1"/>
              </p:cNvSpPr>
              <p:nvPr/>
            </p:nvSpPr>
            <p:spPr bwMode="auto">
              <a:xfrm>
                <a:off x="4425" y="3388"/>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11" name="Rectangle 411"/>
              <p:cNvSpPr>
                <a:spLocks noChangeArrowheads="1"/>
              </p:cNvSpPr>
              <p:nvPr/>
            </p:nvSpPr>
            <p:spPr bwMode="auto">
              <a:xfrm>
                <a:off x="4434" y="3388"/>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12" name="Rectangle 412"/>
              <p:cNvSpPr>
                <a:spLocks noChangeArrowheads="1"/>
              </p:cNvSpPr>
              <p:nvPr/>
            </p:nvSpPr>
            <p:spPr bwMode="auto">
              <a:xfrm>
                <a:off x="4443" y="3388"/>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13" name="Rectangle 413"/>
              <p:cNvSpPr>
                <a:spLocks noChangeArrowheads="1"/>
              </p:cNvSpPr>
              <p:nvPr/>
            </p:nvSpPr>
            <p:spPr bwMode="auto">
              <a:xfrm>
                <a:off x="4453" y="3388"/>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14" name="Rectangle 414"/>
              <p:cNvSpPr>
                <a:spLocks noChangeArrowheads="1"/>
              </p:cNvSpPr>
              <p:nvPr/>
            </p:nvSpPr>
            <p:spPr bwMode="auto">
              <a:xfrm>
                <a:off x="4463" y="3388"/>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15" name="Rectangle 415"/>
              <p:cNvSpPr>
                <a:spLocks noChangeArrowheads="1"/>
              </p:cNvSpPr>
              <p:nvPr/>
            </p:nvSpPr>
            <p:spPr bwMode="auto">
              <a:xfrm>
                <a:off x="4472" y="3388"/>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16" name="Rectangle 416"/>
              <p:cNvSpPr>
                <a:spLocks noChangeArrowheads="1"/>
              </p:cNvSpPr>
              <p:nvPr/>
            </p:nvSpPr>
            <p:spPr bwMode="auto">
              <a:xfrm>
                <a:off x="4482" y="3389"/>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17" name="Rectangle 417"/>
              <p:cNvSpPr>
                <a:spLocks noChangeArrowheads="1"/>
              </p:cNvSpPr>
              <p:nvPr/>
            </p:nvSpPr>
            <p:spPr bwMode="auto">
              <a:xfrm>
                <a:off x="4491" y="3389"/>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18" name="Rectangle 418"/>
              <p:cNvSpPr>
                <a:spLocks noChangeArrowheads="1"/>
              </p:cNvSpPr>
              <p:nvPr/>
            </p:nvSpPr>
            <p:spPr bwMode="auto">
              <a:xfrm>
                <a:off x="4500" y="3389"/>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19" name="Rectangle 419"/>
              <p:cNvSpPr>
                <a:spLocks noChangeArrowheads="1"/>
              </p:cNvSpPr>
              <p:nvPr/>
            </p:nvSpPr>
            <p:spPr bwMode="auto">
              <a:xfrm>
                <a:off x="4510" y="3389"/>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20" name="Rectangle 420"/>
              <p:cNvSpPr>
                <a:spLocks noChangeArrowheads="1"/>
              </p:cNvSpPr>
              <p:nvPr/>
            </p:nvSpPr>
            <p:spPr bwMode="auto">
              <a:xfrm>
                <a:off x="4520" y="3390"/>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21" name="Rectangle 421"/>
              <p:cNvSpPr>
                <a:spLocks noChangeArrowheads="1"/>
              </p:cNvSpPr>
              <p:nvPr/>
            </p:nvSpPr>
            <p:spPr bwMode="auto">
              <a:xfrm>
                <a:off x="4529" y="3390"/>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22" name="Rectangle 422"/>
              <p:cNvSpPr>
                <a:spLocks noChangeArrowheads="1"/>
              </p:cNvSpPr>
              <p:nvPr/>
            </p:nvSpPr>
            <p:spPr bwMode="auto">
              <a:xfrm>
                <a:off x="4538" y="3390"/>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23" name="Rectangle 423"/>
              <p:cNvSpPr>
                <a:spLocks noChangeArrowheads="1"/>
              </p:cNvSpPr>
              <p:nvPr/>
            </p:nvSpPr>
            <p:spPr bwMode="auto">
              <a:xfrm>
                <a:off x="4548" y="3390"/>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24" name="Rectangle 424"/>
              <p:cNvSpPr>
                <a:spLocks noChangeArrowheads="1"/>
              </p:cNvSpPr>
              <p:nvPr/>
            </p:nvSpPr>
            <p:spPr bwMode="auto">
              <a:xfrm>
                <a:off x="4558" y="3390"/>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25" name="Rectangle 425"/>
              <p:cNvSpPr>
                <a:spLocks noChangeArrowheads="1"/>
              </p:cNvSpPr>
              <p:nvPr/>
            </p:nvSpPr>
            <p:spPr bwMode="auto">
              <a:xfrm>
                <a:off x="4567" y="3390"/>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26" name="Rectangle 426"/>
              <p:cNvSpPr>
                <a:spLocks noChangeArrowheads="1"/>
              </p:cNvSpPr>
              <p:nvPr/>
            </p:nvSpPr>
            <p:spPr bwMode="auto">
              <a:xfrm>
                <a:off x="4576" y="3391"/>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27" name="Rectangle 427"/>
              <p:cNvSpPr>
                <a:spLocks noChangeArrowheads="1"/>
              </p:cNvSpPr>
              <p:nvPr/>
            </p:nvSpPr>
            <p:spPr bwMode="auto">
              <a:xfrm>
                <a:off x="4586" y="3391"/>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28" name="Rectangle 428"/>
              <p:cNvSpPr>
                <a:spLocks noChangeArrowheads="1"/>
              </p:cNvSpPr>
              <p:nvPr/>
            </p:nvSpPr>
            <p:spPr bwMode="auto">
              <a:xfrm>
                <a:off x="4596" y="3391"/>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29" name="Rectangle 429"/>
              <p:cNvSpPr>
                <a:spLocks noChangeArrowheads="1"/>
              </p:cNvSpPr>
              <p:nvPr/>
            </p:nvSpPr>
            <p:spPr bwMode="auto">
              <a:xfrm>
                <a:off x="4605" y="3391"/>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30" name="Rectangle 430"/>
              <p:cNvSpPr>
                <a:spLocks noChangeArrowheads="1"/>
              </p:cNvSpPr>
              <p:nvPr/>
            </p:nvSpPr>
            <p:spPr bwMode="auto">
              <a:xfrm>
                <a:off x="4614" y="3391"/>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31" name="Rectangle 431"/>
              <p:cNvSpPr>
                <a:spLocks noChangeArrowheads="1"/>
              </p:cNvSpPr>
              <p:nvPr/>
            </p:nvSpPr>
            <p:spPr bwMode="auto">
              <a:xfrm>
                <a:off x="4624" y="3392"/>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32" name="Rectangle 432"/>
              <p:cNvSpPr>
                <a:spLocks noChangeArrowheads="1"/>
              </p:cNvSpPr>
              <p:nvPr/>
            </p:nvSpPr>
            <p:spPr bwMode="auto">
              <a:xfrm>
                <a:off x="4634" y="3392"/>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33" name="Rectangle 433"/>
              <p:cNvSpPr>
                <a:spLocks noChangeArrowheads="1"/>
              </p:cNvSpPr>
              <p:nvPr/>
            </p:nvSpPr>
            <p:spPr bwMode="auto">
              <a:xfrm>
                <a:off x="4643" y="3392"/>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34" name="Rectangle 434"/>
              <p:cNvSpPr>
                <a:spLocks noChangeArrowheads="1"/>
              </p:cNvSpPr>
              <p:nvPr/>
            </p:nvSpPr>
            <p:spPr bwMode="auto">
              <a:xfrm>
                <a:off x="4652" y="3392"/>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35" name="Rectangle 435"/>
              <p:cNvSpPr>
                <a:spLocks noChangeArrowheads="1"/>
              </p:cNvSpPr>
              <p:nvPr/>
            </p:nvSpPr>
            <p:spPr bwMode="auto">
              <a:xfrm>
                <a:off x="4662" y="3392"/>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36" name="Rectangle 436"/>
              <p:cNvSpPr>
                <a:spLocks noChangeArrowheads="1"/>
              </p:cNvSpPr>
              <p:nvPr/>
            </p:nvSpPr>
            <p:spPr bwMode="auto">
              <a:xfrm>
                <a:off x="4671" y="3392"/>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37" name="Rectangle 437"/>
              <p:cNvSpPr>
                <a:spLocks noChangeArrowheads="1"/>
              </p:cNvSpPr>
              <p:nvPr/>
            </p:nvSpPr>
            <p:spPr bwMode="auto">
              <a:xfrm>
                <a:off x="4681" y="3392"/>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38" name="Rectangle 438"/>
              <p:cNvSpPr>
                <a:spLocks noChangeArrowheads="1"/>
              </p:cNvSpPr>
              <p:nvPr/>
            </p:nvSpPr>
            <p:spPr bwMode="auto">
              <a:xfrm>
                <a:off x="4690" y="3393"/>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39" name="Rectangle 439"/>
              <p:cNvSpPr>
                <a:spLocks noChangeArrowheads="1"/>
              </p:cNvSpPr>
              <p:nvPr/>
            </p:nvSpPr>
            <p:spPr bwMode="auto">
              <a:xfrm>
                <a:off x="4700" y="3393"/>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40" name="Rectangle 440"/>
              <p:cNvSpPr>
                <a:spLocks noChangeArrowheads="1"/>
              </p:cNvSpPr>
              <p:nvPr/>
            </p:nvSpPr>
            <p:spPr bwMode="auto">
              <a:xfrm>
                <a:off x="4709" y="3393"/>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41" name="Rectangle 441"/>
              <p:cNvSpPr>
                <a:spLocks noChangeArrowheads="1"/>
              </p:cNvSpPr>
              <p:nvPr/>
            </p:nvSpPr>
            <p:spPr bwMode="auto">
              <a:xfrm>
                <a:off x="4719" y="3393"/>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42" name="Rectangle 442"/>
              <p:cNvSpPr>
                <a:spLocks noChangeArrowheads="1"/>
              </p:cNvSpPr>
              <p:nvPr/>
            </p:nvSpPr>
            <p:spPr bwMode="auto">
              <a:xfrm>
                <a:off x="4729" y="3393"/>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43" name="Rectangle 443"/>
              <p:cNvSpPr>
                <a:spLocks noChangeArrowheads="1"/>
              </p:cNvSpPr>
              <p:nvPr/>
            </p:nvSpPr>
            <p:spPr bwMode="auto">
              <a:xfrm>
                <a:off x="4738" y="3394"/>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44" name="Rectangle 444"/>
              <p:cNvSpPr>
                <a:spLocks noChangeArrowheads="1"/>
              </p:cNvSpPr>
              <p:nvPr/>
            </p:nvSpPr>
            <p:spPr bwMode="auto">
              <a:xfrm>
                <a:off x="4747" y="3394"/>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45" name="Rectangle 445"/>
              <p:cNvSpPr>
                <a:spLocks noChangeArrowheads="1"/>
              </p:cNvSpPr>
              <p:nvPr/>
            </p:nvSpPr>
            <p:spPr bwMode="auto">
              <a:xfrm>
                <a:off x="4757" y="3394"/>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46" name="Rectangle 446"/>
              <p:cNvSpPr>
                <a:spLocks noChangeArrowheads="1"/>
              </p:cNvSpPr>
              <p:nvPr/>
            </p:nvSpPr>
            <p:spPr bwMode="auto">
              <a:xfrm>
                <a:off x="4767" y="3394"/>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47" name="Rectangle 447"/>
              <p:cNvSpPr>
                <a:spLocks noChangeArrowheads="1"/>
              </p:cNvSpPr>
              <p:nvPr/>
            </p:nvSpPr>
            <p:spPr bwMode="auto">
              <a:xfrm>
                <a:off x="4776" y="3394"/>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48" name="Rectangle 448"/>
              <p:cNvSpPr>
                <a:spLocks noChangeArrowheads="1"/>
              </p:cNvSpPr>
              <p:nvPr/>
            </p:nvSpPr>
            <p:spPr bwMode="auto">
              <a:xfrm>
                <a:off x="4785" y="3394"/>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49" name="Rectangle 449"/>
              <p:cNvSpPr>
                <a:spLocks noChangeArrowheads="1"/>
              </p:cNvSpPr>
              <p:nvPr/>
            </p:nvSpPr>
            <p:spPr bwMode="auto">
              <a:xfrm>
                <a:off x="4795" y="3394"/>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50" name="Rectangle 450"/>
              <p:cNvSpPr>
                <a:spLocks noChangeArrowheads="1"/>
              </p:cNvSpPr>
              <p:nvPr/>
            </p:nvSpPr>
            <p:spPr bwMode="auto">
              <a:xfrm>
                <a:off x="4805" y="3394"/>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51" name="Rectangle 451"/>
              <p:cNvSpPr>
                <a:spLocks noChangeArrowheads="1"/>
              </p:cNvSpPr>
              <p:nvPr/>
            </p:nvSpPr>
            <p:spPr bwMode="auto">
              <a:xfrm>
                <a:off x="4814" y="3394"/>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52" name="Rectangle 452"/>
              <p:cNvSpPr>
                <a:spLocks noChangeArrowheads="1"/>
              </p:cNvSpPr>
              <p:nvPr/>
            </p:nvSpPr>
            <p:spPr bwMode="auto">
              <a:xfrm>
                <a:off x="4823" y="3395"/>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53" name="Rectangle 453"/>
              <p:cNvSpPr>
                <a:spLocks noChangeArrowheads="1"/>
              </p:cNvSpPr>
              <p:nvPr/>
            </p:nvSpPr>
            <p:spPr bwMode="auto">
              <a:xfrm>
                <a:off x="4833" y="3395"/>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54" name="Rectangle 454"/>
              <p:cNvSpPr>
                <a:spLocks noChangeArrowheads="1"/>
              </p:cNvSpPr>
              <p:nvPr/>
            </p:nvSpPr>
            <p:spPr bwMode="auto">
              <a:xfrm>
                <a:off x="4842" y="3395"/>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55" name="Rectangle 455"/>
              <p:cNvSpPr>
                <a:spLocks noChangeArrowheads="1"/>
              </p:cNvSpPr>
              <p:nvPr/>
            </p:nvSpPr>
            <p:spPr bwMode="auto">
              <a:xfrm>
                <a:off x="4852" y="3395"/>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56" name="Rectangle 456"/>
              <p:cNvSpPr>
                <a:spLocks noChangeArrowheads="1"/>
              </p:cNvSpPr>
              <p:nvPr/>
            </p:nvSpPr>
            <p:spPr bwMode="auto">
              <a:xfrm>
                <a:off x="4861" y="3395"/>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57" name="Rectangle 457"/>
              <p:cNvSpPr>
                <a:spLocks noChangeArrowheads="1"/>
              </p:cNvSpPr>
              <p:nvPr/>
            </p:nvSpPr>
            <p:spPr bwMode="auto">
              <a:xfrm>
                <a:off x="4871" y="3395"/>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58" name="Rectangle 458"/>
              <p:cNvSpPr>
                <a:spLocks noChangeArrowheads="1"/>
              </p:cNvSpPr>
              <p:nvPr/>
            </p:nvSpPr>
            <p:spPr bwMode="auto">
              <a:xfrm>
                <a:off x="4880" y="3396"/>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59" name="Rectangle 459"/>
              <p:cNvSpPr>
                <a:spLocks noChangeArrowheads="1"/>
              </p:cNvSpPr>
              <p:nvPr/>
            </p:nvSpPr>
            <p:spPr bwMode="auto">
              <a:xfrm>
                <a:off x="4890" y="3396"/>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60" name="Rectangle 460"/>
              <p:cNvSpPr>
                <a:spLocks noChangeArrowheads="1"/>
              </p:cNvSpPr>
              <p:nvPr/>
            </p:nvSpPr>
            <p:spPr bwMode="auto">
              <a:xfrm>
                <a:off x="4899" y="3396"/>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61" name="Rectangle 461"/>
              <p:cNvSpPr>
                <a:spLocks noChangeArrowheads="1"/>
              </p:cNvSpPr>
              <p:nvPr/>
            </p:nvSpPr>
            <p:spPr bwMode="auto">
              <a:xfrm>
                <a:off x="4909" y="3396"/>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62" name="Rectangle 462"/>
              <p:cNvSpPr>
                <a:spLocks noChangeArrowheads="1"/>
              </p:cNvSpPr>
              <p:nvPr/>
            </p:nvSpPr>
            <p:spPr bwMode="auto">
              <a:xfrm>
                <a:off x="4918" y="3396"/>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63" name="Rectangle 463"/>
              <p:cNvSpPr>
                <a:spLocks noChangeArrowheads="1"/>
              </p:cNvSpPr>
              <p:nvPr/>
            </p:nvSpPr>
            <p:spPr bwMode="auto">
              <a:xfrm>
                <a:off x="4928" y="3396"/>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64" name="Rectangle 464"/>
              <p:cNvSpPr>
                <a:spLocks noChangeArrowheads="1"/>
              </p:cNvSpPr>
              <p:nvPr/>
            </p:nvSpPr>
            <p:spPr bwMode="auto">
              <a:xfrm>
                <a:off x="4937" y="3396"/>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65" name="Rectangle 465"/>
              <p:cNvSpPr>
                <a:spLocks noChangeArrowheads="1"/>
              </p:cNvSpPr>
              <p:nvPr/>
            </p:nvSpPr>
            <p:spPr bwMode="auto">
              <a:xfrm>
                <a:off x="4947" y="3396"/>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66" name="Rectangle 466"/>
              <p:cNvSpPr>
                <a:spLocks noChangeArrowheads="1"/>
              </p:cNvSpPr>
              <p:nvPr/>
            </p:nvSpPr>
            <p:spPr bwMode="auto">
              <a:xfrm>
                <a:off x="4956" y="3396"/>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67" name="Rectangle 467"/>
              <p:cNvSpPr>
                <a:spLocks noChangeArrowheads="1"/>
              </p:cNvSpPr>
              <p:nvPr/>
            </p:nvSpPr>
            <p:spPr bwMode="auto">
              <a:xfrm>
                <a:off x="4966" y="3396"/>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68" name="Rectangle 468"/>
              <p:cNvSpPr>
                <a:spLocks noChangeArrowheads="1"/>
              </p:cNvSpPr>
              <p:nvPr/>
            </p:nvSpPr>
            <p:spPr bwMode="auto">
              <a:xfrm>
                <a:off x="4975" y="3397"/>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69" name="Rectangle 469"/>
              <p:cNvSpPr>
                <a:spLocks noChangeArrowheads="1"/>
              </p:cNvSpPr>
              <p:nvPr/>
            </p:nvSpPr>
            <p:spPr bwMode="auto">
              <a:xfrm>
                <a:off x="4985" y="3397"/>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70" name="Rectangle 470"/>
              <p:cNvSpPr>
                <a:spLocks noChangeArrowheads="1"/>
              </p:cNvSpPr>
              <p:nvPr/>
            </p:nvSpPr>
            <p:spPr bwMode="auto">
              <a:xfrm>
                <a:off x="4994" y="3397"/>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71" name="Rectangle 471"/>
              <p:cNvSpPr>
                <a:spLocks noChangeArrowheads="1"/>
              </p:cNvSpPr>
              <p:nvPr/>
            </p:nvSpPr>
            <p:spPr bwMode="auto">
              <a:xfrm>
                <a:off x="5004" y="3397"/>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72" name="Rectangle 472"/>
              <p:cNvSpPr>
                <a:spLocks noChangeArrowheads="1"/>
              </p:cNvSpPr>
              <p:nvPr/>
            </p:nvSpPr>
            <p:spPr bwMode="auto">
              <a:xfrm>
                <a:off x="5013" y="3397"/>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73" name="Rectangle 473"/>
              <p:cNvSpPr>
                <a:spLocks noChangeArrowheads="1"/>
              </p:cNvSpPr>
              <p:nvPr/>
            </p:nvSpPr>
            <p:spPr bwMode="auto">
              <a:xfrm>
                <a:off x="5023" y="3397"/>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74" name="Rectangle 474"/>
              <p:cNvSpPr>
                <a:spLocks noChangeArrowheads="1"/>
              </p:cNvSpPr>
              <p:nvPr/>
            </p:nvSpPr>
            <p:spPr bwMode="auto">
              <a:xfrm>
                <a:off x="5032" y="3397"/>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75" name="Rectangle 475"/>
              <p:cNvSpPr>
                <a:spLocks noChangeArrowheads="1"/>
              </p:cNvSpPr>
              <p:nvPr/>
            </p:nvSpPr>
            <p:spPr bwMode="auto">
              <a:xfrm>
                <a:off x="5042" y="3397"/>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76" name="Rectangle 476"/>
              <p:cNvSpPr>
                <a:spLocks noChangeArrowheads="1"/>
              </p:cNvSpPr>
              <p:nvPr/>
            </p:nvSpPr>
            <p:spPr bwMode="auto">
              <a:xfrm>
                <a:off x="5051"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77" name="Rectangle 477"/>
              <p:cNvSpPr>
                <a:spLocks noChangeArrowheads="1"/>
              </p:cNvSpPr>
              <p:nvPr/>
            </p:nvSpPr>
            <p:spPr bwMode="auto">
              <a:xfrm>
                <a:off x="5061"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78" name="Rectangle 478"/>
              <p:cNvSpPr>
                <a:spLocks noChangeArrowheads="1"/>
              </p:cNvSpPr>
              <p:nvPr/>
            </p:nvSpPr>
            <p:spPr bwMode="auto">
              <a:xfrm>
                <a:off x="5070"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79" name="Rectangle 479"/>
              <p:cNvSpPr>
                <a:spLocks noChangeArrowheads="1"/>
              </p:cNvSpPr>
              <p:nvPr/>
            </p:nvSpPr>
            <p:spPr bwMode="auto">
              <a:xfrm>
                <a:off x="5080"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80" name="Rectangle 480"/>
              <p:cNvSpPr>
                <a:spLocks noChangeArrowheads="1"/>
              </p:cNvSpPr>
              <p:nvPr/>
            </p:nvSpPr>
            <p:spPr bwMode="auto">
              <a:xfrm>
                <a:off x="5089"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81" name="Rectangle 481"/>
              <p:cNvSpPr>
                <a:spLocks noChangeArrowheads="1"/>
              </p:cNvSpPr>
              <p:nvPr/>
            </p:nvSpPr>
            <p:spPr bwMode="auto">
              <a:xfrm>
                <a:off x="5099"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82" name="Rectangle 482"/>
              <p:cNvSpPr>
                <a:spLocks noChangeArrowheads="1"/>
              </p:cNvSpPr>
              <p:nvPr/>
            </p:nvSpPr>
            <p:spPr bwMode="auto">
              <a:xfrm>
                <a:off x="5108"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83" name="Rectangle 483"/>
              <p:cNvSpPr>
                <a:spLocks noChangeArrowheads="1"/>
              </p:cNvSpPr>
              <p:nvPr/>
            </p:nvSpPr>
            <p:spPr bwMode="auto">
              <a:xfrm>
                <a:off x="5118"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84" name="Rectangle 484"/>
              <p:cNvSpPr>
                <a:spLocks noChangeArrowheads="1"/>
              </p:cNvSpPr>
              <p:nvPr/>
            </p:nvSpPr>
            <p:spPr bwMode="auto">
              <a:xfrm>
                <a:off x="5127"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85" name="Rectangle 485"/>
              <p:cNvSpPr>
                <a:spLocks noChangeArrowheads="1"/>
              </p:cNvSpPr>
              <p:nvPr/>
            </p:nvSpPr>
            <p:spPr bwMode="auto">
              <a:xfrm>
                <a:off x="5137"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86" name="Rectangle 486"/>
              <p:cNvSpPr>
                <a:spLocks noChangeArrowheads="1"/>
              </p:cNvSpPr>
              <p:nvPr/>
            </p:nvSpPr>
            <p:spPr bwMode="auto">
              <a:xfrm>
                <a:off x="5146"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87" name="Rectangle 487"/>
              <p:cNvSpPr>
                <a:spLocks noChangeArrowheads="1"/>
              </p:cNvSpPr>
              <p:nvPr/>
            </p:nvSpPr>
            <p:spPr bwMode="auto">
              <a:xfrm>
                <a:off x="5156"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88" name="Rectangle 488"/>
              <p:cNvSpPr>
                <a:spLocks noChangeArrowheads="1"/>
              </p:cNvSpPr>
              <p:nvPr/>
            </p:nvSpPr>
            <p:spPr bwMode="auto">
              <a:xfrm>
                <a:off x="5165"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89" name="Rectangle 489"/>
              <p:cNvSpPr>
                <a:spLocks noChangeArrowheads="1"/>
              </p:cNvSpPr>
              <p:nvPr/>
            </p:nvSpPr>
            <p:spPr bwMode="auto">
              <a:xfrm>
                <a:off x="5175"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90" name="Rectangle 490"/>
              <p:cNvSpPr>
                <a:spLocks noChangeArrowheads="1"/>
              </p:cNvSpPr>
              <p:nvPr/>
            </p:nvSpPr>
            <p:spPr bwMode="auto">
              <a:xfrm>
                <a:off x="5184"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91" name="Rectangle 491"/>
              <p:cNvSpPr>
                <a:spLocks noChangeArrowheads="1"/>
              </p:cNvSpPr>
              <p:nvPr/>
            </p:nvSpPr>
            <p:spPr bwMode="auto">
              <a:xfrm>
                <a:off x="5194"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92" name="Rectangle 492"/>
              <p:cNvSpPr>
                <a:spLocks noChangeArrowheads="1"/>
              </p:cNvSpPr>
              <p:nvPr/>
            </p:nvSpPr>
            <p:spPr bwMode="auto">
              <a:xfrm>
                <a:off x="5203"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93" name="Rectangle 493"/>
              <p:cNvSpPr>
                <a:spLocks noChangeArrowheads="1"/>
              </p:cNvSpPr>
              <p:nvPr/>
            </p:nvSpPr>
            <p:spPr bwMode="auto">
              <a:xfrm>
                <a:off x="5213"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94" name="Rectangle 494"/>
              <p:cNvSpPr>
                <a:spLocks noChangeArrowheads="1"/>
              </p:cNvSpPr>
              <p:nvPr/>
            </p:nvSpPr>
            <p:spPr bwMode="auto">
              <a:xfrm>
                <a:off x="5222"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95" name="Rectangle 495"/>
              <p:cNvSpPr>
                <a:spLocks noChangeArrowheads="1"/>
              </p:cNvSpPr>
              <p:nvPr/>
            </p:nvSpPr>
            <p:spPr bwMode="auto">
              <a:xfrm>
                <a:off x="5232"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96" name="Rectangle 496"/>
              <p:cNvSpPr>
                <a:spLocks noChangeArrowheads="1"/>
              </p:cNvSpPr>
              <p:nvPr/>
            </p:nvSpPr>
            <p:spPr bwMode="auto">
              <a:xfrm>
                <a:off x="5241"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97" name="Rectangle 497"/>
              <p:cNvSpPr>
                <a:spLocks noChangeArrowheads="1"/>
              </p:cNvSpPr>
              <p:nvPr/>
            </p:nvSpPr>
            <p:spPr bwMode="auto">
              <a:xfrm>
                <a:off x="5251"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98" name="Rectangle 498"/>
              <p:cNvSpPr>
                <a:spLocks noChangeArrowheads="1"/>
              </p:cNvSpPr>
              <p:nvPr/>
            </p:nvSpPr>
            <p:spPr bwMode="auto">
              <a:xfrm>
                <a:off x="5260"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99" name="Rectangle 499"/>
              <p:cNvSpPr>
                <a:spLocks noChangeArrowheads="1"/>
              </p:cNvSpPr>
              <p:nvPr/>
            </p:nvSpPr>
            <p:spPr bwMode="auto">
              <a:xfrm>
                <a:off x="5270"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00" name="Rectangle 500"/>
              <p:cNvSpPr>
                <a:spLocks noChangeArrowheads="1"/>
              </p:cNvSpPr>
              <p:nvPr/>
            </p:nvSpPr>
            <p:spPr bwMode="auto">
              <a:xfrm>
                <a:off x="5279"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01" name="Rectangle 501"/>
              <p:cNvSpPr>
                <a:spLocks noChangeArrowheads="1"/>
              </p:cNvSpPr>
              <p:nvPr/>
            </p:nvSpPr>
            <p:spPr bwMode="auto">
              <a:xfrm>
                <a:off x="5289"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02" name="Rectangle 502"/>
              <p:cNvSpPr>
                <a:spLocks noChangeArrowheads="1"/>
              </p:cNvSpPr>
              <p:nvPr/>
            </p:nvSpPr>
            <p:spPr bwMode="auto">
              <a:xfrm>
                <a:off x="5298"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03" name="Rectangle 503"/>
              <p:cNvSpPr>
                <a:spLocks noChangeArrowheads="1"/>
              </p:cNvSpPr>
              <p:nvPr/>
            </p:nvSpPr>
            <p:spPr bwMode="auto">
              <a:xfrm>
                <a:off x="5308"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04" name="Rectangle 504"/>
              <p:cNvSpPr>
                <a:spLocks noChangeArrowheads="1"/>
              </p:cNvSpPr>
              <p:nvPr/>
            </p:nvSpPr>
            <p:spPr bwMode="auto">
              <a:xfrm>
                <a:off x="5317" y="3400"/>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05" name="Rectangle 505"/>
              <p:cNvSpPr>
                <a:spLocks noChangeArrowheads="1"/>
              </p:cNvSpPr>
              <p:nvPr/>
            </p:nvSpPr>
            <p:spPr bwMode="auto">
              <a:xfrm>
                <a:off x="5327" y="3400"/>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06" name="Rectangle 506"/>
              <p:cNvSpPr>
                <a:spLocks noChangeArrowheads="1"/>
              </p:cNvSpPr>
              <p:nvPr/>
            </p:nvSpPr>
            <p:spPr bwMode="auto">
              <a:xfrm>
                <a:off x="5336" y="3400"/>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07" name="Rectangle 507"/>
              <p:cNvSpPr>
                <a:spLocks noChangeArrowheads="1"/>
              </p:cNvSpPr>
              <p:nvPr/>
            </p:nvSpPr>
            <p:spPr bwMode="auto">
              <a:xfrm>
                <a:off x="5346" y="3400"/>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08" name="Rectangle 508"/>
              <p:cNvSpPr>
                <a:spLocks noChangeArrowheads="1"/>
              </p:cNvSpPr>
              <p:nvPr/>
            </p:nvSpPr>
            <p:spPr bwMode="auto">
              <a:xfrm>
                <a:off x="5355" y="3400"/>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09" name="Line 509"/>
              <p:cNvSpPr>
                <a:spLocks noChangeShapeType="1"/>
              </p:cNvSpPr>
              <p:nvPr/>
            </p:nvSpPr>
            <p:spPr bwMode="auto">
              <a:xfrm flipV="1">
                <a:off x="606" y="1122"/>
                <a:ext cx="0" cy="22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0" name="Line 510"/>
              <p:cNvSpPr>
                <a:spLocks noChangeShapeType="1"/>
              </p:cNvSpPr>
              <p:nvPr/>
            </p:nvSpPr>
            <p:spPr bwMode="auto">
              <a:xfrm>
                <a:off x="578" y="3406"/>
                <a:ext cx="5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 name="Line 511"/>
              <p:cNvSpPr>
                <a:spLocks noChangeShapeType="1"/>
              </p:cNvSpPr>
              <p:nvPr/>
            </p:nvSpPr>
            <p:spPr bwMode="auto">
              <a:xfrm>
                <a:off x="578" y="3026"/>
                <a:ext cx="5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 name="Line 512"/>
              <p:cNvSpPr>
                <a:spLocks noChangeShapeType="1"/>
              </p:cNvSpPr>
              <p:nvPr/>
            </p:nvSpPr>
            <p:spPr bwMode="auto">
              <a:xfrm>
                <a:off x="578" y="2646"/>
                <a:ext cx="5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 name="Line 513"/>
              <p:cNvSpPr>
                <a:spLocks noChangeShapeType="1"/>
              </p:cNvSpPr>
              <p:nvPr/>
            </p:nvSpPr>
            <p:spPr bwMode="auto">
              <a:xfrm>
                <a:off x="578" y="2267"/>
                <a:ext cx="5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 name="Line 514"/>
              <p:cNvSpPr>
                <a:spLocks noChangeShapeType="1"/>
              </p:cNvSpPr>
              <p:nvPr/>
            </p:nvSpPr>
            <p:spPr bwMode="auto">
              <a:xfrm>
                <a:off x="578" y="1887"/>
                <a:ext cx="5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 name="Line 515"/>
              <p:cNvSpPr>
                <a:spLocks noChangeShapeType="1"/>
              </p:cNvSpPr>
              <p:nvPr/>
            </p:nvSpPr>
            <p:spPr bwMode="auto">
              <a:xfrm>
                <a:off x="578" y="1507"/>
                <a:ext cx="5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6" name="Line 516"/>
              <p:cNvSpPr>
                <a:spLocks noChangeShapeType="1"/>
              </p:cNvSpPr>
              <p:nvPr/>
            </p:nvSpPr>
            <p:spPr bwMode="auto">
              <a:xfrm>
                <a:off x="578" y="1126"/>
                <a:ext cx="5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 name="Line 517"/>
              <p:cNvSpPr>
                <a:spLocks noChangeShapeType="1"/>
              </p:cNvSpPr>
              <p:nvPr/>
            </p:nvSpPr>
            <p:spPr bwMode="auto">
              <a:xfrm>
                <a:off x="610" y="3406"/>
                <a:ext cx="475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 name="Line 518"/>
              <p:cNvSpPr>
                <a:spLocks noChangeShapeType="1"/>
              </p:cNvSpPr>
              <p:nvPr/>
            </p:nvSpPr>
            <p:spPr bwMode="auto">
              <a:xfrm flipV="1">
                <a:off x="606" y="3370"/>
                <a:ext cx="0" cy="7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9" name="Line 519"/>
              <p:cNvSpPr>
                <a:spLocks noChangeShapeType="1"/>
              </p:cNvSpPr>
              <p:nvPr/>
            </p:nvSpPr>
            <p:spPr bwMode="auto">
              <a:xfrm flipV="1">
                <a:off x="1556" y="3370"/>
                <a:ext cx="0" cy="7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 name="Line 520"/>
              <p:cNvSpPr>
                <a:spLocks noChangeShapeType="1"/>
              </p:cNvSpPr>
              <p:nvPr/>
            </p:nvSpPr>
            <p:spPr bwMode="auto">
              <a:xfrm flipV="1">
                <a:off x="2506" y="3370"/>
                <a:ext cx="0" cy="7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1" name="Line 521"/>
              <p:cNvSpPr>
                <a:spLocks noChangeShapeType="1"/>
              </p:cNvSpPr>
              <p:nvPr/>
            </p:nvSpPr>
            <p:spPr bwMode="auto">
              <a:xfrm flipV="1">
                <a:off x="3455" y="3370"/>
                <a:ext cx="0" cy="7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 name="Line 522"/>
              <p:cNvSpPr>
                <a:spLocks noChangeShapeType="1"/>
              </p:cNvSpPr>
              <p:nvPr/>
            </p:nvSpPr>
            <p:spPr bwMode="auto">
              <a:xfrm flipV="1">
                <a:off x="4405" y="3370"/>
                <a:ext cx="0" cy="7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 name="Line 523"/>
              <p:cNvSpPr>
                <a:spLocks noChangeShapeType="1"/>
              </p:cNvSpPr>
              <p:nvPr/>
            </p:nvSpPr>
            <p:spPr bwMode="auto">
              <a:xfrm flipV="1">
                <a:off x="5354" y="3370"/>
                <a:ext cx="0" cy="7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4" name="Rectangle 524"/>
              <p:cNvSpPr>
                <a:spLocks noChangeArrowheads="1"/>
              </p:cNvSpPr>
              <p:nvPr/>
            </p:nvSpPr>
            <p:spPr bwMode="auto">
              <a:xfrm>
                <a:off x="303" y="3318"/>
                <a:ext cx="2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0.0</a:t>
                </a:r>
              </a:p>
            </p:txBody>
          </p:sp>
          <p:sp>
            <p:nvSpPr>
              <p:cNvPr id="525" name="Rectangle 525"/>
              <p:cNvSpPr>
                <a:spLocks noChangeArrowheads="1"/>
              </p:cNvSpPr>
              <p:nvPr/>
            </p:nvSpPr>
            <p:spPr bwMode="auto">
              <a:xfrm>
                <a:off x="303" y="2938"/>
                <a:ext cx="2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0.2</a:t>
                </a:r>
              </a:p>
            </p:txBody>
          </p:sp>
          <p:sp>
            <p:nvSpPr>
              <p:cNvPr id="526" name="Rectangle 526"/>
              <p:cNvSpPr>
                <a:spLocks noChangeArrowheads="1"/>
              </p:cNvSpPr>
              <p:nvPr/>
            </p:nvSpPr>
            <p:spPr bwMode="auto">
              <a:xfrm>
                <a:off x="303" y="2558"/>
                <a:ext cx="2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0.4</a:t>
                </a:r>
              </a:p>
            </p:txBody>
          </p:sp>
          <p:sp>
            <p:nvSpPr>
              <p:cNvPr id="527" name="Rectangle 527"/>
              <p:cNvSpPr>
                <a:spLocks noChangeArrowheads="1"/>
              </p:cNvSpPr>
              <p:nvPr/>
            </p:nvSpPr>
            <p:spPr bwMode="auto">
              <a:xfrm>
                <a:off x="303" y="2178"/>
                <a:ext cx="2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0.6</a:t>
                </a:r>
              </a:p>
            </p:txBody>
          </p:sp>
          <p:sp>
            <p:nvSpPr>
              <p:cNvPr id="528" name="Rectangle 528"/>
              <p:cNvSpPr>
                <a:spLocks noChangeArrowheads="1"/>
              </p:cNvSpPr>
              <p:nvPr/>
            </p:nvSpPr>
            <p:spPr bwMode="auto">
              <a:xfrm>
                <a:off x="303" y="1799"/>
                <a:ext cx="2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0.8</a:t>
                </a:r>
              </a:p>
            </p:txBody>
          </p:sp>
          <p:sp>
            <p:nvSpPr>
              <p:cNvPr id="529" name="Rectangle 529"/>
              <p:cNvSpPr>
                <a:spLocks noChangeArrowheads="1"/>
              </p:cNvSpPr>
              <p:nvPr/>
            </p:nvSpPr>
            <p:spPr bwMode="auto">
              <a:xfrm>
                <a:off x="303" y="1419"/>
                <a:ext cx="2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1.0</a:t>
                </a:r>
              </a:p>
            </p:txBody>
          </p:sp>
          <p:sp>
            <p:nvSpPr>
              <p:cNvPr id="530" name="Rectangle 530"/>
              <p:cNvSpPr>
                <a:spLocks noChangeArrowheads="1"/>
              </p:cNvSpPr>
              <p:nvPr/>
            </p:nvSpPr>
            <p:spPr bwMode="auto">
              <a:xfrm>
                <a:off x="303" y="1038"/>
                <a:ext cx="2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1.2</a:t>
                </a:r>
              </a:p>
            </p:txBody>
          </p:sp>
          <p:sp>
            <p:nvSpPr>
              <p:cNvPr id="531" name="Rectangle 531"/>
              <p:cNvSpPr>
                <a:spLocks noChangeArrowheads="1"/>
              </p:cNvSpPr>
              <p:nvPr/>
            </p:nvSpPr>
            <p:spPr bwMode="auto">
              <a:xfrm>
                <a:off x="523" y="3489"/>
                <a:ext cx="1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0</a:t>
                </a:r>
              </a:p>
            </p:txBody>
          </p:sp>
          <p:sp>
            <p:nvSpPr>
              <p:cNvPr id="532" name="Rectangle 532"/>
              <p:cNvSpPr>
                <a:spLocks noChangeArrowheads="1"/>
              </p:cNvSpPr>
              <p:nvPr/>
            </p:nvSpPr>
            <p:spPr bwMode="auto">
              <a:xfrm>
                <a:off x="1473" y="3489"/>
                <a:ext cx="1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1</a:t>
                </a:r>
              </a:p>
            </p:txBody>
          </p:sp>
          <p:sp>
            <p:nvSpPr>
              <p:cNvPr id="533" name="Rectangle 533"/>
              <p:cNvSpPr>
                <a:spLocks noChangeArrowheads="1"/>
              </p:cNvSpPr>
              <p:nvPr/>
            </p:nvSpPr>
            <p:spPr bwMode="auto">
              <a:xfrm>
                <a:off x="2423" y="3489"/>
                <a:ext cx="1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2</a:t>
                </a:r>
              </a:p>
            </p:txBody>
          </p:sp>
          <p:sp>
            <p:nvSpPr>
              <p:cNvPr id="534" name="Rectangle 534"/>
              <p:cNvSpPr>
                <a:spLocks noChangeArrowheads="1"/>
              </p:cNvSpPr>
              <p:nvPr/>
            </p:nvSpPr>
            <p:spPr bwMode="auto">
              <a:xfrm>
                <a:off x="3372" y="3489"/>
                <a:ext cx="1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3</a:t>
                </a:r>
              </a:p>
            </p:txBody>
          </p:sp>
          <p:sp>
            <p:nvSpPr>
              <p:cNvPr id="535" name="Rectangle 535"/>
              <p:cNvSpPr>
                <a:spLocks noChangeArrowheads="1"/>
              </p:cNvSpPr>
              <p:nvPr/>
            </p:nvSpPr>
            <p:spPr bwMode="auto">
              <a:xfrm>
                <a:off x="4322" y="3489"/>
                <a:ext cx="1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4</a:t>
                </a:r>
              </a:p>
            </p:txBody>
          </p:sp>
          <p:sp>
            <p:nvSpPr>
              <p:cNvPr id="536" name="Rectangle 536"/>
              <p:cNvSpPr>
                <a:spLocks noChangeArrowheads="1"/>
              </p:cNvSpPr>
              <p:nvPr/>
            </p:nvSpPr>
            <p:spPr bwMode="auto">
              <a:xfrm>
                <a:off x="5271" y="3489"/>
                <a:ext cx="1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5</a:t>
                </a:r>
              </a:p>
            </p:txBody>
          </p:sp>
        </p:grpSp>
        <p:sp>
          <p:nvSpPr>
            <p:cNvPr id="7" name="Rectangle 537"/>
            <p:cNvSpPr>
              <a:spLocks noChangeArrowheads="1"/>
            </p:cNvSpPr>
            <p:nvPr/>
          </p:nvSpPr>
          <p:spPr bwMode="auto">
            <a:xfrm>
              <a:off x="1111" y="1390"/>
              <a:ext cx="75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i="0" dirty="0">
                  <a:latin typeface="Symbol" pitchFamily="18" charset="2"/>
                </a:rPr>
                <a:t></a:t>
              </a:r>
            </a:p>
          </p:txBody>
        </p:sp>
      </p:grpSp>
      <p:graphicFrame>
        <p:nvGraphicFramePr>
          <p:cNvPr id="537" name="Object 538">
            <a:hlinkClick r:id="" action="ppaction://ole?verb=0"/>
          </p:cNvPr>
          <p:cNvGraphicFramePr>
            <a:graphicFrameLocks/>
          </p:cNvGraphicFramePr>
          <p:nvPr>
            <p:extLst>
              <p:ext uri="{D42A27DB-BD31-4B8C-83A1-F6EECF244321}">
                <p14:modId xmlns:p14="http://schemas.microsoft.com/office/powerpoint/2010/main" val="860523897"/>
              </p:ext>
            </p:extLst>
          </p:nvPr>
        </p:nvGraphicFramePr>
        <p:xfrm>
          <a:off x="3362723" y="2187310"/>
          <a:ext cx="5419725" cy="1473200"/>
        </p:xfrm>
        <a:graphic>
          <a:graphicData uri="http://schemas.openxmlformats.org/presentationml/2006/ole">
            <mc:AlternateContent xmlns:mc="http://schemas.openxmlformats.org/markup-compatibility/2006">
              <mc:Choice xmlns:v="urn:schemas-microsoft-com:vml" Requires="v">
                <p:oleObj spid="_x0000_s13324" name="Equation" r:id="rId3" imgW="2309760" imgH="620640" progId="Equation.3">
                  <p:embed/>
                </p:oleObj>
              </mc:Choice>
              <mc:Fallback>
                <p:oleObj name="Equation" r:id="rId3" imgW="2309760" imgH="6206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2723" y="2187310"/>
                        <a:ext cx="5419725" cy="1473200"/>
                      </a:xfrm>
                      <a:prstGeom prst="rect">
                        <a:avLst/>
                      </a:prstGeom>
                      <a:noFill/>
                      <a:ln w="25400">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54887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990600"/>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918710"/>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pPr algn="ctr"/>
            <a:r>
              <a:rPr lang="en-US" sz="3200" dirty="0" smtClean="0">
                <a:latin typeface="Times New Roman" pitchFamily="18" charset="0"/>
                <a:cs typeface="Times New Roman" pitchFamily="18" charset="0"/>
              </a:rPr>
              <a:t>Associate Analytics Program – Day </a:t>
            </a:r>
            <a:r>
              <a:rPr lang="en-US" sz="3200" dirty="0">
                <a:latin typeface="Times New Roman" pitchFamily="18" charset="0"/>
                <a:cs typeface="Times New Roman" pitchFamily="18" charset="0"/>
              </a:rPr>
              <a:t>8</a:t>
            </a:r>
            <a:endParaRPr lang="en-US" sz="3200" dirty="0"/>
          </a:p>
        </p:txBody>
      </p:sp>
      <p:sp>
        <p:nvSpPr>
          <p:cNvPr id="4" name="Content Placeholder 2"/>
          <p:cNvSpPr txBox="1">
            <a:spLocks/>
          </p:cNvSpPr>
          <p:nvPr/>
        </p:nvSpPr>
        <p:spPr>
          <a:xfrm>
            <a:off x="457200" y="2244272"/>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smtClean="0">
                <a:latin typeface="Times New Roman" pitchFamily="18" charset="0"/>
                <a:cs typeface="Times New Roman" pitchFamily="18" charset="0"/>
              </a:rPr>
              <a:t>Sampling &amp; Control Limit Theorem</a:t>
            </a:r>
          </a:p>
          <a:p>
            <a:pPr marL="0" indent="0" algn="ctr">
              <a:buFont typeface="Arial" pitchFamily="34" charset="0"/>
              <a:buNone/>
            </a:pPr>
            <a:r>
              <a:rPr lang="en-US" b="1" smtClean="0">
                <a:latin typeface="Times New Roman" pitchFamily="18" charset="0"/>
                <a:cs typeface="Times New Roman" pitchFamily="18" charset="0"/>
              </a:rPr>
              <a:t> </a:t>
            </a:r>
          </a:p>
          <a:p>
            <a:pPr marL="0" indent="0">
              <a:buFont typeface="Arial" pitchFamily="34" charset="0"/>
              <a:buNone/>
            </a:pPr>
            <a:r>
              <a:rPr lang="en-US" sz="2400" u="sng" smtClean="0">
                <a:latin typeface="Times New Roman" pitchFamily="18" charset="0"/>
                <a:cs typeface="Times New Roman" pitchFamily="18" charset="0"/>
              </a:rPr>
              <a:t>Learning Objectives </a:t>
            </a:r>
          </a:p>
          <a:p>
            <a:r>
              <a:rPr lang="en-US" sz="2000" smtClean="0">
                <a:latin typeface="Times New Roman" pitchFamily="18" charset="0"/>
                <a:cs typeface="Times New Roman" pitchFamily="18" charset="0"/>
              </a:rPr>
              <a:t>Determine when to use sampling.</a:t>
            </a:r>
          </a:p>
          <a:p>
            <a:r>
              <a:rPr lang="en-US" sz="2000" smtClean="0">
                <a:latin typeface="Times New Roman" pitchFamily="18" charset="0"/>
                <a:cs typeface="Times New Roman" pitchFamily="18" charset="0"/>
              </a:rPr>
              <a:t>Determine the pros and cons of various sampling techniques.</a:t>
            </a:r>
          </a:p>
          <a:p>
            <a:r>
              <a:rPr lang="en-US" sz="2000" smtClean="0">
                <a:latin typeface="Times New Roman" pitchFamily="18" charset="0"/>
                <a:cs typeface="Times New Roman" pitchFamily="18" charset="0"/>
              </a:rPr>
              <a:t>Be aware of the different types of errors that can occur in a study.</a:t>
            </a:r>
          </a:p>
          <a:p>
            <a:r>
              <a:rPr lang="en-US" sz="2000" smtClean="0">
                <a:latin typeface="Times New Roman" pitchFamily="18" charset="0"/>
                <a:cs typeface="Times New Roman" pitchFamily="18" charset="0"/>
              </a:rPr>
              <a:t>Understand the impact of the Central Limit Theorem on statistical analysis.</a:t>
            </a:r>
          </a:p>
          <a:p>
            <a:r>
              <a:rPr lang="en-US" sz="2000" smtClean="0">
                <a:latin typeface="Times New Roman" pitchFamily="18" charset="0"/>
                <a:cs typeface="Times New Roman" pitchFamily="18" charset="0"/>
              </a:rPr>
              <a:t>Use the sampling distributions of the sample mean and sample proportion.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054887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Reasons for Sampling :</a:t>
            </a:r>
          </a:p>
          <a:p>
            <a:pPr marL="0" indent="0" algn="just">
              <a:buNone/>
            </a:pPr>
            <a:endParaRPr lang="en-US" sz="2000" b="0" dirty="0" smtClean="0">
              <a:latin typeface="Times New Roman" pitchFamily="18" charset="0"/>
              <a:cs typeface="Times New Roman" pitchFamily="18" charset="0"/>
            </a:endParaRPr>
          </a:p>
        </p:txBody>
      </p:sp>
      <p:sp>
        <p:nvSpPr>
          <p:cNvPr id="5" name="Content Placeholder 2"/>
          <p:cNvSpPr txBox="1">
            <a:spLocks/>
          </p:cNvSpPr>
          <p:nvPr/>
        </p:nvSpPr>
        <p:spPr>
          <a:xfrm>
            <a:off x="381000" y="2200040"/>
            <a:ext cx="8382000" cy="32353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mtClean="0">
                <a:latin typeface="Times New Roman" pitchFamily="18" charset="0"/>
                <a:cs typeface="Times New Roman" pitchFamily="18" charset="0"/>
              </a:rPr>
              <a:t>Sampling – A means for gathering information about a population without conducting a census</a:t>
            </a:r>
          </a:p>
          <a:p>
            <a:pPr lvl="1"/>
            <a:r>
              <a:rPr lang="en-US" sz="2000" smtClean="0">
                <a:latin typeface="Times New Roman" pitchFamily="18" charset="0"/>
                <a:cs typeface="Times New Roman" pitchFamily="18" charset="0"/>
              </a:rPr>
              <a:t>Information gathered from sample, and inference is made about the population</a:t>
            </a:r>
          </a:p>
          <a:p>
            <a:r>
              <a:rPr lang="en-US" sz="2000" smtClean="0">
                <a:latin typeface="Times New Roman" pitchFamily="18" charset="0"/>
                <a:cs typeface="Times New Roman" pitchFamily="18" charset="0"/>
              </a:rPr>
              <a:t>Sampling has advantages over a census</a:t>
            </a:r>
          </a:p>
          <a:p>
            <a:pPr lvl="1"/>
            <a:r>
              <a:rPr lang="en-US" sz="2000" smtClean="0">
                <a:latin typeface="Times New Roman" pitchFamily="18" charset="0"/>
                <a:cs typeface="Times New Roman" pitchFamily="18" charset="0"/>
              </a:rPr>
              <a:t>Sampling can save money.</a:t>
            </a:r>
          </a:p>
          <a:p>
            <a:pPr lvl="1"/>
            <a:r>
              <a:rPr lang="en-US" sz="2000" smtClean="0">
                <a:latin typeface="Times New Roman" pitchFamily="18" charset="0"/>
                <a:cs typeface="Times New Roman" pitchFamily="18" charset="0"/>
              </a:rPr>
              <a:t>Sampling can save time.</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54887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Random vs Nonrandom Sampling :</a:t>
            </a:r>
          </a:p>
          <a:p>
            <a:pPr marL="0" indent="0" algn="just">
              <a:buNone/>
            </a:pPr>
            <a:endParaRPr lang="en-US" sz="2000" b="0" dirty="0" smtClean="0">
              <a:latin typeface="Times New Roman" pitchFamily="18" charset="0"/>
              <a:cs typeface="Times New Roman" pitchFamily="18" charset="0"/>
            </a:endParaRPr>
          </a:p>
        </p:txBody>
      </p:sp>
      <p:sp>
        <p:nvSpPr>
          <p:cNvPr id="5" name="Content Placeholder 2"/>
          <p:cNvSpPr txBox="1">
            <a:spLocks/>
          </p:cNvSpPr>
          <p:nvPr/>
        </p:nvSpPr>
        <p:spPr>
          <a:xfrm>
            <a:off x="381000" y="2200040"/>
            <a:ext cx="8382000" cy="32353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mtClean="0">
                <a:latin typeface="Times New Roman" pitchFamily="18" charset="0"/>
                <a:cs typeface="Times New Roman" pitchFamily="18" charset="0"/>
              </a:rPr>
              <a:t>Nonrandom Sampling - Every unit of the population does not have the same probability of being included in the sample</a:t>
            </a:r>
          </a:p>
          <a:p>
            <a:r>
              <a:rPr lang="en-US" sz="2000" smtClean="0">
                <a:latin typeface="Times New Roman" pitchFamily="18" charset="0"/>
                <a:cs typeface="Times New Roman" pitchFamily="18" charset="0"/>
              </a:rPr>
              <a:t>Random sampling - Every unit of the population has the same probability of being included in the sample.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054887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Random Sampling Techniques:</a:t>
            </a:r>
          </a:p>
          <a:p>
            <a:pPr marL="0" indent="0" algn="just">
              <a:buNone/>
            </a:pPr>
            <a:endParaRPr lang="en-US" sz="2000" b="0" dirty="0" smtClean="0">
              <a:latin typeface="Times New Roman" pitchFamily="18" charset="0"/>
              <a:cs typeface="Times New Roman" pitchFamily="18" charset="0"/>
            </a:endParaRPr>
          </a:p>
        </p:txBody>
      </p:sp>
      <p:sp>
        <p:nvSpPr>
          <p:cNvPr id="5" name="Content Placeholder 2"/>
          <p:cNvSpPr txBox="1">
            <a:spLocks/>
          </p:cNvSpPr>
          <p:nvPr/>
        </p:nvSpPr>
        <p:spPr>
          <a:xfrm>
            <a:off x="381000" y="2200040"/>
            <a:ext cx="8382000" cy="32353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mtClean="0">
                <a:latin typeface="Times New Roman" pitchFamily="18" charset="0"/>
                <a:cs typeface="Times New Roman" pitchFamily="18" charset="0"/>
              </a:rPr>
              <a:t>Simple Random Sample – basis for other random sampling techniques</a:t>
            </a:r>
          </a:p>
          <a:p>
            <a:r>
              <a:rPr lang="en-US" sz="2000" smtClean="0">
                <a:latin typeface="Times New Roman" pitchFamily="18" charset="0"/>
                <a:cs typeface="Times New Roman" pitchFamily="18" charset="0"/>
              </a:rPr>
              <a:t>Each unit is numbered from 1 to N (the size of the population)</a:t>
            </a:r>
          </a:p>
          <a:p>
            <a:r>
              <a:rPr lang="en-US" sz="2000" smtClean="0">
                <a:latin typeface="Times New Roman" pitchFamily="18" charset="0"/>
                <a:cs typeface="Times New Roman" pitchFamily="18" charset="0"/>
              </a:rPr>
              <a:t>A random number generator can be used to select n items that form the sample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054887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Random Sampling Techniques:</a:t>
            </a:r>
          </a:p>
          <a:p>
            <a:pPr marL="0" indent="0" algn="just">
              <a:buNone/>
            </a:pPr>
            <a:endParaRPr lang="en-US" sz="2000" b="0" dirty="0" smtClean="0">
              <a:latin typeface="Times New Roman" pitchFamily="18" charset="0"/>
              <a:cs typeface="Times New Roman" pitchFamily="18" charset="0"/>
            </a:endParaRPr>
          </a:p>
        </p:txBody>
      </p:sp>
      <p:sp>
        <p:nvSpPr>
          <p:cNvPr id="5" name="Rectangle 3"/>
          <p:cNvSpPr txBox="1">
            <a:spLocks noChangeArrowheads="1"/>
          </p:cNvSpPr>
          <p:nvPr/>
        </p:nvSpPr>
        <p:spPr>
          <a:xfrm>
            <a:off x="381000" y="1853875"/>
            <a:ext cx="8382000" cy="35401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mtClean="0">
                <a:latin typeface="Times New Roman" pitchFamily="18" charset="0"/>
                <a:cs typeface="Times New Roman" pitchFamily="18" charset="0"/>
              </a:rPr>
              <a:t>Stratified Random Sample</a:t>
            </a:r>
          </a:p>
          <a:p>
            <a:pPr lvl="1"/>
            <a:r>
              <a:rPr lang="en-US" sz="1800" smtClean="0">
                <a:latin typeface="Times New Roman" pitchFamily="18" charset="0"/>
                <a:cs typeface="Times New Roman" pitchFamily="18" charset="0"/>
              </a:rPr>
              <a:t>The population is broken down into strata with like characteristics (i.e. men and women OR old, young, and middle-aged people)</a:t>
            </a:r>
          </a:p>
          <a:p>
            <a:pPr lvl="1"/>
            <a:r>
              <a:rPr lang="en-US" sz="1800" smtClean="0">
                <a:latin typeface="Times New Roman" pitchFamily="18" charset="0"/>
                <a:cs typeface="Times New Roman" pitchFamily="18" charset="0"/>
              </a:rPr>
              <a:t>Efficient when differences between strata exist</a:t>
            </a:r>
          </a:p>
          <a:p>
            <a:pPr lvl="1"/>
            <a:r>
              <a:rPr lang="en-US" sz="1800" smtClean="0">
                <a:latin typeface="Times New Roman" pitchFamily="18" charset="0"/>
                <a:cs typeface="Times New Roman" pitchFamily="18" charset="0"/>
              </a:rPr>
              <a:t>Proportionate (% of the sample from each stratum equals  % that each stratum is within the whole population)</a:t>
            </a:r>
          </a:p>
          <a:p>
            <a:r>
              <a:rPr lang="en-US" sz="1800" smtClean="0">
                <a:latin typeface="Times New Roman" pitchFamily="18" charset="0"/>
                <a:cs typeface="Times New Roman" pitchFamily="18" charset="0"/>
              </a:rPr>
              <a:t>Systematic Random Sample</a:t>
            </a:r>
          </a:p>
          <a:p>
            <a:pPr lvl="1"/>
            <a:r>
              <a:rPr lang="en-US" sz="1800" smtClean="0">
                <a:latin typeface="Times New Roman" pitchFamily="18" charset="0"/>
                <a:cs typeface="Times New Roman" pitchFamily="18" charset="0"/>
              </a:rPr>
              <a:t>Define k = N/n.  Choose one random unit from first k units, and then select every k</a:t>
            </a:r>
            <a:r>
              <a:rPr lang="en-US" sz="1800" baseline="30000" smtClean="0">
                <a:latin typeface="Times New Roman" pitchFamily="18" charset="0"/>
                <a:cs typeface="Times New Roman" pitchFamily="18" charset="0"/>
              </a:rPr>
              <a:t>th</a:t>
            </a:r>
            <a:r>
              <a:rPr lang="en-US" sz="1800" smtClean="0">
                <a:latin typeface="Times New Roman" pitchFamily="18" charset="0"/>
                <a:cs typeface="Times New Roman" pitchFamily="18" charset="0"/>
              </a:rPr>
              <a:t> unit from there.</a:t>
            </a:r>
          </a:p>
          <a:p>
            <a:r>
              <a:rPr lang="en-US" sz="1800" smtClean="0">
                <a:latin typeface="Times New Roman" pitchFamily="18" charset="0"/>
                <a:cs typeface="Times New Roman" pitchFamily="18" charset="0"/>
              </a:rPr>
              <a:t>Cluster (or Area) Sampling</a:t>
            </a:r>
          </a:p>
          <a:p>
            <a:pPr lvl="1"/>
            <a:r>
              <a:rPr lang="en-US" sz="1800" smtClean="0">
                <a:latin typeface="Times New Roman" pitchFamily="18" charset="0"/>
                <a:cs typeface="Times New Roman" pitchFamily="18" charset="0"/>
              </a:rPr>
              <a:t>The population is in pre-determined clusters (students in classes, apples on trees, etc.)</a:t>
            </a:r>
          </a:p>
          <a:p>
            <a:pPr lvl="1"/>
            <a:r>
              <a:rPr lang="en-US" sz="1800" smtClean="0">
                <a:latin typeface="Times New Roman" pitchFamily="18" charset="0"/>
                <a:cs typeface="Times New Roman" pitchFamily="18" charset="0"/>
              </a:rPr>
              <a:t>A random sample of clusters is chosen and all or some units within the cluster is used as the sample</a:t>
            </a:r>
          </a:p>
          <a:p>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54887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Simple Random Sample : Population members : Random Sample using excel</a:t>
            </a:r>
          </a:p>
          <a:p>
            <a:pPr marL="0" indent="0" algn="just">
              <a:buNone/>
            </a:pPr>
            <a:endParaRPr lang="en-US" sz="2000" b="0" dirty="0" smtClean="0">
              <a:latin typeface="Times New Roman" pitchFamily="18" charset="0"/>
              <a:cs typeface="Times New Roman" pitchFamily="18" charset="0"/>
            </a:endParaRPr>
          </a:p>
        </p:txBody>
      </p:sp>
      <p:sp>
        <p:nvSpPr>
          <p:cNvPr id="5" name="Rectangle 11"/>
          <p:cNvSpPr txBox="1">
            <a:spLocks noChangeArrowheads="1"/>
          </p:cNvSpPr>
          <p:nvPr/>
        </p:nvSpPr>
        <p:spPr>
          <a:xfrm>
            <a:off x="2216150" y="5195630"/>
            <a:ext cx="4711700" cy="869950"/>
          </a:xfrm>
          <a:prstGeom prst="rect">
            <a:avLst/>
          </a:prstGeom>
        </p:spPr>
        <p:txBody>
          <a:bodyPr lIns="90488" tIns="44450" rIns="90488" bIns="44450"/>
          <a:lstStyle>
            <a:lvl1pPr marL="342900" indent="-342900" algn="l" rtl="0" eaLnBrk="0" fontAlgn="base" hangingPunct="0">
              <a:spcBef>
                <a:spcPct val="20000"/>
              </a:spcBef>
              <a:spcAft>
                <a:spcPct val="0"/>
              </a:spcAft>
              <a:buChar char="•"/>
              <a:defRPr sz="24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2pPr>
            <a:lvl3pPr marL="1143000" indent="-228600" algn="l" rtl="0" eaLnBrk="0" fontAlgn="base" hangingPunct="0">
              <a:spcBef>
                <a:spcPct val="20000"/>
              </a:spcBef>
              <a:spcAft>
                <a:spcPct val="0"/>
              </a:spcAft>
              <a:buChar char="•"/>
              <a:defRPr sz="2800">
                <a:solidFill>
                  <a:schemeClr val="bg2"/>
                </a:solidFill>
                <a:latin typeface="Verdana" pitchFamily="34" charset="0"/>
              </a:defRPr>
            </a:lvl3pPr>
            <a:lvl4pPr marL="16002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4pPr>
            <a:lvl5pPr marL="20574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5pPr>
            <a:lvl6pPr marL="2514600" indent="-228600" algn="l" rtl="0" fontAlgn="base">
              <a:spcBef>
                <a:spcPct val="20000"/>
              </a:spcBef>
              <a:spcAft>
                <a:spcPct val="0"/>
              </a:spcAft>
              <a:buFont typeface="Arial Unicode MS" pitchFamily="34" charset="-128"/>
              <a:buChar char="»"/>
              <a:defRPr sz="1600">
                <a:solidFill>
                  <a:schemeClr val="bg2"/>
                </a:solidFill>
                <a:latin typeface="+mn-lt"/>
              </a:defRPr>
            </a:lvl6pPr>
            <a:lvl7pPr marL="2971800" indent="-228600" algn="l" rtl="0" fontAlgn="base">
              <a:spcBef>
                <a:spcPct val="20000"/>
              </a:spcBef>
              <a:spcAft>
                <a:spcPct val="0"/>
              </a:spcAft>
              <a:buFont typeface="Arial Unicode MS" pitchFamily="34" charset="-128"/>
              <a:buChar char="»"/>
              <a:defRPr sz="1600">
                <a:solidFill>
                  <a:schemeClr val="bg2"/>
                </a:solidFill>
                <a:latin typeface="+mn-lt"/>
              </a:defRPr>
            </a:lvl7pPr>
            <a:lvl8pPr marL="3429000" indent="-228600" algn="l" rtl="0" fontAlgn="base">
              <a:spcBef>
                <a:spcPct val="20000"/>
              </a:spcBef>
              <a:spcAft>
                <a:spcPct val="0"/>
              </a:spcAft>
              <a:buFont typeface="Arial Unicode MS" pitchFamily="34" charset="-128"/>
              <a:buChar char="»"/>
              <a:defRPr sz="1600">
                <a:solidFill>
                  <a:schemeClr val="bg2"/>
                </a:solidFill>
                <a:latin typeface="+mn-lt"/>
              </a:defRPr>
            </a:lvl8pPr>
            <a:lvl9pPr marL="3886200" indent="-228600" algn="l" rtl="0" fontAlgn="base">
              <a:spcBef>
                <a:spcPct val="20000"/>
              </a:spcBef>
              <a:spcAft>
                <a:spcPct val="0"/>
              </a:spcAft>
              <a:buFont typeface="Arial Unicode MS" pitchFamily="34" charset="-128"/>
              <a:buChar char="»"/>
              <a:defRPr sz="1600">
                <a:solidFill>
                  <a:schemeClr val="bg2"/>
                </a:solidFill>
                <a:latin typeface="+mn-lt"/>
              </a:defRPr>
            </a:lvl9pPr>
          </a:lstStyle>
          <a:p>
            <a:pPr eaLnBrk="1" hangingPunct="1">
              <a:lnSpc>
                <a:spcPct val="70000"/>
              </a:lnSpc>
            </a:pPr>
            <a:r>
              <a:rPr lang="en-US" i="1" dirty="0" smtClean="0">
                <a:latin typeface="Times New Roman" pitchFamily="18" charset="0"/>
                <a:cs typeface="Times New Roman" pitchFamily="18" charset="0"/>
              </a:rPr>
              <a:t>Population size of N</a:t>
            </a:r>
            <a:r>
              <a:rPr lang="en-US" dirty="0" smtClean="0">
                <a:latin typeface="Times New Roman" pitchFamily="18" charset="0"/>
                <a:cs typeface="Times New Roman" pitchFamily="18" charset="0"/>
              </a:rPr>
              <a:t> = 30</a:t>
            </a:r>
          </a:p>
          <a:p>
            <a:pPr eaLnBrk="1" hangingPunct="1">
              <a:lnSpc>
                <a:spcPct val="70000"/>
              </a:lnSpc>
            </a:pPr>
            <a:r>
              <a:rPr lang="en-US" i="1" dirty="0" smtClean="0">
                <a:latin typeface="Times New Roman" pitchFamily="18" charset="0"/>
                <a:cs typeface="Times New Roman" pitchFamily="18" charset="0"/>
              </a:rPr>
              <a:t>Desired sample size of n</a:t>
            </a:r>
            <a:r>
              <a:rPr lang="en-US" dirty="0" smtClean="0">
                <a:latin typeface="Times New Roman" pitchFamily="18" charset="0"/>
                <a:cs typeface="Times New Roman" pitchFamily="18" charset="0"/>
              </a:rPr>
              <a:t> = 6</a:t>
            </a:r>
          </a:p>
        </p:txBody>
      </p:sp>
      <p:grpSp>
        <p:nvGrpSpPr>
          <p:cNvPr id="6" name="Group 5"/>
          <p:cNvGrpSpPr>
            <a:grpSpLocks/>
          </p:cNvGrpSpPr>
          <p:nvPr/>
        </p:nvGrpSpPr>
        <p:grpSpPr bwMode="auto">
          <a:xfrm>
            <a:off x="285750" y="2123230"/>
            <a:ext cx="8699500" cy="2768600"/>
            <a:chOff x="164" y="1312"/>
            <a:chExt cx="5480" cy="1744"/>
          </a:xfrm>
        </p:grpSpPr>
        <p:sp>
          <p:nvSpPr>
            <p:cNvPr id="7" name="Rectangle 6"/>
            <p:cNvSpPr>
              <a:spLocks noChangeArrowheads="1"/>
            </p:cNvSpPr>
            <p:nvPr/>
          </p:nvSpPr>
          <p:spPr bwMode="auto">
            <a:xfrm>
              <a:off x="164" y="1312"/>
              <a:ext cx="5480" cy="1744"/>
            </a:xfrm>
            <a:prstGeom prst="rect">
              <a:avLst/>
            </a:prstGeom>
            <a:noFill/>
            <a:ln w="762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nvGrpSpPr>
            <p:cNvPr id="8" name="Group 7"/>
            <p:cNvGrpSpPr>
              <a:grpSpLocks/>
            </p:cNvGrpSpPr>
            <p:nvPr/>
          </p:nvGrpSpPr>
          <p:grpSpPr bwMode="auto">
            <a:xfrm>
              <a:off x="180" y="1332"/>
              <a:ext cx="5448" cy="1716"/>
              <a:chOff x="180" y="1332"/>
              <a:chExt cx="5448" cy="1716"/>
            </a:xfrm>
          </p:grpSpPr>
          <p:sp>
            <p:nvSpPr>
              <p:cNvPr id="9" name="Rectangle 8"/>
              <p:cNvSpPr>
                <a:spLocks noChangeArrowheads="1"/>
              </p:cNvSpPr>
              <p:nvPr/>
            </p:nvSpPr>
            <p:spPr bwMode="auto">
              <a:xfrm>
                <a:off x="180" y="1332"/>
                <a:ext cx="1816" cy="1716"/>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82562" tIns="182562" rIns="182562" bIns="182562"/>
              <a:lstStyle/>
              <a:p>
                <a:pPr eaLnBrk="0" hangingPunct="0"/>
                <a:r>
                  <a:rPr lang="en-US" sz="1600" b="1" i="0">
                    <a:latin typeface="Arial" charset="0"/>
                  </a:rPr>
                  <a:t>01 Alaska Airlines</a:t>
                </a:r>
              </a:p>
              <a:p>
                <a:pPr eaLnBrk="0" hangingPunct="0"/>
                <a:r>
                  <a:rPr lang="en-US" sz="1600" b="1" i="0">
                    <a:latin typeface="Arial" charset="0"/>
                  </a:rPr>
                  <a:t>02 Alcoa</a:t>
                </a:r>
              </a:p>
              <a:p>
                <a:pPr eaLnBrk="0" hangingPunct="0"/>
                <a:r>
                  <a:rPr lang="en-US" sz="1600" b="1" i="0">
                    <a:latin typeface="Arial" charset="0"/>
                  </a:rPr>
                  <a:t>03 Ashland</a:t>
                </a:r>
              </a:p>
              <a:p>
                <a:pPr eaLnBrk="0" hangingPunct="0"/>
                <a:r>
                  <a:rPr lang="en-US" sz="1600" b="1" i="0">
                    <a:latin typeface="Arial" charset="0"/>
                  </a:rPr>
                  <a:t>04 Bank of America</a:t>
                </a:r>
              </a:p>
              <a:p>
                <a:pPr eaLnBrk="0" hangingPunct="0"/>
                <a:r>
                  <a:rPr lang="en-US" sz="1600" b="1" i="0">
                    <a:latin typeface="Arial" charset="0"/>
                  </a:rPr>
                  <a:t>05 BellSouth</a:t>
                </a:r>
              </a:p>
              <a:p>
                <a:pPr eaLnBrk="0" hangingPunct="0"/>
                <a:r>
                  <a:rPr lang="en-US" sz="1600" b="1" i="0">
                    <a:latin typeface="Arial" charset="0"/>
                  </a:rPr>
                  <a:t>06 Chevron</a:t>
                </a:r>
              </a:p>
              <a:p>
                <a:pPr eaLnBrk="0" hangingPunct="0"/>
                <a:r>
                  <a:rPr lang="en-US" sz="1600" b="1" i="0">
                    <a:latin typeface="Arial" charset="0"/>
                  </a:rPr>
                  <a:t>07 Citigroup</a:t>
                </a:r>
              </a:p>
              <a:p>
                <a:pPr eaLnBrk="0" hangingPunct="0"/>
                <a:r>
                  <a:rPr lang="en-US" sz="1600" b="1" i="0">
                    <a:latin typeface="Arial" charset="0"/>
                  </a:rPr>
                  <a:t>08 Clorox</a:t>
                </a:r>
              </a:p>
              <a:p>
                <a:pPr eaLnBrk="0" hangingPunct="0"/>
                <a:r>
                  <a:rPr lang="en-US" sz="1600" b="1" i="0">
                    <a:latin typeface="Arial" charset="0"/>
                  </a:rPr>
                  <a:t>09 Delta Air Lines</a:t>
                </a:r>
              </a:p>
              <a:p>
                <a:pPr eaLnBrk="0" hangingPunct="0"/>
                <a:r>
                  <a:rPr lang="en-US" sz="1600" b="1" i="0">
                    <a:latin typeface="Arial" charset="0"/>
                  </a:rPr>
                  <a:t>10 Disney</a:t>
                </a:r>
              </a:p>
            </p:txBody>
          </p:sp>
          <p:sp>
            <p:nvSpPr>
              <p:cNvPr id="10" name="Rectangle 9"/>
              <p:cNvSpPr>
                <a:spLocks noChangeArrowheads="1"/>
              </p:cNvSpPr>
              <p:nvPr/>
            </p:nvSpPr>
            <p:spPr bwMode="auto">
              <a:xfrm>
                <a:off x="1996" y="1332"/>
                <a:ext cx="1816" cy="1716"/>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82562" tIns="182562" rIns="182562" bIns="182562"/>
              <a:lstStyle/>
              <a:p>
                <a:pPr eaLnBrk="0" hangingPunct="0"/>
                <a:r>
                  <a:rPr lang="en-US" sz="1600" b="1" i="0" dirty="0">
                    <a:latin typeface="Arial" charset="0"/>
                  </a:rPr>
                  <a:t>11 DuPont</a:t>
                </a:r>
              </a:p>
              <a:p>
                <a:pPr eaLnBrk="0" hangingPunct="0"/>
                <a:r>
                  <a:rPr lang="en-US" sz="1600" b="1" i="0" dirty="0">
                    <a:latin typeface="Arial" charset="0"/>
                  </a:rPr>
                  <a:t>12 Exxon Mobil</a:t>
                </a:r>
              </a:p>
              <a:p>
                <a:pPr eaLnBrk="0" hangingPunct="0"/>
                <a:r>
                  <a:rPr lang="en-US" sz="1600" b="1" i="0" dirty="0">
                    <a:latin typeface="Arial" charset="0"/>
                  </a:rPr>
                  <a:t>13 General Dynamics</a:t>
                </a:r>
              </a:p>
              <a:p>
                <a:pPr eaLnBrk="0" hangingPunct="0"/>
                <a:r>
                  <a:rPr lang="en-US" sz="1600" b="1" i="0" dirty="0">
                    <a:latin typeface="Arial" charset="0"/>
                  </a:rPr>
                  <a:t>14 General Electric</a:t>
                </a:r>
              </a:p>
              <a:p>
                <a:pPr eaLnBrk="0" hangingPunct="0"/>
                <a:r>
                  <a:rPr lang="en-US" sz="1600" b="1" i="0" dirty="0">
                    <a:latin typeface="Arial" charset="0"/>
                  </a:rPr>
                  <a:t>15 General Mills</a:t>
                </a:r>
              </a:p>
              <a:p>
                <a:pPr eaLnBrk="0" hangingPunct="0"/>
                <a:r>
                  <a:rPr lang="en-US" sz="1600" b="1" i="0" dirty="0">
                    <a:latin typeface="Arial" charset="0"/>
                  </a:rPr>
                  <a:t>16 Halliburton</a:t>
                </a:r>
              </a:p>
              <a:p>
                <a:pPr eaLnBrk="0" hangingPunct="0"/>
                <a:r>
                  <a:rPr lang="en-US" sz="1600" b="1" i="0" dirty="0">
                    <a:latin typeface="Arial" charset="0"/>
                  </a:rPr>
                  <a:t>17 IBM</a:t>
                </a:r>
              </a:p>
              <a:p>
                <a:pPr eaLnBrk="0" hangingPunct="0"/>
                <a:r>
                  <a:rPr lang="en-US" sz="1600" b="1" i="0" dirty="0">
                    <a:latin typeface="Arial" charset="0"/>
                  </a:rPr>
                  <a:t>18 </a:t>
                </a:r>
                <a:r>
                  <a:rPr lang="en-US" sz="1600" b="1" i="0" dirty="0" err="1">
                    <a:latin typeface="Arial" charset="0"/>
                  </a:rPr>
                  <a:t>Kellog</a:t>
                </a:r>
                <a:endParaRPr lang="en-US" sz="1600" b="1" i="0" dirty="0">
                  <a:latin typeface="Arial" charset="0"/>
                </a:endParaRPr>
              </a:p>
              <a:p>
                <a:pPr eaLnBrk="0" hangingPunct="0"/>
                <a:r>
                  <a:rPr lang="en-US" sz="1600" b="1" i="0" dirty="0">
                    <a:latin typeface="Arial" charset="0"/>
                  </a:rPr>
                  <a:t>19 </a:t>
                </a:r>
                <a:r>
                  <a:rPr lang="en-US" sz="1600" b="1" i="0" dirty="0" err="1">
                    <a:latin typeface="Arial" charset="0"/>
                  </a:rPr>
                  <a:t>KMart</a:t>
                </a:r>
                <a:endParaRPr lang="en-US" sz="1600" b="1" i="0" dirty="0">
                  <a:latin typeface="Arial" charset="0"/>
                </a:endParaRPr>
              </a:p>
              <a:p>
                <a:pPr eaLnBrk="0" hangingPunct="0"/>
                <a:r>
                  <a:rPr lang="en-US" sz="1600" b="1" i="0" dirty="0">
                    <a:latin typeface="Arial" charset="0"/>
                  </a:rPr>
                  <a:t>20 Lowe’s</a:t>
                </a:r>
              </a:p>
            </p:txBody>
          </p:sp>
          <p:sp>
            <p:nvSpPr>
              <p:cNvPr id="11" name="Rectangle 10"/>
              <p:cNvSpPr>
                <a:spLocks noChangeArrowheads="1"/>
              </p:cNvSpPr>
              <p:nvPr/>
            </p:nvSpPr>
            <p:spPr bwMode="auto">
              <a:xfrm>
                <a:off x="3812" y="1332"/>
                <a:ext cx="1816" cy="1716"/>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82562" tIns="182562" rIns="182562" bIns="182562"/>
              <a:lstStyle/>
              <a:p>
                <a:pPr eaLnBrk="0" hangingPunct="0"/>
                <a:r>
                  <a:rPr lang="en-US" sz="1600" b="1" i="0">
                    <a:latin typeface="Arial" charset="0"/>
                  </a:rPr>
                  <a:t>21 Lucent</a:t>
                </a:r>
              </a:p>
              <a:p>
                <a:pPr eaLnBrk="0" hangingPunct="0"/>
                <a:r>
                  <a:rPr lang="en-US" sz="1600" b="1" i="0">
                    <a:latin typeface="Arial" charset="0"/>
                  </a:rPr>
                  <a:t>22 Mattel</a:t>
                </a:r>
              </a:p>
              <a:p>
                <a:pPr eaLnBrk="0" hangingPunct="0"/>
                <a:r>
                  <a:rPr lang="en-US" sz="1600" b="1" i="0">
                    <a:latin typeface="Arial" charset="0"/>
                  </a:rPr>
                  <a:t>23 Mead</a:t>
                </a:r>
              </a:p>
              <a:p>
                <a:pPr eaLnBrk="0" hangingPunct="0"/>
                <a:r>
                  <a:rPr lang="en-US" sz="1600" b="1" i="0">
                    <a:latin typeface="Arial" charset="0"/>
                  </a:rPr>
                  <a:t>24 Microsoft</a:t>
                </a:r>
              </a:p>
              <a:p>
                <a:pPr eaLnBrk="0" hangingPunct="0"/>
                <a:r>
                  <a:rPr lang="en-US" sz="1600" b="1" i="0">
                    <a:latin typeface="Arial" charset="0"/>
                  </a:rPr>
                  <a:t>25 Occidental Petroleum</a:t>
                </a:r>
              </a:p>
              <a:p>
                <a:pPr eaLnBrk="0" hangingPunct="0"/>
                <a:r>
                  <a:rPr lang="en-US" sz="1600" b="1" i="0">
                    <a:latin typeface="Arial" charset="0"/>
                  </a:rPr>
                  <a:t>26 JCPenney</a:t>
                </a:r>
              </a:p>
              <a:p>
                <a:pPr eaLnBrk="0" hangingPunct="0"/>
                <a:r>
                  <a:rPr lang="en-US" sz="1600" b="1" i="0">
                    <a:latin typeface="Arial" charset="0"/>
                  </a:rPr>
                  <a:t>27 Procter &amp; Gamble</a:t>
                </a:r>
              </a:p>
              <a:p>
                <a:pPr eaLnBrk="0" hangingPunct="0"/>
                <a:r>
                  <a:rPr lang="en-US" sz="1600" b="1" i="0">
                    <a:latin typeface="Arial" charset="0"/>
                  </a:rPr>
                  <a:t>28 Ryder</a:t>
                </a:r>
              </a:p>
              <a:p>
                <a:pPr eaLnBrk="0" hangingPunct="0"/>
                <a:r>
                  <a:rPr lang="en-US" sz="1600" b="1" i="0">
                    <a:latin typeface="Arial" charset="0"/>
                  </a:rPr>
                  <a:t>29 Sears</a:t>
                </a:r>
              </a:p>
              <a:p>
                <a:pPr eaLnBrk="0" hangingPunct="0"/>
                <a:r>
                  <a:rPr lang="en-US" sz="1600" b="1" i="0">
                    <a:latin typeface="Arial" charset="0"/>
                  </a:rPr>
                  <a:t>30 Time Warner</a:t>
                </a:r>
              </a:p>
            </p:txBody>
          </p:sp>
        </p:grpSp>
      </p:grpSp>
    </p:spTree>
    <p:extLst>
      <p:ext uri="{BB962C8B-B14F-4D97-AF65-F5344CB8AC3E}">
        <p14:creationId xmlns:p14="http://schemas.microsoft.com/office/powerpoint/2010/main" val="1054887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Simple Random Sample : Sample members :</a:t>
            </a:r>
          </a:p>
          <a:p>
            <a:pPr marL="0" indent="0" algn="just">
              <a:buNone/>
            </a:pPr>
            <a:endParaRPr lang="en-US" sz="2000" b="0" dirty="0" smtClean="0">
              <a:latin typeface="Times New Roman" pitchFamily="18" charset="0"/>
              <a:cs typeface="Times New Roman" pitchFamily="18" charset="0"/>
            </a:endParaRPr>
          </a:p>
        </p:txBody>
      </p:sp>
      <p:grpSp>
        <p:nvGrpSpPr>
          <p:cNvPr id="5" name="Group 5"/>
          <p:cNvGrpSpPr>
            <a:grpSpLocks/>
          </p:cNvGrpSpPr>
          <p:nvPr/>
        </p:nvGrpSpPr>
        <p:grpSpPr bwMode="auto">
          <a:xfrm>
            <a:off x="260350" y="2239638"/>
            <a:ext cx="8699500" cy="2768600"/>
            <a:chOff x="164" y="1312"/>
            <a:chExt cx="5480" cy="1744"/>
          </a:xfrm>
          <a:solidFill>
            <a:schemeClr val="tx1">
              <a:lumMod val="75000"/>
              <a:lumOff val="25000"/>
            </a:schemeClr>
          </a:solidFill>
        </p:grpSpPr>
        <p:sp>
          <p:nvSpPr>
            <p:cNvPr id="6" name="Rectangle 6"/>
            <p:cNvSpPr>
              <a:spLocks noChangeArrowheads="1"/>
            </p:cNvSpPr>
            <p:nvPr/>
          </p:nvSpPr>
          <p:spPr bwMode="auto">
            <a:xfrm>
              <a:off x="164" y="1312"/>
              <a:ext cx="5480" cy="1744"/>
            </a:xfrm>
            <a:prstGeom prst="rect">
              <a:avLst/>
            </a:prstGeom>
            <a:grpFill/>
            <a:ln w="76200">
              <a:solidFill>
                <a:srgbClr val="F6BF69"/>
              </a:solidFill>
              <a:miter lim="800000"/>
              <a:headEnd/>
              <a:tailEnd/>
            </a:ln>
            <a:extLst/>
          </p:spPr>
          <p:txBody>
            <a:bodyPr wrap="none" anchor="ctr"/>
            <a:lstStyle/>
            <a:p>
              <a:pPr eaLnBrk="0" hangingPunct="0"/>
              <a:endParaRPr lang="en-US"/>
            </a:p>
          </p:txBody>
        </p:sp>
        <p:grpSp>
          <p:nvGrpSpPr>
            <p:cNvPr id="7" name="Group 7"/>
            <p:cNvGrpSpPr>
              <a:grpSpLocks/>
            </p:cNvGrpSpPr>
            <p:nvPr/>
          </p:nvGrpSpPr>
          <p:grpSpPr bwMode="auto">
            <a:xfrm>
              <a:off x="180" y="1332"/>
              <a:ext cx="5448" cy="1716"/>
              <a:chOff x="180" y="1332"/>
              <a:chExt cx="5448" cy="1716"/>
            </a:xfrm>
            <a:grpFill/>
          </p:grpSpPr>
          <p:sp>
            <p:nvSpPr>
              <p:cNvPr id="8" name="Rectangle 8"/>
              <p:cNvSpPr>
                <a:spLocks noChangeArrowheads="1"/>
              </p:cNvSpPr>
              <p:nvPr/>
            </p:nvSpPr>
            <p:spPr bwMode="auto">
              <a:xfrm>
                <a:off x="180" y="1332"/>
                <a:ext cx="1816" cy="1716"/>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lIns="182562" tIns="182562" rIns="182562" bIns="182562"/>
              <a:lstStyle/>
              <a:p>
                <a:pPr eaLnBrk="0" hangingPunct="0"/>
                <a:r>
                  <a:rPr lang="en-US" sz="1600" b="1" i="0" dirty="0">
                    <a:solidFill>
                      <a:schemeClr val="bg1"/>
                    </a:solidFill>
                    <a:latin typeface="Arial" charset="0"/>
                  </a:rPr>
                  <a:t>01 Alaska Airlines</a:t>
                </a:r>
              </a:p>
              <a:p>
                <a:pPr eaLnBrk="0" hangingPunct="0"/>
                <a:r>
                  <a:rPr lang="en-US" sz="1600" b="1" i="0" dirty="0">
                    <a:solidFill>
                      <a:schemeClr val="bg1"/>
                    </a:solidFill>
                    <a:latin typeface="Arial" charset="0"/>
                  </a:rPr>
                  <a:t>02 Alcoa</a:t>
                </a:r>
              </a:p>
              <a:p>
                <a:pPr eaLnBrk="0" hangingPunct="0"/>
                <a:r>
                  <a:rPr lang="en-US" sz="1600" b="1" i="0" dirty="0">
                    <a:solidFill>
                      <a:srgbClr val="FF0000"/>
                    </a:solidFill>
                    <a:latin typeface="Arial" charset="0"/>
                  </a:rPr>
                  <a:t>03 Ashland</a:t>
                </a:r>
              </a:p>
              <a:p>
                <a:pPr eaLnBrk="0" hangingPunct="0"/>
                <a:r>
                  <a:rPr lang="en-US" sz="1600" b="1" i="0" dirty="0">
                    <a:solidFill>
                      <a:schemeClr val="bg1"/>
                    </a:solidFill>
                    <a:latin typeface="Arial" charset="0"/>
                  </a:rPr>
                  <a:t>04 Bank of America</a:t>
                </a:r>
              </a:p>
              <a:p>
                <a:pPr eaLnBrk="0" hangingPunct="0"/>
                <a:r>
                  <a:rPr lang="en-US" sz="1600" b="1" i="0" dirty="0">
                    <a:solidFill>
                      <a:schemeClr val="bg1"/>
                    </a:solidFill>
                    <a:latin typeface="Arial" charset="0"/>
                  </a:rPr>
                  <a:t>05 BellSouth</a:t>
                </a:r>
              </a:p>
              <a:p>
                <a:pPr eaLnBrk="0" hangingPunct="0"/>
                <a:r>
                  <a:rPr lang="en-US" sz="1600" b="1" i="0" dirty="0">
                    <a:solidFill>
                      <a:schemeClr val="bg1"/>
                    </a:solidFill>
                    <a:latin typeface="Arial" charset="0"/>
                  </a:rPr>
                  <a:t>06 Chevron</a:t>
                </a:r>
              </a:p>
              <a:p>
                <a:pPr eaLnBrk="0" hangingPunct="0"/>
                <a:r>
                  <a:rPr lang="en-US" sz="1600" b="1" i="0" dirty="0">
                    <a:solidFill>
                      <a:srgbClr val="FF0000"/>
                    </a:solidFill>
                    <a:latin typeface="Arial" charset="0"/>
                  </a:rPr>
                  <a:t>07 Citigroup</a:t>
                </a:r>
              </a:p>
              <a:p>
                <a:pPr eaLnBrk="0" hangingPunct="0"/>
                <a:r>
                  <a:rPr lang="en-US" sz="1600" b="1" i="0" dirty="0">
                    <a:solidFill>
                      <a:schemeClr val="bg1"/>
                    </a:solidFill>
                    <a:latin typeface="Arial" charset="0"/>
                  </a:rPr>
                  <a:t>08 Clorox</a:t>
                </a:r>
              </a:p>
              <a:p>
                <a:pPr eaLnBrk="0" hangingPunct="0"/>
                <a:r>
                  <a:rPr lang="en-US" sz="1600" b="1" i="0" dirty="0">
                    <a:solidFill>
                      <a:schemeClr val="bg1"/>
                    </a:solidFill>
                    <a:latin typeface="Arial" charset="0"/>
                  </a:rPr>
                  <a:t>09 Delta Air Lines</a:t>
                </a:r>
              </a:p>
              <a:p>
                <a:pPr eaLnBrk="0" hangingPunct="0"/>
                <a:r>
                  <a:rPr lang="en-US" sz="1600" b="1" i="0" dirty="0">
                    <a:solidFill>
                      <a:schemeClr val="bg1"/>
                    </a:solidFill>
                    <a:latin typeface="Arial" charset="0"/>
                  </a:rPr>
                  <a:t>10 Disney</a:t>
                </a:r>
              </a:p>
            </p:txBody>
          </p:sp>
          <p:sp>
            <p:nvSpPr>
              <p:cNvPr id="9" name="Rectangle 9"/>
              <p:cNvSpPr>
                <a:spLocks noChangeArrowheads="1"/>
              </p:cNvSpPr>
              <p:nvPr/>
            </p:nvSpPr>
            <p:spPr bwMode="auto">
              <a:xfrm>
                <a:off x="1996" y="1332"/>
                <a:ext cx="1816" cy="1716"/>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lIns="182562" tIns="182562" rIns="182562" bIns="182562"/>
              <a:lstStyle/>
              <a:p>
                <a:pPr eaLnBrk="0" hangingPunct="0"/>
                <a:r>
                  <a:rPr lang="en-US" sz="1600" b="1" i="0" dirty="0">
                    <a:solidFill>
                      <a:schemeClr val="bg1"/>
                    </a:solidFill>
                    <a:latin typeface="Arial" charset="0"/>
                  </a:rPr>
                  <a:t>11 DuPont</a:t>
                </a:r>
              </a:p>
              <a:p>
                <a:pPr eaLnBrk="0" hangingPunct="0"/>
                <a:r>
                  <a:rPr lang="en-US" sz="1600" b="1" i="0" dirty="0">
                    <a:solidFill>
                      <a:schemeClr val="bg1"/>
                    </a:solidFill>
                    <a:latin typeface="Arial" charset="0"/>
                  </a:rPr>
                  <a:t>12 Exxon Mobil</a:t>
                </a:r>
              </a:p>
              <a:p>
                <a:pPr eaLnBrk="0" hangingPunct="0"/>
                <a:r>
                  <a:rPr lang="en-US" sz="1600" b="1" i="0" dirty="0">
                    <a:solidFill>
                      <a:schemeClr val="bg1"/>
                    </a:solidFill>
                    <a:latin typeface="Arial" charset="0"/>
                  </a:rPr>
                  <a:t>13 General Dynamics</a:t>
                </a:r>
              </a:p>
              <a:p>
                <a:pPr eaLnBrk="0" hangingPunct="0"/>
                <a:r>
                  <a:rPr lang="en-US" sz="1600" b="1" i="0" dirty="0">
                    <a:solidFill>
                      <a:schemeClr val="bg1"/>
                    </a:solidFill>
                    <a:latin typeface="Arial" charset="0"/>
                  </a:rPr>
                  <a:t>14 General Electric</a:t>
                </a:r>
              </a:p>
              <a:p>
                <a:pPr eaLnBrk="0" hangingPunct="0"/>
                <a:r>
                  <a:rPr lang="en-US" sz="1600" b="1" i="0" dirty="0">
                    <a:solidFill>
                      <a:schemeClr val="bg1"/>
                    </a:solidFill>
                    <a:latin typeface="Arial" charset="0"/>
                  </a:rPr>
                  <a:t>15 General Mills</a:t>
                </a:r>
              </a:p>
              <a:p>
                <a:pPr eaLnBrk="0" hangingPunct="0"/>
                <a:r>
                  <a:rPr lang="en-US" sz="1600" b="1" i="0" dirty="0">
                    <a:solidFill>
                      <a:schemeClr val="bg1"/>
                    </a:solidFill>
                    <a:latin typeface="Arial" charset="0"/>
                  </a:rPr>
                  <a:t>16 Halliburton</a:t>
                </a:r>
              </a:p>
              <a:p>
                <a:pPr eaLnBrk="0" hangingPunct="0"/>
                <a:r>
                  <a:rPr lang="en-US" sz="1600" b="1" i="0" dirty="0">
                    <a:solidFill>
                      <a:schemeClr val="bg1"/>
                    </a:solidFill>
                    <a:latin typeface="Arial" charset="0"/>
                  </a:rPr>
                  <a:t>17 IBM</a:t>
                </a:r>
              </a:p>
              <a:p>
                <a:pPr eaLnBrk="0" hangingPunct="0"/>
                <a:r>
                  <a:rPr lang="en-US" sz="1600" b="1" i="0" dirty="0">
                    <a:solidFill>
                      <a:srgbClr val="FF0000"/>
                    </a:solidFill>
                    <a:latin typeface="Arial" charset="0"/>
                  </a:rPr>
                  <a:t>18 </a:t>
                </a:r>
                <a:r>
                  <a:rPr lang="en-US" sz="1600" b="1" i="0" dirty="0" err="1">
                    <a:solidFill>
                      <a:srgbClr val="FF0000"/>
                    </a:solidFill>
                    <a:latin typeface="Arial" charset="0"/>
                  </a:rPr>
                  <a:t>Kellog</a:t>
                </a:r>
                <a:endParaRPr lang="en-US" sz="1600" b="1" i="0" dirty="0">
                  <a:solidFill>
                    <a:srgbClr val="FF0000"/>
                  </a:solidFill>
                  <a:latin typeface="Arial" charset="0"/>
                </a:endParaRPr>
              </a:p>
              <a:p>
                <a:pPr eaLnBrk="0" hangingPunct="0"/>
                <a:r>
                  <a:rPr lang="en-US" sz="1600" b="1" i="0" dirty="0">
                    <a:solidFill>
                      <a:srgbClr val="FF0000"/>
                    </a:solidFill>
                    <a:latin typeface="Arial" charset="0"/>
                  </a:rPr>
                  <a:t>19 </a:t>
                </a:r>
                <a:r>
                  <a:rPr lang="en-US" sz="1600" b="1" i="0" dirty="0" err="1">
                    <a:solidFill>
                      <a:srgbClr val="FF0000"/>
                    </a:solidFill>
                    <a:latin typeface="Arial" charset="0"/>
                  </a:rPr>
                  <a:t>KMart</a:t>
                </a:r>
                <a:endParaRPr lang="en-US" sz="1600" b="1" i="0" dirty="0">
                  <a:solidFill>
                    <a:srgbClr val="FF0000"/>
                  </a:solidFill>
                  <a:latin typeface="Arial" charset="0"/>
                </a:endParaRPr>
              </a:p>
              <a:p>
                <a:pPr eaLnBrk="0" hangingPunct="0"/>
                <a:r>
                  <a:rPr lang="en-US" sz="1600" b="1" i="0" dirty="0">
                    <a:solidFill>
                      <a:schemeClr val="bg1"/>
                    </a:solidFill>
                    <a:latin typeface="Arial" charset="0"/>
                  </a:rPr>
                  <a:t>20 Lowe’s</a:t>
                </a:r>
              </a:p>
            </p:txBody>
          </p:sp>
          <p:sp>
            <p:nvSpPr>
              <p:cNvPr id="10" name="Rectangle 10"/>
              <p:cNvSpPr>
                <a:spLocks noChangeArrowheads="1"/>
              </p:cNvSpPr>
              <p:nvPr/>
            </p:nvSpPr>
            <p:spPr bwMode="auto">
              <a:xfrm>
                <a:off x="3812" y="1332"/>
                <a:ext cx="1816" cy="1716"/>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lIns="182562" tIns="182562" rIns="182562" bIns="182562"/>
              <a:lstStyle/>
              <a:p>
                <a:pPr eaLnBrk="0" hangingPunct="0"/>
                <a:r>
                  <a:rPr lang="en-US" sz="1600" b="1" i="0">
                    <a:solidFill>
                      <a:schemeClr val="bg1"/>
                    </a:solidFill>
                    <a:latin typeface="Arial" charset="0"/>
                  </a:rPr>
                  <a:t>21 Lucent</a:t>
                </a:r>
              </a:p>
              <a:p>
                <a:pPr eaLnBrk="0" hangingPunct="0"/>
                <a:r>
                  <a:rPr lang="en-US" sz="1600" b="1" i="0">
                    <a:solidFill>
                      <a:srgbClr val="FF0000"/>
                    </a:solidFill>
                    <a:latin typeface="Arial" charset="0"/>
                  </a:rPr>
                  <a:t>22 Mattel</a:t>
                </a:r>
              </a:p>
              <a:p>
                <a:pPr eaLnBrk="0" hangingPunct="0"/>
                <a:r>
                  <a:rPr lang="en-US" sz="1600" b="1" i="0">
                    <a:solidFill>
                      <a:schemeClr val="bg1"/>
                    </a:solidFill>
                    <a:latin typeface="Arial" charset="0"/>
                  </a:rPr>
                  <a:t>23 Mead</a:t>
                </a:r>
              </a:p>
              <a:p>
                <a:pPr eaLnBrk="0" hangingPunct="0"/>
                <a:r>
                  <a:rPr lang="en-US" sz="1600" b="1" i="0">
                    <a:solidFill>
                      <a:schemeClr val="bg1"/>
                    </a:solidFill>
                    <a:latin typeface="Arial" charset="0"/>
                  </a:rPr>
                  <a:t>24 Microsoft</a:t>
                </a:r>
              </a:p>
              <a:p>
                <a:pPr eaLnBrk="0" hangingPunct="0"/>
                <a:r>
                  <a:rPr lang="en-US" sz="1600" b="1" i="0">
                    <a:solidFill>
                      <a:schemeClr val="bg1"/>
                    </a:solidFill>
                    <a:latin typeface="Arial" charset="0"/>
                  </a:rPr>
                  <a:t>25 Occidental Petroleum</a:t>
                </a:r>
              </a:p>
              <a:p>
                <a:pPr eaLnBrk="0" hangingPunct="0"/>
                <a:r>
                  <a:rPr lang="en-US" sz="1600" b="1" i="0">
                    <a:solidFill>
                      <a:schemeClr val="bg1"/>
                    </a:solidFill>
                    <a:latin typeface="Arial" charset="0"/>
                  </a:rPr>
                  <a:t>26 JCPenney</a:t>
                </a:r>
              </a:p>
              <a:p>
                <a:pPr eaLnBrk="0" hangingPunct="0"/>
                <a:r>
                  <a:rPr lang="en-US" sz="1600" b="1" i="0">
                    <a:solidFill>
                      <a:schemeClr val="bg1"/>
                    </a:solidFill>
                    <a:latin typeface="Arial" charset="0"/>
                  </a:rPr>
                  <a:t>27 Procter &amp; Gamble</a:t>
                </a:r>
              </a:p>
              <a:p>
                <a:pPr eaLnBrk="0" hangingPunct="0"/>
                <a:r>
                  <a:rPr lang="en-US" sz="1600" b="1" i="0">
                    <a:solidFill>
                      <a:schemeClr val="bg1"/>
                    </a:solidFill>
                    <a:latin typeface="Arial" charset="0"/>
                  </a:rPr>
                  <a:t>28 Ryder</a:t>
                </a:r>
              </a:p>
              <a:p>
                <a:pPr eaLnBrk="0" hangingPunct="0"/>
                <a:r>
                  <a:rPr lang="en-US" sz="1600" b="1" i="0">
                    <a:solidFill>
                      <a:schemeClr val="bg1"/>
                    </a:solidFill>
                    <a:latin typeface="Arial" charset="0"/>
                  </a:rPr>
                  <a:t>29 Sears</a:t>
                </a:r>
              </a:p>
              <a:p>
                <a:pPr eaLnBrk="0" hangingPunct="0"/>
                <a:r>
                  <a:rPr lang="en-US" sz="1600" b="1" i="0">
                    <a:solidFill>
                      <a:srgbClr val="FF0000"/>
                    </a:solidFill>
                    <a:latin typeface="Arial" charset="0"/>
                  </a:rPr>
                  <a:t>30 Time Warner</a:t>
                </a:r>
              </a:p>
            </p:txBody>
          </p:sp>
        </p:grpSp>
      </p:grpSp>
    </p:spTree>
    <p:extLst>
      <p:ext uri="{BB962C8B-B14F-4D97-AF65-F5344CB8AC3E}">
        <p14:creationId xmlns:p14="http://schemas.microsoft.com/office/powerpoint/2010/main" val="1054887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Systematic Sampling : Example :</a:t>
            </a:r>
          </a:p>
          <a:p>
            <a:pPr marL="0" indent="0" algn="just">
              <a:buNone/>
            </a:pPr>
            <a:endParaRPr lang="en-US" sz="2000" b="0" dirty="0" smtClean="0">
              <a:latin typeface="Times New Roman" pitchFamily="18" charset="0"/>
              <a:cs typeface="Times New Roman" pitchFamily="18" charset="0"/>
            </a:endParaRPr>
          </a:p>
        </p:txBody>
      </p:sp>
      <p:sp>
        <p:nvSpPr>
          <p:cNvPr id="5" name="Content Placeholder 6"/>
          <p:cNvSpPr txBox="1">
            <a:spLocks/>
          </p:cNvSpPr>
          <p:nvPr/>
        </p:nvSpPr>
        <p:spPr>
          <a:xfrm>
            <a:off x="381000" y="2776115"/>
            <a:ext cx="8382000" cy="22113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mtClean="0">
                <a:latin typeface="Times New Roman" pitchFamily="18" charset="0"/>
                <a:cs typeface="Times New Roman" pitchFamily="18" charset="0"/>
              </a:rPr>
              <a:t>Purchase orders for the previous fiscal year are serialized 1 to 10,000 (</a:t>
            </a:r>
            <a:r>
              <a:rPr lang="en-US" sz="2000" i="1" smtClean="0">
                <a:latin typeface="Times New Roman" pitchFamily="18" charset="0"/>
                <a:cs typeface="Times New Roman" pitchFamily="18" charset="0"/>
              </a:rPr>
              <a:t>N</a:t>
            </a:r>
            <a:r>
              <a:rPr lang="en-US" sz="2000" smtClean="0">
                <a:latin typeface="Times New Roman" pitchFamily="18" charset="0"/>
                <a:cs typeface="Times New Roman" pitchFamily="18" charset="0"/>
              </a:rPr>
              <a:t> = 10,000).</a:t>
            </a:r>
          </a:p>
          <a:p>
            <a:r>
              <a:rPr lang="en-US" sz="2000" smtClean="0">
                <a:latin typeface="Times New Roman" pitchFamily="18" charset="0"/>
                <a:cs typeface="Times New Roman" pitchFamily="18" charset="0"/>
              </a:rPr>
              <a:t>A sample of fifty (</a:t>
            </a:r>
            <a:r>
              <a:rPr lang="en-US" sz="2000" i="1" smtClean="0">
                <a:latin typeface="Times New Roman" pitchFamily="18" charset="0"/>
                <a:cs typeface="Times New Roman" pitchFamily="18" charset="0"/>
              </a:rPr>
              <a:t>n</a:t>
            </a:r>
            <a:r>
              <a:rPr lang="en-US" sz="2000" smtClean="0">
                <a:latin typeface="Times New Roman" pitchFamily="18" charset="0"/>
                <a:cs typeface="Times New Roman" pitchFamily="18" charset="0"/>
              </a:rPr>
              <a:t> = 50) purchases orders is</a:t>
            </a:r>
            <a:br>
              <a:rPr lang="en-US" sz="2000" smtClean="0">
                <a:latin typeface="Times New Roman" pitchFamily="18" charset="0"/>
                <a:cs typeface="Times New Roman" pitchFamily="18" charset="0"/>
              </a:rPr>
            </a:br>
            <a:r>
              <a:rPr lang="en-US" sz="2000" smtClean="0">
                <a:latin typeface="Times New Roman" pitchFamily="18" charset="0"/>
                <a:cs typeface="Times New Roman" pitchFamily="18" charset="0"/>
              </a:rPr>
              <a:t>needed for an audit. </a:t>
            </a:r>
          </a:p>
          <a:p>
            <a:r>
              <a:rPr lang="en-US" sz="2000" i="1" smtClean="0">
                <a:latin typeface="Times New Roman" pitchFamily="18" charset="0"/>
                <a:cs typeface="Times New Roman" pitchFamily="18" charset="0"/>
              </a:rPr>
              <a:t>k</a:t>
            </a:r>
            <a:r>
              <a:rPr lang="en-US" sz="2000" smtClean="0">
                <a:latin typeface="Times New Roman" pitchFamily="18" charset="0"/>
                <a:cs typeface="Times New Roman" pitchFamily="18" charset="0"/>
              </a:rPr>
              <a:t> = 10,000/50 = 200</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54887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4" name="Content Placeholder 2"/>
          <p:cNvSpPr txBox="1">
            <a:spLocks/>
          </p:cNvSpPr>
          <p:nvPr/>
        </p:nvSpPr>
        <p:spPr>
          <a:xfrm>
            <a:off x="457200" y="1360957"/>
            <a:ext cx="8229600" cy="5063633"/>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Properties of  Normal </a:t>
            </a:r>
            <a:r>
              <a:rPr lang="it-IT" sz="2000" b="0" u="sng" dirty="0">
                <a:latin typeface="Times New Roman" pitchFamily="18" charset="0"/>
                <a:cs typeface="Times New Roman" pitchFamily="18" charset="0"/>
              </a:rPr>
              <a:t>Distributions </a:t>
            </a:r>
            <a:r>
              <a:rPr lang="it-IT" sz="2000" b="0" u="sng" dirty="0" smtClean="0">
                <a:latin typeface="Times New Roman" pitchFamily="18" charset="0"/>
                <a:cs typeface="Times New Roman" pitchFamily="18" charset="0"/>
              </a:rPr>
              <a:t>:</a:t>
            </a:r>
          </a:p>
          <a:p>
            <a:pPr marL="0" indent="0" algn="just">
              <a:buNone/>
            </a:pPr>
            <a:endParaRPr lang="it-IT" sz="2000" b="0" u="sng" dirty="0">
              <a:latin typeface="Times New Roman" pitchFamily="18" charset="0"/>
              <a:cs typeface="Times New Roman" pitchFamily="18" charset="0"/>
            </a:endParaRPr>
          </a:p>
          <a:p>
            <a:pPr marL="0" indent="0" algn="just">
              <a:buNone/>
            </a:pPr>
            <a:r>
              <a:rPr lang="en-US" sz="2000" b="0" u="sng" dirty="0">
                <a:latin typeface="Times New Roman" pitchFamily="18" charset="0"/>
                <a:cs typeface="Times New Roman" pitchFamily="18" charset="0"/>
              </a:rPr>
              <a:t>Characteristics of the normal distribution:</a:t>
            </a:r>
          </a:p>
          <a:p>
            <a:pPr marL="0" indent="0" algn="just">
              <a:buNone/>
            </a:pPr>
            <a:r>
              <a:rPr lang="en-US" sz="2000" b="0" dirty="0">
                <a:latin typeface="Times New Roman" pitchFamily="18" charset="0"/>
                <a:cs typeface="Times New Roman" pitchFamily="18" charset="0"/>
              </a:rPr>
              <a:t>Continuous distribution - Line does not break</a:t>
            </a:r>
          </a:p>
          <a:p>
            <a:pPr marL="0" indent="0" algn="just">
              <a:buNone/>
            </a:pPr>
            <a:r>
              <a:rPr lang="en-US" sz="2000" b="0" dirty="0">
                <a:latin typeface="Times New Roman" pitchFamily="18" charset="0"/>
                <a:cs typeface="Times New Roman" pitchFamily="18" charset="0"/>
              </a:rPr>
              <a:t>Bell-shaped, symmetrical distribution</a:t>
            </a:r>
          </a:p>
          <a:p>
            <a:pPr marL="0" indent="0" algn="just">
              <a:buNone/>
            </a:pPr>
            <a:endParaRPr lang="en-US" sz="2000" b="0" dirty="0">
              <a:latin typeface="Times New Roman" pitchFamily="18" charset="0"/>
              <a:cs typeface="Times New Roman" pitchFamily="18" charset="0"/>
            </a:endParaRPr>
          </a:p>
          <a:p>
            <a:pPr marL="0" indent="0" algn="just">
              <a:buNone/>
            </a:pPr>
            <a:endParaRPr lang="en-US" sz="2000" b="0" dirty="0">
              <a:latin typeface="Times New Roman" pitchFamily="18" charset="0"/>
              <a:cs typeface="Times New Roman" pitchFamily="18" charset="0"/>
            </a:endParaRPr>
          </a:p>
          <a:p>
            <a:pPr marL="0" indent="0" algn="just">
              <a:buNone/>
            </a:pPr>
            <a:endParaRPr lang="en-US" sz="2000" b="0" dirty="0" smtClean="0">
              <a:latin typeface="Times New Roman" pitchFamily="18" charset="0"/>
              <a:cs typeface="Times New Roman" pitchFamily="18" charset="0"/>
            </a:endParaRPr>
          </a:p>
          <a:p>
            <a:pPr marL="0" indent="0" algn="just">
              <a:buNone/>
            </a:pPr>
            <a:endParaRPr lang="en-US" sz="2000" b="0" dirty="0">
              <a:latin typeface="Times New Roman" pitchFamily="18" charset="0"/>
              <a:cs typeface="Times New Roman" pitchFamily="18" charset="0"/>
            </a:endParaRPr>
          </a:p>
          <a:p>
            <a:pPr marL="0" indent="0" algn="just">
              <a:buNone/>
            </a:pPr>
            <a:endParaRPr lang="en-US" sz="2000" b="0" dirty="0">
              <a:latin typeface="Times New Roman" pitchFamily="18" charset="0"/>
              <a:cs typeface="Times New Roman" pitchFamily="18" charset="0"/>
            </a:endParaRPr>
          </a:p>
          <a:p>
            <a:pPr marL="0" indent="0" algn="just">
              <a:buNone/>
            </a:pPr>
            <a:endParaRPr lang="en-US" sz="2000" b="0" dirty="0">
              <a:latin typeface="Times New Roman" pitchFamily="18" charset="0"/>
              <a:cs typeface="Times New Roman" pitchFamily="18" charset="0"/>
            </a:endParaRPr>
          </a:p>
          <a:p>
            <a:pPr marL="0" indent="0" algn="just">
              <a:buNone/>
            </a:pPr>
            <a:endParaRPr lang="en-US" sz="2000" b="0" dirty="0">
              <a:latin typeface="Times New Roman" pitchFamily="18" charset="0"/>
              <a:cs typeface="Times New Roman" pitchFamily="18" charset="0"/>
            </a:endParaRPr>
          </a:p>
          <a:p>
            <a:pPr marL="0" indent="0" algn="just">
              <a:buNone/>
            </a:pPr>
            <a:r>
              <a:rPr lang="en-US" sz="2000" b="0" dirty="0">
                <a:latin typeface="Times New Roman" pitchFamily="18" charset="0"/>
                <a:cs typeface="Times New Roman" pitchFamily="18" charset="0"/>
              </a:rPr>
              <a:t>Ranges from -∞ to ∞</a:t>
            </a:r>
          </a:p>
          <a:p>
            <a:pPr marL="0" indent="0" algn="just">
              <a:buNone/>
            </a:pPr>
            <a:r>
              <a:rPr lang="en-US" sz="2000" b="0" dirty="0">
                <a:latin typeface="Times New Roman" pitchFamily="18" charset="0"/>
                <a:cs typeface="Times New Roman" pitchFamily="18" charset="0"/>
              </a:rPr>
              <a:t>Mean = median = mode</a:t>
            </a:r>
          </a:p>
          <a:p>
            <a:pPr marL="0" indent="0" algn="just">
              <a:buNone/>
            </a:pPr>
            <a:r>
              <a:rPr lang="en-US" sz="2000" b="0" dirty="0">
                <a:latin typeface="Times New Roman" pitchFamily="18" charset="0"/>
                <a:cs typeface="Times New Roman" pitchFamily="18" charset="0"/>
              </a:rPr>
              <a:t>Area under the curve = total probability = 1</a:t>
            </a:r>
          </a:p>
          <a:p>
            <a:pPr marL="0" indent="0" algn="just">
              <a:buNone/>
            </a:pPr>
            <a:r>
              <a:rPr lang="en-US" sz="2000" b="0" dirty="0">
                <a:latin typeface="Times New Roman" pitchFamily="18" charset="0"/>
                <a:cs typeface="Times New Roman" pitchFamily="18" charset="0"/>
              </a:rPr>
              <a:t>68% of data are within one </a:t>
            </a:r>
            <a:r>
              <a:rPr lang="en-US" sz="2000" b="0" dirty="0" err="1">
                <a:latin typeface="Times New Roman" pitchFamily="18" charset="0"/>
                <a:cs typeface="Times New Roman" pitchFamily="18" charset="0"/>
              </a:rPr>
              <a:t>std</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dev</a:t>
            </a:r>
            <a:r>
              <a:rPr lang="en-US" sz="2000" b="0" dirty="0">
                <a:latin typeface="Times New Roman" pitchFamily="18" charset="0"/>
                <a:cs typeface="Times New Roman" pitchFamily="18" charset="0"/>
              </a:rPr>
              <a:t> of mean, 95% within two </a:t>
            </a:r>
            <a:r>
              <a:rPr lang="en-US" sz="2000" b="0" dirty="0" err="1">
                <a:latin typeface="Times New Roman" pitchFamily="18" charset="0"/>
                <a:cs typeface="Times New Roman" pitchFamily="18" charset="0"/>
              </a:rPr>
              <a:t>std</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devs</a:t>
            </a:r>
            <a:r>
              <a:rPr lang="en-US" sz="2000" b="0" dirty="0">
                <a:latin typeface="Times New Roman" pitchFamily="18" charset="0"/>
                <a:cs typeface="Times New Roman" pitchFamily="18" charset="0"/>
              </a:rPr>
              <a:t>, and 99.7% within three </a:t>
            </a:r>
            <a:r>
              <a:rPr lang="en-US" sz="2000" b="0" dirty="0" err="1">
                <a:latin typeface="Times New Roman" pitchFamily="18" charset="0"/>
                <a:cs typeface="Times New Roman" pitchFamily="18" charset="0"/>
              </a:rPr>
              <a:t>std</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devs</a:t>
            </a:r>
            <a:endParaRPr lang="en-US" sz="2000" b="0" dirty="0">
              <a:latin typeface="Times New Roman" pitchFamily="18" charset="0"/>
              <a:cs typeface="Times New Roman" pitchFamily="18" charset="0"/>
            </a:endParaRPr>
          </a:p>
          <a:p>
            <a:pPr marL="0" indent="0" algn="just">
              <a:buNone/>
            </a:pPr>
            <a:endParaRPr lang="it-IT" sz="2000" b="0" u="sng" dirty="0" smtClean="0">
              <a:latin typeface="Times New Roman" pitchFamily="18" charset="0"/>
              <a:cs typeface="Times New Roman" pitchFamily="18" charset="0"/>
            </a:endParaRPr>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8026" y="2682860"/>
            <a:ext cx="3884370" cy="258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4887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Systematic Sampling : Example :</a:t>
            </a:r>
          </a:p>
          <a:p>
            <a:pPr marL="0" indent="0" algn="just">
              <a:buNone/>
            </a:pPr>
            <a:endParaRPr lang="en-US" sz="2000" b="0" dirty="0" smtClean="0">
              <a:latin typeface="Times New Roman" pitchFamily="18" charset="0"/>
              <a:cs typeface="Times New Roman" pitchFamily="18" charset="0"/>
            </a:endParaRPr>
          </a:p>
        </p:txBody>
      </p:sp>
      <p:sp>
        <p:nvSpPr>
          <p:cNvPr id="5" name="Content Placeholder 6"/>
          <p:cNvSpPr txBox="1">
            <a:spLocks/>
          </p:cNvSpPr>
          <p:nvPr/>
        </p:nvSpPr>
        <p:spPr>
          <a:xfrm>
            <a:off x="381000" y="2776115"/>
            <a:ext cx="8382000" cy="22113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mtClean="0">
                <a:latin typeface="Times New Roman" pitchFamily="18" charset="0"/>
                <a:cs typeface="Times New Roman" pitchFamily="18" charset="0"/>
              </a:rPr>
              <a:t>First sample element randomly selected from the first 200 purchase orders. Assume the 45</a:t>
            </a:r>
            <a:r>
              <a:rPr lang="en-US" sz="2000" baseline="30000" smtClean="0">
                <a:latin typeface="Times New Roman" pitchFamily="18" charset="0"/>
                <a:cs typeface="Times New Roman" pitchFamily="18" charset="0"/>
              </a:rPr>
              <a:t>th</a:t>
            </a:r>
            <a:r>
              <a:rPr lang="en-US" sz="2000" smtClean="0">
                <a:latin typeface="Times New Roman" pitchFamily="18" charset="0"/>
                <a:cs typeface="Times New Roman" pitchFamily="18" charset="0"/>
              </a:rPr>
              <a:t> purchase order was selected.</a:t>
            </a:r>
          </a:p>
          <a:p>
            <a:r>
              <a:rPr lang="en-US" sz="2000" smtClean="0">
                <a:latin typeface="Times New Roman" pitchFamily="18" charset="0"/>
                <a:cs typeface="Times New Roman" pitchFamily="18" charset="0"/>
              </a:rPr>
              <a:t>Subsequent sample elements: 45, 245, 445, 645, . .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054887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Convinience ( Non – Random ) Sampling :</a:t>
            </a:r>
          </a:p>
          <a:p>
            <a:pPr marL="0" indent="0" algn="just">
              <a:buNone/>
            </a:pPr>
            <a:endParaRPr lang="en-US" sz="2000" b="0" dirty="0" smtClean="0">
              <a:latin typeface="Times New Roman" pitchFamily="18" charset="0"/>
              <a:cs typeface="Times New Roman" pitchFamily="18" charset="0"/>
            </a:endParaRPr>
          </a:p>
        </p:txBody>
      </p:sp>
      <p:sp>
        <p:nvSpPr>
          <p:cNvPr id="5" name="Content Placeholder 2"/>
          <p:cNvSpPr txBox="1">
            <a:spLocks/>
          </p:cNvSpPr>
          <p:nvPr/>
        </p:nvSpPr>
        <p:spPr>
          <a:xfrm>
            <a:off x="457200" y="2315255"/>
            <a:ext cx="8382000" cy="3006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mtClean="0">
                <a:latin typeface="Times New Roman" pitchFamily="18" charset="0"/>
                <a:cs typeface="Times New Roman" pitchFamily="18" charset="0"/>
              </a:rPr>
              <a:t>Non-Random sampling – sampling techniques used</a:t>
            </a:r>
            <a:br>
              <a:rPr lang="en-US" sz="2000" smtClean="0">
                <a:latin typeface="Times New Roman" pitchFamily="18" charset="0"/>
                <a:cs typeface="Times New Roman" pitchFamily="18" charset="0"/>
              </a:rPr>
            </a:br>
            <a:r>
              <a:rPr lang="en-US" sz="2000" smtClean="0">
                <a:latin typeface="Times New Roman" pitchFamily="18" charset="0"/>
                <a:cs typeface="Times New Roman" pitchFamily="18" charset="0"/>
              </a:rPr>
              <a:t>to select elements from the population by any mechanism that does not involve a random selection process</a:t>
            </a:r>
          </a:p>
          <a:p>
            <a:pPr lvl="1"/>
            <a:r>
              <a:rPr lang="en-US" sz="2000" smtClean="0">
                <a:latin typeface="Times New Roman" pitchFamily="18" charset="0"/>
                <a:cs typeface="Times New Roman" pitchFamily="18" charset="0"/>
              </a:rPr>
              <a:t>These techniques are not desirable for making statistical inferences</a:t>
            </a:r>
          </a:p>
          <a:p>
            <a:pPr lvl="1"/>
            <a:r>
              <a:rPr lang="en-US" sz="2000" smtClean="0">
                <a:latin typeface="Times New Roman" pitchFamily="18" charset="0"/>
                <a:cs typeface="Times New Roman" pitchFamily="18" charset="0"/>
              </a:rPr>
              <a:t>Example – choosing members of this class as an accurate representation of all students at our university, selecting the first five people that walk into a store and ask them about their shopping preferences, etc.</a:t>
            </a:r>
          </a:p>
          <a:p>
            <a:pPr>
              <a:buFontTx/>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54887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Non Sampling Errors :</a:t>
            </a:r>
          </a:p>
          <a:p>
            <a:pPr marL="0" indent="0" algn="just">
              <a:buNone/>
            </a:pPr>
            <a:endParaRPr lang="en-US" sz="2000" b="0" dirty="0" smtClean="0">
              <a:latin typeface="Times New Roman" pitchFamily="18" charset="0"/>
              <a:cs typeface="Times New Roman" pitchFamily="18" charset="0"/>
            </a:endParaRPr>
          </a:p>
        </p:txBody>
      </p:sp>
      <p:sp>
        <p:nvSpPr>
          <p:cNvPr id="5" name="Content Placeholder 2"/>
          <p:cNvSpPr txBox="1">
            <a:spLocks/>
          </p:cNvSpPr>
          <p:nvPr/>
        </p:nvSpPr>
        <p:spPr>
          <a:xfrm>
            <a:off x="457200" y="2315255"/>
            <a:ext cx="8382000" cy="3006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mtClean="0">
                <a:latin typeface="Times New Roman" pitchFamily="18" charset="0"/>
                <a:cs typeface="Times New Roman" pitchFamily="18" charset="0"/>
              </a:rPr>
              <a:t>Non-sampling Errors – all errors that exist other than the variation expected due to random sampling</a:t>
            </a:r>
          </a:p>
          <a:p>
            <a:pPr lvl="1"/>
            <a:r>
              <a:rPr lang="en-US" sz="2000" smtClean="0">
                <a:latin typeface="Times New Roman" pitchFamily="18" charset="0"/>
                <a:cs typeface="Times New Roman" pitchFamily="18" charset="0"/>
              </a:rPr>
              <a:t>Missing data, data entry, and analysis errors</a:t>
            </a:r>
          </a:p>
          <a:p>
            <a:pPr lvl="1"/>
            <a:r>
              <a:rPr lang="en-US" sz="2000" smtClean="0">
                <a:latin typeface="Times New Roman" pitchFamily="18" charset="0"/>
                <a:cs typeface="Times New Roman" pitchFamily="18" charset="0"/>
              </a:rPr>
              <a:t>Leading questions, poorly conceived concepts, unclear definitions, and defective questionnaires</a:t>
            </a:r>
          </a:p>
          <a:p>
            <a:pPr lvl="1"/>
            <a:r>
              <a:rPr lang="en-US" sz="2000" smtClean="0">
                <a:latin typeface="Times New Roman" pitchFamily="18" charset="0"/>
                <a:cs typeface="Times New Roman" pitchFamily="18" charset="0"/>
              </a:rPr>
              <a:t>Response errors occur when people do not know, will not say, or overstate in their answers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054887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Sampling Distribution of mean Xbar :</a:t>
            </a:r>
          </a:p>
          <a:p>
            <a:pPr marL="0" indent="0" algn="just">
              <a:buNone/>
            </a:pPr>
            <a:endParaRPr lang="en-US" sz="2000" b="0" dirty="0" smtClean="0">
              <a:latin typeface="Times New Roman" pitchFamily="18" charset="0"/>
              <a:cs typeface="Times New Roman" pitchFamily="18" charset="0"/>
            </a:endParaRPr>
          </a:p>
        </p:txBody>
      </p:sp>
      <p:grpSp>
        <p:nvGrpSpPr>
          <p:cNvPr id="5" name="Group 31"/>
          <p:cNvGrpSpPr>
            <a:grpSpLocks/>
          </p:cNvGrpSpPr>
          <p:nvPr/>
        </p:nvGrpSpPr>
        <p:grpSpPr bwMode="auto">
          <a:xfrm>
            <a:off x="914400" y="2885364"/>
            <a:ext cx="7010400" cy="3429000"/>
            <a:chOff x="1104" y="1632"/>
            <a:chExt cx="3564" cy="2160"/>
          </a:xfrm>
        </p:grpSpPr>
        <p:sp>
          <p:nvSpPr>
            <p:cNvPr id="6" name="Rectangle 9"/>
            <p:cNvSpPr>
              <a:spLocks noChangeArrowheads="1"/>
            </p:cNvSpPr>
            <p:nvPr/>
          </p:nvSpPr>
          <p:spPr bwMode="auto">
            <a:xfrm>
              <a:off x="1104" y="1632"/>
              <a:ext cx="3564" cy="2160"/>
            </a:xfrm>
            <a:prstGeom prst="rect">
              <a:avLst/>
            </a:prstGeom>
            <a:noFill/>
            <a:ln w="76200">
              <a:solidFill>
                <a:srgbClr val="F6BF69"/>
              </a:solidFill>
              <a:miter lim="800000"/>
              <a:headEnd/>
              <a:tailEnd/>
            </a:ln>
          </p:spPr>
          <p:txBody>
            <a:bodyPr wrap="none" anchor="ctr"/>
            <a:lstStyle/>
            <a:p>
              <a:endParaRPr lang="en-US" sz="2400" i="0">
                <a:solidFill>
                  <a:srgbClr val="000000"/>
                </a:solidFill>
              </a:endParaRPr>
            </a:p>
          </p:txBody>
        </p:sp>
        <p:graphicFrame>
          <p:nvGraphicFramePr>
            <p:cNvPr id="7" name="Object 10">
              <a:hlinkClick r:id="" action="ppaction://ole?verb=0"/>
            </p:cNvPr>
            <p:cNvGraphicFramePr>
              <a:graphicFrameLocks/>
            </p:cNvGraphicFramePr>
            <p:nvPr/>
          </p:nvGraphicFramePr>
          <p:xfrm>
            <a:off x="1169" y="2156"/>
            <a:ext cx="1058" cy="868"/>
          </p:xfrm>
          <a:graphic>
            <a:graphicData uri="http://schemas.openxmlformats.org/presentationml/2006/ole">
              <mc:AlternateContent xmlns:mc="http://schemas.openxmlformats.org/markup-compatibility/2006">
                <mc:Choice xmlns:v="urn:schemas-microsoft-com:vml" Requires="v">
                  <p:oleObj spid="_x0000_s14378" name="Equation" r:id="rId3" imgW="1104840" imgH="888840" progId="Equation.3">
                    <p:embed/>
                  </p:oleObj>
                </mc:Choice>
                <mc:Fallback>
                  <p:oleObj name="Equation" r:id="rId3" imgW="1104840" imgH="8888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 y="2156"/>
                          <a:ext cx="1058" cy="868"/>
                        </a:xfrm>
                        <a:prstGeom prst="rect">
                          <a:avLst/>
                        </a:prstGeom>
                        <a:noFill/>
                        <a:ln w="50800">
                          <a:solidFill>
                            <a:srgbClr val="80808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1">
              <a:hlinkClick r:id="" action="ppaction://ole?verb=0"/>
            </p:cNvPr>
            <p:cNvGraphicFramePr>
              <a:graphicFrameLocks/>
            </p:cNvGraphicFramePr>
            <p:nvPr/>
          </p:nvGraphicFramePr>
          <p:xfrm>
            <a:off x="3793" y="2345"/>
            <a:ext cx="833" cy="501"/>
          </p:xfrm>
          <a:graphic>
            <a:graphicData uri="http://schemas.openxmlformats.org/presentationml/2006/ole">
              <mc:AlternateContent xmlns:mc="http://schemas.openxmlformats.org/markup-compatibility/2006">
                <mc:Choice xmlns:v="urn:schemas-microsoft-com:vml" Requires="v">
                  <p:oleObj spid="_x0000_s14379" name="Equation" r:id="rId5" imgW="660240" imgH="431640" progId="Equation.3">
                    <p:embed/>
                  </p:oleObj>
                </mc:Choice>
                <mc:Fallback>
                  <p:oleObj name="Equation" r:id="rId5" imgW="660240" imgH="43164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3" y="2345"/>
                          <a:ext cx="833" cy="501"/>
                        </a:xfrm>
                        <a:prstGeom prst="rect">
                          <a:avLst/>
                        </a:prstGeom>
                        <a:noFill/>
                        <a:ln w="50800">
                          <a:solidFill>
                            <a:srgbClr val="80808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Arc 12"/>
            <p:cNvSpPr>
              <a:spLocks/>
            </p:cNvSpPr>
            <p:nvPr/>
          </p:nvSpPr>
          <p:spPr bwMode="auto">
            <a:xfrm>
              <a:off x="1646" y="1776"/>
              <a:ext cx="68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20"/>
                  </a:moveTo>
                  <a:cubicBezTo>
                    <a:pt x="44" y="9634"/>
                    <a:pt x="9682" y="17"/>
                    <a:pt x="21569" y="0"/>
                  </a:cubicBezTo>
                </a:path>
                <a:path w="21600" h="21600" stroke="0" extrusionOk="0">
                  <a:moveTo>
                    <a:pt x="0" y="21520"/>
                  </a:moveTo>
                  <a:cubicBezTo>
                    <a:pt x="44" y="9634"/>
                    <a:pt x="9682" y="17"/>
                    <a:pt x="21569" y="0"/>
                  </a:cubicBezTo>
                  <a:lnTo>
                    <a:pt x="21600" y="21600"/>
                  </a:lnTo>
                  <a:close/>
                </a:path>
              </a:pathLst>
            </a:custGeom>
            <a:noFill/>
            <a:ln w="50800" cap="rnd">
              <a:solidFill>
                <a:srgbClr val="333399"/>
              </a:solidFill>
              <a:prstDash val="sysDash"/>
              <a:round/>
              <a:headEnd type="triangle" w="med" len="me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aphicFrame>
          <p:nvGraphicFramePr>
            <p:cNvPr id="10" name="Object 13">
              <a:hlinkClick r:id="" action="ppaction://ole?verb=0"/>
            </p:cNvPr>
            <p:cNvGraphicFramePr>
              <a:graphicFrameLocks/>
            </p:cNvGraphicFramePr>
            <p:nvPr/>
          </p:nvGraphicFramePr>
          <p:xfrm>
            <a:off x="2373" y="1720"/>
            <a:ext cx="1074" cy="566"/>
          </p:xfrm>
          <a:graphic>
            <a:graphicData uri="http://schemas.openxmlformats.org/presentationml/2006/ole">
              <mc:AlternateContent xmlns:mc="http://schemas.openxmlformats.org/markup-compatibility/2006">
                <mc:Choice xmlns:v="urn:schemas-microsoft-com:vml" Requires="v">
                  <p:oleObj spid="_x0000_s14380" name="Equation" r:id="rId7" imgW="876240" imgH="457200" progId="Equation.3">
                    <p:embed/>
                  </p:oleObj>
                </mc:Choice>
                <mc:Fallback>
                  <p:oleObj name="Equation" r:id="rId7" imgW="876240" imgH="4572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73" y="1720"/>
                          <a:ext cx="1074" cy="566"/>
                        </a:xfrm>
                        <a:prstGeom prst="rect">
                          <a:avLst/>
                        </a:prstGeom>
                        <a:noFill/>
                        <a:ln w="50800">
                          <a:solidFill>
                            <a:srgbClr val="80808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4">
              <a:hlinkClick r:id="" action="ppaction://ole?verb=0"/>
            </p:cNvPr>
            <p:cNvGraphicFramePr>
              <a:graphicFrameLocks/>
            </p:cNvGraphicFramePr>
            <p:nvPr/>
          </p:nvGraphicFramePr>
          <p:xfrm>
            <a:off x="2248" y="3123"/>
            <a:ext cx="1323" cy="562"/>
          </p:xfrm>
          <a:graphic>
            <a:graphicData uri="http://schemas.openxmlformats.org/presentationml/2006/ole">
              <mc:AlternateContent xmlns:mc="http://schemas.openxmlformats.org/markup-compatibility/2006">
                <mc:Choice xmlns:v="urn:schemas-microsoft-com:vml" Requires="v">
                  <p:oleObj spid="_x0000_s14381" name="Equation" r:id="rId9" imgW="1054080" imgH="431640" progId="Equation.3">
                    <p:embed/>
                  </p:oleObj>
                </mc:Choice>
                <mc:Fallback>
                  <p:oleObj name="Equation" r:id="rId9" imgW="1054080" imgH="43164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8" y="3123"/>
                          <a:ext cx="1323" cy="562"/>
                        </a:xfrm>
                        <a:prstGeom prst="rect">
                          <a:avLst/>
                        </a:prstGeom>
                        <a:noFill/>
                        <a:ln w="50800">
                          <a:solidFill>
                            <a:srgbClr val="80808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Arc 15"/>
            <p:cNvSpPr>
              <a:spLocks/>
            </p:cNvSpPr>
            <p:nvPr/>
          </p:nvSpPr>
          <p:spPr bwMode="auto">
            <a:xfrm>
              <a:off x="3440" y="1937"/>
              <a:ext cx="802" cy="36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898" y="0"/>
                    <a:pt x="21555" y="9621"/>
                    <a:pt x="21599" y="21520"/>
                  </a:cubicBezTo>
                </a:path>
                <a:path w="21600" h="21600" stroke="0" extrusionOk="0">
                  <a:moveTo>
                    <a:pt x="-1" y="0"/>
                  </a:moveTo>
                  <a:cubicBezTo>
                    <a:pt x="11898" y="0"/>
                    <a:pt x="21555" y="9621"/>
                    <a:pt x="21599" y="21520"/>
                  </a:cubicBezTo>
                  <a:lnTo>
                    <a:pt x="0" y="21600"/>
                  </a:lnTo>
                  <a:close/>
                </a:path>
              </a:pathLst>
            </a:custGeom>
            <a:noFill/>
            <a:ln w="50800" cap="rnd">
              <a:solidFill>
                <a:srgbClr val="333399"/>
              </a:solidFill>
              <a:round/>
              <a:headEnd type="triangle" w="med" len="me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3" name="Arc 16"/>
            <p:cNvSpPr>
              <a:spLocks/>
            </p:cNvSpPr>
            <p:nvPr/>
          </p:nvSpPr>
          <p:spPr bwMode="auto">
            <a:xfrm>
              <a:off x="1569" y="3072"/>
              <a:ext cx="659"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rgbClr val="333399"/>
              </a:solidFill>
              <a:round/>
              <a:headEnd type="triangle" w="med" len="me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4" name="Arc 17"/>
            <p:cNvSpPr>
              <a:spLocks/>
            </p:cNvSpPr>
            <p:nvPr/>
          </p:nvSpPr>
          <p:spPr bwMode="auto">
            <a:xfrm>
              <a:off x="3582" y="2880"/>
              <a:ext cx="621" cy="513"/>
            </a:xfrm>
            <a:custGeom>
              <a:avLst/>
              <a:gdLst>
                <a:gd name="T0" fmla="*/ 0 w 21629"/>
                <a:gd name="T1" fmla="*/ 0 h 21600"/>
                <a:gd name="T2" fmla="*/ 0 w 21629"/>
                <a:gd name="T3" fmla="*/ 0 h 21600"/>
                <a:gd name="T4" fmla="*/ 0 w 21629"/>
                <a:gd name="T5" fmla="*/ 0 h 21600"/>
                <a:gd name="T6" fmla="*/ 0 60000 65536"/>
                <a:gd name="T7" fmla="*/ 0 60000 65536"/>
                <a:gd name="T8" fmla="*/ 0 60000 65536"/>
                <a:gd name="T9" fmla="*/ 0 w 21629"/>
                <a:gd name="T10" fmla="*/ 0 h 21600"/>
                <a:gd name="T11" fmla="*/ 21629 w 21629"/>
                <a:gd name="T12" fmla="*/ 21600 h 21600"/>
              </a:gdLst>
              <a:ahLst/>
              <a:cxnLst>
                <a:cxn ang="T6">
                  <a:pos x="T0" y="T1"/>
                </a:cxn>
                <a:cxn ang="T7">
                  <a:pos x="T2" y="T3"/>
                </a:cxn>
                <a:cxn ang="T8">
                  <a:pos x="T4" y="T5"/>
                </a:cxn>
              </a:cxnLst>
              <a:rect l="T9" t="T10" r="T11" b="T12"/>
              <a:pathLst>
                <a:path w="21629" h="21600" fill="none" extrusionOk="0">
                  <a:moveTo>
                    <a:pt x="21629" y="0"/>
                  </a:moveTo>
                  <a:cubicBezTo>
                    <a:pt x="21629" y="11929"/>
                    <a:pt x="11958" y="21600"/>
                    <a:pt x="29" y="21600"/>
                  </a:cubicBezTo>
                  <a:cubicBezTo>
                    <a:pt x="19" y="21600"/>
                    <a:pt x="9" y="21599"/>
                    <a:pt x="0" y="21599"/>
                  </a:cubicBezTo>
                </a:path>
                <a:path w="21629" h="21600" stroke="0" extrusionOk="0">
                  <a:moveTo>
                    <a:pt x="21629" y="0"/>
                  </a:moveTo>
                  <a:cubicBezTo>
                    <a:pt x="21629" y="11929"/>
                    <a:pt x="11958" y="21600"/>
                    <a:pt x="29" y="21600"/>
                  </a:cubicBezTo>
                  <a:cubicBezTo>
                    <a:pt x="19" y="21600"/>
                    <a:pt x="9" y="21599"/>
                    <a:pt x="0" y="21599"/>
                  </a:cubicBezTo>
                  <a:lnTo>
                    <a:pt x="29" y="0"/>
                  </a:lnTo>
                  <a:close/>
                </a:path>
              </a:pathLst>
            </a:custGeom>
            <a:noFill/>
            <a:ln w="50800" cap="rnd">
              <a:solidFill>
                <a:srgbClr val="333399"/>
              </a:solidFill>
              <a:round/>
              <a:headEnd type="triangle" w="med" len="me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5" name="Rectangle 18"/>
            <p:cNvSpPr>
              <a:spLocks noChangeArrowheads="1"/>
            </p:cNvSpPr>
            <p:nvPr/>
          </p:nvSpPr>
          <p:spPr bwMode="auto">
            <a:xfrm>
              <a:off x="2317" y="2422"/>
              <a:ext cx="1174" cy="444"/>
            </a:xfrm>
            <a:prstGeom prst="rect">
              <a:avLst/>
            </a:prstGeom>
            <a:noFill/>
            <a:ln w="12700">
              <a:noFill/>
              <a:miter lim="800000"/>
              <a:headEnd/>
              <a:tailEnd/>
            </a:ln>
          </p:spPr>
          <p:txBody>
            <a:bodyPr wrap="none" lIns="90488" tIns="44450" rIns="90488" bIns="44450">
              <a:spAutoFit/>
            </a:bodyPr>
            <a:lstStyle/>
            <a:p>
              <a:pPr algn="ctr" fontAlgn="auto">
                <a:spcBef>
                  <a:spcPts val="0"/>
                </a:spcBef>
                <a:spcAft>
                  <a:spcPts val="0"/>
                </a:spcAft>
                <a:defRPr/>
              </a:pPr>
              <a:r>
                <a:rPr lang="en-US" sz="2000" b="1" i="0" kern="0" dirty="0">
                  <a:solidFill>
                    <a:srgbClr val="808080"/>
                  </a:solidFill>
                  <a:latin typeface="+mj-lt"/>
                  <a:cs typeface="+mn-cs"/>
                </a:rPr>
                <a:t>Process of</a:t>
              </a:r>
            </a:p>
            <a:p>
              <a:pPr algn="ctr" fontAlgn="auto">
                <a:spcBef>
                  <a:spcPts val="0"/>
                </a:spcBef>
                <a:spcAft>
                  <a:spcPts val="0"/>
                </a:spcAft>
                <a:defRPr/>
              </a:pPr>
              <a:r>
                <a:rPr lang="en-US" sz="2000" b="1" i="0" kern="0" dirty="0">
                  <a:solidFill>
                    <a:srgbClr val="808080"/>
                  </a:solidFill>
                  <a:latin typeface="+mj-lt"/>
                  <a:cs typeface="+mn-cs"/>
                </a:rPr>
                <a:t>Inferential Statistics</a:t>
              </a:r>
            </a:p>
          </p:txBody>
        </p:sp>
      </p:grpSp>
      <p:sp>
        <p:nvSpPr>
          <p:cNvPr id="16" name="Content Placeholder 39"/>
          <p:cNvSpPr txBox="1">
            <a:spLocks/>
          </p:cNvSpPr>
          <p:nvPr/>
        </p:nvSpPr>
        <p:spPr>
          <a:xfrm>
            <a:off x="723900" y="1969610"/>
            <a:ext cx="7696200" cy="7969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800" smtClean="0">
                <a:solidFill>
                  <a:srgbClr val="000040"/>
                </a:solidFill>
                <a:latin typeface="Times New Roman" pitchFamily="18" charset="0"/>
                <a:cs typeface="Times New Roman" pitchFamily="18" charset="0"/>
              </a:rPr>
              <a:t>Proper analysis and interpretation of a sample statistic requires knowledge of its distribution.</a:t>
            </a:r>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54887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Central Limit Theorem :</a:t>
            </a:r>
          </a:p>
          <a:p>
            <a:pPr marL="0" indent="0" algn="just">
              <a:buNone/>
            </a:pPr>
            <a:endParaRPr lang="en-US" sz="2000" b="0" dirty="0" smtClean="0">
              <a:latin typeface="Times New Roman" pitchFamily="18" charset="0"/>
              <a:cs typeface="Times New Roman" pitchFamily="18" charset="0"/>
            </a:endParaRPr>
          </a:p>
        </p:txBody>
      </p:sp>
      <p:sp>
        <p:nvSpPr>
          <p:cNvPr id="5" name="Content Placeholder 2"/>
          <p:cNvSpPr txBox="1">
            <a:spLocks/>
          </p:cNvSpPr>
          <p:nvPr/>
        </p:nvSpPr>
        <p:spPr>
          <a:xfrm>
            <a:off x="381000" y="2084825"/>
            <a:ext cx="8382000" cy="399412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mtClean="0">
                <a:solidFill>
                  <a:srgbClr val="000040"/>
                </a:solidFill>
                <a:latin typeface="Times New Roman" pitchFamily="18" charset="0"/>
                <a:cs typeface="Times New Roman" pitchFamily="18" charset="0"/>
              </a:rPr>
              <a:t>Consider taking a sample of size n from a population</a:t>
            </a:r>
          </a:p>
          <a:p>
            <a:r>
              <a:rPr lang="en-US" sz="2000" smtClean="0">
                <a:solidFill>
                  <a:srgbClr val="000040"/>
                </a:solidFill>
                <a:latin typeface="Times New Roman" pitchFamily="18" charset="0"/>
                <a:cs typeface="Times New Roman" pitchFamily="18" charset="0"/>
              </a:rPr>
              <a:t>The sampling distribution of the sample mean is the distribution of the means of repeated samples of size n from a population</a:t>
            </a:r>
          </a:p>
          <a:p>
            <a:r>
              <a:rPr lang="en-US" sz="2000" smtClean="0">
                <a:solidFill>
                  <a:srgbClr val="000040"/>
                </a:solidFill>
                <a:latin typeface="Times New Roman" pitchFamily="18" charset="0"/>
                <a:cs typeface="Times New Roman" pitchFamily="18" charset="0"/>
              </a:rPr>
              <a:t>The central limit theorem states that as the sample size increases,</a:t>
            </a:r>
          </a:p>
          <a:p>
            <a:pPr lvl="1"/>
            <a:r>
              <a:rPr lang="en-US" sz="2000" smtClean="0">
                <a:solidFill>
                  <a:srgbClr val="000040"/>
                </a:solidFill>
                <a:latin typeface="Times New Roman" pitchFamily="18" charset="0"/>
                <a:cs typeface="Times New Roman" pitchFamily="18" charset="0"/>
              </a:rPr>
              <a:t>The shape of the distribution becomes a normal distribution (this condition is typically consider to be met when n is at least 30)</a:t>
            </a:r>
          </a:p>
          <a:p>
            <a:pPr lvl="1"/>
            <a:r>
              <a:rPr lang="en-US" sz="2000" smtClean="0">
                <a:solidFill>
                  <a:srgbClr val="000040"/>
                </a:solidFill>
                <a:latin typeface="Times New Roman" pitchFamily="18" charset="0"/>
                <a:cs typeface="Times New Roman" pitchFamily="18" charset="0"/>
              </a:rPr>
              <a:t>The variance decreases by a factor of n</a:t>
            </a:r>
            <a:endParaRPr lang="en-US" sz="2000" dirty="0" smtClean="0">
              <a:solidFill>
                <a:srgbClr val="000040"/>
              </a:solidFill>
              <a:latin typeface="Times New Roman" pitchFamily="18" charset="0"/>
              <a:cs typeface="Times New Roman" pitchFamily="18" charset="0"/>
            </a:endParaRPr>
          </a:p>
        </p:txBody>
      </p:sp>
    </p:spTree>
    <p:extLst>
      <p:ext uri="{BB962C8B-B14F-4D97-AF65-F5344CB8AC3E}">
        <p14:creationId xmlns:p14="http://schemas.microsoft.com/office/powerpoint/2010/main" val="1054887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Sampling for Normal Population :</a:t>
            </a:r>
          </a:p>
          <a:p>
            <a:pPr marL="0" indent="0" algn="just">
              <a:buNone/>
            </a:pPr>
            <a:endParaRPr lang="en-US" sz="2000" b="0" dirty="0" smtClean="0">
              <a:latin typeface="Times New Roman" pitchFamily="18" charset="0"/>
              <a:cs typeface="Times New Roman" pitchFamily="18" charset="0"/>
            </a:endParaRPr>
          </a:p>
        </p:txBody>
      </p:sp>
      <p:graphicFrame>
        <p:nvGraphicFramePr>
          <p:cNvPr id="5" name="Object 4">
            <a:hlinkClick r:id="" action="ppaction://ole?verb=0"/>
          </p:cNvPr>
          <p:cNvGraphicFramePr>
            <a:graphicFrameLocks/>
          </p:cNvGraphicFramePr>
          <p:nvPr>
            <p:extLst>
              <p:ext uri="{D42A27DB-BD31-4B8C-83A1-F6EECF244321}">
                <p14:modId xmlns:p14="http://schemas.microsoft.com/office/powerpoint/2010/main" val="2871215408"/>
              </p:ext>
            </p:extLst>
          </p:nvPr>
        </p:nvGraphicFramePr>
        <p:xfrm>
          <a:off x="457200" y="2618258"/>
          <a:ext cx="8548688" cy="3268662"/>
        </p:xfrm>
        <a:graphic>
          <a:graphicData uri="http://schemas.openxmlformats.org/presentationml/2006/ole">
            <mc:AlternateContent xmlns:mc="http://schemas.openxmlformats.org/markup-compatibility/2006">
              <mc:Choice xmlns:v="urn:schemas-microsoft-com:vml" Requires="v">
                <p:oleObj spid="_x0000_s15372" name="Equation" r:id="rId3" imgW="3047760" imgH="1358640" progId="Equation.3">
                  <p:embed/>
                </p:oleObj>
              </mc:Choice>
              <mc:Fallback>
                <p:oleObj name="Equation" r:id="rId3" imgW="3047760" imgH="13586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618258"/>
                        <a:ext cx="8548688" cy="3268662"/>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
        <p:nvSpPr>
          <p:cNvPr id="6" name="Content Placeholder 7"/>
          <p:cNvSpPr txBox="1">
            <a:spLocks/>
          </p:cNvSpPr>
          <p:nvPr/>
        </p:nvSpPr>
        <p:spPr>
          <a:xfrm>
            <a:off x="381000" y="1931205"/>
            <a:ext cx="8382000" cy="9493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mtClean="0">
                <a:solidFill>
                  <a:srgbClr val="000040"/>
                </a:solidFill>
                <a:latin typeface="Times New Roman" pitchFamily="18" charset="0"/>
                <a:cs typeface="Times New Roman" pitchFamily="18" charset="0"/>
              </a:rPr>
              <a:t>The distribution of sample means is normal for any sample size.</a:t>
            </a:r>
            <a:endParaRPr lang="en-US" sz="2000" dirty="0" smtClean="0">
              <a:solidFill>
                <a:srgbClr val="000040"/>
              </a:solidFill>
              <a:latin typeface="Times New Roman" pitchFamily="18" charset="0"/>
              <a:cs typeface="Times New Roman" pitchFamily="18" charset="0"/>
            </a:endParaRPr>
          </a:p>
        </p:txBody>
      </p:sp>
    </p:spTree>
    <p:extLst>
      <p:ext uri="{BB962C8B-B14F-4D97-AF65-F5344CB8AC3E}">
        <p14:creationId xmlns:p14="http://schemas.microsoft.com/office/powerpoint/2010/main" val="179046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a:latin typeface="Times New Roman" pitchFamily="18" charset="0"/>
                <a:cs typeface="Times New Roman" pitchFamily="18" charset="0"/>
              </a:rPr>
              <a:t>Z Formula for Sample Means</a:t>
            </a:r>
            <a:endParaRPr lang="en-US" sz="2000" b="0" dirty="0" smtClean="0">
              <a:latin typeface="Times New Roman" pitchFamily="18" charset="0"/>
              <a:cs typeface="Times New Roman" pitchFamily="18" charset="0"/>
            </a:endParaRPr>
          </a:p>
        </p:txBody>
      </p:sp>
      <p:graphicFrame>
        <p:nvGraphicFramePr>
          <p:cNvPr id="5" name="Object 4">
            <a:hlinkClick r:id="" action="ppaction://ole?verb=0"/>
          </p:cNvPr>
          <p:cNvGraphicFramePr>
            <a:graphicFrameLocks/>
          </p:cNvGraphicFramePr>
          <p:nvPr/>
        </p:nvGraphicFramePr>
        <p:xfrm>
          <a:off x="2743200" y="2362200"/>
          <a:ext cx="3657600" cy="2743200"/>
        </p:xfrm>
        <a:graphic>
          <a:graphicData uri="http://schemas.openxmlformats.org/presentationml/2006/ole">
            <mc:AlternateContent xmlns:mc="http://schemas.openxmlformats.org/markup-compatibility/2006">
              <mc:Choice xmlns:v="urn:schemas-microsoft-com:vml" Requires="v">
                <p:oleObj spid="_x0000_s16396" name="Equation" r:id="rId3" imgW="710891" imgH="634725" progId="Equation.3">
                  <p:embed/>
                </p:oleObj>
              </mc:Choice>
              <mc:Fallback>
                <p:oleObj name="Equation" r:id="rId3" imgW="710891" imgH="634725"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362200"/>
                        <a:ext cx="3657600" cy="27432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extLst>
      <p:ext uri="{BB962C8B-B14F-4D97-AF65-F5344CB8AC3E}">
        <p14:creationId xmlns:p14="http://schemas.microsoft.com/office/powerpoint/2010/main" val="1526666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Example :</a:t>
            </a:r>
          </a:p>
          <a:p>
            <a:pPr marL="0" indent="0" algn="just">
              <a:buNone/>
            </a:pPr>
            <a:endParaRPr lang="en-US" sz="2000" b="0" u="sng" dirty="0">
              <a:latin typeface="Times New Roman" pitchFamily="18" charset="0"/>
              <a:cs typeface="Times New Roman" pitchFamily="18" charset="0"/>
            </a:endParaRPr>
          </a:p>
          <a:p>
            <a:pPr marL="0" indent="0" algn="just">
              <a:buNone/>
            </a:pPr>
            <a:r>
              <a:rPr lang="en-US" sz="2000" b="0" dirty="0">
                <a:latin typeface="Times New Roman" pitchFamily="18" charset="0"/>
                <a:cs typeface="Times New Roman" pitchFamily="18" charset="0"/>
              </a:rPr>
              <a:t>Suppose that the mean expenditure per customer at a tire store is $85.00, with a standard deviation of $9.00. If a random sample of 40 customers is taken, what is the probability that the sample average expenditure per customer for this sample will be $87.00 or more? </a:t>
            </a:r>
          </a:p>
          <a:p>
            <a:pPr marL="0" indent="0" algn="just">
              <a:buNone/>
            </a:pPr>
            <a:endParaRPr lang="en-US" sz="2000" b="0" dirty="0">
              <a:latin typeface="Times New Roman" pitchFamily="18" charset="0"/>
              <a:cs typeface="Times New Roman" pitchFamily="18" charset="0"/>
            </a:endParaRPr>
          </a:p>
          <a:p>
            <a:pPr marL="0" indent="0" algn="just">
              <a:buNone/>
            </a:pPr>
            <a:r>
              <a:rPr lang="en-US" sz="2000" b="0" dirty="0">
                <a:latin typeface="Times New Roman" pitchFamily="18" charset="0"/>
                <a:cs typeface="Times New Roman" pitchFamily="18" charset="0"/>
              </a:rPr>
              <a:t>Solution: Because the sample size is greater than 30, the central limit theorem can be used to state that the sample mean is normally distributed and the problem can proceed using the normal distribution calculations.</a:t>
            </a:r>
          </a:p>
          <a:p>
            <a:pPr marL="0" indent="0" algn="just">
              <a:buNone/>
            </a:pPr>
            <a:endParaRPr lang="en-US" sz="2000" b="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364850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Example :</a:t>
            </a:r>
          </a:p>
          <a:p>
            <a:pPr marL="0" indent="0" algn="just">
              <a:buNone/>
            </a:pPr>
            <a:endParaRPr lang="en-US" sz="2000" b="0" u="sng" dirty="0">
              <a:latin typeface="Times New Roman" pitchFamily="18" charset="0"/>
              <a:cs typeface="Times New Roman" pitchFamily="18" charset="0"/>
            </a:endParaRP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3496562632"/>
              </p:ext>
            </p:extLst>
          </p:nvPr>
        </p:nvGraphicFramePr>
        <p:xfrm>
          <a:off x="1161256" y="2084825"/>
          <a:ext cx="6821488" cy="3675063"/>
        </p:xfrm>
        <a:graphic>
          <a:graphicData uri="http://schemas.openxmlformats.org/presentationml/2006/ole">
            <mc:AlternateContent xmlns:mc="http://schemas.openxmlformats.org/markup-compatibility/2006">
              <mc:Choice xmlns:v="urn:schemas-microsoft-com:vml" Requires="v">
                <p:oleObj spid="_x0000_s17420" name="Equation" r:id="rId3" imgW="2540000" imgH="1371600" progId="Equation.3">
                  <p:embed/>
                </p:oleObj>
              </mc:Choice>
              <mc:Fallback>
                <p:oleObj name="Equation" r:id="rId3" imgW="2540000" imgH="1371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256" y="2084825"/>
                        <a:ext cx="6821488" cy="3675063"/>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extLst>
      <p:ext uri="{BB962C8B-B14F-4D97-AF65-F5344CB8AC3E}">
        <p14:creationId xmlns:p14="http://schemas.microsoft.com/office/powerpoint/2010/main" val="2364850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Example : Graphical Solution</a:t>
            </a:r>
          </a:p>
          <a:p>
            <a:pPr marL="0" indent="0" algn="just">
              <a:buNone/>
            </a:pPr>
            <a:endParaRPr lang="en-US" sz="2000" b="0" u="sng" dirty="0">
              <a:latin typeface="Times New Roman" pitchFamily="18" charset="0"/>
              <a:cs typeface="Times New Roman" pitchFamily="18" charset="0"/>
            </a:endParaRPr>
          </a:p>
        </p:txBody>
      </p:sp>
      <p:graphicFrame>
        <p:nvGraphicFramePr>
          <p:cNvPr id="5" name="Object 4">
            <a:hlinkClick r:id="" action="ppaction://ole?verb=0"/>
          </p:cNvPr>
          <p:cNvGraphicFramePr>
            <a:graphicFrameLocks/>
          </p:cNvGraphicFramePr>
          <p:nvPr>
            <p:extLst>
              <p:ext uri="{D42A27DB-BD31-4B8C-83A1-F6EECF244321}">
                <p14:modId xmlns:p14="http://schemas.microsoft.com/office/powerpoint/2010/main" val="1346887878"/>
              </p:ext>
            </p:extLst>
          </p:nvPr>
        </p:nvGraphicFramePr>
        <p:xfrm>
          <a:off x="468313" y="4793680"/>
          <a:ext cx="4256087" cy="1362075"/>
        </p:xfrm>
        <a:graphic>
          <a:graphicData uri="http://schemas.openxmlformats.org/presentationml/2006/ole">
            <mc:AlternateContent xmlns:mc="http://schemas.openxmlformats.org/markup-compatibility/2006">
              <mc:Choice xmlns:v="urn:schemas-microsoft-com:vml" Requires="v">
                <p:oleObj spid="_x0000_s18464" name="Equation" r:id="rId3" imgW="2057400" imgH="568080" progId="Equation.3">
                  <p:embed/>
                </p:oleObj>
              </mc:Choice>
              <mc:Fallback>
                <p:oleObj name="Equation" r:id="rId3" imgW="2057400" imgH="5680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4793680"/>
                        <a:ext cx="4256087" cy="1362075"/>
                      </a:xfrm>
                      <a:prstGeom prst="rect">
                        <a:avLst/>
                      </a:prstGeom>
                      <a:noFill/>
                      <a:ln w="76200">
                        <a:solidFill>
                          <a:srgbClr val="CC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26"/>
          <p:cNvGrpSpPr>
            <a:grpSpLocks/>
          </p:cNvGrpSpPr>
          <p:nvPr/>
        </p:nvGrpSpPr>
        <p:grpSpPr bwMode="auto">
          <a:xfrm>
            <a:off x="4805363" y="1947292"/>
            <a:ext cx="4081462" cy="2509838"/>
            <a:chOff x="3027" y="1359"/>
            <a:chExt cx="2571" cy="1581"/>
          </a:xfrm>
        </p:grpSpPr>
        <p:sp>
          <p:nvSpPr>
            <p:cNvPr id="7" name="Rectangle 6"/>
            <p:cNvSpPr>
              <a:spLocks noChangeArrowheads="1"/>
            </p:cNvSpPr>
            <p:nvPr/>
          </p:nvSpPr>
          <p:spPr bwMode="auto">
            <a:xfrm>
              <a:off x="3027" y="1359"/>
              <a:ext cx="2571" cy="1581"/>
            </a:xfrm>
            <a:prstGeom prst="rect">
              <a:avLst/>
            </a:prstGeom>
            <a:noFill/>
            <a:ln w="76200">
              <a:solidFill>
                <a:srgbClr val="F6BF69"/>
              </a:solidFill>
              <a:miter lim="800000"/>
              <a:headEnd/>
              <a:tailEnd/>
            </a:ln>
          </p:spPr>
          <p:txBody>
            <a:bodyPr wrap="none" anchor="ctr"/>
            <a:lstStyle/>
            <a:p>
              <a:endParaRPr lang="en-US" sz="2400" i="0">
                <a:solidFill>
                  <a:srgbClr val="000000"/>
                </a:solidFill>
              </a:endParaRPr>
            </a:p>
          </p:txBody>
        </p:sp>
        <p:grpSp>
          <p:nvGrpSpPr>
            <p:cNvPr id="8" name="Group 25"/>
            <p:cNvGrpSpPr>
              <a:grpSpLocks/>
            </p:cNvGrpSpPr>
            <p:nvPr/>
          </p:nvGrpSpPr>
          <p:grpSpPr bwMode="auto">
            <a:xfrm>
              <a:off x="3129" y="1458"/>
              <a:ext cx="2458" cy="1445"/>
              <a:chOff x="3129" y="1458"/>
              <a:chExt cx="2458" cy="1445"/>
            </a:xfrm>
          </p:grpSpPr>
          <p:grpSp>
            <p:nvGrpSpPr>
              <p:cNvPr id="9" name="Group 10"/>
              <p:cNvGrpSpPr>
                <a:grpSpLocks/>
              </p:cNvGrpSpPr>
              <p:nvPr/>
            </p:nvGrpSpPr>
            <p:grpSpPr bwMode="auto">
              <a:xfrm>
                <a:off x="3129" y="1546"/>
                <a:ext cx="2361" cy="1149"/>
                <a:chOff x="3129" y="1546"/>
                <a:chExt cx="2361" cy="1149"/>
              </a:xfrm>
            </p:grpSpPr>
            <p:sp>
              <p:nvSpPr>
                <p:cNvPr id="24" name="Freeform 7"/>
                <p:cNvSpPr>
                  <a:spLocks/>
                </p:cNvSpPr>
                <p:nvPr/>
              </p:nvSpPr>
              <p:spPr bwMode="auto">
                <a:xfrm>
                  <a:off x="3129" y="1546"/>
                  <a:ext cx="1962" cy="1149"/>
                </a:xfrm>
                <a:custGeom>
                  <a:avLst/>
                  <a:gdLst>
                    <a:gd name="T0" fmla="*/ 59 w 1962"/>
                    <a:gd name="T1" fmla="*/ 1128 h 1149"/>
                    <a:gd name="T2" fmla="*/ 122 w 1962"/>
                    <a:gd name="T3" fmla="*/ 1117 h 1149"/>
                    <a:gd name="T4" fmla="*/ 184 w 1962"/>
                    <a:gd name="T5" fmla="*/ 1101 h 1149"/>
                    <a:gd name="T6" fmla="*/ 247 w 1962"/>
                    <a:gd name="T7" fmla="*/ 1079 h 1149"/>
                    <a:gd name="T8" fmla="*/ 310 w 1962"/>
                    <a:gd name="T9" fmla="*/ 1049 h 1149"/>
                    <a:gd name="T10" fmla="*/ 373 w 1962"/>
                    <a:gd name="T11" fmla="*/ 1008 h 1149"/>
                    <a:gd name="T12" fmla="*/ 436 w 1962"/>
                    <a:gd name="T13" fmla="*/ 956 h 1149"/>
                    <a:gd name="T14" fmla="*/ 498 w 1962"/>
                    <a:gd name="T15" fmla="*/ 891 h 1149"/>
                    <a:gd name="T16" fmla="*/ 561 w 1962"/>
                    <a:gd name="T17" fmla="*/ 813 h 1149"/>
                    <a:gd name="T18" fmla="*/ 625 w 1962"/>
                    <a:gd name="T19" fmla="*/ 723 h 1149"/>
                    <a:gd name="T20" fmla="*/ 688 w 1962"/>
                    <a:gd name="T21" fmla="*/ 622 h 1149"/>
                    <a:gd name="T22" fmla="*/ 751 w 1962"/>
                    <a:gd name="T23" fmla="*/ 514 h 1149"/>
                    <a:gd name="T24" fmla="*/ 814 w 1962"/>
                    <a:gd name="T25" fmla="*/ 403 h 1149"/>
                    <a:gd name="T26" fmla="*/ 876 w 1962"/>
                    <a:gd name="T27" fmla="*/ 294 h 1149"/>
                    <a:gd name="T28" fmla="*/ 939 w 1962"/>
                    <a:gd name="T29" fmla="*/ 195 h 1149"/>
                    <a:gd name="T30" fmla="*/ 1002 w 1962"/>
                    <a:gd name="T31" fmla="*/ 110 h 1149"/>
                    <a:gd name="T32" fmla="*/ 1065 w 1962"/>
                    <a:gd name="T33" fmla="*/ 47 h 1149"/>
                    <a:gd name="T34" fmla="*/ 1128 w 1962"/>
                    <a:gd name="T35" fmla="*/ 9 h 1149"/>
                    <a:gd name="T36" fmla="*/ 1191 w 1962"/>
                    <a:gd name="T37" fmla="*/ 0 h 1149"/>
                    <a:gd name="T38" fmla="*/ 1254 w 1962"/>
                    <a:gd name="T39" fmla="*/ 20 h 1149"/>
                    <a:gd name="T40" fmla="*/ 1317 w 1962"/>
                    <a:gd name="T41" fmla="*/ 68 h 1149"/>
                    <a:gd name="T42" fmla="*/ 1380 w 1962"/>
                    <a:gd name="T43" fmla="*/ 139 h 1149"/>
                    <a:gd name="T44" fmla="*/ 1443 w 1962"/>
                    <a:gd name="T45" fmla="*/ 230 h 1149"/>
                    <a:gd name="T46" fmla="*/ 1505 w 1962"/>
                    <a:gd name="T47" fmla="*/ 334 h 1149"/>
                    <a:gd name="T48" fmla="*/ 1568 w 1962"/>
                    <a:gd name="T49" fmla="*/ 445 h 1149"/>
                    <a:gd name="T50" fmla="*/ 1631 w 1962"/>
                    <a:gd name="T51" fmla="*/ 555 h 1149"/>
                    <a:gd name="T52" fmla="*/ 1694 w 1962"/>
                    <a:gd name="T53" fmla="*/ 662 h 1149"/>
                    <a:gd name="T54" fmla="*/ 1757 w 1962"/>
                    <a:gd name="T55" fmla="*/ 758 h 1149"/>
                    <a:gd name="T56" fmla="*/ 1819 w 1962"/>
                    <a:gd name="T57" fmla="*/ 845 h 1149"/>
                    <a:gd name="T58" fmla="*/ 1883 w 1962"/>
                    <a:gd name="T59" fmla="*/ 917 h 1149"/>
                    <a:gd name="T60" fmla="*/ 1946 w 1962"/>
                    <a:gd name="T61" fmla="*/ 977 h 1149"/>
                    <a:gd name="T62" fmla="*/ 1918 w 1962"/>
                    <a:gd name="T63" fmla="*/ 1148 h 1149"/>
                    <a:gd name="T64" fmla="*/ 1855 w 1962"/>
                    <a:gd name="T65" fmla="*/ 1148 h 1149"/>
                    <a:gd name="T66" fmla="*/ 1793 w 1962"/>
                    <a:gd name="T67" fmla="*/ 1148 h 1149"/>
                    <a:gd name="T68" fmla="*/ 1730 w 1962"/>
                    <a:gd name="T69" fmla="*/ 1148 h 1149"/>
                    <a:gd name="T70" fmla="*/ 1667 w 1962"/>
                    <a:gd name="T71" fmla="*/ 1148 h 1149"/>
                    <a:gd name="T72" fmla="*/ 1604 w 1962"/>
                    <a:gd name="T73" fmla="*/ 1148 h 1149"/>
                    <a:gd name="T74" fmla="*/ 1540 w 1962"/>
                    <a:gd name="T75" fmla="*/ 1148 h 1149"/>
                    <a:gd name="T76" fmla="*/ 1477 w 1962"/>
                    <a:gd name="T77" fmla="*/ 1148 h 1149"/>
                    <a:gd name="T78" fmla="*/ 1415 w 1962"/>
                    <a:gd name="T79" fmla="*/ 1148 h 1149"/>
                    <a:gd name="T80" fmla="*/ 1352 w 1962"/>
                    <a:gd name="T81" fmla="*/ 1148 h 1149"/>
                    <a:gd name="T82" fmla="*/ 1289 w 1962"/>
                    <a:gd name="T83" fmla="*/ 1148 h 1149"/>
                    <a:gd name="T84" fmla="*/ 1226 w 1962"/>
                    <a:gd name="T85" fmla="*/ 1148 h 1149"/>
                    <a:gd name="T86" fmla="*/ 1163 w 1962"/>
                    <a:gd name="T87" fmla="*/ 1148 h 1149"/>
                    <a:gd name="T88" fmla="*/ 1101 w 1962"/>
                    <a:gd name="T89" fmla="*/ 1148 h 1149"/>
                    <a:gd name="T90" fmla="*/ 1038 w 1962"/>
                    <a:gd name="T91" fmla="*/ 1148 h 1149"/>
                    <a:gd name="T92" fmla="*/ 975 w 1962"/>
                    <a:gd name="T93" fmla="*/ 1148 h 1149"/>
                    <a:gd name="T94" fmla="*/ 912 w 1962"/>
                    <a:gd name="T95" fmla="*/ 1148 h 1149"/>
                    <a:gd name="T96" fmla="*/ 848 w 1962"/>
                    <a:gd name="T97" fmla="*/ 1148 h 1149"/>
                    <a:gd name="T98" fmla="*/ 786 w 1962"/>
                    <a:gd name="T99" fmla="*/ 1148 h 1149"/>
                    <a:gd name="T100" fmla="*/ 723 w 1962"/>
                    <a:gd name="T101" fmla="*/ 1148 h 1149"/>
                    <a:gd name="T102" fmla="*/ 660 w 1962"/>
                    <a:gd name="T103" fmla="*/ 1148 h 1149"/>
                    <a:gd name="T104" fmla="*/ 597 w 1962"/>
                    <a:gd name="T105" fmla="*/ 1148 h 1149"/>
                    <a:gd name="T106" fmla="*/ 534 w 1962"/>
                    <a:gd name="T107" fmla="*/ 1148 h 1149"/>
                    <a:gd name="T108" fmla="*/ 472 w 1962"/>
                    <a:gd name="T109" fmla="*/ 1148 h 1149"/>
                    <a:gd name="T110" fmla="*/ 409 w 1962"/>
                    <a:gd name="T111" fmla="*/ 1148 h 1149"/>
                    <a:gd name="T112" fmla="*/ 345 w 1962"/>
                    <a:gd name="T113" fmla="*/ 1148 h 1149"/>
                    <a:gd name="T114" fmla="*/ 282 w 1962"/>
                    <a:gd name="T115" fmla="*/ 1148 h 1149"/>
                    <a:gd name="T116" fmla="*/ 219 w 1962"/>
                    <a:gd name="T117" fmla="*/ 1148 h 1149"/>
                    <a:gd name="T118" fmla="*/ 157 w 1962"/>
                    <a:gd name="T119" fmla="*/ 1148 h 1149"/>
                    <a:gd name="T120" fmla="*/ 94 w 1962"/>
                    <a:gd name="T121" fmla="*/ 1148 h 1149"/>
                    <a:gd name="T122" fmla="*/ 31 w 1962"/>
                    <a:gd name="T123" fmla="*/ 1148 h 11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62"/>
                    <a:gd name="T187" fmla="*/ 0 h 1149"/>
                    <a:gd name="T188" fmla="*/ 1962 w 1962"/>
                    <a:gd name="T189" fmla="*/ 1149 h 11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62" h="1149">
                      <a:moveTo>
                        <a:pt x="0" y="1136"/>
                      </a:moveTo>
                      <a:lnTo>
                        <a:pt x="4" y="1135"/>
                      </a:lnTo>
                      <a:lnTo>
                        <a:pt x="7" y="1135"/>
                      </a:lnTo>
                      <a:lnTo>
                        <a:pt x="11" y="1134"/>
                      </a:lnTo>
                      <a:lnTo>
                        <a:pt x="15" y="1134"/>
                      </a:lnTo>
                      <a:lnTo>
                        <a:pt x="19" y="1134"/>
                      </a:lnTo>
                      <a:lnTo>
                        <a:pt x="23" y="1133"/>
                      </a:lnTo>
                      <a:lnTo>
                        <a:pt x="27" y="1133"/>
                      </a:lnTo>
                      <a:lnTo>
                        <a:pt x="31" y="1132"/>
                      </a:lnTo>
                      <a:lnTo>
                        <a:pt x="35" y="1132"/>
                      </a:lnTo>
                      <a:lnTo>
                        <a:pt x="39" y="1131"/>
                      </a:lnTo>
                      <a:lnTo>
                        <a:pt x="43" y="1131"/>
                      </a:lnTo>
                      <a:lnTo>
                        <a:pt x="47" y="1130"/>
                      </a:lnTo>
                      <a:lnTo>
                        <a:pt x="51" y="1130"/>
                      </a:lnTo>
                      <a:lnTo>
                        <a:pt x="55" y="1129"/>
                      </a:lnTo>
                      <a:lnTo>
                        <a:pt x="59" y="1128"/>
                      </a:lnTo>
                      <a:lnTo>
                        <a:pt x="63" y="1128"/>
                      </a:lnTo>
                      <a:lnTo>
                        <a:pt x="66" y="1127"/>
                      </a:lnTo>
                      <a:lnTo>
                        <a:pt x="70" y="1127"/>
                      </a:lnTo>
                      <a:lnTo>
                        <a:pt x="74" y="1126"/>
                      </a:lnTo>
                      <a:lnTo>
                        <a:pt x="78" y="1125"/>
                      </a:lnTo>
                      <a:lnTo>
                        <a:pt x="82" y="1125"/>
                      </a:lnTo>
                      <a:lnTo>
                        <a:pt x="86" y="1124"/>
                      </a:lnTo>
                      <a:lnTo>
                        <a:pt x="90" y="1123"/>
                      </a:lnTo>
                      <a:lnTo>
                        <a:pt x="94" y="1123"/>
                      </a:lnTo>
                      <a:lnTo>
                        <a:pt x="98" y="1122"/>
                      </a:lnTo>
                      <a:lnTo>
                        <a:pt x="102" y="1121"/>
                      </a:lnTo>
                      <a:lnTo>
                        <a:pt x="106" y="1121"/>
                      </a:lnTo>
                      <a:lnTo>
                        <a:pt x="110" y="1120"/>
                      </a:lnTo>
                      <a:lnTo>
                        <a:pt x="114" y="1119"/>
                      </a:lnTo>
                      <a:lnTo>
                        <a:pt x="118" y="1118"/>
                      </a:lnTo>
                      <a:lnTo>
                        <a:pt x="122" y="1117"/>
                      </a:lnTo>
                      <a:lnTo>
                        <a:pt x="126" y="1116"/>
                      </a:lnTo>
                      <a:lnTo>
                        <a:pt x="130" y="1115"/>
                      </a:lnTo>
                      <a:lnTo>
                        <a:pt x="134" y="1115"/>
                      </a:lnTo>
                      <a:lnTo>
                        <a:pt x="138" y="1114"/>
                      </a:lnTo>
                      <a:lnTo>
                        <a:pt x="142" y="1113"/>
                      </a:lnTo>
                      <a:lnTo>
                        <a:pt x="145" y="1112"/>
                      </a:lnTo>
                      <a:lnTo>
                        <a:pt x="149" y="1111"/>
                      </a:lnTo>
                      <a:lnTo>
                        <a:pt x="153" y="1110"/>
                      </a:lnTo>
                      <a:lnTo>
                        <a:pt x="157" y="1109"/>
                      </a:lnTo>
                      <a:lnTo>
                        <a:pt x="161" y="1108"/>
                      </a:lnTo>
                      <a:lnTo>
                        <a:pt x="164" y="1107"/>
                      </a:lnTo>
                      <a:lnTo>
                        <a:pt x="168" y="1106"/>
                      </a:lnTo>
                      <a:lnTo>
                        <a:pt x="172" y="1105"/>
                      </a:lnTo>
                      <a:lnTo>
                        <a:pt x="176" y="1104"/>
                      </a:lnTo>
                      <a:lnTo>
                        <a:pt x="180" y="1102"/>
                      </a:lnTo>
                      <a:lnTo>
                        <a:pt x="184" y="1101"/>
                      </a:lnTo>
                      <a:lnTo>
                        <a:pt x="188" y="1100"/>
                      </a:lnTo>
                      <a:lnTo>
                        <a:pt x="192" y="1099"/>
                      </a:lnTo>
                      <a:lnTo>
                        <a:pt x="196" y="1097"/>
                      </a:lnTo>
                      <a:lnTo>
                        <a:pt x="200" y="1097"/>
                      </a:lnTo>
                      <a:lnTo>
                        <a:pt x="204" y="1095"/>
                      </a:lnTo>
                      <a:lnTo>
                        <a:pt x="208" y="1094"/>
                      </a:lnTo>
                      <a:lnTo>
                        <a:pt x="212" y="1093"/>
                      </a:lnTo>
                      <a:lnTo>
                        <a:pt x="216" y="1091"/>
                      </a:lnTo>
                      <a:lnTo>
                        <a:pt x="219" y="1090"/>
                      </a:lnTo>
                      <a:lnTo>
                        <a:pt x="223" y="1088"/>
                      </a:lnTo>
                      <a:lnTo>
                        <a:pt x="227" y="1087"/>
                      </a:lnTo>
                      <a:lnTo>
                        <a:pt x="231" y="1085"/>
                      </a:lnTo>
                      <a:lnTo>
                        <a:pt x="235" y="1084"/>
                      </a:lnTo>
                      <a:lnTo>
                        <a:pt x="239" y="1082"/>
                      </a:lnTo>
                      <a:lnTo>
                        <a:pt x="243" y="1080"/>
                      </a:lnTo>
                      <a:lnTo>
                        <a:pt x="247" y="1079"/>
                      </a:lnTo>
                      <a:lnTo>
                        <a:pt x="251" y="1077"/>
                      </a:lnTo>
                      <a:lnTo>
                        <a:pt x="255" y="1075"/>
                      </a:lnTo>
                      <a:lnTo>
                        <a:pt x="259" y="1074"/>
                      </a:lnTo>
                      <a:lnTo>
                        <a:pt x="263" y="1072"/>
                      </a:lnTo>
                      <a:lnTo>
                        <a:pt x="267" y="1070"/>
                      </a:lnTo>
                      <a:lnTo>
                        <a:pt x="271" y="1068"/>
                      </a:lnTo>
                      <a:lnTo>
                        <a:pt x="275" y="1066"/>
                      </a:lnTo>
                      <a:lnTo>
                        <a:pt x="279" y="1064"/>
                      </a:lnTo>
                      <a:lnTo>
                        <a:pt x="282" y="1063"/>
                      </a:lnTo>
                      <a:lnTo>
                        <a:pt x="286" y="1060"/>
                      </a:lnTo>
                      <a:lnTo>
                        <a:pt x="290" y="1058"/>
                      </a:lnTo>
                      <a:lnTo>
                        <a:pt x="294" y="1057"/>
                      </a:lnTo>
                      <a:lnTo>
                        <a:pt x="298" y="1054"/>
                      </a:lnTo>
                      <a:lnTo>
                        <a:pt x="302" y="1052"/>
                      </a:lnTo>
                      <a:lnTo>
                        <a:pt x="306" y="1051"/>
                      </a:lnTo>
                      <a:lnTo>
                        <a:pt x="310" y="1049"/>
                      </a:lnTo>
                      <a:lnTo>
                        <a:pt x="314" y="1047"/>
                      </a:lnTo>
                      <a:lnTo>
                        <a:pt x="318" y="1044"/>
                      </a:lnTo>
                      <a:lnTo>
                        <a:pt x="322" y="1042"/>
                      </a:lnTo>
                      <a:lnTo>
                        <a:pt x="326" y="1039"/>
                      </a:lnTo>
                      <a:lnTo>
                        <a:pt x="330" y="1037"/>
                      </a:lnTo>
                      <a:lnTo>
                        <a:pt x="334" y="1035"/>
                      </a:lnTo>
                      <a:lnTo>
                        <a:pt x="338" y="1032"/>
                      </a:lnTo>
                      <a:lnTo>
                        <a:pt x="342" y="1030"/>
                      </a:lnTo>
                      <a:lnTo>
                        <a:pt x="345" y="1027"/>
                      </a:lnTo>
                      <a:lnTo>
                        <a:pt x="349" y="1025"/>
                      </a:lnTo>
                      <a:lnTo>
                        <a:pt x="353" y="1022"/>
                      </a:lnTo>
                      <a:lnTo>
                        <a:pt x="357" y="1019"/>
                      </a:lnTo>
                      <a:lnTo>
                        <a:pt x="361" y="1017"/>
                      </a:lnTo>
                      <a:lnTo>
                        <a:pt x="365" y="1014"/>
                      </a:lnTo>
                      <a:lnTo>
                        <a:pt x="369" y="1011"/>
                      </a:lnTo>
                      <a:lnTo>
                        <a:pt x="373" y="1008"/>
                      </a:lnTo>
                      <a:lnTo>
                        <a:pt x="377" y="1005"/>
                      </a:lnTo>
                      <a:lnTo>
                        <a:pt x="381" y="1002"/>
                      </a:lnTo>
                      <a:lnTo>
                        <a:pt x="385" y="999"/>
                      </a:lnTo>
                      <a:lnTo>
                        <a:pt x="389" y="996"/>
                      </a:lnTo>
                      <a:lnTo>
                        <a:pt x="393" y="993"/>
                      </a:lnTo>
                      <a:lnTo>
                        <a:pt x="397" y="990"/>
                      </a:lnTo>
                      <a:lnTo>
                        <a:pt x="401" y="987"/>
                      </a:lnTo>
                      <a:lnTo>
                        <a:pt x="405" y="983"/>
                      </a:lnTo>
                      <a:lnTo>
                        <a:pt x="409" y="980"/>
                      </a:lnTo>
                      <a:lnTo>
                        <a:pt x="413" y="977"/>
                      </a:lnTo>
                      <a:lnTo>
                        <a:pt x="417" y="974"/>
                      </a:lnTo>
                      <a:lnTo>
                        <a:pt x="421" y="970"/>
                      </a:lnTo>
                      <a:lnTo>
                        <a:pt x="425" y="967"/>
                      </a:lnTo>
                      <a:lnTo>
                        <a:pt x="428" y="963"/>
                      </a:lnTo>
                      <a:lnTo>
                        <a:pt x="432" y="959"/>
                      </a:lnTo>
                      <a:lnTo>
                        <a:pt x="436" y="956"/>
                      </a:lnTo>
                      <a:lnTo>
                        <a:pt x="440" y="952"/>
                      </a:lnTo>
                      <a:lnTo>
                        <a:pt x="444" y="948"/>
                      </a:lnTo>
                      <a:lnTo>
                        <a:pt x="448" y="944"/>
                      </a:lnTo>
                      <a:lnTo>
                        <a:pt x="452" y="941"/>
                      </a:lnTo>
                      <a:lnTo>
                        <a:pt x="456" y="937"/>
                      </a:lnTo>
                      <a:lnTo>
                        <a:pt x="460" y="933"/>
                      </a:lnTo>
                      <a:lnTo>
                        <a:pt x="464" y="929"/>
                      </a:lnTo>
                      <a:lnTo>
                        <a:pt x="468" y="925"/>
                      </a:lnTo>
                      <a:lnTo>
                        <a:pt x="472" y="921"/>
                      </a:lnTo>
                      <a:lnTo>
                        <a:pt x="476" y="917"/>
                      </a:lnTo>
                      <a:lnTo>
                        <a:pt x="480" y="913"/>
                      </a:lnTo>
                      <a:lnTo>
                        <a:pt x="484" y="908"/>
                      </a:lnTo>
                      <a:lnTo>
                        <a:pt x="488" y="904"/>
                      </a:lnTo>
                      <a:lnTo>
                        <a:pt x="491" y="900"/>
                      </a:lnTo>
                      <a:lnTo>
                        <a:pt x="494" y="895"/>
                      </a:lnTo>
                      <a:lnTo>
                        <a:pt x="498" y="891"/>
                      </a:lnTo>
                      <a:lnTo>
                        <a:pt x="502" y="886"/>
                      </a:lnTo>
                      <a:lnTo>
                        <a:pt x="506" y="882"/>
                      </a:lnTo>
                      <a:lnTo>
                        <a:pt x="510" y="877"/>
                      </a:lnTo>
                      <a:lnTo>
                        <a:pt x="514" y="872"/>
                      </a:lnTo>
                      <a:lnTo>
                        <a:pt x="518" y="868"/>
                      </a:lnTo>
                      <a:lnTo>
                        <a:pt x="522" y="863"/>
                      </a:lnTo>
                      <a:lnTo>
                        <a:pt x="526" y="859"/>
                      </a:lnTo>
                      <a:lnTo>
                        <a:pt x="530" y="854"/>
                      </a:lnTo>
                      <a:lnTo>
                        <a:pt x="534" y="850"/>
                      </a:lnTo>
                      <a:lnTo>
                        <a:pt x="538" y="845"/>
                      </a:lnTo>
                      <a:lnTo>
                        <a:pt x="542" y="839"/>
                      </a:lnTo>
                      <a:lnTo>
                        <a:pt x="546" y="834"/>
                      </a:lnTo>
                      <a:lnTo>
                        <a:pt x="550" y="829"/>
                      </a:lnTo>
                      <a:lnTo>
                        <a:pt x="554" y="824"/>
                      </a:lnTo>
                      <a:lnTo>
                        <a:pt x="557" y="819"/>
                      </a:lnTo>
                      <a:lnTo>
                        <a:pt x="561" y="813"/>
                      </a:lnTo>
                      <a:lnTo>
                        <a:pt x="565" y="808"/>
                      </a:lnTo>
                      <a:lnTo>
                        <a:pt x="569" y="803"/>
                      </a:lnTo>
                      <a:lnTo>
                        <a:pt x="573" y="797"/>
                      </a:lnTo>
                      <a:lnTo>
                        <a:pt x="577" y="792"/>
                      </a:lnTo>
                      <a:lnTo>
                        <a:pt x="581" y="787"/>
                      </a:lnTo>
                      <a:lnTo>
                        <a:pt x="585" y="781"/>
                      </a:lnTo>
                      <a:lnTo>
                        <a:pt x="589" y="775"/>
                      </a:lnTo>
                      <a:lnTo>
                        <a:pt x="593" y="770"/>
                      </a:lnTo>
                      <a:lnTo>
                        <a:pt x="597" y="764"/>
                      </a:lnTo>
                      <a:lnTo>
                        <a:pt x="601" y="758"/>
                      </a:lnTo>
                      <a:lnTo>
                        <a:pt x="605" y="752"/>
                      </a:lnTo>
                      <a:lnTo>
                        <a:pt x="609" y="747"/>
                      </a:lnTo>
                      <a:lnTo>
                        <a:pt x="613" y="741"/>
                      </a:lnTo>
                      <a:lnTo>
                        <a:pt x="617" y="735"/>
                      </a:lnTo>
                      <a:lnTo>
                        <a:pt x="621" y="729"/>
                      </a:lnTo>
                      <a:lnTo>
                        <a:pt x="625" y="723"/>
                      </a:lnTo>
                      <a:lnTo>
                        <a:pt x="629" y="717"/>
                      </a:lnTo>
                      <a:lnTo>
                        <a:pt x="632" y="711"/>
                      </a:lnTo>
                      <a:lnTo>
                        <a:pt x="636" y="705"/>
                      </a:lnTo>
                      <a:lnTo>
                        <a:pt x="640" y="699"/>
                      </a:lnTo>
                      <a:lnTo>
                        <a:pt x="644" y="692"/>
                      </a:lnTo>
                      <a:lnTo>
                        <a:pt x="648" y="686"/>
                      </a:lnTo>
                      <a:lnTo>
                        <a:pt x="652" y="680"/>
                      </a:lnTo>
                      <a:lnTo>
                        <a:pt x="656" y="674"/>
                      </a:lnTo>
                      <a:lnTo>
                        <a:pt x="660" y="668"/>
                      </a:lnTo>
                      <a:lnTo>
                        <a:pt x="664" y="662"/>
                      </a:lnTo>
                      <a:lnTo>
                        <a:pt x="668" y="655"/>
                      </a:lnTo>
                      <a:lnTo>
                        <a:pt x="672" y="649"/>
                      </a:lnTo>
                      <a:lnTo>
                        <a:pt x="676" y="642"/>
                      </a:lnTo>
                      <a:lnTo>
                        <a:pt x="680" y="636"/>
                      </a:lnTo>
                      <a:lnTo>
                        <a:pt x="684" y="629"/>
                      </a:lnTo>
                      <a:lnTo>
                        <a:pt x="688" y="622"/>
                      </a:lnTo>
                      <a:lnTo>
                        <a:pt x="692" y="616"/>
                      </a:lnTo>
                      <a:lnTo>
                        <a:pt x="696" y="609"/>
                      </a:lnTo>
                      <a:lnTo>
                        <a:pt x="700" y="603"/>
                      </a:lnTo>
                      <a:lnTo>
                        <a:pt x="704" y="596"/>
                      </a:lnTo>
                      <a:lnTo>
                        <a:pt x="707" y="589"/>
                      </a:lnTo>
                      <a:lnTo>
                        <a:pt x="711" y="582"/>
                      </a:lnTo>
                      <a:lnTo>
                        <a:pt x="715" y="576"/>
                      </a:lnTo>
                      <a:lnTo>
                        <a:pt x="719" y="569"/>
                      </a:lnTo>
                      <a:lnTo>
                        <a:pt x="723" y="562"/>
                      </a:lnTo>
                      <a:lnTo>
                        <a:pt x="727" y="555"/>
                      </a:lnTo>
                      <a:lnTo>
                        <a:pt x="731" y="548"/>
                      </a:lnTo>
                      <a:lnTo>
                        <a:pt x="735" y="541"/>
                      </a:lnTo>
                      <a:lnTo>
                        <a:pt x="739" y="535"/>
                      </a:lnTo>
                      <a:lnTo>
                        <a:pt x="743" y="528"/>
                      </a:lnTo>
                      <a:lnTo>
                        <a:pt x="747" y="521"/>
                      </a:lnTo>
                      <a:lnTo>
                        <a:pt x="751" y="514"/>
                      </a:lnTo>
                      <a:lnTo>
                        <a:pt x="755" y="507"/>
                      </a:lnTo>
                      <a:lnTo>
                        <a:pt x="759" y="500"/>
                      </a:lnTo>
                      <a:lnTo>
                        <a:pt x="763" y="493"/>
                      </a:lnTo>
                      <a:lnTo>
                        <a:pt x="767" y="486"/>
                      </a:lnTo>
                      <a:lnTo>
                        <a:pt x="770" y="479"/>
                      </a:lnTo>
                      <a:lnTo>
                        <a:pt x="774" y="473"/>
                      </a:lnTo>
                      <a:lnTo>
                        <a:pt x="778" y="466"/>
                      </a:lnTo>
                      <a:lnTo>
                        <a:pt x="782" y="459"/>
                      </a:lnTo>
                      <a:lnTo>
                        <a:pt x="786" y="452"/>
                      </a:lnTo>
                      <a:lnTo>
                        <a:pt x="790" y="445"/>
                      </a:lnTo>
                      <a:lnTo>
                        <a:pt x="794" y="438"/>
                      </a:lnTo>
                      <a:lnTo>
                        <a:pt x="798" y="431"/>
                      </a:lnTo>
                      <a:lnTo>
                        <a:pt x="802" y="424"/>
                      </a:lnTo>
                      <a:lnTo>
                        <a:pt x="806" y="417"/>
                      </a:lnTo>
                      <a:lnTo>
                        <a:pt x="810" y="410"/>
                      </a:lnTo>
                      <a:lnTo>
                        <a:pt x="814" y="403"/>
                      </a:lnTo>
                      <a:lnTo>
                        <a:pt x="817" y="396"/>
                      </a:lnTo>
                      <a:lnTo>
                        <a:pt x="821" y="389"/>
                      </a:lnTo>
                      <a:lnTo>
                        <a:pt x="825" y="382"/>
                      </a:lnTo>
                      <a:lnTo>
                        <a:pt x="829" y="375"/>
                      </a:lnTo>
                      <a:lnTo>
                        <a:pt x="833" y="368"/>
                      </a:lnTo>
                      <a:lnTo>
                        <a:pt x="836" y="361"/>
                      </a:lnTo>
                      <a:lnTo>
                        <a:pt x="840" y="354"/>
                      </a:lnTo>
                      <a:lnTo>
                        <a:pt x="844" y="348"/>
                      </a:lnTo>
                      <a:lnTo>
                        <a:pt x="848" y="341"/>
                      </a:lnTo>
                      <a:lnTo>
                        <a:pt x="852" y="334"/>
                      </a:lnTo>
                      <a:lnTo>
                        <a:pt x="856" y="327"/>
                      </a:lnTo>
                      <a:lnTo>
                        <a:pt x="860" y="320"/>
                      </a:lnTo>
                      <a:lnTo>
                        <a:pt x="864" y="314"/>
                      </a:lnTo>
                      <a:lnTo>
                        <a:pt x="868" y="307"/>
                      </a:lnTo>
                      <a:lnTo>
                        <a:pt x="872" y="300"/>
                      </a:lnTo>
                      <a:lnTo>
                        <a:pt x="876" y="294"/>
                      </a:lnTo>
                      <a:lnTo>
                        <a:pt x="880" y="287"/>
                      </a:lnTo>
                      <a:lnTo>
                        <a:pt x="884" y="282"/>
                      </a:lnTo>
                      <a:lnTo>
                        <a:pt x="888" y="275"/>
                      </a:lnTo>
                      <a:lnTo>
                        <a:pt x="892" y="268"/>
                      </a:lnTo>
                      <a:lnTo>
                        <a:pt x="896" y="262"/>
                      </a:lnTo>
                      <a:lnTo>
                        <a:pt x="900" y="256"/>
                      </a:lnTo>
                      <a:lnTo>
                        <a:pt x="904" y="249"/>
                      </a:lnTo>
                      <a:lnTo>
                        <a:pt x="908" y="243"/>
                      </a:lnTo>
                      <a:lnTo>
                        <a:pt x="912" y="237"/>
                      </a:lnTo>
                      <a:lnTo>
                        <a:pt x="915" y="230"/>
                      </a:lnTo>
                      <a:lnTo>
                        <a:pt x="919" y="224"/>
                      </a:lnTo>
                      <a:lnTo>
                        <a:pt x="923" y="218"/>
                      </a:lnTo>
                      <a:lnTo>
                        <a:pt x="927" y="212"/>
                      </a:lnTo>
                      <a:lnTo>
                        <a:pt x="931" y="206"/>
                      </a:lnTo>
                      <a:lnTo>
                        <a:pt x="935" y="200"/>
                      </a:lnTo>
                      <a:lnTo>
                        <a:pt x="939" y="195"/>
                      </a:lnTo>
                      <a:lnTo>
                        <a:pt x="943" y="189"/>
                      </a:lnTo>
                      <a:lnTo>
                        <a:pt x="947" y="183"/>
                      </a:lnTo>
                      <a:lnTo>
                        <a:pt x="951" y="177"/>
                      </a:lnTo>
                      <a:lnTo>
                        <a:pt x="955" y="172"/>
                      </a:lnTo>
                      <a:lnTo>
                        <a:pt x="959" y="166"/>
                      </a:lnTo>
                      <a:lnTo>
                        <a:pt x="963" y="161"/>
                      </a:lnTo>
                      <a:lnTo>
                        <a:pt x="967" y="155"/>
                      </a:lnTo>
                      <a:lnTo>
                        <a:pt x="971" y="150"/>
                      </a:lnTo>
                      <a:lnTo>
                        <a:pt x="975" y="144"/>
                      </a:lnTo>
                      <a:lnTo>
                        <a:pt x="979" y="139"/>
                      </a:lnTo>
                      <a:lnTo>
                        <a:pt x="982" y="134"/>
                      </a:lnTo>
                      <a:lnTo>
                        <a:pt x="986" y="129"/>
                      </a:lnTo>
                      <a:lnTo>
                        <a:pt x="990" y="124"/>
                      </a:lnTo>
                      <a:lnTo>
                        <a:pt x="994" y="119"/>
                      </a:lnTo>
                      <a:lnTo>
                        <a:pt x="998" y="114"/>
                      </a:lnTo>
                      <a:lnTo>
                        <a:pt x="1002" y="110"/>
                      </a:lnTo>
                      <a:lnTo>
                        <a:pt x="1006" y="105"/>
                      </a:lnTo>
                      <a:lnTo>
                        <a:pt x="1010" y="100"/>
                      </a:lnTo>
                      <a:lnTo>
                        <a:pt x="1014" y="96"/>
                      </a:lnTo>
                      <a:lnTo>
                        <a:pt x="1018" y="92"/>
                      </a:lnTo>
                      <a:lnTo>
                        <a:pt x="1022" y="88"/>
                      </a:lnTo>
                      <a:lnTo>
                        <a:pt x="1026" y="84"/>
                      </a:lnTo>
                      <a:lnTo>
                        <a:pt x="1030" y="80"/>
                      </a:lnTo>
                      <a:lnTo>
                        <a:pt x="1034" y="76"/>
                      </a:lnTo>
                      <a:lnTo>
                        <a:pt x="1038" y="72"/>
                      </a:lnTo>
                      <a:lnTo>
                        <a:pt x="1042" y="68"/>
                      </a:lnTo>
                      <a:lnTo>
                        <a:pt x="1045" y="64"/>
                      </a:lnTo>
                      <a:lnTo>
                        <a:pt x="1049" y="61"/>
                      </a:lnTo>
                      <a:lnTo>
                        <a:pt x="1053" y="57"/>
                      </a:lnTo>
                      <a:lnTo>
                        <a:pt x="1057" y="54"/>
                      </a:lnTo>
                      <a:lnTo>
                        <a:pt x="1061" y="50"/>
                      </a:lnTo>
                      <a:lnTo>
                        <a:pt x="1065" y="47"/>
                      </a:lnTo>
                      <a:lnTo>
                        <a:pt x="1069" y="44"/>
                      </a:lnTo>
                      <a:lnTo>
                        <a:pt x="1073" y="41"/>
                      </a:lnTo>
                      <a:lnTo>
                        <a:pt x="1077" y="38"/>
                      </a:lnTo>
                      <a:lnTo>
                        <a:pt x="1081" y="35"/>
                      </a:lnTo>
                      <a:lnTo>
                        <a:pt x="1085" y="32"/>
                      </a:lnTo>
                      <a:lnTo>
                        <a:pt x="1089" y="30"/>
                      </a:lnTo>
                      <a:lnTo>
                        <a:pt x="1093" y="27"/>
                      </a:lnTo>
                      <a:lnTo>
                        <a:pt x="1097" y="24"/>
                      </a:lnTo>
                      <a:lnTo>
                        <a:pt x="1101" y="22"/>
                      </a:lnTo>
                      <a:lnTo>
                        <a:pt x="1105" y="20"/>
                      </a:lnTo>
                      <a:lnTo>
                        <a:pt x="1109" y="18"/>
                      </a:lnTo>
                      <a:lnTo>
                        <a:pt x="1113" y="16"/>
                      </a:lnTo>
                      <a:lnTo>
                        <a:pt x="1117" y="14"/>
                      </a:lnTo>
                      <a:lnTo>
                        <a:pt x="1120" y="12"/>
                      </a:lnTo>
                      <a:lnTo>
                        <a:pt x="1124" y="11"/>
                      </a:lnTo>
                      <a:lnTo>
                        <a:pt x="1128" y="9"/>
                      </a:lnTo>
                      <a:lnTo>
                        <a:pt x="1132" y="8"/>
                      </a:lnTo>
                      <a:lnTo>
                        <a:pt x="1136" y="6"/>
                      </a:lnTo>
                      <a:lnTo>
                        <a:pt x="1140" y="5"/>
                      </a:lnTo>
                      <a:lnTo>
                        <a:pt x="1144" y="4"/>
                      </a:lnTo>
                      <a:lnTo>
                        <a:pt x="1147" y="3"/>
                      </a:lnTo>
                      <a:lnTo>
                        <a:pt x="1151" y="2"/>
                      </a:lnTo>
                      <a:lnTo>
                        <a:pt x="1155" y="1"/>
                      </a:lnTo>
                      <a:lnTo>
                        <a:pt x="1159" y="1"/>
                      </a:lnTo>
                      <a:lnTo>
                        <a:pt x="1163" y="1"/>
                      </a:lnTo>
                      <a:lnTo>
                        <a:pt x="1167" y="0"/>
                      </a:lnTo>
                      <a:lnTo>
                        <a:pt x="1171" y="0"/>
                      </a:lnTo>
                      <a:lnTo>
                        <a:pt x="1175" y="0"/>
                      </a:lnTo>
                      <a:lnTo>
                        <a:pt x="1179" y="0"/>
                      </a:lnTo>
                      <a:lnTo>
                        <a:pt x="1183" y="0"/>
                      </a:lnTo>
                      <a:lnTo>
                        <a:pt x="1187" y="0"/>
                      </a:lnTo>
                      <a:lnTo>
                        <a:pt x="1191" y="0"/>
                      </a:lnTo>
                      <a:lnTo>
                        <a:pt x="1194" y="1"/>
                      </a:lnTo>
                      <a:lnTo>
                        <a:pt x="1198" y="1"/>
                      </a:lnTo>
                      <a:lnTo>
                        <a:pt x="1202" y="1"/>
                      </a:lnTo>
                      <a:lnTo>
                        <a:pt x="1206" y="2"/>
                      </a:lnTo>
                      <a:lnTo>
                        <a:pt x="1210" y="3"/>
                      </a:lnTo>
                      <a:lnTo>
                        <a:pt x="1214" y="4"/>
                      </a:lnTo>
                      <a:lnTo>
                        <a:pt x="1218" y="5"/>
                      </a:lnTo>
                      <a:lnTo>
                        <a:pt x="1222" y="6"/>
                      </a:lnTo>
                      <a:lnTo>
                        <a:pt x="1226" y="8"/>
                      </a:lnTo>
                      <a:lnTo>
                        <a:pt x="1230" y="9"/>
                      </a:lnTo>
                      <a:lnTo>
                        <a:pt x="1234" y="11"/>
                      </a:lnTo>
                      <a:lnTo>
                        <a:pt x="1238" y="12"/>
                      </a:lnTo>
                      <a:lnTo>
                        <a:pt x="1242" y="14"/>
                      </a:lnTo>
                      <a:lnTo>
                        <a:pt x="1246" y="16"/>
                      </a:lnTo>
                      <a:lnTo>
                        <a:pt x="1250" y="18"/>
                      </a:lnTo>
                      <a:lnTo>
                        <a:pt x="1254" y="20"/>
                      </a:lnTo>
                      <a:lnTo>
                        <a:pt x="1257" y="22"/>
                      </a:lnTo>
                      <a:lnTo>
                        <a:pt x="1261" y="24"/>
                      </a:lnTo>
                      <a:lnTo>
                        <a:pt x="1265" y="27"/>
                      </a:lnTo>
                      <a:lnTo>
                        <a:pt x="1269" y="30"/>
                      </a:lnTo>
                      <a:lnTo>
                        <a:pt x="1273" y="32"/>
                      </a:lnTo>
                      <a:lnTo>
                        <a:pt x="1277" y="35"/>
                      </a:lnTo>
                      <a:lnTo>
                        <a:pt x="1281" y="38"/>
                      </a:lnTo>
                      <a:lnTo>
                        <a:pt x="1285" y="41"/>
                      </a:lnTo>
                      <a:lnTo>
                        <a:pt x="1289" y="44"/>
                      </a:lnTo>
                      <a:lnTo>
                        <a:pt x="1293" y="47"/>
                      </a:lnTo>
                      <a:lnTo>
                        <a:pt x="1297" y="50"/>
                      </a:lnTo>
                      <a:lnTo>
                        <a:pt x="1301" y="54"/>
                      </a:lnTo>
                      <a:lnTo>
                        <a:pt x="1305" y="57"/>
                      </a:lnTo>
                      <a:lnTo>
                        <a:pt x="1309" y="61"/>
                      </a:lnTo>
                      <a:lnTo>
                        <a:pt x="1313" y="64"/>
                      </a:lnTo>
                      <a:lnTo>
                        <a:pt x="1317" y="68"/>
                      </a:lnTo>
                      <a:lnTo>
                        <a:pt x="1321" y="72"/>
                      </a:lnTo>
                      <a:lnTo>
                        <a:pt x="1324" y="76"/>
                      </a:lnTo>
                      <a:lnTo>
                        <a:pt x="1328" y="80"/>
                      </a:lnTo>
                      <a:lnTo>
                        <a:pt x="1332" y="84"/>
                      </a:lnTo>
                      <a:lnTo>
                        <a:pt x="1336" y="88"/>
                      </a:lnTo>
                      <a:lnTo>
                        <a:pt x="1340" y="92"/>
                      </a:lnTo>
                      <a:lnTo>
                        <a:pt x="1344" y="96"/>
                      </a:lnTo>
                      <a:lnTo>
                        <a:pt x="1348" y="100"/>
                      </a:lnTo>
                      <a:lnTo>
                        <a:pt x="1352" y="105"/>
                      </a:lnTo>
                      <a:lnTo>
                        <a:pt x="1356" y="110"/>
                      </a:lnTo>
                      <a:lnTo>
                        <a:pt x="1360" y="114"/>
                      </a:lnTo>
                      <a:lnTo>
                        <a:pt x="1364" y="119"/>
                      </a:lnTo>
                      <a:lnTo>
                        <a:pt x="1368" y="124"/>
                      </a:lnTo>
                      <a:lnTo>
                        <a:pt x="1372" y="129"/>
                      </a:lnTo>
                      <a:lnTo>
                        <a:pt x="1376" y="134"/>
                      </a:lnTo>
                      <a:lnTo>
                        <a:pt x="1380" y="139"/>
                      </a:lnTo>
                      <a:lnTo>
                        <a:pt x="1384" y="144"/>
                      </a:lnTo>
                      <a:lnTo>
                        <a:pt x="1388" y="150"/>
                      </a:lnTo>
                      <a:lnTo>
                        <a:pt x="1392" y="155"/>
                      </a:lnTo>
                      <a:lnTo>
                        <a:pt x="1396" y="161"/>
                      </a:lnTo>
                      <a:lnTo>
                        <a:pt x="1400" y="166"/>
                      </a:lnTo>
                      <a:lnTo>
                        <a:pt x="1403" y="172"/>
                      </a:lnTo>
                      <a:lnTo>
                        <a:pt x="1407" y="177"/>
                      </a:lnTo>
                      <a:lnTo>
                        <a:pt x="1411" y="183"/>
                      </a:lnTo>
                      <a:lnTo>
                        <a:pt x="1415" y="189"/>
                      </a:lnTo>
                      <a:lnTo>
                        <a:pt x="1419" y="195"/>
                      </a:lnTo>
                      <a:lnTo>
                        <a:pt x="1423" y="200"/>
                      </a:lnTo>
                      <a:lnTo>
                        <a:pt x="1427" y="206"/>
                      </a:lnTo>
                      <a:lnTo>
                        <a:pt x="1431" y="212"/>
                      </a:lnTo>
                      <a:lnTo>
                        <a:pt x="1435" y="218"/>
                      </a:lnTo>
                      <a:lnTo>
                        <a:pt x="1439" y="224"/>
                      </a:lnTo>
                      <a:lnTo>
                        <a:pt x="1443" y="230"/>
                      </a:lnTo>
                      <a:lnTo>
                        <a:pt x="1447" y="237"/>
                      </a:lnTo>
                      <a:lnTo>
                        <a:pt x="1451" y="243"/>
                      </a:lnTo>
                      <a:lnTo>
                        <a:pt x="1455" y="249"/>
                      </a:lnTo>
                      <a:lnTo>
                        <a:pt x="1459" y="256"/>
                      </a:lnTo>
                      <a:lnTo>
                        <a:pt x="1463" y="262"/>
                      </a:lnTo>
                      <a:lnTo>
                        <a:pt x="1467" y="268"/>
                      </a:lnTo>
                      <a:lnTo>
                        <a:pt x="1470" y="275"/>
                      </a:lnTo>
                      <a:lnTo>
                        <a:pt x="1473" y="282"/>
                      </a:lnTo>
                      <a:lnTo>
                        <a:pt x="1477" y="287"/>
                      </a:lnTo>
                      <a:lnTo>
                        <a:pt x="1481" y="294"/>
                      </a:lnTo>
                      <a:lnTo>
                        <a:pt x="1485" y="300"/>
                      </a:lnTo>
                      <a:lnTo>
                        <a:pt x="1489" y="307"/>
                      </a:lnTo>
                      <a:lnTo>
                        <a:pt x="1493" y="314"/>
                      </a:lnTo>
                      <a:lnTo>
                        <a:pt x="1497" y="320"/>
                      </a:lnTo>
                      <a:lnTo>
                        <a:pt x="1501" y="327"/>
                      </a:lnTo>
                      <a:lnTo>
                        <a:pt x="1505" y="334"/>
                      </a:lnTo>
                      <a:lnTo>
                        <a:pt x="1509" y="341"/>
                      </a:lnTo>
                      <a:lnTo>
                        <a:pt x="1513" y="348"/>
                      </a:lnTo>
                      <a:lnTo>
                        <a:pt x="1517" y="354"/>
                      </a:lnTo>
                      <a:lnTo>
                        <a:pt x="1521" y="361"/>
                      </a:lnTo>
                      <a:lnTo>
                        <a:pt x="1525" y="368"/>
                      </a:lnTo>
                      <a:lnTo>
                        <a:pt x="1529" y="375"/>
                      </a:lnTo>
                      <a:lnTo>
                        <a:pt x="1532" y="382"/>
                      </a:lnTo>
                      <a:lnTo>
                        <a:pt x="1536" y="389"/>
                      </a:lnTo>
                      <a:lnTo>
                        <a:pt x="1540" y="396"/>
                      </a:lnTo>
                      <a:lnTo>
                        <a:pt x="1544" y="403"/>
                      </a:lnTo>
                      <a:lnTo>
                        <a:pt x="1548" y="410"/>
                      </a:lnTo>
                      <a:lnTo>
                        <a:pt x="1552" y="417"/>
                      </a:lnTo>
                      <a:lnTo>
                        <a:pt x="1556" y="424"/>
                      </a:lnTo>
                      <a:lnTo>
                        <a:pt x="1560" y="431"/>
                      </a:lnTo>
                      <a:lnTo>
                        <a:pt x="1564" y="438"/>
                      </a:lnTo>
                      <a:lnTo>
                        <a:pt x="1568" y="445"/>
                      </a:lnTo>
                      <a:lnTo>
                        <a:pt x="1572" y="452"/>
                      </a:lnTo>
                      <a:lnTo>
                        <a:pt x="1576" y="459"/>
                      </a:lnTo>
                      <a:lnTo>
                        <a:pt x="1580" y="466"/>
                      </a:lnTo>
                      <a:lnTo>
                        <a:pt x="1584" y="473"/>
                      </a:lnTo>
                      <a:lnTo>
                        <a:pt x="1588" y="479"/>
                      </a:lnTo>
                      <a:lnTo>
                        <a:pt x="1592" y="486"/>
                      </a:lnTo>
                      <a:lnTo>
                        <a:pt x="1596" y="493"/>
                      </a:lnTo>
                      <a:lnTo>
                        <a:pt x="1600" y="500"/>
                      </a:lnTo>
                      <a:lnTo>
                        <a:pt x="1604" y="507"/>
                      </a:lnTo>
                      <a:lnTo>
                        <a:pt x="1607" y="514"/>
                      </a:lnTo>
                      <a:lnTo>
                        <a:pt x="1611" y="521"/>
                      </a:lnTo>
                      <a:lnTo>
                        <a:pt x="1615" y="528"/>
                      </a:lnTo>
                      <a:lnTo>
                        <a:pt x="1619" y="535"/>
                      </a:lnTo>
                      <a:lnTo>
                        <a:pt x="1623" y="541"/>
                      </a:lnTo>
                      <a:lnTo>
                        <a:pt x="1627" y="548"/>
                      </a:lnTo>
                      <a:lnTo>
                        <a:pt x="1631" y="555"/>
                      </a:lnTo>
                      <a:lnTo>
                        <a:pt x="1635" y="562"/>
                      </a:lnTo>
                      <a:lnTo>
                        <a:pt x="1639" y="569"/>
                      </a:lnTo>
                      <a:lnTo>
                        <a:pt x="1643" y="576"/>
                      </a:lnTo>
                      <a:lnTo>
                        <a:pt x="1647" y="582"/>
                      </a:lnTo>
                      <a:lnTo>
                        <a:pt x="1651" y="589"/>
                      </a:lnTo>
                      <a:lnTo>
                        <a:pt x="1655" y="596"/>
                      </a:lnTo>
                      <a:lnTo>
                        <a:pt x="1659" y="603"/>
                      </a:lnTo>
                      <a:lnTo>
                        <a:pt x="1663" y="609"/>
                      </a:lnTo>
                      <a:lnTo>
                        <a:pt x="1667" y="616"/>
                      </a:lnTo>
                      <a:lnTo>
                        <a:pt x="1671" y="622"/>
                      </a:lnTo>
                      <a:lnTo>
                        <a:pt x="1675" y="629"/>
                      </a:lnTo>
                      <a:lnTo>
                        <a:pt x="1679" y="636"/>
                      </a:lnTo>
                      <a:lnTo>
                        <a:pt x="1682" y="642"/>
                      </a:lnTo>
                      <a:lnTo>
                        <a:pt x="1686" y="649"/>
                      </a:lnTo>
                      <a:lnTo>
                        <a:pt x="1690" y="655"/>
                      </a:lnTo>
                      <a:lnTo>
                        <a:pt x="1694" y="662"/>
                      </a:lnTo>
                      <a:lnTo>
                        <a:pt x="1698" y="668"/>
                      </a:lnTo>
                      <a:lnTo>
                        <a:pt x="1702" y="674"/>
                      </a:lnTo>
                      <a:lnTo>
                        <a:pt x="1706" y="680"/>
                      </a:lnTo>
                      <a:lnTo>
                        <a:pt x="1710" y="686"/>
                      </a:lnTo>
                      <a:lnTo>
                        <a:pt x="1714" y="692"/>
                      </a:lnTo>
                      <a:lnTo>
                        <a:pt x="1718" y="699"/>
                      </a:lnTo>
                      <a:lnTo>
                        <a:pt x="1722" y="705"/>
                      </a:lnTo>
                      <a:lnTo>
                        <a:pt x="1726" y="711"/>
                      </a:lnTo>
                      <a:lnTo>
                        <a:pt x="1730" y="717"/>
                      </a:lnTo>
                      <a:lnTo>
                        <a:pt x="1734" y="723"/>
                      </a:lnTo>
                      <a:lnTo>
                        <a:pt x="1738" y="729"/>
                      </a:lnTo>
                      <a:lnTo>
                        <a:pt x="1742" y="735"/>
                      </a:lnTo>
                      <a:lnTo>
                        <a:pt x="1745" y="741"/>
                      </a:lnTo>
                      <a:lnTo>
                        <a:pt x="1749" y="747"/>
                      </a:lnTo>
                      <a:lnTo>
                        <a:pt x="1753" y="752"/>
                      </a:lnTo>
                      <a:lnTo>
                        <a:pt x="1757" y="758"/>
                      </a:lnTo>
                      <a:lnTo>
                        <a:pt x="1761" y="764"/>
                      </a:lnTo>
                      <a:lnTo>
                        <a:pt x="1765" y="770"/>
                      </a:lnTo>
                      <a:lnTo>
                        <a:pt x="1769" y="775"/>
                      </a:lnTo>
                      <a:lnTo>
                        <a:pt x="1773" y="781"/>
                      </a:lnTo>
                      <a:lnTo>
                        <a:pt x="1777" y="787"/>
                      </a:lnTo>
                      <a:lnTo>
                        <a:pt x="1781" y="792"/>
                      </a:lnTo>
                      <a:lnTo>
                        <a:pt x="1785" y="797"/>
                      </a:lnTo>
                      <a:lnTo>
                        <a:pt x="1789" y="803"/>
                      </a:lnTo>
                      <a:lnTo>
                        <a:pt x="1793" y="808"/>
                      </a:lnTo>
                      <a:lnTo>
                        <a:pt x="1797" y="813"/>
                      </a:lnTo>
                      <a:lnTo>
                        <a:pt x="1800" y="819"/>
                      </a:lnTo>
                      <a:lnTo>
                        <a:pt x="1804" y="824"/>
                      </a:lnTo>
                      <a:lnTo>
                        <a:pt x="1808" y="829"/>
                      </a:lnTo>
                      <a:lnTo>
                        <a:pt x="1811" y="834"/>
                      </a:lnTo>
                      <a:lnTo>
                        <a:pt x="1815" y="839"/>
                      </a:lnTo>
                      <a:lnTo>
                        <a:pt x="1819" y="845"/>
                      </a:lnTo>
                      <a:lnTo>
                        <a:pt x="1823" y="850"/>
                      </a:lnTo>
                      <a:lnTo>
                        <a:pt x="1827" y="854"/>
                      </a:lnTo>
                      <a:lnTo>
                        <a:pt x="1831" y="859"/>
                      </a:lnTo>
                      <a:lnTo>
                        <a:pt x="1835" y="863"/>
                      </a:lnTo>
                      <a:lnTo>
                        <a:pt x="1839" y="868"/>
                      </a:lnTo>
                      <a:lnTo>
                        <a:pt x="1843" y="872"/>
                      </a:lnTo>
                      <a:lnTo>
                        <a:pt x="1847" y="877"/>
                      </a:lnTo>
                      <a:lnTo>
                        <a:pt x="1851" y="882"/>
                      </a:lnTo>
                      <a:lnTo>
                        <a:pt x="1855" y="886"/>
                      </a:lnTo>
                      <a:lnTo>
                        <a:pt x="1859" y="891"/>
                      </a:lnTo>
                      <a:lnTo>
                        <a:pt x="1863" y="895"/>
                      </a:lnTo>
                      <a:lnTo>
                        <a:pt x="1867" y="900"/>
                      </a:lnTo>
                      <a:lnTo>
                        <a:pt x="1871" y="904"/>
                      </a:lnTo>
                      <a:lnTo>
                        <a:pt x="1875" y="908"/>
                      </a:lnTo>
                      <a:lnTo>
                        <a:pt x="1879" y="913"/>
                      </a:lnTo>
                      <a:lnTo>
                        <a:pt x="1883" y="917"/>
                      </a:lnTo>
                      <a:lnTo>
                        <a:pt x="1887" y="921"/>
                      </a:lnTo>
                      <a:lnTo>
                        <a:pt x="1891" y="925"/>
                      </a:lnTo>
                      <a:lnTo>
                        <a:pt x="1894" y="929"/>
                      </a:lnTo>
                      <a:lnTo>
                        <a:pt x="1898" y="933"/>
                      </a:lnTo>
                      <a:lnTo>
                        <a:pt x="1902" y="937"/>
                      </a:lnTo>
                      <a:lnTo>
                        <a:pt x="1906" y="941"/>
                      </a:lnTo>
                      <a:lnTo>
                        <a:pt x="1910" y="944"/>
                      </a:lnTo>
                      <a:lnTo>
                        <a:pt x="1914" y="948"/>
                      </a:lnTo>
                      <a:lnTo>
                        <a:pt x="1918" y="952"/>
                      </a:lnTo>
                      <a:lnTo>
                        <a:pt x="1922" y="956"/>
                      </a:lnTo>
                      <a:lnTo>
                        <a:pt x="1926" y="959"/>
                      </a:lnTo>
                      <a:lnTo>
                        <a:pt x="1930" y="963"/>
                      </a:lnTo>
                      <a:lnTo>
                        <a:pt x="1934" y="967"/>
                      </a:lnTo>
                      <a:lnTo>
                        <a:pt x="1938" y="970"/>
                      </a:lnTo>
                      <a:lnTo>
                        <a:pt x="1942" y="974"/>
                      </a:lnTo>
                      <a:lnTo>
                        <a:pt x="1946" y="977"/>
                      </a:lnTo>
                      <a:lnTo>
                        <a:pt x="1950" y="980"/>
                      </a:lnTo>
                      <a:lnTo>
                        <a:pt x="1954" y="983"/>
                      </a:lnTo>
                      <a:lnTo>
                        <a:pt x="1957" y="987"/>
                      </a:lnTo>
                      <a:lnTo>
                        <a:pt x="1961" y="990"/>
                      </a:lnTo>
                      <a:lnTo>
                        <a:pt x="1961" y="1148"/>
                      </a:lnTo>
                      <a:lnTo>
                        <a:pt x="1957" y="1148"/>
                      </a:lnTo>
                      <a:lnTo>
                        <a:pt x="1954" y="1148"/>
                      </a:lnTo>
                      <a:lnTo>
                        <a:pt x="1950" y="1148"/>
                      </a:lnTo>
                      <a:lnTo>
                        <a:pt x="1946" y="1148"/>
                      </a:lnTo>
                      <a:lnTo>
                        <a:pt x="1942" y="1148"/>
                      </a:lnTo>
                      <a:lnTo>
                        <a:pt x="1938" y="1148"/>
                      </a:lnTo>
                      <a:lnTo>
                        <a:pt x="1934" y="1148"/>
                      </a:lnTo>
                      <a:lnTo>
                        <a:pt x="1930" y="1148"/>
                      </a:lnTo>
                      <a:lnTo>
                        <a:pt x="1926" y="1148"/>
                      </a:lnTo>
                      <a:lnTo>
                        <a:pt x="1922" y="1148"/>
                      </a:lnTo>
                      <a:lnTo>
                        <a:pt x="1918" y="1148"/>
                      </a:lnTo>
                      <a:lnTo>
                        <a:pt x="1914" y="1148"/>
                      </a:lnTo>
                      <a:lnTo>
                        <a:pt x="1910" y="1148"/>
                      </a:lnTo>
                      <a:lnTo>
                        <a:pt x="1906" y="1148"/>
                      </a:lnTo>
                      <a:lnTo>
                        <a:pt x="1902" y="1148"/>
                      </a:lnTo>
                      <a:lnTo>
                        <a:pt x="1898" y="1148"/>
                      </a:lnTo>
                      <a:lnTo>
                        <a:pt x="1894" y="1148"/>
                      </a:lnTo>
                      <a:lnTo>
                        <a:pt x="1891" y="1148"/>
                      </a:lnTo>
                      <a:lnTo>
                        <a:pt x="1887" y="1148"/>
                      </a:lnTo>
                      <a:lnTo>
                        <a:pt x="1883" y="1148"/>
                      </a:lnTo>
                      <a:lnTo>
                        <a:pt x="1879" y="1148"/>
                      </a:lnTo>
                      <a:lnTo>
                        <a:pt x="1875" y="1148"/>
                      </a:lnTo>
                      <a:lnTo>
                        <a:pt x="1871" y="1148"/>
                      </a:lnTo>
                      <a:lnTo>
                        <a:pt x="1867" y="1148"/>
                      </a:lnTo>
                      <a:lnTo>
                        <a:pt x="1863" y="1148"/>
                      </a:lnTo>
                      <a:lnTo>
                        <a:pt x="1859" y="1148"/>
                      </a:lnTo>
                      <a:lnTo>
                        <a:pt x="1855" y="1148"/>
                      </a:lnTo>
                      <a:lnTo>
                        <a:pt x="1851" y="1148"/>
                      </a:lnTo>
                      <a:lnTo>
                        <a:pt x="1847" y="1148"/>
                      </a:lnTo>
                      <a:lnTo>
                        <a:pt x="1843" y="1148"/>
                      </a:lnTo>
                      <a:lnTo>
                        <a:pt x="1839" y="1148"/>
                      </a:lnTo>
                      <a:lnTo>
                        <a:pt x="1835" y="1148"/>
                      </a:lnTo>
                      <a:lnTo>
                        <a:pt x="1831" y="1148"/>
                      </a:lnTo>
                      <a:lnTo>
                        <a:pt x="1827" y="1148"/>
                      </a:lnTo>
                      <a:lnTo>
                        <a:pt x="1823" y="1148"/>
                      </a:lnTo>
                      <a:lnTo>
                        <a:pt x="1819" y="1148"/>
                      </a:lnTo>
                      <a:lnTo>
                        <a:pt x="1815" y="1148"/>
                      </a:lnTo>
                      <a:lnTo>
                        <a:pt x="1811" y="1148"/>
                      </a:lnTo>
                      <a:lnTo>
                        <a:pt x="1808" y="1148"/>
                      </a:lnTo>
                      <a:lnTo>
                        <a:pt x="1804" y="1148"/>
                      </a:lnTo>
                      <a:lnTo>
                        <a:pt x="1800" y="1148"/>
                      </a:lnTo>
                      <a:lnTo>
                        <a:pt x="1797" y="1148"/>
                      </a:lnTo>
                      <a:lnTo>
                        <a:pt x="1793" y="1148"/>
                      </a:lnTo>
                      <a:lnTo>
                        <a:pt x="1789" y="1148"/>
                      </a:lnTo>
                      <a:lnTo>
                        <a:pt x="1785" y="1148"/>
                      </a:lnTo>
                      <a:lnTo>
                        <a:pt x="1781" y="1148"/>
                      </a:lnTo>
                      <a:lnTo>
                        <a:pt x="1777" y="1148"/>
                      </a:lnTo>
                      <a:lnTo>
                        <a:pt x="1773" y="1148"/>
                      </a:lnTo>
                      <a:lnTo>
                        <a:pt x="1769" y="1148"/>
                      </a:lnTo>
                      <a:lnTo>
                        <a:pt x="1765" y="1148"/>
                      </a:lnTo>
                      <a:lnTo>
                        <a:pt x="1761" y="1148"/>
                      </a:lnTo>
                      <a:lnTo>
                        <a:pt x="1757" y="1148"/>
                      </a:lnTo>
                      <a:lnTo>
                        <a:pt x="1753" y="1148"/>
                      </a:lnTo>
                      <a:lnTo>
                        <a:pt x="1749" y="1148"/>
                      </a:lnTo>
                      <a:lnTo>
                        <a:pt x="1745" y="1148"/>
                      </a:lnTo>
                      <a:lnTo>
                        <a:pt x="1742" y="1148"/>
                      </a:lnTo>
                      <a:lnTo>
                        <a:pt x="1738" y="1148"/>
                      </a:lnTo>
                      <a:lnTo>
                        <a:pt x="1734" y="1148"/>
                      </a:lnTo>
                      <a:lnTo>
                        <a:pt x="1730" y="1148"/>
                      </a:lnTo>
                      <a:lnTo>
                        <a:pt x="1726" y="1148"/>
                      </a:lnTo>
                      <a:lnTo>
                        <a:pt x="1722" y="1148"/>
                      </a:lnTo>
                      <a:lnTo>
                        <a:pt x="1718" y="1148"/>
                      </a:lnTo>
                      <a:lnTo>
                        <a:pt x="1714" y="1148"/>
                      </a:lnTo>
                      <a:lnTo>
                        <a:pt x="1710" y="1148"/>
                      </a:lnTo>
                      <a:lnTo>
                        <a:pt x="1706" y="1148"/>
                      </a:lnTo>
                      <a:lnTo>
                        <a:pt x="1702" y="1148"/>
                      </a:lnTo>
                      <a:lnTo>
                        <a:pt x="1698" y="1148"/>
                      </a:lnTo>
                      <a:lnTo>
                        <a:pt x="1694" y="1148"/>
                      </a:lnTo>
                      <a:lnTo>
                        <a:pt x="1690" y="1148"/>
                      </a:lnTo>
                      <a:lnTo>
                        <a:pt x="1686" y="1148"/>
                      </a:lnTo>
                      <a:lnTo>
                        <a:pt x="1682" y="1148"/>
                      </a:lnTo>
                      <a:lnTo>
                        <a:pt x="1679" y="1148"/>
                      </a:lnTo>
                      <a:lnTo>
                        <a:pt x="1675" y="1148"/>
                      </a:lnTo>
                      <a:lnTo>
                        <a:pt x="1671" y="1148"/>
                      </a:lnTo>
                      <a:lnTo>
                        <a:pt x="1667" y="1148"/>
                      </a:lnTo>
                      <a:lnTo>
                        <a:pt x="1663" y="1148"/>
                      </a:lnTo>
                      <a:lnTo>
                        <a:pt x="1659" y="1148"/>
                      </a:lnTo>
                      <a:lnTo>
                        <a:pt x="1655" y="1148"/>
                      </a:lnTo>
                      <a:lnTo>
                        <a:pt x="1651" y="1148"/>
                      </a:lnTo>
                      <a:lnTo>
                        <a:pt x="1647" y="1148"/>
                      </a:lnTo>
                      <a:lnTo>
                        <a:pt x="1643" y="1148"/>
                      </a:lnTo>
                      <a:lnTo>
                        <a:pt x="1639" y="1148"/>
                      </a:lnTo>
                      <a:lnTo>
                        <a:pt x="1635" y="1148"/>
                      </a:lnTo>
                      <a:lnTo>
                        <a:pt x="1631" y="1148"/>
                      </a:lnTo>
                      <a:lnTo>
                        <a:pt x="1627" y="1148"/>
                      </a:lnTo>
                      <a:lnTo>
                        <a:pt x="1623" y="1148"/>
                      </a:lnTo>
                      <a:lnTo>
                        <a:pt x="1619" y="1148"/>
                      </a:lnTo>
                      <a:lnTo>
                        <a:pt x="1615" y="1148"/>
                      </a:lnTo>
                      <a:lnTo>
                        <a:pt x="1611" y="1148"/>
                      </a:lnTo>
                      <a:lnTo>
                        <a:pt x="1607" y="1148"/>
                      </a:lnTo>
                      <a:lnTo>
                        <a:pt x="1604" y="1148"/>
                      </a:lnTo>
                      <a:lnTo>
                        <a:pt x="1600" y="1148"/>
                      </a:lnTo>
                      <a:lnTo>
                        <a:pt x="1596" y="1148"/>
                      </a:lnTo>
                      <a:lnTo>
                        <a:pt x="1592" y="1148"/>
                      </a:lnTo>
                      <a:lnTo>
                        <a:pt x="1588" y="1148"/>
                      </a:lnTo>
                      <a:lnTo>
                        <a:pt x="1584" y="1148"/>
                      </a:lnTo>
                      <a:lnTo>
                        <a:pt x="1580" y="1148"/>
                      </a:lnTo>
                      <a:lnTo>
                        <a:pt x="1576" y="1148"/>
                      </a:lnTo>
                      <a:lnTo>
                        <a:pt x="1572" y="1148"/>
                      </a:lnTo>
                      <a:lnTo>
                        <a:pt x="1568" y="1148"/>
                      </a:lnTo>
                      <a:lnTo>
                        <a:pt x="1564" y="1148"/>
                      </a:lnTo>
                      <a:lnTo>
                        <a:pt x="1560" y="1148"/>
                      </a:lnTo>
                      <a:lnTo>
                        <a:pt x="1556" y="1148"/>
                      </a:lnTo>
                      <a:lnTo>
                        <a:pt x="1552" y="1148"/>
                      </a:lnTo>
                      <a:lnTo>
                        <a:pt x="1548" y="1148"/>
                      </a:lnTo>
                      <a:lnTo>
                        <a:pt x="1544" y="1148"/>
                      </a:lnTo>
                      <a:lnTo>
                        <a:pt x="1540" y="1148"/>
                      </a:lnTo>
                      <a:lnTo>
                        <a:pt x="1536" y="1148"/>
                      </a:lnTo>
                      <a:lnTo>
                        <a:pt x="1532" y="1148"/>
                      </a:lnTo>
                      <a:lnTo>
                        <a:pt x="1529" y="1148"/>
                      </a:lnTo>
                      <a:lnTo>
                        <a:pt x="1525" y="1148"/>
                      </a:lnTo>
                      <a:lnTo>
                        <a:pt x="1521" y="1148"/>
                      </a:lnTo>
                      <a:lnTo>
                        <a:pt x="1517" y="1148"/>
                      </a:lnTo>
                      <a:lnTo>
                        <a:pt x="1513" y="1148"/>
                      </a:lnTo>
                      <a:lnTo>
                        <a:pt x="1509" y="1148"/>
                      </a:lnTo>
                      <a:lnTo>
                        <a:pt x="1505" y="1148"/>
                      </a:lnTo>
                      <a:lnTo>
                        <a:pt x="1501" y="1148"/>
                      </a:lnTo>
                      <a:lnTo>
                        <a:pt x="1497" y="1148"/>
                      </a:lnTo>
                      <a:lnTo>
                        <a:pt x="1493" y="1148"/>
                      </a:lnTo>
                      <a:lnTo>
                        <a:pt x="1489" y="1148"/>
                      </a:lnTo>
                      <a:lnTo>
                        <a:pt x="1485" y="1148"/>
                      </a:lnTo>
                      <a:lnTo>
                        <a:pt x="1481" y="1148"/>
                      </a:lnTo>
                      <a:lnTo>
                        <a:pt x="1477" y="1148"/>
                      </a:lnTo>
                      <a:lnTo>
                        <a:pt x="1473" y="1148"/>
                      </a:lnTo>
                      <a:lnTo>
                        <a:pt x="1470" y="1148"/>
                      </a:lnTo>
                      <a:lnTo>
                        <a:pt x="1467" y="1148"/>
                      </a:lnTo>
                      <a:lnTo>
                        <a:pt x="1463" y="1148"/>
                      </a:lnTo>
                      <a:lnTo>
                        <a:pt x="1459" y="1148"/>
                      </a:lnTo>
                      <a:lnTo>
                        <a:pt x="1455" y="1148"/>
                      </a:lnTo>
                      <a:lnTo>
                        <a:pt x="1451" y="1148"/>
                      </a:lnTo>
                      <a:lnTo>
                        <a:pt x="1447" y="1148"/>
                      </a:lnTo>
                      <a:lnTo>
                        <a:pt x="1443" y="1148"/>
                      </a:lnTo>
                      <a:lnTo>
                        <a:pt x="1439" y="1148"/>
                      </a:lnTo>
                      <a:lnTo>
                        <a:pt x="1435" y="1148"/>
                      </a:lnTo>
                      <a:lnTo>
                        <a:pt x="1431" y="1148"/>
                      </a:lnTo>
                      <a:lnTo>
                        <a:pt x="1427" y="1148"/>
                      </a:lnTo>
                      <a:lnTo>
                        <a:pt x="1423" y="1148"/>
                      </a:lnTo>
                      <a:lnTo>
                        <a:pt x="1419" y="1148"/>
                      </a:lnTo>
                      <a:lnTo>
                        <a:pt x="1415" y="1148"/>
                      </a:lnTo>
                      <a:lnTo>
                        <a:pt x="1411" y="1148"/>
                      </a:lnTo>
                      <a:lnTo>
                        <a:pt x="1407" y="1148"/>
                      </a:lnTo>
                      <a:lnTo>
                        <a:pt x="1403" y="1148"/>
                      </a:lnTo>
                      <a:lnTo>
                        <a:pt x="1400" y="1148"/>
                      </a:lnTo>
                      <a:lnTo>
                        <a:pt x="1396" y="1148"/>
                      </a:lnTo>
                      <a:lnTo>
                        <a:pt x="1392" y="1148"/>
                      </a:lnTo>
                      <a:lnTo>
                        <a:pt x="1388" y="1148"/>
                      </a:lnTo>
                      <a:lnTo>
                        <a:pt x="1384" y="1148"/>
                      </a:lnTo>
                      <a:lnTo>
                        <a:pt x="1380" y="1148"/>
                      </a:lnTo>
                      <a:lnTo>
                        <a:pt x="1376" y="1148"/>
                      </a:lnTo>
                      <a:lnTo>
                        <a:pt x="1372" y="1148"/>
                      </a:lnTo>
                      <a:lnTo>
                        <a:pt x="1368" y="1148"/>
                      </a:lnTo>
                      <a:lnTo>
                        <a:pt x="1364" y="1148"/>
                      </a:lnTo>
                      <a:lnTo>
                        <a:pt x="1360" y="1148"/>
                      </a:lnTo>
                      <a:lnTo>
                        <a:pt x="1356" y="1148"/>
                      </a:lnTo>
                      <a:lnTo>
                        <a:pt x="1352" y="1148"/>
                      </a:lnTo>
                      <a:lnTo>
                        <a:pt x="1348" y="1148"/>
                      </a:lnTo>
                      <a:lnTo>
                        <a:pt x="1344" y="1148"/>
                      </a:lnTo>
                      <a:lnTo>
                        <a:pt x="1340" y="1148"/>
                      </a:lnTo>
                      <a:lnTo>
                        <a:pt x="1336" y="1148"/>
                      </a:lnTo>
                      <a:lnTo>
                        <a:pt x="1332" y="1148"/>
                      </a:lnTo>
                      <a:lnTo>
                        <a:pt x="1328" y="1148"/>
                      </a:lnTo>
                      <a:lnTo>
                        <a:pt x="1324" y="1148"/>
                      </a:lnTo>
                      <a:lnTo>
                        <a:pt x="1321" y="1148"/>
                      </a:lnTo>
                      <a:lnTo>
                        <a:pt x="1317" y="1148"/>
                      </a:lnTo>
                      <a:lnTo>
                        <a:pt x="1313" y="1148"/>
                      </a:lnTo>
                      <a:lnTo>
                        <a:pt x="1309" y="1148"/>
                      </a:lnTo>
                      <a:lnTo>
                        <a:pt x="1305" y="1148"/>
                      </a:lnTo>
                      <a:lnTo>
                        <a:pt x="1301" y="1148"/>
                      </a:lnTo>
                      <a:lnTo>
                        <a:pt x="1297" y="1148"/>
                      </a:lnTo>
                      <a:lnTo>
                        <a:pt x="1293" y="1148"/>
                      </a:lnTo>
                      <a:lnTo>
                        <a:pt x="1289" y="1148"/>
                      </a:lnTo>
                      <a:lnTo>
                        <a:pt x="1285" y="1148"/>
                      </a:lnTo>
                      <a:lnTo>
                        <a:pt x="1281" y="1148"/>
                      </a:lnTo>
                      <a:lnTo>
                        <a:pt x="1277" y="1148"/>
                      </a:lnTo>
                      <a:lnTo>
                        <a:pt x="1273" y="1148"/>
                      </a:lnTo>
                      <a:lnTo>
                        <a:pt x="1269" y="1148"/>
                      </a:lnTo>
                      <a:lnTo>
                        <a:pt x="1265" y="1148"/>
                      </a:lnTo>
                      <a:lnTo>
                        <a:pt x="1261" y="1148"/>
                      </a:lnTo>
                      <a:lnTo>
                        <a:pt x="1257" y="1148"/>
                      </a:lnTo>
                      <a:lnTo>
                        <a:pt x="1254" y="1148"/>
                      </a:lnTo>
                      <a:lnTo>
                        <a:pt x="1250" y="1148"/>
                      </a:lnTo>
                      <a:lnTo>
                        <a:pt x="1246" y="1148"/>
                      </a:lnTo>
                      <a:lnTo>
                        <a:pt x="1242" y="1148"/>
                      </a:lnTo>
                      <a:lnTo>
                        <a:pt x="1238" y="1148"/>
                      </a:lnTo>
                      <a:lnTo>
                        <a:pt x="1234" y="1148"/>
                      </a:lnTo>
                      <a:lnTo>
                        <a:pt x="1230" y="1148"/>
                      </a:lnTo>
                      <a:lnTo>
                        <a:pt x="1226" y="1148"/>
                      </a:lnTo>
                      <a:lnTo>
                        <a:pt x="1222" y="1148"/>
                      </a:lnTo>
                      <a:lnTo>
                        <a:pt x="1218" y="1148"/>
                      </a:lnTo>
                      <a:lnTo>
                        <a:pt x="1214" y="1148"/>
                      </a:lnTo>
                      <a:lnTo>
                        <a:pt x="1210" y="1148"/>
                      </a:lnTo>
                      <a:lnTo>
                        <a:pt x="1206" y="1148"/>
                      </a:lnTo>
                      <a:lnTo>
                        <a:pt x="1202" y="1148"/>
                      </a:lnTo>
                      <a:lnTo>
                        <a:pt x="1198" y="1148"/>
                      </a:lnTo>
                      <a:lnTo>
                        <a:pt x="1194" y="1148"/>
                      </a:lnTo>
                      <a:lnTo>
                        <a:pt x="1191" y="1148"/>
                      </a:lnTo>
                      <a:lnTo>
                        <a:pt x="1187" y="1148"/>
                      </a:lnTo>
                      <a:lnTo>
                        <a:pt x="1183" y="1148"/>
                      </a:lnTo>
                      <a:lnTo>
                        <a:pt x="1179" y="1148"/>
                      </a:lnTo>
                      <a:lnTo>
                        <a:pt x="1175" y="1148"/>
                      </a:lnTo>
                      <a:lnTo>
                        <a:pt x="1171" y="1148"/>
                      </a:lnTo>
                      <a:lnTo>
                        <a:pt x="1167" y="1148"/>
                      </a:lnTo>
                      <a:lnTo>
                        <a:pt x="1163" y="1148"/>
                      </a:lnTo>
                      <a:lnTo>
                        <a:pt x="1159" y="1148"/>
                      </a:lnTo>
                      <a:lnTo>
                        <a:pt x="1155" y="1148"/>
                      </a:lnTo>
                      <a:lnTo>
                        <a:pt x="1151" y="1148"/>
                      </a:lnTo>
                      <a:lnTo>
                        <a:pt x="1147" y="1148"/>
                      </a:lnTo>
                      <a:lnTo>
                        <a:pt x="1144" y="1148"/>
                      </a:lnTo>
                      <a:lnTo>
                        <a:pt x="1140" y="1148"/>
                      </a:lnTo>
                      <a:lnTo>
                        <a:pt x="1136" y="1148"/>
                      </a:lnTo>
                      <a:lnTo>
                        <a:pt x="1132" y="1148"/>
                      </a:lnTo>
                      <a:lnTo>
                        <a:pt x="1128" y="1148"/>
                      </a:lnTo>
                      <a:lnTo>
                        <a:pt x="1124" y="1148"/>
                      </a:lnTo>
                      <a:lnTo>
                        <a:pt x="1120" y="1148"/>
                      </a:lnTo>
                      <a:lnTo>
                        <a:pt x="1117" y="1148"/>
                      </a:lnTo>
                      <a:lnTo>
                        <a:pt x="1113" y="1148"/>
                      </a:lnTo>
                      <a:lnTo>
                        <a:pt x="1109" y="1148"/>
                      </a:lnTo>
                      <a:lnTo>
                        <a:pt x="1105" y="1148"/>
                      </a:lnTo>
                      <a:lnTo>
                        <a:pt x="1101" y="1148"/>
                      </a:lnTo>
                      <a:lnTo>
                        <a:pt x="1097" y="1148"/>
                      </a:lnTo>
                      <a:lnTo>
                        <a:pt x="1093" y="1148"/>
                      </a:lnTo>
                      <a:lnTo>
                        <a:pt x="1089" y="1148"/>
                      </a:lnTo>
                      <a:lnTo>
                        <a:pt x="1085" y="1148"/>
                      </a:lnTo>
                      <a:lnTo>
                        <a:pt x="1081" y="1148"/>
                      </a:lnTo>
                      <a:lnTo>
                        <a:pt x="1077" y="1148"/>
                      </a:lnTo>
                      <a:lnTo>
                        <a:pt x="1073" y="1148"/>
                      </a:lnTo>
                      <a:lnTo>
                        <a:pt x="1069" y="1148"/>
                      </a:lnTo>
                      <a:lnTo>
                        <a:pt x="1065" y="1148"/>
                      </a:lnTo>
                      <a:lnTo>
                        <a:pt x="1061" y="1148"/>
                      </a:lnTo>
                      <a:lnTo>
                        <a:pt x="1057" y="1148"/>
                      </a:lnTo>
                      <a:lnTo>
                        <a:pt x="1053" y="1148"/>
                      </a:lnTo>
                      <a:lnTo>
                        <a:pt x="1049" y="1148"/>
                      </a:lnTo>
                      <a:lnTo>
                        <a:pt x="1045" y="1148"/>
                      </a:lnTo>
                      <a:lnTo>
                        <a:pt x="1042" y="1148"/>
                      </a:lnTo>
                      <a:lnTo>
                        <a:pt x="1038" y="1148"/>
                      </a:lnTo>
                      <a:lnTo>
                        <a:pt x="1034" y="1148"/>
                      </a:lnTo>
                      <a:lnTo>
                        <a:pt x="1030" y="1148"/>
                      </a:lnTo>
                      <a:lnTo>
                        <a:pt x="1026" y="1148"/>
                      </a:lnTo>
                      <a:lnTo>
                        <a:pt x="1022" y="1148"/>
                      </a:lnTo>
                      <a:lnTo>
                        <a:pt x="1018" y="1148"/>
                      </a:lnTo>
                      <a:lnTo>
                        <a:pt x="1014" y="1148"/>
                      </a:lnTo>
                      <a:lnTo>
                        <a:pt x="1010" y="1148"/>
                      </a:lnTo>
                      <a:lnTo>
                        <a:pt x="1006" y="1148"/>
                      </a:lnTo>
                      <a:lnTo>
                        <a:pt x="1002" y="1148"/>
                      </a:lnTo>
                      <a:lnTo>
                        <a:pt x="998" y="1148"/>
                      </a:lnTo>
                      <a:lnTo>
                        <a:pt x="994" y="1148"/>
                      </a:lnTo>
                      <a:lnTo>
                        <a:pt x="990" y="1148"/>
                      </a:lnTo>
                      <a:lnTo>
                        <a:pt x="986" y="1148"/>
                      </a:lnTo>
                      <a:lnTo>
                        <a:pt x="982" y="1148"/>
                      </a:lnTo>
                      <a:lnTo>
                        <a:pt x="979" y="1148"/>
                      </a:lnTo>
                      <a:lnTo>
                        <a:pt x="975" y="1148"/>
                      </a:lnTo>
                      <a:lnTo>
                        <a:pt x="971" y="1148"/>
                      </a:lnTo>
                      <a:lnTo>
                        <a:pt x="967" y="1148"/>
                      </a:lnTo>
                      <a:lnTo>
                        <a:pt x="963" y="1148"/>
                      </a:lnTo>
                      <a:lnTo>
                        <a:pt x="959" y="1148"/>
                      </a:lnTo>
                      <a:lnTo>
                        <a:pt x="955" y="1148"/>
                      </a:lnTo>
                      <a:lnTo>
                        <a:pt x="951" y="1148"/>
                      </a:lnTo>
                      <a:lnTo>
                        <a:pt x="947" y="1148"/>
                      </a:lnTo>
                      <a:lnTo>
                        <a:pt x="943" y="1148"/>
                      </a:lnTo>
                      <a:lnTo>
                        <a:pt x="939" y="1148"/>
                      </a:lnTo>
                      <a:lnTo>
                        <a:pt x="935" y="1148"/>
                      </a:lnTo>
                      <a:lnTo>
                        <a:pt x="931" y="1148"/>
                      </a:lnTo>
                      <a:lnTo>
                        <a:pt x="927" y="1148"/>
                      </a:lnTo>
                      <a:lnTo>
                        <a:pt x="923" y="1148"/>
                      </a:lnTo>
                      <a:lnTo>
                        <a:pt x="919" y="1148"/>
                      </a:lnTo>
                      <a:lnTo>
                        <a:pt x="915" y="1148"/>
                      </a:lnTo>
                      <a:lnTo>
                        <a:pt x="912" y="1148"/>
                      </a:lnTo>
                      <a:lnTo>
                        <a:pt x="908" y="1148"/>
                      </a:lnTo>
                      <a:lnTo>
                        <a:pt x="904" y="1148"/>
                      </a:lnTo>
                      <a:lnTo>
                        <a:pt x="900" y="1148"/>
                      </a:lnTo>
                      <a:lnTo>
                        <a:pt x="896" y="1148"/>
                      </a:lnTo>
                      <a:lnTo>
                        <a:pt x="892" y="1148"/>
                      </a:lnTo>
                      <a:lnTo>
                        <a:pt x="888" y="1148"/>
                      </a:lnTo>
                      <a:lnTo>
                        <a:pt x="884" y="1148"/>
                      </a:lnTo>
                      <a:lnTo>
                        <a:pt x="880" y="1148"/>
                      </a:lnTo>
                      <a:lnTo>
                        <a:pt x="876" y="1148"/>
                      </a:lnTo>
                      <a:lnTo>
                        <a:pt x="872" y="1148"/>
                      </a:lnTo>
                      <a:lnTo>
                        <a:pt x="868" y="1148"/>
                      </a:lnTo>
                      <a:lnTo>
                        <a:pt x="864" y="1148"/>
                      </a:lnTo>
                      <a:lnTo>
                        <a:pt x="860" y="1148"/>
                      </a:lnTo>
                      <a:lnTo>
                        <a:pt x="856" y="1148"/>
                      </a:lnTo>
                      <a:lnTo>
                        <a:pt x="852" y="1148"/>
                      </a:lnTo>
                      <a:lnTo>
                        <a:pt x="848" y="1148"/>
                      </a:lnTo>
                      <a:lnTo>
                        <a:pt x="844" y="1148"/>
                      </a:lnTo>
                      <a:lnTo>
                        <a:pt x="840" y="1148"/>
                      </a:lnTo>
                      <a:lnTo>
                        <a:pt x="836" y="1148"/>
                      </a:lnTo>
                      <a:lnTo>
                        <a:pt x="833" y="1148"/>
                      </a:lnTo>
                      <a:lnTo>
                        <a:pt x="829" y="1148"/>
                      </a:lnTo>
                      <a:lnTo>
                        <a:pt x="825" y="1148"/>
                      </a:lnTo>
                      <a:lnTo>
                        <a:pt x="821" y="1148"/>
                      </a:lnTo>
                      <a:lnTo>
                        <a:pt x="817" y="1148"/>
                      </a:lnTo>
                      <a:lnTo>
                        <a:pt x="814" y="1148"/>
                      </a:lnTo>
                      <a:lnTo>
                        <a:pt x="810" y="1148"/>
                      </a:lnTo>
                      <a:lnTo>
                        <a:pt x="806" y="1148"/>
                      </a:lnTo>
                      <a:lnTo>
                        <a:pt x="802" y="1148"/>
                      </a:lnTo>
                      <a:lnTo>
                        <a:pt x="798" y="1148"/>
                      </a:lnTo>
                      <a:lnTo>
                        <a:pt x="794" y="1148"/>
                      </a:lnTo>
                      <a:lnTo>
                        <a:pt x="790" y="1148"/>
                      </a:lnTo>
                      <a:lnTo>
                        <a:pt x="786" y="1148"/>
                      </a:lnTo>
                      <a:lnTo>
                        <a:pt x="782" y="1148"/>
                      </a:lnTo>
                      <a:lnTo>
                        <a:pt x="778" y="1148"/>
                      </a:lnTo>
                      <a:lnTo>
                        <a:pt x="774" y="1148"/>
                      </a:lnTo>
                      <a:lnTo>
                        <a:pt x="770" y="1148"/>
                      </a:lnTo>
                      <a:lnTo>
                        <a:pt x="767" y="1148"/>
                      </a:lnTo>
                      <a:lnTo>
                        <a:pt x="763" y="1148"/>
                      </a:lnTo>
                      <a:lnTo>
                        <a:pt x="759" y="1148"/>
                      </a:lnTo>
                      <a:lnTo>
                        <a:pt x="755" y="1148"/>
                      </a:lnTo>
                      <a:lnTo>
                        <a:pt x="751" y="1148"/>
                      </a:lnTo>
                      <a:lnTo>
                        <a:pt x="747" y="1148"/>
                      </a:lnTo>
                      <a:lnTo>
                        <a:pt x="743" y="1148"/>
                      </a:lnTo>
                      <a:lnTo>
                        <a:pt x="739" y="1148"/>
                      </a:lnTo>
                      <a:lnTo>
                        <a:pt x="735" y="1148"/>
                      </a:lnTo>
                      <a:lnTo>
                        <a:pt x="731" y="1148"/>
                      </a:lnTo>
                      <a:lnTo>
                        <a:pt x="727" y="1148"/>
                      </a:lnTo>
                      <a:lnTo>
                        <a:pt x="723" y="1148"/>
                      </a:lnTo>
                      <a:lnTo>
                        <a:pt x="719" y="1148"/>
                      </a:lnTo>
                      <a:lnTo>
                        <a:pt x="715" y="1148"/>
                      </a:lnTo>
                      <a:lnTo>
                        <a:pt x="711" y="1148"/>
                      </a:lnTo>
                      <a:lnTo>
                        <a:pt x="707" y="1148"/>
                      </a:lnTo>
                      <a:lnTo>
                        <a:pt x="704" y="1148"/>
                      </a:lnTo>
                      <a:lnTo>
                        <a:pt x="700" y="1148"/>
                      </a:lnTo>
                      <a:lnTo>
                        <a:pt x="696" y="1148"/>
                      </a:lnTo>
                      <a:lnTo>
                        <a:pt x="692" y="1148"/>
                      </a:lnTo>
                      <a:lnTo>
                        <a:pt x="688" y="1148"/>
                      </a:lnTo>
                      <a:lnTo>
                        <a:pt x="684" y="1148"/>
                      </a:lnTo>
                      <a:lnTo>
                        <a:pt x="680" y="1148"/>
                      </a:lnTo>
                      <a:lnTo>
                        <a:pt x="676" y="1148"/>
                      </a:lnTo>
                      <a:lnTo>
                        <a:pt x="672" y="1148"/>
                      </a:lnTo>
                      <a:lnTo>
                        <a:pt x="668" y="1148"/>
                      </a:lnTo>
                      <a:lnTo>
                        <a:pt x="664" y="1148"/>
                      </a:lnTo>
                      <a:lnTo>
                        <a:pt x="660" y="1148"/>
                      </a:lnTo>
                      <a:lnTo>
                        <a:pt x="656" y="1148"/>
                      </a:lnTo>
                      <a:lnTo>
                        <a:pt x="652" y="1148"/>
                      </a:lnTo>
                      <a:lnTo>
                        <a:pt x="648" y="1148"/>
                      </a:lnTo>
                      <a:lnTo>
                        <a:pt x="644" y="1148"/>
                      </a:lnTo>
                      <a:lnTo>
                        <a:pt x="640" y="1148"/>
                      </a:lnTo>
                      <a:lnTo>
                        <a:pt x="636" y="1148"/>
                      </a:lnTo>
                      <a:lnTo>
                        <a:pt x="632" y="1148"/>
                      </a:lnTo>
                      <a:lnTo>
                        <a:pt x="629" y="1148"/>
                      </a:lnTo>
                      <a:lnTo>
                        <a:pt x="625" y="1148"/>
                      </a:lnTo>
                      <a:lnTo>
                        <a:pt x="621" y="1148"/>
                      </a:lnTo>
                      <a:lnTo>
                        <a:pt x="617" y="1148"/>
                      </a:lnTo>
                      <a:lnTo>
                        <a:pt x="613" y="1148"/>
                      </a:lnTo>
                      <a:lnTo>
                        <a:pt x="609" y="1148"/>
                      </a:lnTo>
                      <a:lnTo>
                        <a:pt x="605" y="1148"/>
                      </a:lnTo>
                      <a:lnTo>
                        <a:pt x="601" y="1148"/>
                      </a:lnTo>
                      <a:lnTo>
                        <a:pt x="597" y="1148"/>
                      </a:lnTo>
                      <a:lnTo>
                        <a:pt x="593" y="1148"/>
                      </a:lnTo>
                      <a:lnTo>
                        <a:pt x="589" y="1148"/>
                      </a:lnTo>
                      <a:lnTo>
                        <a:pt x="585" y="1148"/>
                      </a:lnTo>
                      <a:lnTo>
                        <a:pt x="581" y="1148"/>
                      </a:lnTo>
                      <a:lnTo>
                        <a:pt x="577" y="1148"/>
                      </a:lnTo>
                      <a:lnTo>
                        <a:pt x="573" y="1148"/>
                      </a:lnTo>
                      <a:lnTo>
                        <a:pt x="569" y="1148"/>
                      </a:lnTo>
                      <a:lnTo>
                        <a:pt x="565" y="1148"/>
                      </a:lnTo>
                      <a:lnTo>
                        <a:pt x="561" y="1148"/>
                      </a:lnTo>
                      <a:lnTo>
                        <a:pt x="557" y="1148"/>
                      </a:lnTo>
                      <a:lnTo>
                        <a:pt x="554" y="1148"/>
                      </a:lnTo>
                      <a:lnTo>
                        <a:pt x="550" y="1148"/>
                      </a:lnTo>
                      <a:lnTo>
                        <a:pt x="546" y="1148"/>
                      </a:lnTo>
                      <a:lnTo>
                        <a:pt x="542" y="1148"/>
                      </a:lnTo>
                      <a:lnTo>
                        <a:pt x="538" y="1148"/>
                      </a:lnTo>
                      <a:lnTo>
                        <a:pt x="534" y="1148"/>
                      </a:lnTo>
                      <a:lnTo>
                        <a:pt x="530" y="1148"/>
                      </a:lnTo>
                      <a:lnTo>
                        <a:pt x="526" y="1148"/>
                      </a:lnTo>
                      <a:lnTo>
                        <a:pt x="522" y="1148"/>
                      </a:lnTo>
                      <a:lnTo>
                        <a:pt x="518" y="1148"/>
                      </a:lnTo>
                      <a:lnTo>
                        <a:pt x="514" y="1148"/>
                      </a:lnTo>
                      <a:lnTo>
                        <a:pt x="510" y="1148"/>
                      </a:lnTo>
                      <a:lnTo>
                        <a:pt x="506" y="1148"/>
                      </a:lnTo>
                      <a:lnTo>
                        <a:pt x="502" y="1148"/>
                      </a:lnTo>
                      <a:lnTo>
                        <a:pt x="498" y="1148"/>
                      </a:lnTo>
                      <a:lnTo>
                        <a:pt x="494" y="1148"/>
                      </a:lnTo>
                      <a:lnTo>
                        <a:pt x="491" y="1148"/>
                      </a:lnTo>
                      <a:lnTo>
                        <a:pt x="488" y="1148"/>
                      </a:lnTo>
                      <a:lnTo>
                        <a:pt x="484" y="1148"/>
                      </a:lnTo>
                      <a:lnTo>
                        <a:pt x="480" y="1148"/>
                      </a:lnTo>
                      <a:lnTo>
                        <a:pt x="476" y="1148"/>
                      </a:lnTo>
                      <a:lnTo>
                        <a:pt x="472" y="1148"/>
                      </a:lnTo>
                      <a:lnTo>
                        <a:pt x="468" y="1148"/>
                      </a:lnTo>
                      <a:lnTo>
                        <a:pt x="464" y="1148"/>
                      </a:lnTo>
                      <a:lnTo>
                        <a:pt x="460" y="1148"/>
                      </a:lnTo>
                      <a:lnTo>
                        <a:pt x="456" y="1148"/>
                      </a:lnTo>
                      <a:lnTo>
                        <a:pt x="452" y="1148"/>
                      </a:lnTo>
                      <a:lnTo>
                        <a:pt x="448" y="1148"/>
                      </a:lnTo>
                      <a:lnTo>
                        <a:pt x="444" y="1148"/>
                      </a:lnTo>
                      <a:lnTo>
                        <a:pt x="440" y="1148"/>
                      </a:lnTo>
                      <a:lnTo>
                        <a:pt x="436" y="1148"/>
                      </a:lnTo>
                      <a:lnTo>
                        <a:pt x="432" y="1148"/>
                      </a:lnTo>
                      <a:lnTo>
                        <a:pt x="428" y="1148"/>
                      </a:lnTo>
                      <a:lnTo>
                        <a:pt x="425" y="1148"/>
                      </a:lnTo>
                      <a:lnTo>
                        <a:pt x="421" y="1148"/>
                      </a:lnTo>
                      <a:lnTo>
                        <a:pt x="417" y="1148"/>
                      </a:lnTo>
                      <a:lnTo>
                        <a:pt x="413" y="1148"/>
                      </a:lnTo>
                      <a:lnTo>
                        <a:pt x="409" y="1148"/>
                      </a:lnTo>
                      <a:lnTo>
                        <a:pt x="405" y="1148"/>
                      </a:lnTo>
                      <a:lnTo>
                        <a:pt x="401" y="1148"/>
                      </a:lnTo>
                      <a:lnTo>
                        <a:pt x="397" y="1148"/>
                      </a:lnTo>
                      <a:lnTo>
                        <a:pt x="393" y="1148"/>
                      </a:lnTo>
                      <a:lnTo>
                        <a:pt x="389" y="1148"/>
                      </a:lnTo>
                      <a:lnTo>
                        <a:pt x="385" y="1148"/>
                      </a:lnTo>
                      <a:lnTo>
                        <a:pt x="381" y="1148"/>
                      </a:lnTo>
                      <a:lnTo>
                        <a:pt x="377" y="1148"/>
                      </a:lnTo>
                      <a:lnTo>
                        <a:pt x="373" y="1148"/>
                      </a:lnTo>
                      <a:lnTo>
                        <a:pt x="369" y="1148"/>
                      </a:lnTo>
                      <a:lnTo>
                        <a:pt x="365" y="1148"/>
                      </a:lnTo>
                      <a:lnTo>
                        <a:pt x="361" y="1148"/>
                      </a:lnTo>
                      <a:lnTo>
                        <a:pt x="357" y="1148"/>
                      </a:lnTo>
                      <a:lnTo>
                        <a:pt x="353" y="1148"/>
                      </a:lnTo>
                      <a:lnTo>
                        <a:pt x="349" y="1148"/>
                      </a:lnTo>
                      <a:lnTo>
                        <a:pt x="345" y="1148"/>
                      </a:lnTo>
                      <a:lnTo>
                        <a:pt x="342" y="1148"/>
                      </a:lnTo>
                      <a:lnTo>
                        <a:pt x="338" y="1148"/>
                      </a:lnTo>
                      <a:lnTo>
                        <a:pt x="334" y="1148"/>
                      </a:lnTo>
                      <a:lnTo>
                        <a:pt x="330" y="1148"/>
                      </a:lnTo>
                      <a:lnTo>
                        <a:pt x="326" y="1148"/>
                      </a:lnTo>
                      <a:lnTo>
                        <a:pt x="322" y="1148"/>
                      </a:lnTo>
                      <a:lnTo>
                        <a:pt x="318" y="1148"/>
                      </a:lnTo>
                      <a:lnTo>
                        <a:pt x="314" y="1148"/>
                      </a:lnTo>
                      <a:lnTo>
                        <a:pt x="310" y="1148"/>
                      </a:lnTo>
                      <a:lnTo>
                        <a:pt x="306" y="1148"/>
                      </a:lnTo>
                      <a:lnTo>
                        <a:pt x="302" y="1148"/>
                      </a:lnTo>
                      <a:lnTo>
                        <a:pt x="298" y="1148"/>
                      </a:lnTo>
                      <a:lnTo>
                        <a:pt x="294" y="1148"/>
                      </a:lnTo>
                      <a:lnTo>
                        <a:pt x="290" y="1148"/>
                      </a:lnTo>
                      <a:lnTo>
                        <a:pt x="286" y="1148"/>
                      </a:lnTo>
                      <a:lnTo>
                        <a:pt x="282" y="1148"/>
                      </a:lnTo>
                      <a:lnTo>
                        <a:pt x="279" y="1148"/>
                      </a:lnTo>
                      <a:lnTo>
                        <a:pt x="275" y="1148"/>
                      </a:lnTo>
                      <a:lnTo>
                        <a:pt x="271" y="1148"/>
                      </a:lnTo>
                      <a:lnTo>
                        <a:pt x="267" y="1148"/>
                      </a:lnTo>
                      <a:lnTo>
                        <a:pt x="263" y="1148"/>
                      </a:lnTo>
                      <a:lnTo>
                        <a:pt x="259" y="1148"/>
                      </a:lnTo>
                      <a:lnTo>
                        <a:pt x="255" y="1148"/>
                      </a:lnTo>
                      <a:lnTo>
                        <a:pt x="251" y="1148"/>
                      </a:lnTo>
                      <a:lnTo>
                        <a:pt x="247" y="1148"/>
                      </a:lnTo>
                      <a:lnTo>
                        <a:pt x="243" y="1148"/>
                      </a:lnTo>
                      <a:lnTo>
                        <a:pt x="239" y="1148"/>
                      </a:lnTo>
                      <a:lnTo>
                        <a:pt x="235" y="1148"/>
                      </a:lnTo>
                      <a:lnTo>
                        <a:pt x="231" y="1148"/>
                      </a:lnTo>
                      <a:lnTo>
                        <a:pt x="227" y="1148"/>
                      </a:lnTo>
                      <a:lnTo>
                        <a:pt x="223" y="1148"/>
                      </a:lnTo>
                      <a:lnTo>
                        <a:pt x="219" y="1148"/>
                      </a:lnTo>
                      <a:lnTo>
                        <a:pt x="216" y="1148"/>
                      </a:lnTo>
                      <a:lnTo>
                        <a:pt x="212" y="1148"/>
                      </a:lnTo>
                      <a:lnTo>
                        <a:pt x="208" y="1148"/>
                      </a:lnTo>
                      <a:lnTo>
                        <a:pt x="204" y="1148"/>
                      </a:lnTo>
                      <a:lnTo>
                        <a:pt x="200" y="1148"/>
                      </a:lnTo>
                      <a:lnTo>
                        <a:pt x="196" y="1148"/>
                      </a:lnTo>
                      <a:lnTo>
                        <a:pt x="192" y="1148"/>
                      </a:lnTo>
                      <a:lnTo>
                        <a:pt x="188" y="1148"/>
                      </a:lnTo>
                      <a:lnTo>
                        <a:pt x="184" y="1148"/>
                      </a:lnTo>
                      <a:lnTo>
                        <a:pt x="180" y="1148"/>
                      </a:lnTo>
                      <a:lnTo>
                        <a:pt x="176" y="1148"/>
                      </a:lnTo>
                      <a:lnTo>
                        <a:pt x="172" y="1148"/>
                      </a:lnTo>
                      <a:lnTo>
                        <a:pt x="168" y="1148"/>
                      </a:lnTo>
                      <a:lnTo>
                        <a:pt x="164" y="1148"/>
                      </a:lnTo>
                      <a:lnTo>
                        <a:pt x="161" y="1148"/>
                      </a:lnTo>
                      <a:lnTo>
                        <a:pt x="157" y="1148"/>
                      </a:lnTo>
                      <a:lnTo>
                        <a:pt x="153" y="1148"/>
                      </a:lnTo>
                      <a:lnTo>
                        <a:pt x="149" y="1148"/>
                      </a:lnTo>
                      <a:lnTo>
                        <a:pt x="145" y="1148"/>
                      </a:lnTo>
                      <a:lnTo>
                        <a:pt x="142" y="1148"/>
                      </a:lnTo>
                      <a:lnTo>
                        <a:pt x="138" y="1148"/>
                      </a:lnTo>
                      <a:lnTo>
                        <a:pt x="134" y="1148"/>
                      </a:lnTo>
                      <a:lnTo>
                        <a:pt x="130" y="1148"/>
                      </a:lnTo>
                      <a:lnTo>
                        <a:pt x="126" y="1148"/>
                      </a:lnTo>
                      <a:lnTo>
                        <a:pt x="122" y="1148"/>
                      </a:lnTo>
                      <a:lnTo>
                        <a:pt x="118" y="1148"/>
                      </a:lnTo>
                      <a:lnTo>
                        <a:pt x="114" y="1148"/>
                      </a:lnTo>
                      <a:lnTo>
                        <a:pt x="110" y="1148"/>
                      </a:lnTo>
                      <a:lnTo>
                        <a:pt x="106" y="1148"/>
                      </a:lnTo>
                      <a:lnTo>
                        <a:pt x="102" y="1148"/>
                      </a:lnTo>
                      <a:lnTo>
                        <a:pt x="98" y="1148"/>
                      </a:lnTo>
                      <a:lnTo>
                        <a:pt x="94" y="1148"/>
                      </a:lnTo>
                      <a:lnTo>
                        <a:pt x="90" y="1148"/>
                      </a:lnTo>
                      <a:lnTo>
                        <a:pt x="86" y="1148"/>
                      </a:lnTo>
                      <a:lnTo>
                        <a:pt x="82" y="1148"/>
                      </a:lnTo>
                      <a:lnTo>
                        <a:pt x="78" y="1148"/>
                      </a:lnTo>
                      <a:lnTo>
                        <a:pt x="74" y="1148"/>
                      </a:lnTo>
                      <a:lnTo>
                        <a:pt x="70" y="1148"/>
                      </a:lnTo>
                      <a:lnTo>
                        <a:pt x="66" y="1148"/>
                      </a:lnTo>
                      <a:lnTo>
                        <a:pt x="63" y="1148"/>
                      </a:lnTo>
                      <a:lnTo>
                        <a:pt x="59" y="1148"/>
                      </a:lnTo>
                      <a:lnTo>
                        <a:pt x="55" y="1148"/>
                      </a:lnTo>
                      <a:lnTo>
                        <a:pt x="51" y="1148"/>
                      </a:lnTo>
                      <a:lnTo>
                        <a:pt x="47" y="1148"/>
                      </a:lnTo>
                      <a:lnTo>
                        <a:pt x="43" y="1148"/>
                      </a:lnTo>
                      <a:lnTo>
                        <a:pt x="39" y="1148"/>
                      </a:lnTo>
                      <a:lnTo>
                        <a:pt x="35" y="1148"/>
                      </a:lnTo>
                      <a:lnTo>
                        <a:pt x="31" y="1148"/>
                      </a:lnTo>
                      <a:lnTo>
                        <a:pt x="27" y="1148"/>
                      </a:lnTo>
                      <a:lnTo>
                        <a:pt x="23" y="1148"/>
                      </a:lnTo>
                      <a:lnTo>
                        <a:pt x="19" y="1148"/>
                      </a:lnTo>
                      <a:lnTo>
                        <a:pt x="15" y="1148"/>
                      </a:lnTo>
                      <a:lnTo>
                        <a:pt x="11" y="1148"/>
                      </a:lnTo>
                      <a:lnTo>
                        <a:pt x="7" y="1148"/>
                      </a:lnTo>
                      <a:lnTo>
                        <a:pt x="4" y="1148"/>
                      </a:lnTo>
                      <a:lnTo>
                        <a:pt x="0" y="1148"/>
                      </a:lnTo>
                      <a:lnTo>
                        <a:pt x="0" y="1136"/>
                      </a:lnTo>
                    </a:path>
                  </a:pathLst>
                </a:custGeom>
                <a:solidFill>
                  <a:srgbClr val="C0C0C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5" name="Freeform 8"/>
                <p:cNvSpPr>
                  <a:spLocks/>
                </p:cNvSpPr>
                <p:nvPr/>
              </p:nvSpPr>
              <p:spPr bwMode="auto">
                <a:xfrm>
                  <a:off x="4706" y="2000"/>
                  <a:ext cx="784" cy="695"/>
                </a:xfrm>
                <a:custGeom>
                  <a:avLst/>
                  <a:gdLst>
                    <a:gd name="T0" fmla="*/ 24 w 784"/>
                    <a:gd name="T1" fmla="*/ 42 h 695"/>
                    <a:gd name="T2" fmla="*/ 51 w 784"/>
                    <a:gd name="T3" fmla="*/ 89 h 695"/>
                    <a:gd name="T4" fmla="*/ 78 w 784"/>
                    <a:gd name="T5" fmla="*/ 137 h 695"/>
                    <a:gd name="T6" fmla="*/ 106 w 784"/>
                    <a:gd name="T7" fmla="*/ 183 h 695"/>
                    <a:gd name="T8" fmla="*/ 133 w 784"/>
                    <a:gd name="T9" fmla="*/ 228 h 695"/>
                    <a:gd name="T10" fmla="*/ 161 w 784"/>
                    <a:gd name="T11" fmla="*/ 271 h 695"/>
                    <a:gd name="T12" fmla="*/ 188 w 784"/>
                    <a:gd name="T13" fmla="*/ 311 h 695"/>
                    <a:gd name="T14" fmla="*/ 215 w 784"/>
                    <a:gd name="T15" fmla="*/ 350 h 695"/>
                    <a:gd name="T16" fmla="*/ 242 w 784"/>
                    <a:gd name="T17" fmla="*/ 386 h 695"/>
                    <a:gd name="T18" fmla="*/ 270 w 784"/>
                    <a:gd name="T19" fmla="*/ 419 h 695"/>
                    <a:gd name="T20" fmla="*/ 298 w 784"/>
                    <a:gd name="T21" fmla="*/ 451 h 695"/>
                    <a:gd name="T22" fmla="*/ 325 w 784"/>
                    <a:gd name="T23" fmla="*/ 480 h 695"/>
                    <a:gd name="T24" fmla="*/ 352 w 784"/>
                    <a:gd name="T25" fmla="*/ 506 h 695"/>
                    <a:gd name="T26" fmla="*/ 380 w 784"/>
                    <a:gd name="T27" fmla="*/ 529 h 695"/>
                    <a:gd name="T28" fmla="*/ 407 w 784"/>
                    <a:gd name="T29" fmla="*/ 694 h 695"/>
                    <a:gd name="T30" fmla="*/ 435 w 784"/>
                    <a:gd name="T31" fmla="*/ 694 h 695"/>
                    <a:gd name="T32" fmla="*/ 461 w 784"/>
                    <a:gd name="T33" fmla="*/ 694 h 695"/>
                    <a:gd name="T34" fmla="*/ 489 w 784"/>
                    <a:gd name="T35" fmla="*/ 694 h 695"/>
                    <a:gd name="T36" fmla="*/ 517 w 784"/>
                    <a:gd name="T37" fmla="*/ 694 h 695"/>
                    <a:gd name="T38" fmla="*/ 544 w 784"/>
                    <a:gd name="T39" fmla="*/ 694 h 695"/>
                    <a:gd name="T40" fmla="*/ 572 w 784"/>
                    <a:gd name="T41" fmla="*/ 694 h 695"/>
                    <a:gd name="T42" fmla="*/ 598 w 784"/>
                    <a:gd name="T43" fmla="*/ 694 h 695"/>
                    <a:gd name="T44" fmla="*/ 626 w 784"/>
                    <a:gd name="T45" fmla="*/ 694 h 695"/>
                    <a:gd name="T46" fmla="*/ 654 w 784"/>
                    <a:gd name="T47" fmla="*/ 694 h 695"/>
                    <a:gd name="T48" fmla="*/ 681 w 784"/>
                    <a:gd name="T49" fmla="*/ 694 h 695"/>
                    <a:gd name="T50" fmla="*/ 709 w 784"/>
                    <a:gd name="T51" fmla="*/ 694 h 695"/>
                    <a:gd name="T52" fmla="*/ 735 w 784"/>
                    <a:gd name="T53" fmla="*/ 694 h 695"/>
                    <a:gd name="T54" fmla="*/ 763 w 784"/>
                    <a:gd name="T55" fmla="*/ 694 h 695"/>
                    <a:gd name="T56" fmla="*/ 775 w 784"/>
                    <a:gd name="T57" fmla="*/ 694 h 695"/>
                    <a:gd name="T58" fmla="*/ 747 w 784"/>
                    <a:gd name="T59" fmla="*/ 694 h 695"/>
                    <a:gd name="T60" fmla="*/ 720 w 784"/>
                    <a:gd name="T61" fmla="*/ 694 h 695"/>
                    <a:gd name="T62" fmla="*/ 693 w 784"/>
                    <a:gd name="T63" fmla="*/ 694 h 695"/>
                    <a:gd name="T64" fmla="*/ 665 w 784"/>
                    <a:gd name="T65" fmla="*/ 694 h 695"/>
                    <a:gd name="T66" fmla="*/ 638 w 784"/>
                    <a:gd name="T67" fmla="*/ 694 h 695"/>
                    <a:gd name="T68" fmla="*/ 610 w 784"/>
                    <a:gd name="T69" fmla="*/ 694 h 695"/>
                    <a:gd name="T70" fmla="*/ 584 w 784"/>
                    <a:gd name="T71" fmla="*/ 694 h 695"/>
                    <a:gd name="T72" fmla="*/ 556 w 784"/>
                    <a:gd name="T73" fmla="*/ 694 h 695"/>
                    <a:gd name="T74" fmla="*/ 528 w 784"/>
                    <a:gd name="T75" fmla="*/ 694 h 695"/>
                    <a:gd name="T76" fmla="*/ 501 w 784"/>
                    <a:gd name="T77" fmla="*/ 694 h 695"/>
                    <a:gd name="T78" fmla="*/ 473 w 784"/>
                    <a:gd name="T79" fmla="*/ 694 h 695"/>
                    <a:gd name="T80" fmla="*/ 446 w 784"/>
                    <a:gd name="T81" fmla="*/ 694 h 695"/>
                    <a:gd name="T82" fmla="*/ 419 w 784"/>
                    <a:gd name="T83" fmla="*/ 694 h 695"/>
                    <a:gd name="T84" fmla="*/ 391 w 784"/>
                    <a:gd name="T85" fmla="*/ 694 h 695"/>
                    <a:gd name="T86" fmla="*/ 364 w 784"/>
                    <a:gd name="T87" fmla="*/ 694 h 695"/>
                    <a:gd name="T88" fmla="*/ 336 w 784"/>
                    <a:gd name="T89" fmla="*/ 694 h 695"/>
                    <a:gd name="T90" fmla="*/ 310 w 784"/>
                    <a:gd name="T91" fmla="*/ 694 h 695"/>
                    <a:gd name="T92" fmla="*/ 282 w 784"/>
                    <a:gd name="T93" fmla="*/ 694 h 695"/>
                    <a:gd name="T94" fmla="*/ 254 w 784"/>
                    <a:gd name="T95" fmla="*/ 694 h 695"/>
                    <a:gd name="T96" fmla="*/ 227 w 784"/>
                    <a:gd name="T97" fmla="*/ 694 h 695"/>
                    <a:gd name="T98" fmla="*/ 199 w 784"/>
                    <a:gd name="T99" fmla="*/ 694 h 695"/>
                    <a:gd name="T100" fmla="*/ 172 w 784"/>
                    <a:gd name="T101" fmla="*/ 694 h 695"/>
                    <a:gd name="T102" fmla="*/ 145 w 784"/>
                    <a:gd name="T103" fmla="*/ 694 h 695"/>
                    <a:gd name="T104" fmla="*/ 117 w 784"/>
                    <a:gd name="T105" fmla="*/ 694 h 695"/>
                    <a:gd name="T106" fmla="*/ 90 w 784"/>
                    <a:gd name="T107" fmla="*/ 694 h 695"/>
                    <a:gd name="T108" fmla="*/ 63 w 784"/>
                    <a:gd name="T109" fmla="*/ 694 h 695"/>
                    <a:gd name="T110" fmla="*/ 35 w 784"/>
                    <a:gd name="T111" fmla="*/ 694 h 695"/>
                    <a:gd name="T112" fmla="*/ 8 w 784"/>
                    <a:gd name="T113" fmla="*/ 694 h 69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4"/>
                    <a:gd name="T172" fmla="*/ 0 h 695"/>
                    <a:gd name="T173" fmla="*/ 784 w 784"/>
                    <a:gd name="T174" fmla="*/ 695 h 69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4" h="695">
                      <a:moveTo>
                        <a:pt x="0" y="0"/>
                      </a:moveTo>
                      <a:lnTo>
                        <a:pt x="4" y="7"/>
                      </a:lnTo>
                      <a:lnTo>
                        <a:pt x="8" y="14"/>
                      </a:lnTo>
                      <a:lnTo>
                        <a:pt x="12" y="21"/>
                      </a:lnTo>
                      <a:lnTo>
                        <a:pt x="16" y="28"/>
                      </a:lnTo>
                      <a:lnTo>
                        <a:pt x="20" y="35"/>
                      </a:lnTo>
                      <a:lnTo>
                        <a:pt x="24" y="42"/>
                      </a:lnTo>
                      <a:lnTo>
                        <a:pt x="28" y="49"/>
                      </a:lnTo>
                      <a:lnTo>
                        <a:pt x="32" y="56"/>
                      </a:lnTo>
                      <a:lnTo>
                        <a:pt x="35" y="62"/>
                      </a:lnTo>
                      <a:lnTo>
                        <a:pt x="39" y="69"/>
                      </a:lnTo>
                      <a:lnTo>
                        <a:pt x="43" y="76"/>
                      </a:lnTo>
                      <a:lnTo>
                        <a:pt x="47" y="83"/>
                      </a:lnTo>
                      <a:lnTo>
                        <a:pt x="51" y="89"/>
                      </a:lnTo>
                      <a:lnTo>
                        <a:pt x="55" y="96"/>
                      </a:lnTo>
                      <a:lnTo>
                        <a:pt x="59" y="103"/>
                      </a:lnTo>
                      <a:lnTo>
                        <a:pt x="63" y="110"/>
                      </a:lnTo>
                      <a:lnTo>
                        <a:pt x="66" y="117"/>
                      </a:lnTo>
                      <a:lnTo>
                        <a:pt x="70" y="124"/>
                      </a:lnTo>
                      <a:lnTo>
                        <a:pt x="74" y="130"/>
                      </a:lnTo>
                      <a:lnTo>
                        <a:pt x="78" y="137"/>
                      </a:lnTo>
                      <a:lnTo>
                        <a:pt x="82" y="144"/>
                      </a:lnTo>
                      <a:lnTo>
                        <a:pt x="86" y="151"/>
                      </a:lnTo>
                      <a:lnTo>
                        <a:pt x="90" y="157"/>
                      </a:lnTo>
                      <a:lnTo>
                        <a:pt x="94" y="164"/>
                      </a:lnTo>
                      <a:lnTo>
                        <a:pt x="98" y="170"/>
                      </a:lnTo>
                      <a:lnTo>
                        <a:pt x="102" y="176"/>
                      </a:lnTo>
                      <a:lnTo>
                        <a:pt x="106" y="183"/>
                      </a:lnTo>
                      <a:lnTo>
                        <a:pt x="109" y="189"/>
                      </a:lnTo>
                      <a:lnTo>
                        <a:pt x="113" y="196"/>
                      </a:lnTo>
                      <a:lnTo>
                        <a:pt x="117" y="202"/>
                      </a:lnTo>
                      <a:lnTo>
                        <a:pt x="121" y="209"/>
                      </a:lnTo>
                      <a:lnTo>
                        <a:pt x="125" y="215"/>
                      </a:lnTo>
                      <a:lnTo>
                        <a:pt x="129" y="222"/>
                      </a:lnTo>
                      <a:lnTo>
                        <a:pt x="133" y="228"/>
                      </a:lnTo>
                      <a:lnTo>
                        <a:pt x="137" y="234"/>
                      </a:lnTo>
                      <a:lnTo>
                        <a:pt x="141" y="240"/>
                      </a:lnTo>
                      <a:lnTo>
                        <a:pt x="145" y="247"/>
                      </a:lnTo>
                      <a:lnTo>
                        <a:pt x="149" y="253"/>
                      </a:lnTo>
                      <a:lnTo>
                        <a:pt x="153" y="259"/>
                      </a:lnTo>
                      <a:lnTo>
                        <a:pt x="157" y="265"/>
                      </a:lnTo>
                      <a:lnTo>
                        <a:pt x="161" y="271"/>
                      </a:lnTo>
                      <a:lnTo>
                        <a:pt x="165" y="277"/>
                      </a:lnTo>
                      <a:lnTo>
                        <a:pt x="169" y="283"/>
                      </a:lnTo>
                      <a:lnTo>
                        <a:pt x="172" y="289"/>
                      </a:lnTo>
                      <a:lnTo>
                        <a:pt x="176" y="294"/>
                      </a:lnTo>
                      <a:lnTo>
                        <a:pt x="180" y="299"/>
                      </a:lnTo>
                      <a:lnTo>
                        <a:pt x="184" y="305"/>
                      </a:lnTo>
                      <a:lnTo>
                        <a:pt x="188" y="311"/>
                      </a:lnTo>
                      <a:lnTo>
                        <a:pt x="192" y="317"/>
                      </a:lnTo>
                      <a:lnTo>
                        <a:pt x="196" y="322"/>
                      </a:lnTo>
                      <a:lnTo>
                        <a:pt x="199" y="328"/>
                      </a:lnTo>
                      <a:lnTo>
                        <a:pt x="203" y="334"/>
                      </a:lnTo>
                      <a:lnTo>
                        <a:pt x="207" y="339"/>
                      </a:lnTo>
                      <a:lnTo>
                        <a:pt x="211" y="344"/>
                      </a:lnTo>
                      <a:lnTo>
                        <a:pt x="215" y="350"/>
                      </a:lnTo>
                      <a:lnTo>
                        <a:pt x="219" y="355"/>
                      </a:lnTo>
                      <a:lnTo>
                        <a:pt x="223" y="360"/>
                      </a:lnTo>
                      <a:lnTo>
                        <a:pt x="227" y="366"/>
                      </a:lnTo>
                      <a:lnTo>
                        <a:pt x="231" y="371"/>
                      </a:lnTo>
                      <a:lnTo>
                        <a:pt x="235" y="376"/>
                      </a:lnTo>
                      <a:lnTo>
                        <a:pt x="238" y="381"/>
                      </a:lnTo>
                      <a:lnTo>
                        <a:pt x="242" y="386"/>
                      </a:lnTo>
                      <a:lnTo>
                        <a:pt x="246" y="392"/>
                      </a:lnTo>
                      <a:lnTo>
                        <a:pt x="250" y="397"/>
                      </a:lnTo>
                      <a:lnTo>
                        <a:pt x="254" y="401"/>
                      </a:lnTo>
                      <a:lnTo>
                        <a:pt x="258" y="405"/>
                      </a:lnTo>
                      <a:lnTo>
                        <a:pt x="262" y="410"/>
                      </a:lnTo>
                      <a:lnTo>
                        <a:pt x="266" y="415"/>
                      </a:lnTo>
                      <a:lnTo>
                        <a:pt x="270" y="419"/>
                      </a:lnTo>
                      <a:lnTo>
                        <a:pt x="274" y="424"/>
                      </a:lnTo>
                      <a:lnTo>
                        <a:pt x="278" y="429"/>
                      </a:lnTo>
                      <a:lnTo>
                        <a:pt x="282" y="433"/>
                      </a:lnTo>
                      <a:lnTo>
                        <a:pt x="286" y="438"/>
                      </a:lnTo>
                      <a:lnTo>
                        <a:pt x="290" y="442"/>
                      </a:lnTo>
                      <a:lnTo>
                        <a:pt x="294" y="447"/>
                      </a:lnTo>
                      <a:lnTo>
                        <a:pt x="298" y="451"/>
                      </a:lnTo>
                      <a:lnTo>
                        <a:pt x="302" y="455"/>
                      </a:lnTo>
                      <a:lnTo>
                        <a:pt x="306" y="460"/>
                      </a:lnTo>
                      <a:lnTo>
                        <a:pt x="310" y="464"/>
                      </a:lnTo>
                      <a:lnTo>
                        <a:pt x="314" y="468"/>
                      </a:lnTo>
                      <a:lnTo>
                        <a:pt x="318" y="472"/>
                      </a:lnTo>
                      <a:lnTo>
                        <a:pt x="321" y="476"/>
                      </a:lnTo>
                      <a:lnTo>
                        <a:pt x="325" y="480"/>
                      </a:lnTo>
                      <a:lnTo>
                        <a:pt x="328" y="484"/>
                      </a:lnTo>
                      <a:lnTo>
                        <a:pt x="332" y="488"/>
                      </a:lnTo>
                      <a:lnTo>
                        <a:pt x="336" y="491"/>
                      </a:lnTo>
                      <a:lnTo>
                        <a:pt x="340" y="495"/>
                      </a:lnTo>
                      <a:lnTo>
                        <a:pt x="344" y="499"/>
                      </a:lnTo>
                      <a:lnTo>
                        <a:pt x="348" y="503"/>
                      </a:lnTo>
                      <a:lnTo>
                        <a:pt x="352" y="506"/>
                      </a:lnTo>
                      <a:lnTo>
                        <a:pt x="356" y="510"/>
                      </a:lnTo>
                      <a:lnTo>
                        <a:pt x="360" y="514"/>
                      </a:lnTo>
                      <a:lnTo>
                        <a:pt x="364" y="517"/>
                      </a:lnTo>
                      <a:lnTo>
                        <a:pt x="368" y="521"/>
                      </a:lnTo>
                      <a:lnTo>
                        <a:pt x="372" y="523"/>
                      </a:lnTo>
                      <a:lnTo>
                        <a:pt x="376" y="526"/>
                      </a:lnTo>
                      <a:lnTo>
                        <a:pt x="380" y="529"/>
                      </a:lnTo>
                      <a:lnTo>
                        <a:pt x="383" y="533"/>
                      </a:lnTo>
                      <a:lnTo>
                        <a:pt x="387" y="536"/>
                      </a:lnTo>
                      <a:lnTo>
                        <a:pt x="391" y="539"/>
                      </a:lnTo>
                      <a:lnTo>
                        <a:pt x="395" y="542"/>
                      </a:lnTo>
                      <a:lnTo>
                        <a:pt x="399" y="545"/>
                      </a:lnTo>
                      <a:lnTo>
                        <a:pt x="403" y="548"/>
                      </a:lnTo>
                      <a:lnTo>
                        <a:pt x="407" y="694"/>
                      </a:lnTo>
                      <a:lnTo>
                        <a:pt x="411" y="694"/>
                      </a:lnTo>
                      <a:lnTo>
                        <a:pt x="415" y="694"/>
                      </a:lnTo>
                      <a:lnTo>
                        <a:pt x="419" y="694"/>
                      </a:lnTo>
                      <a:lnTo>
                        <a:pt x="423" y="694"/>
                      </a:lnTo>
                      <a:lnTo>
                        <a:pt x="427" y="694"/>
                      </a:lnTo>
                      <a:lnTo>
                        <a:pt x="431" y="694"/>
                      </a:lnTo>
                      <a:lnTo>
                        <a:pt x="435" y="694"/>
                      </a:lnTo>
                      <a:lnTo>
                        <a:pt x="439" y="694"/>
                      </a:lnTo>
                      <a:lnTo>
                        <a:pt x="443" y="694"/>
                      </a:lnTo>
                      <a:lnTo>
                        <a:pt x="446" y="694"/>
                      </a:lnTo>
                      <a:lnTo>
                        <a:pt x="450" y="694"/>
                      </a:lnTo>
                      <a:lnTo>
                        <a:pt x="454" y="694"/>
                      </a:lnTo>
                      <a:lnTo>
                        <a:pt x="457" y="694"/>
                      </a:lnTo>
                      <a:lnTo>
                        <a:pt x="461" y="694"/>
                      </a:lnTo>
                      <a:lnTo>
                        <a:pt x="465" y="694"/>
                      </a:lnTo>
                      <a:lnTo>
                        <a:pt x="469" y="694"/>
                      </a:lnTo>
                      <a:lnTo>
                        <a:pt x="473" y="694"/>
                      </a:lnTo>
                      <a:lnTo>
                        <a:pt x="477" y="694"/>
                      </a:lnTo>
                      <a:lnTo>
                        <a:pt x="481" y="694"/>
                      </a:lnTo>
                      <a:lnTo>
                        <a:pt x="485" y="694"/>
                      </a:lnTo>
                      <a:lnTo>
                        <a:pt x="489" y="694"/>
                      </a:lnTo>
                      <a:lnTo>
                        <a:pt x="493" y="694"/>
                      </a:lnTo>
                      <a:lnTo>
                        <a:pt x="497" y="694"/>
                      </a:lnTo>
                      <a:lnTo>
                        <a:pt x="501" y="694"/>
                      </a:lnTo>
                      <a:lnTo>
                        <a:pt x="505" y="694"/>
                      </a:lnTo>
                      <a:lnTo>
                        <a:pt x="509" y="694"/>
                      </a:lnTo>
                      <a:lnTo>
                        <a:pt x="513" y="694"/>
                      </a:lnTo>
                      <a:lnTo>
                        <a:pt x="517" y="694"/>
                      </a:lnTo>
                      <a:lnTo>
                        <a:pt x="520" y="694"/>
                      </a:lnTo>
                      <a:lnTo>
                        <a:pt x="524" y="694"/>
                      </a:lnTo>
                      <a:lnTo>
                        <a:pt x="528" y="694"/>
                      </a:lnTo>
                      <a:lnTo>
                        <a:pt x="532" y="694"/>
                      </a:lnTo>
                      <a:lnTo>
                        <a:pt x="536" y="694"/>
                      </a:lnTo>
                      <a:lnTo>
                        <a:pt x="540" y="694"/>
                      </a:lnTo>
                      <a:lnTo>
                        <a:pt x="544" y="694"/>
                      </a:lnTo>
                      <a:lnTo>
                        <a:pt x="548" y="694"/>
                      </a:lnTo>
                      <a:lnTo>
                        <a:pt x="552" y="694"/>
                      </a:lnTo>
                      <a:lnTo>
                        <a:pt x="556" y="694"/>
                      </a:lnTo>
                      <a:lnTo>
                        <a:pt x="560" y="694"/>
                      </a:lnTo>
                      <a:lnTo>
                        <a:pt x="564" y="694"/>
                      </a:lnTo>
                      <a:lnTo>
                        <a:pt x="568" y="694"/>
                      </a:lnTo>
                      <a:lnTo>
                        <a:pt x="572" y="694"/>
                      </a:lnTo>
                      <a:lnTo>
                        <a:pt x="576" y="694"/>
                      </a:lnTo>
                      <a:lnTo>
                        <a:pt x="580" y="694"/>
                      </a:lnTo>
                      <a:lnTo>
                        <a:pt x="584" y="694"/>
                      </a:lnTo>
                      <a:lnTo>
                        <a:pt x="587" y="694"/>
                      </a:lnTo>
                      <a:lnTo>
                        <a:pt x="591" y="694"/>
                      </a:lnTo>
                      <a:lnTo>
                        <a:pt x="594" y="694"/>
                      </a:lnTo>
                      <a:lnTo>
                        <a:pt x="598" y="694"/>
                      </a:lnTo>
                      <a:lnTo>
                        <a:pt x="602" y="694"/>
                      </a:lnTo>
                      <a:lnTo>
                        <a:pt x="606" y="694"/>
                      </a:lnTo>
                      <a:lnTo>
                        <a:pt x="610" y="694"/>
                      </a:lnTo>
                      <a:lnTo>
                        <a:pt x="614" y="694"/>
                      </a:lnTo>
                      <a:lnTo>
                        <a:pt x="618" y="694"/>
                      </a:lnTo>
                      <a:lnTo>
                        <a:pt x="622" y="694"/>
                      </a:lnTo>
                      <a:lnTo>
                        <a:pt x="626" y="694"/>
                      </a:lnTo>
                      <a:lnTo>
                        <a:pt x="630" y="694"/>
                      </a:lnTo>
                      <a:lnTo>
                        <a:pt x="634" y="694"/>
                      </a:lnTo>
                      <a:lnTo>
                        <a:pt x="638" y="694"/>
                      </a:lnTo>
                      <a:lnTo>
                        <a:pt x="642" y="694"/>
                      </a:lnTo>
                      <a:lnTo>
                        <a:pt x="646" y="694"/>
                      </a:lnTo>
                      <a:lnTo>
                        <a:pt x="650" y="694"/>
                      </a:lnTo>
                      <a:lnTo>
                        <a:pt x="654" y="694"/>
                      </a:lnTo>
                      <a:lnTo>
                        <a:pt x="657" y="694"/>
                      </a:lnTo>
                      <a:lnTo>
                        <a:pt x="661" y="694"/>
                      </a:lnTo>
                      <a:lnTo>
                        <a:pt x="665" y="694"/>
                      </a:lnTo>
                      <a:lnTo>
                        <a:pt x="669" y="694"/>
                      </a:lnTo>
                      <a:lnTo>
                        <a:pt x="673" y="694"/>
                      </a:lnTo>
                      <a:lnTo>
                        <a:pt x="677" y="694"/>
                      </a:lnTo>
                      <a:lnTo>
                        <a:pt x="681" y="694"/>
                      </a:lnTo>
                      <a:lnTo>
                        <a:pt x="685" y="694"/>
                      </a:lnTo>
                      <a:lnTo>
                        <a:pt x="689" y="694"/>
                      </a:lnTo>
                      <a:lnTo>
                        <a:pt x="693" y="694"/>
                      </a:lnTo>
                      <a:lnTo>
                        <a:pt x="697" y="694"/>
                      </a:lnTo>
                      <a:lnTo>
                        <a:pt x="701" y="694"/>
                      </a:lnTo>
                      <a:lnTo>
                        <a:pt x="705" y="694"/>
                      </a:lnTo>
                      <a:lnTo>
                        <a:pt x="709" y="694"/>
                      </a:lnTo>
                      <a:lnTo>
                        <a:pt x="713" y="694"/>
                      </a:lnTo>
                      <a:lnTo>
                        <a:pt x="717" y="694"/>
                      </a:lnTo>
                      <a:lnTo>
                        <a:pt x="720" y="694"/>
                      </a:lnTo>
                      <a:lnTo>
                        <a:pt x="723" y="694"/>
                      </a:lnTo>
                      <a:lnTo>
                        <a:pt x="727" y="694"/>
                      </a:lnTo>
                      <a:lnTo>
                        <a:pt x="731" y="694"/>
                      </a:lnTo>
                      <a:lnTo>
                        <a:pt x="735" y="694"/>
                      </a:lnTo>
                      <a:lnTo>
                        <a:pt x="739" y="694"/>
                      </a:lnTo>
                      <a:lnTo>
                        <a:pt x="743" y="694"/>
                      </a:lnTo>
                      <a:lnTo>
                        <a:pt x="747" y="694"/>
                      </a:lnTo>
                      <a:lnTo>
                        <a:pt x="751" y="694"/>
                      </a:lnTo>
                      <a:lnTo>
                        <a:pt x="755" y="694"/>
                      </a:lnTo>
                      <a:lnTo>
                        <a:pt x="759" y="694"/>
                      </a:lnTo>
                      <a:lnTo>
                        <a:pt x="763" y="694"/>
                      </a:lnTo>
                      <a:lnTo>
                        <a:pt x="767" y="694"/>
                      </a:lnTo>
                      <a:lnTo>
                        <a:pt x="771" y="694"/>
                      </a:lnTo>
                      <a:lnTo>
                        <a:pt x="775" y="694"/>
                      </a:lnTo>
                      <a:lnTo>
                        <a:pt x="779" y="694"/>
                      </a:lnTo>
                      <a:lnTo>
                        <a:pt x="783" y="694"/>
                      </a:lnTo>
                      <a:lnTo>
                        <a:pt x="779" y="694"/>
                      </a:lnTo>
                      <a:lnTo>
                        <a:pt x="775" y="694"/>
                      </a:lnTo>
                      <a:lnTo>
                        <a:pt x="771" y="694"/>
                      </a:lnTo>
                      <a:lnTo>
                        <a:pt x="767" y="694"/>
                      </a:lnTo>
                      <a:lnTo>
                        <a:pt x="763" y="694"/>
                      </a:lnTo>
                      <a:lnTo>
                        <a:pt x="759" y="694"/>
                      </a:lnTo>
                      <a:lnTo>
                        <a:pt x="755" y="694"/>
                      </a:lnTo>
                      <a:lnTo>
                        <a:pt x="751" y="694"/>
                      </a:lnTo>
                      <a:lnTo>
                        <a:pt x="747" y="694"/>
                      </a:lnTo>
                      <a:lnTo>
                        <a:pt x="743" y="694"/>
                      </a:lnTo>
                      <a:lnTo>
                        <a:pt x="739" y="694"/>
                      </a:lnTo>
                      <a:lnTo>
                        <a:pt x="735" y="694"/>
                      </a:lnTo>
                      <a:lnTo>
                        <a:pt x="731" y="694"/>
                      </a:lnTo>
                      <a:lnTo>
                        <a:pt x="727" y="694"/>
                      </a:lnTo>
                      <a:lnTo>
                        <a:pt x="723" y="694"/>
                      </a:lnTo>
                      <a:lnTo>
                        <a:pt x="720" y="694"/>
                      </a:lnTo>
                      <a:lnTo>
                        <a:pt x="717" y="694"/>
                      </a:lnTo>
                      <a:lnTo>
                        <a:pt x="713" y="694"/>
                      </a:lnTo>
                      <a:lnTo>
                        <a:pt x="709" y="694"/>
                      </a:lnTo>
                      <a:lnTo>
                        <a:pt x="705" y="694"/>
                      </a:lnTo>
                      <a:lnTo>
                        <a:pt x="701" y="694"/>
                      </a:lnTo>
                      <a:lnTo>
                        <a:pt x="697" y="694"/>
                      </a:lnTo>
                      <a:lnTo>
                        <a:pt x="693" y="694"/>
                      </a:lnTo>
                      <a:lnTo>
                        <a:pt x="689" y="694"/>
                      </a:lnTo>
                      <a:lnTo>
                        <a:pt x="685" y="694"/>
                      </a:lnTo>
                      <a:lnTo>
                        <a:pt x="681" y="694"/>
                      </a:lnTo>
                      <a:lnTo>
                        <a:pt x="677" y="694"/>
                      </a:lnTo>
                      <a:lnTo>
                        <a:pt x="673" y="694"/>
                      </a:lnTo>
                      <a:lnTo>
                        <a:pt x="669" y="694"/>
                      </a:lnTo>
                      <a:lnTo>
                        <a:pt x="665" y="694"/>
                      </a:lnTo>
                      <a:lnTo>
                        <a:pt x="661" y="694"/>
                      </a:lnTo>
                      <a:lnTo>
                        <a:pt x="657" y="694"/>
                      </a:lnTo>
                      <a:lnTo>
                        <a:pt x="654" y="694"/>
                      </a:lnTo>
                      <a:lnTo>
                        <a:pt x="650" y="694"/>
                      </a:lnTo>
                      <a:lnTo>
                        <a:pt x="646" y="694"/>
                      </a:lnTo>
                      <a:lnTo>
                        <a:pt x="642" y="694"/>
                      </a:lnTo>
                      <a:lnTo>
                        <a:pt x="638" y="694"/>
                      </a:lnTo>
                      <a:lnTo>
                        <a:pt x="634" y="694"/>
                      </a:lnTo>
                      <a:lnTo>
                        <a:pt x="630" y="694"/>
                      </a:lnTo>
                      <a:lnTo>
                        <a:pt x="626" y="694"/>
                      </a:lnTo>
                      <a:lnTo>
                        <a:pt x="622" y="694"/>
                      </a:lnTo>
                      <a:lnTo>
                        <a:pt x="618" y="694"/>
                      </a:lnTo>
                      <a:lnTo>
                        <a:pt x="614" y="694"/>
                      </a:lnTo>
                      <a:lnTo>
                        <a:pt x="610" y="694"/>
                      </a:lnTo>
                      <a:lnTo>
                        <a:pt x="606" y="694"/>
                      </a:lnTo>
                      <a:lnTo>
                        <a:pt x="602" y="694"/>
                      </a:lnTo>
                      <a:lnTo>
                        <a:pt x="598" y="694"/>
                      </a:lnTo>
                      <a:lnTo>
                        <a:pt x="594" y="694"/>
                      </a:lnTo>
                      <a:lnTo>
                        <a:pt x="591" y="694"/>
                      </a:lnTo>
                      <a:lnTo>
                        <a:pt x="587" y="694"/>
                      </a:lnTo>
                      <a:lnTo>
                        <a:pt x="584" y="694"/>
                      </a:lnTo>
                      <a:lnTo>
                        <a:pt x="580" y="694"/>
                      </a:lnTo>
                      <a:lnTo>
                        <a:pt x="576" y="694"/>
                      </a:lnTo>
                      <a:lnTo>
                        <a:pt x="572" y="694"/>
                      </a:lnTo>
                      <a:lnTo>
                        <a:pt x="568" y="694"/>
                      </a:lnTo>
                      <a:lnTo>
                        <a:pt x="564" y="694"/>
                      </a:lnTo>
                      <a:lnTo>
                        <a:pt x="560" y="694"/>
                      </a:lnTo>
                      <a:lnTo>
                        <a:pt x="556" y="694"/>
                      </a:lnTo>
                      <a:lnTo>
                        <a:pt x="552" y="694"/>
                      </a:lnTo>
                      <a:lnTo>
                        <a:pt x="548" y="694"/>
                      </a:lnTo>
                      <a:lnTo>
                        <a:pt x="544" y="694"/>
                      </a:lnTo>
                      <a:lnTo>
                        <a:pt x="540" y="694"/>
                      </a:lnTo>
                      <a:lnTo>
                        <a:pt x="536" y="694"/>
                      </a:lnTo>
                      <a:lnTo>
                        <a:pt x="532" y="694"/>
                      </a:lnTo>
                      <a:lnTo>
                        <a:pt x="528" y="694"/>
                      </a:lnTo>
                      <a:lnTo>
                        <a:pt x="524" y="694"/>
                      </a:lnTo>
                      <a:lnTo>
                        <a:pt x="520" y="694"/>
                      </a:lnTo>
                      <a:lnTo>
                        <a:pt x="517" y="694"/>
                      </a:lnTo>
                      <a:lnTo>
                        <a:pt x="513" y="694"/>
                      </a:lnTo>
                      <a:lnTo>
                        <a:pt x="509" y="694"/>
                      </a:lnTo>
                      <a:lnTo>
                        <a:pt x="505" y="694"/>
                      </a:lnTo>
                      <a:lnTo>
                        <a:pt x="501" y="694"/>
                      </a:lnTo>
                      <a:lnTo>
                        <a:pt x="497" y="694"/>
                      </a:lnTo>
                      <a:lnTo>
                        <a:pt x="493" y="694"/>
                      </a:lnTo>
                      <a:lnTo>
                        <a:pt x="489" y="694"/>
                      </a:lnTo>
                      <a:lnTo>
                        <a:pt x="485" y="694"/>
                      </a:lnTo>
                      <a:lnTo>
                        <a:pt x="481" y="694"/>
                      </a:lnTo>
                      <a:lnTo>
                        <a:pt x="477" y="694"/>
                      </a:lnTo>
                      <a:lnTo>
                        <a:pt x="473" y="694"/>
                      </a:lnTo>
                      <a:lnTo>
                        <a:pt x="469" y="694"/>
                      </a:lnTo>
                      <a:lnTo>
                        <a:pt x="465" y="694"/>
                      </a:lnTo>
                      <a:lnTo>
                        <a:pt x="461" y="694"/>
                      </a:lnTo>
                      <a:lnTo>
                        <a:pt x="457" y="694"/>
                      </a:lnTo>
                      <a:lnTo>
                        <a:pt x="454" y="694"/>
                      </a:lnTo>
                      <a:lnTo>
                        <a:pt x="450" y="694"/>
                      </a:lnTo>
                      <a:lnTo>
                        <a:pt x="446" y="694"/>
                      </a:lnTo>
                      <a:lnTo>
                        <a:pt x="443" y="694"/>
                      </a:lnTo>
                      <a:lnTo>
                        <a:pt x="439" y="694"/>
                      </a:lnTo>
                      <a:lnTo>
                        <a:pt x="435" y="694"/>
                      </a:lnTo>
                      <a:lnTo>
                        <a:pt x="431" y="694"/>
                      </a:lnTo>
                      <a:lnTo>
                        <a:pt x="427" y="694"/>
                      </a:lnTo>
                      <a:lnTo>
                        <a:pt x="423" y="694"/>
                      </a:lnTo>
                      <a:lnTo>
                        <a:pt x="419" y="694"/>
                      </a:lnTo>
                      <a:lnTo>
                        <a:pt x="415" y="694"/>
                      </a:lnTo>
                      <a:lnTo>
                        <a:pt x="411" y="694"/>
                      </a:lnTo>
                      <a:lnTo>
                        <a:pt x="407" y="694"/>
                      </a:lnTo>
                      <a:lnTo>
                        <a:pt x="403" y="694"/>
                      </a:lnTo>
                      <a:lnTo>
                        <a:pt x="399" y="694"/>
                      </a:lnTo>
                      <a:lnTo>
                        <a:pt x="395" y="694"/>
                      </a:lnTo>
                      <a:lnTo>
                        <a:pt x="391" y="694"/>
                      </a:lnTo>
                      <a:lnTo>
                        <a:pt x="387" y="694"/>
                      </a:lnTo>
                      <a:lnTo>
                        <a:pt x="383" y="694"/>
                      </a:lnTo>
                      <a:lnTo>
                        <a:pt x="380" y="694"/>
                      </a:lnTo>
                      <a:lnTo>
                        <a:pt x="376" y="694"/>
                      </a:lnTo>
                      <a:lnTo>
                        <a:pt x="372" y="694"/>
                      </a:lnTo>
                      <a:lnTo>
                        <a:pt x="368" y="694"/>
                      </a:lnTo>
                      <a:lnTo>
                        <a:pt x="364" y="694"/>
                      </a:lnTo>
                      <a:lnTo>
                        <a:pt x="360" y="694"/>
                      </a:lnTo>
                      <a:lnTo>
                        <a:pt x="356" y="694"/>
                      </a:lnTo>
                      <a:lnTo>
                        <a:pt x="352" y="694"/>
                      </a:lnTo>
                      <a:lnTo>
                        <a:pt x="348" y="694"/>
                      </a:lnTo>
                      <a:lnTo>
                        <a:pt x="344" y="694"/>
                      </a:lnTo>
                      <a:lnTo>
                        <a:pt x="340" y="694"/>
                      </a:lnTo>
                      <a:lnTo>
                        <a:pt x="336" y="694"/>
                      </a:lnTo>
                      <a:lnTo>
                        <a:pt x="332" y="694"/>
                      </a:lnTo>
                      <a:lnTo>
                        <a:pt x="328" y="694"/>
                      </a:lnTo>
                      <a:lnTo>
                        <a:pt x="325" y="694"/>
                      </a:lnTo>
                      <a:lnTo>
                        <a:pt x="321" y="694"/>
                      </a:lnTo>
                      <a:lnTo>
                        <a:pt x="318" y="694"/>
                      </a:lnTo>
                      <a:lnTo>
                        <a:pt x="314" y="694"/>
                      </a:lnTo>
                      <a:lnTo>
                        <a:pt x="310" y="694"/>
                      </a:lnTo>
                      <a:lnTo>
                        <a:pt x="306" y="694"/>
                      </a:lnTo>
                      <a:lnTo>
                        <a:pt x="302" y="694"/>
                      </a:lnTo>
                      <a:lnTo>
                        <a:pt x="298" y="694"/>
                      </a:lnTo>
                      <a:lnTo>
                        <a:pt x="294" y="694"/>
                      </a:lnTo>
                      <a:lnTo>
                        <a:pt x="290" y="694"/>
                      </a:lnTo>
                      <a:lnTo>
                        <a:pt x="286" y="694"/>
                      </a:lnTo>
                      <a:lnTo>
                        <a:pt x="282" y="694"/>
                      </a:lnTo>
                      <a:lnTo>
                        <a:pt x="278" y="694"/>
                      </a:lnTo>
                      <a:lnTo>
                        <a:pt x="274" y="694"/>
                      </a:lnTo>
                      <a:lnTo>
                        <a:pt x="270" y="694"/>
                      </a:lnTo>
                      <a:lnTo>
                        <a:pt x="266" y="694"/>
                      </a:lnTo>
                      <a:lnTo>
                        <a:pt x="262" y="694"/>
                      </a:lnTo>
                      <a:lnTo>
                        <a:pt x="258" y="694"/>
                      </a:lnTo>
                      <a:lnTo>
                        <a:pt x="254" y="694"/>
                      </a:lnTo>
                      <a:lnTo>
                        <a:pt x="250" y="694"/>
                      </a:lnTo>
                      <a:lnTo>
                        <a:pt x="246" y="694"/>
                      </a:lnTo>
                      <a:lnTo>
                        <a:pt x="242" y="694"/>
                      </a:lnTo>
                      <a:lnTo>
                        <a:pt x="238" y="694"/>
                      </a:lnTo>
                      <a:lnTo>
                        <a:pt x="235" y="694"/>
                      </a:lnTo>
                      <a:lnTo>
                        <a:pt x="231" y="694"/>
                      </a:lnTo>
                      <a:lnTo>
                        <a:pt x="227" y="694"/>
                      </a:lnTo>
                      <a:lnTo>
                        <a:pt x="223" y="694"/>
                      </a:lnTo>
                      <a:lnTo>
                        <a:pt x="219" y="694"/>
                      </a:lnTo>
                      <a:lnTo>
                        <a:pt x="215" y="694"/>
                      </a:lnTo>
                      <a:lnTo>
                        <a:pt x="211" y="694"/>
                      </a:lnTo>
                      <a:lnTo>
                        <a:pt x="207" y="694"/>
                      </a:lnTo>
                      <a:lnTo>
                        <a:pt x="203" y="694"/>
                      </a:lnTo>
                      <a:lnTo>
                        <a:pt x="199" y="694"/>
                      </a:lnTo>
                      <a:lnTo>
                        <a:pt x="196" y="694"/>
                      </a:lnTo>
                      <a:lnTo>
                        <a:pt x="192" y="694"/>
                      </a:lnTo>
                      <a:lnTo>
                        <a:pt x="188" y="694"/>
                      </a:lnTo>
                      <a:lnTo>
                        <a:pt x="184" y="694"/>
                      </a:lnTo>
                      <a:lnTo>
                        <a:pt x="180" y="694"/>
                      </a:lnTo>
                      <a:lnTo>
                        <a:pt x="176" y="694"/>
                      </a:lnTo>
                      <a:lnTo>
                        <a:pt x="172" y="694"/>
                      </a:lnTo>
                      <a:lnTo>
                        <a:pt x="169" y="694"/>
                      </a:lnTo>
                      <a:lnTo>
                        <a:pt x="165" y="694"/>
                      </a:lnTo>
                      <a:lnTo>
                        <a:pt x="161" y="694"/>
                      </a:lnTo>
                      <a:lnTo>
                        <a:pt x="157" y="694"/>
                      </a:lnTo>
                      <a:lnTo>
                        <a:pt x="153" y="694"/>
                      </a:lnTo>
                      <a:lnTo>
                        <a:pt x="149" y="694"/>
                      </a:lnTo>
                      <a:lnTo>
                        <a:pt x="145" y="694"/>
                      </a:lnTo>
                      <a:lnTo>
                        <a:pt x="141" y="694"/>
                      </a:lnTo>
                      <a:lnTo>
                        <a:pt x="137" y="694"/>
                      </a:lnTo>
                      <a:lnTo>
                        <a:pt x="133" y="694"/>
                      </a:lnTo>
                      <a:lnTo>
                        <a:pt x="129" y="694"/>
                      </a:lnTo>
                      <a:lnTo>
                        <a:pt x="125" y="694"/>
                      </a:lnTo>
                      <a:lnTo>
                        <a:pt x="121" y="694"/>
                      </a:lnTo>
                      <a:lnTo>
                        <a:pt x="117" y="694"/>
                      </a:lnTo>
                      <a:lnTo>
                        <a:pt x="113" y="694"/>
                      </a:lnTo>
                      <a:lnTo>
                        <a:pt x="109" y="694"/>
                      </a:lnTo>
                      <a:lnTo>
                        <a:pt x="106" y="694"/>
                      </a:lnTo>
                      <a:lnTo>
                        <a:pt x="102" y="694"/>
                      </a:lnTo>
                      <a:lnTo>
                        <a:pt x="98" y="694"/>
                      </a:lnTo>
                      <a:lnTo>
                        <a:pt x="94" y="694"/>
                      </a:lnTo>
                      <a:lnTo>
                        <a:pt x="90" y="694"/>
                      </a:lnTo>
                      <a:lnTo>
                        <a:pt x="86" y="694"/>
                      </a:lnTo>
                      <a:lnTo>
                        <a:pt x="82" y="694"/>
                      </a:lnTo>
                      <a:lnTo>
                        <a:pt x="78" y="694"/>
                      </a:lnTo>
                      <a:lnTo>
                        <a:pt x="74" y="694"/>
                      </a:lnTo>
                      <a:lnTo>
                        <a:pt x="70" y="694"/>
                      </a:lnTo>
                      <a:lnTo>
                        <a:pt x="66" y="694"/>
                      </a:lnTo>
                      <a:lnTo>
                        <a:pt x="63" y="694"/>
                      </a:lnTo>
                      <a:lnTo>
                        <a:pt x="59" y="694"/>
                      </a:lnTo>
                      <a:lnTo>
                        <a:pt x="55" y="694"/>
                      </a:lnTo>
                      <a:lnTo>
                        <a:pt x="51" y="694"/>
                      </a:lnTo>
                      <a:lnTo>
                        <a:pt x="47" y="694"/>
                      </a:lnTo>
                      <a:lnTo>
                        <a:pt x="43" y="694"/>
                      </a:lnTo>
                      <a:lnTo>
                        <a:pt x="39" y="694"/>
                      </a:lnTo>
                      <a:lnTo>
                        <a:pt x="35" y="694"/>
                      </a:lnTo>
                      <a:lnTo>
                        <a:pt x="32" y="694"/>
                      </a:lnTo>
                      <a:lnTo>
                        <a:pt x="28" y="694"/>
                      </a:lnTo>
                      <a:lnTo>
                        <a:pt x="24" y="694"/>
                      </a:lnTo>
                      <a:lnTo>
                        <a:pt x="20" y="694"/>
                      </a:lnTo>
                      <a:lnTo>
                        <a:pt x="16" y="694"/>
                      </a:lnTo>
                      <a:lnTo>
                        <a:pt x="12" y="694"/>
                      </a:lnTo>
                      <a:lnTo>
                        <a:pt x="8" y="694"/>
                      </a:lnTo>
                      <a:lnTo>
                        <a:pt x="4" y="694"/>
                      </a:lnTo>
                      <a:lnTo>
                        <a:pt x="0" y="694"/>
                      </a:lnTo>
                      <a:lnTo>
                        <a:pt x="0" y="0"/>
                      </a:lnTo>
                    </a:path>
                  </a:pathLst>
                </a:custGeom>
                <a:solidFill>
                  <a:srgbClr val="C0C0C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6" name="Freeform 9"/>
                <p:cNvSpPr>
                  <a:spLocks/>
                </p:cNvSpPr>
                <p:nvPr/>
              </p:nvSpPr>
              <p:spPr bwMode="auto">
                <a:xfrm>
                  <a:off x="4697" y="2556"/>
                  <a:ext cx="784" cy="139"/>
                </a:xfrm>
                <a:custGeom>
                  <a:avLst/>
                  <a:gdLst>
                    <a:gd name="T0" fmla="*/ 24 w 784"/>
                    <a:gd name="T1" fmla="*/ 138 h 139"/>
                    <a:gd name="T2" fmla="*/ 51 w 784"/>
                    <a:gd name="T3" fmla="*/ 138 h 139"/>
                    <a:gd name="T4" fmla="*/ 78 w 784"/>
                    <a:gd name="T5" fmla="*/ 138 h 139"/>
                    <a:gd name="T6" fmla="*/ 106 w 784"/>
                    <a:gd name="T7" fmla="*/ 138 h 139"/>
                    <a:gd name="T8" fmla="*/ 133 w 784"/>
                    <a:gd name="T9" fmla="*/ 138 h 139"/>
                    <a:gd name="T10" fmla="*/ 161 w 784"/>
                    <a:gd name="T11" fmla="*/ 138 h 139"/>
                    <a:gd name="T12" fmla="*/ 188 w 784"/>
                    <a:gd name="T13" fmla="*/ 138 h 139"/>
                    <a:gd name="T14" fmla="*/ 215 w 784"/>
                    <a:gd name="T15" fmla="*/ 138 h 139"/>
                    <a:gd name="T16" fmla="*/ 242 w 784"/>
                    <a:gd name="T17" fmla="*/ 138 h 139"/>
                    <a:gd name="T18" fmla="*/ 270 w 784"/>
                    <a:gd name="T19" fmla="*/ 138 h 139"/>
                    <a:gd name="T20" fmla="*/ 298 w 784"/>
                    <a:gd name="T21" fmla="*/ 138 h 139"/>
                    <a:gd name="T22" fmla="*/ 325 w 784"/>
                    <a:gd name="T23" fmla="*/ 138 h 139"/>
                    <a:gd name="T24" fmla="*/ 352 w 784"/>
                    <a:gd name="T25" fmla="*/ 138 h 139"/>
                    <a:gd name="T26" fmla="*/ 380 w 784"/>
                    <a:gd name="T27" fmla="*/ 138 h 139"/>
                    <a:gd name="T28" fmla="*/ 407 w 784"/>
                    <a:gd name="T29" fmla="*/ 0 h 139"/>
                    <a:gd name="T30" fmla="*/ 435 w 784"/>
                    <a:gd name="T31" fmla="*/ 19 h 139"/>
                    <a:gd name="T32" fmla="*/ 461 w 784"/>
                    <a:gd name="T33" fmla="*/ 35 h 139"/>
                    <a:gd name="T34" fmla="*/ 489 w 784"/>
                    <a:gd name="T35" fmla="*/ 51 h 139"/>
                    <a:gd name="T36" fmla="*/ 517 w 784"/>
                    <a:gd name="T37" fmla="*/ 63 h 139"/>
                    <a:gd name="T38" fmla="*/ 544 w 784"/>
                    <a:gd name="T39" fmla="*/ 75 h 139"/>
                    <a:gd name="T40" fmla="*/ 572 w 784"/>
                    <a:gd name="T41" fmla="*/ 85 h 139"/>
                    <a:gd name="T42" fmla="*/ 598 w 784"/>
                    <a:gd name="T43" fmla="*/ 93 h 139"/>
                    <a:gd name="T44" fmla="*/ 626 w 784"/>
                    <a:gd name="T45" fmla="*/ 101 h 139"/>
                    <a:gd name="T46" fmla="*/ 654 w 784"/>
                    <a:gd name="T47" fmla="*/ 106 h 139"/>
                    <a:gd name="T48" fmla="*/ 681 w 784"/>
                    <a:gd name="T49" fmla="*/ 112 h 139"/>
                    <a:gd name="T50" fmla="*/ 709 w 784"/>
                    <a:gd name="T51" fmla="*/ 117 h 139"/>
                    <a:gd name="T52" fmla="*/ 735 w 784"/>
                    <a:gd name="T53" fmla="*/ 121 h 139"/>
                    <a:gd name="T54" fmla="*/ 763 w 784"/>
                    <a:gd name="T55" fmla="*/ 125 h 139"/>
                    <a:gd name="T56" fmla="*/ 779 w 784"/>
                    <a:gd name="T57" fmla="*/ 138 h 139"/>
                    <a:gd name="T58" fmla="*/ 751 w 784"/>
                    <a:gd name="T59" fmla="*/ 138 h 139"/>
                    <a:gd name="T60" fmla="*/ 723 w 784"/>
                    <a:gd name="T61" fmla="*/ 138 h 139"/>
                    <a:gd name="T62" fmla="*/ 697 w 784"/>
                    <a:gd name="T63" fmla="*/ 138 h 139"/>
                    <a:gd name="T64" fmla="*/ 669 w 784"/>
                    <a:gd name="T65" fmla="*/ 138 h 139"/>
                    <a:gd name="T66" fmla="*/ 642 w 784"/>
                    <a:gd name="T67" fmla="*/ 138 h 139"/>
                    <a:gd name="T68" fmla="*/ 614 w 784"/>
                    <a:gd name="T69" fmla="*/ 138 h 139"/>
                    <a:gd name="T70" fmla="*/ 587 w 784"/>
                    <a:gd name="T71" fmla="*/ 138 h 139"/>
                    <a:gd name="T72" fmla="*/ 560 w 784"/>
                    <a:gd name="T73" fmla="*/ 138 h 139"/>
                    <a:gd name="T74" fmla="*/ 532 w 784"/>
                    <a:gd name="T75" fmla="*/ 138 h 139"/>
                    <a:gd name="T76" fmla="*/ 505 w 784"/>
                    <a:gd name="T77" fmla="*/ 138 h 139"/>
                    <a:gd name="T78" fmla="*/ 477 w 784"/>
                    <a:gd name="T79" fmla="*/ 138 h 139"/>
                    <a:gd name="T80" fmla="*/ 450 w 784"/>
                    <a:gd name="T81" fmla="*/ 138 h 139"/>
                    <a:gd name="T82" fmla="*/ 423 w 784"/>
                    <a:gd name="T83" fmla="*/ 138 h 139"/>
                    <a:gd name="T84" fmla="*/ 395 w 784"/>
                    <a:gd name="T85" fmla="*/ 138 h 139"/>
                    <a:gd name="T86" fmla="*/ 368 w 784"/>
                    <a:gd name="T87" fmla="*/ 138 h 139"/>
                    <a:gd name="T88" fmla="*/ 340 w 784"/>
                    <a:gd name="T89" fmla="*/ 138 h 139"/>
                    <a:gd name="T90" fmla="*/ 314 w 784"/>
                    <a:gd name="T91" fmla="*/ 138 h 139"/>
                    <a:gd name="T92" fmla="*/ 286 w 784"/>
                    <a:gd name="T93" fmla="*/ 138 h 139"/>
                    <a:gd name="T94" fmla="*/ 258 w 784"/>
                    <a:gd name="T95" fmla="*/ 138 h 139"/>
                    <a:gd name="T96" fmla="*/ 231 w 784"/>
                    <a:gd name="T97" fmla="*/ 138 h 139"/>
                    <a:gd name="T98" fmla="*/ 203 w 784"/>
                    <a:gd name="T99" fmla="*/ 138 h 139"/>
                    <a:gd name="T100" fmla="*/ 176 w 784"/>
                    <a:gd name="T101" fmla="*/ 138 h 139"/>
                    <a:gd name="T102" fmla="*/ 149 w 784"/>
                    <a:gd name="T103" fmla="*/ 138 h 139"/>
                    <a:gd name="T104" fmla="*/ 121 w 784"/>
                    <a:gd name="T105" fmla="*/ 138 h 139"/>
                    <a:gd name="T106" fmla="*/ 94 w 784"/>
                    <a:gd name="T107" fmla="*/ 138 h 139"/>
                    <a:gd name="T108" fmla="*/ 66 w 784"/>
                    <a:gd name="T109" fmla="*/ 138 h 139"/>
                    <a:gd name="T110" fmla="*/ 39 w 784"/>
                    <a:gd name="T111" fmla="*/ 138 h 139"/>
                    <a:gd name="T112" fmla="*/ 12 w 784"/>
                    <a:gd name="T113" fmla="*/ 138 h 13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4"/>
                    <a:gd name="T172" fmla="*/ 0 h 139"/>
                    <a:gd name="T173" fmla="*/ 784 w 784"/>
                    <a:gd name="T174" fmla="*/ 139 h 13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4" h="139">
                      <a:moveTo>
                        <a:pt x="0" y="138"/>
                      </a:moveTo>
                      <a:lnTo>
                        <a:pt x="4" y="138"/>
                      </a:lnTo>
                      <a:lnTo>
                        <a:pt x="8" y="138"/>
                      </a:lnTo>
                      <a:lnTo>
                        <a:pt x="12" y="138"/>
                      </a:lnTo>
                      <a:lnTo>
                        <a:pt x="16" y="138"/>
                      </a:lnTo>
                      <a:lnTo>
                        <a:pt x="20" y="138"/>
                      </a:lnTo>
                      <a:lnTo>
                        <a:pt x="24" y="138"/>
                      </a:lnTo>
                      <a:lnTo>
                        <a:pt x="28" y="138"/>
                      </a:lnTo>
                      <a:lnTo>
                        <a:pt x="32" y="138"/>
                      </a:lnTo>
                      <a:lnTo>
                        <a:pt x="35" y="138"/>
                      </a:lnTo>
                      <a:lnTo>
                        <a:pt x="39" y="138"/>
                      </a:lnTo>
                      <a:lnTo>
                        <a:pt x="43" y="138"/>
                      </a:lnTo>
                      <a:lnTo>
                        <a:pt x="47" y="138"/>
                      </a:lnTo>
                      <a:lnTo>
                        <a:pt x="51" y="138"/>
                      </a:lnTo>
                      <a:lnTo>
                        <a:pt x="55" y="138"/>
                      </a:lnTo>
                      <a:lnTo>
                        <a:pt x="59" y="138"/>
                      </a:lnTo>
                      <a:lnTo>
                        <a:pt x="63" y="138"/>
                      </a:lnTo>
                      <a:lnTo>
                        <a:pt x="66" y="138"/>
                      </a:lnTo>
                      <a:lnTo>
                        <a:pt x="70" y="138"/>
                      </a:lnTo>
                      <a:lnTo>
                        <a:pt x="74" y="138"/>
                      </a:lnTo>
                      <a:lnTo>
                        <a:pt x="78" y="138"/>
                      </a:lnTo>
                      <a:lnTo>
                        <a:pt x="82" y="138"/>
                      </a:lnTo>
                      <a:lnTo>
                        <a:pt x="86" y="138"/>
                      </a:lnTo>
                      <a:lnTo>
                        <a:pt x="90" y="138"/>
                      </a:lnTo>
                      <a:lnTo>
                        <a:pt x="94" y="138"/>
                      </a:lnTo>
                      <a:lnTo>
                        <a:pt x="98" y="138"/>
                      </a:lnTo>
                      <a:lnTo>
                        <a:pt x="102" y="138"/>
                      </a:lnTo>
                      <a:lnTo>
                        <a:pt x="106" y="138"/>
                      </a:lnTo>
                      <a:lnTo>
                        <a:pt x="109" y="138"/>
                      </a:lnTo>
                      <a:lnTo>
                        <a:pt x="113" y="138"/>
                      </a:lnTo>
                      <a:lnTo>
                        <a:pt x="117" y="138"/>
                      </a:lnTo>
                      <a:lnTo>
                        <a:pt x="121" y="138"/>
                      </a:lnTo>
                      <a:lnTo>
                        <a:pt x="125" y="138"/>
                      </a:lnTo>
                      <a:lnTo>
                        <a:pt x="129" y="138"/>
                      </a:lnTo>
                      <a:lnTo>
                        <a:pt x="133" y="138"/>
                      </a:lnTo>
                      <a:lnTo>
                        <a:pt x="137" y="138"/>
                      </a:lnTo>
                      <a:lnTo>
                        <a:pt x="141" y="138"/>
                      </a:lnTo>
                      <a:lnTo>
                        <a:pt x="145" y="138"/>
                      </a:lnTo>
                      <a:lnTo>
                        <a:pt x="149" y="138"/>
                      </a:lnTo>
                      <a:lnTo>
                        <a:pt x="153" y="138"/>
                      </a:lnTo>
                      <a:lnTo>
                        <a:pt x="157" y="138"/>
                      </a:lnTo>
                      <a:lnTo>
                        <a:pt x="161" y="138"/>
                      </a:lnTo>
                      <a:lnTo>
                        <a:pt x="165" y="138"/>
                      </a:lnTo>
                      <a:lnTo>
                        <a:pt x="169" y="138"/>
                      </a:lnTo>
                      <a:lnTo>
                        <a:pt x="172" y="138"/>
                      </a:lnTo>
                      <a:lnTo>
                        <a:pt x="176" y="138"/>
                      </a:lnTo>
                      <a:lnTo>
                        <a:pt x="180" y="138"/>
                      </a:lnTo>
                      <a:lnTo>
                        <a:pt x="184" y="138"/>
                      </a:lnTo>
                      <a:lnTo>
                        <a:pt x="188" y="138"/>
                      </a:lnTo>
                      <a:lnTo>
                        <a:pt x="192" y="138"/>
                      </a:lnTo>
                      <a:lnTo>
                        <a:pt x="196" y="138"/>
                      </a:lnTo>
                      <a:lnTo>
                        <a:pt x="199" y="138"/>
                      </a:lnTo>
                      <a:lnTo>
                        <a:pt x="203" y="138"/>
                      </a:lnTo>
                      <a:lnTo>
                        <a:pt x="207" y="138"/>
                      </a:lnTo>
                      <a:lnTo>
                        <a:pt x="211" y="138"/>
                      </a:lnTo>
                      <a:lnTo>
                        <a:pt x="215" y="138"/>
                      </a:lnTo>
                      <a:lnTo>
                        <a:pt x="219" y="138"/>
                      </a:lnTo>
                      <a:lnTo>
                        <a:pt x="223" y="138"/>
                      </a:lnTo>
                      <a:lnTo>
                        <a:pt x="227" y="138"/>
                      </a:lnTo>
                      <a:lnTo>
                        <a:pt x="231" y="138"/>
                      </a:lnTo>
                      <a:lnTo>
                        <a:pt x="235" y="138"/>
                      </a:lnTo>
                      <a:lnTo>
                        <a:pt x="238" y="138"/>
                      </a:lnTo>
                      <a:lnTo>
                        <a:pt x="242" y="138"/>
                      </a:lnTo>
                      <a:lnTo>
                        <a:pt x="246" y="138"/>
                      </a:lnTo>
                      <a:lnTo>
                        <a:pt x="250" y="138"/>
                      </a:lnTo>
                      <a:lnTo>
                        <a:pt x="254" y="138"/>
                      </a:lnTo>
                      <a:lnTo>
                        <a:pt x="258" y="138"/>
                      </a:lnTo>
                      <a:lnTo>
                        <a:pt x="262" y="138"/>
                      </a:lnTo>
                      <a:lnTo>
                        <a:pt x="266" y="138"/>
                      </a:lnTo>
                      <a:lnTo>
                        <a:pt x="270" y="138"/>
                      </a:lnTo>
                      <a:lnTo>
                        <a:pt x="274" y="138"/>
                      </a:lnTo>
                      <a:lnTo>
                        <a:pt x="278" y="138"/>
                      </a:lnTo>
                      <a:lnTo>
                        <a:pt x="282" y="138"/>
                      </a:lnTo>
                      <a:lnTo>
                        <a:pt x="286" y="138"/>
                      </a:lnTo>
                      <a:lnTo>
                        <a:pt x="290" y="138"/>
                      </a:lnTo>
                      <a:lnTo>
                        <a:pt x="294" y="138"/>
                      </a:lnTo>
                      <a:lnTo>
                        <a:pt x="298" y="138"/>
                      </a:lnTo>
                      <a:lnTo>
                        <a:pt x="302" y="138"/>
                      </a:lnTo>
                      <a:lnTo>
                        <a:pt x="306" y="138"/>
                      </a:lnTo>
                      <a:lnTo>
                        <a:pt x="310" y="138"/>
                      </a:lnTo>
                      <a:lnTo>
                        <a:pt x="314" y="138"/>
                      </a:lnTo>
                      <a:lnTo>
                        <a:pt x="318" y="138"/>
                      </a:lnTo>
                      <a:lnTo>
                        <a:pt x="321" y="138"/>
                      </a:lnTo>
                      <a:lnTo>
                        <a:pt x="325" y="138"/>
                      </a:lnTo>
                      <a:lnTo>
                        <a:pt x="328" y="138"/>
                      </a:lnTo>
                      <a:lnTo>
                        <a:pt x="332" y="138"/>
                      </a:lnTo>
                      <a:lnTo>
                        <a:pt x="336" y="138"/>
                      </a:lnTo>
                      <a:lnTo>
                        <a:pt x="340" y="138"/>
                      </a:lnTo>
                      <a:lnTo>
                        <a:pt x="344" y="138"/>
                      </a:lnTo>
                      <a:lnTo>
                        <a:pt x="348" y="138"/>
                      </a:lnTo>
                      <a:lnTo>
                        <a:pt x="352" y="138"/>
                      </a:lnTo>
                      <a:lnTo>
                        <a:pt x="356" y="138"/>
                      </a:lnTo>
                      <a:lnTo>
                        <a:pt x="360" y="138"/>
                      </a:lnTo>
                      <a:lnTo>
                        <a:pt x="364" y="138"/>
                      </a:lnTo>
                      <a:lnTo>
                        <a:pt x="368" y="138"/>
                      </a:lnTo>
                      <a:lnTo>
                        <a:pt x="372" y="138"/>
                      </a:lnTo>
                      <a:lnTo>
                        <a:pt x="376" y="138"/>
                      </a:lnTo>
                      <a:lnTo>
                        <a:pt x="380" y="138"/>
                      </a:lnTo>
                      <a:lnTo>
                        <a:pt x="383" y="138"/>
                      </a:lnTo>
                      <a:lnTo>
                        <a:pt x="387" y="138"/>
                      </a:lnTo>
                      <a:lnTo>
                        <a:pt x="391" y="138"/>
                      </a:lnTo>
                      <a:lnTo>
                        <a:pt x="395" y="138"/>
                      </a:lnTo>
                      <a:lnTo>
                        <a:pt x="399" y="138"/>
                      </a:lnTo>
                      <a:lnTo>
                        <a:pt x="403" y="138"/>
                      </a:lnTo>
                      <a:lnTo>
                        <a:pt x="407" y="0"/>
                      </a:lnTo>
                      <a:lnTo>
                        <a:pt x="411" y="3"/>
                      </a:lnTo>
                      <a:lnTo>
                        <a:pt x="415" y="6"/>
                      </a:lnTo>
                      <a:lnTo>
                        <a:pt x="419" y="9"/>
                      </a:lnTo>
                      <a:lnTo>
                        <a:pt x="423" y="12"/>
                      </a:lnTo>
                      <a:lnTo>
                        <a:pt x="427" y="13"/>
                      </a:lnTo>
                      <a:lnTo>
                        <a:pt x="431" y="16"/>
                      </a:lnTo>
                      <a:lnTo>
                        <a:pt x="435" y="19"/>
                      </a:lnTo>
                      <a:lnTo>
                        <a:pt x="439" y="21"/>
                      </a:lnTo>
                      <a:lnTo>
                        <a:pt x="443" y="24"/>
                      </a:lnTo>
                      <a:lnTo>
                        <a:pt x="446" y="26"/>
                      </a:lnTo>
                      <a:lnTo>
                        <a:pt x="450" y="29"/>
                      </a:lnTo>
                      <a:lnTo>
                        <a:pt x="454" y="31"/>
                      </a:lnTo>
                      <a:lnTo>
                        <a:pt x="457" y="33"/>
                      </a:lnTo>
                      <a:lnTo>
                        <a:pt x="461" y="35"/>
                      </a:lnTo>
                      <a:lnTo>
                        <a:pt x="465" y="37"/>
                      </a:lnTo>
                      <a:lnTo>
                        <a:pt x="469" y="40"/>
                      </a:lnTo>
                      <a:lnTo>
                        <a:pt x="473" y="42"/>
                      </a:lnTo>
                      <a:lnTo>
                        <a:pt x="477" y="44"/>
                      </a:lnTo>
                      <a:lnTo>
                        <a:pt x="481" y="46"/>
                      </a:lnTo>
                      <a:lnTo>
                        <a:pt x="485" y="48"/>
                      </a:lnTo>
                      <a:lnTo>
                        <a:pt x="489" y="51"/>
                      </a:lnTo>
                      <a:lnTo>
                        <a:pt x="493" y="52"/>
                      </a:lnTo>
                      <a:lnTo>
                        <a:pt x="497" y="54"/>
                      </a:lnTo>
                      <a:lnTo>
                        <a:pt x="501" y="57"/>
                      </a:lnTo>
                      <a:lnTo>
                        <a:pt x="505" y="58"/>
                      </a:lnTo>
                      <a:lnTo>
                        <a:pt x="509" y="59"/>
                      </a:lnTo>
                      <a:lnTo>
                        <a:pt x="513" y="61"/>
                      </a:lnTo>
                      <a:lnTo>
                        <a:pt x="517" y="63"/>
                      </a:lnTo>
                      <a:lnTo>
                        <a:pt x="520" y="65"/>
                      </a:lnTo>
                      <a:lnTo>
                        <a:pt x="524" y="67"/>
                      </a:lnTo>
                      <a:lnTo>
                        <a:pt x="528" y="68"/>
                      </a:lnTo>
                      <a:lnTo>
                        <a:pt x="532" y="70"/>
                      </a:lnTo>
                      <a:lnTo>
                        <a:pt x="536" y="72"/>
                      </a:lnTo>
                      <a:lnTo>
                        <a:pt x="540" y="73"/>
                      </a:lnTo>
                      <a:lnTo>
                        <a:pt x="544" y="75"/>
                      </a:lnTo>
                      <a:lnTo>
                        <a:pt x="548" y="77"/>
                      </a:lnTo>
                      <a:lnTo>
                        <a:pt x="552" y="78"/>
                      </a:lnTo>
                      <a:lnTo>
                        <a:pt x="556" y="80"/>
                      </a:lnTo>
                      <a:lnTo>
                        <a:pt x="560" y="81"/>
                      </a:lnTo>
                      <a:lnTo>
                        <a:pt x="564" y="82"/>
                      </a:lnTo>
                      <a:lnTo>
                        <a:pt x="568" y="83"/>
                      </a:lnTo>
                      <a:lnTo>
                        <a:pt x="572" y="85"/>
                      </a:lnTo>
                      <a:lnTo>
                        <a:pt x="576" y="86"/>
                      </a:lnTo>
                      <a:lnTo>
                        <a:pt x="580" y="87"/>
                      </a:lnTo>
                      <a:lnTo>
                        <a:pt x="584" y="89"/>
                      </a:lnTo>
                      <a:lnTo>
                        <a:pt x="587" y="89"/>
                      </a:lnTo>
                      <a:lnTo>
                        <a:pt x="591" y="91"/>
                      </a:lnTo>
                      <a:lnTo>
                        <a:pt x="594" y="92"/>
                      </a:lnTo>
                      <a:lnTo>
                        <a:pt x="598" y="93"/>
                      </a:lnTo>
                      <a:lnTo>
                        <a:pt x="602" y="94"/>
                      </a:lnTo>
                      <a:lnTo>
                        <a:pt x="606" y="96"/>
                      </a:lnTo>
                      <a:lnTo>
                        <a:pt x="610" y="97"/>
                      </a:lnTo>
                      <a:lnTo>
                        <a:pt x="614" y="98"/>
                      </a:lnTo>
                      <a:lnTo>
                        <a:pt x="618" y="99"/>
                      </a:lnTo>
                      <a:lnTo>
                        <a:pt x="622" y="100"/>
                      </a:lnTo>
                      <a:lnTo>
                        <a:pt x="626" y="101"/>
                      </a:lnTo>
                      <a:lnTo>
                        <a:pt x="630" y="102"/>
                      </a:lnTo>
                      <a:lnTo>
                        <a:pt x="634" y="103"/>
                      </a:lnTo>
                      <a:lnTo>
                        <a:pt x="638" y="104"/>
                      </a:lnTo>
                      <a:lnTo>
                        <a:pt x="642" y="104"/>
                      </a:lnTo>
                      <a:lnTo>
                        <a:pt x="646" y="105"/>
                      </a:lnTo>
                      <a:lnTo>
                        <a:pt x="650" y="106"/>
                      </a:lnTo>
                      <a:lnTo>
                        <a:pt x="654" y="106"/>
                      </a:lnTo>
                      <a:lnTo>
                        <a:pt x="657" y="107"/>
                      </a:lnTo>
                      <a:lnTo>
                        <a:pt x="661" y="108"/>
                      </a:lnTo>
                      <a:lnTo>
                        <a:pt x="665" y="109"/>
                      </a:lnTo>
                      <a:lnTo>
                        <a:pt x="669" y="110"/>
                      </a:lnTo>
                      <a:lnTo>
                        <a:pt x="673" y="111"/>
                      </a:lnTo>
                      <a:lnTo>
                        <a:pt x="677" y="112"/>
                      </a:lnTo>
                      <a:lnTo>
                        <a:pt x="681" y="112"/>
                      </a:lnTo>
                      <a:lnTo>
                        <a:pt x="685" y="113"/>
                      </a:lnTo>
                      <a:lnTo>
                        <a:pt x="689" y="114"/>
                      </a:lnTo>
                      <a:lnTo>
                        <a:pt x="693" y="114"/>
                      </a:lnTo>
                      <a:lnTo>
                        <a:pt x="697" y="115"/>
                      </a:lnTo>
                      <a:lnTo>
                        <a:pt x="701" y="116"/>
                      </a:lnTo>
                      <a:lnTo>
                        <a:pt x="705" y="116"/>
                      </a:lnTo>
                      <a:lnTo>
                        <a:pt x="709" y="117"/>
                      </a:lnTo>
                      <a:lnTo>
                        <a:pt x="713" y="118"/>
                      </a:lnTo>
                      <a:lnTo>
                        <a:pt x="717" y="118"/>
                      </a:lnTo>
                      <a:lnTo>
                        <a:pt x="720" y="119"/>
                      </a:lnTo>
                      <a:lnTo>
                        <a:pt x="723" y="119"/>
                      </a:lnTo>
                      <a:lnTo>
                        <a:pt x="727" y="120"/>
                      </a:lnTo>
                      <a:lnTo>
                        <a:pt x="731" y="121"/>
                      </a:lnTo>
                      <a:lnTo>
                        <a:pt x="735" y="121"/>
                      </a:lnTo>
                      <a:lnTo>
                        <a:pt x="739" y="122"/>
                      </a:lnTo>
                      <a:lnTo>
                        <a:pt x="743" y="122"/>
                      </a:lnTo>
                      <a:lnTo>
                        <a:pt x="747" y="123"/>
                      </a:lnTo>
                      <a:lnTo>
                        <a:pt x="751" y="123"/>
                      </a:lnTo>
                      <a:lnTo>
                        <a:pt x="755" y="124"/>
                      </a:lnTo>
                      <a:lnTo>
                        <a:pt x="759" y="124"/>
                      </a:lnTo>
                      <a:lnTo>
                        <a:pt x="763" y="125"/>
                      </a:lnTo>
                      <a:lnTo>
                        <a:pt x="767" y="125"/>
                      </a:lnTo>
                      <a:lnTo>
                        <a:pt x="771" y="125"/>
                      </a:lnTo>
                      <a:lnTo>
                        <a:pt x="775" y="126"/>
                      </a:lnTo>
                      <a:lnTo>
                        <a:pt x="779" y="126"/>
                      </a:lnTo>
                      <a:lnTo>
                        <a:pt x="783" y="127"/>
                      </a:lnTo>
                      <a:lnTo>
                        <a:pt x="783" y="138"/>
                      </a:lnTo>
                      <a:lnTo>
                        <a:pt x="779" y="138"/>
                      </a:lnTo>
                      <a:lnTo>
                        <a:pt x="775" y="138"/>
                      </a:lnTo>
                      <a:lnTo>
                        <a:pt x="771" y="138"/>
                      </a:lnTo>
                      <a:lnTo>
                        <a:pt x="767" y="138"/>
                      </a:lnTo>
                      <a:lnTo>
                        <a:pt x="763" y="138"/>
                      </a:lnTo>
                      <a:lnTo>
                        <a:pt x="759" y="138"/>
                      </a:lnTo>
                      <a:lnTo>
                        <a:pt x="755" y="138"/>
                      </a:lnTo>
                      <a:lnTo>
                        <a:pt x="751" y="138"/>
                      </a:lnTo>
                      <a:lnTo>
                        <a:pt x="747" y="138"/>
                      </a:lnTo>
                      <a:lnTo>
                        <a:pt x="743" y="138"/>
                      </a:lnTo>
                      <a:lnTo>
                        <a:pt x="739" y="138"/>
                      </a:lnTo>
                      <a:lnTo>
                        <a:pt x="735" y="138"/>
                      </a:lnTo>
                      <a:lnTo>
                        <a:pt x="731" y="138"/>
                      </a:lnTo>
                      <a:lnTo>
                        <a:pt x="727" y="138"/>
                      </a:lnTo>
                      <a:lnTo>
                        <a:pt x="723" y="138"/>
                      </a:lnTo>
                      <a:lnTo>
                        <a:pt x="720" y="138"/>
                      </a:lnTo>
                      <a:lnTo>
                        <a:pt x="717" y="138"/>
                      </a:lnTo>
                      <a:lnTo>
                        <a:pt x="713" y="138"/>
                      </a:lnTo>
                      <a:lnTo>
                        <a:pt x="709" y="138"/>
                      </a:lnTo>
                      <a:lnTo>
                        <a:pt x="705" y="138"/>
                      </a:lnTo>
                      <a:lnTo>
                        <a:pt x="701" y="138"/>
                      </a:lnTo>
                      <a:lnTo>
                        <a:pt x="697" y="138"/>
                      </a:lnTo>
                      <a:lnTo>
                        <a:pt x="693" y="138"/>
                      </a:lnTo>
                      <a:lnTo>
                        <a:pt x="689" y="138"/>
                      </a:lnTo>
                      <a:lnTo>
                        <a:pt x="685" y="138"/>
                      </a:lnTo>
                      <a:lnTo>
                        <a:pt x="681" y="138"/>
                      </a:lnTo>
                      <a:lnTo>
                        <a:pt x="677" y="138"/>
                      </a:lnTo>
                      <a:lnTo>
                        <a:pt x="673" y="138"/>
                      </a:lnTo>
                      <a:lnTo>
                        <a:pt x="669" y="138"/>
                      </a:lnTo>
                      <a:lnTo>
                        <a:pt x="665" y="138"/>
                      </a:lnTo>
                      <a:lnTo>
                        <a:pt x="661" y="138"/>
                      </a:lnTo>
                      <a:lnTo>
                        <a:pt x="657" y="138"/>
                      </a:lnTo>
                      <a:lnTo>
                        <a:pt x="654" y="138"/>
                      </a:lnTo>
                      <a:lnTo>
                        <a:pt x="650" y="138"/>
                      </a:lnTo>
                      <a:lnTo>
                        <a:pt x="646" y="138"/>
                      </a:lnTo>
                      <a:lnTo>
                        <a:pt x="642" y="138"/>
                      </a:lnTo>
                      <a:lnTo>
                        <a:pt x="638" y="138"/>
                      </a:lnTo>
                      <a:lnTo>
                        <a:pt x="634" y="138"/>
                      </a:lnTo>
                      <a:lnTo>
                        <a:pt x="630" y="138"/>
                      </a:lnTo>
                      <a:lnTo>
                        <a:pt x="626" y="138"/>
                      </a:lnTo>
                      <a:lnTo>
                        <a:pt x="622" y="138"/>
                      </a:lnTo>
                      <a:lnTo>
                        <a:pt x="618" y="138"/>
                      </a:lnTo>
                      <a:lnTo>
                        <a:pt x="614" y="138"/>
                      </a:lnTo>
                      <a:lnTo>
                        <a:pt x="610" y="138"/>
                      </a:lnTo>
                      <a:lnTo>
                        <a:pt x="606" y="138"/>
                      </a:lnTo>
                      <a:lnTo>
                        <a:pt x="602" y="138"/>
                      </a:lnTo>
                      <a:lnTo>
                        <a:pt x="598" y="138"/>
                      </a:lnTo>
                      <a:lnTo>
                        <a:pt x="594" y="138"/>
                      </a:lnTo>
                      <a:lnTo>
                        <a:pt x="591" y="138"/>
                      </a:lnTo>
                      <a:lnTo>
                        <a:pt x="587" y="138"/>
                      </a:lnTo>
                      <a:lnTo>
                        <a:pt x="584" y="138"/>
                      </a:lnTo>
                      <a:lnTo>
                        <a:pt x="580" y="138"/>
                      </a:lnTo>
                      <a:lnTo>
                        <a:pt x="576" y="138"/>
                      </a:lnTo>
                      <a:lnTo>
                        <a:pt x="572" y="138"/>
                      </a:lnTo>
                      <a:lnTo>
                        <a:pt x="568" y="138"/>
                      </a:lnTo>
                      <a:lnTo>
                        <a:pt x="564" y="138"/>
                      </a:lnTo>
                      <a:lnTo>
                        <a:pt x="560" y="138"/>
                      </a:lnTo>
                      <a:lnTo>
                        <a:pt x="556" y="138"/>
                      </a:lnTo>
                      <a:lnTo>
                        <a:pt x="552" y="138"/>
                      </a:lnTo>
                      <a:lnTo>
                        <a:pt x="548" y="138"/>
                      </a:lnTo>
                      <a:lnTo>
                        <a:pt x="544" y="138"/>
                      </a:lnTo>
                      <a:lnTo>
                        <a:pt x="540" y="138"/>
                      </a:lnTo>
                      <a:lnTo>
                        <a:pt x="536" y="138"/>
                      </a:lnTo>
                      <a:lnTo>
                        <a:pt x="532" y="138"/>
                      </a:lnTo>
                      <a:lnTo>
                        <a:pt x="528" y="138"/>
                      </a:lnTo>
                      <a:lnTo>
                        <a:pt x="524" y="138"/>
                      </a:lnTo>
                      <a:lnTo>
                        <a:pt x="520" y="138"/>
                      </a:lnTo>
                      <a:lnTo>
                        <a:pt x="517" y="138"/>
                      </a:lnTo>
                      <a:lnTo>
                        <a:pt x="513" y="138"/>
                      </a:lnTo>
                      <a:lnTo>
                        <a:pt x="509" y="138"/>
                      </a:lnTo>
                      <a:lnTo>
                        <a:pt x="505" y="138"/>
                      </a:lnTo>
                      <a:lnTo>
                        <a:pt x="501" y="138"/>
                      </a:lnTo>
                      <a:lnTo>
                        <a:pt x="497" y="138"/>
                      </a:lnTo>
                      <a:lnTo>
                        <a:pt x="493" y="138"/>
                      </a:lnTo>
                      <a:lnTo>
                        <a:pt x="489" y="138"/>
                      </a:lnTo>
                      <a:lnTo>
                        <a:pt x="485" y="138"/>
                      </a:lnTo>
                      <a:lnTo>
                        <a:pt x="481" y="138"/>
                      </a:lnTo>
                      <a:lnTo>
                        <a:pt x="477" y="138"/>
                      </a:lnTo>
                      <a:lnTo>
                        <a:pt x="473" y="138"/>
                      </a:lnTo>
                      <a:lnTo>
                        <a:pt x="469" y="138"/>
                      </a:lnTo>
                      <a:lnTo>
                        <a:pt x="465" y="138"/>
                      </a:lnTo>
                      <a:lnTo>
                        <a:pt x="461" y="138"/>
                      </a:lnTo>
                      <a:lnTo>
                        <a:pt x="457" y="138"/>
                      </a:lnTo>
                      <a:lnTo>
                        <a:pt x="454" y="138"/>
                      </a:lnTo>
                      <a:lnTo>
                        <a:pt x="450" y="138"/>
                      </a:lnTo>
                      <a:lnTo>
                        <a:pt x="446" y="138"/>
                      </a:lnTo>
                      <a:lnTo>
                        <a:pt x="443" y="138"/>
                      </a:lnTo>
                      <a:lnTo>
                        <a:pt x="439" y="138"/>
                      </a:lnTo>
                      <a:lnTo>
                        <a:pt x="435" y="138"/>
                      </a:lnTo>
                      <a:lnTo>
                        <a:pt x="431" y="138"/>
                      </a:lnTo>
                      <a:lnTo>
                        <a:pt x="427" y="138"/>
                      </a:lnTo>
                      <a:lnTo>
                        <a:pt x="423" y="138"/>
                      </a:lnTo>
                      <a:lnTo>
                        <a:pt x="419" y="138"/>
                      </a:lnTo>
                      <a:lnTo>
                        <a:pt x="415" y="138"/>
                      </a:lnTo>
                      <a:lnTo>
                        <a:pt x="411" y="138"/>
                      </a:lnTo>
                      <a:lnTo>
                        <a:pt x="407" y="138"/>
                      </a:lnTo>
                      <a:lnTo>
                        <a:pt x="403" y="138"/>
                      </a:lnTo>
                      <a:lnTo>
                        <a:pt x="399" y="138"/>
                      </a:lnTo>
                      <a:lnTo>
                        <a:pt x="395" y="138"/>
                      </a:lnTo>
                      <a:lnTo>
                        <a:pt x="391" y="138"/>
                      </a:lnTo>
                      <a:lnTo>
                        <a:pt x="387" y="138"/>
                      </a:lnTo>
                      <a:lnTo>
                        <a:pt x="383" y="138"/>
                      </a:lnTo>
                      <a:lnTo>
                        <a:pt x="380" y="138"/>
                      </a:lnTo>
                      <a:lnTo>
                        <a:pt x="376" y="138"/>
                      </a:lnTo>
                      <a:lnTo>
                        <a:pt x="372" y="138"/>
                      </a:lnTo>
                      <a:lnTo>
                        <a:pt x="368" y="138"/>
                      </a:lnTo>
                      <a:lnTo>
                        <a:pt x="364" y="138"/>
                      </a:lnTo>
                      <a:lnTo>
                        <a:pt x="360" y="138"/>
                      </a:lnTo>
                      <a:lnTo>
                        <a:pt x="356" y="138"/>
                      </a:lnTo>
                      <a:lnTo>
                        <a:pt x="352" y="138"/>
                      </a:lnTo>
                      <a:lnTo>
                        <a:pt x="348" y="138"/>
                      </a:lnTo>
                      <a:lnTo>
                        <a:pt x="344" y="138"/>
                      </a:lnTo>
                      <a:lnTo>
                        <a:pt x="340" y="138"/>
                      </a:lnTo>
                      <a:lnTo>
                        <a:pt x="336" y="138"/>
                      </a:lnTo>
                      <a:lnTo>
                        <a:pt x="332" y="138"/>
                      </a:lnTo>
                      <a:lnTo>
                        <a:pt x="328" y="138"/>
                      </a:lnTo>
                      <a:lnTo>
                        <a:pt x="325" y="138"/>
                      </a:lnTo>
                      <a:lnTo>
                        <a:pt x="321" y="138"/>
                      </a:lnTo>
                      <a:lnTo>
                        <a:pt x="318" y="138"/>
                      </a:lnTo>
                      <a:lnTo>
                        <a:pt x="314" y="138"/>
                      </a:lnTo>
                      <a:lnTo>
                        <a:pt x="310" y="138"/>
                      </a:lnTo>
                      <a:lnTo>
                        <a:pt x="306" y="138"/>
                      </a:lnTo>
                      <a:lnTo>
                        <a:pt x="302" y="138"/>
                      </a:lnTo>
                      <a:lnTo>
                        <a:pt x="298" y="138"/>
                      </a:lnTo>
                      <a:lnTo>
                        <a:pt x="294" y="138"/>
                      </a:lnTo>
                      <a:lnTo>
                        <a:pt x="290" y="138"/>
                      </a:lnTo>
                      <a:lnTo>
                        <a:pt x="286" y="138"/>
                      </a:lnTo>
                      <a:lnTo>
                        <a:pt x="282" y="138"/>
                      </a:lnTo>
                      <a:lnTo>
                        <a:pt x="278" y="138"/>
                      </a:lnTo>
                      <a:lnTo>
                        <a:pt x="274" y="138"/>
                      </a:lnTo>
                      <a:lnTo>
                        <a:pt x="270" y="138"/>
                      </a:lnTo>
                      <a:lnTo>
                        <a:pt x="266" y="138"/>
                      </a:lnTo>
                      <a:lnTo>
                        <a:pt x="262" y="138"/>
                      </a:lnTo>
                      <a:lnTo>
                        <a:pt x="258" y="138"/>
                      </a:lnTo>
                      <a:lnTo>
                        <a:pt x="254" y="138"/>
                      </a:lnTo>
                      <a:lnTo>
                        <a:pt x="250" y="138"/>
                      </a:lnTo>
                      <a:lnTo>
                        <a:pt x="246" y="138"/>
                      </a:lnTo>
                      <a:lnTo>
                        <a:pt x="242" y="138"/>
                      </a:lnTo>
                      <a:lnTo>
                        <a:pt x="238" y="138"/>
                      </a:lnTo>
                      <a:lnTo>
                        <a:pt x="235" y="138"/>
                      </a:lnTo>
                      <a:lnTo>
                        <a:pt x="231" y="138"/>
                      </a:lnTo>
                      <a:lnTo>
                        <a:pt x="227" y="138"/>
                      </a:lnTo>
                      <a:lnTo>
                        <a:pt x="223" y="138"/>
                      </a:lnTo>
                      <a:lnTo>
                        <a:pt x="219" y="138"/>
                      </a:lnTo>
                      <a:lnTo>
                        <a:pt x="215" y="138"/>
                      </a:lnTo>
                      <a:lnTo>
                        <a:pt x="211" y="138"/>
                      </a:lnTo>
                      <a:lnTo>
                        <a:pt x="207" y="138"/>
                      </a:lnTo>
                      <a:lnTo>
                        <a:pt x="203" y="138"/>
                      </a:lnTo>
                      <a:lnTo>
                        <a:pt x="199" y="138"/>
                      </a:lnTo>
                      <a:lnTo>
                        <a:pt x="196" y="138"/>
                      </a:lnTo>
                      <a:lnTo>
                        <a:pt x="192" y="138"/>
                      </a:lnTo>
                      <a:lnTo>
                        <a:pt x="188" y="138"/>
                      </a:lnTo>
                      <a:lnTo>
                        <a:pt x="184" y="138"/>
                      </a:lnTo>
                      <a:lnTo>
                        <a:pt x="180" y="138"/>
                      </a:lnTo>
                      <a:lnTo>
                        <a:pt x="176" y="138"/>
                      </a:lnTo>
                      <a:lnTo>
                        <a:pt x="172" y="138"/>
                      </a:lnTo>
                      <a:lnTo>
                        <a:pt x="169" y="138"/>
                      </a:lnTo>
                      <a:lnTo>
                        <a:pt x="165" y="138"/>
                      </a:lnTo>
                      <a:lnTo>
                        <a:pt x="161" y="138"/>
                      </a:lnTo>
                      <a:lnTo>
                        <a:pt x="157" y="138"/>
                      </a:lnTo>
                      <a:lnTo>
                        <a:pt x="153" y="138"/>
                      </a:lnTo>
                      <a:lnTo>
                        <a:pt x="149" y="138"/>
                      </a:lnTo>
                      <a:lnTo>
                        <a:pt x="145" y="138"/>
                      </a:lnTo>
                      <a:lnTo>
                        <a:pt x="141" y="138"/>
                      </a:lnTo>
                      <a:lnTo>
                        <a:pt x="137" y="138"/>
                      </a:lnTo>
                      <a:lnTo>
                        <a:pt x="133" y="138"/>
                      </a:lnTo>
                      <a:lnTo>
                        <a:pt x="129" y="138"/>
                      </a:lnTo>
                      <a:lnTo>
                        <a:pt x="125" y="138"/>
                      </a:lnTo>
                      <a:lnTo>
                        <a:pt x="121" y="138"/>
                      </a:lnTo>
                      <a:lnTo>
                        <a:pt x="117" y="138"/>
                      </a:lnTo>
                      <a:lnTo>
                        <a:pt x="113" y="138"/>
                      </a:lnTo>
                      <a:lnTo>
                        <a:pt x="109" y="138"/>
                      </a:lnTo>
                      <a:lnTo>
                        <a:pt x="106" y="138"/>
                      </a:lnTo>
                      <a:lnTo>
                        <a:pt x="102" y="138"/>
                      </a:lnTo>
                      <a:lnTo>
                        <a:pt x="98" y="138"/>
                      </a:lnTo>
                      <a:lnTo>
                        <a:pt x="94" y="138"/>
                      </a:lnTo>
                      <a:lnTo>
                        <a:pt x="90" y="138"/>
                      </a:lnTo>
                      <a:lnTo>
                        <a:pt x="86" y="138"/>
                      </a:lnTo>
                      <a:lnTo>
                        <a:pt x="82" y="138"/>
                      </a:lnTo>
                      <a:lnTo>
                        <a:pt x="78" y="138"/>
                      </a:lnTo>
                      <a:lnTo>
                        <a:pt x="74" y="138"/>
                      </a:lnTo>
                      <a:lnTo>
                        <a:pt x="70" y="138"/>
                      </a:lnTo>
                      <a:lnTo>
                        <a:pt x="66" y="138"/>
                      </a:lnTo>
                      <a:lnTo>
                        <a:pt x="63" y="138"/>
                      </a:lnTo>
                      <a:lnTo>
                        <a:pt x="59" y="138"/>
                      </a:lnTo>
                      <a:lnTo>
                        <a:pt x="55" y="138"/>
                      </a:lnTo>
                      <a:lnTo>
                        <a:pt x="51" y="138"/>
                      </a:lnTo>
                      <a:lnTo>
                        <a:pt x="47" y="138"/>
                      </a:lnTo>
                      <a:lnTo>
                        <a:pt x="43" y="138"/>
                      </a:lnTo>
                      <a:lnTo>
                        <a:pt x="39" y="138"/>
                      </a:lnTo>
                      <a:lnTo>
                        <a:pt x="35" y="138"/>
                      </a:lnTo>
                      <a:lnTo>
                        <a:pt x="32" y="138"/>
                      </a:lnTo>
                      <a:lnTo>
                        <a:pt x="28" y="138"/>
                      </a:lnTo>
                      <a:lnTo>
                        <a:pt x="24" y="138"/>
                      </a:lnTo>
                      <a:lnTo>
                        <a:pt x="20" y="138"/>
                      </a:lnTo>
                      <a:lnTo>
                        <a:pt x="16" y="138"/>
                      </a:lnTo>
                      <a:lnTo>
                        <a:pt x="12" y="138"/>
                      </a:lnTo>
                      <a:lnTo>
                        <a:pt x="8" y="138"/>
                      </a:lnTo>
                      <a:lnTo>
                        <a:pt x="4" y="138"/>
                      </a:lnTo>
                      <a:lnTo>
                        <a:pt x="0" y="138"/>
                      </a:lnTo>
                    </a:path>
                  </a:pathLst>
                </a:custGeom>
                <a:solidFill>
                  <a:srgbClr val="CC000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grpSp>
          <p:grpSp>
            <p:nvGrpSpPr>
              <p:cNvPr id="10" name="Group 24"/>
              <p:cNvGrpSpPr>
                <a:grpSpLocks/>
              </p:cNvGrpSpPr>
              <p:nvPr/>
            </p:nvGrpSpPr>
            <p:grpSpPr bwMode="auto">
              <a:xfrm>
                <a:off x="3147" y="1458"/>
                <a:ext cx="2440" cy="1445"/>
                <a:chOff x="3147" y="1458"/>
                <a:chExt cx="2440" cy="1445"/>
              </a:xfrm>
            </p:grpSpPr>
            <p:graphicFrame>
              <p:nvGraphicFramePr>
                <p:cNvPr id="11" name="Object 10">
                  <a:hlinkClick r:id="" action="ppaction://ole?verb=0"/>
                </p:cNvPr>
                <p:cNvGraphicFramePr>
                  <a:graphicFrameLocks/>
                </p:cNvGraphicFramePr>
                <p:nvPr/>
              </p:nvGraphicFramePr>
              <p:xfrm>
                <a:off x="3260" y="1458"/>
                <a:ext cx="472" cy="217"/>
              </p:xfrm>
              <a:graphic>
                <a:graphicData uri="http://schemas.openxmlformats.org/presentationml/2006/ole">
                  <mc:AlternateContent xmlns:mc="http://schemas.openxmlformats.org/markup-compatibility/2006">
                    <mc:Choice xmlns:v="urn:schemas-microsoft-com:vml" Requires="v">
                      <p:oleObj spid="_x0000_s18465" name="Equation" r:id="rId5" imgW="326880" imgH="149040" progId="Equation.3">
                        <p:embed/>
                      </p:oleObj>
                    </mc:Choice>
                    <mc:Fallback>
                      <p:oleObj name="Equation" r:id="rId5" imgW="326880" imgH="14904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0" y="1458"/>
                              <a:ext cx="472"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11"/>
                <p:cNvSpPr>
                  <a:spLocks noChangeArrowheads="1"/>
                </p:cNvSpPr>
                <p:nvPr/>
              </p:nvSpPr>
              <p:spPr bwMode="auto">
                <a:xfrm>
                  <a:off x="5361" y="2792"/>
                  <a:ext cx="226" cy="111"/>
                </a:xfrm>
                <a:prstGeom prst="rect">
                  <a:avLst/>
                </a:prstGeom>
                <a:noFill/>
                <a:ln w="12700">
                  <a:noFill/>
                  <a:miter lim="800000"/>
                  <a:headEnd/>
                  <a:tailEnd/>
                </a:ln>
              </p:spPr>
              <p:txBody>
                <a:bodyPr wrap="none" lIns="90488" tIns="44450" rIns="90488" bIns="44450" anchor="ctr"/>
                <a:lstStyle/>
                <a:p>
                  <a:pPr algn="ctr"/>
                  <a:r>
                    <a:rPr lang="en-US" sz="1800" b="1" i="0">
                      <a:solidFill>
                        <a:srgbClr val="000000"/>
                      </a:solidFill>
                      <a:latin typeface="Arial" charset="0"/>
                    </a:rPr>
                    <a:t>Z</a:t>
                  </a:r>
                </a:p>
              </p:txBody>
            </p:sp>
            <p:sp>
              <p:nvSpPr>
                <p:cNvPr id="13" name="Rectangle 12"/>
                <p:cNvSpPr>
                  <a:spLocks noChangeArrowheads="1"/>
                </p:cNvSpPr>
                <p:nvPr/>
              </p:nvSpPr>
              <p:spPr bwMode="auto">
                <a:xfrm>
                  <a:off x="5040" y="2792"/>
                  <a:ext cx="227" cy="111"/>
                </a:xfrm>
                <a:prstGeom prst="rect">
                  <a:avLst/>
                </a:prstGeom>
                <a:noFill/>
                <a:ln w="12700">
                  <a:noFill/>
                  <a:miter lim="800000"/>
                  <a:headEnd/>
                  <a:tailEnd/>
                </a:ln>
              </p:spPr>
              <p:txBody>
                <a:bodyPr wrap="none" lIns="90488" tIns="44450" rIns="90488" bIns="44450" anchor="ctr"/>
                <a:lstStyle/>
                <a:p>
                  <a:pPr algn="ctr" fontAlgn="auto">
                    <a:spcBef>
                      <a:spcPts val="0"/>
                    </a:spcBef>
                    <a:spcAft>
                      <a:spcPts val="0"/>
                    </a:spcAft>
                    <a:defRPr/>
                  </a:pPr>
                  <a:r>
                    <a:rPr lang="en-US" sz="1800" b="1" i="0" kern="0">
                      <a:solidFill>
                        <a:srgbClr val="333399"/>
                      </a:solidFill>
                      <a:latin typeface="Arial" pitchFamily="34" charset="0"/>
                      <a:cs typeface="+mn-cs"/>
                    </a:rPr>
                    <a:t>1.41</a:t>
                  </a:r>
                </a:p>
              </p:txBody>
            </p:sp>
            <p:sp>
              <p:nvSpPr>
                <p:cNvPr id="14" name="Rectangle 13"/>
                <p:cNvSpPr>
                  <a:spLocks noChangeArrowheads="1"/>
                </p:cNvSpPr>
                <p:nvPr/>
              </p:nvSpPr>
              <p:spPr bwMode="auto">
                <a:xfrm>
                  <a:off x="4222" y="2792"/>
                  <a:ext cx="227" cy="111"/>
                </a:xfrm>
                <a:prstGeom prst="rect">
                  <a:avLst/>
                </a:prstGeom>
                <a:noFill/>
                <a:ln w="12700">
                  <a:noFill/>
                  <a:miter lim="800000"/>
                  <a:headEnd/>
                  <a:tailEnd/>
                </a:ln>
              </p:spPr>
              <p:txBody>
                <a:bodyPr wrap="none" lIns="90488" tIns="44450" rIns="90488" bIns="44450" anchor="ctr"/>
                <a:lstStyle/>
                <a:p>
                  <a:pPr algn="ctr"/>
                  <a:r>
                    <a:rPr lang="en-US" sz="1800" b="1" i="0">
                      <a:solidFill>
                        <a:srgbClr val="808080"/>
                      </a:solidFill>
                      <a:latin typeface="Arial" charset="0"/>
                    </a:rPr>
                    <a:t>0</a:t>
                  </a:r>
                </a:p>
              </p:txBody>
            </p:sp>
            <p:sp>
              <p:nvSpPr>
                <p:cNvPr id="15" name="Line 15"/>
                <p:cNvSpPr>
                  <a:spLocks noChangeShapeType="1"/>
                </p:cNvSpPr>
                <p:nvPr/>
              </p:nvSpPr>
              <p:spPr bwMode="auto">
                <a:xfrm>
                  <a:off x="4320" y="1541"/>
                  <a:ext cx="0" cy="1136"/>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nvGrpSpPr>
                <p:cNvPr id="16" name="Group 18"/>
                <p:cNvGrpSpPr>
                  <a:grpSpLocks/>
                </p:cNvGrpSpPr>
                <p:nvPr/>
              </p:nvGrpSpPr>
              <p:grpSpPr bwMode="auto">
                <a:xfrm>
                  <a:off x="4328" y="1821"/>
                  <a:ext cx="992" cy="192"/>
                  <a:chOff x="4328" y="1821"/>
                  <a:chExt cx="992" cy="192"/>
                </a:xfrm>
              </p:grpSpPr>
              <p:sp>
                <p:nvSpPr>
                  <p:cNvPr id="22" name="Line 16"/>
                  <p:cNvSpPr>
                    <a:spLocks noChangeShapeType="1"/>
                  </p:cNvSpPr>
                  <p:nvPr/>
                </p:nvSpPr>
                <p:spPr bwMode="auto">
                  <a:xfrm>
                    <a:off x="4328" y="2013"/>
                    <a:ext cx="992" cy="0"/>
                  </a:xfrm>
                  <a:prstGeom prst="line">
                    <a:avLst/>
                  </a:prstGeom>
                  <a:noFill/>
                  <a:ln w="25400">
                    <a:solidFill>
                      <a:srgbClr val="80808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23" name="Rectangle 17"/>
                  <p:cNvSpPr>
                    <a:spLocks noChangeArrowheads="1"/>
                  </p:cNvSpPr>
                  <p:nvPr/>
                </p:nvSpPr>
                <p:spPr bwMode="auto">
                  <a:xfrm>
                    <a:off x="4752" y="1821"/>
                    <a:ext cx="288" cy="144"/>
                  </a:xfrm>
                  <a:prstGeom prst="rect">
                    <a:avLst/>
                  </a:prstGeom>
                  <a:noFill/>
                  <a:ln w="12700">
                    <a:noFill/>
                    <a:miter lim="800000"/>
                    <a:headEnd/>
                    <a:tailEnd/>
                  </a:ln>
                </p:spPr>
                <p:txBody>
                  <a:bodyPr wrap="none" lIns="90488" tIns="44450" rIns="90488" bIns="44450" anchor="ctr"/>
                  <a:lstStyle/>
                  <a:p>
                    <a:pPr algn="ctr" fontAlgn="auto">
                      <a:spcBef>
                        <a:spcPts val="0"/>
                      </a:spcBef>
                      <a:spcAft>
                        <a:spcPts val="0"/>
                      </a:spcAft>
                      <a:defRPr/>
                    </a:pPr>
                    <a:r>
                      <a:rPr lang="en-US" sz="1800" b="1" i="0" kern="0">
                        <a:solidFill>
                          <a:srgbClr val="808080"/>
                        </a:solidFill>
                        <a:latin typeface="Arial" pitchFamily="34" charset="0"/>
                        <a:cs typeface="+mn-cs"/>
                      </a:rPr>
                      <a:t>.5000</a:t>
                    </a:r>
                  </a:p>
                </p:txBody>
              </p:sp>
            </p:grpSp>
            <p:grpSp>
              <p:nvGrpSpPr>
                <p:cNvPr id="17" name="Group 21"/>
                <p:cNvGrpSpPr>
                  <a:grpSpLocks/>
                </p:cNvGrpSpPr>
                <p:nvPr/>
              </p:nvGrpSpPr>
              <p:grpSpPr bwMode="auto">
                <a:xfrm>
                  <a:off x="4328" y="2397"/>
                  <a:ext cx="752" cy="192"/>
                  <a:chOff x="4328" y="2397"/>
                  <a:chExt cx="752" cy="192"/>
                </a:xfrm>
              </p:grpSpPr>
              <p:sp>
                <p:nvSpPr>
                  <p:cNvPr id="20" name="Line 19"/>
                  <p:cNvSpPr>
                    <a:spLocks noChangeShapeType="1"/>
                  </p:cNvSpPr>
                  <p:nvPr/>
                </p:nvSpPr>
                <p:spPr bwMode="auto">
                  <a:xfrm>
                    <a:off x="4328" y="2589"/>
                    <a:ext cx="752" cy="0"/>
                  </a:xfrm>
                  <a:prstGeom prst="line">
                    <a:avLst/>
                  </a:prstGeom>
                  <a:noFill/>
                  <a:ln w="25400">
                    <a:solidFill>
                      <a:srgbClr val="80808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21" name="Rectangle 20"/>
                  <p:cNvSpPr>
                    <a:spLocks noChangeArrowheads="1"/>
                  </p:cNvSpPr>
                  <p:nvPr/>
                </p:nvSpPr>
                <p:spPr bwMode="auto">
                  <a:xfrm>
                    <a:off x="4650" y="2397"/>
                    <a:ext cx="218" cy="144"/>
                  </a:xfrm>
                  <a:prstGeom prst="rect">
                    <a:avLst/>
                  </a:prstGeom>
                  <a:noFill/>
                  <a:ln w="12700">
                    <a:noFill/>
                    <a:miter lim="800000"/>
                    <a:headEnd/>
                    <a:tailEnd/>
                  </a:ln>
                </p:spPr>
                <p:txBody>
                  <a:bodyPr wrap="none" lIns="90488" tIns="44450" rIns="90488" bIns="44450" anchor="ctr"/>
                  <a:lstStyle/>
                  <a:p>
                    <a:pPr algn="ctr" fontAlgn="auto">
                      <a:spcBef>
                        <a:spcPts val="0"/>
                      </a:spcBef>
                      <a:spcAft>
                        <a:spcPts val="0"/>
                      </a:spcAft>
                      <a:defRPr/>
                    </a:pPr>
                    <a:r>
                      <a:rPr lang="en-US" sz="1800" b="1" i="0" kern="0">
                        <a:solidFill>
                          <a:srgbClr val="808080"/>
                        </a:solidFill>
                        <a:latin typeface="Arial" pitchFamily="34" charset="0"/>
                        <a:cs typeface="+mn-cs"/>
                      </a:rPr>
                      <a:t>.4207</a:t>
                    </a:r>
                  </a:p>
                </p:txBody>
              </p:sp>
            </p:grpSp>
            <p:sp>
              <p:nvSpPr>
                <p:cNvPr id="18" name="Freeform 22"/>
                <p:cNvSpPr>
                  <a:spLocks/>
                </p:cNvSpPr>
                <p:nvPr/>
              </p:nvSpPr>
              <p:spPr bwMode="auto">
                <a:xfrm>
                  <a:off x="3147" y="2691"/>
                  <a:ext cx="1962" cy="1"/>
                </a:xfrm>
                <a:custGeom>
                  <a:avLst/>
                  <a:gdLst>
                    <a:gd name="T0" fmla="*/ 59 w 1962"/>
                    <a:gd name="T1" fmla="*/ 0 h 1"/>
                    <a:gd name="T2" fmla="*/ 122 w 1962"/>
                    <a:gd name="T3" fmla="*/ 0 h 1"/>
                    <a:gd name="T4" fmla="*/ 184 w 1962"/>
                    <a:gd name="T5" fmla="*/ 0 h 1"/>
                    <a:gd name="T6" fmla="*/ 247 w 1962"/>
                    <a:gd name="T7" fmla="*/ 0 h 1"/>
                    <a:gd name="T8" fmla="*/ 310 w 1962"/>
                    <a:gd name="T9" fmla="*/ 0 h 1"/>
                    <a:gd name="T10" fmla="*/ 373 w 1962"/>
                    <a:gd name="T11" fmla="*/ 0 h 1"/>
                    <a:gd name="T12" fmla="*/ 436 w 1962"/>
                    <a:gd name="T13" fmla="*/ 0 h 1"/>
                    <a:gd name="T14" fmla="*/ 498 w 1962"/>
                    <a:gd name="T15" fmla="*/ 0 h 1"/>
                    <a:gd name="T16" fmla="*/ 561 w 1962"/>
                    <a:gd name="T17" fmla="*/ 0 h 1"/>
                    <a:gd name="T18" fmla="*/ 625 w 1962"/>
                    <a:gd name="T19" fmla="*/ 0 h 1"/>
                    <a:gd name="T20" fmla="*/ 688 w 1962"/>
                    <a:gd name="T21" fmla="*/ 0 h 1"/>
                    <a:gd name="T22" fmla="*/ 751 w 1962"/>
                    <a:gd name="T23" fmla="*/ 0 h 1"/>
                    <a:gd name="T24" fmla="*/ 814 w 1962"/>
                    <a:gd name="T25" fmla="*/ 0 h 1"/>
                    <a:gd name="T26" fmla="*/ 876 w 1962"/>
                    <a:gd name="T27" fmla="*/ 0 h 1"/>
                    <a:gd name="T28" fmla="*/ 939 w 1962"/>
                    <a:gd name="T29" fmla="*/ 0 h 1"/>
                    <a:gd name="T30" fmla="*/ 1002 w 1962"/>
                    <a:gd name="T31" fmla="*/ 0 h 1"/>
                    <a:gd name="T32" fmla="*/ 1065 w 1962"/>
                    <a:gd name="T33" fmla="*/ 0 h 1"/>
                    <a:gd name="T34" fmla="*/ 1128 w 1962"/>
                    <a:gd name="T35" fmla="*/ 0 h 1"/>
                    <a:gd name="T36" fmla="*/ 1191 w 1962"/>
                    <a:gd name="T37" fmla="*/ 0 h 1"/>
                    <a:gd name="T38" fmla="*/ 1254 w 1962"/>
                    <a:gd name="T39" fmla="*/ 0 h 1"/>
                    <a:gd name="T40" fmla="*/ 1317 w 1962"/>
                    <a:gd name="T41" fmla="*/ 0 h 1"/>
                    <a:gd name="T42" fmla="*/ 1380 w 1962"/>
                    <a:gd name="T43" fmla="*/ 0 h 1"/>
                    <a:gd name="T44" fmla="*/ 1443 w 1962"/>
                    <a:gd name="T45" fmla="*/ 0 h 1"/>
                    <a:gd name="T46" fmla="*/ 1505 w 1962"/>
                    <a:gd name="T47" fmla="*/ 0 h 1"/>
                    <a:gd name="T48" fmla="*/ 1568 w 1962"/>
                    <a:gd name="T49" fmla="*/ 0 h 1"/>
                    <a:gd name="T50" fmla="*/ 1631 w 1962"/>
                    <a:gd name="T51" fmla="*/ 0 h 1"/>
                    <a:gd name="T52" fmla="*/ 1694 w 1962"/>
                    <a:gd name="T53" fmla="*/ 0 h 1"/>
                    <a:gd name="T54" fmla="*/ 1757 w 1962"/>
                    <a:gd name="T55" fmla="*/ 0 h 1"/>
                    <a:gd name="T56" fmla="*/ 1819 w 1962"/>
                    <a:gd name="T57" fmla="*/ 0 h 1"/>
                    <a:gd name="T58" fmla="*/ 1883 w 1962"/>
                    <a:gd name="T59" fmla="*/ 0 h 1"/>
                    <a:gd name="T60" fmla="*/ 1946 w 1962"/>
                    <a:gd name="T61" fmla="*/ 0 h 1"/>
                    <a:gd name="T62" fmla="*/ 1914 w 1962"/>
                    <a:gd name="T63" fmla="*/ 0 h 1"/>
                    <a:gd name="T64" fmla="*/ 1851 w 1962"/>
                    <a:gd name="T65" fmla="*/ 0 h 1"/>
                    <a:gd name="T66" fmla="*/ 1789 w 1962"/>
                    <a:gd name="T67" fmla="*/ 0 h 1"/>
                    <a:gd name="T68" fmla="*/ 1726 w 1962"/>
                    <a:gd name="T69" fmla="*/ 0 h 1"/>
                    <a:gd name="T70" fmla="*/ 1663 w 1962"/>
                    <a:gd name="T71" fmla="*/ 0 h 1"/>
                    <a:gd name="T72" fmla="*/ 1600 w 1962"/>
                    <a:gd name="T73" fmla="*/ 0 h 1"/>
                    <a:gd name="T74" fmla="*/ 1536 w 1962"/>
                    <a:gd name="T75" fmla="*/ 0 h 1"/>
                    <a:gd name="T76" fmla="*/ 1473 w 1962"/>
                    <a:gd name="T77" fmla="*/ 0 h 1"/>
                    <a:gd name="T78" fmla="*/ 1411 w 1962"/>
                    <a:gd name="T79" fmla="*/ 0 h 1"/>
                    <a:gd name="T80" fmla="*/ 1348 w 1962"/>
                    <a:gd name="T81" fmla="*/ 0 h 1"/>
                    <a:gd name="T82" fmla="*/ 1285 w 1962"/>
                    <a:gd name="T83" fmla="*/ 0 h 1"/>
                    <a:gd name="T84" fmla="*/ 1222 w 1962"/>
                    <a:gd name="T85" fmla="*/ 0 h 1"/>
                    <a:gd name="T86" fmla="*/ 1159 w 1962"/>
                    <a:gd name="T87" fmla="*/ 0 h 1"/>
                    <a:gd name="T88" fmla="*/ 1097 w 1962"/>
                    <a:gd name="T89" fmla="*/ 0 h 1"/>
                    <a:gd name="T90" fmla="*/ 1034 w 1962"/>
                    <a:gd name="T91" fmla="*/ 0 h 1"/>
                    <a:gd name="T92" fmla="*/ 971 w 1962"/>
                    <a:gd name="T93" fmla="*/ 0 h 1"/>
                    <a:gd name="T94" fmla="*/ 908 w 1962"/>
                    <a:gd name="T95" fmla="*/ 0 h 1"/>
                    <a:gd name="T96" fmla="*/ 844 w 1962"/>
                    <a:gd name="T97" fmla="*/ 0 h 1"/>
                    <a:gd name="T98" fmla="*/ 782 w 1962"/>
                    <a:gd name="T99" fmla="*/ 0 h 1"/>
                    <a:gd name="T100" fmla="*/ 719 w 1962"/>
                    <a:gd name="T101" fmla="*/ 0 h 1"/>
                    <a:gd name="T102" fmla="*/ 656 w 1962"/>
                    <a:gd name="T103" fmla="*/ 0 h 1"/>
                    <a:gd name="T104" fmla="*/ 593 w 1962"/>
                    <a:gd name="T105" fmla="*/ 0 h 1"/>
                    <a:gd name="T106" fmla="*/ 530 w 1962"/>
                    <a:gd name="T107" fmla="*/ 0 h 1"/>
                    <a:gd name="T108" fmla="*/ 468 w 1962"/>
                    <a:gd name="T109" fmla="*/ 0 h 1"/>
                    <a:gd name="T110" fmla="*/ 405 w 1962"/>
                    <a:gd name="T111" fmla="*/ 0 h 1"/>
                    <a:gd name="T112" fmla="*/ 342 w 1962"/>
                    <a:gd name="T113" fmla="*/ 0 h 1"/>
                    <a:gd name="T114" fmla="*/ 279 w 1962"/>
                    <a:gd name="T115" fmla="*/ 0 h 1"/>
                    <a:gd name="T116" fmla="*/ 216 w 1962"/>
                    <a:gd name="T117" fmla="*/ 0 h 1"/>
                    <a:gd name="T118" fmla="*/ 153 w 1962"/>
                    <a:gd name="T119" fmla="*/ 0 h 1"/>
                    <a:gd name="T120" fmla="*/ 90 w 1962"/>
                    <a:gd name="T121" fmla="*/ 0 h 1"/>
                    <a:gd name="T122" fmla="*/ 27 w 1962"/>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62"/>
                    <a:gd name="T187" fmla="*/ 0 h 1"/>
                    <a:gd name="T188" fmla="*/ 1962 w 1962"/>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62" h="1">
                      <a:moveTo>
                        <a:pt x="0" y="0"/>
                      </a:moveTo>
                      <a:lnTo>
                        <a:pt x="4" y="0"/>
                      </a:lnTo>
                      <a:lnTo>
                        <a:pt x="7" y="0"/>
                      </a:lnTo>
                      <a:lnTo>
                        <a:pt x="11" y="0"/>
                      </a:lnTo>
                      <a:lnTo>
                        <a:pt x="15" y="0"/>
                      </a:lnTo>
                      <a:lnTo>
                        <a:pt x="19" y="0"/>
                      </a:lnTo>
                      <a:lnTo>
                        <a:pt x="23" y="0"/>
                      </a:lnTo>
                      <a:lnTo>
                        <a:pt x="27" y="0"/>
                      </a:lnTo>
                      <a:lnTo>
                        <a:pt x="31" y="0"/>
                      </a:lnTo>
                      <a:lnTo>
                        <a:pt x="35" y="0"/>
                      </a:lnTo>
                      <a:lnTo>
                        <a:pt x="39" y="0"/>
                      </a:lnTo>
                      <a:lnTo>
                        <a:pt x="43" y="0"/>
                      </a:lnTo>
                      <a:lnTo>
                        <a:pt x="47" y="0"/>
                      </a:lnTo>
                      <a:lnTo>
                        <a:pt x="51" y="0"/>
                      </a:lnTo>
                      <a:lnTo>
                        <a:pt x="55" y="0"/>
                      </a:lnTo>
                      <a:lnTo>
                        <a:pt x="59" y="0"/>
                      </a:lnTo>
                      <a:lnTo>
                        <a:pt x="63" y="0"/>
                      </a:lnTo>
                      <a:lnTo>
                        <a:pt x="66" y="0"/>
                      </a:lnTo>
                      <a:lnTo>
                        <a:pt x="70" y="0"/>
                      </a:lnTo>
                      <a:lnTo>
                        <a:pt x="74" y="0"/>
                      </a:lnTo>
                      <a:lnTo>
                        <a:pt x="78" y="0"/>
                      </a:lnTo>
                      <a:lnTo>
                        <a:pt x="82" y="0"/>
                      </a:lnTo>
                      <a:lnTo>
                        <a:pt x="86" y="0"/>
                      </a:lnTo>
                      <a:lnTo>
                        <a:pt x="90" y="0"/>
                      </a:lnTo>
                      <a:lnTo>
                        <a:pt x="94" y="0"/>
                      </a:lnTo>
                      <a:lnTo>
                        <a:pt x="98" y="0"/>
                      </a:lnTo>
                      <a:lnTo>
                        <a:pt x="102" y="0"/>
                      </a:lnTo>
                      <a:lnTo>
                        <a:pt x="106" y="0"/>
                      </a:lnTo>
                      <a:lnTo>
                        <a:pt x="110" y="0"/>
                      </a:lnTo>
                      <a:lnTo>
                        <a:pt x="114" y="0"/>
                      </a:lnTo>
                      <a:lnTo>
                        <a:pt x="118" y="0"/>
                      </a:lnTo>
                      <a:lnTo>
                        <a:pt x="122" y="0"/>
                      </a:lnTo>
                      <a:lnTo>
                        <a:pt x="126" y="0"/>
                      </a:lnTo>
                      <a:lnTo>
                        <a:pt x="130" y="0"/>
                      </a:lnTo>
                      <a:lnTo>
                        <a:pt x="134" y="0"/>
                      </a:lnTo>
                      <a:lnTo>
                        <a:pt x="138" y="0"/>
                      </a:lnTo>
                      <a:lnTo>
                        <a:pt x="142" y="0"/>
                      </a:lnTo>
                      <a:lnTo>
                        <a:pt x="145" y="0"/>
                      </a:lnTo>
                      <a:lnTo>
                        <a:pt x="149" y="0"/>
                      </a:lnTo>
                      <a:lnTo>
                        <a:pt x="153" y="0"/>
                      </a:lnTo>
                      <a:lnTo>
                        <a:pt x="157" y="0"/>
                      </a:lnTo>
                      <a:lnTo>
                        <a:pt x="161" y="0"/>
                      </a:lnTo>
                      <a:lnTo>
                        <a:pt x="164" y="0"/>
                      </a:lnTo>
                      <a:lnTo>
                        <a:pt x="168" y="0"/>
                      </a:lnTo>
                      <a:lnTo>
                        <a:pt x="172" y="0"/>
                      </a:lnTo>
                      <a:lnTo>
                        <a:pt x="176" y="0"/>
                      </a:lnTo>
                      <a:lnTo>
                        <a:pt x="180" y="0"/>
                      </a:lnTo>
                      <a:lnTo>
                        <a:pt x="184" y="0"/>
                      </a:lnTo>
                      <a:lnTo>
                        <a:pt x="188" y="0"/>
                      </a:lnTo>
                      <a:lnTo>
                        <a:pt x="192" y="0"/>
                      </a:lnTo>
                      <a:lnTo>
                        <a:pt x="196" y="0"/>
                      </a:lnTo>
                      <a:lnTo>
                        <a:pt x="200" y="0"/>
                      </a:lnTo>
                      <a:lnTo>
                        <a:pt x="204" y="0"/>
                      </a:lnTo>
                      <a:lnTo>
                        <a:pt x="208" y="0"/>
                      </a:lnTo>
                      <a:lnTo>
                        <a:pt x="212" y="0"/>
                      </a:lnTo>
                      <a:lnTo>
                        <a:pt x="216" y="0"/>
                      </a:lnTo>
                      <a:lnTo>
                        <a:pt x="219" y="0"/>
                      </a:lnTo>
                      <a:lnTo>
                        <a:pt x="223" y="0"/>
                      </a:lnTo>
                      <a:lnTo>
                        <a:pt x="227" y="0"/>
                      </a:lnTo>
                      <a:lnTo>
                        <a:pt x="231" y="0"/>
                      </a:lnTo>
                      <a:lnTo>
                        <a:pt x="235" y="0"/>
                      </a:lnTo>
                      <a:lnTo>
                        <a:pt x="239" y="0"/>
                      </a:lnTo>
                      <a:lnTo>
                        <a:pt x="243" y="0"/>
                      </a:lnTo>
                      <a:lnTo>
                        <a:pt x="247" y="0"/>
                      </a:lnTo>
                      <a:lnTo>
                        <a:pt x="251" y="0"/>
                      </a:lnTo>
                      <a:lnTo>
                        <a:pt x="255" y="0"/>
                      </a:lnTo>
                      <a:lnTo>
                        <a:pt x="259" y="0"/>
                      </a:lnTo>
                      <a:lnTo>
                        <a:pt x="263" y="0"/>
                      </a:lnTo>
                      <a:lnTo>
                        <a:pt x="267" y="0"/>
                      </a:lnTo>
                      <a:lnTo>
                        <a:pt x="271" y="0"/>
                      </a:lnTo>
                      <a:lnTo>
                        <a:pt x="275" y="0"/>
                      </a:lnTo>
                      <a:lnTo>
                        <a:pt x="279" y="0"/>
                      </a:lnTo>
                      <a:lnTo>
                        <a:pt x="282" y="0"/>
                      </a:lnTo>
                      <a:lnTo>
                        <a:pt x="286" y="0"/>
                      </a:lnTo>
                      <a:lnTo>
                        <a:pt x="290" y="0"/>
                      </a:lnTo>
                      <a:lnTo>
                        <a:pt x="294" y="0"/>
                      </a:lnTo>
                      <a:lnTo>
                        <a:pt x="298" y="0"/>
                      </a:lnTo>
                      <a:lnTo>
                        <a:pt x="302" y="0"/>
                      </a:lnTo>
                      <a:lnTo>
                        <a:pt x="306" y="0"/>
                      </a:lnTo>
                      <a:lnTo>
                        <a:pt x="310" y="0"/>
                      </a:lnTo>
                      <a:lnTo>
                        <a:pt x="314" y="0"/>
                      </a:lnTo>
                      <a:lnTo>
                        <a:pt x="318" y="0"/>
                      </a:lnTo>
                      <a:lnTo>
                        <a:pt x="322" y="0"/>
                      </a:lnTo>
                      <a:lnTo>
                        <a:pt x="326" y="0"/>
                      </a:lnTo>
                      <a:lnTo>
                        <a:pt x="330" y="0"/>
                      </a:lnTo>
                      <a:lnTo>
                        <a:pt x="334" y="0"/>
                      </a:lnTo>
                      <a:lnTo>
                        <a:pt x="338" y="0"/>
                      </a:lnTo>
                      <a:lnTo>
                        <a:pt x="342" y="0"/>
                      </a:lnTo>
                      <a:lnTo>
                        <a:pt x="345" y="0"/>
                      </a:lnTo>
                      <a:lnTo>
                        <a:pt x="349" y="0"/>
                      </a:lnTo>
                      <a:lnTo>
                        <a:pt x="353" y="0"/>
                      </a:lnTo>
                      <a:lnTo>
                        <a:pt x="357" y="0"/>
                      </a:lnTo>
                      <a:lnTo>
                        <a:pt x="361" y="0"/>
                      </a:lnTo>
                      <a:lnTo>
                        <a:pt x="365" y="0"/>
                      </a:lnTo>
                      <a:lnTo>
                        <a:pt x="369" y="0"/>
                      </a:lnTo>
                      <a:lnTo>
                        <a:pt x="373" y="0"/>
                      </a:lnTo>
                      <a:lnTo>
                        <a:pt x="377" y="0"/>
                      </a:lnTo>
                      <a:lnTo>
                        <a:pt x="381" y="0"/>
                      </a:lnTo>
                      <a:lnTo>
                        <a:pt x="385" y="0"/>
                      </a:lnTo>
                      <a:lnTo>
                        <a:pt x="389" y="0"/>
                      </a:lnTo>
                      <a:lnTo>
                        <a:pt x="393" y="0"/>
                      </a:lnTo>
                      <a:lnTo>
                        <a:pt x="397" y="0"/>
                      </a:lnTo>
                      <a:lnTo>
                        <a:pt x="401" y="0"/>
                      </a:lnTo>
                      <a:lnTo>
                        <a:pt x="405" y="0"/>
                      </a:lnTo>
                      <a:lnTo>
                        <a:pt x="409" y="0"/>
                      </a:lnTo>
                      <a:lnTo>
                        <a:pt x="413" y="0"/>
                      </a:lnTo>
                      <a:lnTo>
                        <a:pt x="417" y="0"/>
                      </a:lnTo>
                      <a:lnTo>
                        <a:pt x="421" y="0"/>
                      </a:lnTo>
                      <a:lnTo>
                        <a:pt x="425" y="0"/>
                      </a:lnTo>
                      <a:lnTo>
                        <a:pt x="428" y="0"/>
                      </a:lnTo>
                      <a:lnTo>
                        <a:pt x="432" y="0"/>
                      </a:lnTo>
                      <a:lnTo>
                        <a:pt x="436" y="0"/>
                      </a:lnTo>
                      <a:lnTo>
                        <a:pt x="440" y="0"/>
                      </a:lnTo>
                      <a:lnTo>
                        <a:pt x="444" y="0"/>
                      </a:lnTo>
                      <a:lnTo>
                        <a:pt x="448" y="0"/>
                      </a:lnTo>
                      <a:lnTo>
                        <a:pt x="452" y="0"/>
                      </a:lnTo>
                      <a:lnTo>
                        <a:pt x="456" y="0"/>
                      </a:lnTo>
                      <a:lnTo>
                        <a:pt x="460" y="0"/>
                      </a:lnTo>
                      <a:lnTo>
                        <a:pt x="464" y="0"/>
                      </a:lnTo>
                      <a:lnTo>
                        <a:pt x="468" y="0"/>
                      </a:lnTo>
                      <a:lnTo>
                        <a:pt x="472" y="0"/>
                      </a:lnTo>
                      <a:lnTo>
                        <a:pt x="476" y="0"/>
                      </a:lnTo>
                      <a:lnTo>
                        <a:pt x="480" y="0"/>
                      </a:lnTo>
                      <a:lnTo>
                        <a:pt x="484" y="0"/>
                      </a:lnTo>
                      <a:lnTo>
                        <a:pt x="488" y="0"/>
                      </a:lnTo>
                      <a:lnTo>
                        <a:pt x="491" y="0"/>
                      </a:lnTo>
                      <a:lnTo>
                        <a:pt x="494" y="0"/>
                      </a:lnTo>
                      <a:lnTo>
                        <a:pt x="498" y="0"/>
                      </a:lnTo>
                      <a:lnTo>
                        <a:pt x="502" y="0"/>
                      </a:lnTo>
                      <a:lnTo>
                        <a:pt x="506" y="0"/>
                      </a:lnTo>
                      <a:lnTo>
                        <a:pt x="510" y="0"/>
                      </a:lnTo>
                      <a:lnTo>
                        <a:pt x="514" y="0"/>
                      </a:lnTo>
                      <a:lnTo>
                        <a:pt x="518" y="0"/>
                      </a:lnTo>
                      <a:lnTo>
                        <a:pt x="522" y="0"/>
                      </a:lnTo>
                      <a:lnTo>
                        <a:pt x="526" y="0"/>
                      </a:lnTo>
                      <a:lnTo>
                        <a:pt x="530" y="0"/>
                      </a:lnTo>
                      <a:lnTo>
                        <a:pt x="534" y="0"/>
                      </a:lnTo>
                      <a:lnTo>
                        <a:pt x="538" y="0"/>
                      </a:lnTo>
                      <a:lnTo>
                        <a:pt x="542" y="0"/>
                      </a:lnTo>
                      <a:lnTo>
                        <a:pt x="546" y="0"/>
                      </a:lnTo>
                      <a:lnTo>
                        <a:pt x="550" y="0"/>
                      </a:lnTo>
                      <a:lnTo>
                        <a:pt x="554" y="0"/>
                      </a:lnTo>
                      <a:lnTo>
                        <a:pt x="557" y="0"/>
                      </a:lnTo>
                      <a:lnTo>
                        <a:pt x="561" y="0"/>
                      </a:lnTo>
                      <a:lnTo>
                        <a:pt x="565" y="0"/>
                      </a:lnTo>
                      <a:lnTo>
                        <a:pt x="569" y="0"/>
                      </a:lnTo>
                      <a:lnTo>
                        <a:pt x="573" y="0"/>
                      </a:lnTo>
                      <a:lnTo>
                        <a:pt x="577" y="0"/>
                      </a:lnTo>
                      <a:lnTo>
                        <a:pt x="581" y="0"/>
                      </a:lnTo>
                      <a:lnTo>
                        <a:pt x="585" y="0"/>
                      </a:lnTo>
                      <a:lnTo>
                        <a:pt x="589" y="0"/>
                      </a:lnTo>
                      <a:lnTo>
                        <a:pt x="593" y="0"/>
                      </a:lnTo>
                      <a:lnTo>
                        <a:pt x="597" y="0"/>
                      </a:lnTo>
                      <a:lnTo>
                        <a:pt x="601" y="0"/>
                      </a:lnTo>
                      <a:lnTo>
                        <a:pt x="605" y="0"/>
                      </a:lnTo>
                      <a:lnTo>
                        <a:pt x="609" y="0"/>
                      </a:lnTo>
                      <a:lnTo>
                        <a:pt x="613" y="0"/>
                      </a:lnTo>
                      <a:lnTo>
                        <a:pt x="617" y="0"/>
                      </a:lnTo>
                      <a:lnTo>
                        <a:pt x="621" y="0"/>
                      </a:lnTo>
                      <a:lnTo>
                        <a:pt x="625" y="0"/>
                      </a:lnTo>
                      <a:lnTo>
                        <a:pt x="629" y="0"/>
                      </a:lnTo>
                      <a:lnTo>
                        <a:pt x="632" y="0"/>
                      </a:lnTo>
                      <a:lnTo>
                        <a:pt x="636" y="0"/>
                      </a:lnTo>
                      <a:lnTo>
                        <a:pt x="640" y="0"/>
                      </a:lnTo>
                      <a:lnTo>
                        <a:pt x="644" y="0"/>
                      </a:lnTo>
                      <a:lnTo>
                        <a:pt x="648" y="0"/>
                      </a:lnTo>
                      <a:lnTo>
                        <a:pt x="652" y="0"/>
                      </a:lnTo>
                      <a:lnTo>
                        <a:pt x="656" y="0"/>
                      </a:lnTo>
                      <a:lnTo>
                        <a:pt x="660" y="0"/>
                      </a:lnTo>
                      <a:lnTo>
                        <a:pt x="664" y="0"/>
                      </a:lnTo>
                      <a:lnTo>
                        <a:pt x="668" y="0"/>
                      </a:lnTo>
                      <a:lnTo>
                        <a:pt x="672" y="0"/>
                      </a:lnTo>
                      <a:lnTo>
                        <a:pt x="676" y="0"/>
                      </a:lnTo>
                      <a:lnTo>
                        <a:pt x="680" y="0"/>
                      </a:lnTo>
                      <a:lnTo>
                        <a:pt x="684" y="0"/>
                      </a:lnTo>
                      <a:lnTo>
                        <a:pt x="688" y="0"/>
                      </a:lnTo>
                      <a:lnTo>
                        <a:pt x="692" y="0"/>
                      </a:lnTo>
                      <a:lnTo>
                        <a:pt x="696" y="0"/>
                      </a:lnTo>
                      <a:lnTo>
                        <a:pt x="700" y="0"/>
                      </a:lnTo>
                      <a:lnTo>
                        <a:pt x="704" y="0"/>
                      </a:lnTo>
                      <a:lnTo>
                        <a:pt x="707" y="0"/>
                      </a:lnTo>
                      <a:lnTo>
                        <a:pt x="711" y="0"/>
                      </a:lnTo>
                      <a:lnTo>
                        <a:pt x="715" y="0"/>
                      </a:lnTo>
                      <a:lnTo>
                        <a:pt x="719" y="0"/>
                      </a:lnTo>
                      <a:lnTo>
                        <a:pt x="723" y="0"/>
                      </a:lnTo>
                      <a:lnTo>
                        <a:pt x="727" y="0"/>
                      </a:lnTo>
                      <a:lnTo>
                        <a:pt x="731" y="0"/>
                      </a:lnTo>
                      <a:lnTo>
                        <a:pt x="735" y="0"/>
                      </a:lnTo>
                      <a:lnTo>
                        <a:pt x="739" y="0"/>
                      </a:lnTo>
                      <a:lnTo>
                        <a:pt x="743" y="0"/>
                      </a:lnTo>
                      <a:lnTo>
                        <a:pt x="747" y="0"/>
                      </a:lnTo>
                      <a:lnTo>
                        <a:pt x="751" y="0"/>
                      </a:lnTo>
                      <a:lnTo>
                        <a:pt x="755" y="0"/>
                      </a:lnTo>
                      <a:lnTo>
                        <a:pt x="759" y="0"/>
                      </a:lnTo>
                      <a:lnTo>
                        <a:pt x="763" y="0"/>
                      </a:lnTo>
                      <a:lnTo>
                        <a:pt x="767" y="0"/>
                      </a:lnTo>
                      <a:lnTo>
                        <a:pt x="770" y="0"/>
                      </a:lnTo>
                      <a:lnTo>
                        <a:pt x="774" y="0"/>
                      </a:lnTo>
                      <a:lnTo>
                        <a:pt x="778" y="0"/>
                      </a:lnTo>
                      <a:lnTo>
                        <a:pt x="782" y="0"/>
                      </a:lnTo>
                      <a:lnTo>
                        <a:pt x="786" y="0"/>
                      </a:lnTo>
                      <a:lnTo>
                        <a:pt x="790" y="0"/>
                      </a:lnTo>
                      <a:lnTo>
                        <a:pt x="794" y="0"/>
                      </a:lnTo>
                      <a:lnTo>
                        <a:pt x="798" y="0"/>
                      </a:lnTo>
                      <a:lnTo>
                        <a:pt x="802" y="0"/>
                      </a:lnTo>
                      <a:lnTo>
                        <a:pt x="806" y="0"/>
                      </a:lnTo>
                      <a:lnTo>
                        <a:pt x="810" y="0"/>
                      </a:lnTo>
                      <a:lnTo>
                        <a:pt x="814" y="0"/>
                      </a:lnTo>
                      <a:lnTo>
                        <a:pt x="817" y="0"/>
                      </a:lnTo>
                      <a:lnTo>
                        <a:pt x="821" y="0"/>
                      </a:lnTo>
                      <a:lnTo>
                        <a:pt x="825" y="0"/>
                      </a:lnTo>
                      <a:lnTo>
                        <a:pt x="829" y="0"/>
                      </a:lnTo>
                      <a:lnTo>
                        <a:pt x="833" y="0"/>
                      </a:lnTo>
                      <a:lnTo>
                        <a:pt x="836" y="0"/>
                      </a:lnTo>
                      <a:lnTo>
                        <a:pt x="840" y="0"/>
                      </a:lnTo>
                      <a:lnTo>
                        <a:pt x="844" y="0"/>
                      </a:lnTo>
                      <a:lnTo>
                        <a:pt x="848" y="0"/>
                      </a:lnTo>
                      <a:lnTo>
                        <a:pt x="852" y="0"/>
                      </a:lnTo>
                      <a:lnTo>
                        <a:pt x="856" y="0"/>
                      </a:lnTo>
                      <a:lnTo>
                        <a:pt x="860" y="0"/>
                      </a:lnTo>
                      <a:lnTo>
                        <a:pt x="864" y="0"/>
                      </a:lnTo>
                      <a:lnTo>
                        <a:pt x="868" y="0"/>
                      </a:lnTo>
                      <a:lnTo>
                        <a:pt x="872" y="0"/>
                      </a:lnTo>
                      <a:lnTo>
                        <a:pt x="876" y="0"/>
                      </a:lnTo>
                      <a:lnTo>
                        <a:pt x="880" y="0"/>
                      </a:lnTo>
                      <a:lnTo>
                        <a:pt x="884" y="0"/>
                      </a:lnTo>
                      <a:lnTo>
                        <a:pt x="888" y="0"/>
                      </a:lnTo>
                      <a:lnTo>
                        <a:pt x="892" y="0"/>
                      </a:lnTo>
                      <a:lnTo>
                        <a:pt x="896" y="0"/>
                      </a:lnTo>
                      <a:lnTo>
                        <a:pt x="900" y="0"/>
                      </a:lnTo>
                      <a:lnTo>
                        <a:pt x="904" y="0"/>
                      </a:lnTo>
                      <a:lnTo>
                        <a:pt x="908" y="0"/>
                      </a:lnTo>
                      <a:lnTo>
                        <a:pt x="912" y="0"/>
                      </a:lnTo>
                      <a:lnTo>
                        <a:pt x="915" y="0"/>
                      </a:lnTo>
                      <a:lnTo>
                        <a:pt x="919" y="0"/>
                      </a:lnTo>
                      <a:lnTo>
                        <a:pt x="923" y="0"/>
                      </a:lnTo>
                      <a:lnTo>
                        <a:pt x="927" y="0"/>
                      </a:lnTo>
                      <a:lnTo>
                        <a:pt x="931" y="0"/>
                      </a:lnTo>
                      <a:lnTo>
                        <a:pt x="935" y="0"/>
                      </a:lnTo>
                      <a:lnTo>
                        <a:pt x="939" y="0"/>
                      </a:lnTo>
                      <a:lnTo>
                        <a:pt x="943" y="0"/>
                      </a:lnTo>
                      <a:lnTo>
                        <a:pt x="947" y="0"/>
                      </a:lnTo>
                      <a:lnTo>
                        <a:pt x="951" y="0"/>
                      </a:lnTo>
                      <a:lnTo>
                        <a:pt x="955" y="0"/>
                      </a:lnTo>
                      <a:lnTo>
                        <a:pt x="959" y="0"/>
                      </a:lnTo>
                      <a:lnTo>
                        <a:pt x="963" y="0"/>
                      </a:lnTo>
                      <a:lnTo>
                        <a:pt x="967" y="0"/>
                      </a:lnTo>
                      <a:lnTo>
                        <a:pt x="971" y="0"/>
                      </a:lnTo>
                      <a:lnTo>
                        <a:pt x="975" y="0"/>
                      </a:lnTo>
                      <a:lnTo>
                        <a:pt x="979" y="0"/>
                      </a:lnTo>
                      <a:lnTo>
                        <a:pt x="982" y="0"/>
                      </a:lnTo>
                      <a:lnTo>
                        <a:pt x="986" y="0"/>
                      </a:lnTo>
                      <a:lnTo>
                        <a:pt x="990" y="0"/>
                      </a:lnTo>
                      <a:lnTo>
                        <a:pt x="994" y="0"/>
                      </a:lnTo>
                      <a:lnTo>
                        <a:pt x="998" y="0"/>
                      </a:lnTo>
                      <a:lnTo>
                        <a:pt x="1002" y="0"/>
                      </a:lnTo>
                      <a:lnTo>
                        <a:pt x="1006" y="0"/>
                      </a:lnTo>
                      <a:lnTo>
                        <a:pt x="1010" y="0"/>
                      </a:lnTo>
                      <a:lnTo>
                        <a:pt x="1014" y="0"/>
                      </a:lnTo>
                      <a:lnTo>
                        <a:pt x="1018" y="0"/>
                      </a:lnTo>
                      <a:lnTo>
                        <a:pt x="1022" y="0"/>
                      </a:lnTo>
                      <a:lnTo>
                        <a:pt x="1026" y="0"/>
                      </a:lnTo>
                      <a:lnTo>
                        <a:pt x="1030" y="0"/>
                      </a:lnTo>
                      <a:lnTo>
                        <a:pt x="1034" y="0"/>
                      </a:lnTo>
                      <a:lnTo>
                        <a:pt x="1038" y="0"/>
                      </a:lnTo>
                      <a:lnTo>
                        <a:pt x="1042" y="0"/>
                      </a:lnTo>
                      <a:lnTo>
                        <a:pt x="1045" y="0"/>
                      </a:lnTo>
                      <a:lnTo>
                        <a:pt x="1049" y="0"/>
                      </a:lnTo>
                      <a:lnTo>
                        <a:pt x="1053" y="0"/>
                      </a:lnTo>
                      <a:lnTo>
                        <a:pt x="1057" y="0"/>
                      </a:lnTo>
                      <a:lnTo>
                        <a:pt x="1061" y="0"/>
                      </a:lnTo>
                      <a:lnTo>
                        <a:pt x="1065" y="0"/>
                      </a:lnTo>
                      <a:lnTo>
                        <a:pt x="1069" y="0"/>
                      </a:lnTo>
                      <a:lnTo>
                        <a:pt x="1073" y="0"/>
                      </a:lnTo>
                      <a:lnTo>
                        <a:pt x="1077" y="0"/>
                      </a:lnTo>
                      <a:lnTo>
                        <a:pt x="1081" y="0"/>
                      </a:lnTo>
                      <a:lnTo>
                        <a:pt x="1085" y="0"/>
                      </a:lnTo>
                      <a:lnTo>
                        <a:pt x="1089" y="0"/>
                      </a:lnTo>
                      <a:lnTo>
                        <a:pt x="1093" y="0"/>
                      </a:lnTo>
                      <a:lnTo>
                        <a:pt x="1097" y="0"/>
                      </a:lnTo>
                      <a:lnTo>
                        <a:pt x="1101" y="0"/>
                      </a:lnTo>
                      <a:lnTo>
                        <a:pt x="1105" y="0"/>
                      </a:lnTo>
                      <a:lnTo>
                        <a:pt x="1109" y="0"/>
                      </a:lnTo>
                      <a:lnTo>
                        <a:pt x="1113" y="0"/>
                      </a:lnTo>
                      <a:lnTo>
                        <a:pt x="1117" y="0"/>
                      </a:lnTo>
                      <a:lnTo>
                        <a:pt x="1120" y="0"/>
                      </a:lnTo>
                      <a:lnTo>
                        <a:pt x="1124" y="0"/>
                      </a:lnTo>
                      <a:lnTo>
                        <a:pt x="1128" y="0"/>
                      </a:lnTo>
                      <a:lnTo>
                        <a:pt x="1132" y="0"/>
                      </a:lnTo>
                      <a:lnTo>
                        <a:pt x="1136" y="0"/>
                      </a:lnTo>
                      <a:lnTo>
                        <a:pt x="1140" y="0"/>
                      </a:lnTo>
                      <a:lnTo>
                        <a:pt x="1144" y="0"/>
                      </a:lnTo>
                      <a:lnTo>
                        <a:pt x="1147" y="0"/>
                      </a:lnTo>
                      <a:lnTo>
                        <a:pt x="1151" y="0"/>
                      </a:lnTo>
                      <a:lnTo>
                        <a:pt x="1155" y="0"/>
                      </a:lnTo>
                      <a:lnTo>
                        <a:pt x="1159" y="0"/>
                      </a:lnTo>
                      <a:lnTo>
                        <a:pt x="1163" y="0"/>
                      </a:lnTo>
                      <a:lnTo>
                        <a:pt x="1167" y="0"/>
                      </a:lnTo>
                      <a:lnTo>
                        <a:pt x="1171" y="0"/>
                      </a:lnTo>
                      <a:lnTo>
                        <a:pt x="1175" y="0"/>
                      </a:lnTo>
                      <a:lnTo>
                        <a:pt x="1179" y="0"/>
                      </a:lnTo>
                      <a:lnTo>
                        <a:pt x="1183" y="0"/>
                      </a:lnTo>
                      <a:lnTo>
                        <a:pt x="1187" y="0"/>
                      </a:lnTo>
                      <a:lnTo>
                        <a:pt x="1191" y="0"/>
                      </a:lnTo>
                      <a:lnTo>
                        <a:pt x="1194" y="0"/>
                      </a:lnTo>
                      <a:lnTo>
                        <a:pt x="1198" y="0"/>
                      </a:lnTo>
                      <a:lnTo>
                        <a:pt x="1202" y="0"/>
                      </a:lnTo>
                      <a:lnTo>
                        <a:pt x="1206" y="0"/>
                      </a:lnTo>
                      <a:lnTo>
                        <a:pt x="1210" y="0"/>
                      </a:lnTo>
                      <a:lnTo>
                        <a:pt x="1214" y="0"/>
                      </a:lnTo>
                      <a:lnTo>
                        <a:pt x="1218" y="0"/>
                      </a:lnTo>
                      <a:lnTo>
                        <a:pt x="1222" y="0"/>
                      </a:lnTo>
                      <a:lnTo>
                        <a:pt x="1226" y="0"/>
                      </a:lnTo>
                      <a:lnTo>
                        <a:pt x="1230" y="0"/>
                      </a:lnTo>
                      <a:lnTo>
                        <a:pt x="1234" y="0"/>
                      </a:lnTo>
                      <a:lnTo>
                        <a:pt x="1238" y="0"/>
                      </a:lnTo>
                      <a:lnTo>
                        <a:pt x="1242" y="0"/>
                      </a:lnTo>
                      <a:lnTo>
                        <a:pt x="1246" y="0"/>
                      </a:lnTo>
                      <a:lnTo>
                        <a:pt x="1250" y="0"/>
                      </a:lnTo>
                      <a:lnTo>
                        <a:pt x="1254" y="0"/>
                      </a:lnTo>
                      <a:lnTo>
                        <a:pt x="1257" y="0"/>
                      </a:lnTo>
                      <a:lnTo>
                        <a:pt x="1261" y="0"/>
                      </a:lnTo>
                      <a:lnTo>
                        <a:pt x="1265" y="0"/>
                      </a:lnTo>
                      <a:lnTo>
                        <a:pt x="1269" y="0"/>
                      </a:lnTo>
                      <a:lnTo>
                        <a:pt x="1273" y="0"/>
                      </a:lnTo>
                      <a:lnTo>
                        <a:pt x="1277" y="0"/>
                      </a:lnTo>
                      <a:lnTo>
                        <a:pt x="1281" y="0"/>
                      </a:lnTo>
                      <a:lnTo>
                        <a:pt x="1285" y="0"/>
                      </a:lnTo>
                      <a:lnTo>
                        <a:pt x="1289" y="0"/>
                      </a:lnTo>
                      <a:lnTo>
                        <a:pt x="1293" y="0"/>
                      </a:lnTo>
                      <a:lnTo>
                        <a:pt x="1297" y="0"/>
                      </a:lnTo>
                      <a:lnTo>
                        <a:pt x="1301" y="0"/>
                      </a:lnTo>
                      <a:lnTo>
                        <a:pt x="1305" y="0"/>
                      </a:lnTo>
                      <a:lnTo>
                        <a:pt x="1309" y="0"/>
                      </a:lnTo>
                      <a:lnTo>
                        <a:pt x="1313" y="0"/>
                      </a:lnTo>
                      <a:lnTo>
                        <a:pt x="1317" y="0"/>
                      </a:lnTo>
                      <a:lnTo>
                        <a:pt x="1321" y="0"/>
                      </a:lnTo>
                      <a:lnTo>
                        <a:pt x="1324" y="0"/>
                      </a:lnTo>
                      <a:lnTo>
                        <a:pt x="1328" y="0"/>
                      </a:lnTo>
                      <a:lnTo>
                        <a:pt x="1332" y="0"/>
                      </a:lnTo>
                      <a:lnTo>
                        <a:pt x="1336" y="0"/>
                      </a:lnTo>
                      <a:lnTo>
                        <a:pt x="1340" y="0"/>
                      </a:lnTo>
                      <a:lnTo>
                        <a:pt x="1344" y="0"/>
                      </a:lnTo>
                      <a:lnTo>
                        <a:pt x="1348" y="0"/>
                      </a:lnTo>
                      <a:lnTo>
                        <a:pt x="1352" y="0"/>
                      </a:lnTo>
                      <a:lnTo>
                        <a:pt x="1356" y="0"/>
                      </a:lnTo>
                      <a:lnTo>
                        <a:pt x="1360" y="0"/>
                      </a:lnTo>
                      <a:lnTo>
                        <a:pt x="1364" y="0"/>
                      </a:lnTo>
                      <a:lnTo>
                        <a:pt x="1368" y="0"/>
                      </a:lnTo>
                      <a:lnTo>
                        <a:pt x="1372" y="0"/>
                      </a:lnTo>
                      <a:lnTo>
                        <a:pt x="1376" y="0"/>
                      </a:lnTo>
                      <a:lnTo>
                        <a:pt x="1380" y="0"/>
                      </a:lnTo>
                      <a:lnTo>
                        <a:pt x="1384" y="0"/>
                      </a:lnTo>
                      <a:lnTo>
                        <a:pt x="1388" y="0"/>
                      </a:lnTo>
                      <a:lnTo>
                        <a:pt x="1392" y="0"/>
                      </a:lnTo>
                      <a:lnTo>
                        <a:pt x="1396" y="0"/>
                      </a:lnTo>
                      <a:lnTo>
                        <a:pt x="1400" y="0"/>
                      </a:lnTo>
                      <a:lnTo>
                        <a:pt x="1403" y="0"/>
                      </a:lnTo>
                      <a:lnTo>
                        <a:pt x="1407" y="0"/>
                      </a:lnTo>
                      <a:lnTo>
                        <a:pt x="1411" y="0"/>
                      </a:lnTo>
                      <a:lnTo>
                        <a:pt x="1415" y="0"/>
                      </a:lnTo>
                      <a:lnTo>
                        <a:pt x="1419" y="0"/>
                      </a:lnTo>
                      <a:lnTo>
                        <a:pt x="1423" y="0"/>
                      </a:lnTo>
                      <a:lnTo>
                        <a:pt x="1427" y="0"/>
                      </a:lnTo>
                      <a:lnTo>
                        <a:pt x="1431" y="0"/>
                      </a:lnTo>
                      <a:lnTo>
                        <a:pt x="1435" y="0"/>
                      </a:lnTo>
                      <a:lnTo>
                        <a:pt x="1439" y="0"/>
                      </a:lnTo>
                      <a:lnTo>
                        <a:pt x="1443" y="0"/>
                      </a:lnTo>
                      <a:lnTo>
                        <a:pt x="1447" y="0"/>
                      </a:lnTo>
                      <a:lnTo>
                        <a:pt x="1451" y="0"/>
                      </a:lnTo>
                      <a:lnTo>
                        <a:pt x="1455" y="0"/>
                      </a:lnTo>
                      <a:lnTo>
                        <a:pt x="1459" y="0"/>
                      </a:lnTo>
                      <a:lnTo>
                        <a:pt x="1463" y="0"/>
                      </a:lnTo>
                      <a:lnTo>
                        <a:pt x="1467" y="0"/>
                      </a:lnTo>
                      <a:lnTo>
                        <a:pt x="1470" y="0"/>
                      </a:lnTo>
                      <a:lnTo>
                        <a:pt x="1473" y="0"/>
                      </a:lnTo>
                      <a:lnTo>
                        <a:pt x="1477" y="0"/>
                      </a:lnTo>
                      <a:lnTo>
                        <a:pt x="1481" y="0"/>
                      </a:lnTo>
                      <a:lnTo>
                        <a:pt x="1485" y="0"/>
                      </a:lnTo>
                      <a:lnTo>
                        <a:pt x="1489" y="0"/>
                      </a:lnTo>
                      <a:lnTo>
                        <a:pt x="1493" y="0"/>
                      </a:lnTo>
                      <a:lnTo>
                        <a:pt x="1497" y="0"/>
                      </a:lnTo>
                      <a:lnTo>
                        <a:pt x="1501" y="0"/>
                      </a:lnTo>
                      <a:lnTo>
                        <a:pt x="1505" y="0"/>
                      </a:lnTo>
                      <a:lnTo>
                        <a:pt x="1509" y="0"/>
                      </a:lnTo>
                      <a:lnTo>
                        <a:pt x="1513" y="0"/>
                      </a:lnTo>
                      <a:lnTo>
                        <a:pt x="1517" y="0"/>
                      </a:lnTo>
                      <a:lnTo>
                        <a:pt x="1521" y="0"/>
                      </a:lnTo>
                      <a:lnTo>
                        <a:pt x="1525" y="0"/>
                      </a:lnTo>
                      <a:lnTo>
                        <a:pt x="1529" y="0"/>
                      </a:lnTo>
                      <a:lnTo>
                        <a:pt x="1532" y="0"/>
                      </a:lnTo>
                      <a:lnTo>
                        <a:pt x="1536" y="0"/>
                      </a:lnTo>
                      <a:lnTo>
                        <a:pt x="1540" y="0"/>
                      </a:lnTo>
                      <a:lnTo>
                        <a:pt x="1544" y="0"/>
                      </a:lnTo>
                      <a:lnTo>
                        <a:pt x="1548" y="0"/>
                      </a:lnTo>
                      <a:lnTo>
                        <a:pt x="1552" y="0"/>
                      </a:lnTo>
                      <a:lnTo>
                        <a:pt x="1556" y="0"/>
                      </a:lnTo>
                      <a:lnTo>
                        <a:pt x="1560" y="0"/>
                      </a:lnTo>
                      <a:lnTo>
                        <a:pt x="1564" y="0"/>
                      </a:lnTo>
                      <a:lnTo>
                        <a:pt x="1568" y="0"/>
                      </a:lnTo>
                      <a:lnTo>
                        <a:pt x="1572" y="0"/>
                      </a:lnTo>
                      <a:lnTo>
                        <a:pt x="1576" y="0"/>
                      </a:lnTo>
                      <a:lnTo>
                        <a:pt x="1580" y="0"/>
                      </a:lnTo>
                      <a:lnTo>
                        <a:pt x="1584" y="0"/>
                      </a:lnTo>
                      <a:lnTo>
                        <a:pt x="1588" y="0"/>
                      </a:lnTo>
                      <a:lnTo>
                        <a:pt x="1592" y="0"/>
                      </a:lnTo>
                      <a:lnTo>
                        <a:pt x="1596" y="0"/>
                      </a:lnTo>
                      <a:lnTo>
                        <a:pt x="1600" y="0"/>
                      </a:lnTo>
                      <a:lnTo>
                        <a:pt x="1604" y="0"/>
                      </a:lnTo>
                      <a:lnTo>
                        <a:pt x="1607" y="0"/>
                      </a:lnTo>
                      <a:lnTo>
                        <a:pt x="1611" y="0"/>
                      </a:lnTo>
                      <a:lnTo>
                        <a:pt x="1615" y="0"/>
                      </a:lnTo>
                      <a:lnTo>
                        <a:pt x="1619" y="0"/>
                      </a:lnTo>
                      <a:lnTo>
                        <a:pt x="1623" y="0"/>
                      </a:lnTo>
                      <a:lnTo>
                        <a:pt x="1627" y="0"/>
                      </a:lnTo>
                      <a:lnTo>
                        <a:pt x="1631" y="0"/>
                      </a:lnTo>
                      <a:lnTo>
                        <a:pt x="1635" y="0"/>
                      </a:lnTo>
                      <a:lnTo>
                        <a:pt x="1639" y="0"/>
                      </a:lnTo>
                      <a:lnTo>
                        <a:pt x="1643" y="0"/>
                      </a:lnTo>
                      <a:lnTo>
                        <a:pt x="1647" y="0"/>
                      </a:lnTo>
                      <a:lnTo>
                        <a:pt x="1651" y="0"/>
                      </a:lnTo>
                      <a:lnTo>
                        <a:pt x="1655" y="0"/>
                      </a:lnTo>
                      <a:lnTo>
                        <a:pt x="1659" y="0"/>
                      </a:lnTo>
                      <a:lnTo>
                        <a:pt x="1663" y="0"/>
                      </a:lnTo>
                      <a:lnTo>
                        <a:pt x="1667" y="0"/>
                      </a:lnTo>
                      <a:lnTo>
                        <a:pt x="1671" y="0"/>
                      </a:lnTo>
                      <a:lnTo>
                        <a:pt x="1675" y="0"/>
                      </a:lnTo>
                      <a:lnTo>
                        <a:pt x="1679" y="0"/>
                      </a:lnTo>
                      <a:lnTo>
                        <a:pt x="1682" y="0"/>
                      </a:lnTo>
                      <a:lnTo>
                        <a:pt x="1686" y="0"/>
                      </a:lnTo>
                      <a:lnTo>
                        <a:pt x="1690" y="0"/>
                      </a:lnTo>
                      <a:lnTo>
                        <a:pt x="1694" y="0"/>
                      </a:lnTo>
                      <a:lnTo>
                        <a:pt x="1698" y="0"/>
                      </a:lnTo>
                      <a:lnTo>
                        <a:pt x="1702" y="0"/>
                      </a:lnTo>
                      <a:lnTo>
                        <a:pt x="1706" y="0"/>
                      </a:lnTo>
                      <a:lnTo>
                        <a:pt x="1710" y="0"/>
                      </a:lnTo>
                      <a:lnTo>
                        <a:pt x="1714" y="0"/>
                      </a:lnTo>
                      <a:lnTo>
                        <a:pt x="1718" y="0"/>
                      </a:lnTo>
                      <a:lnTo>
                        <a:pt x="1722" y="0"/>
                      </a:lnTo>
                      <a:lnTo>
                        <a:pt x="1726" y="0"/>
                      </a:lnTo>
                      <a:lnTo>
                        <a:pt x="1730" y="0"/>
                      </a:lnTo>
                      <a:lnTo>
                        <a:pt x="1734" y="0"/>
                      </a:lnTo>
                      <a:lnTo>
                        <a:pt x="1738" y="0"/>
                      </a:lnTo>
                      <a:lnTo>
                        <a:pt x="1742" y="0"/>
                      </a:lnTo>
                      <a:lnTo>
                        <a:pt x="1745" y="0"/>
                      </a:lnTo>
                      <a:lnTo>
                        <a:pt x="1749" y="0"/>
                      </a:lnTo>
                      <a:lnTo>
                        <a:pt x="1753" y="0"/>
                      </a:lnTo>
                      <a:lnTo>
                        <a:pt x="1757" y="0"/>
                      </a:lnTo>
                      <a:lnTo>
                        <a:pt x="1761" y="0"/>
                      </a:lnTo>
                      <a:lnTo>
                        <a:pt x="1765" y="0"/>
                      </a:lnTo>
                      <a:lnTo>
                        <a:pt x="1769" y="0"/>
                      </a:lnTo>
                      <a:lnTo>
                        <a:pt x="1773" y="0"/>
                      </a:lnTo>
                      <a:lnTo>
                        <a:pt x="1777" y="0"/>
                      </a:lnTo>
                      <a:lnTo>
                        <a:pt x="1781" y="0"/>
                      </a:lnTo>
                      <a:lnTo>
                        <a:pt x="1785" y="0"/>
                      </a:lnTo>
                      <a:lnTo>
                        <a:pt x="1789" y="0"/>
                      </a:lnTo>
                      <a:lnTo>
                        <a:pt x="1793" y="0"/>
                      </a:lnTo>
                      <a:lnTo>
                        <a:pt x="1797" y="0"/>
                      </a:lnTo>
                      <a:lnTo>
                        <a:pt x="1800" y="0"/>
                      </a:lnTo>
                      <a:lnTo>
                        <a:pt x="1804" y="0"/>
                      </a:lnTo>
                      <a:lnTo>
                        <a:pt x="1808" y="0"/>
                      </a:lnTo>
                      <a:lnTo>
                        <a:pt x="1811" y="0"/>
                      </a:lnTo>
                      <a:lnTo>
                        <a:pt x="1815" y="0"/>
                      </a:lnTo>
                      <a:lnTo>
                        <a:pt x="1819" y="0"/>
                      </a:lnTo>
                      <a:lnTo>
                        <a:pt x="1823" y="0"/>
                      </a:lnTo>
                      <a:lnTo>
                        <a:pt x="1827" y="0"/>
                      </a:lnTo>
                      <a:lnTo>
                        <a:pt x="1831" y="0"/>
                      </a:lnTo>
                      <a:lnTo>
                        <a:pt x="1835" y="0"/>
                      </a:lnTo>
                      <a:lnTo>
                        <a:pt x="1839" y="0"/>
                      </a:lnTo>
                      <a:lnTo>
                        <a:pt x="1843" y="0"/>
                      </a:lnTo>
                      <a:lnTo>
                        <a:pt x="1847" y="0"/>
                      </a:lnTo>
                      <a:lnTo>
                        <a:pt x="1851" y="0"/>
                      </a:lnTo>
                      <a:lnTo>
                        <a:pt x="1855" y="0"/>
                      </a:lnTo>
                      <a:lnTo>
                        <a:pt x="1859" y="0"/>
                      </a:lnTo>
                      <a:lnTo>
                        <a:pt x="1863" y="0"/>
                      </a:lnTo>
                      <a:lnTo>
                        <a:pt x="1867" y="0"/>
                      </a:lnTo>
                      <a:lnTo>
                        <a:pt x="1871" y="0"/>
                      </a:lnTo>
                      <a:lnTo>
                        <a:pt x="1875" y="0"/>
                      </a:lnTo>
                      <a:lnTo>
                        <a:pt x="1879" y="0"/>
                      </a:lnTo>
                      <a:lnTo>
                        <a:pt x="1883" y="0"/>
                      </a:lnTo>
                      <a:lnTo>
                        <a:pt x="1887" y="0"/>
                      </a:lnTo>
                      <a:lnTo>
                        <a:pt x="1891" y="0"/>
                      </a:lnTo>
                      <a:lnTo>
                        <a:pt x="1894" y="0"/>
                      </a:lnTo>
                      <a:lnTo>
                        <a:pt x="1898" y="0"/>
                      </a:lnTo>
                      <a:lnTo>
                        <a:pt x="1902" y="0"/>
                      </a:lnTo>
                      <a:lnTo>
                        <a:pt x="1906" y="0"/>
                      </a:lnTo>
                      <a:lnTo>
                        <a:pt x="1910" y="0"/>
                      </a:lnTo>
                      <a:lnTo>
                        <a:pt x="1914" y="0"/>
                      </a:lnTo>
                      <a:lnTo>
                        <a:pt x="1918" y="0"/>
                      </a:lnTo>
                      <a:lnTo>
                        <a:pt x="1922" y="0"/>
                      </a:lnTo>
                      <a:lnTo>
                        <a:pt x="1926" y="0"/>
                      </a:lnTo>
                      <a:lnTo>
                        <a:pt x="1930" y="0"/>
                      </a:lnTo>
                      <a:lnTo>
                        <a:pt x="1934" y="0"/>
                      </a:lnTo>
                      <a:lnTo>
                        <a:pt x="1938" y="0"/>
                      </a:lnTo>
                      <a:lnTo>
                        <a:pt x="1942" y="0"/>
                      </a:lnTo>
                      <a:lnTo>
                        <a:pt x="1946" y="0"/>
                      </a:lnTo>
                      <a:lnTo>
                        <a:pt x="1950" y="0"/>
                      </a:lnTo>
                      <a:lnTo>
                        <a:pt x="1954" y="0"/>
                      </a:lnTo>
                      <a:lnTo>
                        <a:pt x="1957" y="0"/>
                      </a:lnTo>
                      <a:lnTo>
                        <a:pt x="1961" y="0"/>
                      </a:lnTo>
                      <a:lnTo>
                        <a:pt x="1957" y="0"/>
                      </a:lnTo>
                      <a:lnTo>
                        <a:pt x="1954" y="0"/>
                      </a:lnTo>
                      <a:lnTo>
                        <a:pt x="1950" y="0"/>
                      </a:lnTo>
                      <a:lnTo>
                        <a:pt x="1946" y="0"/>
                      </a:lnTo>
                      <a:lnTo>
                        <a:pt x="1942" y="0"/>
                      </a:lnTo>
                      <a:lnTo>
                        <a:pt x="1938" y="0"/>
                      </a:lnTo>
                      <a:lnTo>
                        <a:pt x="1934" y="0"/>
                      </a:lnTo>
                      <a:lnTo>
                        <a:pt x="1930" y="0"/>
                      </a:lnTo>
                      <a:lnTo>
                        <a:pt x="1926" y="0"/>
                      </a:lnTo>
                      <a:lnTo>
                        <a:pt x="1922" y="0"/>
                      </a:lnTo>
                      <a:lnTo>
                        <a:pt x="1918" y="0"/>
                      </a:lnTo>
                      <a:lnTo>
                        <a:pt x="1914" y="0"/>
                      </a:lnTo>
                      <a:lnTo>
                        <a:pt x="1910" y="0"/>
                      </a:lnTo>
                      <a:lnTo>
                        <a:pt x="1906" y="0"/>
                      </a:lnTo>
                      <a:lnTo>
                        <a:pt x="1902" y="0"/>
                      </a:lnTo>
                      <a:lnTo>
                        <a:pt x="1898" y="0"/>
                      </a:lnTo>
                      <a:lnTo>
                        <a:pt x="1894" y="0"/>
                      </a:lnTo>
                      <a:lnTo>
                        <a:pt x="1891" y="0"/>
                      </a:lnTo>
                      <a:lnTo>
                        <a:pt x="1887" y="0"/>
                      </a:lnTo>
                      <a:lnTo>
                        <a:pt x="1883" y="0"/>
                      </a:lnTo>
                      <a:lnTo>
                        <a:pt x="1879" y="0"/>
                      </a:lnTo>
                      <a:lnTo>
                        <a:pt x="1875" y="0"/>
                      </a:lnTo>
                      <a:lnTo>
                        <a:pt x="1871" y="0"/>
                      </a:lnTo>
                      <a:lnTo>
                        <a:pt x="1867" y="0"/>
                      </a:lnTo>
                      <a:lnTo>
                        <a:pt x="1863" y="0"/>
                      </a:lnTo>
                      <a:lnTo>
                        <a:pt x="1859" y="0"/>
                      </a:lnTo>
                      <a:lnTo>
                        <a:pt x="1855" y="0"/>
                      </a:lnTo>
                      <a:lnTo>
                        <a:pt x="1851" y="0"/>
                      </a:lnTo>
                      <a:lnTo>
                        <a:pt x="1847" y="0"/>
                      </a:lnTo>
                      <a:lnTo>
                        <a:pt x="1843" y="0"/>
                      </a:lnTo>
                      <a:lnTo>
                        <a:pt x="1839" y="0"/>
                      </a:lnTo>
                      <a:lnTo>
                        <a:pt x="1835" y="0"/>
                      </a:lnTo>
                      <a:lnTo>
                        <a:pt x="1831" y="0"/>
                      </a:lnTo>
                      <a:lnTo>
                        <a:pt x="1827" y="0"/>
                      </a:lnTo>
                      <a:lnTo>
                        <a:pt x="1823" y="0"/>
                      </a:lnTo>
                      <a:lnTo>
                        <a:pt x="1819" y="0"/>
                      </a:lnTo>
                      <a:lnTo>
                        <a:pt x="1815" y="0"/>
                      </a:lnTo>
                      <a:lnTo>
                        <a:pt x="1811" y="0"/>
                      </a:lnTo>
                      <a:lnTo>
                        <a:pt x="1808" y="0"/>
                      </a:lnTo>
                      <a:lnTo>
                        <a:pt x="1804" y="0"/>
                      </a:lnTo>
                      <a:lnTo>
                        <a:pt x="1800" y="0"/>
                      </a:lnTo>
                      <a:lnTo>
                        <a:pt x="1797" y="0"/>
                      </a:lnTo>
                      <a:lnTo>
                        <a:pt x="1793" y="0"/>
                      </a:lnTo>
                      <a:lnTo>
                        <a:pt x="1789" y="0"/>
                      </a:lnTo>
                      <a:lnTo>
                        <a:pt x="1785" y="0"/>
                      </a:lnTo>
                      <a:lnTo>
                        <a:pt x="1781" y="0"/>
                      </a:lnTo>
                      <a:lnTo>
                        <a:pt x="1777" y="0"/>
                      </a:lnTo>
                      <a:lnTo>
                        <a:pt x="1773" y="0"/>
                      </a:lnTo>
                      <a:lnTo>
                        <a:pt x="1769" y="0"/>
                      </a:lnTo>
                      <a:lnTo>
                        <a:pt x="1765" y="0"/>
                      </a:lnTo>
                      <a:lnTo>
                        <a:pt x="1761" y="0"/>
                      </a:lnTo>
                      <a:lnTo>
                        <a:pt x="1757" y="0"/>
                      </a:lnTo>
                      <a:lnTo>
                        <a:pt x="1753" y="0"/>
                      </a:lnTo>
                      <a:lnTo>
                        <a:pt x="1749" y="0"/>
                      </a:lnTo>
                      <a:lnTo>
                        <a:pt x="1745" y="0"/>
                      </a:lnTo>
                      <a:lnTo>
                        <a:pt x="1742" y="0"/>
                      </a:lnTo>
                      <a:lnTo>
                        <a:pt x="1738" y="0"/>
                      </a:lnTo>
                      <a:lnTo>
                        <a:pt x="1734" y="0"/>
                      </a:lnTo>
                      <a:lnTo>
                        <a:pt x="1730" y="0"/>
                      </a:lnTo>
                      <a:lnTo>
                        <a:pt x="1726" y="0"/>
                      </a:lnTo>
                      <a:lnTo>
                        <a:pt x="1722" y="0"/>
                      </a:lnTo>
                      <a:lnTo>
                        <a:pt x="1718" y="0"/>
                      </a:lnTo>
                      <a:lnTo>
                        <a:pt x="1714" y="0"/>
                      </a:lnTo>
                      <a:lnTo>
                        <a:pt x="1710" y="0"/>
                      </a:lnTo>
                      <a:lnTo>
                        <a:pt x="1706" y="0"/>
                      </a:lnTo>
                      <a:lnTo>
                        <a:pt x="1702" y="0"/>
                      </a:lnTo>
                      <a:lnTo>
                        <a:pt x="1698" y="0"/>
                      </a:lnTo>
                      <a:lnTo>
                        <a:pt x="1694" y="0"/>
                      </a:lnTo>
                      <a:lnTo>
                        <a:pt x="1690" y="0"/>
                      </a:lnTo>
                      <a:lnTo>
                        <a:pt x="1686" y="0"/>
                      </a:lnTo>
                      <a:lnTo>
                        <a:pt x="1682" y="0"/>
                      </a:lnTo>
                      <a:lnTo>
                        <a:pt x="1679" y="0"/>
                      </a:lnTo>
                      <a:lnTo>
                        <a:pt x="1675" y="0"/>
                      </a:lnTo>
                      <a:lnTo>
                        <a:pt x="1671" y="0"/>
                      </a:lnTo>
                      <a:lnTo>
                        <a:pt x="1667" y="0"/>
                      </a:lnTo>
                      <a:lnTo>
                        <a:pt x="1663" y="0"/>
                      </a:lnTo>
                      <a:lnTo>
                        <a:pt x="1659" y="0"/>
                      </a:lnTo>
                      <a:lnTo>
                        <a:pt x="1655" y="0"/>
                      </a:lnTo>
                      <a:lnTo>
                        <a:pt x="1651" y="0"/>
                      </a:lnTo>
                      <a:lnTo>
                        <a:pt x="1647" y="0"/>
                      </a:lnTo>
                      <a:lnTo>
                        <a:pt x="1643" y="0"/>
                      </a:lnTo>
                      <a:lnTo>
                        <a:pt x="1639" y="0"/>
                      </a:lnTo>
                      <a:lnTo>
                        <a:pt x="1635" y="0"/>
                      </a:lnTo>
                      <a:lnTo>
                        <a:pt x="1631" y="0"/>
                      </a:lnTo>
                      <a:lnTo>
                        <a:pt x="1627" y="0"/>
                      </a:lnTo>
                      <a:lnTo>
                        <a:pt x="1623" y="0"/>
                      </a:lnTo>
                      <a:lnTo>
                        <a:pt x="1619" y="0"/>
                      </a:lnTo>
                      <a:lnTo>
                        <a:pt x="1615" y="0"/>
                      </a:lnTo>
                      <a:lnTo>
                        <a:pt x="1611" y="0"/>
                      </a:lnTo>
                      <a:lnTo>
                        <a:pt x="1607" y="0"/>
                      </a:lnTo>
                      <a:lnTo>
                        <a:pt x="1604" y="0"/>
                      </a:lnTo>
                      <a:lnTo>
                        <a:pt x="1600" y="0"/>
                      </a:lnTo>
                      <a:lnTo>
                        <a:pt x="1596" y="0"/>
                      </a:lnTo>
                      <a:lnTo>
                        <a:pt x="1592" y="0"/>
                      </a:lnTo>
                      <a:lnTo>
                        <a:pt x="1588" y="0"/>
                      </a:lnTo>
                      <a:lnTo>
                        <a:pt x="1584" y="0"/>
                      </a:lnTo>
                      <a:lnTo>
                        <a:pt x="1580" y="0"/>
                      </a:lnTo>
                      <a:lnTo>
                        <a:pt x="1576" y="0"/>
                      </a:lnTo>
                      <a:lnTo>
                        <a:pt x="1572" y="0"/>
                      </a:lnTo>
                      <a:lnTo>
                        <a:pt x="1568" y="0"/>
                      </a:lnTo>
                      <a:lnTo>
                        <a:pt x="1564" y="0"/>
                      </a:lnTo>
                      <a:lnTo>
                        <a:pt x="1560" y="0"/>
                      </a:lnTo>
                      <a:lnTo>
                        <a:pt x="1556" y="0"/>
                      </a:lnTo>
                      <a:lnTo>
                        <a:pt x="1552" y="0"/>
                      </a:lnTo>
                      <a:lnTo>
                        <a:pt x="1548" y="0"/>
                      </a:lnTo>
                      <a:lnTo>
                        <a:pt x="1544" y="0"/>
                      </a:lnTo>
                      <a:lnTo>
                        <a:pt x="1540" y="0"/>
                      </a:lnTo>
                      <a:lnTo>
                        <a:pt x="1536" y="0"/>
                      </a:lnTo>
                      <a:lnTo>
                        <a:pt x="1532" y="0"/>
                      </a:lnTo>
                      <a:lnTo>
                        <a:pt x="1529" y="0"/>
                      </a:lnTo>
                      <a:lnTo>
                        <a:pt x="1525" y="0"/>
                      </a:lnTo>
                      <a:lnTo>
                        <a:pt x="1521" y="0"/>
                      </a:lnTo>
                      <a:lnTo>
                        <a:pt x="1517" y="0"/>
                      </a:lnTo>
                      <a:lnTo>
                        <a:pt x="1513" y="0"/>
                      </a:lnTo>
                      <a:lnTo>
                        <a:pt x="1509" y="0"/>
                      </a:lnTo>
                      <a:lnTo>
                        <a:pt x="1505" y="0"/>
                      </a:lnTo>
                      <a:lnTo>
                        <a:pt x="1501" y="0"/>
                      </a:lnTo>
                      <a:lnTo>
                        <a:pt x="1497" y="0"/>
                      </a:lnTo>
                      <a:lnTo>
                        <a:pt x="1493" y="0"/>
                      </a:lnTo>
                      <a:lnTo>
                        <a:pt x="1489" y="0"/>
                      </a:lnTo>
                      <a:lnTo>
                        <a:pt x="1485" y="0"/>
                      </a:lnTo>
                      <a:lnTo>
                        <a:pt x="1481" y="0"/>
                      </a:lnTo>
                      <a:lnTo>
                        <a:pt x="1477" y="0"/>
                      </a:lnTo>
                      <a:lnTo>
                        <a:pt x="1473" y="0"/>
                      </a:lnTo>
                      <a:lnTo>
                        <a:pt x="1470" y="0"/>
                      </a:lnTo>
                      <a:lnTo>
                        <a:pt x="1467" y="0"/>
                      </a:lnTo>
                      <a:lnTo>
                        <a:pt x="1463" y="0"/>
                      </a:lnTo>
                      <a:lnTo>
                        <a:pt x="1459" y="0"/>
                      </a:lnTo>
                      <a:lnTo>
                        <a:pt x="1455" y="0"/>
                      </a:lnTo>
                      <a:lnTo>
                        <a:pt x="1451" y="0"/>
                      </a:lnTo>
                      <a:lnTo>
                        <a:pt x="1447" y="0"/>
                      </a:lnTo>
                      <a:lnTo>
                        <a:pt x="1443" y="0"/>
                      </a:lnTo>
                      <a:lnTo>
                        <a:pt x="1439" y="0"/>
                      </a:lnTo>
                      <a:lnTo>
                        <a:pt x="1435" y="0"/>
                      </a:lnTo>
                      <a:lnTo>
                        <a:pt x="1431" y="0"/>
                      </a:lnTo>
                      <a:lnTo>
                        <a:pt x="1427" y="0"/>
                      </a:lnTo>
                      <a:lnTo>
                        <a:pt x="1423" y="0"/>
                      </a:lnTo>
                      <a:lnTo>
                        <a:pt x="1419" y="0"/>
                      </a:lnTo>
                      <a:lnTo>
                        <a:pt x="1415" y="0"/>
                      </a:lnTo>
                      <a:lnTo>
                        <a:pt x="1411" y="0"/>
                      </a:lnTo>
                      <a:lnTo>
                        <a:pt x="1407" y="0"/>
                      </a:lnTo>
                      <a:lnTo>
                        <a:pt x="1403" y="0"/>
                      </a:lnTo>
                      <a:lnTo>
                        <a:pt x="1400" y="0"/>
                      </a:lnTo>
                      <a:lnTo>
                        <a:pt x="1396" y="0"/>
                      </a:lnTo>
                      <a:lnTo>
                        <a:pt x="1392" y="0"/>
                      </a:lnTo>
                      <a:lnTo>
                        <a:pt x="1388" y="0"/>
                      </a:lnTo>
                      <a:lnTo>
                        <a:pt x="1384" y="0"/>
                      </a:lnTo>
                      <a:lnTo>
                        <a:pt x="1380" y="0"/>
                      </a:lnTo>
                      <a:lnTo>
                        <a:pt x="1376" y="0"/>
                      </a:lnTo>
                      <a:lnTo>
                        <a:pt x="1372" y="0"/>
                      </a:lnTo>
                      <a:lnTo>
                        <a:pt x="1368" y="0"/>
                      </a:lnTo>
                      <a:lnTo>
                        <a:pt x="1364" y="0"/>
                      </a:lnTo>
                      <a:lnTo>
                        <a:pt x="1360" y="0"/>
                      </a:lnTo>
                      <a:lnTo>
                        <a:pt x="1356" y="0"/>
                      </a:lnTo>
                      <a:lnTo>
                        <a:pt x="1352" y="0"/>
                      </a:lnTo>
                      <a:lnTo>
                        <a:pt x="1348" y="0"/>
                      </a:lnTo>
                      <a:lnTo>
                        <a:pt x="1344" y="0"/>
                      </a:lnTo>
                      <a:lnTo>
                        <a:pt x="1340" y="0"/>
                      </a:lnTo>
                      <a:lnTo>
                        <a:pt x="1336" y="0"/>
                      </a:lnTo>
                      <a:lnTo>
                        <a:pt x="1332" y="0"/>
                      </a:lnTo>
                      <a:lnTo>
                        <a:pt x="1328" y="0"/>
                      </a:lnTo>
                      <a:lnTo>
                        <a:pt x="1324" y="0"/>
                      </a:lnTo>
                      <a:lnTo>
                        <a:pt x="1321" y="0"/>
                      </a:lnTo>
                      <a:lnTo>
                        <a:pt x="1317" y="0"/>
                      </a:lnTo>
                      <a:lnTo>
                        <a:pt x="1313" y="0"/>
                      </a:lnTo>
                      <a:lnTo>
                        <a:pt x="1309" y="0"/>
                      </a:lnTo>
                      <a:lnTo>
                        <a:pt x="1305" y="0"/>
                      </a:lnTo>
                      <a:lnTo>
                        <a:pt x="1301" y="0"/>
                      </a:lnTo>
                      <a:lnTo>
                        <a:pt x="1297" y="0"/>
                      </a:lnTo>
                      <a:lnTo>
                        <a:pt x="1293" y="0"/>
                      </a:lnTo>
                      <a:lnTo>
                        <a:pt x="1289" y="0"/>
                      </a:lnTo>
                      <a:lnTo>
                        <a:pt x="1285" y="0"/>
                      </a:lnTo>
                      <a:lnTo>
                        <a:pt x="1281" y="0"/>
                      </a:lnTo>
                      <a:lnTo>
                        <a:pt x="1277" y="0"/>
                      </a:lnTo>
                      <a:lnTo>
                        <a:pt x="1273" y="0"/>
                      </a:lnTo>
                      <a:lnTo>
                        <a:pt x="1269" y="0"/>
                      </a:lnTo>
                      <a:lnTo>
                        <a:pt x="1265" y="0"/>
                      </a:lnTo>
                      <a:lnTo>
                        <a:pt x="1261" y="0"/>
                      </a:lnTo>
                      <a:lnTo>
                        <a:pt x="1257" y="0"/>
                      </a:lnTo>
                      <a:lnTo>
                        <a:pt x="1254" y="0"/>
                      </a:lnTo>
                      <a:lnTo>
                        <a:pt x="1250" y="0"/>
                      </a:lnTo>
                      <a:lnTo>
                        <a:pt x="1246" y="0"/>
                      </a:lnTo>
                      <a:lnTo>
                        <a:pt x="1242" y="0"/>
                      </a:lnTo>
                      <a:lnTo>
                        <a:pt x="1238" y="0"/>
                      </a:lnTo>
                      <a:lnTo>
                        <a:pt x="1234" y="0"/>
                      </a:lnTo>
                      <a:lnTo>
                        <a:pt x="1230" y="0"/>
                      </a:lnTo>
                      <a:lnTo>
                        <a:pt x="1226" y="0"/>
                      </a:lnTo>
                      <a:lnTo>
                        <a:pt x="1222" y="0"/>
                      </a:lnTo>
                      <a:lnTo>
                        <a:pt x="1218" y="0"/>
                      </a:lnTo>
                      <a:lnTo>
                        <a:pt x="1214" y="0"/>
                      </a:lnTo>
                      <a:lnTo>
                        <a:pt x="1210" y="0"/>
                      </a:lnTo>
                      <a:lnTo>
                        <a:pt x="1206" y="0"/>
                      </a:lnTo>
                      <a:lnTo>
                        <a:pt x="1202" y="0"/>
                      </a:lnTo>
                      <a:lnTo>
                        <a:pt x="1198" y="0"/>
                      </a:lnTo>
                      <a:lnTo>
                        <a:pt x="1194" y="0"/>
                      </a:lnTo>
                      <a:lnTo>
                        <a:pt x="1191" y="0"/>
                      </a:lnTo>
                      <a:lnTo>
                        <a:pt x="1187" y="0"/>
                      </a:lnTo>
                      <a:lnTo>
                        <a:pt x="1183" y="0"/>
                      </a:lnTo>
                      <a:lnTo>
                        <a:pt x="1179" y="0"/>
                      </a:lnTo>
                      <a:lnTo>
                        <a:pt x="1175" y="0"/>
                      </a:lnTo>
                      <a:lnTo>
                        <a:pt x="1171" y="0"/>
                      </a:lnTo>
                      <a:lnTo>
                        <a:pt x="1167" y="0"/>
                      </a:lnTo>
                      <a:lnTo>
                        <a:pt x="1163" y="0"/>
                      </a:lnTo>
                      <a:lnTo>
                        <a:pt x="1159" y="0"/>
                      </a:lnTo>
                      <a:lnTo>
                        <a:pt x="1155" y="0"/>
                      </a:lnTo>
                      <a:lnTo>
                        <a:pt x="1151" y="0"/>
                      </a:lnTo>
                      <a:lnTo>
                        <a:pt x="1147" y="0"/>
                      </a:lnTo>
                      <a:lnTo>
                        <a:pt x="1144" y="0"/>
                      </a:lnTo>
                      <a:lnTo>
                        <a:pt x="1140" y="0"/>
                      </a:lnTo>
                      <a:lnTo>
                        <a:pt x="1136" y="0"/>
                      </a:lnTo>
                      <a:lnTo>
                        <a:pt x="1132" y="0"/>
                      </a:lnTo>
                      <a:lnTo>
                        <a:pt x="1128" y="0"/>
                      </a:lnTo>
                      <a:lnTo>
                        <a:pt x="1124" y="0"/>
                      </a:lnTo>
                      <a:lnTo>
                        <a:pt x="1120" y="0"/>
                      </a:lnTo>
                      <a:lnTo>
                        <a:pt x="1117" y="0"/>
                      </a:lnTo>
                      <a:lnTo>
                        <a:pt x="1113" y="0"/>
                      </a:lnTo>
                      <a:lnTo>
                        <a:pt x="1109" y="0"/>
                      </a:lnTo>
                      <a:lnTo>
                        <a:pt x="1105" y="0"/>
                      </a:lnTo>
                      <a:lnTo>
                        <a:pt x="1101" y="0"/>
                      </a:lnTo>
                      <a:lnTo>
                        <a:pt x="1097" y="0"/>
                      </a:lnTo>
                      <a:lnTo>
                        <a:pt x="1093" y="0"/>
                      </a:lnTo>
                      <a:lnTo>
                        <a:pt x="1089" y="0"/>
                      </a:lnTo>
                      <a:lnTo>
                        <a:pt x="1085" y="0"/>
                      </a:lnTo>
                      <a:lnTo>
                        <a:pt x="1081" y="0"/>
                      </a:lnTo>
                      <a:lnTo>
                        <a:pt x="1077" y="0"/>
                      </a:lnTo>
                      <a:lnTo>
                        <a:pt x="1073" y="0"/>
                      </a:lnTo>
                      <a:lnTo>
                        <a:pt x="1069" y="0"/>
                      </a:lnTo>
                      <a:lnTo>
                        <a:pt x="1065" y="0"/>
                      </a:lnTo>
                      <a:lnTo>
                        <a:pt x="1061" y="0"/>
                      </a:lnTo>
                      <a:lnTo>
                        <a:pt x="1057" y="0"/>
                      </a:lnTo>
                      <a:lnTo>
                        <a:pt x="1053" y="0"/>
                      </a:lnTo>
                      <a:lnTo>
                        <a:pt x="1049" y="0"/>
                      </a:lnTo>
                      <a:lnTo>
                        <a:pt x="1045" y="0"/>
                      </a:lnTo>
                      <a:lnTo>
                        <a:pt x="1042" y="0"/>
                      </a:lnTo>
                      <a:lnTo>
                        <a:pt x="1038" y="0"/>
                      </a:lnTo>
                      <a:lnTo>
                        <a:pt x="1034" y="0"/>
                      </a:lnTo>
                      <a:lnTo>
                        <a:pt x="1030" y="0"/>
                      </a:lnTo>
                      <a:lnTo>
                        <a:pt x="1026" y="0"/>
                      </a:lnTo>
                      <a:lnTo>
                        <a:pt x="1022" y="0"/>
                      </a:lnTo>
                      <a:lnTo>
                        <a:pt x="1018" y="0"/>
                      </a:lnTo>
                      <a:lnTo>
                        <a:pt x="1014" y="0"/>
                      </a:lnTo>
                      <a:lnTo>
                        <a:pt x="1010" y="0"/>
                      </a:lnTo>
                      <a:lnTo>
                        <a:pt x="1006" y="0"/>
                      </a:lnTo>
                      <a:lnTo>
                        <a:pt x="1002" y="0"/>
                      </a:lnTo>
                      <a:lnTo>
                        <a:pt x="998" y="0"/>
                      </a:lnTo>
                      <a:lnTo>
                        <a:pt x="994" y="0"/>
                      </a:lnTo>
                      <a:lnTo>
                        <a:pt x="990" y="0"/>
                      </a:lnTo>
                      <a:lnTo>
                        <a:pt x="986" y="0"/>
                      </a:lnTo>
                      <a:lnTo>
                        <a:pt x="982" y="0"/>
                      </a:lnTo>
                      <a:lnTo>
                        <a:pt x="979" y="0"/>
                      </a:lnTo>
                      <a:lnTo>
                        <a:pt x="975" y="0"/>
                      </a:lnTo>
                      <a:lnTo>
                        <a:pt x="971" y="0"/>
                      </a:lnTo>
                      <a:lnTo>
                        <a:pt x="967" y="0"/>
                      </a:lnTo>
                      <a:lnTo>
                        <a:pt x="963" y="0"/>
                      </a:lnTo>
                      <a:lnTo>
                        <a:pt x="959" y="0"/>
                      </a:lnTo>
                      <a:lnTo>
                        <a:pt x="955" y="0"/>
                      </a:lnTo>
                      <a:lnTo>
                        <a:pt x="951" y="0"/>
                      </a:lnTo>
                      <a:lnTo>
                        <a:pt x="947" y="0"/>
                      </a:lnTo>
                      <a:lnTo>
                        <a:pt x="943" y="0"/>
                      </a:lnTo>
                      <a:lnTo>
                        <a:pt x="939" y="0"/>
                      </a:lnTo>
                      <a:lnTo>
                        <a:pt x="935" y="0"/>
                      </a:lnTo>
                      <a:lnTo>
                        <a:pt x="931" y="0"/>
                      </a:lnTo>
                      <a:lnTo>
                        <a:pt x="927" y="0"/>
                      </a:lnTo>
                      <a:lnTo>
                        <a:pt x="923" y="0"/>
                      </a:lnTo>
                      <a:lnTo>
                        <a:pt x="919" y="0"/>
                      </a:lnTo>
                      <a:lnTo>
                        <a:pt x="915" y="0"/>
                      </a:lnTo>
                      <a:lnTo>
                        <a:pt x="912" y="0"/>
                      </a:lnTo>
                      <a:lnTo>
                        <a:pt x="908" y="0"/>
                      </a:lnTo>
                      <a:lnTo>
                        <a:pt x="904" y="0"/>
                      </a:lnTo>
                      <a:lnTo>
                        <a:pt x="900" y="0"/>
                      </a:lnTo>
                      <a:lnTo>
                        <a:pt x="896" y="0"/>
                      </a:lnTo>
                      <a:lnTo>
                        <a:pt x="892" y="0"/>
                      </a:lnTo>
                      <a:lnTo>
                        <a:pt x="888" y="0"/>
                      </a:lnTo>
                      <a:lnTo>
                        <a:pt x="884" y="0"/>
                      </a:lnTo>
                      <a:lnTo>
                        <a:pt x="880" y="0"/>
                      </a:lnTo>
                      <a:lnTo>
                        <a:pt x="876" y="0"/>
                      </a:lnTo>
                      <a:lnTo>
                        <a:pt x="872" y="0"/>
                      </a:lnTo>
                      <a:lnTo>
                        <a:pt x="868" y="0"/>
                      </a:lnTo>
                      <a:lnTo>
                        <a:pt x="864" y="0"/>
                      </a:lnTo>
                      <a:lnTo>
                        <a:pt x="860" y="0"/>
                      </a:lnTo>
                      <a:lnTo>
                        <a:pt x="856" y="0"/>
                      </a:lnTo>
                      <a:lnTo>
                        <a:pt x="852" y="0"/>
                      </a:lnTo>
                      <a:lnTo>
                        <a:pt x="848" y="0"/>
                      </a:lnTo>
                      <a:lnTo>
                        <a:pt x="844" y="0"/>
                      </a:lnTo>
                      <a:lnTo>
                        <a:pt x="840" y="0"/>
                      </a:lnTo>
                      <a:lnTo>
                        <a:pt x="836" y="0"/>
                      </a:lnTo>
                      <a:lnTo>
                        <a:pt x="833" y="0"/>
                      </a:lnTo>
                      <a:lnTo>
                        <a:pt x="829" y="0"/>
                      </a:lnTo>
                      <a:lnTo>
                        <a:pt x="825" y="0"/>
                      </a:lnTo>
                      <a:lnTo>
                        <a:pt x="821" y="0"/>
                      </a:lnTo>
                      <a:lnTo>
                        <a:pt x="817" y="0"/>
                      </a:lnTo>
                      <a:lnTo>
                        <a:pt x="814" y="0"/>
                      </a:lnTo>
                      <a:lnTo>
                        <a:pt x="810" y="0"/>
                      </a:lnTo>
                      <a:lnTo>
                        <a:pt x="806" y="0"/>
                      </a:lnTo>
                      <a:lnTo>
                        <a:pt x="802" y="0"/>
                      </a:lnTo>
                      <a:lnTo>
                        <a:pt x="798" y="0"/>
                      </a:lnTo>
                      <a:lnTo>
                        <a:pt x="794" y="0"/>
                      </a:lnTo>
                      <a:lnTo>
                        <a:pt x="790" y="0"/>
                      </a:lnTo>
                      <a:lnTo>
                        <a:pt x="786" y="0"/>
                      </a:lnTo>
                      <a:lnTo>
                        <a:pt x="782" y="0"/>
                      </a:lnTo>
                      <a:lnTo>
                        <a:pt x="778" y="0"/>
                      </a:lnTo>
                      <a:lnTo>
                        <a:pt x="774" y="0"/>
                      </a:lnTo>
                      <a:lnTo>
                        <a:pt x="770" y="0"/>
                      </a:lnTo>
                      <a:lnTo>
                        <a:pt x="767" y="0"/>
                      </a:lnTo>
                      <a:lnTo>
                        <a:pt x="763" y="0"/>
                      </a:lnTo>
                      <a:lnTo>
                        <a:pt x="759" y="0"/>
                      </a:lnTo>
                      <a:lnTo>
                        <a:pt x="755" y="0"/>
                      </a:lnTo>
                      <a:lnTo>
                        <a:pt x="751" y="0"/>
                      </a:lnTo>
                      <a:lnTo>
                        <a:pt x="747" y="0"/>
                      </a:lnTo>
                      <a:lnTo>
                        <a:pt x="743" y="0"/>
                      </a:lnTo>
                      <a:lnTo>
                        <a:pt x="739" y="0"/>
                      </a:lnTo>
                      <a:lnTo>
                        <a:pt x="735" y="0"/>
                      </a:lnTo>
                      <a:lnTo>
                        <a:pt x="731" y="0"/>
                      </a:lnTo>
                      <a:lnTo>
                        <a:pt x="727" y="0"/>
                      </a:lnTo>
                      <a:lnTo>
                        <a:pt x="723" y="0"/>
                      </a:lnTo>
                      <a:lnTo>
                        <a:pt x="719" y="0"/>
                      </a:lnTo>
                      <a:lnTo>
                        <a:pt x="715" y="0"/>
                      </a:lnTo>
                      <a:lnTo>
                        <a:pt x="711" y="0"/>
                      </a:lnTo>
                      <a:lnTo>
                        <a:pt x="707" y="0"/>
                      </a:lnTo>
                      <a:lnTo>
                        <a:pt x="704" y="0"/>
                      </a:lnTo>
                      <a:lnTo>
                        <a:pt x="700" y="0"/>
                      </a:lnTo>
                      <a:lnTo>
                        <a:pt x="696" y="0"/>
                      </a:lnTo>
                      <a:lnTo>
                        <a:pt x="692" y="0"/>
                      </a:lnTo>
                      <a:lnTo>
                        <a:pt x="688" y="0"/>
                      </a:lnTo>
                      <a:lnTo>
                        <a:pt x="684" y="0"/>
                      </a:lnTo>
                      <a:lnTo>
                        <a:pt x="680" y="0"/>
                      </a:lnTo>
                      <a:lnTo>
                        <a:pt x="676" y="0"/>
                      </a:lnTo>
                      <a:lnTo>
                        <a:pt x="672" y="0"/>
                      </a:lnTo>
                      <a:lnTo>
                        <a:pt x="668" y="0"/>
                      </a:lnTo>
                      <a:lnTo>
                        <a:pt x="664" y="0"/>
                      </a:lnTo>
                      <a:lnTo>
                        <a:pt x="660" y="0"/>
                      </a:lnTo>
                      <a:lnTo>
                        <a:pt x="656" y="0"/>
                      </a:lnTo>
                      <a:lnTo>
                        <a:pt x="652" y="0"/>
                      </a:lnTo>
                      <a:lnTo>
                        <a:pt x="648" y="0"/>
                      </a:lnTo>
                      <a:lnTo>
                        <a:pt x="644" y="0"/>
                      </a:lnTo>
                      <a:lnTo>
                        <a:pt x="640" y="0"/>
                      </a:lnTo>
                      <a:lnTo>
                        <a:pt x="636" y="0"/>
                      </a:lnTo>
                      <a:lnTo>
                        <a:pt x="632" y="0"/>
                      </a:lnTo>
                      <a:lnTo>
                        <a:pt x="629" y="0"/>
                      </a:lnTo>
                      <a:lnTo>
                        <a:pt x="625" y="0"/>
                      </a:lnTo>
                      <a:lnTo>
                        <a:pt x="621" y="0"/>
                      </a:lnTo>
                      <a:lnTo>
                        <a:pt x="617" y="0"/>
                      </a:lnTo>
                      <a:lnTo>
                        <a:pt x="613" y="0"/>
                      </a:lnTo>
                      <a:lnTo>
                        <a:pt x="609" y="0"/>
                      </a:lnTo>
                      <a:lnTo>
                        <a:pt x="605" y="0"/>
                      </a:lnTo>
                      <a:lnTo>
                        <a:pt x="601" y="0"/>
                      </a:lnTo>
                      <a:lnTo>
                        <a:pt x="597" y="0"/>
                      </a:lnTo>
                      <a:lnTo>
                        <a:pt x="593" y="0"/>
                      </a:lnTo>
                      <a:lnTo>
                        <a:pt x="589" y="0"/>
                      </a:lnTo>
                      <a:lnTo>
                        <a:pt x="585" y="0"/>
                      </a:lnTo>
                      <a:lnTo>
                        <a:pt x="581" y="0"/>
                      </a:lnTo>
                      <a:lnTo>
                        <a:pt x="577" y="0"/>
                      </a:lnTo>
                      <a:lnTo>
                        <a:pt x="573" y="0"/>
                      </a:lnTo>
                      <a:lnTo>
                        <a:pt x="569" y="0"/>
                      </a:lnTo>
                      <a:lnTo>
                        <a:pt x="565" y="0"/>
                      </a:lnTo>
                      <a:lnTo>
                        <a:pt x="561" y="0"/>
                      </a:lnTo>
                      <a:lnTo>
                        <a:pt x="557" y="0"/>
                      </a:lnTo>
                      <a:lnTo>
                        <a:pt x="554" y="0"/>
                      </a:lnTo>
                      <a:lnTo>
                        <a:pt x="550" y="0"/>
                      </a:lnTo>
                      <a:lnTo>
                        <a:pt x="546" y="0"/>
                      </a:lnTo>
                      <a:lnTo>
                        <a:pt x="542" y="0"/>
                      </a:lnTo>
                      <a:lnTo>
                        <a:pt x="538" y="0"/>
                      </a:lnTo>
                      <a:lnTo>
                        <a:pt x="534" y="0"/>
                      </a:lnTo>
                      <a:lnTo>
                        <a:pt x="530" y="0"/>
                      </a:lnTo>
                      <a:lnTo>
                        <a:pt x="526" y="0"/>
                      </a:lnTo>
                      <a:lnTo>
                        <a:pt x="522" y="0"/>
                      </a:lnTo>
                      <a:lnTo>
                        <a:pt x="518" y="0"/>
                      </a:lnTo>
                      <a:lnTo>
                        <a:pt x="514" y="0"/>
                      </a:lnTo>
                      <a:lnTo>
                        <a:pt x="510" y="0"/>
                      </a:lnTo>
                      <a:lnTo>
                        <a:pt x="506" y="0"/>
                      </a:lnTo>
                      <a:lnTo>
                        <a:pt x="502" y="0"/>
                      </a:lnTo>
                      <a:lnTo>
                        <a:pt x="498" y="0"/>
                      </a:lnTo>
                      <a:lnTo>
                        <a:pt x="494" y="0"/>
                      </a:lnTo>
                      <a:lnTo>
                        <a:pt x="491" y="0"/>
                      </a:lnTo>
                      <a:lnTo>
                        <a:pt x="488" y="0"/>
                      </a:lnTo>
                      <a:lnTo>
                        <a:pt x="484" y="0"/>
                      </a:lnTo>
                      <a:lnTo>
                        <a:pt x="480" y="0"/>
                      </a:lnTo>
                      <a:lnTo>
                        <a:pt x="476" y="0"/>
                      </a:lnTo>
                      <a:lnTo>
                        <a:pt x="472" y="0"/>
                      </a:lnTo>
                      <a:lnTo>
                        <a:pt x="468" y="0"/>
                      </a:lnTo>
                      <a:lnTo>
                        <a:pt x="464" y="0"/>
                      </a:lnTo>
                      <a:lnTo>
                        <a:pt x="460" y="0"/>
                      </a:lnTo>
                      <a:lnTo>
                        <a:pt x="456" y="0"/>
                      </a:lnTo>
                      <a:lnTo>
                        <a:pt x="452" y="0"/>
                      </a:lnTo>
                      <a:lnTo>
                        <a:pt x="448" y="0"/>
                      </a:lnTo>
                      <a:lnTo>
                        <a:pt x="444" y="0"/>
                      </a:lnTo>
                      <a:lnTo>
                        <a:pt x="440" y="0"/>
                      </a:lnTo>
                      <a:lnTo>
                        <a:pt x="436" y="0"/>
                      </a:lnTo>
                      <a:lnTo>
                        <a:pt x="432" y="0"/>
                      </a:lnTo>
                      <a:lnTo>
                        <a:pt x="428" y="0"/>
                      </a:lnTo>
                      <a:lnTo>
                        <a:pt x="425" y="0"/>
                      </a:lnTo>
                      <a:lnTo>
                        <a:pt x="421" y="0"/>
                      </a:lnTo>
                      <a:lnTo>
                        <a:pt x="417" y="0"/>
                      </a:lnTo>
                      <a:lnTo>
                        <a:pt x="413" y="0"/>
                      </a:lnTo>
                      <a:lnTo>
                        <a:pt x="409" y="0"/>
                      </a:lnTo>
                      <a:lnTo>
                        <a:pt x="405" y="0"/>
                      </a:lnTo>
                      <a:lnTo>
                        <a:pt x="401" y="0"/>
                      </a:lnTo>
                      <a:lnTo>
                        <a:pt x="397" y="0"/>
                      </a:lnTo>
                      <a:lnTo>
                        <a:pt x="393" y="0"/>
                      </a:lnTo>
                      <a:lnTo>
                        <a:pt x="389" y="0"/>
                      </a:lnTo>
                      <a:lnTo>
                        <a:pt x="385" y="0"/>
                      </a:lnTo>
                      <a:lnTo>
                        <a:pt x="381" y="0"/>
                      </a:lnTo>
                      <a:lnTo>
                        <a:pt x="377" y="0"/>
                      </a:lnTo>
                      <a:lnTo>
                        <a:pt x="373" y="0"/>
                      </a:lnTo>
                      <a:lnTo>
                        <a:pt x="369" y="0"/>
                      </a:lnTo>
                      <a:lnTo>
                        <a:pt x="365" y="0"/>
                      </a:lnTo>
                      <a:lnTo>
                        <a:pt x="361" y="0"/>
                      </a:lnTo>
                      <a:lnTo>
                        <a:pt x="357" y="0"/>
                      </a:lnTo>
                      <a:lnTo>
                        <a:pt x="353" y="0"/>
                      </a:lnTo>
                      <a:lnTo>
                        <a:pt x="349" y="0"/>
                      </a:lnTo>
                      <a:lnTo>
                        <a:pt x="345" y="0"/>
                      </a:lnTo>
                      <a:lnTo>
                        <a:pt x="342" y="0"/>
                      </a:lnTo>
                      <a:lnTo>
                        <a:pt x="338" y="0"/>
                      </a:lnTo>
                      <a:lnTo>
                        <a:pt x="334" y="0"/>
                      </a:lnTo>
                      <a:lnTo>
                        <a:pt x="330" y="0"/>
                      </a:lnTo>
                      <a:lnTo>
                        <a:pt x="326" y="0"/>
                      </a:lnTo>
                      <a:lnTo>
                        <a:pt x="322" y="0"/>
                      </a:lnTo>
                      <a:lnTo>
                        <a:pt x="318" y="0"/>
                      </a:lnTo>
                      <a:lnTo>
                        <a:pt x="314" y="0"/>
                      </a:lnTo>
                      <a:lnTo>
                        <a:pt x="310" y="0"/>
                      </a:lnTo>
                      <a:lnTo>
                        <a:pt x="306" y="0"/>
                      </a:lnTo>
                      <a:lnTo>
                        <a:pt x="302" y="0"/>
                      </a:lnTo>
                      <a:lnTo>
                        <a:pt x="298" y="0"/>
                      </a:lnTo>
                      <a:lnTo>
                        <a:pt x="294" y="0"/>
                      </a:lnTo>
                      <a:lnTo>
                        <a:pt x="290" y="0"/>
                      </a:lnTo>
                      <a:lnTo>
                        <a:pt x="286" y="0"/>
                      </a:lnTo>
                      <a:lnTo>
                        <a:pt x="282" y="0"/>
                      </a:lnTo>
                      <a:lnTo>
                        <a:pt x="279" y="0"/>
                      </a:lnTo>
                      <a:lnTo>
                        <a:pt x="275" y="0"/>
                      </a:lnTo>
                      <a:lnTo>
                        <a:pt x="271" y="0"/>
                      </a:lnTo>
                      <a:lnTo>
                        <a:pt x="267" y="0"/>
                      </a:lnTo>
                      <a:lnTo>
                        <a:pt x="263" y="0"/>
                      </a:lnTo>
                      <a:lnTo>
                        <a:pt x="259" y="0"/>
                      </a:lnTo>
                      <a:lnTo>
                        <a:pt x="255" y="0"/>
                      </a:lnTo>
                      <a:lnTo>
                        <a:pt x="251" y="0"/>
                      </a:lnTo>
                      <a:lnTo>
                        <a:pt x="247" y="0"/>
                      </a:lnTo>
                      <a:lnTo>
                        <a:pt x="243" y="0"/>
                      </a:lnTo>
                      <a:lnTo>
                        <a:pt x="239" y="0"/>
                      </a:lnTo>
                      <a:lnTo>
                        <a:pt x="235" y="0"/>
                      </a:lnTo>
                      <a:lnTo>
                        <a:pt x="231" y="0"/>
                      </a:lnTo>
                      <a:lnTo>
                        <a:pt x="227" y="0"/>
                      </a:lnTo>
                      <a:lnTo>
                        <a:pt x="223" y="0"/>
                      </a:lnTo>
                      <a:lnTo>
                        <a:pt x="219" y="0"/>
                      </a:lnTo>
                      <a:lnTo>
                        <a:pt x="216" y="0"/>
                      </a:lnTo>
                      <a:lnTo>
                        <a:pt x="212" y="0"/>
                      </a:lnTo>
                      <a:lnTo>
                        <a:pt x="208" y="0"/>
                      </a:lnTo>
                      <a:lnTo>
                        <a:pt x="204" y="0"/>
                      </a:lnTo>
                      <a:lnTo>
                        <a:pt x="200" y="0"/>
                      </a:lnTo>
                      <a:lnTo>
                        <a:pt x="196" y="0"/>
                      </a:lnTo>
                      <a:lnTo>
                        <a:pt x="192" y="0"/>
                      </a:lnTo>
                      <a:lnTo>
                        <a:pt x="188" y="0"/>
                      </a:lnTo>
                      <a:lnTo>
                        <a:pt x="184" y="0"/>
                      </a:lnTo>
                      <a:lnTo>
                        <a:pt x="180" y="0"/>
                      </a:lnTo>
                      <a:lnTo>
                        <a:pt x="176" y="0"/>
                      </a:lnTo>
                      <a:lnTo>
                        <a:pt x="172" y="0"/>
                      </a:lnTo>
                      <a:lnTo>
                        <a:pt x="168" y="0"/>
                      </a:lnTo>
                      <a:lnTo>
                        <a:pt x="164" y="0"/>
                      </a:lnTo>
                      <a:lnTo>
                        <a:pt x="161" y="0"/>
                      </a:lnTo>
                      <a:lnTo>
                        <a:pt x="157" y="0"/>
                      </a:lnTo>
                      <a:lnTo>
                        <a:pt x="153" y="0"/>
                      </a:lnTo>
                      <a:lnTo>
                        <a:pt x="149" y="0"/>
                      </a:lnTo>
                      <a:lnTo>
                        <a:pt x="145" y="0"/>
                      </a:lnTo>
                      <a:lnTo>
                        <a:pt x="142" y="0"/>
                      </a:lnTo>
                      <a:lnTo>
                        <a:pt x="138" y="0"/>
                      </a:lnTo>
                      <a:lnTo>
                        <a:pt x="134" y="0"/>
                      </a:lnTo>
                      <a:lnTo>
                        <a:pt x="130" y="0"/>
                      </a:lnTo>
                      <a:lnTo>
                        <a:pt x="126" y="0"/>
                      </a:lnTo>
                      <a:lnTo>
                        <a:pt x="122" y="0"/>
                      </a:lnTo>
                      <a:lnTo>
                        <a:pt x="118" y="0"/>
                      </a:lnTo>
                      <a:lnTo>
                        <a:pt x="114" y="0"/>
                      </a:lnTo>
                      <a:lnTo>
                        <a:pt x="110" y="0"/>
                      </a:lnTo>
                      <a:lnTo>
                        <a:pt x="106" y="0"/>
                      </a:lnTo>
                      <a:lnTo>
                        <a:pt x="102" y="0"/>
                      </a:lnTo>
                      <a:lnTo>
                        <a:pt x="98" y="0"/>
                      </a:lnTo>
                      <a:lnTo>
                        <a:pt x="94" y="0"/>
                      </a:lnTo>
                      <a:lnTo>
                        <a:pt x="90" y="0"/>
                      </a:lnTo>
                      <a:lnTo>
                        <a:pt x="86" y="0"/>
                      </a:lnTo>
                      <a:lnTo>
                        <a:pt x="82" y="0"/>
                      </a:lnTo>
                      <a:lnTo>
                        <a:pt x="78" y="0"/>
                      </a:lnTo>
                      <a:lnTo>
                        <a:pt x="74" y="0"/>
                      </a:lnTo>
                      <a:lnTo>
                        <a:pt x="70" y="0"/>
                      </a:lnTo>
                      <a:lnTo>
                        <a:pt x="66" y="0"/>
                      </a:lnTo>
                      <a:lnTo>
                        <a:pt x="63" y="0"/>
                      </a:lnTo>
                      <a:lnTo>
                        <a:pt x="59" y="0"/>
                      </a:lnTo>
                      <a:lnTo>
                        <a:pt x="55" y="0"/>
                      </a:lnTo>
                      <a:lnTo>
                        <a:pt x="51" y="0"/>
                      </a:lnTo>
                      <a:lnTo>
                        <a:pt x="47" y="0"/>
                      </a:lnTo>
                      <a:lnTo>
                        <a:pt x="43" y="0"/>
                      </a:lnTo>
                      <a:lnTo>
                        <a:pt x="39" y="0"/>
                      </a:lnTo>
                      <a:lnTo>
                        <a:pt x="35" y="0"/>
                      </a:lnTo>
                      <a:lnTo>
                        <a:pt x="31" y="0"/>
                      </a:lnTo>
                      <a:lnTo>
                        <a:pt x="27" y="0"/>
                      </a:lnTo>
                      <a:lnTo>
                        <a:pt x="23" y="0"/>
                      </a:lnTo>
                      <a:lnTo>
                        <a:pt x="19" y="0"/>
                      </a:lnTo>
                      <a:lnTo>
                        <a:pt x="15" y="0"/>
                      </a:lnTo>
                      <a:lnTo>
                        <a:pt x="11" y="0"/>
                      </a:lnTo>
                      <a:lnTo>
                        <a:pt x="7" y="0"/>
                      </a:lnTo>
                      <a:lnTo>
                        <a:pt x="4" y="0"/>
                      </a:lnTo>
                      <a:lnTo>
                        <a:pt x="0" y="0"/>
                      </a:lnTo>
                    </a:path>
                  </a:pathLst>
                </a:custGeom>
                <a:solidFill>
                  <a:srgbClr val="C0300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9" name="Line 23"/>
                <p:cNvSpPr>
                  <a:spLocks noChangeShapeType="1"/>
                </p:cNvSpPr>
                <p:nvPr/>
              </p:nvSpPr>
              <p:spPr bwMode="auto">
                <a:xfrm>
                  <a:off x="3151" y="2691"/>
                  <a:ext cx="2358"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grpSp>
      </p:grpSp>
      <p:grpSp>
        <p:nvGrpSpPr>
          <p:cNvPr id="27" name="Group 44"/>
          <p:cNvGrpSpPr>
            <a:grpSpLocks/>
          </p:cNvGrpSpPr>
          <p:nvPr/>
        </p:nvGrpSpPr>
        <p:grpSpPr bwMode="auto">
          <a:xfrm>
            <a:off x="493713" y="1947292"/>
            <a:ext cx="4081462" cy="2509838"/>
            <a:chOff x="311" y="1359"/>
            <a:chExt cx="2571" cy="1581"/>
          </a:xfrm>
        </p:grpSpPr>
        <p:sp>
          <p:nvSpPr>
            <p:cNvPr id="28" name="Freeform 27"/>
            <p:cNvSpPr>
              <a:spLocks/>
            </p:cNvSpPr>
            <p:nvPr/>
          </p:nvSpPr>
          <p:spPr bwMode="auto">
            <a:xfrm>
              <a:off x="2032" y="2003"/>
              <a:ext cx="784" cy="695"/>
            </a:xfrm>
            <a:custGeom>
              <a:avLst/>
              <a:gdLst>
                <a:gd name="T0" fmla="*/ 24 w 784"/>
                <a:gd name="T1" fmla="*/ 42 h 695"/>
                <a:gd name="T2" fmla="*/ 51 w 784"/>
                <a:gd name="T3" fmla="*/ 89 h 695"/>
                <a:gd name="T4" fmla="*/ 78 w 784"/>
                <a:gd name="T5" fmla="*/ 137 h 695"/>
                <a:gd name="T6" fmla="*/ 106 w 784"/>
                <a:gd name="T7" fmla="*/ 183 h 695"/>
                <a:gd name="T8" fmla="*/ 133 w 784"/>
                <a:gd name="T9" fmla="*/ 228 h 695"/>
                <a:gd name="T10" fmla="*/ 161 w 784"/>
                <a:gd name="T11" fmla="*/ 271 h 695"/>
                <a:gd name="T12" fmla="*/ 188 w 784"/>
                <a:gd name="T13" fmla="*/ 311 h 695"/>
                <a:gd name="T14" fmla="*/ 215 w 784"/>
                <a:gd name="T15" fmla="*/ 350 h 695"/>
                <a:gd name="T16" fmla="*/ 242 w 784"/>
                <a:gd name="T17" fmla="*/ 386 h 695"/>
                <a:gd name="T18" fmla="*/ 270 w 784"/>
                <a:gd name="T19" fmla="*/ 419 h 695"/>
                <a:gd name="T20" fmla="*/ 298 w 784"/>
                <a:gd name="T21" fmla="*/ 451 h 695"/>
                <a:gd name="T22" fmla="*/ 325 w 784"/>
                <a:gd name="T23" fmla="*/ 480 h 695"/>
                <a:gd name="T24" fmla="*/ 352 w 784"/>
                <a:gd name="T25" fmla="*/ 506 h 695"/>
                <a:gd name="T26" fmla="*/ 380 w 784"/>
                <a:gd name="T27" fmla="*/ 529 h 695"/>
                <a:gd name="T28" fmla="*/ 407 w 784"/>
                <a:gd name="T29" fmla="*/ 694 h 695"/>
                <a:gd name="T30" fmla="*/ 435 w 784"/>
                <a:gd name="T31" fmla="*/ 694 h 695"/>
                <a:gd name="T32" fmla="*/ 461 w 784"/>
                <a:gd name="T33" fmla="*/ 694 h 695"/>
                <a:gd name="T34" fmla="*/ 489 w 784"/>
                <a:gd name="T35" fmla="*/ 694 h 695"/>
                <a:gd name="T36" fmla="*/ 517 w 784"/>
                <a:gd name="T37" fmla="*/ 694 h 695"/>
                <a:gd name="T38" fmla="*/ 544 w 784"/>
                <a:gd name="T39" fmla="*/ 694 h 695"/>
                <a:gd name="T40" fmla="*/ 572 w 784"/>
                <a:gd name="T41" fmla="*/ 694 h 695"/>
                <a:gd name="T42" fmla="*/ 598 w 784"/>
                <a:gd name="T43" fmla="*/ 694 h 695"/>
                <a:gd name="T44" fmla="*/ 626 w 784"/>
                <a:gd name="T45" fmla="*/ 694 h 695"/>
                <a:gd name="T46" fmla="*/ 654 w 784"/>
                <a:gd name="T47" fmla="*/ 694 h 695"/>
                <a:gd name="T48" fmla="*/ 681 w 784"/>
                <a:gd name="T49" fmla="*/ 694 h 695"/>
                <a:gd name="T50" fmla="*/ 709 w 784"/>
                <a:gd name="T51" fmla="*/ 694 h 695"/>
                <a:gd name="T52" fmla="*/ 735 w 784"/>
                <a:gd name="T53" fmla="*/ 694 h 695"/>
                <a:gd name="T54" fmla="*/ 763 w 784"/>
                <a:gd name="T55" fmla="*/ 694 h 695"/>
                <a:gd name="T56" fmla="*/ 775 w 784"/>
                <a:gd name="T57" fmla="*/ 694 h 695"/>
                <a:gd name="T58" fmla="*/ 747 w 784"/>
                <a:gd name="T59" fmla="*/ 694 h 695"/>
                <a:gd name="T60" fmla="*/ 720 w 784"/>
                <a:gd name="T61" fmla="*/ 694 h 695"/>
                <a:gd name="T62" fmla="*/ 693 w 784"/>
                <a:gd name="T63" fmla="*/ 694 h 695"/>
                <a:gd name="T64" fmla="*/ 665 w 784"/>
                <a:gd name="T65" fmla="*/ 694 h 695"/>
                <a:gd name="T66" fmla="*/ 638 w 784"/>
                <a:gd name="T67" fmla="*/ 694 h 695"/>
                <a:gd name="T68" fmla="*/ 610 w 784"/>
                <a:gd name="T69" fmla="*/ 694 h 695"/>
                <a:gd name="T70" fmla="*/ 584 w 784"/>
                <a:gd name="T71" fmla="*/ 694 h 695"/>
                <a:gd name="T72" fmla="*/ 556 w 784"/>
                <a:gd name="T73" fmla="*/ 694 h 695"/>
                <a:gd name="T74" fmla="*/ 528 w 784"/>
                <a:gd name="T75" fmla="*/ 694 h 695"/>
                <a:gd name="T76" fmla="*/ 501 w 784"/>
                <a:gd name="T77" fmla="*/ 694 h 695"/>
                <a:gd name="T78" fmla="*/ 473 w 784"/>
                <a:gd name="T79" fmla="*/ 694 h 695"/>
                <a:gd name="T80" fmla="*/ 446 w 784"/>
                <a:gd name="T81" fmla="*/ 694 h 695"/>
                <a:gd name="T82" fmla="*/ 419 w 784"/>
                <a:gd name="T83" fmla="*/ 694 h 695"/>
                <a:gd name="T84" fmla="*/ 391 w 784"/>
                <a:gd name="T85" fmla="*/ 694 h 695"/>
                <a:gd name="T86" fmla="*/ 364 w 784"/>
                <a:gd name="T87" fmla="*/ 694 h 695"/>
                <a:gd name="T88" fmla="*/ 336 w 784"/>
                <a:gd name="T89" fmla="*/ 694 h 695"/>
                <a:gd name="T90" fmla="*/ 310 w 784"/>
                <a:gd name="T91" fmla="*/ 694 h 695"/>
                <a:gd name="T92" fmla="*/ 282 w 784"/>
                <a:gd name="T93" fmla="*/ 694 h 695"/>
                <a:gd name="T94" fmla="*/ 254 w 784"/>
                <a:gd name="T95" fmla="*/ 694 h 695"/>
                <a:gd name="T96" fmla="*/ 227 w 784"/>
                <a:gd name="T97" fmla="*/ 694 h 695"/>
                <a:gd name="T98" fmla="*/ 199 w 784"/>
                <a:gd name="T99" fmla="*/ 694 h 695"/>
                <a:gd name="T100" fmla="*/ 172 w 784"/>
                <a:gd name="T101" fmla="*/ 694 h 695"/>
                <a:gd name="T102" fmla="*/ 145 w 784"/>
                <a:gd name="T103" fmla="*/ 694 h 695"/>
                <a:gd name="T104" fmla="*/ 117 w 784"/>
                <a:gd name="T105" fmla="*/ 694 h 695"/>
                <a:gd name="T106" fmla="*/ 90 w 784"/>
                <a:gd name="T107" fmla="*/ 694 h 695"/>
                <a:gd name="T108" fmla="*/ 63 w 784"/>
                <a:gd name="T109" fmla="*/ 694 h 695"/>
                <a:gd name="T110" fmla="*/ 35 w 784"/>
                <a:gd name="T111" fmla="*/ 694 h 695"/>
                <a:gd name="T112" fmla="*/ 8 w 784"/>
                <a:gd name="T113" fmla="*/ 694 h 69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4"/>
                <a:gd name="T172" fmla="*/ 0 h 695"/>
                <a:gd name="T173" fmla="*/ 784 w 784"/>
                <a:gd name="T174" fmla="*/ 695 h 69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4" h="695">
                  <a:moveTo>
                    <a:pt x="0" y="0"/>
                  </a:moveTo>
                  <a:lnTo>
                    <a:pt x="4" y="7"/>
                  </a:lnTo>
                  <a:lnTo>
                    <a:pt x="8" y="14"/>
                  </a:lnTo>
                  <a:lnTo>
                    <a:pt x="12" y="21"/>
                  </a:lnTo>
                  <a:lnTo>
                    <a:pt x="16" y="28"/>
                  </a:lnTo>
                  <a:lnTo>
                    <a:pt x="20" y="35"/>
                  </a:lnTo>
                  <a:lnTo>
                    <a:pt x="24" y="42"/>
                  </a:lnTo>
                  <a:lnTo>
                    <a:pt x="28" y="49"/>
                  </a:lnTo>
                  <a:lnTo>
                    <a:pt x="32" y="56"/>
                  </a:lnTo>
                  <a:lnTo>
                    <a:pt x="35" y="62"/>
                  </a:lnTo>
                  <a:lnTo>
                    <a:pt x="39" y="69"/>
                  </a:lnTo>
                  <a:lnTo>
                    <a:pt x="43" y="76"/>
                  </a:lnTo>
                  <a:lnTo>
                    <a:pt x="47" y="83"/>
                  </a:lnTo>
                  <a:lnTo>
                    <a:pt x="51" y="89"/>
                  </a:lnTo>
                  <a:lnTo>
                    <a:pt x="55" y="96"/>
                  </a:lnTo>
                  <a:lnTo>
                    <a:pt x="59" y="103"/>
                  </a:lnTo>
                  <a:lnTo>
                    <a:pt x="63" y="110"/>
                  </a:lnTo>
                  <a:lnTo>
                    <a:pt x="66" y="117"/>
                  </a:lnTo>
                  <a:lnTo>
                    <a:pt x="70" y="124"/>
                  </a:lnTo>
                  <a:lnTo>
                    <a:pt x="74" y="130"/>
                  </a:lnTo>
                  <a:lnTo>
                    <a:pt x="78" y="137"/>
                  </a:lnTo>
                  <a:lnTo>
                    <a:pt x="82" y="144"/>
                  </a:lnTo>
                  <a:lnTo>
                    <a:pt x="86" y="151"/>
                  </a:lnTo>
                  <a:lnTo>
                    <a:pt x="90" y="157"/>
                  </a:lnTo>
                  <a:lnTo>
                    <a:pt x="94" y="164"/>
                  </a:lnTo>
                  <a:lnTo>
                    <a:pt x="98" y="170"/>
                  </a:lnTo>
                  <a:lnTo>
                    <a:pt x="102" y="176"/>
                  </a:lnTo>
                  <a:lnTo>
                    <a:pt x="106" y="183"/>
                  </a:lnTo>
                  <a:lnTo>
                    <a:pt x="109" y="189"/>
                  </a:lnTo>
                  <a:lnTo>
                    <a:pt x="113" y="196"/>
                  </a:lnTo>
                  <a:lnTo>
                    <a:pt x="117" y="202"/>
                  </a:lnTo>
                  <a:lnTo>
                    <a:pt x="121" y="209"/>
                  </a:lnTo>
                  <a:lnTo>
                    <a:pt x="125" y="215"/>
                  </a:lnTo>
                  <a:lnTo>
                    <a:pt x="129" y="222"/>
                  </a:lnTo>
                  <a:lnTo>
                    <a:pt x="133" y="228"/>
                  </a:lnTo>
                  <a:lnTo>
                    <a:pt x="137" y="234"/>
                  </a:lnTo>
                  <a:lnTo>
                    <a:pt x="141" y="240"/>
                  </a:lnTo>
                  <a:lnTo>
                    <a:pt x="145" y="247"/>
                  </a:lnTo>
                  <a:lnTo>
                    <a:pt x="149" y="253"/>
                  </a:lnTo>
                  <a:lnTo>
                    <a:pt x="153" y="259"/>
                  </a:lnTo>
                  <a:lnTo>
                    <a:pt x="157" y="265"/>
                  </a:lnTo>
                  <a:lnTo>
                    <a:pt x="161" y="271"/>
                  </a:lnTo>
                  <a:lnTo>
                    <a:pt x="165" y="277"/>
                  </a:lnTo>
                  <a:lnTo>
                    <a:pt x="169" y="283"/>
                  </a:lnTo>
                  <a:lnTo>
                    <a:pt x="172" y="289"/>
                  </a:lnTo>
                  <a:lnTo>
                    <a:pt x="176" y="294"/>
                  </a:lnTo>
                  <a:lnTo>
                    <a:pt x="180" y="299"/>
                  </a:lnTo>
                  <a:lnTo>
                    <a:pt x="184" y="305"/>
                  </a:lnTo>
                  <a:lnTo>
                    <a:pt x="188" y="311"/>
                  </a:lnTo>
                  <a:lnTo>
                    <a:pt x="192" y="317"/>
                  </a:lnTo>
                  <a:lnTo>
                    <a:pt x="196" y="322"/>
                  </a:lnTo>
                  <a:lnTo>
                    <a:pt x="199" y="328"/>
                  </a:lnTo>
                  <a:lnTo>
                    <a:pt x="203" y="334"/>
                  </a:lnTo>
                  <a:lnTo>
                    <a:pt x="207" y="339"/>
                  </a:lnTo>
                  <a:lnTo>
                    <a:pt x="211" y="344"/>
                  </a:lnTo>
                  <a:lnTo>
                    <a:pt x="215" y="350"/>
                  </a:lnTo>
                  <a:lnTo>
                    <a:pt x="219" y="355"/>
                  </a:lnTo>
                  <a:lnTo>
                    <a:pt x="223" y="360"/>
                  </a:lnTo>
                  <a:lnTo>
                    <a:pt x="227" y="366"/>
                  </a:lnTo>
                  <a:lnTo>
                    <a:pt x="231" y="371"/>
                  </a:lnTo>
                  <a:lnTo>
                    <a:pt x="235" y="376"/>
                  </a:lnTo>
                  <a:lnTo>
                    <a:pt x="238" y="381"/>
                  </a:lnTo>
                  <a:lnTo>
                    <a:pt x="242" y="386"/>
                  </a:lnTo>
                  <a:lnTo>
                    <a:pt x="246" y="392"/>
                  </a:lnTo>
                  <a:lnTo>
                    <a:pt x="250" y="397"/>
                  </a:lnTo>
                  <a:lnTo>
                    <a:pt x="254" y="401"/>
                  </a:lnTo>
                  <a:lnTo>
                    <a:pt x="258" y="405"/>
                  </a:lnTo>
                  <a:lnTo>
                    <a:pt x="262" y="410"/>
                  </a:lnTo>
                  <a:lnTo>
                    <a:pt x="266" y="415"/>
                  </a:lnTo>
                  <a:lnTo>
                    <a:pt x="270" y="419"/>
                  </a:lnTo>
                  <a:lnTo>
                    <a:pt x="274" y="424"/>
                  </a:lnTo>
                  <a:lnTo>
                    <a:pt x="278" y="429"/>
                  </a:lnTo>
                  <a:lnTo>
                    <a:pt x="282" y="433"/>
                  </a:lnTo>
                  <a:lnTo>
                    <a:pt x="286" y="438"/>
                  </a:lnTo>
                  <a:lnTo>
                    <a:pt x="290" y="442"/>
                  </a:lnTo>
                  <a:lnTo>
                    <a:pt x="294" y="447"/>
                  </a:lnTo>
                  <a:lnTo>
                    <a:pt x="298" y="451"/>
                  </a:lnTo>
                  <a:lnTo>
                    <a:pt x="302" y="455"/>
                  </a:lnTo>
                  <a:lnTo>
                    <a:pt x="306" y="460"/>
                  </a:lnTo>
                  <a:lnTo>
                    <a:pt x="310" y="464"/>
                  </a:lnTo>
                  <a:lnTo>
                    <a:pt x="314" y="468"/>
                  </a:lnTo>
                  <a:lnTo>
                    <a:pt x="318" y="472"/>
                  </a:lnTo>
                  <a:lnTo>
                    <a:pt x="321" y="476"/>
                  </a:lnTo>
                  <a:lnTo>
                    <a:pt x="325" y="480"/>
                  </a:lnTo>
                  <a:lnTo>
                    <a:pt x="328" y="484"/>
                  </a:lnTo>
                  <a:lnTo>
                    <a:pt x="332" y="488"/>
                  </a:lnTo>
                  <a:lnTo>
                    <a:pt x="336" y="491"/>
                  </a:lnTo>
                  <a:lnTo>
                    <a:pt x="340" y="495"/>
                  </a:lnTo>
                  <a:lnTo>
                    <a:pt x="344" y="499"/>
                  </a:lnTo>
                  <a:lnTo>
                    <a:pt x="348" y="503"/>
                  </a:lnTo>
                  <a:lnTo>
                    <a:pt x="352" y="506"/>
                  </a:lnTo>
                  <a:lnTo>
                    <a:pt x="356" y="510"/>
                  </a:lnTo>
                  <a:lnTo>
                    <a:pt x="360" y="514"/>
                  </a:lnTo>
                  <a:lnTo>
                    <a:pt x="364" y="517"/>
                  </a:lnTo>
                  <a:lnTo>
                    <a:pt x="368" y="521"/>
                  </a:lnTo>
                  <a:lnTo>
                    <a:pt x="372" y="523"/>
                  </a:lnTo>
                  <a:lnTo>
                    <a:pt x="376" y="526"/>
                  </a:lnTo>
                  <a:lnTo>
                    <a:pt x="380" y="529"/>
                  </a:lnTo>
                  <a:lnTo>
                    <a:pt x="383" y="533"/>
                  </a:lnTo>
                  <a:lnTo>
                    <a:pt x="387" y="536"/>
                  </a:lnTo>
                  <a:lnTo>
                    <a:pt x="391" y="539"/>
                  </a:lnTo>
                  <a:lnTo>
                    <a:pt x="395" y="542"/>
                  </a:lnTo>
                  <a:lnTo>
                    <a:pt x="399" y="545"/>
                  </a:lnTo>
                  <a:lnTo>
                    <a:pt x="403" y="548"/>
                  </a:lnTo>
                  <a:lnTo>
                    <a:pt x="407" y="694"/>
                  </a:lnTo>
                  <a:lnTo>
                    <a:pt x="411" y="694"/>
                  </a:lnTo>
                  <a:lnTo>
                    <a:pt x="415" y="694"/>
                  </a:lnTo>
                  <a:lnTo>
                    <a:pt x="419" y="694"/>
                  </a:lnTo>
                  <a:lnTo>
                    <a:pt x="423" y="694"/>
                  </a:lnTo>
                  <a:lnTo>
                    <a:pt x="427" y="694"/>
                  </a:lnTo>
                  <a:lnTo>
                    <a:pt x="431" y="694"/>
                  </a:lnTo>
                  <a:lnTo>
                    <a:pt x="435" y="694"/>
                  </a:lnTo>
                  <a:lnTo>
                    <a:pt x="439" y="694"/>
                  </a:lnTo>
                  <a:lnTo>
                    <a:pt x="443" y="694"/>
                  </a:lnTo>
                  <a:lnTo>
                    <a:pt x="446" y="694"/>
                  </a:lnTo>
                  <a:lnTo>
                    <a:pt x="450" y="694"/>
                  </a:lnTo>
                  <a:lnTo>
                    <a:pt x="454" y="694"/>
                  </a:lnTo>
                  <a:lnTo>
                    <a:pt x="457" y="694"/>
                  </a:lnTo>
                  <a:lnTo>
                    <a:pt x="461" y="694"/>
                  </a:lnTo>
                  <a:lnTo>
                    <a:pt x="465" y="694"/>
                  </a:lnTo>
                  <a:lnTo>
                    <a:pt x="469" y="694"/>
                  </a:lnTo>
                  <a:lnTo>
                    <a:pt x="473" y="694"/>
                  </a:lnTo>
                  <a:lnTo>
                    <a:pt x="477" y="694"/>
                  </a:lnTo>
                  <a:lnTo>
                    <a:pt x="481" y="694"/>
                  </a:lnTo>
                  <a:lnTo>
                    <a:pt x="485" y="694"/>
                  </a:lnTo>
                  <a:lnTo>
                    <a:pt x="489" y="694"/>
                  </a:lnTo>
                  <a:lnTo>
                    <a:pt x="493" y="694"/>
                  </a:lnTo>
                  <a:lnTo>
                    <a:pt x="497" y="694"/>
                  </a:lnTo>
                  <a:lnTo>
                    <a:pt x="501" y="694"/>
                  </a:lnTo>
                  <a:lnTo>
                    <a:pt x="505" y="694"/>
                  </a:lnTo>
                  <a:lnTo>
                    <a:pt x="509" y="694"/>
                  </a:lnTo>
                  <a:lnTo>
                    <a:pt x="513" y="694"/>
                  </a:lnTo>
                  <a:lnTo>
                    <a:pt x="517" y="694"/>
                  </a:lnTo>
                  <a:lnTo>
                    <a:pt x="520" y="694"/>
                  </a:lnTo>
                  <a:lnTo>
                    <a:pt x="524" y="694"/>
                  </a:lnTo>
                  <a:lnTo>
                    <a:pt x="528" y="694"/>
                  </a:lnTo>
                  <a:lnTo>
                    <a:pt x="532" y="694"/>
                  </a:lnTo>
                  <a:lnTo>
                    <a:pt x="536" y="694"/>
                  </a:lnTo>
                  <a:lnTo>
                    <a:pt x="540" y="694"/>
                  </a:lnTo>
                  <a:lnTo>
                    <a:pt x="544" y="694"/>
                  </a:lnTo>
                  <a:lnTo>
                    <a:pt x="548" y="694"/>
                  </a:lnTo>
                  <a:lnTo>
                    <a:pt x="552" y="694"/>
                  </a:lnTo>
                  <a:lnTo>
                    <a:pt x="556" y="694"/>
                  </a:lnTo>
                  <a:lnTo>
                    <a:pt x="560" y="694"/>
                  </a:lnTo>
                  <a:lnTo>
                    <a:pt x="564" y="694"/>
                  </a:lnTo>
                  <a:lnTo>
                    <a:pt x="568" y="694"/>
                  </a:lnTo>
                  <a:lnTo>
                    <a:pt x="572" y="694"/>
                  </a:lnTo>
                  <a:lnTo>
                    <a:pt x="576" y="694"/>
                  </a:lnTo>
                  <a:lnTo>
                    <a:pt x="580" y="694"/>
                  </a:lnTo>
                  <a:lnTo>
                    <a:pt x="584" y="694"/>
                  </a:lnTo>
                  <a:lnTo>
                    <a:pt x="587" y="694"/>
                  </a:lnTo>
                  <a:lnTo>
                    <a:pt x="591" y="694"/>
                  </a:lnTo>
                  <a:lnTo>
                    <a:pt x="594" y="694"/>
                  </a:lnTo>
                  <a:lnTo>
                    <a:pt x="598" y="694"/>
                  </a:lnTo>
                  <a:lnTo>
                    <a:pt x="602" y="694"/>
                  </a:lnTo>
                  <a:lnTo>
                    <a:pt x="606" y="694"/>
                  </a:lnTo>
                  <a:lnTo>
                    <a:pt x="610" y="694"/>
                  </a:lnTo>
                  <a:lnTo>
                    <a:pt x="614" y="694"/>
                  </a:lnTo>
                  <a:lnTo>
                    <a:pt x="618" y="694"/>
                  </a:lnTo>
                  <a:lnTo>
                    <a:pt x="622" y="694"/>
                  </a:lnTo>
                  <a:lnTo>
                    <a:pt x="626" y="694"/>
                  </a:lnTo>
                  <a:lnTo>
                    <a:pt x="630" y="694"/>
                  </a:lnTo>
                  <a:lnTo>
                    <a:pt x="634" y="694"/>
                  </a:lnTo>
                  <a:lnTo>
                    <a:pt x="638" y="694"/>
                  </a:lnTo>
                  <a:lnTo>
                    <a:pt x="642" y="694"/>
                  </a:lnTo>
                  <a:lnTo>
                    <a:pt x="646" y="694"/>
                  </a:lnTo>
                  <a:lnTo>
                    <a:pt x="650" y="694"/>
                  </a:lnTo>
                  <a:lnTo>
                    <a:pt x="654" y="694"/>
                  </a:lnTo>
                  <a:lnTo>
                    <a:pt x="657" y="694"/>
                  </a:lnTo>
                  <a:lnTo>
                    <a:pt x="661" y="694"/>
                  </a:lnTo>
                  <a:lnTo>
                    <a:pt x="665" y="694"/>
                  </a:lnTo>
                  <a:lnTo>
                    <a:pt x="669" y="694"/>
                  </a:lnTo>
                  <a:lnTo>
                    <a:pt x="673" y="694"/>
                  </a:lnTo>
                  <a:lnTo>
                    <a:pt x="677" y="694"/>
                  </a:lnTo>
                  <a:lnTo>
                    <a:pt x="681" y="694"/>
                  </a:lnTo>
                  <a:lnTo>
                    <a:pt x="685" y="694"/>
                  </a:lnTo>
                  <a:lnTo>
                    <a:pt x="689" y="694"/>
                  </a:lnTo>
                  <a:lnTo>
                    <a:pt x="693" y="694"/>
                  </a:lnTo>
                  <a:lnTo>
                    <a:pt x="697" y="694"/>
                  </a:lnTo>
                  <a:lnTo>
                    <a:pt x="701" y="694"/>
                  </a:lnTo>
                  <a:lnTo>
                    <a:pt x="705" y="694"/>
                  </a:lnTo>
                  <a:lnTo>
                    <a:pt x="709" y="694"/>
                  </a:lnTo>
                  <a:lnTo>
                    <a:pt x="713" y="694"/>
                  </a:lnTo>
                  <a:lnTo>
                    <a:pt x="717" y="694"/>
                  </a:lnTo>
                  <a:lnTo>
                    <a:pt x="720" y="694"/>
                  </a:lnTo>
                  <a:lnTo>
                    <a:pt x="723" y="694"/>
                  </a:lnTo>
                  <a:lnTo>
                    <a:pt x="727" y="694"/>
                  </a:lnTo>
                  <a:lnTo>
                    <a:pt x="731" y="694"/>
                  </a:lnTo>
                  <a:lnTo>
                    <a:pt x="735" y="694"/>
                  </a:lnTo>
                  <a:lnTo>
                    <a:pt x="739" y="694"/>
                  </a:lnTo>
                  <a:lnTo>
                    <a:pt x="743" y="694"/>
                  </a:lnTo>
                  <a:lnTo>
                    <a:pt x="747" y="694"/>
                  </a:lnTo>
                  <a:lnTo>
                    <a:pt x="751" y="694"/>
                  </a:lnTo>
                  <a:lnTo>
                    <a:pt x="755" y="694"/>
                  </a:lnTo>
                  <a:lnTo>
                    <a:pt x="759" y="694"/>
                  </a:lnTo>
                  <a:lnTo>
                    <a:pt x="763" y="694"/>
                  </a:lnTo>
                  <a:lnTo>
                    <a:pt x="767" y="694"/>
                  </a:lnTo>
                  <a:lnTo>
                    <a:pt x="771" y="694"/>
                  </a:lnTo>
                  <a:lnTo>
                    <a:pt x="775" y="694"/>
                  </a:lnTo>
                  <a:lnTo>
                    <a:pt x="779" y="694"/>
                  </a:lnTo>
                  <a:lnTo>
                    <a:pt x="783" y="694"/>
                  </a:lnTo>
                  <a:lnTo>
                    <a:pt x="779" y="694"/>
                  </a:lnTo>
                  <a:lnTo>
                    <a:pt x="775" y="694"/>
                  </a:lnTo>
                  <a:lnTo>
                    <a:pt x="771" y="694"/>
                  </a:lnTo>
                  <a:lnTo>
                    <a:pt x="767" y="694"/>
                  </a:lnTo>
                  <a:lnTo>
                    <a:pt x="763" y="694"/>
                  </a:lnTo>
                  <a:lnTo>
                    <a:pt x="759" y="694"/>
                  </a:lnTo>
                  <a:lnTo>
                    <a:pt x="755" y="694"/>
                  </a:lnTo>
                  <a:lnTo>
                    <a:pt x="751" y="694"/>
                  </a:lnTo>
                  <a:lnTo>
                    <a:pt x="747" y="694"/>
                  </a:lnTo>
                  <a:lnTo>
                    <a:pt x="743" y="694"/>
                  </a:lnTo>
                  <a:lnTo>
                    <a:pt x="739" y="694"/>
                  </a:lnTo>
                  <a:lnTo>
                    <a:pt x="735" y="694"/>
                  </a:lnTo>
                  <a:lnTo>
                    <a:pt x="731" y="694"/>
                  </a:lnTo>
                  <a:lnTo>
                    <a:pt x="727" y="694"/>
                  </a:lnTo>
                  <a:lnTo>
                    <a:pt x="723" y="694"/>
                  </a:lnTo>
                  <a:lnTo>
                    <a:pt x="720" y="694"/>
                  </a:lnTo>
                  <a:lnTo>
                    <a:pt x="717" y="694"/>
                  </a:lnTo>
                  <a:lnTo>
                    <a:pt x="713" y="694"/>
                  </a:lnTo>
                  <a:lnTo>
                    <a:pt x="709" y="694"/>
                  </a:lnTo>
                  <a:lnTo>
                    <a:pt x="705" y="694"/>
                  </a:lnTo>
                  <a:lnTo>
                    <a:pt x="701" y="694"/>
                  </a:lnTo>
                  <a:lnTo>
                    <a:pt x="697" y="694"/>
                  </a:lnTo>
                  <a:lnTo>
                    <a:pt x="693" y="694"/>
                  </a:lnTo>
                  <a:lnTo>
                    <a:pt x="689" y="694"/>
                  </a:lnTo>
                  <a:lnTo>
                    <a:pt x="685" y="694"/>
                  </a:lnTo>
                  <a:lnTo>
                    <a:pt x="681" y="694"/>
                  </a:lnTo>
                  <a:lnTo>
                    <a:pt x="677" y="694"/>
                  </a:lnTo>
                  <a:lnTo>
                    <a:pt x="673" y="694"/>
                  </a:lnTo>
                  <a:lnTo>
                    <a:pt x="669" y="694"/>
                  </a:lnTo>
                  <a:lnTo>
                    <a:pt x="665" y="694"/>
                  </a:lnTo>
                  <a:lnTo>
                    <a:pt x="661" y="694"/>
                  </a:lnTo>
                  <a:lnTo>
                    <a:pt x="657" y="694"/>
                  </a:lnTo>
                  <a:lnTo>
                    <a:pt x="654" y="694"/>
                  </a:lnTo>
                  <a:lnTo>
                    <a:pt x="650" y="694"/>
                  </a:lnTo>
                  <a:lnTo>
                    <a:pt x="646" y="694"/>
                  </a:lnTo>
                  <a:lnTo>
                    <a:pt x="642" y="694"/>
                  </a:lnTo>
                  <a:lnTo>
                    <a:pt x="638" y="694"/>
                  </a:lnTo>
                  <a:lnTo>
                    <a:pt x="634" y="694"/>
                  </a:lnTo>
                  <a:lnTo>
                    <a:pt x="630" y="694"/>
                  </a:lnTo>
                  <a:lnTo>
                    <a:pt x="626" y="694"/>
                  </a:lnTo>
                  <a:lnTo>
                    <a:pt x="622" y="694"/>
                  </a:lnTo>
                  <a:lnTo>
                    <a:pt x="618" y="694"/>
                  </a:lnTo>
                  <a:lnTo>
                    <a:pt x="614" y="694"/>
                  </a:lnTo>
                  <a:lnTo>
                    <a:pt x="610" y="694"/>
                  </a:lnTo>
                  <a:lnTo>
                    <a:pt x="606" y="694"/>
                  </a:lnTo>
                  <a:lnTo>
                    <a:pt x="602" y="694"/>
                  </a:lnTo>
                  <a:lnTo>
                    <a:pt x="598" y="694"/>
                  </a:lnTo>
                  <a:lnTo>
                    <a:pt x="594" y="694"/>
                  </a:lnTo>
                  <a:lnTo>
                    <a:pt x="591" y="694"/>
                  </a:lnTo>
                  <a:lnTo>
                    <a:pt x="587" y="694"/>
                  </a:lnTo>
                  <a:lnTo>
                    <a:pt x="584" y="694"/>
                  </a:lnTo>
                  <a:lnTo>
                    <a:pt x="580" y="694"/>
                  </a:lnTo>
                  <a:lnTo>
                    <a:pt x="576" y="694"/>
                  </a:lnTo>
                  <a:lnTo>
                    <a:pt x="572" y="694"/>
                  </a:lnTo>
                  <a:lnTo>
                    <a:pt x="568" y="694"/>
                  </a:lnTo>
                  <a:lnTo>
                    <a:pt x="564" y="694"/>
                  </a:lnTo>
                  <a:lnTo>
                    <a:pt x="560" y="694"/>
                  </a:lnTo>
                  <a:lnTo>
                    <a:pt x="556" y="694"/>
                  </a:lnTo>
                  <a:lnTo>
                    <a:pt x="552" y="694"/>
                  </a:lnTo>
                  <a:lnTo>
                    <a:pt x="548" y="694"/>
                  </a:lnTo>
                  <a:lnTo>
                    <a:pt x="544" y="694"/>
                  </a:lnTo>
                  <a:lnTo>
                    <a:pt x="540" y="694"/>
                  </a:lnTo>
                  <a:lnTo>
                    <a:pt x="536" y="694"/>
                  </a:lnTo>
                  <a:lnTo>
                    <a:pt x="532" y="694"/>
                  </a:lnTo>
                  <a:lnTo>
                    <a:pt x="528" y="694"/>
                  </a:lnTo>
                  <a:lnTo>
                    <a:pt x="524" y="694"/>
                  </a:lnTo>
                  <a:lnTo>
                    <a:pt x="520" y="694"/>
                  </a:lnTo>
                  <a:lnTo>
                    <a:pt x="517" y="694"/>
                  </a:lnTo>
                  <a:lnTo>
                    <a:pt x="513" y="694"/>
                  </a:lnTo>
                  <a:lnTo>
                    <a:pt x="509" y="694"/>
                  </a:lnTo>
                  <a:lnTo>
                    <a:pt x="505" y="694"/>
                  </a:lnTo>
                  <a:lnTo>
                    <a:pt x="501" y="694"/>
                  </a:lnTo>
                  <a:lnTo>
                    <a:pt x="497" y="694"/>
                  </a:lnTo>
                  <a:lnTo>
                    <a:pt x="493" y="694"/>
                  </a:lnTo>
                  <a:lnTo>
                    <a:pt x="489" y="694"/>
                  </a:lnTo>
                  <a:lnTo>
                    <a:pt x="485" y="694"/>
                  </a:lnTo>
                  <a:lnTo>
                    <a:pt x="481" y="694"/>
                  </a:lnTo>
                  <a:lnTo>
                    <a:pt x="477" y="694"/>
                  </a:lnTo>
                  <a:lnTo>
                    <a:pt x="473" y="694"/>
                  </a:lnTo>
                  <a:lnTo>
                    <a:pt x="469" y="694"/>
                  </a:lnTo>
                  <a:lnTo>
                    <a:pt x="465" y="694"/>
                  </a:lnTo>
                  <a:lnTo>
                    <a:pt x="461" y="694"/>
                  </a:lnTo>
                  <a:lnTo>
                    <a:pt x="457" y="694"/>
                  </a:lnTo>
                  <a:lnTo>
                    <a:pt x="454" y="694"/>
                  </a:lnTo>
                  <a:lnTo>
                    <a:pt x="450" y="694"/>
                  </a:lnTo>
                  <a:lnTo>
                    <a:pt x="446" y="694"/>
                  </a:lnTo>
                  <a:lnTo>
                    <a:pt x="443" y="694"/>
                  </a:lnTo>
                  <a:lnTo>
                    <a:pt x="439" y="694"/>
                  </a:lnTo>
                  <a:lnTo>
                    <a:pt x="435" y="694"/>
                  </a:lnTo>
                  <a:lnTo>
                    <a:pt x="431" y="694"/>
                  </a:lnTo>
                  <a:lnTo>
                    <a:pt x="427" y="694"/>
                  </a:lnTo>
                  <a:lnTo>
                    <a:pt x="423" y="694"/>
                  </a:lnTo>
                  <a:lnTo>
                    <a:pt x="419" y="694"/>
                  </a:lnTo>
                  <a:lnTo>
                    <a:pt x="415" y="694"/>
                  </a:lnTo>
                  <a:lnTo>
                    <a:pt x="411" y="694"/>
                  </a:lnTo>
                  <a:lnTo>
                    <a:pt x="407" y="694"/>
                  </a:lnTo>
                  <a:lnTo>
                    <a:pt x="403" y="694"/>
                  </a:lnTo>
                  <a:lnTo>
                    <a:pt x="399" y="694"/>
                  </a:lnTo>
                  <a:lnTo>
                    <a:pt x="395" y="694"/>
                  </a:lnTo>
                  <a:lnTo>
                    <a:pt x="391" y="694"/>
                  </a:lnTo>
                  <a:lnTo>
                    <a:pt x="387" y="694"/>
                  </a:lnTo>
                  <a:lnTo>
                    <a:pt x="383" y="694"/>
                  </a:lnTo>
                  <a:lnTo>
                    <a:pt x="380" y="694"/>
                  </a:lnTo>
                  <a:lnTo>
                    <a:pt x="376" y="694"/>
                  </a:lnTo>
                  <a:lnTo>
                    <a:pt x="372" y="694"/>
                  </a:lnTo>
                  <a:lnTo>
                    <a:pt x="368" y="694"/>
                  </a:lnTo>
                  <a:lnTo>
                    <a:pt x="364" y="694"/>
                  </a:lnTo>
                  <a:lnTo>
                    <a:pt x="360" y="694"/>
                  </a:lnTo>
                  <a:lnTo>
                    <a:pt x="356" y="694"/>
                  </a:lnTo>
                  <a:lnTo>
                    <a:pt x="352" y="694"/>
                  </a:lnTo>
                  <a:lnTo>
                    <a:pt x="348" y="694"/>
                  </a:lnTo>
                  <a:lnTo>
                    <a:pt x="344" y="694"/>
                  </a:lnTo>
                  <a:lnTo>
                    <a:pt x="340" y="694"/>
                  </a:lnTo>
                  <a:lnTo>
                    <a:pt x="336" y="694"/>
                  </a:lnTo>
                  <a:lnTo>
                    <a:pt x="332" y="694"/>
                  </a:lnTo>
                  <a:lnTo>
                    <a:pt x="328" y="694"/>
                  </a:lnTo>
                  <a:lnTo>
                    <a:pt x="325" y="694"/>
                  </a:lnTo>
                  <a:lnTo>
                    <a:pt x="321" y="694"/>
                  </a:lnTo>
                  <a:lnTo>
                    <a:pt x="318" y="694"/>
                  </a:lnTo>
                  <a:lnTo>
                    <a:pt x="314" y="694"/>
                  </a:lnTo>
                  <a:lnTo>
                    <a:pt x="310" y="694"/>
                  </a:lnTo>
                  <a:lnTo>
                    <a:pt x="306" y="694"/>
                  </a:lnTo>
                  <a:lnTo>
                    <a:pt x="302" y="694"/>
                  </a:lnTo>
                  <a:lnTo>
                    <a:pt x="298" y="694"/>
                  </a:lnTo>
                  <a:lnTo>
                    <a:pt x="294" y="694"/>
                  </a:lnTo>
                  <a:lnTo>
                    <a:pt x="290" y="694"/>
                  </a:lnTo>
                  <a:lnTo>
                    <a:pt x="286" y="694"/>
                  </a:lnTo>
                  <a:lnTo>
                    <a:pt x="282" y="694"/>
                  </a:lnTo>
                  <a:lnTo>
                    <a:pt x="278" y="694"/>
                  </a:lnTo>
                  <a:lnTo>
                    <a:pt x="274" y="694"/>
                  </a:lnTo>
                  <a:lnTo>
                    <a:pt x="270" y="694"/>
                  </a:lnTo>
                  <a:lnTo>
                    <a:pt x="266" y="694"/>
                  </a:lnTo>
                  <a:lnTo>
                    <a:pt x="262" y="694"/>
                  </a:lnTo>
                  <a:lnTo>
                    <a:pt x="258" y="694"/>
                  </a:lnTo>
                  <a:lnTo>
                    <a:pt x="254" y="694"/>
                  </a:lnTo>
                  <a:lnTo>
                    <a:pt x="250" y="694"/>
                  </a:lnTo>
                  <a:lnTo>
                    <a:pt x="246" y="694"/>
                  </a:lnTo>
                  <a:lnTo>
                    <a:pt x="242" y="694"/>
                  </a:lnTo>
                  <a:lnTo>
                    <a:pt x="238" y="694"/>
                  </a:lnTo>
                  <a:lnTo>
                    <a:pt x="235" y="694"/>
                  </a:lnTo>
                  <a:lnTo>
                    <a:pt x="231" y="694"/>
                  </a:lnTo>
                  <a:lnTo>
                    <a:pt x="227" y="694"/>
                  </a:lnTo>
                  <a:lnTo>
                    <a:pt x="223" y="694"/>
                  </a:lnTo>
                  <a:lnTo>
                    <a:pt x="219" y="694"/>
                  </a:lnTo>
                  <a:lnTo>
                    <a:pt x="215" y="694"/>
                  </a:lnTo>
                  <a:lnTo>
                    <a:pt x="211" y="694"/>
                  </a:lnTo>
                  <a:lnTo>
                    <a:pt x="207" y="694"/>
                  </a:lnTo>
                  <a:lnTo>
                    <a:pt x="203" y="694"/>
                  </a:lnTo>
                  <a:lnTo>
                    <a:pt x="199" y="694"/>
                  </a:lnTo>
                  <a:lnTo>
                    <a:pt x="196" y="694"/>
                  </a:lnTo>
                  <a:lnTo>
                    <a:pt x="192" y="694"/>
                  </a:lnTo>
                  <a:lnTo>
                    <a:pt x="188" y="694"/>
                  </a:lnTo>
                  <a:lnTo>
                    <a:pt x="184" y="694"/>
                  </a:lnTo>
                  <a:lnTo>
                    <a:pt x="180" y="694"/>
                  </a:lnTo>
                  <a:lnTo>
                    <a:pt x="176" y="694"/>
                  </a:lnTo>
                  <a:lnTo>
                    <a:pt x="172" y="694"/>
                  </a:lnTo>
                  <a:lnTo>
                    <a:pt x="169" y="694"/>
                  </a:lnTo>
                  <a:lnTo>
                    <a:pt x="165" y="694"/>
                  </a:lnTo>
                  <a:lnTo>
                    <a:pt x="161" y="694"/>
                  </a:lnTo>
                  <a:lnTo>
                    <a:pt x="157" y="694"/>
                  </a:lnTo>
                  <a:lnTo>
                    <a:pt x="153" y="694"/>
                  </a:lnTo>
                  <a:lnTo>
                    <a:pt x="149" y="694"/>
                  </a:lnTo>
                  <a:lnTo>
                    <a:pt x="145" y="694"/>
                  </a:lnTo>
                  <a:lnTo>
                    <a:pt x="141" y="694"/>
                  </a:lnTo>
                  <a:lnTo>
                    <a:pt x="137" y="694"/>
                  </a:lnTo>
                  <a:lnTo>
                    <a:pt x="133" y="694"/>
                  </a:lnTo>
                  <a:lnTo>
                    <a:pt x="129" y="694"/>
                  </a:lnTo>
                  <a:lnTo>
                    <a:pt x="125" y="694"/>
                  </a:lnTo>
                  <a:lnTo>
                    <a:pt x="121" y="694"/>
                  </a:lnTo>
                  <a:lnTo>
                    <a:pt x="117" y="694"/>
                  </a:lnTo>
                  <a:lnTo>
                    <a:pt x="113" y="694"/>
                  </a:lnTo>
                  <a:lnTo>
                    <a:pt x="109" y="694"/>
                  </a:lnTo>
                  <a:lnTo>
                    <a:pt x="106" y="694"/>
                  </a:lnTo>
                  <a:lnTo>
                    <a:pt x="102" y="694"/>
                  </a:lnTo>
                  <a:lnTo>
                    <a:pt x="98" y="694"/>
                  </a:lnTo>
                  <a:lnTo>
                    <a:pt x="94" y="694"/>
                  </a:lnTo>
                  <a:lnTo>
                    <a:pt x="90" y="694"/>
                  </a:lnTo>
                  <a:lnTo>
                    <a:pt x="86" y="694"/>
                  </a:lnTo>
                  <a:lnTo>
                    <a:pt x="82" y="694"/>
                  </a:lnTo>
                  <a:lnTo>
                    <a:pt x="78" y="694"/>
                  </a:lnTo>
                  <a:lnTo>
                    <a:pt x="74" y="694"/>
                  </a:lnTo>
                  <a:lnTo>
                    <a:pt x="70" y="694"/>
                  </a:lnTo>
                  <a:lnTo>
                    <a:pt x="66" y="694"/>
                  </a:lnTo>
                  <a:lnTo>
                    <a:pt x="63" y="694"/>
                  </a:lnTo>
                  <a:lnTo>
                    <a:pt x="59" y="694"/>
                  </a:lnTo>
                  <a:lnTo>
                    <a:pt x="55" y="694"/>
                  </a:lnTo>
                  <a:lnTo>
                    <a:pt x="51" y="694"/>
                  </a:lnTo>
                  <a:lnTo>
                    <a:pt x="47" y="694"/>
                  </a:lnTo>
                  <a:lnTo>
                    <a:pt x="43" y="694"/>
                  </a:lnTo>
                  <a:lnTo>
                    <a:pt x="39" y="694"/>
                  </a:lnTo>
                  <a:lnTo>
                    <a:pt x="35" y="694"/>
                  </a:lnTo>
                  <a:lnTo>
                    <a:pt x="32" y="694"/>
                  </a:lnTo>
                  <a:lnTo>
                    <a:pt x="28" y="694"/>
                  </a:lnTo>
                  <a:lnTo>
                    <a:pt x="24" y="694"/>
                  </a:lnTo>
                  <a:lnTo>
                    <a:pt x="20" y="694"/>
                  </a:lnTo>
                  <a:lnTo>
                    <a:pt x="16" y="694"/>
                  </a:lnTo>
                  <a:lnTo>
                    <a:pt x="12" y="694"/>
                  </a:lnTo>
                  <a:lnTo>
                    <a:pt x="8" y="694"/>
                  </a:lnTo>
                  <a:lnTo>
                    <a:pt x="4" y="694"/>
                  </a:lnTo>
                  <a:lnTo>
                    <a:pt x="0" y="694"/>
                  </a:lnTo>
                  <a:lnTo>
                    <a:pt x="0" y="0"/>
                  </a:lnTo>
                </a:path>
              </a:pathLst>
            </a:custGeom>
            <a:solidFill>
              <a:srgbClr val="C0C0C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9" name="Rectangle 28"/>
            <p:cNvSpPr>
              <a:spLocks noChangeArrowheads="1"/>
            </p:cNvSpPr>
            <p:nvPr/>
          </p:nvSpPr>
          <p:spPr bwMode="auto">
            <a:xfrm>
              <a:off x="311" y="1359"/>
              <a:ext cx="2571" cy="1581"/>
            </a:xfrm>
            <a:prstGeom prst="rect">
              <a:avLst/>
            </a:prstGeom>
            <a:noFill/>
            <a:ln w="76200">
              <a:solidFill>
                <a:srgbClr val="F6BF69"/>
              </a:solidFill>
              <a:miter lim="800000"/>
              <a:headEnd/>
              <a:tailEnd/>
            </a:ln>
          </p:spPr>
          <p:txBody>
            <a:bodyPr wrap="none" anchor="ctr"/>
            <a:lstStyle/>
            <a:p>
              <a:endParaRPr lang="en-US" sz="2400" i="0">
                <a:solidFill>
                  <a:srgbClr val="000000"/>
                </a:solidFill>
              </a:endParaRPr>
            </a:p>
          </p:txBody>
        </p:sp>
        <p:sp>
          <p:nvSpPr>
            <p:cNvPr id="30" name="Freeform 29"/>
            <p:cNvSpPr>
              <a:spLocks/>
            </p:cNvSpPr>
            <p:nvPr/>
          </p:nvSpPr>
          <p:spPr bwMode="auto">
            <a:xfrm>
              <a:off x="446" y="1549"/>
              <a:ext cx="1962" cy="1149"/>
            </a:xfrm>
            <a:custGeom>
              <a:avLst/>
              <a:gdLst>
                <a:gd name="T0" fmla="*/ 59 w 1962"/>
                <a:gd name="T1" fmla="*/ 1128 h 1149"/>
                <a:gd name="T2" fmla="*/ 122 w 1962"/>
                <a:gd name="T3" fmla="*/ 1117 h 1149"/>
                <a:gd name="T4" fmla="*/ 184 w 1962"/>
                <a:gd name="T5" fmla="*/ 1101 h 1149"/>
                <a:gd name="T6" fmla="*/ 247 w 1962"/>
                <a:gd name="T7" fmla="*/ 1079 h 1149"/>
                <a:gd name="T8" fmla="*/ 310 w 1962"/>
                <a:gd name="T9" fmla="*/ 1049 h 1149"/>
                <a:gd name="T10" fmla="*/ 373 w 1962"/>
                <a:gd name="T11" fmla="*/ 1008 h 1149"/>
                <a:gd name="T12" fmla="*/ 436 w 1962"/>
                <a:gd name="T13" fmla="*/ 956 h 1149"/>
                <a:gd name="T14" fmla="*/ 498 w 1962"/>
                <a:gd name="T15" fmla="*/ 891 h 1149"/>
                <a:gd name="T16" fmla="*/ 561 w 1962"/>
                <a:gd name="T17" fmla="*/ 813 h 1149"/>
                <a:gd name="T18" fmla="*/ 625 w 1962"/>
                <a:gd name="T19" fmla="*/ 723 h 1149"/>
                <a:gd name="T20" fmla="*/ 688 w 1962"/>
                <a:gd name="T21" fmla="*/ 622 h 1149"/>
                <a:gd name="T22" fmla="*/ 751 w 1962"/>
                <a:gd name="T23" fmla="*/ 514 h 1149"/>
                <a:gd name="T24" fmla="*/ 814 w 1962"/>
                <a:gd name="T25" fmla="*/ 403 h 1149"/>
                <a:gd name="T26" fmla="*/ 876 w 1962"/>
                <a:gd name="T27" fmla="*/ 294 h 1149"/>
                <a:gd name="T28" fmla="*/ 939 w 1962"/>
                <a:gd name="T29" fmla="*/ 195 h 1149"/>
                <a:gd name="T30" fmla="*/ 1002 w 1962"/>
                <a:gd name="T31" fmla="*/ 110 h 1149"/>
                <a:gd name="T32" fmla="*/ 1065 w 1962"/>
                <a:gd name="T33" fmla="*/ 47 h 1149"/>
                <a:gd name="T34" fmla="*/ 1128 w 1962"/>
                <a:gd name="T35" fmla="*/ 9 h 1149"/>
                <a:gd name="T36" fmla="*/ 1191 w 1962"/>
                <a:gd name="T37" fmla="*/ 0 h 1149"/>
                <a:gd name="T38" fmla="*/ 1254 w 1962"/>
                <a:gd name="T39" fmla="*/ 20 h 1149"/>
                <a:gd name="T40" fmla="*/ 1317 w 1962"/>
                <a:gd name="T41" fmla="*/ 68 h 1149"/>
                <a:gd name="T42" fmla="*/ 1380 w 1962"/>
                <a:gd name="T43" fmla="*/ 139 h 1149"/>
                <a:gd name="T44" fmla="*/ 1443 w 1962"/>
                <a:gd name="T45" fmla="*/ 230 h 1149"/>
                <a:gd name="T46" fmla="*/ 1505 w 1962"/>
                <a:gd name="T47" fmla="*/ 334 h 1149"/>
                <a:gd name="T48" fmla="*/ 1568 w 1962"/>
                <a:gd name="T49" fmla="*/ 445 h 1149"/>
                <a:gd name="T50" fmla="*/ 1631 w 1962"/>
                <a:gd name="T51" fmla="*/ 555 h 1149"/>
                <a:gd name="T52" fmla="*/ 1694 w 1962"/>
                <a:gd name="T53" fmla="*/ 662 h 1149"/>
                <a:gd name="T54" fmla="*/ 1757 w 1962"/>
                <a:gd name="T55" fmla="*/ 758 h 1149"/>
                <a:gd name="T56" fmla="*/ 1819 w 1962"/>
                <a:gd name="T57" fmla="*/ 845 h 1149"/>
                <a:gd name="T58" fmla="*/ 1883 w 1962"/>
                <a:gd name="T59" fmla="*/ 917 h 1149"/>
                <a:gd name="T60" fmla="*/ 1946 w 1962"/>
                <a:gd name="T61" fmla="*/ 977 h 1149"/>
                <a:gd name="T62" fmla="*/ 1918 w 1962"/>
                <a:gd name="T63" fmla="*/ 1148 h 1149"/>
                <a:gd name="T64" fmla="*/ 1855 w 1962"/>
                <a:gd name="T65" fmla="*/ 1148 h 1149"/>
                <a:gd name="T66" fmla="*/ 1793 w 1962"/>
                <a:gd name="T67" fmla="*/ 1148 h 1149"/>
                <a:gd name="T68" fmla="*/ 1730 w 1962"/>
                <a:gd name="T69" fmla="*/ 1148 h 1149"/>
                <a:gd name="T70" fmla="*/ 1667 w 1962"/>
                <a:gd name="T71" fmla="*/ 1148 h 1149"/>
                <a:gd name="T72" fmla="*/ 1604 w 1962"/>
                <a:gd name="T73" fmla="*/ 1148 h 1149"/>
                <a:gd name="T74" fmla="*/ 1540 w 1962"/>
                <a:gd name="T75" fmla="*/ 1148 h 1149"/>
                <a:gd name="T76" fmla="*/ 1477 w 1962"/>
                <a:gd name="T77" fmla="*/ 1148 h 1149"/>
                <a:gd name="T78" fmla="*/ 1415 w 1962"/>
                <a:gd name="T79" fmla="*/ 1148 h 1149"/>
                <a:gd name="T80" fmla="*/ 1352 w 1962"/>
                <a:gd name="T81" fmla="*/ 1148 h 1149"/>
                <a:gd name="T82" fmla="*/ 1289 w 1962"/>
                <a:gd name="T83" fmla="*/ 1148 h 1149"/>
                <a:gd name="T84" fmla="*/ 1226 w 1962"/>
                <a:gd name="T85" fmla="*/ 1148 h 1149"/>
                <a:gd name="T86" fmla="*/ 1163 w 1962"/>
                <a:gd name="T87" fmla="*/ 1148 h 1149"/>
                <a:gd name="T88" fmla="*/ 1101 w 1962"/>
                <a:gd name="T89" fmla="*/ 1148 h 1149"/>
                <a:gd name="T90" fmla="*/ 1038 w 1962"/>
                <a:gd name="T91" fmla="*/ 1148 h 1149"/>
                <a:gd name="T92" fmla="*/ 975 w 1962"/>
                <a:gd name="T93" fmla="*/ 1148 h 1149"/>
                <a:gd name="T94" fmla="*/ 912 w 1962"/>
                <a:gd name="T95" fmla="*/ 1148 h 1149"/>
                <a:gd name="T96" fmla="*/ 848 w 1962"/>
                <a:gd name="T97" fmla="*/ 1148 h 1149"/>
                <a:gd name="T98" fmla="*/ 786 w 1962"/>
                <a:gd name="T99" fmla="*/ 1148 h 1149"/>
                <a:gd name="T100" fmla="*/ 723 w 1962"/>
                <a:gd name="T101" fmla="*/ 1148 h 1149"/>
                <a:gd name="T102" fmla="*/ 660 w 1962"/>
                <a:gd name="T103" fmla="*/ 1148 h 1149"/>
                <a:gd name="T104" fmla="*/ 597 w 1962"/>
                <a:gd name="T105" fmla="*/ 1148 h 1149"/>
                <a:gd name="T106" fmla="*/ 534 w 1962"/>
                <a:gd name="T107" fmla="*/ 1148 h 1149"/>
                <a:gd name="T108" fmla="*/ 472 w 1962"/>
                <a:gd name="T109" fmla="*/ 1148 h 1149"/>
                <a:gd name="T110" fmla="*/ 409 w 1962"/>
                <a:gd name="T111" fmla="*/ 1148 h 1149"/>
                <a:gd name="T112" fmla="*/ 345 w 1962"/>
                <a:gd name="T113" fmla="*/ 1148 h 1149"/>
                <a:gd name="T114" fmla="*/ 282 w 1962"/>
                <a:gd name="T115" fmla="*/ 1148 h 1149"/>
                <a:gd name="T116" fmla="*/ 219 w 1962"/>
                <a:gd name="T117" fmla="*/ 1148 h 1149"/>
                <a:gd name="T118" fmla="*/ 157 w 1962"/>
                <a:gd name="T119" fmla="*/ 1148 h 1149"/>
                <a:gd name="T120" fmla="*/ 94 w 1962"/>
                <a:gd name="T121" fmla="*/ 1148 h 1149"/>
                <a:gd name="T122" fmla="*/ 31 w 1962"/>
                <a:gd name="T123" fmla="*/ 1148 h 11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62"/>
                <a:gd name="T187" fmla="*/ 0 h 1149"/>
                <a:gd name="T188" fmla="*/ 1962 w 1962"/>
                <a:gd name="T189" fmla="*/ 1149 h 11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62" h="1149">
                  <a:moveTo>
                    <a:pt x="0" y="1136"/>
                  </a:moveTo>
                  <a:lnTo>
                    <a:pt x="4" y="1135"/>
                  </a:lnTo>
                  <a:lnTo>
                    <a:pt x="7" y="1135"/>
                  </a:lnTo>
                  <a:lnTo>
                    <a:pt x="11" y="1134"/>
                  </a:lnTo>
                  <a:lnTo>
                    <a:pt x="15" y="1134"/>
                  </a:lnTo>
                  <a:lnTo>
                    <a:pt x="19" y="1134"/>
                  </a:lnTo>
                  <a:lnTo>
                    <a:pt x="23" y="1133"/>
                  </a:lnTo>
                  <a:lnTo>
                    <a:pt x="27" y="1133"/>
                  </a:lnTo>
                  <a:lnTo>
                    <a:pt x="31" y="1132"/>
                  </a:lnTo>
                  <a:lnTo>
                    <a:pt x="35" y="1132"/>
                  </a:lnTo>
                  <a:lnTo>
                    <a:pt x="39" y="1131"/>
                  </a:lnTo>
                  <a:lnTo>
                    <a:pt x="43" y="1131"/>
                  </a:lnTo>
                  <a:lnTo>
                    <a:pt x="47" y="1130"/>
                  </a:lnTo>
                  <a:lnTo>
                    <a:pt x="51" y="1130"/>
                  </a:lnTo>
                  <a:lnTo>
                    <a:pt x="55" y="1129"/>
                  </a:lnTo>
                  <a:lnTo>
                    <a:pt x="59" y="1128"/>
                  </a:lnTo>
                  <a:lnTo>
                    <a:pt x="63" y="1128"/>
                  </a:lnTo>
                  <a:lnTo>
                    <a:pt x="66" y="1127"/>
                  </a:lnTo>
                  <a:lnTo>
                    <a:pt x="70" y="1127"/>
                  </a:lnTo>
                  <a:lnTo>
                    <a:pt x="74" y="1126"/>
                  </a:lnTo>
                  <a:lnTo>
                    <a:pt x="78" y="1125"/>
                  </a:lnTo>
                  <a:lnTo>
                    <a:pt x="82" y="1125"/>
                  </a:lnTo>
                  <a:lnTo>
                    <a:pt x="86" y="1124"/>
                  </a:lnTo>
                  <a:lnTo>
                    <a:pt x="90" y="1123"/>
                  </a:lnTo>
                  <a:lnTo>
                    <a:pt x="94" y="1123"/>
                  </a:lnTo>
                  <a:lnTo>
                    <a:pt x="98" y="1122"/>
                  </a:lnTo>
                  <a:lnTo>
                    <a:pt x="102" y="1121"/>
                  </a:lnTo>
                  <a:lnTo>
                    <a:pt x="106" y="1121"/>
                  </a:lnTo>
                  <a:lnTo>
                    <a:pt x="110" y="1120"/>
                  </a:lnTo>
                  <a:lnTo>
                    <a:pt x="114" y="1119"/>
                  </a:lnTo>
                  <a:lnTo>
                    <a:pt x="118" y="1118"/>
                  </a:lnTo>
                  <a:lnTo>
                    <a:pt x="122" y="1117"/>
                  </a:lnTo>
                  <a:lnTo>
                    <a:pt x="126" y="1116"/>
                  </a:lnTo>
                  <a:lnTo>
                    <a:pt x="130" y="1115"/>
                  </a:lnTo>
                  <a:lnTo>
                    <a:pt x="134" y="1115"/>
                  </a:lnTo>
                  <a:lnTo>
                    <a:pt x="138" y="1114"/>
                  </a:lnTo>
                  <a:lnTo>
                    <a:pt x="142" y="1113"/>
                  </a:lnTo>
                  <a:lnTo>
                    <a:pt x="145" y="1112"/>
                  </a:lnTo>
                  <a:lnTo>
                    <a:pt x="149" y="1111"/>
                  </a:lnTo>
                  <a:lnTo>
                    <a:pt x="153" y="1110"/>
                  </a:lnTo>
                  <a:lnTo>
                    <a:pt x="157" y="1109"/>
                  </a:lnTo>
                  <a:lnTo>
                    <a:pt x="161" y="1108"/>
                  </a:lnTo>
                  <a:lnTo>
                    <a:pt x="164" y="1107"/>
                  </a:lnTo>
                  <a:lnTo>
                    <a:pt x="168" y="1106"/>
                  </a:lnTo>
                  <a:lnTo>
                    <a:pt x="172" y="1105"/>
                  </a:lnTo>
                  <a:lnTo>
                    <a:pt x="176" y="1104"/>
                  </a:lnTo>
                  <a:lnTo>
                    <a:pt x="180" y="1102"/>
                  </a:lnTo>
                  <a:lnTo>
                    <a:pt x="184" y="1101"/>
                  </a:lnTo>
                  <a:lnTo>
                    <a:pt x="188" y="1100"/>
                  </a:lnTo>
                  <a:lnTo>
                    <a:pt x="192" y="1099"/>
                  </a:lnTo>
                  <a:lnTo>
                    <a:pt x="196" y="1097"/>
                  </a:lnTo>
                  <a:lnTo>
                    <a:pt x="200" y="1097"/>
                  </a:lnTo>
                  <a:lnTo>
                    <a:pt x="204" y="1095"/>
                  </a:lnTo>
                  <a:lnTo>
                    <a:pt x="208" y="1094"/>
                  </a:lnTo>
                  <a:lnTo>
                    <a:pt x="212" y="1093"/>
                  </a:lnTo>
                  <a:lnTo>
                    <a:pt x="216" y="1091"/>
                  </a:lnTo>
                  <a:lnTo>
                    <a:pt x="219" y="1090"/>
                  </a:lnTo>
                  <a:lnTo>
                    <a:pt x="223" y="1088"/>
                  </a:lnTo>
                  <a:lnTo>
                    <a:pt x="227" y="1087"/>
                  </a:lnTo>
                  <a:lnTo>
                    <a:pt x="231" y="1085"/>
                  </a:lnTo>
                  <a:lnTo>
                    <a:pt x="235" y="1084"/>
                  </a:lnTo>
                  <a:lnTo>
                    <a:pt x="239" y="1082"/>
                  </a:lnTo>
                  <a:lnTo>
                    <a:pt x="243" y="1080"/>
                  </a:lnTo>
                  <a:lnTo>
                    <a:pt x="247" y="1079"/>
                  </a:lnTo>
                  <a:lnTo>
                    <a:pt x="251" y="1077"/>
                  </a:lnTo>
                  <a:lnTo>
                    <a:pt x="255" y="1075"/>
                  </a:lnTo>
                  <a:lnTo>
                    <a:pt x="259" y="1074"/>
                  </a:lnTo>
                  <a:lnTo>
                    <a:pt x="263" y="1072"/>
                  </a:lnTo>
                  <a:lnTo>
                    <a:pt x="267" y="1070"/>
                  </a:lnTo>
                  <a:lnTo>
                    <a:pt x="271" y="1068"/>
                  </a:lnTo>
                  <a:lnTo>
                    <a:pt x="275" y="1066"/>
                  </a:lnTo>
                  <a:lnTo>
                    <a:pt x="279" y="1064"/>
                  </a:lnTo>
                  <a:lnTo>
                    <a:pt x="282" y="1063"/>
                  </a:lnTo>
                  <a:lnTo>
                    <a:pt x="286" y="1060"/>
                  </a:lnTo>
                  <a:lnTo>
                    <a:pt x="290" y="1058"/>
                  </a:lnTo>
                  <a:lnTo>
                    <a:pt x="294" y="1057"/>
                  </a:lnTo>
                  <a:lnTo>
                    <a:pt x="298" y="1054"/>
                  </a:lnTo>
                  <a:lnTo>
                    <a:pt x="302" y="1052"/>
                  </a:lnTo>
                  <a:lnTo>
                    <a:pt x="306" y="1051"/>
                  </a:lnTo>
                  <a:lnTo>
                    <a:pt x="310" y="1049"/>
                  </a:lnTo>
                  <a:lnTo>
                    <a:pt x="314" y="1047"/>
                  </a:lnTo>
                  <a:lnTo>
                    <a:pt x="318" y="1044"/>
                  </a:lnTo>
                  <a:lnTo>
                    <a:pt x="322" y="1042"/>
                  </a:lnTo>
                  <a:lnTo>
                    <a:pt x="326" y="1039"/>
                  </a:lnTo>
                  <a:lnTo>
                    <a:pt x="330" y="1037"/>
                  </a:lnTo>
                  <a:lnTo>
                    <a:pt x="334" y="1035"/>
                  </a:lnTo>
                  <a:lnTo>
                    <a:pt x="338" y="1032"/>
                  </a:lnTo>
                  <a:lnTo>
                    <a:pt x="342" y="1030"/>
                  </a:lnTo>
                  <a:lnTo>
                    <a:pt x="345" y="1027"/>
                  </a:lnTo>
                  <a:lnTo>
                    <a:pt x="349" y="1025"/>
                  </a:lnTo>
                  <a:lnTo>
                    <a:pt x="353" y="1022"/>
                  </a:lnTo>
                  <a:lnTo>
                    <a:pt x="357" y="1019"/>
                  </a:lnTo>
                  <a:lnTo>
                    <a:pt x="361" y="1017"/>
                  </a:lnTo>
                  <a:lnTo>
                    <a:pt x="365" y="1014"/>
                  </a:lnTo>
                  <a:lnTo>
                    <a:pt x="369" y="1011"/>
                  </a:lnTo>
                  <a:lnTo>
                    <a:pt x="373" y="1008"/>
                  </a:lnTo>
                  <a:lnTo>
                    <a:pt x="377" y="1005"/>
                  </a:lnTo>
                  <a:lnTo>
                    <a:pt x="381" y="1002"/>
                  </a:lnTo>
                  <a:lnTo>
                    <a:pt x="385" y="999"/>
                  </a:lnTo>
                  <a:lnTo>
                    <a:pt x="389" y="996"/>
                  </a:lnTo>
                  <a:lnTo>
                    <a:pt x="393" y="993"/>
                  </a:lnTo>
                  <a:lnTo>
                    <a:pt x="397" y="990"/>
                  </a:lnTo>
                  <a:lnTo>
                    <a:pt x="401" y="987"/>
                  </a:lnTo>
                  <a:lnTo>
                    <a:pt x="405" y="983"/>
                  </a:lnTo>
                  <a:lnTo>
                    <a:pt x="409" y="980"/>
                  </a:lnTo>
                  <a:lnTo>
                    <a:pt x="413" y="977"/>
                  </a:lnTo>
                  <a:lnTo>
                    <a:pt x="417" y="974"/>
                  </a:lnTo>
                  <a:lnTo>
                    <a:pt x="421" y="970"/>
                  </a:lnTo>
                  <a:lnTo>
                    <a:pt x="425" y="967"/>
                  </a:lnTo>
                  <a:lnTo>
                    <a:pt x="428" y="963"/>
                  </a:lnTo>
                  <a:lnTo>
                    <a:pt x="432" y="959"/>
                  </a:lnTo>
                  <a:lnTo>
                    <a:pt x="436" y="956"/>
                  </a:lnTo>
                  <a:lnTo>
                    <a:pt x="440" y="952"/>
                  </a:lnTo>
                  <a:lnTo>
                    <a:pt x="444" y="948"/>
                  </a:lnTo>
                  <a:lnTo>
                    <a:pt x="448" y="944"/>
                  </a:lnTo>
                  <a:lnTo>
                    <a:pt x="452" y="941"/>
                  </a:lnTo>
                  <a:lnTo>
                    <a:pt x="456" y="937"/>
                  </a:lnTo>
                  <a:lnTo>
                    <a:pt x="460" y="933"/>
                  </a:lnTo>
                  <a:lnTo>
                    <a:pt x="464" y="929"/>
                  </a:lnTo>
                  <a:lnTo>
                    <a:pt x="468" y="925"/>
                  </a:lnTo>
                  <a:lnTo>
                    <a:pt x="472" y="921"/>
                  </a:lnTo>
                  <a:lnTo>
                    <a:pt x="476" y="917"/>
                  </a:lnTo>
                  <a:lnTo>
                    <a:pt x="480" y="913"/>
                  </a:lnTo>
                  <a:lnTo>
                    <a:pt x="484" y="908"/>
                  </a:lnTo>
                  <a:lnTo>
                    <a:pt x="488" y="904"/>
                  </a:lnTo>
                  <a:lnTo>
                    <a:pt x="491" y="900"/>
                  </a:lnTo>
                  <a:lnTo>
                    <a:pt x="494" y="895"/>
                  </a:lnTo>
                  <a:lnTo>
                    <a:pt x="498" y="891"/>
                  </a:lnTo>
                  <a:lnTo>
                    <a:pt x="502" y="886"/>
                  </a:lnTo>
                  <a:lnTo>
                    <a:pt x="506" y="882"/>
                  </a:lnTo>
                  <a:lnTo>
                    <a:pt x="510" y="877"/>
                  </a:lnTo>
                  <a:lnTo>
                    <a:pt x="514" y="872"/>
                  </a:lnTo>
                  <a:lnTo>
                    <a:pt x="518" y="868"/>
                  </a:lnTo>
                  <a:lnTo>
                    <a:pt x="522" y="863"/>
                  </a:lnTo>
                  <a:lnTo>
                    <a:pt x="526" y="859"/>
                  </a:lnTo>
                  <a:lnTo>
                    <a:pt x="530" y="854"/>
                  </a:lnTo>
                  <a:lnTo>
                    <a:pt x="534" y="850"/>
                  </a:lnTo>
                  <a:lnTo>
                    <a:pt x="538" y="845"/>
                  </a:lnTo>
                  <a:lnTo>
                    <a:pt x="542" y="839"/>
                  </a:lnTo>
                  <a:lnTo>
                    <a:pt x="546" y="834"/>
                  </a:lnTo>
                  <a:lnTo>
                    <a:pt x="550" y="829"/>
                  </a:lnTo>
                  <a:lnTo>
                    <a:pt x="554" y="824"/>
                  </a:lnTo>
                  <a:lnTo>
                    <a:pt x="557" y="819"/>
                  </a:lnTo>
                  <a:lnTo>
                    <a:pt x="561" y="813"/>
                  </a:lnTo>
                  <a:lnTo>
                    <a:pt x="565" y="808"/>
                  </a:lnTo>
                  <a:lnTo>
                    <a:pt x="569" y="803"/>
                  </a:lnTo>
                  <a:lnTo>
                    <a:pt x="573" y="797"/>
                  </a:lnTo>
                  <a:lnTo>
                    <a:pt x="577" y="792"/>
                  </a:lnTo>
                  <a:lnTo>
                    <a:pt x="581" y="787"/>
                  </a:lnTo>
                  <a:lnTo>
                    <a:pt x="585" y="781"/>
                  </a:lnTo>
                  <a:lnTo>
                    <a:pt x="589" y="775"/>
                  </a:lnTo>
                  <a:lnTo>
                    <a:pt x="593" y="770"/>
                  </a:lnTo>
                  <a:lnTo>
                    <a:pt x="597" y="764"/>
                  </a:lnTo>
                  <a:lnTo>
                    <a:pt x="601" y="758"/>
                  </a:lnTo>
                  <a:lnTo>
                    <a:pt x="605" y="752"/>
                  </a:lnTo>
                  <a:lnTo>
                    <a:pt x="609" y="747"/>
                  </a:lnTo>
                  <a:lnTo>
                    <a:pt x="613" y="741"/>
                  </a:lnTo>
                  <a:lnTo>
                    <a:pt x="617" y="735"/>
                  </a:lnTo>
                  <a:lnTo>
                    <a:pt x="621" y="729"/>
                  </a:lnTo>
                  <a:lnTo>
                    <a:pt x="625" y="723"/>
                  </a:lnTo>
                  <a:lnTo>
                    <a:pt x="629" y="717"/>
                  </a:lnTo>
                  <a:lnTo>
                    <a:pt x="632" y="711"/>
                  </a:lnTo>
                  <a:lnTo>
                    <a:pt x="636" y="705"/>
                  </a:lnTo>
                  <a:lnTo>
                    <a:pt x="640" y="699"/>
                  </a:lnTo>
                  <a:lnTo>
                    <a:pt x="644" y="692"/>
                  </a:lnTo>
                  <a:lnTo>
                    <a:pt x="648" y="686"/>
                  </a:lnTo>
                  <a:lnTo>
                    <a:pt x="652" y="680"/>
                  </a:lnTo>
                  <a:lnTo>
                    <a:pt x="656" y="674"/>
                  </a:lnTo>
                  <a:lnTo>
                    <a:pt x="660" y="668"/>
                  </a:lnTo>
                  <a:lnTo>
                    <a:pt x="664" y="662"/>
                  </a:lnTo>
                  <a:lnTo>
                    <a:pt x="668" y="655"/>
                  </a:lnTo>
                  <a:lnTo>
                    <a:pt x="672" y="649"/>
                  </a:lnTo>
                  <a:lnTo>
                    <a:pt x="676" y="642"/>
                  </a:lnTo>
                  <a:lnTo>
                    <a:pt x="680" y="636"/>
                  </a:lnTo>
                  <a:lnTo>
                    <a:pt x="684" y="629"/>
                  </a:lnTo>
                  <a:lnTo>
                    <a:pt x="688" y="622"/>
                  </a:lnTo>
                  <a:lnTo>
                    <a:pt x="692" y="616"/>
                  </a:lnTo>
                  <a:lnTo>
                    <a:pt x="696" y="609"/>
                  </a:lnTo>
                  <a:lnTo>
                    <a:pt x="700" y="603"/>
                  </a:lnTo>
                  <a:lnTo>
                    <a:pt x="704" y="596"/>
                  </a:lnTo>
                  <a:lnTo>
                    <a:pt x="707" y="589"/>
                  </a:lnTo>
                  <a:lnTo>
                    <a:pt x="711" y="582"/>
                  </a:lnTo>
                  <a:lnTo>
                    <a:pt x="715" y="576"/>
                  </a:lnTo>
                  <a:lnTo>
                    <a:pt x="719" y="569"/>
                  </a:lnTo>
                  <a:lnTo>
                    <a:pt x="723" y="562"/>
                  </a:lnTo>
                  <a:lnTo>
                    <a:pt x="727" y="555"/>
                  </a:lnTo>
                  <a:lnTo>
                    <a:pt x="731" y="548"/>
                  </a:lnTo>
                  <a:lnTo>
                    <a:pt x="735" y="541"/>
                  </a:lnTo>
                  <a:lnTo>
                    <a:pt x="739" y="535"/>
                  </a:lnTo>
                  <a:lnTo>
                    <a:pt x="743" y="528"/>
                  </a:lnTo>
                  <a:lnTo>
                    <a:pt x="747" y="521"/>
                  </a:lnTo>
                  <a:lnTo>
                    <a:pt x="751" y="514"/>
                  </a:lnTo>
                  <a:lnTo>
                    <a:pt x="755" y="507"/>
                  </a:lnTo>
                  <a:lnTo>
                    <a:pt x="759" y="500"/>
                  </a:lnTo>
                  <a:lnTo>
                    <a:pt x="763" y="493"/>
                  </a:lnTo>
                  <a:lnTo>
                    <a:pt x="767" y="486"/>
                  </a:lnTo>
                  <a:lnTo>
                    <a:pt x="770" y="479"/>
                  </a:lnTo>
                  <a:lnTo>
                    <a:pt x="774" y="473"/>
                  </a:lnTo>
                  <a:lnTo>
                    <a:pt x="778" y="466"/>
                  </a:lnTo>
                  <a:lnTo>
                    <a:pt x="782" y="459"/>
                  </a:lnTo>
                  <a:lnTo>
                    <a:pt x="786" y="452"/>
                  </a:lnTo>
                  <a:lnTo>
                    <a:pt x="790" y="445"/>
                  </a:lnTo>
                  <a:lnTo>
                    <a:pt x="794" y="438"/>
                  </a:lnTo>
                  <a:lnTo>
                    <a:pt x="798" y="431"/>
                  </a:lnTo>
                  <a:lnTo>
                    <a:pt x="802" y="424"/>
                  </a:lnTo>
                  <a:lnTo>
                    <a:pt x="806" y="417"/>
                  </a:lnTo>
                  <a:lnTo>
                    <a:pt x="810" y="410"/>
                  </a:lnTo>
                  <a:lnTo>
                    <a:pt x="814" y="403"/>
                  </a:lnTo>
                  <a:lnTo>
                    <a:pt x="817" y="396"/>
                  </a:lnTo>
                  <a:lnTo>
                    <a:pt x="821" y="389"/>
                  </a:lnTo>
                  <a:lnTo>
                    <a:pt x="825" y="382"/>
                  </a:lnTo>
                  <a:lnTo>
                    <a:pt x="829" y="375"/>
                  </a:lnTo>
                  <a:lnTo>
                    <a:pt x="833" y="368"/>
                  </a:lnTo>
                  <a:lnTo>
                    <a:pt x="836" y="361"/>
                  </a:lnTo>
                  <a:lnTo>
                    <a:pt x="840" y="354"/>
                  </a:lnTo>
                  <a:lnTo>
                    <a:pt x="844" y="348"/>
                  </a:lnTo>
                  <a:lnTo>
                    <a:pt x="848" y="341"/>
                  </a:lnTo>
                  <a:lnTo>
                    <a:pt x="852" y="334"/>
                  </a:lnTo>
                  <a:lnTo>
                    <a:pt x="856" y="327"/>
                  </a:lnTo>
                  <a:lnTo>
                    <a:pt x="860" y="320"/>
                  </a:lnTo>
                  <a:lnTo>
                    <a:pt x="864" y="314"/>
                  </a:lnTo>
                  <a:lnTo>
                    <a:pt x="868" y="307"/>
                  </a:lnTo>
                  <a:lnTo>
                    <a:pt x="872" y="300"/>
                  </a:lnTo>
                  <a:lnTo>
                    <a:pt x="876" y="294"/>
                  </a:lnTo>
                  <a:lnTo>
                    <a:pt x="880" y="287"/>
                  </a:lnTo>
                  <a:lnTo>
                    <a:pt x="884" y="282"/>
                  </a:lnTo>
                  <a:lnTo>
                    <a:pt x="888" y="275"/>
                  </a:lnTo>
                  <a:lnTo>
                    <a:pt x="892" y="268"/>
                  </a:lnTo>
                  <a:lnTo>
                    <a:pt x="896" y="262"/>
                  </a:lnTo>
                  <a:lnTo>
                    <a:pt x="900" y="256"/>
                  </a:lnTo>
                  <a:lnTo>
                    <a:pt x="904" y="249"/>
                  </a:lnTo>
                  <a:lnTo>
                    <a:pt x="908" y="243"/>
                  </a:lnTo>
                  <a:lnTo>
                    <a:pt x="912" y="237"/>
                  </a:lnTo>
                  <a:lnTo>
                    <a:pt x="915" y="230"/>
                  </a:lnTo>
                  <a:lnTo>
                    <a:pt x="919" y="224"/>
                  </a:lnTo>
                  <a:lnTo>
                    <a:pt x="923" y="218"/>
                  </a:lnTo>
                  <a:lnTo>
                    <a:pt x="927" y="212"/>
                  </a:lnTo>
                  <a:lnTo>
                    <a:pt x="931" y="206"/>
                  </a:lnTo>
                  <a:lnTo>
                    <a:pt x="935" y="200"/>
                  </a:lnTo>
                  <a:lnTo>
                    <a:pt x="939" y="195"/>
                  </a:lnTo>
                  <a:lnTo>
                    <a:pt x="943" y="189"/>
                  </a:lnTo>
                  <a:lnTo>
                    <a:pt x="947" y="183"/>
                  </a:lnTo>
                  <a:lnTo>
                    <a:pt x="951" y="177"/>
                  </a:lnTo>
                  <a:lnTo>
                    <a:pt x="955" y="172"/>
                  </a:lnTo>
                  <a:lnTo>
                    <a:pt x="959" y="166"/>
                  </a:lnTo>
                  <a:lnTo>
                    <a:pt x="963" y="161"/>
                  </a:lnTo>
                  <a:lnTo>
                    <a:pt x="967" y="155"/>
                  </a:lnTo>
                  <a:lnTo>
                    <a:pt x="971" y="150"/>
                  </a:lnTo>
                  <a:lnTo>
                    <a:pt x="975" y="144"/>
                  </a:lnTo>
                  <a:lnTo>
                    <a:pt x="979" y="139"/>
                  </a:lnTo>
                  <a:lnTo>
                    <a:pt x="982" y="134"/>
                  </a:lnTo>
                  <a:lnTo>
                    <a:pt x="986" y="129"/>
                  </a:lnTo>
                  <a:lnTo>
                    <a:pt x="990" y="124"/>
                  </a:lnTo>
                  <a:lnTo>
                    <a:pt x="994" y="119"/>
                  </a:lnTo>
                  <a:lnTo>
                    <a:pt x="998" y="114"/>
                  </a:lnTo>
                  <a:lnTo>
                    <a:pt x="1002" y="110"/>
                  </a:lnTo>
                  <a:lnTo>
                    <a:pt x="1006" y="105"/>
                  </a:lnTo>
                  <a:lnTo>
                    <a:pt x="1010" y="100"/>
                  </a:lnTo>
                  <a:lnTo>
                    <a:pt x="1014" y="96"/>
                  </a:lnTo>
                  <a:lnTo>
                    <a:pt x="1018" y="92"/>
                  </a:lnTo>
                  <a:lnTo>
                    <a:pt x="1022" y="88"/>
                  </a:lnTo>
                  <a:lnTo>
                    <a:pt x="1026" y="84"/>
                  </a:lnTo>
                  <a:lnTo>
                    <a:pt x="1030" y="80"/>
                  </a:lnTo>
                  <a:lnTo>
                    <a:pt x="1034" y="76"/>
                  </a:lnTo>
                  <a:lnTo>
                    <a:pt x="1038" y="72"/>
                  </a:lnTo>
                  <a:lnTo>
                    <a:pt x="1042" y="68"/>
                  </a:lnTo>
                  <a:lnTo>
                    <a:pt x="1045" y="64"/>
                  </a:lnTo>
                  <a:lnTo>
                    <a:pt x="1049" y="61"/>
                  </a:lnTo>
                  <a:lnTo>
                    <a:pt x="1053" y="57"/>
                  </a:lnTo>
                  <a:lnTo>
                    <a:pt x="1057" y="54"/>
                  </a:lnTo>
                  <a:lnTo>
                    <a:pt x="1061" y="50"/>
                  </a:lnTo>
                  <a:lnTo>
                    <a:pt x="1065" y="47"/>
                  </a:lnTo>
                  <a:lnTo>
                    <a:pt x="1069" y="44"/>
                  </a:lnTo>
                  <a:lnTo>
                    <a:pt x="1073" y="41"/>
                  </a:lnTo>
                  <a:lnTo>
                    <a:pt x="1077" y="38"/>
                  </a:lnTo>
                  <a:lnTo>
                    <a:pt x="1081" y="35"/>
                  </a:lnTo>
                  <a:lnTo>
                    <a:pt x="1085" y="32"/>
                  </a:lnTo>
                  <a:lnTo>
                    <a:pt x="1089" y="30"/>
                  </a:lnTo>
                  <a:lnTo>
                    <a:pt x="1093" y="27"/>
                  </a:lnTo>
                  <a:lnTo>
                    <a:pt x="1097" y="24"/>
                  </a:lnTo>
                  <a:lnTo>
                    <a:pt x="1101" y="22"/>
                  </a:lnTo>
                  <a:lnTo>
                    <a:pt x="1105" y="20"/>
                  </a:lnTo>
                  <a:lnTo>
                    <a:pt x="1109" y="18"/>
                  </a:lnTo>
                  <a:lnTo>
                    <a:pt x="1113" y="16"/>
                  </a:lnTo>
                  <a:lnTo>
                    <a:pt x="1117" y="14"/>
                  </a:lnTo>
                  <a:lnTo>
                    <a:pt x="1120" y="12"/>
                  </a:lnTo>
                  <a:lnTo>
                    <a:pt x="1124" y="11"/>
                  </a:lnTo>
                  <a:lnTo>
                    <a:pt x="1128" y="9"/>
                  </a:lnTo>
                  <a:lnTo>
                    <a:pt x="1132" y="8"/>
                  </a:lnTo>
                  <a:lnTo>
                    <a:pt x="1136" y="6"/>
                  </a:lnTo>
                  <a:lnTo>
                    <a:pt x="1140" y="5"/>
                  </a:lnTo>
                  <a:lnTo>
                    <a:pt x="1144" y="4"/>
                  </a:lnTo>
                  <a:lnTo>
                    <a:pt x="1147" y="3"/>
                  </a:lnTo>
                  <a:lnTo>
                    <a:pt x="1151" y="2"/>
                  </a:lnTo>
                  <a:lnTo>
                    <a:pt x="1155" y="1"/>
                  </a:lnTo>
                  <a:lnTo>
                    <a:pt x="1159" y="1"/>
                  </a:lnTo>
                  <a:lnTo>
                    <a:pt x="1163" y="1"/>
                  </a:lnTo>
                  <a:lnTo>
                    <a:pt x="1167" y="0"/>
                  </a:lnTo>
                  <a:lnTo>
                    <a:pt x="1171" y="0"/>
                  </a:lnTo>
                  <a:lnTo>
                    <a:pt x="1175" y="0"/>
                  </a:lnTo>
                  <a:lnTo>
                    <a:pt x="1179" y="0"/>
                  </a:lnTo>
                  <a:lnTo>
                    <a:pt x="1183" y="0"/>
                  </a:lnTo>
                  <a:lnTo>
                    <a:pt x="1187" y="0"/>
                  </a:lnTo>
                  <a:lnTo>
                    <a:pt x="1191" y="0"/>
                  </a:lnTo>
                  <a:lnTo>
                    <a:pt x="1194" y="1"/>
                  </a:lnTo>
                  <a:lnTo>
                    <a:pt x="1198" y="1"/>
                  </a:lnTo>
                  <a:lnTo>
                    <a:pt x="1202" y="1"/>
                  </a:lnTo>
                  <a:lnTo>
                    <a:pt x="1206" y="2"/>
                  </a:lnTo>
                  <a:lnTo>
                    <a:pt x="1210" y="3"/>
                  </a:lnTo>
                  <a:lnTo>
                    <a:pt x="1214" y="4"/>
                  </a:lnTo>
                  <a:lnTo>
                    <a:pt x="1218" y="5"/>
                  </a:lnTo>
                  <a:lnTo>
                    <a:pt x="1222" y="6"/>
                  </a:lnTo>
                  <a:lnTo>
                    <a:pt x="1226" y="8"/>
                  </a:lnTo>
                  <a:lnTo>
                    <a:pt x="1230" y="9"/>
                  </a:lnTo>
                  <a:lnTo>
                    <a:pt x="1234" y="11"/>
                  </a:lnTo>
                  <a:lnTo>
                    <a:pt x="1238" y="12"/>
                  </a:lnTo>
                  <a:lnTo>
                    <a:pt x="1242" y="14"/>
                  </a:lnTo>
                  <a:lnTo>
                    <a:pt x="1246" y="16"/>
                  </a:lnTo>
                  <a:lnTo>
                    <a:pt x="1250" y="18"/>
                  </a:lnTo>
                  <a:lnTo>
                    <a:pt x="1254" y="20"/>
                  </a:lnTo>
                  <a:lnTo>
                    <a:pt x="1257" y="22"/>
                  </a:lnTo>
                  <a:lnTo>
                    <a:pt x="1261" y="24"/>
                  </a:lnTo>
                  <a:lnTo>
                    <a:pt x="1265" y="27"/>
                  </a:lnTo>
                  <a:lnTo>
                    <a:pt x="1269" y="30"/>
                  </a:lnTo>
                  <a:lnTo>
                    <a:pt x="1273" y="32"/>
                  </a:lnTo>
                  <a:lnTo>
                    <a:pt x="1277" y="35"/>
                  </a:lnTo>
                  <a:lnTo>
                    <a:pt x="1281" y="38"/>
                  </a:lnTo>
                  <a:lnTo>
                    <a:pt x="1285" y="41"/>
                  </a:lnTo>
                  <a:lnTo>
                    <a:pt x="1289" y="44"/>
                  </a:lnTo>
                  <a:lnTo>
                    <a:pt x="1293" y="47"/>
                  </a:lnTo>
                  <a:lnTo>
                    <a:pt x="1297" y="50"/>
                  </a:lnTo>
                  <a:lnTo>
                    <a:pt x="1301" y="54"/>
                  </a:lnTo>
                  <a:lnTo>
                    <a:pt x="1305" y="57"/>
                  </a:lnTo>
                  <a:lnTo>
                    <a:pt x="1309" y="61"/>
                  </a:lnTo>
                  <a:lnTo>
                    <a:pt x="1313" y="64"/>
                  </a:lnTo>
                  <a:lnTo>
                    <a:pt x="1317" y="68"/>
                  </a:lnTo>
                  <a:lnTo>
                    <a:pt x="1321" y="72"/>
                  </a:lnTo>
                  <a:lnTo>
                    <a:pt x="1324" y="76"/>
                  </a:lnTo>
                  <a:lnTo>
                    <a:pt x="1328" y="80"/>
                  </a:lnTo>
                  <a:lnTo>
                    <a:pt x="1332" y="84"/>
                  </a:lnTo>
                  <a:lnTo>
                    <a:pt x="1336" y="88"/>
                  </a:lnTo>
                  <a:lnTo>
                    <a:pt x="1340" y="92"/>
                  </a:lnTo>
                  <a:lnTo>
                    <a:pt x="1344" y="96"/>
                  </a:lnTo>
                  <a:lnTo>
                    <a:pt x="1348" y="100"/>
                  </a:lnTo>
                  <a:lnTo>
                    <a:pt x="1352" y="105"/>
                  </a:lnTo>
                  <a:lnTo>
                    <a:pt x="1356" y="110"/>
                  </a:lnTo>
                  <a:lnTo>
                    <a:pt x="1360" y="114"/>
                  </a:lnTo>
                  <a:lnTo>
                    <a:pt x="1364" y="119"/>
                  </a:lnTo>
                  <a:lnTo>
                    <a:pt x="1368" y="124"/>
                  </a:lnTo>
                  <a:lnTo>
                    <a:pt x="1372" y="129"/>
                  </a:lnTo>
                  <a:lnTo>
                    <a:pt x="1376" y="134"/>
                  </a:lnTo>
                  <a:lnTo>
                    <a:pt x="1380" y="139"/>
                  </a:lnTo>
                  <a:lnTo>
                    <a:pt x="1384" y="144"/>
                  </a:lnTo>
                  <a:lnTo>
                    <a:pt x="1388" y="150"/>
                  </a:lnTo>
                  <a:lnTo>
                    <a:pt x="1392" y="155"/>
                  </a:lnTo>
                  <a:lnTo>
                    <a:pt x="1396" y="161"/>
                  </a:lnTo>
                  <a:lnTo>
                    <a:pt x="1400" y="166"/>
                  </a:lnTo>
                  <a:lnTo>
                    <a:pt x="1403" y="172"/>
                  </a:lnTo>
                  <a:lnTo>
                    <a:pt x="1407" y="177"/>
                  </a:lnTo>
                  <a:lnTo>
                    <a:pt x="1411" y="183"/>
                  </a:lnTo>
                  <a:lnTo>
                    <a:pt x="1415" y="189"/>
                  </a:lnTo>
                  <a:lnTo>
                    <a:pt x="1419" y="195"/>
                  </a:lnTo>
                  <a:lnTo>
                    <a:pt x="1423" y="200"/>
                  </a:lnTo>
                  <a:lnTo>
                    <a:pt x="1427" y="206"/>
                  </a:lnTo>
                  <a:lnTo>
                    <a:pt x="1431" y="212"/>
                  </a:lnTo>
                  <a:lnTo>
                    <a:pt x="1435" y="218"/>
                  </a:lnTo>
                  <a:lnTo>
                    <a:pt x="1439" y="224"/>
                  </a:lnTo>
                  <a:lnTo>
                    <a:pt x="1443" y="230"/>
                  </a:lnTo>
                  <a:lnTo>
                    <a:pt x="1447" y="237"/>
                  </a:lnTo>
                  <a:lnTo>
                    <a:pt x="1451" y="243"/>
                  </a:lnTo>
                  <a:lnTo>
                    <a:pt x="1455" y="249"/>
                  </a:lnTo>
                  <a:lnTo>
                    <a:pt x="1459" y="256"/>
                  </a:lnTo>
                  <a:lnTo>
                    <a:pt x="1463" y="262"/>
                  </a:lnTo>
                  <a:lnTo>
                    <a:pt x="1467" y="268"/>
                  </a:lnTo>
                  <a:lnTo>
                    <a:pt x="1470" y="275"/>
                  </a:lnTo>
                  <a:lnTo>
                    <a:pt x="1473" y="282"/>
                  </a:lnTo>
                  <a:lnTo>
                    <a:pt x="1477" y="287"/>
                  </a:lnTo>
                  <a:lnTo>
                    <a:pt x="1481" y="294"/>
                  </a:lnTo>
                  <a:lnTo>
                    <a:pt x="1485" y="300"/>
                  </a:lnTo>
                  <a:lnTo>
                    <a:pt x="1489" y="307"/>
                  </a:lnTo>
                  <a:lnTo>
                    <a:pt x="1493" y="314"/>
                  </a:lnTo>
                  <a:lnTo>
                    <a:pt x="1497" y="320"/>
                  </a:lnTo>
                  <a:lnTo>
                    <a:pt x="1501" y="327"/>
                  </a:lnTo>
                  <a:lnTo>
                    <a:pt x="1505" y="334"/>
                  </a:lnTo>
                  <a:lnTo>
                    <a:pt x="1509" y="341"/>
                  </a:lnTo>
                  <a:lnTo>
                    <a:pt x="1513" y="348"/>
                  </a:lnTo>
                  <a:lnTo>
                    <a:pt x="1517" y="354"/>
                  </a:lnTo>
                  <a:lnTo>
                    <a:pt x="1521" y="361"/>
                  </a:lnTo>
                  <a:lnTo>
                    <a:pt x="1525" y="368"/>
                  </a:lnTo>
                  <a:lnTo>
                    <a:pt x="1529" y="375"/>
                  </a:lnTo>
                  <a:lnTo>
                    <a:pt x="1532" y="382"/>
                  </a:lnTo>
                  <a:lnTo>
                    <a:pt x="1536" y="389"/>
                  </a:lnTo>
                  <a:lnTo>
                    <a:pt x="1540" y="396"/>
                  </a:lnTo>
                  <a:lnTo>
                    <a:pt x="1544" y="403"/>
                  </a:lnTo>
                  <a:lnTo>
                    <a:pt x="1548" y="410"/>
                  </a:lnTo>
                  <a:lnTo>
                    <a:pt x="1552" y="417"/>
                  </a:lnTo>
                  <a:lnTo>
                    <a:pt x="1556" y="424"/>
                  </a:lnTo>
                  <a:lnTo>
                    <a:pt x="1560" y="431"/>
                  </a:lnTo>
                  <a:lnTo>
                    <a:pt x="1564" y="438"/>
                  </a:lnTo>
                  <a:lnTo>
                    <a:pt x="1568" y="445"/>
                  </a:lnTo>
                  <a:lnTo>
                    <a:pt x="1572" y="452"/>
                  </a:lnTo>
                  <a:lnTo>
                    <a:pt x="1576" y="459"/>
                  </a:lnTo>
                  <a:lnTo>
                    <a:pt x="1580" y="466"/>
                  </a:lnTo>
                  <a:lnTo>
                    <a:pt x="1584" y="473"/>
                  </a:lnTo>
                  <a:lnTo>
                    <a:pt x="1588" y="479"/>
                  </a:lnTo>
                  <a:lnTo>
                    <a:pt x="1592" y="486"/>
                  </a:lnTo>
                  <a:lnTo>
                    <a:pt x="1596" y="493"/>
                  </a:lnTo>
                  <a:lnTo>
                    <a:pt x="1600" y="500"/>
                  </a:lnTo>
                  <a:lnTo>
                    <a:pt x="1604" y="507"/>
                  </a:lnTo>
                  <a:lnTo>
                    <a:pt x="1607" y="514"/>
                  </a:lnTo>
                  <a:lnTo>
                    <a:pt x="1611" y="521"/>
                  </a:lnTo>
                  <a:lnTo>
                    <a:pt x="1615" y="528"/>
                  </a:lnTo>
                  <a:lnTo>
                    <a:pt x="1619" y="535"/>
                  </a:lnTo>
                  <a:lnTo>
                    <a:pt x="1623" y="541"/>
                  </a:lnTo>
                  <a:lnTo>
                    <a:pt x="1627" y="548"/>
                  </a:lnTo>
                  <a:lnTo>
                    <a:pt x="1631" y="555"/>
                  </a:lnTo>
                  <a:lnTo>
                    <a:pt x="1635" y="562"/>
                  </a:lnTo>
                  <a:lnTo>
                    <a:pt x="1639" y="569"/>
                  </a:lnTo>
                  <a:lnTo>
                    <a:pt x="1643" y="576"/>
                  </a:lnTo>
                  <a:lnTo>
                    <a:pt x="1647" y="582"/>
                  </a:lnTo>
                  <a:lnTo>
                    <a:pt x="1651" y="589"/>
                  </a:lnTo>
                  <a:lnTo>
                    <a:pt x="1655" y="596"/>
                  </a:lnTo>
                  <a:lnTo>
                    <a:pt x="1659" y="603"/>
                  </a:lnTo>
                  <a:lnTo>
                    <a:pt x="1663" y="609"/>
                  </a:lnTo>
                  <a:lnTo>
                    <a:pt x="1667" y="616"/>
                  </a:lnTo>
                  <a:lnTo>
                    <a:pt x="1671" y="622"/>
                  </a:lnTo>
                  <a:lnTo>
                    <a:pt x="1675" y="629"/>
                  </a:lnTo>
                  <a:lnTo>
                    <a:pt x="1679" y="636"/>
                  </a:lnTo>
                  <a:lnTo>
                    <a:pt x="1682" y="642"/>
                  </a:lnTo>
                  <a:lnTo>
                    <a:pt x="1686" y="649"/>
                  </a:lnTo>
                  <a:lnTo>
                    <a:pt x="1690" y="655"/>
                  </a:lnTo>
                  <a:lnTo>
                    <a:pt x="1694" y="662"/>
                  </a:lnTo>
                  <a:lnTo>
                    <a:pt x="1698" y="668"/>
                  </a:lnTo>
                  <a:lnTo>
                    <a:pt x="1702" y="674"/>
                  </a:lnTo>
                  <a:lnTo>
                    <a:pt x="1706" y="680"/>
                  </a:lnTo>
                  <a:lnTo>
                    <a:pt x="1710" y="686"/>
                  </a:lnTo>
                  <a:lnTo>
                    <a:pt x="1714" y="692"/>
                  </a:lnTo>
                  <a:lnTo>
                    <a:pt x="1718" y="699"/>
                  </a:lnTo>
                  <a:lnTo>
                    <a:pt x="1722" y="705"/>
                  </a:lnTo>
                  <a:lnTo>
                    <a:pt x="1726" y="711"/>
                  </a:lnTo>
                  <a:lnTo>
                    <a:pt x="1730" y="717"/>
                  </a:lnTo>
                  <a:lnTo>
                    <a:pt x="1734" y="723"/>
                  </a:lnTo>
                  <a:lnTo>
                    <a:pt x="1738" y="729"/>
                  </a:lnTo>
                  <a:lnTo>
                    <a:pt x="1742" y="735"/>
                  </a:lnTo>
                  <a:lnTo>
                    <a:pt x="1745" y="741"/>
                  </a:lnTo>
                  <a:lnTo>
                    <a:pt x="1749" y="747"/>
                  </a:lnTo>
                  <a:lnTo>
                    <a:pt x="1753" y="752"/>
                  </a:lnTo>
                  <a:lnTo>
                    <a:pt x="1757" y="758"/>
                  </a:lnTo>
                  <a:lnTo>
                    <a:pt x="1761" y="764"/>
                  </a:lnTo>
                  <a:lnTo>
                    <a:pt x="1765" y="770"/>
                  </a:lnTo>
                  <a:lnTo>
                    <a:pt x="1769" y="775"/>
                  </a:lnTo>
                  <a:lnTo>
                    <a:pt x="1773" y="781"/>
                  </a:lnTo>
                  <a:lnTo>
                    <a:pt x="1777" y="787"/>
                  </a:lnTo>
                  <a:lnTo>
                    <a:pt x="1781" y="792"/>
                  </a:lnTo>
                  <a:lnTo>
                    <a:pt x="1785" y="797"/>
                  </a:lnTo>
                  <a:lnTo>
                    <a:pt x="1789" y="803"/>
                  </a:lnTo>
                  <a:lnTo>
                    <a:pt x="1793" y="808"/>
                  </a:lnTo>
                  <a:lnTo>
                    <a:pt x="1797" y="813"/>
                  </a:lnTo>
                  <a:lnTo>
                    <a:pt x="1800" y="819"/>
                  </a:lnTo>
                  <a:lnTo>
                    <a:pt x="1804" y="824"/>
                  </a:lnTo>
                  <a:lnTo>
                    <a:pt x="1808" y="829"/>
                  </a:lnTo>
                  <a:lnTo>
                    <a:pt x="1811" y="834"/>
                  </a:lnTo>
                  <a:lnTo>
                    <a:pt x="1815" y="839"/>
                  </a:lnTo>
                  <a:lnTo>
                    <a:pt x="1819" y="845"/>
                  </a:lnTo>
                  <a:lnTo>
                    <a:pt x="1823" y="850"/>
                  </a:lnTo>
                  <a:lnTo>
                    <a:pt x="1827" y="854"/>
                  </a:lnTo>
                  <a:lnTo>
                    <a:pt x="1831" y="859"/>
                  </a:lnTo>
                  <a:lnTo>
                    <a:pt x="1835" y="863"/>
                  </a:lnTo>
                  <a:lnTo>
                    <a:pt x="1839" y="868"/>
                  </a:lnTo>
                  <a:lnTo>
                    <a:pt x="1843" y="872"/>
                  </a:lnTo>
                  <a:lnTo>
                    <a:pt x="1847" y="877"/>
                  </a:lnTo>
                  <a:lnTo>
                    <a:pt x="1851" y="882"/>
                  </a:lnTo>
                  <a:lnTo>
                    <a:pt x="1855" y="886"/>
                  </a:lnTo>
                  <a:lnTo>
                    <a:pt x="1859" y="891"/>
                  </a:lnTo>
                  <a:lnTo>
                    <a:pt x="1863" y="895"/>
                  </a:lnTo>
                  <a:lnTo>
                    <a:pt x="1867" y="900"/>
                  </a:lnTo>
                  <a:lnTo>
                    <a:pt x="1871" y="904"/>
                  </a:lnTo>
                  <a:lnTo>
                    <a:pt x="1875" y="908"/>
                  </a:lnTo>
                  <a:lnTo>
                    <a:pt x="1879" y="913"/>
                  </a:lnTo>
                  <a:lnTo>
                    <a:pt x="1883" y="917"/>
                  </a:lnTo>
                  <a:lnTo>
                    <a:pt x="1887" y="921"/>
                  </a:lnTo>
                  <a:lnTo>
                    <a:pt x="1891" y="925"/>
                  </a:lnTo>
                  <a:lnTo>
                    <a:pt x="1894" y="929"/>
                  </a:lnTo>
                  <a:lnTo>
                    <a:pt x="1898" y="933"/>
                  </a:lnTo>
                  <a:lnTo>
                    <a:pt x="1902" y="937"/>
                  </a:lnTo>
                  <a:lnTo>
                    <a:pt x="1906" y="941"/>
                  </a:lnTo>
                  <a:lnTo>
                    <a:pt x="1910" y="944"/>
                  </a:lnTo>
                  <a:lnTo>
                    <a:pt x="1914" y="948"/>
                  </a:lnTo>
                  <a:lnTo>
                    <a:pt x="1918" y="952"/>
                  </a:lnTo>
                  <a:lnTo>
                    <a:pt x="1922" y="956"/>
                  </a:lnTo>
                  <a:lnTo>
                    <a:pt x="1926" y="959"/>
                  </a:lnTo>
                  <a:lnTo>
                    <a:pt x="1930" y="963"/>
                  </a:lnTo>
                  <a:lnTo>
                    <a:pt x="1934" y="967"/>
                  </a:lnTo>
                  <a:lnTo>
                    <a:pt x="1938" y="970"/>
                  </a:lnTo>
                  <a:lnTo>
                    <a:pt x="1942" y="974"/>
                  </a:lnTo>
                  <a:lnTo>
                    <a:pt x="1946" y="977"/>
                  </a:lnTo>
                  <a:lnTo>
                    <a:pt x="1950" y="980"/>
                  </a:lnTo>
                  <a:lnTo>
                    <a:pt x="1954" y="983"/>
                  </a:lnTo>
                  <a:lnTo>
                    <a:pt x="1957" y="987"/>
                  </a:lnTo>
                  <a:lnTo>
                    <a:pt x="1961" y="990"/>
                  </a:lnTo>
                  <a:lnTo>
                    <a:pt x="1961" y="1148"/>
                  </a:lnTo>
                  <a:lnTo>
                    <a:pt x="1957" y="1148"/>
                  </a:lnTo>
                  <a:lnTo>
                    <a:pt x="1954" y="1148"/>
                  </a:lnTo>
                  <a:lnTo>
                    <a:pt x="1950" y="1148"/>
                  </a:lnTo>
                  <a:lnTo>
                    <a:pt x="1946" y="1148"/>
                  </a:lnTo>
                  <a:lnTo>
                    <a:pt x="1942" y="1148"/>
                  </a:lnTo>
                  <a:lnTo>
                    <a:pt x="1938" y="1148"/>
                  </a:lnTo>
                  <a:lnTo>
                    <a:pt x="1934" y="1148"/>
                  </a:lnTo>
                  <a:lnTo>
                    <a:pt x="1930" y="1148"/>
                  </a:lnTo>
                  <a:lnTo>
                    <a:pt x="1926" y="1148"/>
                  </a:lnTo>
                  <a:lnTo>
                    <a:pt x="1922" y="1148"/>
                  </a:lnTo>
                  <a:lnTo>
                    <a:pt x="1918" y="1148"/>
                  </a:lnTo>
                  <a:lnTo>
                    <a:pt x="1914" y="1148"/>
                  </a:lnTo>
                  <a:lnTo>
                    <a:pt x="1910" y="1148"/>
                  </a:lnTo>
                  <a:lnTo>
                    <a:pt x="1906" y="1148"/>
                  </a:lnTo>
                  <a:lnTo>
                    <a:pt x="1902" y="1148"/>
                  </a:lnTo>
                  <a:lnTo>
                    <a:pt x="1898" y="1148"/>
                  </a:lnTo>
                  <a:lnTo>
                    <a:pt x="1894" y="1148"/>
                  </a:lnTo>
                  <a:lnTo>
                    <a:pt x="1891" y="1148"/>
                  </a:lnTo>
                  <a:lnTo>
                    <a:pt x="1887" y="1148"/>
                  </a:lnTo>
                  <a:lnTo>
                    <a:pt x="1883" y="1148"/>
                  </a:lnTo>
                  <a:lnTo>
                    <a:pt x="1879" y="1148"/>
                  </a:lnTo>
                  <a:lnTo>
                    <a:pt x="1875" y="1148"/>
                  </a:lnTo>
                  <a:lnTo>
                    <a:pt x="1871" y="1148"/>
                  </a:lnTo>
                  <a:lnTo>
                    <a:pt x="1867" y="1148"/>
                  </a:lnTo>
                  <a:lnTo>
                    <a:pt x="1863" y="1148"/>
                  </a:lnTo>
                  <a:lnTo>
                    <a:pt x="1859" y="1148"/>
                  </a:lnTo>
                  <a:lnTo>
                    <a:pt x="1855" y="1148"/>
                  </a:lnTo>
                  <a:lnTo>
                    <a:pt x="1851" y="1148"/>
                  </a:lnTo>
                  <a:lnTo>
                    <a:pt x="1847" y="1148"/>
                  </a:lnTo>
                  <a:lnTo>
                    <a:pt x="1843" y="1148"/>
                  </a:lnTo>
                  <a:lnTo>
                    <a:pt x="1839" y="1148"/>
                  </a:lnTo>
                  <a:lnTo>
                    <a:pt x="1835" y="1148"/>
                  </a:lnTo>
                  <a:lnTo>
                    <a:pt x="1831" y="1148"/>
                  </a:lnTo>
                  <a:lnTo>
                    <a:pt x="1827" y="1148"/>
                  </a:lnTo>
                  <a:lnTo>
                    <a:pt x="1823" y="1148"/>
                  </a:lnTo>
                  <a:lnTo>
                    <a:pt x="1819" y="1148"/>
                  </a:lnTo>
                  <a:lnTo>
                    <a:pt x="1815" y="1148"/>
                  </a:lnTo>
                  <a:lnTo>
                    <a:pt x="1811" y="1148"/>
                  </a:lnTo>
                  <a:lnTo>
                    <a:pt x="1808" y="1148"/>
                  </a:lnTo>
                  <a:lnTo>
                    <a:pt x="1804" y="1148"/>
                  </a:lnTo>
                  <a:lnTo>
                    <a:pt x="1800" y="1148"/>
                  </a:lnTo>
                  <a:lnTo>
                    <a:pt x="1797" y="1148"/>
                  </a:lnTo>
                  <a:lnTo>
                    <a:pt x="1793" y="1148"/>
                  </a:lnTo>
                  <a:lnTo>
                    <a:pt x="1789" y="1148"/>
                  </a:lnTo>
                  <a:lnTo>
                    <a:pt x="1785" y="1148"/>
                  </a:lnTo>
                  <a:lnTo>
                    <a:pt x="1781" y="1148"/>
                  </a:lnTo>
                  <a:lnTo>
                    <a:pt x="1777" y="1148"/>
                  </a:lnTo>
                  <a:lnTo>
                    <a:pt x="1773" y="1148"/>
                  </a:lnTo>
                  <a:lnTo>
                    <a:pt x="1769" y="1148"/>
                  </a:lnTo>
                  <a:lnTo>
                    <a:pt x="1765" y="1148"/>
                  </a:lnTo>
                  <a:lnTo>
                    <a:pt x="1761" y="1148"/>
                  </a:lnTo>
                  <a:lnTo>
                    <a:pt x="1757" y="1148"/>
                  </a:lnTo>
                  <a:lnTo>
                    <a:pt x="1753" y="1148"/>
                  </a:lnTo>
                  <a:lnTo>
                    <a:pt x="1749" y="1148"/>
                  </a:lnTo>
                  <a:lnTo>
                    <a:pt x="1745" y="1148"/>
                  </a:lnTo>
                  <a:lnTo>
                    <a:pt x="1742" y="1148"/>
                  </a:lnTo>
                  <a:lnTo>
                    <a:pt x="1738" y="1148"/>
                  </a:lnTo>
                  <a:lnTo>
                    <a:pt x="1734" y="1148"/>
                  </a:lnTo>
                  <a:lnTo>
                    <a:pt x="1730" y="1148"/>
                  </a:lnTo>
                  <a:lnTo>
                    <a:pt x="1726" y="1148"/>
                  </a:lnTo>
                  <a:lnTo>
                    <a:pt x="1722" y="1148"/>
                  </a:lnTo>
                  <a:lnTo>
                    <a:pt x="1718" y="1148"/>
                  </a:lnTo>
                  <a:lnTo>
                    <a:pt x="1714" y="1148"/>
                  </a:lnTo>
                  <a:lnTo>
                    <a:pt x="1710" y="1148"/>
                  </a:lnTo>
                  <a:lnTo>
                    <a:pt x="1706" y="1148"/>
                  </a:lnTo>
                  <a:lnTo>
                    <a:pt x="1702" y="1148"/>
                  </a:lnTo>
                  <a:lnTo>
                    <a:pt x="1698" y="1148"/>
                  </a:lnTo>
                  <a:lnTo>
                    <a:pt x="1694" y="1148"/>
                  </a:lnTo>
                  <a:lnTo>
                    <a:pt x="1690" y="1148"/>
                  </a:lnTo>
                  <a:lnTo>
                    <a:pt x="1686" y="1148"/>
                  </a:lnTo>
                  <a:lnTo>
                    <a:pt x="1682" y="1148"/>
                  </a:lnTo>
                  <a:lnTo>
                    <a:pt x="1679" y="1148"/>
                  </a:lnTo>
                  <a:lnTo>
                    <a:pt x="1675" y="1148"/>
                  </a:lnTo>
                  <a:lnTo>
                    <a:pt x="1671" y="1148"/>
                  </a:lnTo>
                  <a:lnTo>
                    <a:pt x="1667" y="1148"/>
                  </a:lnTo>
                  <a:lnTo>
                    <a:pt x="1663" y="1148"/>
                  </a:lnTo>
                  <a:lnTo>
                    <a:pt x="1659" y="1148"/>
                  </a:lnTo>
                  <a:lnTo>
                    <a:pt x="1655" y="1148"/>
                  </a:lnTo>
                  <a:lnTo>
                    <a:pt x="1651" y="1148"/>
                  </a:lnTo>
                  <a:lnTo>
                    <a:pt x="1647" y="1148"/>
                  </a:lnTo>
                  <a:lnTo>
                    <a:pt x="1643" y="1148"/>
                  </a:lnTo>
                  <a:lnTo>
                    <a:pt x="1639" y="1148"/>
                  </a:lnTo>
                  <a:lnTo>
                    <a:pt x="1635" y="1148"/>
                  </a:lnTo>
                  <a:lnTo>
                    <a:pt x="1631" y="1148"/>
                  </a:lnTo>
                  <a:lnTo>
                    <a:pt x="1627" y="1148"/>
                  </a:lnTo>
                  <a:lnTo>
                    <a:pt x="1623" y="1148"/>
                  </a:lnTo>
                  <a:lnTo>
                    <a:pt x="1619" y="1148"/>
                  </a:lnTo>
                  <a:lnTo>
                    <a:pt x="1615" y="1148"/>
                  </a:lnTo>
                  <a:lnTo>
                    <a:pt x="1611" y="1148"/>
                  </a:lnTo>
                  <a:lnTo>
                    <a:pt x="1607" y="1148"/>
                  </a:lnTo>
                  <a:lnTo>
                    <a:pt x="1604" y="1148"/>
                  </a:lnTo>
                  <a:lnTo>
                    <a:pt x="1600" y="1148"/>
                  </a:lnTo>
                  <a:lnTo>
                    <a:pt x="1596" y="1148"/>
                  </a:lnTo>
                  <a:lnTo>
                    <a:pt x="1592" y="1148"/>
                  </a:lnTo>
                  <a:lnTo>
                    <a:pt x="1588" y="1148"/>
                  </a:lnTo>
                  <a:lnTo>
                    <a:pt x="1584" y="1148"/>
                  </a:lnTo>
                  <a:lnTo>
                    <a:pt x="1580" y="1148"/>
                  </a:lnTo>
                  <a:lnTo>
                    <a:pt x="1576" y="1148"/>
                  </a:lnTo>
                  <a:lnTo>
                    <a:pt x="1572" y="1148"/>
                  </a:lnTo>
                  <a:lnTo>
                    <a:pt x="1568" y="1148"/>
                  </a:lnTo>
                  <a:lnTo>
                    <a:pt x="1564" y="1148"/>
                  </a:lnTo>
                  <a:lnTo>
                    <a:pt x="1560" y="1148"/>
                  </a:lnTo>
                  <a:lnTo>
                    <a:pt x="1556" y="1148"/>
                  </a:lnTo>
                  <a:lnTo>
                    <a:pt x="1552" y="1148"/>
                  </a:lnTo>
                  <a:lnTo>
                    <a:pt x="1548" y="1148"/>
                  </a:lnTo>
                  <a:lnTo>
                    <a:pt x="1544" y="1148"/>
                  </a:lnTo>
                  <a:lnTo>
                    <a:pt x="1540" y="1148"/>
                  </a:lnTo>
                  <a:lnTo>
                    <a:pt x="1536" y="1148"/>
                  </a:lnTo>
                  <a:lnTo>
                    <a:pt x="1532" y="1148"/>
                  </a:lnTo>
                  <a:lnTo>
                    <a:pt x="1529" y="1148"/>
                  </a:lnTo>
                  <a:lnTo>
                    <a:pt x="1525" y="1148"/>
                  </a:lnTo>
                  <a:lnTo>
                    <a:pt x="1521" y="1148"/>
                  </a:lnTo>
                  <a:lnTo>
                    <a:pt x="1517" y="1148"/>
                  </a:lnTo>
                  <a:lnTo>
                    <a:pt x="1513" y="1148"/>
                  </a:lnTo>
                  <a:lnTo>
                    <a:pt x="1509" y="1148"/>
                  </a:lnTo>
                  <a:lnTo>
                    <a:pt x="1505" y="1148"/>
                  </a:lnTo>
                  <a:lnTo>
                    <a:pt x="1501" y="1148"/>
                  </a:lnTo>
                  <a:lnTo>
                    <a:pt x="1497" y="1148"/>
                  </a:lnTo>
                  <a:lnTo>
                    <a:pt x="1493" y="1148"/>
                  </a:lnTo>
                  <a:lnTo>
                    <a:pt x="1489" y="1148"/>
                  </a:lnTo>
                  <a:lnTo>
                    <a:pt x="1485" y="1148"/>
                  </a:lnTo>
                  <a:lnTo>
                    <a:pt x="1481" y="1148"/>
                  </a:lnTo>
                  <a:lnTo>
                    <a:pt x="1477" y="1148"/>
                  </a:lnTo>
                  <a:lnTo>
                    <a:pt x="1473" y="1148"/>
                  </a:lnTo>
                  <a:lnTo>
                    <a:pt x="1470" y="1148"/>
                  </a:lnTo>
                  <a:lnTo>
                    <a:pt x="1467" y="1148"/>
                  </a:lnTo>
                  <a:lnTo>
                    <a:pt x="1463" y="1148"/>
                  </a:lnTo>
                  <a:lnTo>
                    <a:pt x="1459" y="1148"/>
                  </a:lnTo>
                  <a:lnTo>
                    <a:pt x="1455" y="1148"/>
                  </a:lnTo>
                  <a:lnTo>
                    <a:pt x="1451" y="1148"/>
                  </a:lnTo>
                  <a:lnTo>
                    <a:pt x="1447" y="1148"/>
                  </a:lnTo>
                  <a:lnTo>
                    <a:pt x="1443" y="1148"/>
                  </a:lnTo>
                  <a:lnTo>
                    <a:pt x="1439" y="1148"/>
                  </a:lnTo>
                  <a:lnTo>
                    <a:pt x="1435" y="1148"/>
                  </a:lnTo>
                  <a:lnTo>
                    <a:pt x="1431" y="1148"/>
                  </a:lnTo>
                  <a:lnTo>
                    <a:pt x="1427" y="1148"/>
                  </a:lnTo>
                  <a:lnTo>
                    <a:pt x="1423" y="1148"/>
                  </a:lnTo>
                  <a:lnTo>
                    <a:pt x="1419" y="1148"/>
                  </a:lnTo>
                  <a:lnTo>
                    <a:pt x="1415" y="1148"/>
                  </a:lnTo>
                  <a:lnTo>
                    <a:pt x="1411" y="1148"/>
                  </a:lnTo>
                  <a:lnTo>
                    <a:pt x="1407" y="1148"/>
                  </a:lnTo>
                  <a:lnTo>
                    <a:pt x="1403" y="1148"/>
                  </a:lnTo>
                  <a:lnTo>
                    <a:pt x="1400" y="1148"/>
                  </a:lnTo>
                  <a:lnTo>
                    <a:pt x="1396" y="1148"/>
                  </a:lnTo>
                  <a:lnTo>
                    <a:pt x="1392" y="1148"/>
                  </a:lnTo>
                  <a:lnTo>
                    <a:pt x="1388" y="1148"/>
                  </a:lnTo>
                  <a:lnTo>
                    <a:pt x="1384" y="1148"/>
                  </a:lnTo>
                  <a:lnTo>
                    <a:pt x="1380" y="1148"/>
                  </a:lnTo>
                  <a:lnTo>
                    <a:pt x="1376" y="1148"/>
                  </a:lnTo>
                  <a:lnTo>
                    <a:pt x="1372" y="1148"/>
                  </a:lnTo>
                  <a:lnTo>
                    <a:pt x="1368" y="1148"/>
                  </a:lnTo>
                  <a:lnTo>
                    <a:pt x="1364" y="1148"/>
                  </a:lnTo>
                  <a:lnTo>
                    <a:pt x="1360" y="1148"/>
                  </a:lnTo>
                  <a:lnTo>
                    <a:pt x="1356" y="1148"/>
                  </a:lnTo>
                  <a:lnTo>
                    <a:pt x="1352" y="1148"/>
                  </a:lnTo>
                  <a:lnTo>
                    <a:pt x="1348" y="1148"/>
                  </a:lnTo>
                  <a:lnTo>
                    <a:pt x="1344" y="1148"/>
                  </a:lnTo>
                  <a:lnTo>
                    <a:pt x="1340" y="1148"/>
                  </a:lnTo>
                  <a:lnTo>
                    <a:pt x="1336" y="1148"/>
                  </a:lnTo>
                  <a:lnTo>
                    <a:pt x="1332" y="1148"/>
                  </a:lnTo>
                  <a:lnTo>
                    <a:pt x="1328" y="1148"/>
                  </a:lnTo>
                  <a:lnTo>
                    <a:pt x="1324" y="1148"/>
                  </a:lnTo>
                  <a:lnTo>
                    <a:pt x="1321" y="1148"/>
                  </a:lnTo>
                  <a:lnTo>
                    <a:pt x="1317" y="1148"/>
                  </a:lnTo>
                  <a:lnTo>
                    <a:pt x="1313" y="1148"/>
                  </a:lnTo>
                  <a:lnTo>
                    <a:pt x="1309" y="1148"/>
                  </a:lnTo>
                  <a:lnTo>
                    <a:pt x="1305" y="1148"/>
                  </a:lnTo>
                  <a:lnTo>
                    <a:pt x="1301" y="1148"/>
                  </a:lnTo>
                  <a:lnTo>
                    <a:pt x="1297" y="1148"/>
                  </a:lnTo>
                  <a:lnTo>
                    <a:pt x="1293" y="1148"/>
                  </a:lnTo>
                  <a:lnTo>
                    <a:pt x="1289" y="1148"/>
                  </a:lnTo>
                  <a:lnTo>
                    <a:pt x="1285" y="1148"/>
                  </a:lnTo>
                  <a:lnTo>
                    <a:pt x="1281" y="1148"/>
                  </a:lnTo>
                  <a:lnTo>
                    <a:pt x="1277" y="1148"/>
                  </a:lnTo>
                  <a:lnTo>
                    <a:pt x="1273" y="1148"/>
                  </a:lnTo>
                  <a:lnTo>
                    <a:pt x="1269" y="1148"/>
                  </a:lnTo>
                  <a:lnTo>
                    <a:pt x="1265" y="1148"/>
                  </a:lnTo>
                  <a:lnTo>
                    <a:pt x="1261" y="1148"/>
                  </a:lnTo>
                  <a:lnTo>
                    <a:pt x="1257" y="1148"/>
                  </a:lnTo>
                  <a:lnTo>
                    <a:pt x="1254" y="1148"/>
                  </a:lnTo>
                  <a:lnTo>
                    <a:pt x="1250" y="1148"/>
                  </a:lnTo>
                  <a:lnTo>
                    <a:pt x="1246" y="1148"/>
                  </a:lnTo>
                  <a:lnTo>
                    <a:pt x="1242" y="1148"/>
                  </a:lnTo>
                  <a:lnTo>
                    <a:pt x="1238" y="1148"/>
                  </a:lnTo>
                  <a:lnTo>
                    <a:pt x="1234" y="1148"/>
                  </a:lnTo>
                  <a:lnTo>
                    <a:pt x="1230" y="1148"/>
                  </a:lnTo>
                  <a:lnTo>
                    <a:pt x="1226" y="1148"/>
                  </a:lnTo>
                  <a:lnTo>
                    <a:pt x="1222" y="1148"/>
                  </a:lnTo>
                  <a:lnTo>
                    <a:pt x="1218" y="1148"/>
                  </a:lnTo>
                  <a:lnTo>
                    <a:pt x="1214" y="1148"/>
                  </a:lnTo>
                  <a:lnTo>
                    <a:pt x="1210" y="1148"/>
                  </a:lnTo>
                  <a:lnTo>
                    <a:pt x="1206" y="1148"/>
                  </a:lnTo>
                  <a:lnTo>
                    <a:pt x="1202" y="1148"/>
                  </a:lnTo>
                  <a:lnTo>
                    <a:pt x="1198" y="1148"/>
                  </a:lnTo>
                  <a:lnTo>
                    <a:pt x="1194" y="1148"/>
                  </a:lnTo>
                  <a:lnTo>
                    <a:pt x="1191" y="1148"/>
                  </a:lnTo>
                  <a:lnTo>
                    <a:pt x="1187" y="1148"/>
                  </a:lnTo>
                  <a:lnTo>
                    <a:pt x="1183" y="1148"/>
                  </a:lnTo>
                  <a:lnTo>
                    <a:pt x="1179" y="1148"/>
                  </a:lnTo>
                  <a:lnTo>
                    <a:pt x="1175" y="1148"/>
                  </a:lnTo>
                  <a:lnTo>
                    <a:pt x="1171" y="1148"/>
                  </a:lnTo>
                  <a:lnTo>
                    <a:pt x="1167" y="1148"/>
                  </a:lnTo>
                  <a:lnTo>
                    <a:pt x="1163" y="1148"/>
                  </a:lnTo>
                  <a:lnTo>
                    <a:pt x="1159" y="1148"/>
                  </a:lnTo>
                  <a:lnTo>
                    <a:pt x="1155" y="1148"/>
                  </a:lnTo>
                  <a:lnTo>
                    <a:pt x="1151" y="1148"/>
                  </a:lnTo>
                  <a:lnTo>
                    <a:pt x="1147" y="1148"/>
                  </a:lnTo>
                  <a:lnTo>
                    <a:pt x="1144" y="1148"/>
                  </a:lnTo>
                  <a:lnTo>
                    <a:pt x="1140" y="1148"/>
                  </a:lnTo>
                  <a:lnTo>
                    <a:pt x="1136" y="1148"/>
                  </a:lnTo>
                  <a:lnTo>
                    <a:pt x="1132" y="1148"/>
                  </a:lnTo>
                  <a:lnTo>
                    <a:pt x="1128" y="1148"/>
                  </a:lnTo>
                  <a:lnTo>
                    <a:pt x="1124" y="1148"/>
                  </a:lnTo>
                  <a:lnTo>
                    <a:pt x="1120" y="1148"/>
                  </a:lnTo>
                  <a:lnTo>
                    <a:pt x="1117" y="1148"/>
                  </a:lnTo>
                  <a:lnTo>
                    <a:pt x="1113" y="1148"/>
                  </a:lnTo>
                  <a:lnTo>
                    <a:pt x="1109" y="1148"/>
                  </a:lnTo>
                  <a:lnTo>
                    <a:pt x="1105" y="1148"/>
                  </a:lnTo>
                  <a:lnTo>
                    <a:pt x="1101" y="1148"/>
                  </a:lnTo>
                  <a:lnTo>
                    <a:pt x="1097" y="1148"/>
                  </a:lnTo>
                  <a:lnTo>
                    <a:pt x="1093" y="1148"/>
                  </a:lnTo>
                  <a:lnTo>
                    <a:pt x="1089" y="1148"/>
                  </a:lnTo>
                  <a:lnTo>
                    <a:pt x="1085" y="1148"/>
                  </a:lnTo>
                  <a:lnTo>
                    <a:pt x="1081" y="1148"/>
                  </a:lnTo>
                  <a:lnTo>
                    <a:pt x="1077" y="1148"/>
                  </a:lnTo>
                  <a:lnTo>
                    <a:pt x="1073" y="1148"/>
                  </a:lnTo>
                  <a:lnTo>
                    <a:pt x="1069" y="1148"/>
                  </a:lnTo>
                  <a:lnTo>
                    <a:pt x="1065" y="1148"/>
                  </a:lnTo>
                  <a:lnTo>
                    <a:pt x="1061" y="1148"/>
                  </a:lnTo>
                  <a:lnTo>
                    <a:pt x="1057" y="1148"/>
                  </a:lnTo>
                  <a:lnTo>
                    <a:pt x="1053" y="1148"/>
                  </a:lnTo>
                  <a:lnTo>
                    <a:pt x="1049" y="1148"/>
                  </a:lnTo>
                  <a:lnTo>
                    <a:pt x="1045" y="1148"/>
                  </a:lnTo>
                  <a:lnTo>
                    <a:pt x="1042" y="1148"/>
                  </a:lnTo>
                  <a:lnTo>
                    <a:pt x="1038" y="1148"/>
                  </a:lnTo>
                  <a:lnTo>
                    <a:pt x="1034" y="1148"/>
                  </a:lnTo>
                  <a:lnTo>
                    <a:pt x="1030" y="1148"/>
                  </a:lnTo>
                  <a:lnTo>
                    <a:pt x="1026" y="1148"/>
                  </a:lnTo>
                  <a:lnTo>
                    <a:pt x="1022" y="1148"/>
                  </a:lnTo>
                  <a:lnTo>
                    <a:pt x="1018" y="1148"/>
                  </a:lnTo>
                  <a:lnTo>
                    <a:pt x="1014" y="1148"/>
                  </a:lnTo>
                  <a:lnTo>
                    <a:pt x="1010" y="1148"/>
                  </a:lnTo>
                  <a:lnTo>
                    <a:pt x="1006" y="1148"/>
                  </a:lnTo>
                  <a:lnTo>
                    <a:pt x="1002" y="1148"/>
                  </a:lnTo>
                  <a:lnTo>
                    <a:pt x="998" y="1148"/>
                  </a:lnTo>
                  <a:lnTo>
                    <a:pt x="994" y="1148"/>
                  </a:lnTo>
                  <a:lnTo>
                    <a:pt x="990" y="1148"/>
                  </a:lnTo>
                  <a:lnTo>
                    <a:pt x="986" y="1148"/>
                  </a:lnTo>
                  <a:lnTo>
                    <a:pt x="982" y="1148"/>
                  </a:lnTo>
                  <a:lnTo>
                    <a:pt x="979" y="1148"/>
                  </a:lnTo>
                  <a:lnTo>
                    <a:pt x="975" y="1148"/>
                  </a:lnTo>
                  <a:lnTo>
                    <a:pt x="971" y="1148"/>
                  </a:lnTo>
                  <a:lnTo>
                    <a:pt x="967" y="1148"/>
                  </a:lnTo>
                  <a:lnTo>
                    <a:pt x="963" y="1148"/>
                  </a:lnTo>
                  <a:lnTo>
                    <a:pt x="959" y="1148"/>
                  </a:lnTo>
                  <a:lnTo>
                    <a:pt x="955" y="1148"/>
                  </a:lnTo>
                  <a:lnTo>
                    <a:pt x="951" y="1148"/>
                  </a:lnTo>
                  <a:lnTo>
                    <a:pt x="947" y="1148"/>
                  </a:lnTo>
                  <a:lnTo>
                    <a:pt x="943" y="1148"/>
                  </a:lnTo>
                  <a:lnTo>
                    <a:pt x="939" y="1148"/>
                  </a:lnTo>
                  <a:lnTo>
                    <a:pt x="935" y="1148"/>
                  </a:lnTo>
                  <a:lnTo>
                    <a:pt x="931" y="1148"/>
                  </a:lnTo>
                  <a:lnTo>
                    <a:pt x="927" y="1148"/>
                  </a:lnTo>
                  <a:lnTo>
                    <a:pt x="923" y="1148"/>
                  </a:lnTo>
                  <a:lnTo>
                    <a:pt x="919" y="1148"/>
                  </a:lnTo>
                  <a:lnTo>
                    <a:pt x="915" y="1148"/>
                  </a:lnTo>
                  <a:lnTo>
                    <a:pt x="912" y="1148"/>
                  </a:lnTo>
                  <a:lnTo>
                    <a:pt x="908" y="1148"/>
                  </a:lnTo>
                  <a:lnTo>
                    <a:pt x="904" y="1148"/>
                  </a:lnTo>
                  <a:lnTo>
                    <a:pt x="900" y="1148"/>
                  </a:lnTo>
                  <a:lnTo>
                    <a:pt x="896" y="1148"/>
                  </a:lnTo>
                  <a:lnTo>
                    <a:pt x="892" y="1148"/>
                  </a:lnTo>
                  <a:lnTo>
                    <a:pt x="888" y="1148"/>
                  </a:lnTo>
                  <a:lnTo>
                    <a:pt x="884" y="1148"/>
                  </a:lnTo>
                  <a:lnTo>
                    <a:pt x="880" y="1148"/>
                  </a:lnTo>
                  <a:lnTo>
                    <a:pt x="876" y="1148"/>
                  </a:lnTo>
                  <a:lnTo>
                    <a:pt x="872" y="1148"/>
                  </a:lnTo>
                  <a:lnTo>
                    <a:pt x="868" y="1148"/>
                  </a:lnTo>
                  <a:lnTo>
                    <a:pt x="864" y="1148"/>
                  </a:lnTo>
                  <a:lnTo>
                    <a:pt x="860" y="1148"/>
                  </a:lnTo>
                  <a:lnTo>
                    <a:pt x="856" y="1148"/>
                  </a:lnTo>
                  <a:lnTo>
                    <a:pt x="852" y="1148"/>
                  </a:lnTo>
                  <a:lnTo>
                    <a:pt x="848" y="1148"/>
                  </a:lnTo>
                  <a:lnTo>
                    <a:pt x="844" y="1148"/>
                  </a:lnTo>
                  <a:lnTo>
                    <a:pt x="840" y="1148"/>
                  </a:lnTo>
                  <a:lnTo>
                    <a:pt x="836" y="1148"/>
                  </a:lnTo>
                  <a:lnTo>
                    <a:pt x="833" y="1148"/>
                  </a:lnTo>
                  <a:lnTo>
                    <a:pt x="829" y="1148"/>
                  </a:lnTo>
                  <a:lnTo>
                    <a:pt x="825" y="1148"/>
                  </a:lnTo>
                  <a:lnTo>
                    <a:pt x="821" y="1148"/>
                  </a:lnTo>
                  <a:lnTo>
                    <a:pt x="817" y="1148"/>
                  </a:lnTo>
                  <a:lnTo>
                    <a:pt x="814" y="1148"/>
                  </a:lnTo>
                  <a:lnTo>
                    <a:pt x="810" y="1148"/>
                  </a:lnTo>
                  <a:lnTo>
                    <a:pt x="806" y="1148"/>
                  </a:lnTo>
                  <a:lnTo>
                    <a:pt x="802" y="1148"/>
                  </a:lnTo>
                  <a:lnTo>
                    <a:pt x="798" y="1148"/>
                  </a:lnTo>
                  <a:lnTo>
                    <a:pt x="794" y="1148"/>
                  </a:lnTo>
                  <a:lnTo>
                    <a:pt x="790" y="1148"/>
                  </a:lnTo>
                  <a:lnTo>
                    <a:pt x="786" y="1148"/>
                  </a:lnTo>
                  <a:lnTo>
                    <a:pt x="782" y="1148"/>
                  </a:lnTo>
                  <a:lnTo>
                    <a:pt x="778" y="1148"/>
                  </a:lnTo>
                  <a:lnTo>
                    <a:pt x="774" y="1148"/>
                  </a:lnTo>
                  <a:lnTo>
                    <a:pt x="770" y="1148"/>
                  </a:lnTo>
                  <a:lnTo>
                    <a:pt x="767" y="1148"/>
                  </a:lnTo>
                  <a:lnTo>
                    <a:pt x="763" y="1148"/>
                  </a:lnTo>
                  <a:lnTo>
                    <a:pt x="759" y="1148"/>
                  </a:lnTo>
                  <a:lnTo>
                    <a:pt x="755" y="1148"/>
                  </a:lnTo>
                  <a:lnTo>
                    <a:pt x="751" y="1148"/>
                  </a:lnTo>
                  <a:lnTo>
                    <a:pt x="747" y="1148"/>
                  </a:lnTo>
                  <a:lnTo>
                    <a:pt x="743" y="1148"/>
                  </a:lnTo>
                  <a:lnTo>
                    <a:pt x="739" y="1148"/>
                  </a:lnTo>
                  <a:lnTo>
                    <a:pt x="735" y="1148"/>
                  </a:lnTo>
                  <a:lnTo>
                    <a:pt x="731" y="1148"/>
                  </a:lnTo>
                  <a:lnTo>
                    <a:pt x="727" y="1148"/>
                  </a:lnTo>
                  <a:lnTo>
                    <a:pt x="723" y="1148"/>
                  </a:lnTo>
                  <a:lnTo>
                    <a:pt x="719" y="1148"/>
                  </a:lnTo>
                  <a:lnTo>
                    <a:pt x="715" y="1148"/>
                  </a:lnTo>
                  <a:lnTo>
                    <a:pt x="711" y="1148"/>
                  </a:lnTo>
                  <a:lnTo>
                    <a:pt x="707" y="1148"/>
                  </a:lnTo>
                  <a:lnTo>
                    <a:pt x="704" y="1148"/>
                  </a:lnTo>
                  <a:lnTo>
                    <a:pt x="700" y="1148"/>
                  </a:lnTo>
                  <a:lnTo>
                    <a:pt x="696" y="1148"/>
                  </a:lnTo>
                  <a:lnTo>
                    <a:pt x="692" y="1148"/>
                  </a:lnTo>
                  <a:lnTo>
                    <a:pt x="688" y="1148"/>
                  </a:lnTo>
                  <a:lnTo>
                    <a:pt x="684" y="1148"/>
                  </a:lnTo>
                  <a:lnTo>
                    <a:pt x="680" y="1148"/>
                  </a:lnTo>
                  <a:lnTo>
                    <a:pt x="676" y="1148"/>
                  </a:lnTo>
                  <a:lnTo>
                    <a:pt x="672" y="1148"/>
                  </a:lnTo>
                  <a:lnTo>
                    <a:pt x="668" y="1148"/>
                  </a:lnTo>
                  <a:lnTo>
                    <a:pt x="664" y="1148"/>
                  </a:lnTo>
                  <a:lnTo>
                    <a:pt x="660" y="1148"/>
                  </a:lnTo>
                  <a:lnTo>
                    <a:pt x="656" y="1148"/>
                  </a:lnTo>
                  <a:lnTo>
                    <a:pt x="652" y="1148"/>
                  </a:lnTo>
                  <a:lnTo>
                    <a:pt x="648" y="1148"/>
                  </a:lnTo>
                  <a:lnTo>
                    <a:pt x="644" y="1148"/>
                  </a:lnTo>
                  <a:lnTo>
                    <a:pt x="640" y="1148"/>
                  </a:lnTo>
                  <a:lnTo>
                    <a:pt x="636" y="1148"/>
                  </a:lnTo>
                  <a:lnTo>
                    <a:pt x="632" y="1148"/>
                  </a:lnTo>
                  <a:lnTo>
                    <a:pt x="629" y="1148"/>
                  </a:lnTo>
                  <a:lnTo>
                    <a:pt x="625" y="1148"/>
                  </a:lnTo>
                  <a:lnTo>
                    <a:pt x="621" y="1148"/>
                  </a:lnTo>
                  <a:lnTo>
                    <a:pt x="617" y="1148"/>
                  </a:lnTo>
                  <a:lnTo>
                    <a:pt x="613" y="1148"/>
                  </a:lnTo>
                  <a:lnTo>
                    <a:pt x="609" y="1148"/>
                  </a:lnTo>
                  <a:lnTo>
                    <a:pt x="605" y="1148"/>
                  </a:lnTo>
                  <a:lnTo>
                    <a:pt x="601" y="1148"/>
                  </a:lnTo>
                  <a:lnTo>
                    <a:pt x="597" y="1148"/>
                  </a:lnTo>
                  <a:lnTo>
                    <a:pt x="593" y="1148"/>
                  </a:lnTo>
                  <a:lnTo>
                    <a:pt x="589" y="1148"/>
                  </a:lnTo>
                  <a:lnTo>
                    <a:pt x="585" y="1148"/>
                  </a:lnTo>
                  <a:lnTo>
                    <a:pt x="581" y="1148"/>
                  </a:lnTo>
                  <a:lnTo>
                    <a:pt x="577" y="1148"/>
                  </a:lnTo>
                  <a:lnTo>
                    <a:pt x="573" y="1148"/>
                  </a:lnTo>
                  <a:lnTo>
                    <a:pt x="569" y="1148"/>
                  </a:lnTo>
                  <a:lnTo>
                    <a:pt x="565" y="1148"/>
                  </a:lnTo>
                  <a:lnTo>
                    <a:pt x="561" y="1148"/>
                  </a:lnTo>
                  <a:lnTo>
                    <a:pt x="557" y="1148"/>
                  </a:lnTo>
                  <a:lnTo>
                    <a:pt x="554" y="1148"/>
                  </a:lnTo>
                  <a:lnTo>
                    <a:pt x="550" y="1148"/>
                  </a:lnTo>
                  <a:lnTo>
                    <a:pt x="546" y="1148"/>
                  </a:lnTo>
                  <a:lnTo>
                    <a:pt x="542" y="1148"/>
                  </a:lnTo>
                  <a:lnTo>
                    <a:pt x="538" y="1148"/>
                  </a:lnTo>
                  <a:lnTo>
                    <a:pt x="534" y="1148"/>
                  </a:lnTo>
                  <a:lnTo>
                    <a:pt x="530" y="1148"/>
                  </a:lnTo>
                  <a:lnTo>
                    <a:pt x="526" y="1148"/>
                  </a:lnTo>
                  <a:lnTo>
                    <a:pt x="522" y="1148"/>
                  </a:lnTo>
                  <a:lnTo>
                    <a:pt x="518" y="1148"/>
                  </a:lnTo>
                  <a:lnTo>
                    <a:pt x="514" y="1148"/>
                  </a:lnTo>
                  <a:lnTo>
                    <a:pt x="510" y="1148"/>
                  </a:lnTo>
                  <a:lnTo>
                    <a:pt x="506" y="1148"/>
                  </a:lnTo>
                  <a:lnTo>
                    <a:pt x="502" y="1148"/>
                  </a:lnTo>
                  <a:lnTo>
                    <a:pt x="498" y="1148"/>
                  </a:lnTo>
                  <a:lnTo>
                    <a:pt x="494" y="1148"/>
                  </a:lnTo>
                  <a:lnTo>
                    <a:pt x="491" y="1148"/>
                  </a:lnTo>
                  <a:lnTo>
                    <a:pt x="488" y="1148"/>
                  </a:lnTo>
                  <a:lnTo>
                    <a:pt x="484" y="1148"/>
                  </a:lnTo>
                  <a:lnTo>
                    <a:pt x="480" y="1148"/>
                  </a:lnTo>
                  <a:lnTo>
                    <a:pt x="476" y="1148"/>
                  </a:lnTo>
                  <a:lnTo>
                    <a:pt x="472" y="1148"/>
                  </a:lnTo>
                  <a:lnTo>
                    <a:pt x="468" y="1148"/>
                  </a:lnTo>
                  <a:lnTo>
                    <a:pt x="464" y="1148"/>
                  </a:lnTo>
                  <a:lnTo>
                    <a:pt x="460" y="1148"/>
                  </a:lnTo>
                  <a:lnTo>
                    <a:pt x="456" y="1148"/>
                  </a:lnTo>
                  <a:lnTo>
                    <a:pt x="452" y="1148"/>
                  </a:lnTo>
                  <a:lnTo>
                    <a:pt x="448" y="1148"/>
                  </a:lnTo>
                  <a:lnTo>
                    <a:pt x="444" y="1148"/>
                  </a:lnTo>
                  <a:lnTo>
                    <a:pt x="440" y="1148"/>
                  </a:lnTo>
                  <a:lnTo>
                    <a:pt x="436" y="1148"/>
                  </a:lnTo>
                  <a:lnTo>
                    <a:pt x="432" y="1148"/>
                  </a:lnTo>
                  <a:lnTo>
                    <a:pt x="428" y="1148"/>
                  </a:lnTo>
                  <a:lnTo>
                    <a:pt x="425" y="1148"/>
                  </a:lnTo>
                  <a:lnTo>
                    <a:pt x="421" y="1148"/>
                  </a:lnTo>
                  <a:lnTo>
                    <a:pt x="417" y="1148"/>
                  </a:lnTo>
                  <a:lnTo>
                    <a:pt x="413" y="1148"/>
                  </a:lnTo>
                  <a:lnTo>
                    <a:pt x="409" y="1148"/>
                  </a:lnTo>
                  <a:lnTo>
                    <a:pt x="405" y="1148"/>
                  </a:lnTo>
                  <a:lnTo>
                    <a:pt x="401" y="1148"/>
                  </a:lnTo>
                  <a:lnTo>
                    <a:pt x="397" y="1148"/>
                  </a:lnTo>
                  <a:lnTo>
                    <a:pt x="393" y="1148"/>
                  </a:lnTo>
                  <a:lnTo>
                    <a:pt x="389" y="1148"/>
                  </a:lnTo>
                  <a:lnTo>
                    <a:pt x="385" y="1148"/>
                  </a:lnTo>
                  <a:lnTo>
                    <a:pt x="381" y="1148"/>
                  </a:lnTo>
                  <a:lnTo>
                    <a:pt x="377" y="1148"/>
                  </a:lnTo>
                  <a:lnTo>
                    <a:pt x="373" y="1148"/>
                  </a:lnTo>
                  <a:lnTo>
                    <a:pt x="369" y="1148"/>
                  </a:lnTo>
                  <a:lnTo>
                    <a:pt x="365" y="1148"/>
                  </a:lnTo>
                  <a:lnTo>
                    <a:pt x="361" y="1148"/>
                  </a:lnTo>
                  <a:lnTo>
                    <a:pt x="357" y="1148"/>
                  </a:lnTo>
                  <a:lnTo>
                    <a:pt x="353" y="1148"/>
                  </a:lnTo>
                  <a:lnTo>
                    <a:pt x="349" y="1148"/>
                  </a:lnTo>
                  <a:lnTo>
                    <a:pt x="345" y="1148"/>
                  </a:lnTo>
                  <a:lnTo>
                    <a:pt x="342" y="1148"/>
                  </a:lnTo>
                  <a:lnTo>
                    <a:pt x="338" y="1148"/>
                  </a:lnTo>
                  <a:lnTo>
                    <a:pt x="334" y="1148"/>
                  </a:lnTo>
                  <a:lnTo>
                    <a:pt x="330" y="1148"/>
                  </a:lnTo>
                  <a:lnTo>
                    <a:pt x="326" y="1148"/>
                  </a:lnTo>
                  <a:lnTo>
                    <a:pt x="322" y="1148"/>
                  </a:lnTo>
                  <a:lnTo>
                    <a:pt x="318" y="1148"/>
                  </a:lnTo>
                  <a:lnTo>
                    <a:pt x="314" y="1148"/>
                  </a:lnTo>
                  <a:lnTo>
                    <a:pt x="310" y="1148"/>
                  </a:lnTo>
                  <a:lnTo>
                    <a:pt x="306" y="1148"/>
                  </a:lnTo>
                  <a:lnTo>
                    <a:pt x="302" y="1148"/>
                  </a:lnTo>
                  <a:lnTo>
                    <a:pt x="298" y="1148"/>
                  </a:lnTo>
                  <a:lnTo>
                    <a:pt x="294" y="1148"/>
                  </a:lnTo>
                  <a:lnTo>
                    <a:pt x="290" y="1148"/>
                  </a:lnTo>
                  <a:lnTo>
                    <a:pt x="286" y="1148"/>
                  </a:lnTo>
                  <a:lnTo>
                    <a:pt x="282" y="1148"/>
                  </a:lnTo>
                  <a:lnTo>
                    <a:pt x="279" y="1148"/>
                  </a:lnTo>
                  <a:lnTo>
                    <a:pt x="275" y="1148"/>
                  </a:lnTo>
                  <a:lnTo>
                    <a:pt x="271" y="1148"/>
                  </a:lnTo>
                  <a:lnTo>
                    <a:pt x="267" y="1148"/>
                  </a:lnTo>
                  <a:lnTo>
                    <a:pt x="263" y="1148"/>
                  </a:lnTo>
                  <a:lnTo>
                    <a:pt x="259" y="1148"/>
                  </a:lnTo>
                  <a:lnTo>
                    <a:pt x="255" y="1148"/>
                  </a:lnTo>
                  <a:lnTo>
                    <a:pt x="251" y="1148"/>
                  </a:lnTo>
                  <a:lnTo>
                    <a:pt x="247" y="1148"/>
                  </a:lnTo>
                  <a:lnTo>
                    <a:pt x="243" y="1148"/>
                  </a:lnTo>
                  <a:lnTo>
                    <a:pt x="239" y="1148"/>
                  </a:lnTo>
                  <a:lnTo>
                    <a:pt x="235" y="1148"/>
                  </a:lnTo>
                  <a:lnTo>
                    <a:pt x="231" y="1148"/>
                  </a:lnTo>
                  <a:lnTo>
                    <a:pt x="227" y="1148"/>
                  </a:lnTo>
                  <a:lnTo>
                    <a:pt x="223" y="1148"/>
                  </a:lnTo>
                  <a:lnTo>
                    <a:pt x="219" y="1148"/>
                  </a:lnTo>
                  <a:lnTo>
                    <a:pt x="216" y="1148"/>
                  </a:lnTo>
                  <a:lnTo>
                    <a:pt x="212" y="1148"/>
                  </a:lnTo>
                  <a:lnTo>
                    <a:pt x="208" y="1148"/>
                  </a:lnTo>
                  <a:lnTo>
                    <a:pt x="204" y="1148"/>
                  </a:lnTo>
                  <a:lnTo>
                    <a:pt x="200" y="1148"/>
                  </a:lnTo>
                  <a:lnTo>
                    <a:pt x="196" y="1148"/>
                  </a:lnTo>
                  <a:lnTo>
                    <a:pt x="192" y="1148"/>
                  </a:lnTo>
                  <a:lnTo>
                    <a:pt x="188" y="1148"/>
                  </a:lnTo>
                  <a:lnTo>
                    <a:pt x="184" y="1148"/>
                  </a:lnTo>
                  <a:lnTo>
                    <a:pt x="180" y="1148"/>
                  </a:lnTo>
                  <a:lnTo>
                    <a:pt x="176" y="1148"/>
                  </a:lnTo>
                  <a:lnTo>
                    <a:pt x="172" y="1148"/>
                  </a:lnTo>
                  <a:lnTo>
                    <a:pt x="168" y="1148"/>
                  </a:lnTo>
                  <a:lnTo>
                    <a:pt x="164" y="1148"/>
                  </a:lnTo>
                  <a:lnTo>
                    <a:pt x="161" y="1148"/>
                  </a:lnTo>
                  <a:lnTo>
                    <a:pt x="157" y="1148"/>
                  </a:lnTo>
                  <a:lnTo>
                    <a:pt x="153" y="1148"/>
                  </a:lnTo>
                  <a:lnTo>
                    <a:pt x="149" y="1148"/>
                  </a:lnTo>
                  <a:lnTo>
                    <a:pt x="145" y="1148"/>
                  </a:lnTo>
                  <a:lnTo>
                    <a:pt x="142" y="1148"/>
                  </a:lnTo>
                  <a:lnTo>
                    <a:pt x="138" y="1148"/>
                  </a:lnTo>
                  <a:lnTo>
                    <a:pt x="134" y="1148"/>
                  </a:lnTo>
                  <a:lnTo>
                    <a:pt x="130" y="1148"/>
                  </a:lnTo>
                  <a:lnTo>
                    <a:pt x="126" y="1148"/>
                  </a:lnTo>
                  <a:lnTo>
                    <a:pt x="122" y="1148"/>
                  </a:lnTo>
                  <a:lnTo>
                    <a:pt x="118" y="1148"/>
                  </a:lnTo>
                  <a:lnTo>
                    <a:pt x="114" y="1148"/>
                  </a:lnTo>
                  <a:lnTo>
                    <a:pt x="110" y="1148"/>
                  </a:lnTo>
                  <a:lnTo>
                    <a:pt x="106" y="1148"/>
                  </a:lnTo>
                  <a:lnTo>
                    <a:pt x="102" y="1148"/>
                  </a:lnTo>
                  <a:lnTo>
                    <a:pt x="98" y="1148"/>
                  </a:lnTo>
                  <a:lnTo>
                    <a:pt x="94" y="1148"/>
                  </a:lnTo>
                  <a:lnTo>
                    <a:pt x="90" y="1148"/>
                  </a:lnTo>
                  <a:lnTo>
                    <a:pt x="86" y="1148"/>
                  </a:lnTo>
                  <a:lnTo>
                    <a:pt x="82" y="1148"/>
                  </a:lnTo>
                  <a:lnTo>
                    <a:pt x="78" y="1148"/>
                  </a:lnTo>
                  <a:lnTo>
                    <a:pt x="74" y="1148"/>
                  </a:lnTo>
                  <a:lnTo>
                    <a:pt x="70" y="1148"/>
                  </a:lnTo>
                  <a:lnTo>
                    <a:pt x="66" y="1148"/>
                  </a:lnTo>
                  <a:lnTo>
                    <a:pt x="63" y="1148"/>
                  </a:lnTo>
                  <a:lnTo>
                    <a:pt x="59" y="1148"/>
                  </a:lnTo>
                  <a:lnTo>
                    <a:pt x="55" y="1148"/>
                  </a:lnTo>
                  <a:lnTo>
                    <a:pt x="51" y="1148"/>
                  </a:lnTo>
                  <a:lnTo>
                    <a:pt x="47" y="1148"/>
                  </a:lnTo>
                  <a:lnTo>
                    <a:pt x="43" y="1148"/>
                  </a:lnTo>
                  <a:lnTo>
                    <a:pt x="39" y="1148"/>
                  </a:lnTo>
                  <a:lnTo>
                    <a:pt x="35" y="1148"/>
                  </a:lnTo>
                  <a:lnTo>
                    <a:pt x="31" y="1148"/>
                  </a:lnTo>
                  <a:lnTo>
                    <a:pt x="27" y="1148"/>
                  </a:lnTo>
                  <a:lnTo>
                    <a:pt x="23" y="1148"/>
                  </a:lnTo>
                  <a:lnTo>
                    <a:pt x="19" y="1148"/>
                  </a:lnTo>
                  <a:lnTo>
                    <a:pt x="15" y="1148"/>
                  </a:lnTo>
                  <a:lnTo>
                    <a:pt x="11" y="1148"/>
                  </a:lnTo>
                  <a:lnTo>
                    <a:pt x="7" y="1148"/>
                  </a:lnTo>
                  <a:lnTo>
                    <a:pt x="4" y="1148"/>
                  </a:lnTo>
                  <a:lnTo>
                    <a:pt x="0" y="1148"/>
                  </a:lnTo>
                  <a:lnTo>
                    <a:pt x="0" y="1136"/>
                  </a:lnTo>
                </a:path>
              </a:pathLst>
            </a:custGeom>
            <a:solidFill>
              <a:srgbClr val="C0C0C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1" name="Freeform 30"/>
            <p:cNvSpPr>
              <a:spLocks/>
            </p:cNvSpPr>
            <p:nvPr/>
          </p:nvSpPr>
          <p:spPr bwMode="auto">
            <a:xfrm>
              <a:off x="1996" y="2559"/>
              <a:ext cx="784" cy="139"/>
            </a:xfrm>
            <a:custGeom>
              <a:avLst/>
              <a:gdLst>
                <a:gd name="T0" fmla="*/ 24 w 784"/>
                <a:gd name="T1" fmla="*/ 138 h 139"/>
                <a:gd name="T2" fmla="*/ 51 w 784"/>
                <a:gd name="T3" fmla="*/ 138 h 139"/>
                <a:gd name="T4" fmla="*/ 78 w 784"/>
                <a:gd name="T5" fmla="*/ 138 h 139"/>
                <a:gd name="T6" fmla="*/ 106 w 784"/>
                <a:gd name="T7" fmla="*/ 138 h 139"/>
                <a:gd name="T8" fmla="*/ 133 w 784"/>
                <a:gd name="T9" fmla="*/ 138 h 139"/>
                <a:gd name="T10" fmla="*/ 161 w 784"/>
                <a:gd name="T11" fmla="*/ 138 h 139"/>
                <a:gd name="T12" fmla="*/ 188 w 784"/>
                <a:gd name="T13" fmla="*/ 138 h 139"/>
                <a:gd name="T14" fmla="*/ 215 w 784"/>
                <a:gd name="T15" fmla="*/ 138 h 139"/>
                <a:gd name="T16" fmla="*/ 242 w 784"/>
                <a:gd name="T17" fmla="*/ 138 h 139"/>
                <a:gd name="T18" fmla="*/ 270 w 784"/>
                <a:gd name="T19" fmla="*/ 138 h 139"/>
                <a:gd name="T20" fmla="*/ 298 w 784"/>
                <a:gd name="T21" fmla="*/ 138 h 139"/>
                <a:gd name="T22" fmla="*/ 325 w 784"/>
                <a:gd name="T23" fmla="*/ 138 h 139"/>
                <a:gd name="T24" fmla="*/ 352 w 784"/>
                <a:gd name="T25" fmla="*/ 138 h 139"/>
                <a:gd name="T26" fmla="*/ 380 w 784"/>
                <a:gd name="T27" fmla="*/ 138 h 139"/>
                <a:gd name="T28" fmla="*/ 407 w 784"/>
                <a:gd name="T29" fmla="*/ 0 h 139"/>
                <a:gd name="T30" fmla="*/ 435 w 784"/>
                <a:gd name="T31" fmla="*/ 19 h 139"/>
                <a:gd name="T32" fmla="*/ 461 w 784"/>
                <a:gd name="T33" fmla="*/ 35 h 139"/>
                <a:gd name="T34" fmla="*/ 489 w 784"/>
                <a:gd name="T35" fmla="*/ 51 h 139"/>
                <a:gd name="T36" fmla="*/ 517 w 784"/>
                <a:gd name="T37" fmla="*/ 63 h 139"/>
                <a:gd name="T38" fmla="*/ 544 w 784"/>
                <a:gd name="T39" fmla="*/ 75 h 139"/>
                <a:gd name="T40" fmla="*/ 572 w 784"/>
                <a:gd name="T41" fmla="*/ 85 h 139"/>
                <a:gd name="T42" fmla="*/ 598 w 784"/>
                <a:gd name="T43" fmla="*/ 93 h 139"/>
                <a:gd name="T44" fmla="*/ 626 w 784"/>
                <a:gd name="T45" fmla="*/ 101 h 139"/>
                <a:gd name="T46" fmla="*/ 654 w 784"/>
                <a:gd name="T47" fmla="*/ 106 h 139"/>
                <a:gd name="T48" fmla="*/ 681 w 784"/>
                <a:gd name="T49" fmla="*/ 112 h 139"/>
                <a:gd name="T50" fmla="*/ 709 w 784"/>
                <a:gd name="T51" fmla="*/ 117 h 139"/>
                <a:gd name="T52" fmla="*/ 735 w 784"/>
                <a:gd name="T53" fmla="*/ 121 h 139"/>
                <a:gd name="T54" fmla="*/ 763 w 784"/>
                <a:gd name="T55" fmla="*/ 125 h 139"/>
                <a:gd name="T56" fmla="*/ 779 w 784"/>
                <a:gd name="T57" fmla="*/ 138 h 139"/>
                <a:gd name="T58" fmla="*/ 751 w 784"/>
                <a:gd name="T59" fmla="*/ 138 h 139"/>
                <a:gd name="T60" fmla="*/ 723 w 784"/>
                <a:gd name="T61" fmla="*/ 138 h 139"/>
                <a:gd name="T62" fmla="*/ 697 w 784"/>
                <a:gd name="T63" fmla="*/ 138 h 139"/>
                <a:gd name="T64" fmla="*/ 669 w 784"/>
                <a:gd name="T65" fmla="*/ 138 h 139"/>
                <a:gd name="T66" fmla="*/ 642 w 784"/>
                <a:gd name="T67" fmla="*/ 138 h 139"/>
                <a:gd name="T68" fmla="*/ 614 w 784"/>
                <a:gd name="T69" fmla="*/ 138 h 139"/>
                <a:gd name="T70" fmla="*/ 587 w 784"/>
                <a:gd name="T71" fmla="*/ 138 h 139"/>
                <a:gd name="T72" fmla="*/ 560 w 784"/>
                <a:gd name="T73" fmla="*/ 138 h 139"/>
                <a:gd name="T74" fmla="*/ 532 w 784"/>
                <a:gd name="T75" fmla="*/ 138 h 139"/>
                <a:gd name="T76" fmla="*/ 505 w 784"/>
                <a:gd name="T77" fmla="*/ 138 h 139"/>
                <a:gd name="T78" fmla="*/ 477 w 784"/>
                <a:gd name="T79" fmla="*/ 138 h 139"/>
                <a:gd name="T80" fmla="*/ 450 w 784"/>
                <a:gd name="T81" fmla="*/ 138 h 139"/>
                <a:gd name="T82" fmla="*/ 423 w 784"/>
                <a:gd name="T83" fmla="*/ 138 h 139"/>
                <a:gd name="T84" fmla="*/ 395 w 784"/>
                <a:gd name="T85" fmla="*/ 138 h 139"/>
                <a:gd name="T86" fmla="*/ 368 w 784"/>
                <a:gd name="T87" fmla="*/ 138 h 139"/>
                <a:gd name="T88" fmla="*/ 340 w 784"/>
                <a:gd name="T89" fmla="*/ 138 h 139"/>
                <a:gd name="T90" fmla="*/ 314 w 784"/>
                <a:gd name="T91" fmla="*/ 138 h 139"/>
                <a:gd name="T92" fmla="*/ 286 w 784"/>
                <a:gd name="T93" fmla="*/ 138 h 139"/>
                <a:gd name="T94" fmla="*/ 258 w 784"/>
                <a:gd name="T95" fmla="*/ 138 h 139"/>
                <a:gd name="T96" fmla="*/ 231 w 784"/>
                <a:gd name="T97" fmla="*/ 138 h 139"/>
                <a:gd name="T98" fmla="*/ 203 w 784"/>
                <a:gd name="T99" fmla="*/ 138 h 139"/>
                <a:gd name="T100" fmla="*/ 176 w 784"/>
                <a:gd name="T101" fmla="*/ 138 h 139"/>
                <a:gd name="T102" fmla="*/ 149 w 784"/>
                <a:gd name="T103" fmla="*/ 138 h 139"/>
                <a:gd name="T104" fmla="*/ 121 w 784"/>
                <a:gd name="T105" fmla="*/ 138 h 139"/>
                <a:gd name="T106" fmla="*/ 94 w 784"/>
                <a:gd name="T107" fmla="*/ 138 h 139"/>
                <a:gd name="T108" fmla="*/ 66 w 784"/>
                <a:gd name="T109" fmla="*/ 138 h 139"/>
                <a:gd name="T110" fmla="*/ 39 w 784"/>
                <a:gd name="T111" fmla="*/ 138 h 139"/>
                <a:gd name="T112" fmla="*/ 12 w 784"/>
                <a:gd name="T113" fmla="*/ 138 h 13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4"/>
                <a:gd name="T172" fmla="*/ 0 h 139"/>
                <a:gd name="T173" fmla="*/ 784 w 784"/>
                <a:gd name="T174" fmla="*/ 139 h 13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4" h="139">
                  <a:moveTo>
                    <a:pt x="0" y="138"/>
                  </a:moveTo>
                  <a:lnTo>
                    <a:pt x="4" y="138"/>
                  </a:lnTo>
                  <a:lnTo>
                    <a:pt x="8" y="138"/>
                  </a:lnTo>
                  <a:lnTo>
                    <a:pt x="12" y="138"/>
                  </a:lnTo>
                  <a:lnTo>
                    <a:pt x="16" y="138"/>
                  </a:lnTo>
                  <a:lnTo>
                    <a:pt x="20" y="138"/>
                  </a:lnTo>
                  <a:lnTo>
                    <a:pt x="24" y="138"/>
                  </a:lnTo>
                  <a:lnTo>
                    <a:pt x="28" y="138"/>
                  </a:lnTo>
                  <a:lnTo>
                    <a:pt x="32" y="138"/>
                  </a:lnTo>
                  <a:lnTo>
                    <a:pt x="35" y="138"/>
                  </a:lnTo>
                  <a:lnTo>
                    <a:pt x="39" y="138"/>
                  </a:lnTo>
                  <a:lnTo>
                    <a:pt x="43" y="138"/>
                  </a:lnTo>
                  <a:lnTo>
                    <a:pt x="47" y="138"/>
                  </a:lnTo>
                  <a:lnTo>
                    <a:pt x="51" y="138"/>
                  </a:lnTo>
                  <a:lnTo>
                    <a:pt x="55" y="138"/>
                  </a:lnTo>
                  <a:lnTo>
                    <a:pt x="59" y="138"/>
                  </a:lnTo>
                  <a:lnTo>
                    <a:pt x="63" y="138"/>
                  </a:lnTo>
                  <a:lnTo>
                    <a:pt x="66" y="138"/>
                  </a:lnTo>
                  <a:lnTo>
                    <a:pt x="70" y="138"/>
                  </a:lnTo>
                  <a:lnTo>
                    <a:pt x="74" y="138"/>
                  </a:lnTo>
                  <a:lnTo>
                    <a:pt x="78" y="138"/>
                  </a:lnTo>
                  <a:lnTo>
                    <a:pt x="82" y="138"/>
                  </a:lnTo>
                  <a:lnTo>
                    <a:pt x="86" y="138"/>
                  </a:lnTo>
                  <a:lnTo>
                    <a:pt x="90" y="138"/>
                  </a:lnTo>
                  <a:lnTo>
                    <a:pt x="94" y="138"/>
                  </a:lnTo>
                  <a:lnTo>
                    <a:pt x="98" y="138"/>
                  </a:lnTo>
                  <a:lnTo>
                    <a:pt x="102" y="138"/>
                  </a:lnTo>
                  <a:lnTo>
                    <a:pt x="106" y="138"/>
                  </a:lnTo>
                  <a:lnTo>
                    <a:pt x="109" y="138"/>
                  </a:lnTo>
                  <a:lnTo>
                    <a:pt x="113" y="138"/>
                  </a:lnTo>
                  <a:lnTo>
                    <a:pt x="117" y="138"/>
                  </a:lnTo>
                  <a:lnTo>
                    <a:pt x="121" y="138"/>
                  </a:lnTo>
                  <a:lnTo>
                    <a:pt x="125" y="138"/>
                  </a:lnTo>
                  <a:lnTo>
                    <a:pt x="129" y="138"/>
                  </a:lnTo>
                  <a:lnTo>
                    <a:pt x="133" y="138"/>
                  </a:lnTo>
                  <a:lnTo>
                    <a:pt x="137" y="138"/>
                  </a:lnTo>
                  <a:lnTo>
                    <a:pt x="141" y="138"/>
                  </a:lnTo>
                  <a:lnTo>
                    <a:pt x="145" y="138"/>
                  </a:lnTo>
                  <a:lnTo>
                    <a:pt x="149" y="138"/>
                  </a:lnTo>
                  <a:lnTo>
                    <a:pt x="153" y="138"/>
                  </a:lnTo>
                  <a:lnTo>
                    <a:pt x="157" y="138"/>
                  </a:lnTo>
                  <a:lnTo>
                    <a:pt x="161" y="138"/>
                  </a:lnTo>
                  <a:lnTo>
                    <a:pt x="165" y="138"/>
                  </a:lnTo>
                  <a:lnTo>
                    <a:pt x="169" y="138"/>
                  </a:lnTo>
                  <a:lnTo>
                    <a:pt x="172" y="138"/>
                  </a:lnTo>
                  <a:lnTo>
                    <a:pt x="176" y="138"/>
                  </a:lnTo>
                  <a:lnTo>
                    <a:pt x="180" y="138"/>
                  </a:lnTo>
                  <a:lnTo>
                    <a:pt x="184" y="138"/>
                  </a:lnTo>
                  <a:lnTo>
                    <a:pt x="188" y="138"/>
                  </a:lnTo>
                  <a:lnTo>
                    <a:pt x="192" y="138"/>
                  </a:lnTo>
                  <a:lnTo>
                    <a:pt x="196" y="138"/>
                  </a:lnTo>
                  <a:lnTo>
                    <a:pt x="199" y="138"/>
                  </a:lnTo>
                  <a:lnTo>
                    <a:pt x="203" y="138"/>
                  </a:lnTo>
                  <a:lnTo>
                    <a:pt x="207" y="138"/>
                  </a:lnTo>
                  <a:lnTo>
                    <a:pt x="211" y="138"/>
                  </a:lnTo>
                  <a:lnTo>
                    <a:pt x="215" y="138"/>
                  </a:lnTo>
                  <a:lnTo>
                    <a:pt x="219" y="138"/>
                  </a:lnTo>
                  <a:lnTo>
                    <a:pt x="223" y="138"/>
                  </a:lnTo>
                  <a:lnTo>
                    <a:pt x="227" y="138"/>
                  </a:lnTo>
                  <a:lnTo>
                    <a:pt x="231" y="138"/>
                  </a:lnTo>
                  <a:lnTo>
                    <a:pt x="235" y="138"/>
                  </a:lnTo>
                  <a:lnTo>
                    <a:pt x="238" y="138"/>
                  </a:lnTo>
                  <a:lnTo>
                    <a:pt x="242" y="138"/>
                  </a:lnTo>
                  <a:lnTo>
                    <a:pt x="246" y="138"/>
                  </a:lnTo>
                  <a:lnTo>
                    <a:pt x="250" y="138"/>
                  </a:lnTo>
                  <a:lnTo>
                    <a:pt x="254" y="138"/>
                  </a:lnTo>
                  <a:lnTo>
                    <a:pt x="258" y="138"/>
                  </a:lnTo>
                  <a:lnTo>
                    <a:pt x="262" y="138"/>
                  </a:lnTo>
                  <a:lnTo>
                    <a:pt x="266" y="138"/>
                  </a:lnTo>
                  <a:lnTo>
                    <a:pt x="270" y="138"/>
                  </a:lnTo>
                  <a:lnTo>
                    <a:pt x="274" y="138"/>
                  </a:lnTo>
                  <a:lnTo>
                    <a:pt x="278" y="138"/>
                  </a:lnTo>
                  <a:lnTo>
                    <a:pt x="282" y="138"/>
                  </a:lnTo>
                  <a:lnTo>
                    <a:pt x="286" y="138"/>
                  </a:lnTo>
                  <a:lnTo>
                    <a:pt x="290" y="138"/>
                  </a:lnTo>
                  <a:lnTo>
                    <a:pt x="294" y="138"/>
                  </a:lnTo>
                  <a:lnTo>
                    <a:pt x="298" y="138"/>
                  </a:lnTo>
                  <a:lnTo>
                    <a:pt x="302" y="138"/>
                  </a:lnTo>
                  <a:lnTo>
                    <a:pt x="306" y="138"/>
                  </a:lnTo>
                  <a:lnTo>
                    <a:pt x="310" y="138"/>
                  </a:lnTo>
                  <a:lnTo>
                    <a:pt x="314" y="138"/>
                  </a:lnTo>
                  <a:lnTo>
                    <a:pt x="318" y="138"/>
                  </a:lnTo>
                  <a:lnTo>
                    <a:pt x="321" y="138"/>
                  </a:lnTo>
                  <a:lnTo>
                    <a:pt x="325" y="138"/>
                  </a:lnTo>
                  <a:lnTo>
                    <a:pt x="328" y="138"/>
                  </a:lnTo>
                  <a:lnTo>
                    <a:pt x="332" y="138"/>
                  </a:lnTo>
                  <a:lnTo>
                    <a:pt x="336" y="138"/>
                  </a:lnTo>
                  <a:lnTo>
                    <a:pt x="340" y="138"/>
                  </a:lnTo>
                  <a:lnTo>
                    <a:pt x="344" y="138"/>
                  </a:lnTo>
                  <a:lnTo>
                    <a:pt x="348" y="138"/>
                  </a:lnTo>
                  <a:lnTo>
                    <a:pt x="352" y="138"/>
                  </a:lnTo>
                  <a:lnTo>
                    <a:pt x="356" y="138"/>
                  </a:lnTo>
                  <a:lnTo>
                    <a:pt x="360" y="138"/>
                  </a:lnTo>
                  <a:lnTo>
                    <a:pt x="364" y="138"/>
                  </a:lnTo>
                  <a:lnTo>
                    <a:pt x="368" y="138"/>
                  </a:lnTo>
                  <a:lnTo>
                    <a:pt x="372" y="138"/>
                  </a:lnTo>
                  <a:lnTo>
                    <a:pt x="376" y="138"/>
                  </a:lnTo>
                  <a:lnTo>
                    <a:pt x="380" y="138"/>
                  </a:lnTo>
                  <a:lnTo>
                    <a:pt x="383" y="138"/>
                  </a:lnTo>
                  <a:lnTo>
                    <a:pt x="387" y="138"/>
                  </a:lnTo>
                  <a:lnTo>
                    <a:pt x="391" y="138"/>
                  </a:lnTo>
                  <a:lnTo>
                    <a:pt x="395" y="138"/>
                  </a:lnTo>
                  <a:lnTo>
                    <a:pt x="399" y="138"/>
                  </a:lnTo>
                  <a:lnTo>
                    <a:pt x="403" y="138"/>
                  </a:lnTo>
                  <a:lnTo>
                    <a:pt x="407" y="0"/>
                  </a:lnTo>
                  <a:lnTo>
                    <a:pt x="411" y="3"/>
                  </a:lnTo>
                  <a:lnTo>
                    <a:pt x="415" y="6"/>
                  </a:lnTo>
                  <a:lnTo>
                    <a:pt x="419" y="9"/>
                  </a:lnTo>
                  <a:lnTo>
                    <a:pt x="423" y="12"/>
                  </a:lnTo>
                  <a:lnTo>
                    <a:pt x="427" y="13"/>
                  </a:lnTo>
                  <a:lnTo>
                    <a:pt x="431" y="16"/>
                  </a:lnTo>
                  <a:lnTo>
                    <a:pt x="435" y="19"/>
                  </a:lnTo>
                  <a:lnTo>
                    <a:pt x="439" y="21"/>
                  </a:lnTo>
                  <a:lnTo>
                    <a:pt x="443" y="24"/>
                  </a:lnTo>
                  <a:lnTo>
                    <a:pt x="446" y="26"/>
                  </a:lnTo>
                  <a:lnTo>
                    <a:pt x="450" y="29"/>
                  </a:lnTo>
                  <a:lnTo>
                    <a:pt x="454" y="31"/>
                  </a:lnTo>
                  <a:lnTo>
                    <a:pt x="457" y="33"/>
                  </a:lnTo>
                  <a:lnTo>
                    <a:pt x="461" y="35"/>
                  </a:lnTo>
                  <a:lnTo>
                    <a:pt x="465" y="37"/>
                  </a:lnTo>
                  <a:lnTo>
                    <a:pt x="469" y="40"/>
                  </a:lnTo>
                  <a:lnTo>
                    <a:pt x="473" y="42"/>
                  </a:lnTo>
                  <a:lnTo>
                    <a:pt x="477" y="44"/>
                  </a:lnTo>
                  <a:lnTo>
                    <a:pt x="481" y="46"/>
                  </a:lnTo>
                  <a:lnTo>
                    <a:pt x="485" y="48"/>
                  </a:lnTo>
                  <a:lnTo>
                    <a:pt x="489" y="51"/>
                  </a:lnTo>
                  <a:lnTo>
                    <a:pt x="493" y="52"/>
                  </a:lnTo>
                  <a:lnTo>
                    <a:pt x="497" y="54"/>
                  </a:lnTo>
                  <a:lnTo>
                    <a:pt x="501" y="57"/>
                  </a:lnTo>
                  <a:lnTo>
                    <a:pt x="505" y="58"/>
                  </a:lnTo>
                  <a:lnTo>
                    <a:pt x="509" y="59"/>
                  </a:lnTo>
                  <a:lnTo>
                    <a:pt x="513" y="61"/>
                  </a:lnTo>
                  <a:lnTo>
                    <a:pt x="517" y="63"/>
                  </a:lnTo>
                  <a:lnTo>
                    <a:pt x="520" y="65"/>
                  </a:lnTo>
                  <a:lnTo>
                    <a:pt x="524" y="67"/>
                  </a:lnTo>
                  <a:lnTo>
                    <a:pt x="528" y="68"/>
                  </a:lnTo>
                  <a:lnTo>
                    <a:pt x="532" y="70"/>
                  </a:lnTo>
                  <a:lnTo>
                    <a:pt x="536" y="72"/>
                  </a:lnTo>
                  <a:lnTo>
                    <a:pt x="540" y="73"/>
                  </a:lnTo>
                  <a:lnTo>
                    <a:pt x="544" y="75"/>
                  </a:lnTo>
                  <a:lnTo>
                    <a:pt x="548" y="77"/>
                  </a:lnTo>
                  <a:lnTo>
                    <a:pt x="552" y="78"/>
                  </a:lnTo>
                  <a:lnTo>
                    <a:pt x="556" y="80"/>
                  </a:lnTo>
                  <a:lnTo>
                    <a:pt x="560" y="81"/>
                  </a:lnTo>
                  <a:lnTo>
                    <a:pt x="564" y="82"/>
                  </a:lnTo>
                  <a:lnTo>
                    <a:pt x="568" y="83"/>
                  </a:lnTo>
                  <a:lnTo>
                    <a:pt x="572" y="85"/>
                  </a:lnTo>
                  <a:lnTo>
                    <a:pt x="576" y="86"/>
                  </a:lnTo>
                  <a:lnTo>
                    <a:pt x="580" y="87"/>
                  </a:lnTo>
                  <a:lnTo>
                    <a:pt x="584" y="89"/>
                  </a:lnTo>
                  <a:lnTo>
                    <a:pt x="587" y="89"/>
                  </a:lnTo>
                  <a:lnTo>
                    <a:pt x="591" y="91"/>
                  </a:lnTo>
                  <a:lnTo>
                    <a:pt x="594" y="92"/>
                  </a:lnTo>
                  <a:lnTo>
                    <a:pt x="598" y="93"/>
                  </a:lnTo>
                  <a:lnTo>
                    <a:pt x="602" y="94"/>
                  </a:lnTo>
                  <a:lnTo>
                    <a:pt x="606" y="96"/>
                  </a:lnTo>
                  <a:lnTo>
                    <a:pt x="610" y="97"/>
                  </a:lnTo>
                  <a:lnTo>
                    <a:pt x="614" y="98"/>
                  </a:lnTo>
                  <a:lnTo>
                    <a:pt x="618" y="99"/>
                  </a:lnTo>
                  <a:lnTo>
                    <a:pt x="622" y="100"/>
                  </a:lnTo>
                  <a:lnTo>
                    <a:pt x="626" y="101"/>
                  </a:lnTo>
                  <a:lnTo>
                    <a:pt x="630" y="102"/>
                  </a:lnTo>
                  <a:lnTo>
                    <a:pt x="634" y="103"/>
                  </a:lnTo>
                  <a:lnTo>
                    <a:pt x="638" y="104"/>
                  </a:lnTo>
                  <a:lnTo>
                    <a:pt x="642" y="104"/>
                  </a:lnTo>
                  <a:lnTo>
                    <a:pt x="646" y="105"/>
                  </a:lnTo>
                  <a:lnTo>
                    <a:pt x="650" y="106"/>
                  </a:lnTo>
                  <a:lnTo>
                    <a:pt x="654" y="106"/>
                  </a:lnTo>
                  <a:lnTo>
                    <a:pt x="657" y="107"/>
                  </a:lnTo>
                  <a:lnTo>
                    <a:pt x="661" y="108"/>
                  </a:lnTo>
                  <a:lnTo>
                    <a:pt x="665" y="109"/>
                  </a:lnTo>
                  <a:lnTo>
                    <a:pt x="669" y="110"/>
                  </a:lnTo>
                  <a:lnTo>
                    <a:pt x="673" y="111"/>
                  </a:lnTo>
                  <a:lnTo>
                    <a:pt x="677" y="112"/>
                  </a:lnTo>
                  <a:lnTo>
                    <a:pt x="681" y="112"/>
                  </a:lnTo>
                  <a:lnTo>
                    <a:pt x="685" y="113"/>
                  </a:lnTo>
                  <a:lnTo>
                    <a:pt x="689" y="114"/>
                  </a:lnTo>
                  <a:lnTo>
                    <a:pt x="693" y="114"/>
                  </a:lnTo>
                  <a:lnTo>
                    <a:pt x="697" y="115"/>
                  </a:lnTo>
                  <a:lnTo>
                    <a:pt x="701" y="116"/>
                  </a:lnTo>
                  <a:lnTo>
                    <a:pt x="705" y="116"/>
                  </a:lnTo>
                  <a:lnTo>
                    <a:pt x="709" y="117"/>
                  </a:lnTo>
                  <a:lnTo>
                    <a:pt x="713" y="118"/>
                  </a:lnTo>
                  <a:lnTo>
                    <a:pt x="717" y="118"/>
                  </a:lnTo>
                  <a:lnTo>
                    <a:pt x="720" y="119"/>
                  </a:lnTo>
                  <a:lnTo>
                    <a:pt x="723" y="119"/>
                  </a:lnTo>
                  <a:lnTo>
                    <a:pt x="727" y="120"/>
                  </a:lnTo>
                  <a:lnTo>
                    <a:pt x="731" y="121"/>
                  </a:lnTo>
                  <a:lnTo>
                    <a:pt x="735" y="121"/>
                  </a:lnTo>
                  <a:lnTo>
                    <a:pt x="739" y="122"/>
                  </a:lnTo>
                  <a:lnTo>
                    <a:pt x="743" y="122"/>
                  </a:lnTo>
                  <a:lnTo>
                    <a:pt x="747" y="123"/>
                  </a:lnTo>
                  <a:lnTo>
                    <a:pt x="751" y="123"/>
                  </a:lnTo>
                  <a:lnTo>
                    <a:pt x="755" y="124"/>
                  </a:lnTo>
                  <a:lnTo>
                    <a:pt x="759" y="124"/>
                  </a:lnTo>
                  <a:lnTo>
                    <a:pt x="763" y="125"/>
                  </a:lnTo>
                  <a:lnTo>
                    <a:pt x="767" y="125"/>
                  </a:lnTo>
                  <a:lnTo>
                    <a:pt x="771" y="125"/>
                  </a:lnTo>
                  <a:lnTo>
                    <a:pt x="775" y="126"/>
                  </a:lnTo>
                  <a:lnTo>
                    <a:pt x="779" y="126"/>
                  </a:lnTo>
                  <a:lnTo>
                    <a:pt x="783" y="127"/>
                  </a:lnTo>
                  <a:lnTo>
                    <a:pt x="783" y="138"/>
                  </a:lnTo>
                  <a:lnTo>
                    <a:pt x="779" y="138"/>
                  </a:lnTo>
                  <a:lnTo>
                    <a:pt x="775" y="138"/>
                  </a:lnTo>
                  <a:lnTo>
                    <a:pt x="771" y="138"/>
                  </a:lnTo>
                  <a:lnTo>
                    <a:pt x="767" y="138"/>
                  </a:lnTo>
                  <a:lnTo>
                    <a:pt x="763" y="138"/>
                  </a:lnTo>
                  <a:lnTo>
                    <a:pt x="759" y="138"/>
                  </a:lnTo>
                  <a:lnTo>
                    <a:pt x="755" y="138"/>
                  </a:lnTo>
                  <a:lnTo>
                    <a:pt x="751" y="138"/>
                  </a:lnTo>
                  <a:lnTo>
                    <a:pt x="747" y="138"/>
                  </a:lnTo>
                  <a:lnTo>
                    <a:pt x="743" y="138"/>
                  </a:lnTo>
                  <a:lnTo>
                    <a:pt x="739" y="138"/>
                  </a:lnTo>
                  <a:lnTo>
                    <a:pt x="735" y="138"/>
                  </a:lnTo>
                  <a:lnTo>
                    <a:pt x="731" y="138"/>
                  </a:lnTo>
                  <a:lnTo>
                    <a:pt x="727" y="138"/>
                  </a:lnTo>
                  <a:lnTo>
                    <a:pt x="723" y="138"/>
                  </a:lnTo>
                  <a:lnTo>
                    <a:pt x="720" y="138"/>
                  </a:lnTo>
                  <a:lnTo>
                    <a:pt x="717" y="138"/>
                  </a:lnTo>
                  <a:lnTo>
                    <a:pt x="713" y="138"/>
                  </a:lnTo>
                  <a:lnTo>
                    <a:pt x="709" y="138"/>
                  </a:lnTo>
                  <a:lnTo>
                    <a:pt x="705" y="138"/>
                  </a:lnTo>
                  <a:lnTo>
                    <a:pt x="701" y="138"/>
                  </a:lnTo>
                  <a:lnTo>
                    <a:pt x="697" y="138"/>
                  </a:lnTo>
                  <a:lnTo>
                    <a:pt x="693" y="138"/>
                  </a:lnTo>
                  <a:lnTo>
                    <a:pt x="689" y="138"/>
                  </a:lnTo>
                  <a:lnTo>
                    <a:pt x="685" y="138"/>
                  </a:lnTo>
                  <a:lnTo>
                    <a:pt x="681" y="138"/>
                  </a:lnTo>
                  <a:lnTo>
                    <a:pt x="677" y="138"/>
                  </a:lnTo>
                  <a:lnTo>
                    <a:pt x="673" y="138"/>
                  </a:lnTo>
                  <a:lnTo>
                    <a:pt x="669" y="138"/>
                  </a:lnTo>
                  <a:lnTo>
                    <a:pt x="665" y="138"/>
                  </a:lnTo>
                  <a:lnTo>
                    <a:pt x="661" y="138"/>
                  </a:lnTo>
                  <a:lnTo>
                    <a:pt x="657" y="138"/>
                  </a:lnTo>
                  <a:lnTo>
                    <a:pt x="654" y="138"/>
                  </a:lnTo>
                  <a:lnTo>
                    <a:pt x="650" y="138"/>
                  </a:lnTo>
                  <a:lnTo>
                    <a:pt x="646" y="138"/>
                  </a:lnTo>
                  <a:lnTo>
                    <a:pt x="642" y="138"/>
                  </a:lnTo>
                  <a:lnTo>
                    <a:pt x="638" y="138"/>
                  </a:lnTo>
                  <a:lnTo>
                    <a:pt x="634" y="138"/>
                  </a:lnTo>
                  <a:lnTo>
                    <a:pt x="630" y="138"/>
                  </a:lnTo>
                  <a:lnTo>
                    <a:pt x="626" y="138"/>
                  </a:lnTo>
                  <a:lnTo>
                    <a:pt x="622" y="138"/>
                  </a:lnTo>
                  <a:lnTo>
                    <a:pt x="618" y="138"/>
                  </a:lnTo>
                  <a:lnTo>
                    <a:pt x="614" y="138"/>
                  </a:lnTo>
                  <a:lnTo>
                    <a:pt x="610" y="138"/>
                  </a:lnTo>
                  <a:lnTo>
                    <a:pt x="606" y="138"/>
                  </a:lnTo>
                  <a:lnTo>
                    <a:pt x="602" y="138"/>
                  </a:lnTo>
                  <a:lnTo>
                    <a:pt x="598" y="138"/>
                  </a:lnTo>
                  <a:lnTo>
                    <a:pt x="594" y="138"/>
                  </a:lnTo>
                  <a:lnTo>
                    <a:pt x="591" y="138"/>
                  </a:lnTo>
                  <a:lnTo>
                    <a:pt x="587" y="138"/>
                  </a:lnTo>
                  <a:lnTo>
                    <a:pt x="584" y="138"/>
                  </a:lnTo>
                  <a:lnTo>
                    <a:pt x="580" y="138"/>
                  </a:lnTo>
                  <a:lnTo>
                    <a:pt x="576" y="138"/>
                  </a:lnTo>
                  <a:lnTo>
                    <a:pt x="572" y="138"/>
                  </a:lnTo>
                  <a:lnTo>
                    <a:pt x="568" y="138"/>
                  </a:lnTo>
                  <a:lnTo>
                    <a:pt x="564" y="138"/>
                  </a:lnTo>
                  <a:lnTo>
                    <a:pt x="560" y="138"/>
                  </a:lnTo>
                  <a:lnTo>
                    <a:pt x="556" y="138"/>
                  </a:lnTo>
                  <a:lnTo>
                    <a:pt x="552" y="138"/>
                  </a:lnTo>
                  <a:lnTo>
                    <a:pt x="548" y="138"/>
                  </a:lnTo>
                  <a:lnTo>
                    <a:pt x="544" y="138"/>
                  </a:lnTo>
                  <a:lnTo>
                    <a:pt x="540" y="138"/>
                  </a:lnTo>
                  <a:lnTo>
                    <a:pt x="536" y="138"/>
                  </a:lnTo>
                  <a:lnTo>
                    <a:pt x="532" y="138"/>
                  </a:lnTo>
                  <a:lnTo>
                    <a:pt x="528" y="138"/>
                  </a:lnTo>
                  <a:lnTo>
                    <a:pt x="524" y="138"/>
                  </a:lnTo>
                  <a:lnTo>
                    <a:pt x="520" y="138"/>
                  </a:lnTo>
                  <a:lnTo>
                    <a:pt x="517" y="138"/>
                  </a:lnTo>
                  <a:lnTo>
                    <a:pt x="513" y="138"/>
                  </a:lnTo>
                  <a:lnTo>
                    <a:pt x="509" y="138"/>
                  </a:lnTo>
                  <a:lnTo>
                    <a:pt x="505" y="138"/>
                  </a:lnTo>
                  <a:lnTo>
                    <a:pt x="501" y="138"/>
                  </a:lnTo>
                  <a:lnTo>
                    <a:pt x="497" y="138"/>
                  </a:lnTo>
                  <a:lnTo>
                    <a:pt x="493" y="138"/>
                  </a:lnTo>
                  <a:lnTo>
                    <a:pt x="489" y="138"/>
                  </a:lnTo>
                  <a:lnTo>
                    <a:pt x="485" y="138"/>
                  </a:lnTo>
                  <a:lnTo>
                    <a:pt x="481" y="138"/>
                  </a:lnTo>
                  <a:lnTo>
                    <a:pt x="477" y="138"/>
                  </a:lnTo>
                  <a:lnTo>
                    <a:pt x="473" y="138"/>
                  </a:lnTo>
                  <a:lnTo>
                    <a:pt x="469" y="138"/>
                  </a:lnTo>
                  <a:lnTo>
                    <a:pt x="465" y="138"/>
                  </a:lnTo>
                  <a:lnTo>
                    <a:pt x="461" y="138"/>
                  </a:lnTo>
                  <a:lnTo>
                    <a:pt x="457" y="138"/>
                  </a:lnTo>
                  <a:lnTo>
                    <a:pt x="454" y="138"/>
                  </a:lnTo>
                  <a:lnTo>
                    <a:pt x="450" y="138"/>
                  </a:lnTo>
                  <a:lnTo>
                    <a:pt x="446" y="138"/>
                  </a:lnTo>
                  <a:lnTo>
                    <a:pt x="443" y="138"/>
                  </a:lnTo>
                  <a:lnTo>
                    <a:pt x="439" y="138"/>
                  </a:lnTo>
                  <a:lnTo>
                    <a:pt x="435" y="138"/>
                  </a:lnTo>
                  <a:lnTo>
                    <a:pt x="431" y="138"/>
                  </a:lnTo>
                  <a:lnTo>
                    <a:pt x="427" y="138"/>
                  </a:lnTo>
                  <a:lnTo>
                    <a:pt x="423" y="138"/>
                  </a:lnTo>
                  <a:lnTo>
                    <a:pt x="419" y="138"/>
                  </a:lnTo>
                  <a:lnTo>
                    <a:pt x="415" y="138"/>
                  </a:lnTo>
                  <a:lnTo>
                    <a:pt x="411" y="138"/>
                  </a:lnTo>
                  <a:lnTo>
                    <a:pt x="407" y="138"/>
                  </a:lnTo>
                  <a:lnTo>
                    <a:pt x="403" y="138"/>
                  </a:lnTo>
                  <a:lnTo>
                    <a:pt x="399" y="138"/>
                  </a:lnTo>
                  <a:lnTo>
                    <a:pt x="395" y="138"/>
                  </a:lnTo>
                  <a:lnTo>
                    <a:pt x="391" y="138"/>
                  </a:lnTo>
                  <a:lnTo>
                    <a:pt x="387" y="138"/>
                  </a:lnTo>
                  <a:lnTo>
                    <a:pt x="383" y="138"/>
                  </a:lnTo>
                  <a:lnTo>
                    <a:pt x="380" y="138"/>
                  </a:lnTo>
                  <a:lnTo>
                    <a:pt x="376" y="138"/>
                  </a:lnTo>
                  <a:lnTo>
                    <a:pt x="372" y="138"/>
                  </a:lnTo>
                  <a:lnTo>
                    <a:pt x="368" y="138"/>
                  </a:lnTo>
                  <a:lnTo>
                    <a:pt x="364" y="138"/>
                  </a:lnTo>
                  <a:lnTo>
                    <a:pt x="360" y="138"/>
                  </a:lnTo>
                  <a:lnTo>
                    <a:pt x="356" y="138"/>
                  </a:lnTo>
                  <a:lnTo>
                    <a:pt x="352" y="138"/>
                  </a:lnTo>
                  <a:lnTo>
                    <a:pt x="348" y="138"/>
                  </a:lnTo>
                  <a:lnTo>
                    <a:pt x="344" y="138"/>
                  </a:lnTo>
                  <a:lnTo>
                    <a:pt x="340" y="138"/>
                  </a:lnTo>
                  <a:lnTo>
                    <a:pt x="336" y="138"/>
                  </a:lnTo>
                  <a:lnTo>
                    <a:pt x="332" y="138"/>
                  </a:lnTo>
                  <a:lnTo>
                    <a:pt x="328" y="138"/>
                  </a:lnTo>
                  <a:lnTo>
                    <a:pt x="325" y="138"/>
                  </a:lnTo>
                  <a:lnTo>
                    <a:pt x="321" y="138"/>
                  </a:lnTo>
                  <a:lnTo>
                    <a:pt x="318" y="138"/>
                  </a:lnTo>
                  <a:lnTo>
                    <a:pt x="314" y="138"/>
                  </a:lnTo>
                  <a:lnTo>
                    <a:pt x="310" y="138"/>
                  </a:lnTo>
                  <a:lnTo>
                    <a:pt x="306" y="138"/>
                  </a:lnTo>
                  <a:lnTo>
                    <a:pt x="302" y="138"/>
                  </a:lnTo>
                  <a:lnTo>
                    <a:pt x="298" y="138"/>
                  </a:lnTo>
                  <a:lnTo>
                    <a:pt x="294" y="138"/>
                  </a:lnTo>
                  <a:lnTo>
                    <a:pt x="290" y="138"/>
                  </a:lnTo>
                  <a:lnTo>
                    <a:pt x="286" y="138"/>
                  </a:lnTo>
                  <a:lnTo>
                    <a:pt x="282" y="138"/>
                  </a:lnTo>
                  <a:lnTo>
                    <a:pt x="278" y="138"/>
                  </a:lnTo>
                  <a:lnTo>
                    <a:pt x="274" y="138"/>
                  </a:lnTo>
                  <a:lnTo>
                    <a:pt x="270" y="138"/>
                  </a:lnTo>
                  <a:lnTo>
                    <a:pt x="266" y="138"/>
                  </a:lnTo>
                  <a:lnTo>
                    <a:pt x="262" y="138"/>
                  </a:lnTo>
                  <a:lnTo>
                    <a:pt x="258" y="138"/>
                  </a:lnTo>
                  <a:lnTo>
                    <a:pt x="254" y="138"/>
                  </a:lnTo>
                  <a:lnTo>
                    <a:pt x="250" y="138"/>
                  </a:lnTo>
                  <a:lnTo>
                    <a:pt x="246" y="138"/>
                  </a:lnTo>
                  <a:lnTo>
                    <a:pt x="242" y="138"/>
                  </a:lnTo>
                  <a:lnTo>
                    <a:pt x="238" y="138"/>
                  </a:lnTo>
                  <a:lnTo>
                    <a:pt x="235" y="138"/>
                  </a:lnTo>
                  <a:lnTo>
                    <a:pt x="231" y="138"/>
                  </a:lnTo>
                  <a:lnTo>
                    <a:pt x="227" y="138"/>
                  </a:lnTo>
                  <a:lnTo>
                    <a:pt x="223" y="138"/>
                  </a:lnTo>
                  <a:lnTo>
                    <a:pt x="219" y="138"/>
                  </a:lnTo>
                  <a:lnTo>
                    <a:pt x="215" y="138"/>
                  </a:lnTo>
                  <a:lnTo>
                    <a:pt x="211" y="138"/>
                  </a:lnTo>
                  <a:lnTo>
                    <a:pt x="207" y="138"/>
                  </a:lnTo>
                  <a:lnTo>
                    <a:pt x="203" y="138"/>
                  </a:lnTo>
                  <a:lnTo>
                    <a:pt x="199" y="138"/>
                  </a:lnTo>
                  <a:lnTo>
                    <a:pt x="196" y="138"/>
                  </a:lnTo>
                  <a:lnTo>
                    <a:pt x="192" y="138"/>
                  </a:lnTo>
                  <a:lnTo>
                    <a:pt x="188" y="138"/>
                  </a:lnTo>
                  <a:lnTo>
                    <a:pt x="184" y="138"/>
                  </a:lnTo>
                  <a:lnTo>
                    <a:pt x="180" y="138"/>
                  </a:lnTo>
                  <a:lnTo>
                    <a:pt x="176" y="138"/>
                  </a:lnTo>
                  <a:lnTo>
                    <a:pt x="172" y="138"/>
                  </a:lnTo>
                  <a:lnTo>
                    <a:pt x="169" y="138"/>
                  </a:lnTo>
                  <a:lnTo>
                    <a:pt x="165" y="138"/>
                  </a:lnTo>
                  <a:lnTo>
                    <a:pt x="161" y="138"/>
                  </a:lnTo>
                  <a:lnTo>
                    <a:pt x="157" y="138"/>
                  </a:lnTo>
                  <a:lnTo>
                    <a:pt x="153" y="138"/>
                  </a:lnTo>
                  <a:lnTo>
                    <a:pt x="149" y="138"/>
                  </a:lnTo>
                  <a:lnTo>
                    <a:pt x="145" y="138"/>
                  </a:lnTo>
                  <a:lnTo>
                    <a:pt x="141" y="138"/>
                  </a:lnTo>
                  <a:lnTo>
                    <a:pt x="137" y="138"/>
                  </a:lnTo>
                  <a:lnTo>
                    <a:pt x="133" y="138"/>
                  </a:lnTo>
                  <a:lnTo>
                    <a:pt x="129" y="138"/>
                  </a:lnTo>
                  <a:lnTo>
                    <a:pt x="125" y="138"/>
                  </a:lnTo>
                  <a:lnTo>
                    <a:pt x="121" y="138"/>
                  </a:lnTo>
                  <a:lnTo>
                    <a:pt x="117" y="138"/>
                  </a:lnTo>
                  <a:lnTo>
                    <a:pt x="113" y="138"/>
                  </a:lnTo>
                  <a:lnTo>
                    <a:pt x="109" y="138"/>
                  </a:lnTo>
                  <a:lnTo>
                    <a:pt x="106" y="138"/>
                  </a:lnTo>
                  <a:lnTo>
                    <a:pt x="102" y="138"/>
                  </a:lnTo>
                  <a:lnTo>
                    <a:pt x="98" y="138"/>
                  </a:lnTo>
                  <a:lnTo>
                    <a:pt x="94" y="138"/>
                  </a:lnTo>
                  <a:lnTo>
                    <a:pt x="90" y="138"/>
                  </a:lnTo>
                  <a:lnTo>
                    <a:pt x="86" y="138"/>
                  </a:lnTo>
                  <a:lnTo>
                    <a:pt x="82" y="138"/>
                  </a:lnTo>
                  <a:lnTo>
                    <a:pt x="78" y="138"/>
                  </a:lnTo>
                  <a:lnTo>
                    <a:pt x="74" y="138"/>
                  </a:lnTo>
                  <a:lnTo>
                    <a:pt x="70" y="138"/>
                  </a:lnTo>
                  <a:lnTo>
                    <a:pt x="66" y="138"/>
                  </a:lnTo>
                  <a:lnTo>
                    <a:pt x="63" y="138"/>
                  </a:lnTo>
                  <a:lnTo>
                    <a:pt x="59" y="138"/>
                  </a:lnTo>
                  <a:lnTo>
                    <a:pt x="55" y="138"/>
                  </a:lnTo>
                  <a:lnTo>
                    <a:pt x="51" y="138"/>
                  </a:lnTo>
                  <a:lnTo>
                    <a:pt x="47" y="138"/>
                  </a:lnTo>
                  <a:lnTo>
                    <a:pt x="43" y="138"/>
                  </a:lnTo>
                  <a:lnTo>
                    <a:pt x="39" y="138"/>
                  </a:lnTo>
                  <a:lnTo>
                    <a:pt x="35" y="138"/>
                  </a:lnTo>
                  <a:lnTo>
                    <a:pt x="32" y="138"/>
                  </a:lnTo>
                  <a:lnTo>
                    <a:pt x="28" y="138"/>
                  </a:lnTo>
                  <a:lnTo>
                    <a:pt x="24" y="138"/>
                  </a:lnTo>
                  <a:lnTo>
                    <a:pt x="20" y="138"/>
                  </a:lnTo>
                  <a:lnTo>
                    <a:pt x="16" y="138"/>
                  </a:lnTo>
                  <a:lnTo>
                    <a:pt x="12" y="138"/>
                  </a:lnTo>
                  <a:lnTo>
                    <a:pt x="8" y="138"/>
                  </a:lnTo>
                  <a:lnTo>
                    <a:pt x="4" y="138"/>
                  </a:lnTo>
                  <a:lnTo>
                    <a:pt x="0" y="138"/>
                  </a:lnTo>
                </a:path>
              </a:pathLst>
            </a:custGeom>
            <a:solidFill>
              <a:srgbClr val="CC000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graphicFrame>
          <p:nvGraphicFramePr>
            <p:cNvPr id="32" name="Object 31">
              <a:hlinkClick r:id="" action="ppaction://ole?verb=0"/>
            </p:cNvPr>
            <p:cNvGraphicFramePr>
              <a:graphicFrameLocks/>
            </p:cNvGraphicFramePr>
            <p:nvPr/>
          </p:nvGraphicFramePr>
          <p:xfrm>
            <a:off x="345" y="1402"/>
            <a:ext cx="883" cy="650"/>
          </p:xfrm>
          <a:graphic>
            <a:graphicData uri="http://schemas.openxmlformats.org/presentationml/2006/ole">
              <mc:AlternateContent xmlns:mc="http://schemas.openxmlformats.org/markup-compatibility/2006">
                <mc:Choice xmlns:v="urn:schemas-microsoft-com:vml" Requires="v">
                  <p:oleObj spid="_x0000_s18466" name="Equation" r:id="rId7" imgW="685800" imgH="555480" progId="Equation.3">
                    <p:embed/>
                  </p:oleObj>
                </mc:Choice>
                <mc:Fallback>
                  <p:oleObj name="Equation" r:id="rId7" imgW="685800" imgH="55548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 y="1402"/>
                          <a:ext cx="883"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 name="Rectangle 32"/>
            <p:cNvSpPr>
              <a:spLocks noChangeArrowheads="1"/>
            </p:cNvSpPr>
            <p:nvPr/>
          </p:nvSpPr>
          <p:spPr bwMode="auto">
            <a:xfrm>
              <a:off x="2651" y="2795"/>
              <a:ext cx="226" cy="111"/>
            </a:xfrm>
            <a:prstGeom prst="rect">
              <a:avLst/>
            </a:prstGeom>
            <a:noFill/>
            <a:ln w="12700">
              <a:noFill/>
              <a:miter lim="800000"/>
              <a:headEnd/>
              <a:tailEnd/>
            </a:ln>
          </p:spPr>
          <p:txBody>
            <a:bodyPr wrap="none" lIns="90488" tIns="44450" rIns="90488" bIns="44450" anchor="ctr"/>
            <a:lstStyle/>
            <a:p>
              <a:pPr algn="ctr"/>
              <a:r>
                <a:rPr lang="en-US" sz="1800" b="1" i="0">
                  <a:solidFill>
                    <a:srgbClr val="000000"/>
                  </a:solidFill>
                  <a:latin typeface="Arial" charset="0"/>
                </a:rPr>
                <a:t>X</a:t>
              </a:r>
            </a:p>
          </p:txBody>
        </p:sp>
        <p:sp>
          <p:nvSpPr>
            <p:cNvPr id="34" name="Rectangle 33"/>
            <p:cNvSpPr>
              <a:spLocks noChangeArrowheads="1"/>
            </p:cNvSpPr>
            <p:nvPr/>
          </p:nvSpPr>
          <p:spPr bwMode="auto">
            <a:xfrm>
              <a:off x="2330" y="2795"/>
              <a:ext cx="227" cy="111"/>
            </a:xfrm>
            <a:prstGeom prst="rect">
              <a:avLst/>
            </a:prstGeom>
            <a:noFill/>
            <a:ln w="12700">
              <a:noFill/>
              <a:miter lim="800000"/>
              <a:headEnd/>
              <a:tailEnd/>
            </a:ln>
          </p:spPr>
          <p:txBody>
            <a:bodyPr wrap="none" lIns="90488" tIns="44450" rIns="90488" bIns="44450" anchor="ctr"/>
            <a:lstStyle/>
            <a:p>
              <a:pPr algn="ctr" fontAlgn="auto">
                <a:spcBef>
                  <a:spcPts val="0"/>
                </a:spcBef>
                <a:spcAft>
                  <a:spcPts val="0"/>
                </a:spcAft>
                <a:defRPr/>
              </a:pPr>
              <a:r>
                <a:rPr lang="en-US" sz="1800" b="1" i="0" kern="0">
                  <a:solidFill>
                    <a:srgbClr val="333399"/>
                  </a:solidFill>
                  <a:latin typeface="Arial" pitchFamily="34" charset="0"/>
                  <a:cs typeface="+mn-cs"/>
                </a:rPr>
                <a:t>87</a:t>
              </a:r>
            </a:p>
          </p:txBody>
        </p:sp>
        <p:sp>
          <p:nvSpPr>
            <p:cNvPr id="35" name="Rectangle 34"/>
            <p:cNvSpPr>
              <a:spLocks noChangeArrowheads="1"/>
            </p:cNvSpPr>
            <p:nvPr/>
          </p:nvSpPr>
          <p:spPr bwMode="auto">
            <a:xfrm>
              <a:off x="1512" y="2795"/>
              <a:ext cx="227" cy="111"/>
            </a:xfrm>
            <a:prstGeom prst="rect">
              <a:avLst/>
            </a:prstGeom>
            <a:noFill/>
            <a:ln w="12700">
              <a:noFill/>
              <a:miter lim="800000"/>
              <a:headEnd/>
              <a:tailEnd/>
            </a:ln>
          </p:spPr>
          <p:txBody>
            <a:bodyPr wrap="none" lIns="90488" tIns="44450" rIns="90488" bIns="44450" anchor="ctr"/>
            <a:lstStyle/>
            <a:p>
              <a:pPr algn="ctr" fontAlgn="auto">
                <a:spcBef>
                  <a:spcPts val="0"/>
                </a:spcBef>
                <a:spcAft>
                  <a:spcPts val="0"/>
                </a:spcAft>
                <a:defRPr/>
              </a:pPr>
              <a:r>
                <a:rPr lang="en-US" sz="1800" b="1" i="0" kern="0">
                  <a:solidFill>
                    <a:srgbClr val="808080"/>
                  </a:solidFill>
                  <a:latin typeface="Arial" pitchFamily="34" charset="0"/>
                  <a:cs typeface="+mn-cs"/>
                </a:rPr>
                <a:t>85</a:t>
              </a:r>
            </a:p>
          </p:txBody>
        </p:sp>
        <p:sp>
          <p:nvSpPr>
            <p:cNvPr id="36" name="Line 35"/>
            <p:cNvSpPr>
              <a:spLocks noChangeShapeType="1"/>
            </p:cNvSpPr>
            <p:nvPr/>
          </p:nvSpPr>
          <p:spPr bwMode="auto">
            <a:xfrm>
              <a:off x="1610" y="1544"/>
              <a:ext cx="0" cy="1136"/>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nvGrpSpPr>
            <p:cNvPr id="37" name="Group 38"/>
            <p:cNvGrpSpPr>
              <a:grpSpLocks/>
            </p:cNvGrpSpPr>
            <p:nvPr/>
          </p:nvGrpSpPr>
          <p:grpSpPr bwMode="auto">
            <a:xfrm>
              <a:off x="1618" y="1824"/>
              <a:ext cx="992" cy="192"/>
              <a:chOff x="1618" y="1824"/>
              <a:chExt cx="992" cy="192"/>
            </a:xfrm>
          </p:grpSpPr>
          <p:sp>
            <p:nvSpPr>
              <p:cNvPr id="43" name="Line 36"/>
              <p:cNvSpPr>
                <a:spLocks noChangeShapeType="1"/>
              </p:cNvSpPr>
              <p:nvPr/>
            </p:nvSpPr>
            <p:spPr bwMode="auto">
              <a:xfrm>
                <a:off x="1618" y="2016"/>
                <a:ext cx="992" cy="0"/>
              </a:xfrm>
              <a:prstGeom prst="line">
                <a:avLst/>
              </a:prstGeom>
              <a:noFill/>
              <a:ln w="25400">
                <a:solidFill>
                  <a:srgbClr val="80808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44" name="Rectangle 37"/>
              <p:cNvSpPr>
                <a:spLocks noChangeArrowheads="1"/>
              </p:cNvSpPr>
              <p:nvPr/>
            </p:nvSpPr>
            <p:spPr bwMode="auto">
              <a:xfrm>
                <a:off x="2042" y="1824"/>
                <a:ext cx="288" cy="144"/>
              </a:xfrm>
              <a:prstGeom prst="rect">
                <a:avLst/>
              </a:prstGeom>
              <a:noFill/>
              <a:ln w="12700">
                <a:noFill/>
                <a:miter lim="800000"/>
                <a:headEnd/>
                <a:tailEnd/>
              </a:ln>
            </p:spPr>
            <p:txBody>
              <a:bodyPr wrap="none" lIns="90488" tIns="44450" rIns="90488" bIns="44450" anchor="ctr"/>
              <a:lstStyle/>
              <a:p>
                <a:pPr algn="ctr" fontAlgn="auto">
                  <a:spcBef>
                    <a:spcPts val="0"/>
                  </a:spcBef>
                  <a:spcAft>
                    <a:spcPts val="0"/>
                  </a:spcAft>
                  <a:defRPr/>
                </a:pPr>
                <a:r>
                  <a:rPr lang="en-US" sz="1800" b="1" i="0" kern="0" dirty="0">
                    <a:solidFill>
                      <a:srgbClr val="808080"/>
                    </a:solidFill>
                    <a:latin typeface="Arial" pitchFamily="34" charset="0"/>
                    <a:cs typeface="+mn-cs"/>
                  </a:rPr>
                  <a:t>.5000</a:t>
                </a:r>
              </a:p>
            </p:txBody>
          </p:sp>
        </p:grpSp>
        <p:sp>
          <p:nvSpPr>
            <p:cNvPr id="38" name="Line 39"/>
            <p:cNvSpPr>
              <a:spLocks noChangeShapeType="1"/>
            </p:cNvSpPr>
            <p:nvPr/>
          </p:nvSpPr>
          <p:spPr bwMode="auto">
            <a:xfrm>
              <a:off x="1618" y="2592"/>
              <a:ext cx="752" cy="0"/>
            </a:xfrm>
            <a:prstGeom prst="line">
              <a:avLst/>
            </a:prstGeom>
            <a:noFill/>
            <a:ln w="25400">
              <a:solidFill>
                <a:srgbClr val="80808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9" name="Rectangle 40"/>
            <p:cNvSpPr>
              <a:spLocks noChangeArrowheads="1"/>
            </p:cNvSpPr>
            <p:nvPr/>
          </p:nvSpPr>
          <p:spPr bwMode="auto">
            <a:xfrm>
              <a:off x="1940" y="2400"/>
              <a:ext cx="218" cy="144"/>
            </a:xfrm>
            <a:prstGeom prst="rect">
              <a:avLst/>
            </a:prstGeom>
            <a:noFill/>
            <a:ln w="12700">
              <a:noFill/>
              <a:miter lim="800000"/>
              <a:headEnd/>
              <a:tailEnd/>
            </a:ln>
          </p:spPr>
          <p:txBody>
            <a:bodyPr wrap="none" lIns="90488" tIns="44450" rIns="90488" bIns="44450" anchor="ctr"/>
            <a:lstStyle/>
            <a:p>
              <a:pPr algn="ctr" fontAlgn="auto">
                <a:spcBef>
                  <a:spcPts val="0"/>
                </a:spcBef>
                <a:spcAft>
                  <a:spcPts val="0"/>
                </a:spcAft>
                <a:defRPr/>
              </a:pPr>
              <a:r>
                <a:rPr lang="en-US" sz="1800" b="1" i="0" kern="0">
                  <a:solidFill>
                    <a:srgbClr val="808080"/>
                  </a:solidFill>
                  <a:latin typeface="Arial" pitchFamily="34" charset="0"/>
                  <a:cs typeface="+mn-cs"/>
                </a:rPr>
                <a:t>.4207</a:t>
              </a:r>
            </a:p>
          </p:txBody>
        </p:sp>
        <p:sp>
          <p:nvSpPr>
            <p:cNvPr id="40" name="Freeform 41"/>
            <p:cNvSpPr>
              <a:spLocks/>
            </p:cNvSpPr>
            <p:nvPr/>
          </p:nvSpPr>
          <p:spPr bwMode="auto">
            <a:xfrm>
              <a:off x="437" y="2694"/>
              <a:ext cx="1962" cy="1"/>
            </a:xfrm>
            <a:custGeom>
              <a:avLst/>
              <a:gdLst>
                <a:gd name="T0" fmla="*/ 59 w 1962"/>
                <a:gd name="T1" fmla="*/ 0 h 1"/>
                <a:gd name="T2" fmla="*/ 122 w 1962"/>
                <a:gd name="T3" fmla="*/ 0 h 1"/>
                <a:gd name="T4" fmla="*/ 184 w 1962"/>
                <a:gd name="T5" fmla="*/ 0 h 1"/>
                <a:gd name="T6" fmla="*/ 247 w 1962"/>
                <a:gd name="T7" fmla="*/ 0 h 1"/>
                <a:gd name="T8" fmla="*/ 310 w 1962"/>
                <a:gd name="T9" fmla="*/ 0 h 1"/>
                <a:gd name="T10" fmla="*/ 373 w 1962"/>
                <a:gd name="T11" fmla="*/ 0 h 1"/>
                <a:gd name="T12" fmla="*/ 436 w 1962"/>
                <a:gd name="T13" fmla="*/ 0 h 1"/>
                <a:gd name="T14" fmla="*/ 498 w 1962"/>
                <a:gd name="T15" fmla="*/ 0 h 1"/>
                <a:gd name="T16" fmla="*/ 561 w 1962"/>
                <a:gd name="T17" fmla="*/ 0 h 1"/>
                <a:gd name="T18" fmla="*/ 625 w 1962"/>
                <a:gd name="T19" fmla="*/ 0 h 1"/>
                <a:gd name="T20" fmla="*/ 688 w 1962"/>
                <a:gd name="T21" fmla="*/ 0 h 1"/>
                <a:gd name="T22" fmla="*/ 751 w 1962"/>
                <a:gd name="T23" fmla="*/ 0 h 1"/>
                <a:gd name="T24" fmla="*/ 814 w 1962"/>
                <a:gd name="T25" fmla="*/ 0 h 1"/>
                <a:gd name="T26" fmla="*/ 876 w 1962"/>
                <a:gd name="T27" fmla="*/ 0 h 1"/>
                <a:gd name="T28" fmla="*/ 939 w 1962"/>
                <a:gd name="T29" fmla="*/ 0 h 1"/>
                <a:gd name="T30" fmla="*/ 1002 w 1962"/>
                <a:gd name="T31" fmla="*/ 0 h 1"/>
                <a:gd name="T32" fmla="*/ 1065 w 1962"/>
                <a:gd name="T33" fmla="*/ 0 h 1"/>
                <a:gd name="T34" fmla="*/ 1128 w 1962"/>
                <a:gd name="T35" fmla="*/ 0 h 1"/>
                <a:gd name="T36" fmla="*/ 1191 w 1962"/>
                <a:gd name="T37" fmla="*/ 0 h 1"/>
                <a:gd name="T38" fmla="*/ 1254 w 1962"/>
                <a:gd name="T39" fmla="*/ 0 h 1"/>
                <a:gd name="T40" fmla="*/ 1317 w 1962"/>
                <a:gd name="T41" fmla="*/ 0 h 1"/>
                <a:gd name="T42" fmla="*/ 1380 w 1962"/>
                <a:gd name="T43" fmla="*/ 0 h 1"/>
                <a:gd name="T44" fmla="*/ 1443 w 1962"/>
                <a:gd name="T45" fmla="*/ 0 h 1"/>
                <a:gd name="T46" fmla="*/ 1505 w 1962"/>
                <a:gd name="T47" fmla="*/ 0 h 1"/>
                <a:gd name="T48" fmla="*/ 1568 w 1962"/>
                <a:gd name="T49" fmla="*/ 0 h 1"/>
                <a:gd name="T50" fmla="*/ 1631 w 1962"/>
                <a:gd name="T51" fmla="*/ 0 h 1"/>
                <a:gd name="T52" fmla="*/ 1694 w 1962"/>
                <a:gd name="T53" fmla="*/ 0 h 1"/>
                <a:gd name="T54" fmla="*/ 1757 w 1962"/>
                <a:gd name="T55" fmla="*/ 0 h 1"/>
                <a:gd name="T56" fmla="*/ 1819 w 1962"/>
                <a:gd name="T57" fmla="*/ 0 h 1"/>
                <a:gd name="T58" fmla="*/ 1883 w 1962"/>
                <a:gd name="T59" fmla="*/ 0 h 1"/>
                <a:gd name="T60" fmla="*/ 1946 w 1962"/>
                <a:gd name="T61" fmla="*/ 0 h 1"/>
                <a:gd name="T62" fmla="*/ 1914 w 1962"/>
                <a:gd name="T63" fmla="*/ 0 h 1"/>
                <a:gd name="T64" fmla="*/ 1851 w 1962"/>
                <a:gd name="T65" fmla="*/ 0 h 1"/>
                <a:gd name="T66" fmla="*/ 1789 w 1962"/>
                <a:gd name="T67" fmla="*/ 0 h 1"/>
                <a:gd name="T68" fmla="*/ 1726 w 1962"/>
                <a:gd name="T69" fmla="*/ 0 h 1"/>
                <a:gd name="T70" fmla="*/ 1663 w 1962"/>
                <a:gd name="T71" fmla="*/ 0 h 1"/>
                <a:gd name="T72" fmla="*/ 1600 w 1962"/>
                <a:gd name="T73" fmla="*/ 0 h 1"/>
                <a:gd name="T74" fmla="*/ 1536 w 1962"/>
                <a:gd name="T75" fmla="*/ 0 h 1"/>
                <a:gd name="T76" fmla="*/ 1473 w 1962"/>
                <a:gd name="T77" fmla="*/ 0 h 1"/>
                <a:gd name="T78" fmla="*/ 1411 w 1962"/>
                <a:gd name="T79" fmla="*/ 0 h 1"/>
                <a:gd name="T80" fmla="*/ 1348 w 1962"/>
                <a:gd name="T81" fmla="*/ 0 h 1"/>
                <a:gd name="T82" fmla="*/ 1285 w 1962"/>
                <a:gd name="T83" fmla="*/ 0 h 1"/>
                <a:gd name="T84" fmla="*/ 1222 w 1962"/>
                <a:gd name="T85" fmla="*/ 0 h 1"/>
                <a:gd name="T86" fmla="*/ 1159 w 1962"/>
                <a:gd name="T87" fmla="*/ 0 h 1"/>
                <a:gd name="T88" fmla="*/ 1097 w 1962"/>
                <a:gd name="T89" fmla="*/ 0 h 1"/>
                <a:gd name="T90" fmla="*/ 1034 w 1962"/>
                <a:gd name="T91" fmla="*/ 0 h 1"/>
                <a:gd name="T92" fmla="*/ 971 w 1962"/>
                <a:gd name="T93" fmla="*/ 0 h 1"/>
                <a:gd name="T94" fmla="*/ 908 w 1962"/>
                <a:gd name="T95" fmla="*/ 0 h 1"/>
                <a:gd name="T96" fmla="*/ 844 w 1962"/>
                <a:gd name="T97" fmla="*/ 0 h 1"/>
                <a:gd name="T98" fmla="*/ 782 w 1962"/>
                <a:gd name="T99" fmla="*/ 0 h 1"/>
                <a:gd name="T100" fmla="*/ 719 w 1962"/>
                <a:gd name="T101" fmla="*/ 0 h 1"/>
                <a:gd name="T102" fmla="*/ 656 w 1962"/>
                <a:gd name="T103" fmla="*/ 0 h 1"/>
                <a:gd name="T104" fmla="*/ 593 w 1962"/>
                <a:gd name="T105" fmla="*/ 0 h 1"/>
                <a:gd name="T106" fmla="*/ 530 w 1962"/>
                <a:gd name="T107" fmla="*/ 0 h 1"/>
                <a:gd name="T108" fmla="*/ 468 w 1962"/>
                <a:gd name="T109" fmla="*/ 0 h 1"/>
                <a:gd name="T110" fmla="*/ 405 w 1962"/>
                <a:gd name="T111" fmla="*/ 0 h 1"/>
                <a:gd name="T112" fmla="*/ 342 w 1962"/>
                <a:gd name="T113" fmla="*/ 0 h 1"/>
                <a:gd name="T114" fmla="*/ 279 w 1962"/>
                <a:gd name="T115" fmla="*/ 0 h 1"/>
                <a:gd name="T116" fmla="*/ 216 w 1962"/>
                <a:gd name="T117" fmla="*/ 0 h 1"/>
                <a:gd name="T118" fmla="*/ 153 w 1962"/>
                <a:gd name="T119" fmla="*/ 0 h 1"/>
                <a:gd name="T120" fmla="*/ 90 w 1962"/>
                <a:gd name="T121" fmla="*/ 0 h 1"/>
                <a:gd name="T122" fmla="*/ 27 w 1962"/>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62"/>
                <a:gd name="T187" fmla="*/ 0 h 1"/>
                <a:gd name="T188" fmla="*/ 1962 w 1962"/>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62" h="1">
                  <a:moveTo>
                    <a:pt x="0" y="0"/>
                  </a:moveTo>
                  <a:lnTo>
                    <a:pt x="4" y="0"/>
                  </a:lnTo>
                  <a:lnTo>
                    <a:pt x="7" y="0"/>
                  </a:lnTo>
                  <a:lnTo>
                    <a:pt x="11" y="0"/>
                  </a:lnTo>
                  <a:lnTo>
                    <a:pt x="15" y="0"/>
                  </a:lnTo>
                  <a:lnTo>
                    <a:pt x="19" y="0"/>
                  </a:lnTo>
                  <a:lnTo>
                    <a:pt x="23" y="0"/>
                  </a:lnTo>
                  <a:lnTo>
                    <a:pt x="27" y="0"/>
                  </a:lnTo>
                  <a:lnTo>
                    <a:pt x="31" y="0"/>
                  </a:lnTo>
                  <a:lnTo>
                    <a:pt x="35" y="0"/>
                  </a:lnTo>
                  <a:lnTo>
                    <a:pt x="39" y="0"/>
                  </a:lnTo>
                  <a:lnTo>
                    <a:pt x="43" y="0"/>
                  </a:lnTo>
                  <a:lnTo>
                    <a:pt x="47" y="0"/>
                  </a:lnTo>
                  <a:lnTo>
                    <a:pt x="51" y="0"/>
                  </a:lnTo>
                  <a:lnTo>
                    <a:pt x="55" y="0"/>
                  </a:lnTo>
                  <a:lnTo>
                    <a:pt x="59" y="0"/>
                  </a:lnTo>
                  <a:lnTo>
                    <a:pt x="63" y="0"/>
                  </a:lnTo>
                  <a:lnTo>
                    <a:pt x="66" y="0"/>
                  </a:lnTo>
                  <a:lnTo>
                    <a:pt x="70" y="0"/>
                  </a:lnTo>
                  <a:lnTo>
                    <a:pt x="74" y="0"/>
                  </a:lnTo>
                  <a:lnTo>
                    <a:pt x="78" y="0"/>
                  </a:lnTo>
                  <a:lnTo>
                    <a:pt x="82" y="0"/>
                  </a:lnTo>
                  <a:lnTo>
                    <a:pt x="86" y="0"/>
                  </a:lnTo>
                  <a:lnTo>
                    <a:pt x="90" y="0"/>
                  </a:lnTo>
                  <a:lnTo>
                    <a:pt x="94" y="0"/>
                  </a:lnTo>
                  <a:lnTo>
                    <a:pt x="98" y="0"/>
                  </a:lnTo>
                  <a:lnTo>
                    <a:pt x="102" y="0"/>
                  </a:lnTo>
                  <a:lnTo>
                    <a:pt x="106" y="0"/>
                  </a:lnTo>
                  <a:lnTo>
                    <a:pt x="110" y="0"/>
                  </a:lnTo>
                  <a:lnTo>
                    <a:pt x="114" y="0"/>
                  </a:lnTo>
                  <a:lnTo>
                    <a:pt x="118" y="0"/>
                  </a:lnTo>
                  <a:lnTo>
                    <a:pt x="122" y="0"/>
                  </a:lnTo>
                  <a:lnTo>
                    <a:pt x="126" y="0"/>
                  </a:lnTo>
                  <a:lnTo>
                    <a:pt x="130" y="0"/>
                  </a:lnTo>
                  <a:lnTo>
                    <a:pt x="134" y="0"/>
                  </a:lnTo>
                  <a:lnTo>
                    <a:pt x="138" y="0"/>
                  </a:lnTo>
                  <a:lnTo>
                    <a:pt x="142" y="0"/>
                  </a:lnTo>
                  <a:lnTo>
                    <a:pt x="145" y="0"/>
                  </a:lnTo>
                  <a:lnTo>
                    <a:pt x="149" y="0"/>
                  </a:lnTo>
                  <a:lnTo>
                    <a:pt x="153" y="0"/>
                  </a:lnTo>
                  <a:lnTo>
                    <a:pt x="157" y="0"/>
                  </a:lnTo>
                  <a:lnTo>
                    <a:pt x="161" y="0"/>
                  </a:lnTo>
                  <a:lnTo>
                    <a:pt x="164" y="0"/>
                  </a:lnTo>
                  <a:lnTo>
                    <a:pt x="168" y="0"/>
                  </a:lnTo>
                  <a:lnTo>
                    <a:pt x="172" y="0"/>
                  </a:lnTo>
                  <a:lnTo>
                    <a:pt x="176" y="0"/>
                  </a:lnTo>
                  <a:lnTo>
                    <a:pt x="180" y="0"/>
                  </a:lnTo>
                  <a:lnTo>
                    <a:pt x="184" y="0"/>
                  </a:lnTo>
                  <a:lnTo>
                    <a:pt x="188" y="0"/>
                  </a:lnTo>
                  <a:lnTo>
                    <a:pt x="192" y="0"/>
                  </a:lnTo>
                  <a:lnTo>
                    <a:pt x="196" y="0"/>
                  </a:lnTo>
                  <a:lnTo>
                    <a:pt x="200" y="0"/>
                  </a:lnTo>
                  <a:lnTo>
                    <a:pt x="204" y="0"/>
                  </a:lnTo>
                  <a:lnTo>
                    <a:pt x="208" y="0"/>
                  </a:lnTo>
                  <a:lnTo>
                    <a:pt x="212" y="0"/>
                  </a:lnTo>
                  <a:lnTo>
                    <a:pt x="216" y="0"/>
                  </a:lnTo>
                  <a:lnTo>
                    <a:pt x="219" y="0"/>
                  </a:lnTo>
                  <a:lnTo>
                    <a:pt x="223" y="0"/>
                  </a:lnTo>
                  <a:lnTo>
                    <a:pt x="227" y="0"/>
                  </a:lnTo>
                  <a:lnTo>
                    <a:pt x="231" y="0"/>
                  </a:lnTo>
                  <a:lnTo>
                    <a:pt x="235" y="0"/>
                  </a:lnTo>
                  <a:lnTo>
                    <a:pt x="239" y="0"/>
                  </a:lnTo>
                  <a:lnTo>
                    <a:pt x="243" y="0"/>
                  </a:lnTo>
                  <a:lnTo>
                    <a:pt x="247" y="0"/>
                  </a:lnTo>
                  <a:lnTo>
                    <a:pt x="251" y="0"/>
                  </a:lnTo>
                  <a:lnTo>
                    <a:pt x="255" y="0"/>
                  </a:lnTo>
                  <a:lnTo>
                    <a:pt x="259" y="0"/>
                  </a:lnTo>
                  <a:lnTo>
                    <a:pt x="263" y="0"/>
                  </a:lnTo>
                  <a:lnTo>
                    <a:pt x="267" y="0"/>
                  </a:lnTo>
                  <a:lnTo>
                    <a:pt x="271" y="0"/>
                  </a:lnTo>
                  <a:lnTo>
                    <a:pt x="275" y="0"/>
                  </a:lnTo>
                  <a:lnTo>
                    <a:pt x="279" y="0"/>
                  </a:lnTo>
                  <a:lnTo>
                    <a:pt x="282" y="0"/>
                  </a:lnTo>
                  <a:lnTo>
                    <a:pt x="286" y="0"/>
                  </a:lnTo>
                  <a:lnTo>
                    <a:pt x="290" y="0"/>
                  </a:lnTo>
                  <a:lnTo>
                    <a:pt x="294" y="0"/>
                  </a:lnTo>
                  <a:lnTo>
                    <a:pt x="298" y="0"/>
                  </a:lnTo>
                  <a:lnTo>
                    <a:pt x="302" y="0"/>
                  </a:lnTo>
                  <a:lnTo>
                    <a:pt x="306" y="0"/>
                  </a:lnTo>
                  <a:lnTo>
                    <a:pt x="310" y="0"/>
                  </a:lnTo>
                  <a:lnTo>
                    <a:pt x="314" y="0"/>
                  </a:lnTo>
                  <a:lnTo>
                    <a:pt x="318" y="0"/>
                  </a:lnTo>
                  <a:lnTo>
                    <a:pt x="322" y="0"/>
                  </a:lnTo>
                  <a:lnTo>
                    <a:pt x="326" y="0"/>
                  </a:lnTo>
                  <a:lnTo>
                    <a:pt x="330" y="0"/>
                  </a:lnTo>
                  <a:lnTo>
                    <a:pt x="334" y="0"/>
                  </a:lnTo>
                  <a:lnTo>
                    <a:pt x="338" y="0"/>
                  </a:lnTo>
                  <a:lnTo>
                    <a:pt x="342" y="0"/>
                  </a:lnTo>
                  <a:lnTo>
                    <a:pt x="345" y="0"/>
                  </a:lnTo>
                  <a:lnTo>
                    <a:pt x="349" y="0"/>
                  </a:lnTo>
                  <a:lnTo>
                    <a:pt x="353" y="0"/>
                  </a:lnTo>
                  <a:lnTo>
                    <a:pt x="357" y="0"/>
                  </a:lnTo>
                  <a:lnTo>
                    <a:pt x="361" y="0"/>
                  </a:lnTo>
                  <a:lnTo>
                    <a:pt x="365" y="0"/>
                  </a:lnTo>
                  <a:lnTo>
                    <a:pt x="369" y="0"/>
                  </a:lnTo>
                  <a:lnTo>
                    <a:pt x="373" y="0"/>
                  </a:lnTo>
                  <a:lnTo>
                    <a:pt x="377" y="0"/>
                  </a:lnTo>
                  <a:lnTo>
                    <a:pt x="381" y="0"/>
                  </a:lnTo>
                  <a:lnTo>
                    <a:pt x="385" y="0"/>
                  </a:lnTo>
                  <a:lnTo>
                    <a:pt x="389" y="0"/>
                  </a:lnTo>
                  <a:lnTo>
                    <a:pt x="393" y="0"/>
                  </a:lnTo>
                  <a:lnTo>
                    <a:pt x="397" y="0"/>
                  </a:lnTo>
                  <a:lnTo>
                    <a:pt x="401" y="0"/>
                  </a:lnTo>
                  <a:lnTo>
                    <a:pt x="405" y="0"/>
                  </a:lnTo>
                  <a:lnTo>
                    <a:pt x="409" y="0"/>
                  </a:lnTo>
                  <a:lnTo>
                    <a:pt x="413" y="0"/>
                  </a:lnTo>
                  <a:lnTo>
                    <a:pt x="417" y="0"/>
                  </a:lnTo>
                  <a:lnTo>
                    <a:pt x="421" y="0"/>
                  </a:lnTo>
                  <a:lnTo>
                    <a:pt x="425" y="0"/>
                  </a:lnTo>
                  <a:lnTo>
                    <a:pt x="428" y="0"/>
                  </a:lnTo>
                  <a:lnTo>
                    <a:pt x="432" y="0"/>
                  </a:lnTo>
                  <a:lnTo>
                    <a:pt x="436" y="0"/>
                  </a:lnTo>
                  <a:lnTo>
                    <a:pt x="440" y="0"/>
                  </a:lnTo>
                  <a:lnTo>
                    <a:pt x="444" y="0"/>
                  </a:lnTo>
                  <a:lnTo>
                    <a:pt x="448" y="0"/>
                  </a:lnTo>
                  <a:lnTo>
                    <a:pt x="452" y="0"/>
                  </a:lnTo>
                  <a:lnTo>
                    <a:pt x="456" y="0"/>
                  </a:lnTo>
                  <a:lnTo>
                    <a:pt x="460" y="0"/>
                  </a:lnTo>
                  <a:lnTo>
                    <a:pt x="464" y="0"/>
                  </a:lnTo>
                  <a:lnTo>
                    <a:pt x="468" y="0"/>
                  </a:lnTo>
                  <a:lnTo>
                    <a:pt x="472" y="0"/>
                  </a:lnTo>
                  <a:lnTo>
                    <a:pt x="476" y="0"/>
                  </a:lnTo>
                  <a:lnTo>
                    <a:pt x="480" y="0"/>
                  </a:lnTo>
                  <a:lnTo>
                    <a:pt x="484" y="0"/>
                  </a:lnTo>
                  <a:lnTo>
                    <a:pt x="488" y="0"/>
                  </a:lnTo>
                  <a:lnTo>
                    <a:pt x="491" y="0"/>
                  </a:lnTo>
                  <a:lnTo>
                    <a:pt x="494" y="0"/>
                  </a:lnTo>
                  <a:lnTo>
                    <a:pt x="498" y="0"/>
                  </a:lnTo>
                  <a:lnTo>
                    <a:pt x="502" y="0"/>
                  </a:lnTo>
                  <a:lnTo>
                    <a:pt x="506" y="0"/>
                  </a:lnTo>
                  <a:lnTo>
                    <a:pt x="510" y="0"/>
                  </a:lnTo>
                  <a:lnTo>
                    <a:pt x="514" y="0"/>
                  </a:lnTo>
                  <a:lnTo>
                    <a:pt x="518" y="0"/>
                  </a:lnTo>
                  <a:lnTo>
                    <a:pt x="522" y="0"/>
                  </a:lnTo>
                  <a:lnTo>
                    <a:pt x="526" y="0"/>
                  </a:lnTo>
                  <a:lnTo>
                    <a:pt x="530" y="0"/>
                  </a:lnTo>
                  <a:lnTo>
                    <a:pt x="534" y="0"/>
                  </a:lnTo>
                  <a:lnTo>
                    <a:pt x="538" y="0"/>
                  </a:lnTo>
                  <a:lnTo>
                    <a:pt x="542" y="0"/>
                  </a:lnTo>
                  <a:lnTo>
                    <a:pt x="546" y="0"/>
                  </a:lnTo>
                  <a:lnTo>
                    <a:pt x="550" y="0"/>
                  </a:lnTo>
                  <a:lnTo>
                    <a:pt x="554" y="0"/>
                  </a:lnTo>
                  <a:lnTo>
                    <a:pt x="557" y="0"/>
                  </a:lnTo>
                  <a:lnTo>
                    <a:pt x="561" y="0"/>
                  </a:lnTo>
                  <a:lnTo>
                    <a:pt x="565" y="0"/>
                  </a:lnTo>
                  <a:lnTo>
                    <a:pt x="569" y="0"/>
                  </a:lnTo>
                  <a:lnTo>
                    <a:pt x="573" y="0"/>
                  </a:lnTo>
                  <a:lnTo>
                    <a:pt x="577" y="0"/>
                  </a:lnTo>
                  <a:lnTo>
                    <a:pt x="581" y="0"/>
                  </a:lnTo>
                  <a:lnTo>
                    <a:pt x="585" y="0"/>
                  </a:lnTo>
                  <a:lnTo>
                    <a:pt x="589" y="0"/>
                  </a:lnTo>
                  <a:lnTo>
                    <a:pt x="593" y="0"/>
                  </a:lnTo>
                  <a:lnTo>
                    <a:pt x="597" y="0"/>
                  </a:lnTo>
                  <a:lnTo>
                    <a:pt x="601" y="0"/>
                  </a:lnTo>
                  <a:lnTo>
                    <a:pt x="605" y="0"/>
                  </a:lnTo>
                  <a:lnTo>
                    <a:pt x="609" y="0"/>
                  </a:lnTo>
                  <a:lnTo>
                    <a:pt x="613" y="0"/>
                  </a:lnTo>
                  <a:lnTo>
                    <a:pt x="617" y="0"/>
                  </a:lnTo>
                  <a:lnTo>
                    <a:pt x="621" y="0"/>
                  </a:lnTo>
                  <a:lnTo>
                    <a:pt x="625" y="0"/>
                  </a:lnTo>
                  <a:lnTo>
                    <a:pt x="629" y="0"/>
                  </a:lnTo>
                  <a:lnTo>
                    <a:pt x="632" y="0"/>
                  </a:lnTo>
                  <a:lnTo>
                    <a:pt x="636" y="0"/>
                  </a:lnTo>
                  <a:lnTo>
                    <a:pt x="640" y="0"/>
                  </a:lnTo>
                  <a:lnTo>
                    <a:pt x="644" y="0"/>
                  </a:lnTo>
                  <a:lnTo>
                    <a:pt x="648" y="0"/>
                  </a:lnTo>
                  <a:lnTo>
                    <a:pt x="652" y="0"/>
                  </a:lnTo>
                  <a:lnTo>
                    <a:pt x="656" y="0"/>
                  </a:lnTo>
                  <a:lnTo>
                    <a:pt x="660" y="0"/>
                  </a:lnTo>
                  <a:lnTo>
                    <a:pt x="664" y="0"/>
                  </a:lnTo>
                  <a:lnTo>
                    <a:pt x="668" y="0"/>
                  </a:lnTo>
                  <a:lnTo>
                    <a:pt x="672" y="0"/>
                  </a:lnTo>
                  <a:lnTo>
                    <a:pt x="676" y="0"/>
                  </a:lnTo>
                  <a:lnTo>
                    <a:pt x="680" y="0"/>
                  </a:lnTo>
                  <a:lnTo>
                    <a:pt x="684" y="0"/>
                  </a:lnTo>
                  <a:lnTo>
                    <a:pt x="688" y="0"/>
                  </a:lnTo>
                  <a:lnTo>
                    <a:pt x="692" y="0"/>
                  </a:lnTo>
                  <a:lnTo>
                    <a:pt x="696" y="0"/>
                  </a:lnTo>
                  <a:lnTo>
                    <a:pt x="700" y="0"/>
                  </a:lnTo>
                  <a:lnTo>
                    <a:pt x="704" y="0"/>
                  </a:lnTo>
                  <a:lnTo>
                    <a:pt x="707" y="0"/>
                  </a:lnTo>
                  <a:lnTo>
                    <a:pt x="711" y="0"/>
                  </a:lnTo>
                  <a:lnTo>
                    <a:pt x="715" y="0"/>
                  </a:lnTo>
                  <a:lnTo>
                    <a:pt x="719" y="0"/>
                  </a:lnTo>
                  <a:lnTo>
                    <a:pt x="723" y="0"/>
                  </a:lnTo>
                  <a:lnTo>
                    <a:pt x="727" y="0"/>
                  </a:lnTo>
                  <a:lnTo>
                    <a:pt x="731" y="0"/>
                  </a:lnTo>
                  <a:lnTo>
                    <a:pt x="735" y="0"/>
                  </a:lnTo>
                  <a:lnTo>
                    <a:pt x="739" y="0"/>
                  </a:lnTo>
                  <a:lnTo>
                    <a:pt x="743" y="0"/>
                  </a:lnTo>
                  <a:lnTo>
                    <a:pt x="747" y="0"/>
                  </a:lnTo>
                  <a:lnTo>
                    <a:pt x="751" y="0"/>
                  </a:lnTo>
                  <a:lnTo>
                    <a:pt x="755" y="0"/>
                  </a:lnTo>
                  <a:lnTo>
                    <a:pt x="759" y="0"/>
                  </a:lnTo>
                  <a:lnTo>
                    <a:pt x="763" y="0"/>
                  </a:lnTo>
                  <a:lnTo>
                    <a:pt x="767" y="0"/>
                  </a:lnTo>
                  <a:lnTo>
                    <a:pt x="770" y="0"/>
                  </a:lnTo>
                  <a:lnTo>
                    <a:pt x="774" y="0"/>
                  </a:lnTo>
                  <a:lnTo>
                    <a:pt x="778" y="0"/>
                  </a:lnTo>
                  <a:lnTo>
                    <a:pt x="782" y="0"/>
                  </a:lnTo>
                  <a:lnTo>
                    <a:pt x="786" y="0"/>
                  </a:lnTo>
                  <a:lnTo>
                    <a:pt x="790" y="0"/>
                  </a:lnTo>
                  <a:lnTo>
                    <a:pt x="794" y="0"/>
                  </a:lnTo>
                  <a:lnTo>
                    <a:pt x="798" y="0"/>
                  </a:lnTo>
                  <a:lnTo>
                    <a:pt x="802" y="0"/>
                  </a:lnTo>
                  <a:lnTo>
                    <a:pt x="806" y="0"/>
                  </a:lnTo>
                  <a:lnTo>
                    <a:pt x="810" y="0"/>
                  </a:lnTo>
                  <a:lnTo>
                    <a:pt x="814" y="0"/>
                  </a:lnTo>
                  <a:lnTo>
                    <a:pt x="817" y="0"/>
                  </a:lnTo>
                  <a:lnTo>
                    <a:pt x="821" y="0"/>
                  </a:lnTo>
                  <a:lnTo>
                    <a:pt x="825" y="0"/>
                  </a:lnTo>
                  <a:lnTo>
                    <a:pt x="829" y="0"/>
                  </a:lnTo>
                  <a:lnTo>
                    <a:pt x="833" y="0"/>
                  </a:lnTo>
                  <a:lnTo>
                    <a:pt x="836" y="0"/>
                  </a:lnTo>
                  <a:lnTo>
                    <a:pt x="840" y="0"/>
                  </a:lnTo>
                  <a:lnTo>
                    <a:pt x="844" y="0"/>
                  </a:lnTo>
                  <a:lnTo>
                    <a:pt x="848" y="0"/>
                  </a:lnTo>
                  <a:lnTo>
                    <a:pt x="852" y="0"/>
                  </a:lnTo>
                  <a:lnTo>
                    <a:pt x="856" y="0"/>
                  </a:lnTo>
                  <a:lnTo>
                    <a:pt x="860" y="0"/>
                  </a:lnTo>
                  <a:lnTo>
                    <a:pt x="864" y="0"/>
                  </a:lnTo>
                  <a:lnTo>
                    <a:pt x="868" y="0"/>
                  </a:lnTo>
                  <a:lnTo>
                    <a:pt x="872" y="0"/>
                  </a:lnTo>
                  <a:lnTo>
                    <a:pt x="876" y="0"/>
                  </a:lnTo>
                  <a:lnTo>
                    <a:pt x="880" y="0"/>
                  </a:lnTo>
                  <a:lnTo>
                    <a:pt x="884" y="0"/>
                  </a:lnTo>
                  <a:lnTo>
                    <a:pt x="888" y="0"/>
                  </a:lnTo>
                  <a:lnTo>
                    <a:pt x="892" y="0"/>
                  </a:lnTo>
                  <a:lnTo>
                    <a:pt x="896" y="0"/>
                  </a:lnTo>
                  <a:lnTo>
                    <a:pt x="900" y="0"/>
                  </a:lnTo>
                  <a:lnTo>
                    <a:pt x="904" y="0"/>
                  </a:lnTo>
                  <a:lnTo>
                    <a:pt x="908" y="0"/>
                  </a:lnTo>
                  <a:lnTo>
                    <a:pt x="912" y="0"/>
                  </a:lnTo>
                  <a:lnTo>
                    <a:pt x="915" y="0"/>
                  </a:lnTo>
                  <a:lnTo>
                    <a:pt x="919" y="0"/>
                  </a:lnTo>
                  <a:lnTo>
                    <a:pt x="923" y="0"/>
                  </a:lnTo>
                  <a:lnTo>
                    <a:pt x="927" y="0"/>
                  </a:lnTo>
                  <a:lnTo>
                    <a:pt x="931" y="0"/>
                  </a:lnTo>
                  <a:lnTo>
                    <a:pt x="935" y="0"/>
                  </a:lnTo>
                  <a:lnTo>
                    <a:pt x="939" y="0"/>
                  </a:lnTo>
                  <a:lnTo>
                    <a:pt x="943" y="0"/>
                  </a:lnTo>
                  <a:lnTo>
                    <a:pt x="947" y="0"/>
                  </a:lnTo>
                  <a:lnTo>
                    <a:pt x="951" y="0"/>
                  </a:lnTo>
                  <a:lnTo>
                    <a:pt x="955" y="0"/>
                  </a:lnTo>
                  <a:lnTo>
                    <a:pt x="959" y="0"/>
                  </a:lnTo>
                  <a:lnTo>
                    <a:pt x="963" y="0"/>
                  </a:lnTo>
                  <a:lnTo>
                    <a:pt x="967" y="0"/>
                  </a:lnTo>
                  <a:lnTo>
                    <a:pt x="971" y="0"/>
                  </a:lnTo>
                  <a:lnTo>
                    <a:pt x="975" y="0"/>
                  </a:lnTo>
                  <a:lnTo>
                    <a:pt x="979" y="0"/>
                  </a:lnTo>
                  <a:lnTo>
                    <a:pt x="982" y="0"/>
                  </a:lnTo>
                  <a:lnTo>
                    <a:pt x="986" y="0"/>
                  </a:lnTo>
                  <a:lnTo>
                    <a:pt x="990" y="0"/>
                  </a:lnTo>
                  <a:lnTo>
                    <a:pt x="994" y="0"/>
                  </a:lnTo>
                  <a:lnTo>
                    <a:pt x="998" y="0"/>
                  </a:lnTo>
                  <a:lnTo>
                    <a:pt x="1002" y="0"/>
                  </a:lnTo>
                  <a:lnTo>
                    <a:pt x="1006" y="0"/>
                  </a:lnTo>
                  <a:lnTo>
                    <a:pt x="1010" y="0"/>
                  </a:lnTo>
                  <a:lnTo>
                    <a:pt x="1014" y="0"/>
                  </a:lnTo>
                  <a:lnTo>
                    <a:pt x="1018" y="0"/>
                  </a:lnTo>
                  <a:lnTo>
                    <a:pt x="1022" y="0"/>
                  </a:lnTo>
                  <a:lnTo>
                    <a:pt x="1026" y="0"/>
                  </a:lnTo>
                  <a:lnTo>
                    <a:pt x="1030" y="0"/>
                  </a:lnTo>
                  <a:lnTo>
                    <a:pt x="1034" y="0"/>
                  </a:lnTo>
                  <a:lnTo>
                    <a:pt x="1038" y="0"/>
                  </a:lnTo>
                  <a:lnTo>
                    <a:pt x="1042" y="0"/>
                  </a:lnTo>
                  <a:lnTo>
                    <a:pt x="1045" y="0"/>
                  </a:lnTo>
                  <a:lnTo>
                    <a:pt x="1049" y="0"/>
                  </a:lnTo>
                  <a:lnTo>
                    <a:pt x="1053" y="0"/>
                  </a:lnTo>
                  <a:lnTo>
                    <a:pt x="1057" y="0"/>
                  </a:lnTo>
                  <a:lnTo>
                    <a:pt x="1061" y="0"/>
                  </a:lnTo>
                  <a:lnTo>
                    <a:pt x="1065" y="0"/>
                  </a:lnTo>
                  <a:lnTo>
                    <a:pt x="1069" y="0"/>
                  </a:lnTo>
                  <a:lnTo>
                    <a:pt x="1073" y="0"/>
                  </a:lnTo>
                  <a:lnTo>
                    <a:pt x="1077" y="0"/>
                  </a:lnTo>
                  <a:lnTo>
                    <a:pt x="1081" y="0"/>
                  </a:lnTo>
                  <a:lnTo>
                    <a:pt x="1085" y="0"/>
                  </a:lnTo>
                  <a:lnTo>
                    <a:pt x="1089" y="0"/>
                  </a:lnTo>
                  <a:lnTo>
                    <a:pt x="1093" y="0"/>
                  </a:lnTo>
                  <a:lnTo>
                    <a:pt x="1097" y="0"/>
                  </a:lnTo>
                  <a:lnTo>
                    <a:pt x="1101" y="0"/>
                  </a:lnTo>
                  <a:lnTo>
                    <a:pt x="1105" y="0"/>
                  </a:lnTo>
                  <a:lnTo>
                    <a:pt x="1109" y="0"/>
                  </a:lnTo>
                  <a:lnTo>
                    <a:pt x="1113" y="0"/>
                  </a:lnTo>
                  <a:lnTo>
                    <a:pt x="1117" y="0"/>
                  </a:lnTo>
                  <a:lnTo>
                    <a:pt x="1120" y="0"/>
                  </a:lnTo>
                  <a:lnTo>
                    <a:pt x="1124" y="0"/>
                  </a:lnTo>
                  <a:lnTo>
                    <a:pt x="1128" y="0"/>
                  </a:lnTo>
                  <a:lnTo>
                    <a:pt x="1132" y="0"/>
                  </a:lnTo>
                  <a:lnTo>
                    <a:pt x="1136" y="0"/>
                  </a:lnTo>
                  <a:lnTo>
                    <a:pt x="1140" y="0"/>
                  </a:lnTo>
                  <a:lnTo>
                    <a:pt x="1144" y="0"/>
                  </a:lnTo>
                  <a:lnTo>
                    <a:pt x="1147" y="0"/>
                  </a:lnTo>
                  <a:lnTo>
                    <a:pt x="1151" y="0"/>
                  </a:lnTo>
                  <a:lnTo>
                    <a:pt x="1155" y="0"/>
                  </a:lnTo>
                  <a:lnTo>
                    <a:pt x="1159" y="0"/>
                  </a:lnTo>
                  <a:lnTo>
                    <a:pt x="1163" y="0"/>
                  </a:lnTo>
                  <a:lnTo>
                    <a:pt x="1167" y="0"/>
                  </a:lnTo>
                  <a:lnTo>
                    <a:pt x="1171" y="0"/>
                  </a:lnTo>
                  <a:lnTo>
                    <a:pt x="1175" y="0"/>
                  </a:lnTo>
                  <a:lnTo>
                    <a:pt x="1179" y="0"/>
                  </a:lnTo>
                  <a:lnTo>
                    <a:pt x="1183" y="0"/>
                  </a:lnTo>
                  <a:lnTo>
                    <a:pt x="1187" y="0"/>
                  </a:lnTo>
                  <a:lnTo>
                    <a:pt x="1191" y="0"/>
                  </a:lnTo>
                  <a:lnTo>
                    <a:pt x="1194" y="0"/>
                  </a:lnTo>
                  <a:lnTo>
                    <a:pt x="1198" y="0"/>
                  </a:lnTo>
                  <a:lnTo>
                    <a:pt x="1202" y="0"/>
                  </a:lnTo>
                  <a:lnTo>
                    <a:pt x="1206" y="0"/>
                  </a:lnTo>
                  <a:lnTo>
                    <a:pt x="1210" y="0"/>
                  </a:lnTo>
                  <a:lnTo>
                    <a:pt x="1214" y="0"/>
                  </a:lnTo>
                  <a:lnTo>
                    <a:pt x="1218" y="0"/>
                  </a:lnTo>
                  <a:lnTo>
                    <a:pt x="1222" y="0"/>
                  </a:lnTo>
                  <a:lnTo>
                    <a:pt x="1226" y="0"/>
                  </a:lnTo>
                  <a:lnTo>
                    <a:pt x="1230" y="0"/>
                  </a:lnTo>
                  <a:lnTo>
                    <a:pt x="1234" y="0"/>
                  </a:lnTo>
                  <a:lnTo>
                    <a:pt x="1238" y="0"/>
                  </a:lnTo>
                  <a:lnTo>
                    <a:pt x="1242" y="0"/>
                  </a:lnTo>
                  <a:lnTo>
                    <a:pt x="1246" y="0"/>
                  </a:lnTo>
                  <a:lnTo>
                    <a:pt x="1250" y="0"/>
                  </a:lnTo>
                  <a:lnTo>
                    <a:pt x="1254" y="0"/>
                  </a:lnTo>
                  <a:lnTo>
                    <a:pt x="1257" y="0"/>
                  </a:lnTo>
                  <a:lnTo>
                    <a:pt x="1261" y="0"/>
                  </a:lnTo>
                  <a:lnTo>
                    <a:pt x="1265" y="0"/>
                  </a:lnTo>
                  <a:lnTo>
                    <a:pt x="1269" y="0"/>
                  </a:lnTo>
                  <a:lnTo>
                    <a:pt x="1273" y="0"/>
                  </a:lnTo>
                  <a:lnTo>
                    <a:pt x="1277" y="0"/>
                  </a:lnTo>
                  <a:lnTo>
                    <a:pt x="1281" y="0"/>
                  </a:lnTo>
                  <a:lnTo>
                    <a:pt x="1285" y="0"/>
                  </a:lnTo>
                  <a:lnTo>
                    <a:pt x="1289" y="0"/>
                  </a:lnTo>
                  <a:lnTo>
                    <a:pt x="1293" y="0"/>
                  </a:lnTo>
                  <a:lnTo>
                    <a:pt x="1297" y="0"/>
                  </a:lnTo>
                  <a:lnTo>
                    <a:pt x="1301" y="0"/>
                  </a:lnTo>
                  <a:lnTo>
                    <a:pt x="1305" y="0"/>
                  </a:lnTo>
                  <a:lnTo>
                    <a:pt x="1309" y="0"/>
                  </a:lnTo>
                  <a:lnTo>
                    <a:pt x="1313" y="0"/>
                  </a:lnTo>
                  <a:lnTo>
                    <a:pt x="1317" y="0"/>
                  </a:lnTo>
                  <a:lnTo>
                    <a:pt x="1321" y="0"/>
                  </a:lnTo>
                  <a:lnTo>
                    <a:pt x="1324" y="0"/>
                  </a:lnTo>
                  <a:lnTo>
                    <a:pt x="1328" y="0"/>
                  </a:lnTo>
                  <a:lnTo>
                    <a:pt x="1332" y="0"/>
                  </a:lnTo>
                  <a:lnTo>
                    <a:pt x="1336" y="0"/>
                  </a:lnTo>
                  <a:lnTo>
                    <a:pt x="1340" y="0"/>
                  </a:lnTo>
                  <a:lnTo>
                    <a:pt x="1344" y="0"/>
                  </a:lnTo>
                  <a:lnTo>
                    <a:pt x="1348" y="0"/>
                  </a:lnTo>
                  <a:lnTo>
                    <a:pt x="1352" y="0"/>
                  </a:lnTo>
                  <a:lnTo>
                    <a:pt x="1356" y="0"/>
                  </a:lnTo>
                  <a:lnTo>
                    <a:pt x="1360" y="0"/>
                  </a:lnTo>
                  <a:lnTo>
                    <a:pt x="1364" y="0"/>
                  </a:lnTo>
                  <a:lnTo>
                    <a:pt x="1368" y="0"/>
                  </a:lnTo>
                  <a:lnTo>
                    <a:pt x="1372" y="0"/>
                  </a:lnTo>
                  <a:lnTo>
                    <a:pt x="1376" y="0"/>
                  </a:lnTo>
                  <a:lnTo>
                    <a:pt x="1380" y="0"/>
                  </a:lnTo>
                  <a:lnTo>
                    <a:pt x="1384" y="0"/>
                  </a:lnTo>
                  <a:lnTo>
                    <a:pt x="1388" y="0"/>
                  </a:lnTo>
                  <a:lnTo>
                    <a:pt x="1392" y="0"/>
                  </a:lnTo>
                  <a:lnTo>
                    <a:pt x="1396" y="0"/>
                  </a:lnTo>
                  <a:lnTo>
                    <a:pt x="1400" y="0"/>
                  </a:lnTo>
                  <a:lnTo>
                    <a:pt x="1403" y="0"/>
                  </a:lnTo>
                  <a:lnTo>
                    <a:pt x="1407" y="0"/>
                  </a:lnTo>
                  <a:lnTo>
                    <a:pt x="1411" y="0"/>
                  </a:lnTo>
                  <a:lnTo>
                    <a:pt x="1415" y="0"/>
                  </a:lnTo>
                  <a:lnTo>
                    <a:pt x="1419" y="0"/>
                  </a:lnTo>
                  <a:lnTo>
                    <a:pt x="1423" y="0"/>
                  </a:lnTo>
                  <a:lnTo>
                    <a:pt x="1427" y="0"/>
                  </a:lnTo>
                  <a:lnTo>
                    <a:pt x="1431" y="0"/>
                  </a:lnTo>
                  <a:lnTo>
                    <a:pt x="1435" y="0"/>
                  </a:lnTo>
                  <a:lnTo>
                    <a:pt x="1439" y="0"/>
                  </a:lnTo>
                  <a:lnTo>
                    <a:pt x="1443" y="0"/>
                  </a:lnTo>
                  <a:lnTo>
                    <a:pt x="1447" y="0"/>
                  </a:lnTo>
                  <a:lnTo>
                    <a:pt x="1451" y="0"/>
                  </a:lnTo>
                  <a:lnTo>
                    <a:pt x="1455" y="0"/>
                  </a:lnTo>
                  <a:lnTo>
                    <a:pt x="1459" y="0"/>
                  </a:lnTo>
                  <a:lnTo>
                    <a:pt x="1463" y="0"/>
                  </a:lnTo>
                  <a:lnTo>
                    <a:pt x="1467" y="0"/>
                  </a:lnTo>
                  <a:lnTo>
                    <a:pt x="1470" y="0"/>
                  </a:lnTo>
                  <a:lnTo>
                    <a:pt x="1473" y="0"/>
                  </a:lnTo>
                  <a:lnTo>
                    <a:pt x="1477" y="0"/>
                  </a:lnTo>
                  <a:lnTo>
                    <a:pt x="1481" y="0"/>
                  </a:lnTo>
                  <a:lnTo>
                    <a:pt x="1485" y="0"/>
                  </a:lnTo>
                  <a:lnTo>
                    <a:pt x="1489" y="0"/>
                  </a:lnTo>
                  <a:lnTo>
                    <a:pt x="1493" y="0"/>
                  </a:lnTo>
                  <a:lnTo>
                    <a:pt x="1497" y="0"/>
                  </a:lnTo>
                  <a:lnTo>
                    <a:pt x="1501" y="0"/>
                  </a:lnTo>
                  <a:lnTo>
                    <a:pt x="1505" y="0"/>
                  </a:lnTo>
                  <a:lnTo>
                    <a:pt x="1509" y="0"/>
                  </a:lnTo>
                  <a:lnTo>
                    <a:pt x="1513" y="0"/>
                  </a:lnTo>
                  <a:lnTo>
                    <a:pt x="1517" y="0"/>
                  </a:lnTo>
                  <a:lnTo>
                    <a:pt x="1521" y="0"/>
                  </a:lnTo>
                  <a:lnTo>
                    <a:pt x="1525" y="0"/>
                  </a:lnTo>
                  <a:lnTo>
                    <a:pt x="1529" y="0"/>
                  </a:lnTo>
                  <a:lnTo>
                    <a:pt x="1532" y="0"/>
                  </a:lnTo>
                  <a:lnTo>
                    <a:pt x="1536" y="0"/>
                  </a:lnTo>
                  <a:lnTo>
                    <a:pt x="1540" y="0"/>
                  </a:lnTo>
                  <a:lnTo>
                    <a:pt x="1544" y="0"/>
                  </a:lnTo>
                  <a:lnTo>
                    <a:pt x="1548" y="0"/>
                  </a:lnTo>
                  <a:lnTo>
                    <a:pt x="1552" y="0"/>
                  </a:lnTo>
                  <a:lnTo>
                    <a:pt x="1556" y="0"/>
                  </a:lnTo>
                  <a:lnTo>
                    <a:pt x="1560" y="0"/>
                  </a:lnTo>
                  <a:lnTo>
                    <a:pt x="1564" y="0"/>
                  </a:lnTo>
                  <a:lnTo>
                    <a:pt x="1568" y="0"/>
                  </a:lnTo>
                  <a:lnTo>
                    <a:pt x="1572" y="0"/>
                  </a:lnTo>
                  <a:lnTo>
                    <a:pt x="1576" y="0"/>
                  </a:lnTo>
                  <a:lnTo>
                    <a:pt x="1580" y="0"/>
                  </a:lnTo>
                  <a:lnTo>
                    <a:pt x="1584" y="0"/>
                  </a:lnTo>
                  <a:lnTo>
                    <a:pt x="1588" y="0"/>
                  </a:lnTo>
                  <a:lnTo>
                    <a:pt x="1592" y="0"/>
                  </a:lnTo>
                  <a:lnTo>
                    <a:pt x="1596" y="0"/>
                  </a:lnTo>
                  <a:lnTo>
                    <a:pt x="1600" y="0"/>
                  </a:lnTo>
                  <a:lnTo>
                    <a:pt x="1604" y="0"/>
                  </a:lnTo>
                  <a:lnTo>
                    <a:pt x="1607" y="0"/>
                  </a:lnTo>
                  <a:lnTo>
                    <a:pt x="1611" y="0"/>
                  </a:lnTo>
                  <a:lnTo>
                    <a:pt x="1615" y="0"/>
                  </a:lnTo>
                  <a:lnTo>
                    <a:pt x="1619" y="0"/>
                  </a:lnTo>
                  <a:lnTo>
                    <a:pt x="1623" y="0"/>
                  </a:lnTo>
                  <a:lnTo>
                    <a:pt x="1627" y="0"/>
                  </a:lnTo>
                  <a:lnTo>
                    <a:pt x="1631" y="0"/>
                  </a:lnTo>
                  <a:lnTo>
                    <a:pt x="1635" y="0"/>
                  </a:lnTo>
                  <a:lnTo>
                    <a:pt x="1639" y="0"/>
                  </a:lnTo>
                  <a:lnTo>
                    <a:pt x="1643" y="0"/>
                  </a:lnTo>
                  <a:lnTo>
                    <a:pt x="1647" y="0"/>
                  </a:lnTo>
                  <a:lnTo>
                    <a:pt x="1651" y="0"/>
                  </a:lnTo>
                  <a:lnTo>
                    <a:pt x="1655" y="0"/>
                  </a:lnTo>
                  <a:lnTo>
                    <a:pt x="1659" y="0"/>
                  </a:lnTo>
                  <a:lnTo>
                    <a:pt x="1663" y="0"/>
                  </a:lnTo>
                  <a:lnTo>
                    <a:pt x="1667" y="0"/>
                  </a:lnTo>
                  <a:lnTo>
                    <a:pt x="1671" y="0"/>
                  </a:lnTo>
                  <a:lnTo>
                    <a:pt x="1675" y="0"/>
                  </a:lnTo>
                  <a:lnTo>
                    <a:pt x="1679" y="0"/>
                  </a:lnTo>
                  <a:lnTo>
                    <a:pt x="1682" y="0"/>
                  </a:lnTo>
                  <a:lnTo>
                    <a:pt x="1686" y="0"/>
                  </a:lnTo>
                  <a:lnTo>
                    <a:pt x="1690" y="0"/>
                  </a:lnTo>
                  <a:lnTo>
                    <a:pt x="1694" y="0"/>
                  </a:lnTo>
                  <a:lnTo>
                    <a:pt x="1698" y="0"/>
                  </a:lnTo>
                  <a:lnTo>
                    <a:pt x="1702" y="0"/>
                  </a:lnTo>
                  <a:lnTo>
                    <a:pt x="1706" y="0"/>
                  </a:lnTo>
                  <a:lnTo>
                    <a:pt x="1710" y="0"/>
                  </a:lnTo>
                  <a:lnTo>
                    <a:pt x="1714" y="0"/>
                  </a:lnTo>
                  <a:lnTo>
                    <a:pt x="1718" y="0"/>
                  </a:lnTo>
                  <a:lnTo>
                    <a:pt x="1722" y="0"/>
                  </a:lnTo>
                  <a:lnTo>
                    <a:pt x="1726" y="0"/>
                  </a:lnTo>
                  <a:lnTo>
                    <a:pt x="1730" y="0"/>
                  </a:lnTo>
                  <a:lnTo>
                    <a:pt x="1734" y="0"/>
                  </a:lnTo>
                  <a:lnTo>
                    <a:pt x="1738" y="0"/>
                  </a:lnTo>
                  <a:lnTo>
                    <a:pt x="1742" y="0"/>
                  </a:lnTo>
                  <a:lnTo>
                    <a:pt x="1745" y="0"/>
                  </a:lnTo>
                  <a:lnTo>
                    <a:pt x="1749" y="0"/>
                  </a:lnTo>
                  <a:lnTo>
                    <a:pt x="1753" y="0"/>
                  </a:lnTo>
                  <a:lnTo>
                    <a:pt x="1757" y="0"/>
                  </a:lnTo>
                  <a:lnTo>
                    <a:pt x="1761" y="0"/>
                  </a:lnTo>
                  <a:lnTo>
                    <a:pt x="1765" y="0"/>
                  </a:lnTo>
                  <a:lnTo>
                    <a:pt x="1769" y="0"/>
                  </a:lnTo>
                  <a:lnTo>
                    <a:pt x="1773" y="0"/>
                  </a:lnTo>
                  <a:lnTo>
                    <a:pt x="1777" y="0"/>
                  </a:lnTo>
                  <a:lnTo>
                    <a:pt x="1781" y="0"/>
                  </a:lnTo>
                  <a:lnTo>
                    <a:pt x="1785" y="0"/>
                  </a:lnTo>
                  <a:lnTo>
                    <a:pt x="1789" y="0"/>
                  </a:lnTo>
                  <a:lnTo>
                    <a:pt x="1793" y="0"/>
                  </a:lnTo>
                  <a:lnTo>
                    <a:pt x="1797" y="0"/>
                  </a:lnTo>
                  <a:lnTo>
                    <a:pt x="1800" y="0"/>
                  </a:lnTo>
                  <a:lnTo>
                    <a:pt x="1804" y="0"/>
                  </a:lnTo>
                  <a:lnTo>
                    <a:pt x="1808" y="0"/>
                  </a:lnTo>
                  <a:lnTo>
                    <a:pt x="1811" y="0"/>
                  </a:lnTo>
                  <a:lnTo>
                    <a:pt x="1815" y="0"/>
                  </a:lnTo>
                  <a:lnTo>
                    <a:pt x="1819" y="0"/>
                  </a:lnTo>
                  <a:lnTo>
                    <a:pt x="1823" y="0"/>
                  </a:lnTo>
                  <a:lnTo>
                    <a:pt x="1827" y="0"/>
                  </a:lnTo>
                  <a:lnTo>
                    <a:pt x="1831" y="0"/>
                  </a:lnTo>
                  <a:lnTo>
                    <a:pt x="1835" y="0"/>
                  </a:lnTo>
                  <a:lnTo>
                    <a:pt x="1839" y="0"/>
                  </a:lnTo>
                  <a:lnTo>
                    <a:pt x="1843" y="0"/>
                  </a:lnTo>
                  <a:lnTo>
                    <a:pt x="1847" y="0"/>
                  </a:lnTo>
                  <a:lnTo>
                    <a:pt x="1851" y="0"/>
                  </a:lnTo>
                  <a:lnTo>
                    <a:pt x="1855" y="0"/>
                  </a:lnTo>
                  <a:lnTo>
                    <a:pt x="1859" y="0"/>
                  </a:lnTo>
                  <a:lnTo>
                    <a:pt x="1863" y="0"/>
                  </a:lnTo>
                  <a:lnTo>
                    <a:pt x="1867" y="0"/>
                  </a:lnTo>
                  <a:lnTo>
                    <a:pt x="1871" y="0"/>
                  </a:lnTo>
                  <a:lnTo>
                    <a:pt x="1875" y="0"/>
                  </a:lnTo>
                  <a:lnTo>
                    <a:pt x="1879" y="0"/>
                  </a:lnTo>
                  <a:lnTo>
                    <a:pt x="1883" y="0"/>
                  </a:lnTo>
                  <a:lnTo>
                    <a:pt x="1887" y="0"/>
                  </a:lnTo>
                  <a:lnTo>
                    <a:pt x="1891" y="0"/>
                  </a:lnTo>
                  <a:lnTo>
                    <a:pt x="1894" y="0"/>
                  </a:lnTo>
                  <a:lnTo>
                    <a:pt x="1898" y="0"/>
                  </a:lnTo>
                  <a:lnTo>
                    <a:pt x="1902" y="0"/>
                  </a:lnTo>
                  <a:lnTo>
                    <a:pt x="1906" y="0"/>
                  </a:lnTo>
                  <a:lnTo>
                    <a:pt x="1910" y="0"/>
                  </a:lnTo>
                  <a:lnTo>
                    <a:pt x="1914" y="0"/>
                  </a:lnTo>
                  <a:lnTo>
                    <a:pt x="1918" y="0"/>
                  </a:lnTo>
                  <a:lnTo>
                    <a:pt x="1922" y="0"/>
                  </a:lnTo>
                  <a:lnTo>
                    <a:pt x="1926" y="0"/>
                  </a:lnTo>
                  <a:lnTo>
                    <a:pt x="1930" y="0"/>
                  </a:lnTo>
                  <a:lnTo>
                    <a:pt x="1934" y="0"/>
                  </a:lnTo>
                  <a:lnTo>
                    <a:pt x="1938" y="0"/>
                  </a:lnTo>
                  <a:lnTo>
                    <a:pt x="1942" y="0"/>
                  </a:lnTo>
                  <a:lnTo>
                    <a:pt x="1946" y="0"/>
                  </a:lnTo>
                  <a:lnTo>
                    <a:pt x="1950" y="0"/>
                  </a:lnTo>
                  <a:lnTo>
                    <a:pt x="1954" y="0"/>
                  </a:lnTo>
                  <a:lnTo>
                    <a:pt x="1957" y="0"/>
                  </a:lnTo>
                  <a:lnTo>
                    <a:pt x="1961" y="0"/>
                  </a:lnTo>
                  <a:lnTo>
                    <a:pt x="1957" y="0"/>
                  </a:lnTo>
                  <a:lnTo>
                    <a:pt x="1954" y="0"/>
                  </a:lnTo>
                  <a:lnTo>
                    <a:pt x="1950" y="0"/>
                  </a:lnTo>
                  <a:lnTo>
                    <a:pt x="1946" y="0"/>
                  </a:lnTo>
                  <a:lnTo>
                    <a:pt x="1942" y="0"/>
                  </a:lnTo>
                  <a:lnTo>
                    <a:pt x="1938" y="0"/>
                  </a:lnTo>
                  <a:lnTo>
                    <a:pt x="1934" y="0"/>
                  </a:lnTo>
                  <a:lnTo>
                    <a:pt x="1930" y="0"/>
                  </a:lnTo>
                  <a:lnTo>
                    <a:pt x="1926" y="0"/>
                  </a:lnTo>
                  <a:lnTo>
                    <a:pt x="1922" y="0"/>
                  </a:lnTo>
                  <a:lnTo>
                    <a:pt x="1918" y="0"/>
                  </a:lnTo>
                  <a:lnTo>
                    <a:pt x="1914" y="0"/>
                  </a:lnTo>
                  <a:lnTo>
                    <a:pt x="1910" y="0"/>
                  </a:lnTo>
                  <a:lnTo>
                    <a:pt x="1906" y="0"/>
                  </a:lnTo>
                  <a:lnTo>
                    <a:pt x="1902" y="0"/>
                  </a:lnTo>
                  <a:lnTo>
                    <a:pt x="1898" y="0"/>
                  </a:lnTo>
                  <a:lnTo>
                    <a:pt x="1894" y="0"/>
                  </a:lnTo>
                  <a:lnTo>
                    <a:pt x="1891" y="0"/>
                  </a:lnTo>
                  <a:lnTo>
                    <a:pt x="1887" y="0"/>
                  </a:lnTo>
                  <a:lnTo>
                    <a:pt x="1883" y="0"/>
                  </a:lnTo>
                  <a:lnTo>
                    <a:pt x="1879" y="0"/>
                  </a:lnTo>
                  <a:lnTo>
                    <a:pt x="1875" y="0"/>
                  </a:lnTo>
                  <a:lnTo>
                    <a:pt x="1871" y="0"/>
                  </a:lnTo>
                  <a:lnTo>
                    <a:pt x="1867" y="0"/>
                  </a:lnTo>
                  <a:lnTo>
                    <a:pt x="1863" y="0"/>
                  </a:lnTo>
                  <a:lnTo>
                    <a:pt x="1859" y="0"/>
                  </a:lnTo>
                  <a:lnTo>
                    <a:pt x="1855" y="0"/>
                  </a:lnTo>
                  <a:lnTo>
                    <a:pt x="1851" y="0"/>
                  </a:lnTo>
                  <a:lnTo>
                    <a:pt x="1847" y="0"/>
                  </a:lnTo>
                  <a:lnTo>
                    <a:pt x="1843" y="0"/>
                  </a:lnTo>
                  <a:lnTo>
                    <a:pt x="1839" y="0"/>
                  </a:lnTo>
                  <a:lnTo>
                    <a:pt x="1835" y="0"/>
                  </a:lnTo>
                  <a:lnTo>
                    <a:pt x="1831" y="0"/>
                  </a:lnTo>
                  <a:lnTo>
                    <a:pt x="1827" y="0"/>
                  </a:lnTo>
                  <a:lnTo>
                    <a:pt x="1823" y="0"/>
                  </a:lnTo>
                  <a:lnTo>
                    <a:pt x="1819" y="0"/>
                  </a:lnTo>
                  <a:lnTo>
                    <a:pt x="1815" y="0"/>
                  </a:lnTo>
                  <a:lnTo>
                    <a:pt x="1811" y="0"/>
                  </a:lnTo>
                  <a:lnTo>
                    <a:pt x="1808" y="0"/>
                  </a:lnTo>
                  <a:lnTo>
                    <a:pt x="1804" y="0"/>
                  </a:lnTo>
                  <a:lnTo>
                    <a:pt x="1800" y="0"/>
                  </a:lnTo>
                  <a:lnTo>
                    <a:pt x="1797" y="0"/>
                  </a:lnTo>
                  <a:lnTo>
                    <a:pt x="1793" y="0"/>
                  </a:lnTo>
                  <a:lnTo>
                    <a:pt x="1789" y="0"/>
                  </a:lnTo>
                  <a:lnTo>
                    <a:pt x="1785" y="0"/>
                  </a:lnTo>
                  <a:lnTo>
                    <a:pt x="1781" y="0"/>
                  </a:lnTo>
                  <a:lnTo>
                    <a:pt x="1777" y="0"/>
                  </a:lnTo>
                  <a:lnTo>
                    <a:pt x="1773" y="0"/>
                  </a:lnTo>
                  <a:lnTo>
                    <a:pt x="1769" y="0"/>
                  </a:lnTo>
                  <a:lnTo>
                    <a:pt x="1765" y="0"/>
                  </a:lnTo>
                  <a:lnTo>
                    <a:pt x="1761" y="0"/>
                  </a:lnTo>
                  <a:lnTo>
                    <a:pt x="1757" y="0"/>
                  </a:lnTo>
                  <a:lnTo>
                    <a:pt x="1753" y="0"/>
                  </a:lnTo>
                  <a:lnTo>
                    <a:pt x="1749" y="0"/>
                  </a:lnTo>
                  <a:lnTo>
                    <a:pt x="1745" y="0"/>
                  </a:lnTo>
                  <a:lnTo>
                    <a:pt x="1742" y="0"/>
                  </a:lnTo>
                  <a:lnTo>
                    <a:pt x="1738" y="0"/>
                  </a:lnTo>
                  <a:lnTo>
                    <a:pt x="1734" y="0"/>
                  </a:lnTo>
                  <a:lnTo>
                    <a:pt x="1730" y="0"/>
                  </a:lnTo>
                  <a:lnTo>
                    <a:pt x="1726" y="0"/>
                  </a:lnTo>
                  <a:lnTo>
                    <a:pt x="1722" y="0"/>
                  </a:lnTo>
                  <a:lnTo>
                    <a:pt x="1718" y="0"/>
                  </a:lnTo>
                  <a:lnTo>
                    <a:pt x="1714" y="0"/>
                  </a:lnTo>
                  <a:lnTo>
                    <a:pt x="1710" y="0"/>
                  </a:lnTo>
                  <a:lnTo>
                    <a:pt x="1706" y="0"/>
                  </a:lnTo>
                  <a:lnTo>
                    <a:pt x="1702" y="0"/>
                  </a:lnTo>
                  <a:lnTo>
                    <a:pt x="1698" y="0"/>
                  </a:lnTo>
                  <a:lnTo>
                    <a:pt x="1694" y="0"/>
                  </a:lnTo>
                  <a:lnTo>
                    <a:pt x="1690" y="0"/>
                  </a:lnTo>
                  <a:lnTo>
                    <a:pt x="1686" y="0"/>
                  </a:lnTo>
                  <a:lnTo>
                    <a:pt x="1682" y="0"/>
                  </a:lnTo>
                  <a:lnTo>
                    <a:pt x="1679" y="0"/>
                  </a:lnTo>
                  <a:lnTo>
                    <a:pt x="1675" y="0"/>
                  </a:lnTo>
                  <a:lnTo>
                    <a:pt x="1671" y="0"/>
                  </a:lnTo>
                  <a:lnTo>
                    <a:pt x="1667" y="0"/>
                  </a:lnTo>
                  <a:lnTo>
                    <a:pt x="1663" y="0"/>
                  </a:lnTo>
                  <a:lnTo>
                    <a:pt x="1659" y="0"/>
                  </a:lnTo>
                  <a:lnTo>
                    <a:pt x="1655" y="0"/>
                  </a:lnTo>
                  <a:lnTo>
                    <a:pt x="1651" y="0"/>
                  </a:lnTo>
                  <a:lnTo>
                    <a:pt x="1647" y="0"/>
                  </a:lnTo>
                  <a:lnTo>
                    <a:pt x="1643" y="0"/>
                  </a:lnTo>
                  <a:lnTo>
                    <a:pt x="1639" y="0"/>
                  </a:lnTo>
                  <a:lnTo>
                    <a:pt x="1635" y="0"/>
                  </a:lnTo>
                  <a:lnTo>
                    <a:pt x="1631" y="0"/>
                  </a:lnTo>
                  <a:lnTo>
                    <a:pt x="1627" y="0"/>
                  </a:lnTo>
                  <a:lnTo>
                    <a:pt x="1623" y="0"/>
                  </a:lnTo>
                  <a:lnTo>
                    <a:pt x="1619" y="0"/>
                  </a:lnTo>
                  <a:lnTo>
                    <a:pt x="1615" y="0"/>
                  </a:lnTo>
                  <a:lnTo>
                    <a:pt x="1611" y="0"/>
                  </a:lnTo>
                  <a:lnTo>
                    <a:pt x="1607" y="0"/>
                  </a:lnTo>
                  <a:lnTo>
                    <a:pt x="1604" y="0"/>
                  </a:lnTo>
                  <a:lnTo>
                    <a:pt x="1600" y="0"/>
                  </a:lnTo>
                  <a:lnTo>
                    <a:pt x="1596" y="0"/>
                  </a:lnTo>
                  <a:lnTo>
                    <a:pt x="1592" y="0"/>
                  </a:lnTo>
                  <a:lnTo>
                    <a:pt x="1588" y="0"/>
                  </a:lnTo>
                  <a:lnTo>
                    <a:pt x="1584" y="0"/>
                  </a:lnTo>
                  <a:lnTo>
                    <a:pt x="1580" y="0"/>
                  </a:lnTo>
                  <a:lnTo>
                    <a:pt x="1576" y="0"/>
                  </a:lnTo>
                  <a:lnTo>
                    <a:pt x="1572" y="0"/>
                  </a:lnTo>
                  <a:lnTo>
                    <a:pt x="1568" y="0"/>
                  </a:lnTo>
                  <a:lnTo>
                    <a:pt x="1564" y="0"/>
                  </a:lnTo>
                  <a:lnTo>
                    <a:pt x="1560" y="0"/>
                  </a:lnTo>
                  <a:lnTo>
                    <a:pt x="1556" y="0"/>
                  </a:lnTo>
                  <a:lnTo>
                    <a:pt x="1552" y="0"/>
                  </a:lnTo>
                  <a:lnTo>
                    <a:pt x="1548" y="0"/>
                  </a:lnTo>
                  <a:lnTo>
                    <a:pt x="1544" y="0"/>
                  </a:lnTo>
                  <a:lnTo>
                    <a:pt x="1540" y="0"/>
                  </a:lnTo>
                  <a:lnTo>
                    <a:pt x="1536" y="0"/>
                  </a:lnTo>
                  <a:lnTo>
                    <a:pt x="1532" y="0"/>
                  </a:lnTo>
                  <a:lnTo>
                    <a:pt x="1529" y="0"/>
                  </a:lnTo>
                  <a:lnTo>
                    <a:pt x="1525" y="0"/>
                  </a:lnTo>
                  <a:lnTo>
                    <a:pt x="1521" y="0"/>
                  </a:lnTo>
                  <a:lnTo>
                    <a:pt x="1517" y="0"/>
                  </a:lnTo>
                  <a:lnTo>
                    <a:pt x="1513" y="0"/>
                  </a:lnTo>
                  <a:lnTo>
                    <a:pt x="1509" y="0"/>
                  </a:lnTo>
                  <a:lnTo>
                    <a:pt x="1505" y="0"/>
                  </a:lnTo>
                  <a:lnTo>
                    <a:pt x="1501" y="0"/>
                  </a:lnTo>
                  <a:lnTo>
                    <a:pt x="1497" y="0"/>
                  </a:lnTo>
                  <a:lnTo>
                    <a:pt x="1493" y="0"/>
                  </a:lnTo>
                  <a:lnTo>
                    <a:pt x="1489" y="0"/>
                  </a:lnTo>
                  <a:lnTo>
                    <a:pt x="1485" y="0"/>
                  </a:lnTo>
                  <a:lnTo>
                    <a:pt x="1481" y="0"/>
                  </a:lnTo>
                  <a:lnTo>
                    <a:pt x="1477" y="0"/>
                  </a:lnTo>
                  <a:lnTo>
                    <a:pt x="1473" y="0"/>
                  </a:lnTo>
                  <a:lnTo>
                    <a:pt x="1470" y="0"/>
                  </a:lnTo>
                  <a:lnTo>
                    <a:pt x="1467" y="0"/>
                  </a:lnTo>
                  <a:lnTo>
                    <a:pt x="1463" y="0"/>
                  </a:lnTo>
                  <a:lnTo>
                    <a:pt x="1459" y="0"/>
                  </a:lnTo>
                  <a:lnTo>
                    <a:pt x="1455" y="0"/>
                  </a:lnTo>
                  <a:lnTo>
                    <a:pt x="1451" y="0"/>
                  </a:lnTo>
                  <a:lnTo>
                    <a:pt x="1447" y="0"/>
                  </a:lnTo>
                  <a:lnTo>
                    <a:pt x="1443" y="0"/>
                  </a:lnTo>
                  <a:lnTo>
                    <a:pt x="1439" y="0"/>
                  </a:lnTo>
                  <a:lnTo>
                    <a:pt x="1435" y="0"/>
                  </a:lnTo>
                  <a:lnTo>
                    <a:pt x="1431" y="0"/>
                  </a:lnTo>
                  <a:lnTo>
                    <a:pt x="1427" y="0"/>
                  </a:lnTo>
                  <a:lnTo>
                    <a:pt x="1423" y="0"/>
                  </a:lnTo>
                  <a:lnTo>
                    <a:pt x="1419" y="0"/>
                  </a:lnTo>
                  <a:lnTo>
                    <a:pt x="1415" y="0"/>
                  </a:lnTo>
                  <a:lnTo>
                    <a:pt x="1411" y="0"/>
                  </a:lnTo>
                  <a:lnTo>
                    <a:pt x="1407" y="0"/>
                  </a:lnTo>
                  <a:lnTo>
                    <a:pt x="1403" y="0"/>
                  </a:lnTo>
                  <a:lnTo>
                    <a:pt x="1400" y="0"/>
                  </a:lnTo>
                  <a:lnTo>
                    <a:pt x="1396" y="0"/>
                  </a:lnTo>
                  <a:lnTo>
                    <a:pt x="1392" y="0"/>
                  </a:lnTo>
                  <a:lnTo>
                    <a:pt x="1388" y="0"/>
                  </a:lnTo>
                  <a:lnTo>
                    <a:pt x="1384" y="0"/>
                  </a:lnTo>
                  <a:lnTo>
                    <a:pt x="1380" y="0"/>
                  </a:lnTo>
                  <a:lnTo>
                    <a:pt x="1376" y="0"/>
                  </a:lnTo>
                  <a:lnTo>
                    <a:pt x="1372" y="0"/>
                  </a:lnTo>
                  <a:lnTo>
                    <a:pt x="1368" y="0"/>
                  </a:lnTo>
                  <a:lnTo>
                    <a:pt x="1364" y="0"/>
                  </a:lnTo>
                  <a:lnTo>
                    <a:pt x="1360" y="0"/>
                  </a:lnTo>
                  <a:lnTo>
                    <a:pt x="1356" y="0"/>
                  </a:lnTo>
                  <a:lnTo>
                    <a:pt x="1352" y="0"/>
                  </a:lnTo>
                  <a:lnTo>
                    <a:pt x="1348" y="0"/>
                  </a:lnTo>
                  <a:lnTo>
                    <a:pt x="1344" y="0"/>
                  </a:lnTo>
                  <a:lnTo>
                    <a:pt x="1340" y="0"/>
                  </a:lnTo>
                  <a:lnTo>
                    <a:pt x="1336" y="0"/>
                  </a:lnTo>
                  <a:lnTo>
                    <a:pt x="1332" y="0"/>
                  </a:lnTo>
                  <a:lnTo>
                    <a:pt x="1328" y="0"/>
                  </a:lnTo>
                  <a:lnTo>
                    <a:pt x="1324" y="0"/>
                  </a:lnTo>
                  <a:lnTo>
                    <a:pt x="1321" y="0"/>
                  </a:lnTo>
                  <a:lnTo>
                    <a:pt x="1317" y="0"/>
                  </a:lnTo>
                  <a:lnTo>
                    <a:pt x="1313" y="0"/>
                  </a:lnTo>
                  <a:lnTo>
                    <a:pt x="1309" y="0"/>
                  </a:lnTo>
                  <a:lnTo>
                    <a:pt x="1305" y="0"/>
                  </a:lnTo>
                  <a:lnTo>
                    <a:pt x="1301" y="0"/>
                  </a:lnTo>
                  <a:lnTo>
                    <a:pt x="1297" y="0"/>
                  </a:lnTo>
                  <a:lnTo>
                    <a:pt x="1293" y="0"/>
                  </a:lnTo>
                  <a:lnTo>
                    <a:pt x="1289" y="0"/>
                  </a:lnTo>
                  <a:lnTo>
                    <a:pt x="1285" y="0"/>
                  </a:lnTo>
                  <a:lnTo>
                    <a:pt x="1281" y="0"/>
                  </a:lnTo>
                  <a:lnTo>
                    <a:pt x="1277" y="0"/>
                  </a:lnTo>
                  <a:lnTo>
                    <a:pt x="1273" y="0"/>
                  </a:lnTo>
                  <a:lnTo>
                    <a:pt x="1269" y="0"/>
                  </a:lnTo>
                  <a:lnTo>
                    <a:pt x="1265" y="0"/>
                  </a:lnTo>
                  <a:lnTo>
                    <a:pt x="1261" y="0"/>
                  </a:lnTo>
                  <a:lnTo>
                    <a:pt x="1257" y="0"/>
                  </a:lnTo>
                  <a:lnTo>
                    <a:pt x="1254" y="0"/>
                  </a:lnTo>
                  <a:lnTo>
                    <a:pt x="1250" y="0"/>
                  </a:lnTo>
                  <a:lnTo>
                    <a:pt x="1246" y="0"/>
                  </a:lnTo>
                  <a:lnTo>
                    <a:pt x="1242" y="0"/>
                  </a:lnTo>
                  <a:lnTo>
                    <a:pt x="1238" y="0"/>
                  </a:lnTo>
                  <a:lnTo>
                    <a:pt x="1234" y="0"/>
                  </a:lnTo>
                  <a:lnTo>
                    <a:pt x="1230" y="0"/>
                  </a:lnTo>
                  <a:lnTo>
                    <a:pt x="1226" y="0"/>
                  </a:lnTo>
                  <a:lnTo>
                    <a:pt x="1222" y="0"/>
                  </a:lnTo>
                  <a:lnTo>
                    <a:pt x="1218" y="0"/>
                  </a:lnTo>
                  <a:lnTo>
                    <a:pt x="1214" y="0"/>
                  </a:lnTo>
                  <a:lnTo>
                    <a:pt x="1210" y="0"/>
                  </a:lnTo>
                  <a:lnTo>
                    <a:pt x="1206" y="0"/>
                  </a:lnTo>
                  <a:lnTo>
                    <a:pt x="1202" y="0"/>
                  </a:lnTo>
                  <a:lnTo>
                    <a:pt x="1198" y="0"/>
                  </a:lnTo>
                  <a:lnTo>
                    <a:pt x="1194" y="0"/>
                  </a:lnTo>
                  <a:lnTo>
                    <a:pt x="1191" y="0"/>
                  </a:lnTo>
                  <a:lnTo>
                    <a:pt x="1187" y="0"/>
                  </a:lnTo>
                  <a:lnTo>
                    <a:pt x="1183" y="0"/>
                  </a:lnTo>
                  <a:lnTo>
                    <a:pt x="1179" y="0"/>
                  </a:lnTo>
                  <a:lnTo>
                    <a:pt x="1175" y="0"/>
                  </a:lnTo>
                  <a:lnTo>
                    <a:pt x="1171" y="0"/>
                  </a:lnTo>
                  <a:lnTo>
                    <a:pt x="1167" y="0"/>
                  </a:lnTo>
                  <a:lnTo>
                    <a:pt x="1163" y="0"/>
                  </a:lnTo>
                  <a:lnTo>
                    <a:pt x="1159" y="0"/>
                  </a:lnTo>
                  <a:lnTo>
                    <a:pt x="1155" y="0"/>
                  </a:lnTo>
                  <a:lnTo>
                    <a:pt x="1151" y="0"/>
                  </a:lnTo>
                  <a:lnTo>
                    <a:pt x="1147" y="0"/>
                  </a:lnTo>
                  <a:lnTo>
                    <a:pt x="1144" y="0"/>
                  </a:lnTo>
                  <a:lnTo>
                    <a:pt x="1140" y="0"/>
                  </a:lnTo>
                  <a:lnTo>
                    <a:pt x="1136" y="0"/>
                  </a:lnTo>
                  <a:lnTo>
                    <a:pt x="1132" y="0"/>
                  </a:lnTo>
                  <a:lnTo>
                    <a:pt x="1128" y="0"/>
                  </a:lnTo>
                  <a:lnTo>
                    <a:pt x="1124" y="0"/>
                  </a:lnTo>
                  <a:lnTo>
                    <a:pt x="1120" y="0"/>
                  </a:lnTo>
                  <a:lnTo>
                    <a:pt x="1117" y="0"/>
                  </a:lnTo>
                  <a:lnTo>
                    <a:pt x="1113" y="0"/>
                  </a:lnTo>
                  <a:lnTo>
                    <a:pt x="1109" y="0"/>
                  </a:lnTo>
                  <a:lnTo>
                    <a:pt x="1105" y="0"/>
                  </a:lnTo>
                  <a:lnTo>
                    <a:pt x="1101" y="0"/>
                  </a:lnTo>
                  <a:lnTo>
                    <a:pt x="1097" y="0"/>
                  </a:lnTo>
                  <a:lnTo>
                    <a:pt x="1093" y="0"/>
                  </a:lnTo>
                  <a:lnTo>
                    <a:pt x="1089" y="0"/>
                  </a:lnTo>
                  <a:lnTo>
                    <a:pt x="1085" y="0"/>
                  </a:lnTo>
                  <a:lnTo>
                    <a:pt x="1081" y="0"/>
                  </a:lnTo>
                  <a:lnTo>
                    <a:pt x="1077" y="0"/>
                  </a:lnTo>
                  <a:lnTo>
                    <a:pt x="1073" y="0"/>
                  </a:lnTo>
                  <a:lnTo>
                    <a:pt x="1069" y="0"/>
                  </a:lnTo>
                  <a:lnTo>
                    <a:pt x="1065" y="0"/>
                  </a:lnTo>
                  <a:lnTo>
                    <a:pt x="1061" y="0"/>
                  </a:lnTo>
                  <a:lnTo>
                    <a:pt x="1057" y="0"/>
                  </a:lnTo>
                  <a:lnTo>
                    <a:pt x="1053" y="0"/>
                  </a:lnTo>
                  <a:lnTo>
                    <a:pt x="1049" y="0"/>
                  </a:lnTo>
                  <a:lnTo>
                    <a:pt x="1045" y="0"/>
                  </a:lnTo>
                  <a:lnTo>
                    <a:pt x="1042" y="0"/>
                  </a:lnTo>
                  <a:lnTo>
                    <a:pt x="1038" y="0"/>
                  </a:lnTo>
                  <a:lnTo>
                    <a:pt x="1034" y="0"/>
                  </a:lnTo>
                  <a:lnTo>
                    <a:pt x="1030" y="0"/>
                  </a:lnTo>
                  <a:lnTo>
                    <a:pt x="1026" y="0"/>
                  </a:lnTo>
                  <a:lnTo>
                    <a:pt x="1022" y="0"/>
                  </a:lnTo>
                  <a:lnTo>
                    <a:pt x="1018" y="0"/>
                  </a:lnTo>
                  <a:lnTo>
                    <a:pt x="1014" y="0"/>
                  </a:lnTo>
                  <a:lnTo>
                    <a:pt x="1010" y="0"/>
                  </a:lnTo>
                  <a:lnTo>
                    <a:pt x="1006" y="0"/>
                  </a:lnTo>
                  <a:lnTo>
                    <a:pt x="1002" y="0"/>
                  </a:lnTo>
                  <a:lnTo>
                    <a:pt x="998" y="0"/>
                  </a:lnTo>
                  <a:lnTo>
                    <a:pt x="994" y="0"/>
                  </a:lnTo>
                  <a:lnTo>
                    <a:pt x="990" y="0"/>
                  </a:lnTo>
                  <a:lnTo>
                    <a:pt x="986" y="0"/>
                  </a:lnTo>
                  <a:lnTo>
                    <a:pt x="982" y="0"/>
                  </a:lnTo>
                  <a:lnTo>
                    <a:pt x="979" y="0"/>
                  </a:lnTo>
                  <a:lnTo>
                    <a:pt x="975" y="0"/>
                  </a:lnTo>
                  <a:lnTo>
                    <a:pt x="971" y="0"/>
                  </a:lnTo>
                  <a:lnTo>
                    <a:pt x="967" y="0"/>
                  </a:lnTo>
                  <a:lnTo>
                    <a:pt x="963" y="0"/>
                  </a:lnTo>
                  <a:lnTo>
                    <a:pt x="959" y="0"/>
                  </a:lnTo>
                  <a:lnTo>
                    <a:pt x="955" y="0"/>
                  </a:lnTo>
                  <a:lnTo>
                    <a:pt x="951" y="0"/>
                  </a:lnTo>
                  <a:lnTo>
                    <a:pt x="947" y="0"/>
                  </a:lnTo>
                  <a:lnTo>
                    <a:pt x="943" y="0"/>
                  </a:lnTo>
                  <a:lnTo>
                    <a:pt x="939" y="0"/>
                  </a:lnTo>
                  <a:lnTo>
                    <a:pt x="935" y="0"/>
                  </a:lnTo>
                  <a:lnTo>
                    <a:pt x="931" y="0"/>
                  </a:lnTo>
                  <a:lnTo>
                    <a:pt x="927" y="0"/>
                  </a:lnTo>
                  <a:lnTo>
                    <a:pt x="923" y="0"/>
                  </a:lnTo>
                  <a:lnTo>
                    <a:pt x="919" y="0"/>
                  </a:lnTo>
                  <a:lnTo>
                    <a:pt x="915" y="0"/>
                  </a:lnTo>
                  <a:lnTo>
                    <a:pt x="912" y="0"/>
                  </a:lnTo>
                  <a:lnTo>
                    <a:pt x="908" y="0"/>
                  </a:lnTo>
                  <a:lnTo>
                    <a:pt x="904" y="0"/>
                  </a:lnTo>
                  <a:lnTo>
                    <a:pt x="900" y="0"/>
                  </a:lnTo>
                  <a:lnTo>
                    <a:pt x="896" y="0"/>
                  </a:lnTo>
                  <a:lnTo>
                    <a:pt x="892" y="0"/>
                  </a:lnTo>
                  <a:lnTo>
                    <a:pt x="888" y="0"/>
                  </a:lnTo>
                  <a:lnTo>
                    <a:pt x="884" y="0"/>
                  </a:lnTo>
                  <a:lnTo>
                    <a:pt x="880" y="0"/>
                  </a:lnTo>
                  <a:lnTo>
                    <a:pt x="876" y="0"/>
                  </a:lnTo>
                  <a:lnTo>
                    <a:pt x="872" y="0"/>
                  </a:lnTo>
                  <a:lnTo>
                    <a:pt x="868" y="0"/>
                  </a:lnTo>
                  <a:lnTo>
                    <a:pt x="864" y="0"/>
                  </a:lnTo>
                  <a:lnTo>
                    <a:pt x="860" y="0"/>
                  </a:lnTo>
                  <a:lnTo>
                    <a:pt x="856" y="0"/>
                  </a:lnTo>
                  <a:lnTo>
                    <a:pt x="852" y="0"/>
                  </a:lnTo>
                  <a:lnTo>
                    <a:pt x="848" y="0"/>
                  </a:lnTo>
                  <a:lnTo>
                    <a:pt x="844" y="0"/>
                  </a:lnTo>
                  <a:lnTo>
                    <a:pt x="840" y="0"/>
                  </a:lnTo>
                  <a:lnTo>
                    <a:pt x="836" y="0"/>
                  </a:lnTo>
                  <a:lnTo>
                    <a:pt x="833" y="0"/>
                  </a:lnTo>
                  <a:lnTo>
                    <a:pt x="829" y="0"/>
                  </a:lnTo>
                  <a:lnTo>
                    <a:pt x="825" y="0"/>
                  </a:lnTo>
                  <a:lnTo>
                    <a:pt x="821" y="0"/>
                  </a:lnTo>
                  <a:lnTo>
                    <a:pt x="817" y="0"/>
                  </a:lnTo>
                  <a:lnTo>
                    <a:pt x="814" y="0"/>
                  </a:lnTo>
                  <a:lnTo>
                    <a:pt x="810" y="0"/>
                  </a:lnTo>
                  <a:lnTo>
                    <a:pt x="806" y="0"/>
                  </a:lnTo>
                  <a:lnTo>
                    <a:pt x="802" y="0"/>
                  </a:lnTo>
                  <a:lnTo>
                    <a:pt x="798" y="0"/>
                  </a:lnTo>
                  <a:lnTo>
                    <a:pt x="794" y="0"/>
                  </a:lnTo>
                  <a:lnTo>
                    <a:pt x="790" y="0"/>
                  </a:lnTo>
                  <a:lnTo>
                    <a:pt x="786" y="0"/>
                  </a:lnTo>
                  <a:lnTo>
                    <a:pt x="782" y="0"/>
                  </a:lnTo>
                  <a:lnTo>
                    <a:pt x="778" y="0"/>
                  </a:lnTo>
                  <a:lnTo>
                    <a:pt x="774" y="0"/>
                  </a:lnTo>
                  <a:lnTo>
                    <a:pt x="770" y="0"/>
                  </a:lnTo>
                  <a:lnTo>
                    <a:pt x="767" y="0"/>
                  </a:lnTo>
                  <a:lnTo>
                    <a:pt x="763" y="0"/>
                  </a:lnTo>
                  <a:lnTo>
                    <a:pt x="759" y="0"/>
                  </a:lnTo>
                  <a:lnTo>
                    <a:pt x="755" y="0"/>
                  </a:lnTo>
                  <a:lnTo>
                    <a:pt x="751" y="0"/>
                  </a:lnTo>
                  <a:lnTo>
                    <a:pt x="747" y="0"/>
                  </a:lnTo>
                  <a:lnTo>
                    <a:pt x="743" y="0"/>
                  </a:lnTo>
                  <a:lnTo>
                    <a:pt x="739" y="0"/>
                  </a:lnTo>
                  <a:lnTo>
                    <a:pt x="735" y="0"/>
                  </a:lnTo>
                  <a:lnTo>
                    <a:pt x="731" y="0"/>
                  </a:lnTo>
                  <a:lnTo>
                    <a:pt x="727" y="0"/>
                  </a:lnTo>
                  <a:lnTo>
                    <a:pt x="723" y="0"/>
                  </a:lnTo>
                  <a:lnTo>
                    <a:pt x="719" y="0"/>
                  </a:lnTo>
                  <a:lnTo>
                    <a:pt x="715" y="0"/>
                  </a:lnTo>
                  <a:lnTo>
                    <a:pt x="711" y="0"/>
                  </a:lnTo>
                  <a:lnTo>
                    <a:pt x="707" y="0"/>
                  </a:lnTo>
                  <a:lnTo>
                    <a:pt x="704" y="0"/>
                  </a:lnTo>
                  <a:lnTo>
                    <a:pt x="700" y="0"/>
                  </a:lnTo>
                  <a:lnTo>
                    <a:pt x="696" y="0"/>
                  </a:lnTo>
                  <a:lnTo>
                    <a:pt x="692" y="0"/>
                  </a:lnTo>
                  <a:lnTo>
                    <a:pt x="688" y="0"/>
                  </a:lnTo>
                  <a:lnTo>
                    <a:pt x="684" y="0"/>
                  </a:lnTo>
                  <a:lnTo>
                    <a:pt x="680" y="0"/>
                  </a:lnTo>
                  <a:lnTo>
                    <a:pt x="676" y="0"/>
                  </a:lnTo>
                  <a:lnTo>
                    <a:pt x="672" y="0"/>
                  </a:lnTo>
                  <a:lnTo>
                    <a:pt x="668" y="0"/>
                  </a:lnTo>
                  <a:lnTo>
                    <a:pt x="664" y="0"/>
                  </a:lnTo>
                  <a:lnTo>
                    <a:pt x="660" y="0"/>
                  </a:lnTo>
                  <a:lnTo>
                    <a:pt x="656" y="0"/>
                  </a:lnTo>
                  <a:lnTo>
                    <a:pt x="652" y="0"/>
                  </a:lnTo>
                  <a:lnTo>
                    <a:pt x="648" y="0"/>
                  </a:lnTo>
                  <a:lnTo>
                    <a:pt x="644" y="0"/>
                  </a:lnTo>
                  <a:lnTo>
                    <a:pt x="640" y="0"/>
                  </a:lnTo>
                  <a:lnTo>
                    <a:pt x="636" y="0"/>
                  </a:lnTo>
                  <a:lnTo>
                    <a:pt x="632" y="0"/>
                  </a:lnTo>
                  <a:lnTo>
                    <a:pt x="629" y="0"/>
                  </a:lnTo>
                  <a:lnTo>
                    <a:pt x="625" y="0"/>
                  </a:lnTo>
                  <a:lnTo>
                    <a:pt x="621" y="0"/>
                  </a:lnTo>
                  <a:lnTo>
                    <a:pt x="617" y="0"/>
                  </a:lnTo>
                  <a:lnTo>
                    <a:pt x="613" y="0"/>
                  </a:lnTo>
                  <a:lnTo>
                    <a:pt x="609" y="0"/>
                  </a:lnTo>
                  <a:lnTo>
                    <a:pt x="605" y="0"/>
                  </a:lnTo>
                  <a:lnTo>
                    <a:pt x="601" y="0"/>
                  </a:lnTo>
                  <a:lnTo>
                    <a:pt x="597" y="0"/>
                  </a:lnTo>
                  <a:lnTo>
                    <a:pt x="593" y="0"/>
                  </a:lnTo>
                  <a:lnTo>
                    <a:pt x="589" y="0"/>
                  </a:lnTo>
                  <a:lnTo>
                    <a:pt x="585" y="0"/>
                  </a:lnTo>
                  <a:lnTo>
                    <a:pt x="581" y="0"/>
                  </a:lnTo>
                  <a:lnTo>
                    <a:pt x="577" y="0"/>
                  </a:lnTo>
                  <a:lnTo>
                    <a:pt x="573" y="0"/>
                  </a:lnTo>
                  <a:lnTo>
                    <a:pt x="569" y="0"/>
                  </a:lnTo>
                  <a:lnTo>
                    <a:pt x="565" y="0"/>
                  </a:lnTo>
                  <a:lnTo>
                    <a:pt x="561" y="0"/>
                  </a:lnTo>
                  <a:lnTo>
                    <a:pt x="557" y="0"/>
                  </a:lnTo>
                  <a:lnTo>
                    <a:pt x="554" y="0"/>
                  </a:lnTo>
                  <a:lnTo>
                    <a:pt x="550" y="0"/>
                  </a:lnTo>
                  <a:lnTo>
                    <a:pt x="546" y="0"/>
                  </a:lnTo>
                  <a:lnTo>
                    <a:pt x="542" y="0"/>
                  </a:lnTo>
                  <a:lnTo>
                    <a:pt x="538" y="0"/>
                  </a:lnTo>
                  <a:lnTo>
                    <a:pt x="534" y="0"/>
                  </a:lnTo>
                  <a:lnTo>
                    <a:pt x="530" y="0"/>
                  </a:lnTo>
                  <a:lnTo>
                    <a:pt x="526" y="0"/>
                  </a:lnTo>
                  <a:lnTo>
                    <a:pt x="522" y="0"/>
                  </a:lnTo>
                  <a:lnTo>
                    <a:pt x="518" y="0"/>
                  </a:lnTo>
                  <a:lnTo>
                    <a:pt x="514" y="0"/>
                  </a:lnTo>
                  <a:lnTo>
                    <a:pt x="510" y="0"/>
                  </a:lnTo>
                  <a:lnTo>
                    <a:pt x="506" y="0"/>
                  </a:lnTo>
                  <a:lnTo>
                    <a:pt x="502" y="0"/>
                  </a:lnTo>
                  <a:lnTo>
                    <a:pt x="498" y="0"/>
                  </a:lnTo>
                  <a:lnTo>
                    <a:pt x="494" y="0"/>
                  </a:lnTo>
                  <a:lnTo>
                    <a:pt x="491" y="0"/>
                  </a:lnTo>
                  <a:lnTo>
                    <a:pt x="488" y="0"/>
                  </a:lnTo>
                  <a:lnTo>
                    <a:pt x="484" y="0"/>
                  </a:lnTo>
                  <a:lnTo>
                    <a:pt x="480" y="0"/>
                  </a:lnTo>
                  <a:lnTo>
                    <a:pt x="476" y="0"/>
                  </a:lnTo>
                  <a:lnTo>
                    <a:pt x="472" y="0"/>
                  </a:lnTo>
                  <a:lnTo>
                    <a:pt x="468" y="0"/>
                  </a:lnTo>
                  <a:lnTo>
                    <a:pt x="464" y="0"/>
                  </a:lnTo>
                  <a:lnTo>
                    <a:pt x="460" y="0"/>
                  </a:lnTo>
                  <a:lnTo>
                    <a:pt x="456" y="0"/>
                  </a:lnTo>
                  <a:lnTo>
                    <a:pt x="452" y="0"/>
                  </a:lnTo>
                  <a:lnTo>
                    <a:pt x="448" y="0"/>
                  </a:lnTo>
                  <a:lnTo>
                    <a:pt x="444" y="0"/>
                  </a:lnTo>
                  <a:lnTo>
                    <a:pt x="440" y="0"/>
                  </a:lnTo>
                  <a:lnTo>
                    <a:pt x="436" y="0"/>
                  </a:lnTo>
                  <a:lnTo>
                    <a:pt x="432" y="0"/>
                  </a:lnTo>
                  <a:lnTo>
                    <a:pt x="428" y="0"/>
                  </a:lnTo>
                  <a:lnTo>
                    <a:pt x="425" y="0"/>
                  </a:lnTo>
                  <a:lnTo>
                    <a:pt x="421" y="0"/>
                  </a:lnTo>
                  <a:lnTo>
                    <a:pt x="417" y="0"/>
                  </a:lnTo>
                  <a:lnTo>
                    <a:pt x="413" y="0"/>
                  </a:lnTo>
                  <a:lnTo>
                    <a:pt x="409" y="0"/>
                  </a:lnTo>
                  <a:lnTo>
                    <a:pt x="405" y="0"/>
                  </a:lnTo>
                  <a:lnTo>
                    <a:pt x="401" y="0"/>
                  </a:lnTo>
                  <a:lnTo>
                    <a:pt x="397" y="0"/>
                  </a:lnTo>
                  <a:lnTo>
                    <a:pt x="393" y="0"/>
                  </a:lnTo>
                  <a:lnTo>
                    <a:pt x="389" y="0"/>
                  </a:lnTo>
                  <a:lnTo>
                    <a:pt x="385" y="0"/>
                  </a:lnTo>
                  <a:lnTo>
                    <a:pt x="381" y="0"/>
                  </a:lnTo>
                  <a:lnTo>
                    <a:pt x="377" y="0"/>
                  </a:lnTo>
                  <a:lnTo>
                    <a:pt x="373" y="0"/>
                  </a:lnTo>
                  <a:lnTo>
                    <a:pt x="369" y="0"/>
                  </a:lnTo>
                  <a:lnTo>
                    <a:pt x="365" y="0"/>
                  </a:lnTo>
                  <a:lnTo>
                    <a:pt x="361" y="0"/>
                  </a:lnTo>
                  <a:lnTo>
                    <a:pt x="357" y="0"/>
                  </a:lnTo>
                  <a:lnTo>
                    <a:pt x="353" y="0"/>
                  </a:lnTo>
                  <a:lnTo>
                    <a:pt x="349" y="0"/>
                  </a:lnTo>
                  <a:lnTo>
                    <a:pt x="345" y="0"/>
                  </a:lnTo>
                  <a:lnTo>
                    <a:pt x="342" y="0"/>
                  </a:lnTo>
                  <a:lnTo>
                    <a:pt x="338" y="0"/>
                  </a:lnTo>
                  <a:lnTo>
                    <a:pt x="334" y="0"/>
                  </a:lnTo>
                  <a:lnTo>
                    <a:pt x="330" y="0"/>
                  </a:lnTo>
                  <a:lnTo>
                    <a:pt x="326" y="0"/>
                  </a:lnTo>
                  <a:lnTo>
                    <a:pt x="322" y="0"/>
                  </a:lnTo>
                  <a:lnTo>
                    <a:pt x="318" y="0"/>
                  </a:lnTo>
                  <a:lnTo>
                    <a:pt x="314" y="0"/>
                  </a:lnTo>
                  <a:lnTo>
                    <a:pt x="310" y="0"/>
                  </a:lnTo>
                  <a:lnTo>
                    <a:pt x="306" y="0"/>
                  </a:lnTo>
                  <a:lnTo>
                    <a:pt x="302" y="0"/>
                  </a:lnTo>
                  <a:lnTo>
                    <a:pt x="298" y="0"/>
                  </a:lnTo>
                  <a:lnTo>
                    <a:pt x="294" y="0"/>
                  </a:lnTo>
                  <a:lnTo>
                    <a:pt x="290" y="0"/>
                  </a:lnTo>
                  <a:lnTo>
                    <a:pt x="286" y="0"/>
                  </a:lnTo>
                  <a:lnTo>
                    <a:pt x="282" y="0"/>
                  </a:lnTo>
                  <a:lnTo>
                    <a:pt x="279" y="0"/>
                  </a:lnTo>
                  <a:lnTo>
                    <a:pt x="275" y="0"/>
                  </a:lnTo>
                  <a:lnTo>
                    <a:pt x="271" y="0"/>
                  </a:lnTo>
                  <a:lnTo>
                    <a:pt x="267" y="0"/>
                  </a:lnTo>
                  <a:lnTo>
                    <a:pt x="263" y="0"/>
                  </a:lnTo>
                  <a:lnTo>
                    <a:pt x="259" y="0"/>
                  </a:lnTo>
                  <a:lnTo>
                    <a:pt x="255" y="0"/>
                  </a:lnTo>
                  <a:lnTo>
                    <a:pt x="251" y="0"/>
                  </a:lnTo>
                  <a:lnTo>
                    <a:pt x="247" y="0"/>
                  </a:lnTo>
                  <a:lnTo>
                    <a:pt x="243" y="0"/>
                  </a:lnTo>
                  <a:lnTo>
                    <a:pt x="239" y="0"/>
                  </a:lnTo>
                  <a:lnTo>
                    <a:pt x="235" y="0"/>
                  </a:lnTo>
                  <a:lnTo>
                    <a:pt x="231" y="0"/>
                  </a:lnTo>
                  <a:lnTo>
                    <a:pt x="227" y="0"/>
                  </a:lnTo>
                  <a:lnTo>
                    <a:pt x="223" y="0"/>
                  </a:lnTo>
                  <a:lnTo>
                    <a:pt x="219" y="0"/>
                  </a:lnTo>
                  <a:lnTo>
                    <a:pt x="216" y="0"/>
                  </a:lnTo>
                  <a:lnTo>
                    <a:pt x="212" y="0"/>
                  </a:lnTo>
                  <a:lnTo>
                    <a:pt x="208" y="0"/>
                  </a:lnTo>
                  <a:lnTo>
                    <a:pt x="204" y="0"/>
                  </a:lnTo>
                  <a:lnTo>
                    <a:pt x="200" y="0"/>
                  </a:lnTo>
                  <a:lnTo>
                    <a:pt x="196" y="0"/>
                  </a:lnTo>
                  <a:lnTo>
                    <a:pt x="192" y="0"/>
                  </a:lnTo>
                  <a:lnTo>
                    <a:pt x="188" y="0"/>
                  </a:lnTo>
                  <a:lnTo>
                    <a:pt x="184" y="0"/>
                  </a:lnTo>
                  <a:lnTo>
                    <a:pt x="180" y="0"/>
                  </a:lnTo>
                  <a:lnTo>
                    <a:pt x="176" y="0"/>
                  </a:lnTo>
                  <a:lnTo>
                    <a:pt x="172" y="0"/>
                  </a:lnTo>
                  <a:lnTo>
                    <a:pt x="168" y="0"/>
                  </a:lnTo>
                  <a:lnTo>
                    <a:pt x="164" y="0"/>
                  </a:lnTo>
                  <a:lnTo>
                    <a:pt x="161" y="0"/>
                  </a:lnTo>
                  <a:lnTo>
                    <a:pt x="157" y="0"/>
                  </a:lnTo>
                  <a:lnTo>
                    <a:pt x="153" y="0"/>
                  </a:lnTo>
                  <a:lnTo>
                    <a:pt x="149" y="0"/>
                  </a:lnTo>
                  <a:lnTo>
                    <a:pt x="145" y="0"/>
                  </a:lnTo>
                  <a:lnTo>
                    <a:pt x="142" y="0"/>
                  </a:lnTo>
                  <a:lnTo>
                    <a:pt x="138" y="0"/>
                  </a:lnTo>
                  <a:lnTo>
                    <a:pt x="134" y="0"/>
                  </a:lnTo>
                  <a:lnTo>
                    <a:pt x="130" y="0"/>
                  </a:lnTo>
                  <a:lnTo>
                    <a:pt x="126" y="0"/>
                  </a:lnTo>
                  <a:lnTo>
                    <a:pt x="122" y="0"/>
                  </a:lnTo>
                  <a:lnTo>
                    <a:pt x="118" y="0"/>
                  </a:lnTo>
                  <a:lnTo>
                    <a:pt x="114" y="0"/>
                  </a:lnTo>
                  <a:lnTo>
                    <a:pt x="110" y="0"/>
                  </a:lnTo>
                  <a:lnTo>
                    <a:pt x="106" y="0"/>
                  </a:lnTo>
                  <a:lnTo>
                    <a:pt x="102" y="0"/>
                  </a:lnTo>
                  <a:lnTo>
                    <a:pt x="98" y="0"/>
                  </a:lnTo>
                  <a:lnTo>
                    <a:pt x="94" y="0"/>
                  </a:lnTo>
                  <a:lnTo>
                    <a:pt x="90" y="0"/>
                  </a:lnTo>
                  <a:lnTo>
                    <a:pt x="86" y="0"/>
                  </a:lnTo>
                  <a:lnTo>
                    <a:pt x="82" y="0"/>
                  </a:lnTo>
                  <a:lnTo>
                    <a:pt x="78" y="0"/>
                  </a:lnTo>
                  <a:lnTo>
                    <a:pt x="74" y="0"/>
                  </a:lnTo>
                  <a:lnTo>
                    <a:pt x="70" y="0"/>
                  </a:lnTo>
                  <a:lnTo>
                    <a:pt x="66" y="0"/>
                  </a:lnTo>
                  <a:lnTo>
                    <a:pt x="63" y="0"/>
                  </a:lnTo>
                  <a:lnTo>
                    <a:pt x="59" y="0"/>
                  </a:lnTo>
                  <a:lnTo>
                    <a:pt x="55" y="0"/>
                  </a:lnTo>
                  <a:lnTo>
                    <a:pt x="51" y="0"/>
                  </a:lnTo>
                  <a:lnTo>
                    <a:pt x="47" y="0"/>
                  </a:lnTo>
                  <a:lnTo>
                    <a:pt x="43" y="0"/>
                  </a:lnTo>
                  <a:lnTo>
                    <a:pt x="39" y="0"/>
                  </a:lnTo>
                  <a:lnTo>
                    <a:pt x="35" y="0"/>
                  </a:lnTo>
                  <a:lnTo>
                    <a:pt x="31" y="0"/>
                  </a:lnTo>
                  <a:lnTo>
                    <a:pt x="27" y="0"/>
                  </a:lnTo>
                  <a:lnTo>
                    <a:pt x="23" y="0"/>
                  </a:lnTo>
                  <a:lnTo>
                    <a:pt x="19" y="0"/>
                  </a:lnTo>
                  <a:lnTo>
                    <a:pt x="15" y="0"/>
                  </a:lnTo>
                  <a:lnTo>
                    <a:pt x="11" y="0"/>
                  </a:lnTo>
                  <a:lnTo>
                    <a:pt x="7" y="0"/>
                  </a:lnTo>
                  <a:lnTo>
                    <a:pt x="4" y="0"/>
                  </a:lnTo>
                  <a:lnTo>
                    <a:pt x="0" y="0"/>
                  </a:lnTo>
                </a:path>
              </a:pathLst>
            </a:custGeom>
            <a:solidFill>
              <a:srgbClr val="C0300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1" name="Line 42"/>
            <p:cNvSpPr>
              <a:spLocks noChangeShapeType="1"/>
            </p:cNvSpPr>
            <p:nvPr/>
          </p:nvSpPr>
          <p:spPr bwMode="auto">
            <a:xfrm>
              <a:off x="441" y="2694"/>
              <a:ext cx="2358"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42" name="Line 43"/>
            <p:cNvSpPr>
              <a:spLocks noChangeShapeType="1"/>
            </p:cNvSpPr>
            <p:nvPr/>
          </p:nvSpPr>
          <p:spPr bwMode="auto">
            <a:xfrm>
              <a:off x="2713" y="2763"/>
              <a:ext cx="83" cy="0"/>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grpSp>
        <p:nvGrpSpPr>
          <p:cNvPr id="45" name="Group 48"/>
          <p:cNvGrpSpPr>
            <a:grpSpLocks/>
          </p:cNvGrpSpPr>
          <p:nvPr/>
        </p:nvGrpSpPr>
        <p:grpSpPr bwMode="auto">
          <a:xfrm>
            <a:off x="4191000" y="4080892"/>
            <a:ext cx="4278313" cy="1638300"/>
            <a:chOff x="2657" y="2784"/>
            <a:chExt cx="2695" cy="1032"/>
          </a:xfrm>
        </p:grpSpPr>
        <p:sp>
          <p:nvSpPr>
            <p:cNvPr id="46" name="Oval 45"/>
            <p:cNvSpPr>
              <a:spLocks noChangeArrowheads="1"/>
            </p:cNvSpPr>
            <p:nvPr/>
          </p:nvSpPr>
          <p:spPr bwMode="auto">
            <a:xfrm>
              <a:off x="3816" y="3240"/>
              <a:ext cx="1104" cy="576"/>
            </a:xfrm>
            <a:prstGeom prst="ellipse">
              <a:avLst/>
            </a:prstGeom>
            <a:noFill/>
            <a:ln w="76200">
              <a:solidFill>
                <a:srgbClr val="CC0000"/>
              </a:solidFill>
              <a:round/>
              <a:headEnd/>
              <a:tailEnd/>
            </a:ln>
          </p:spPr>
          <p:txBody>
            <a:bodyPr wrap="none" lIns="90488" tIns="44450" rIns="90488" bIns="44450" anchor="ctr"/>
            <a:lstStyle/>
            <a:p>
              <a:pPr algn="ctr" fontAlgn="auto">
                <a:spcBef>
                  <a:spcPts val="0"/>
                </a:spcBef>
                <a:spcAft>
                  <a:spcPts val="0"/>
                </a:spcAft>
                <a:defRPr/>
              </a:pPr>
              <a:r>
                <a:rPr lang="en-US" sz="1800" b="1" i="0" kern="0" dirty="0">
                  <a:solidFill>
                    <a:srgbClr val="000000"/>
                  </a:solidFill>
                  <a:latin typeface="+mj-lt"/>
                  <a:cs typeface="+mn-cs"/>
                </a:rPr>
                <a:t>Equal Areas</a:t>
              </a:r>
            </a:p>
            <a:p>
              <a:pPr algn="ctr" fontAlgn="auto">
                <a:spcBef>
                  <a:spcPts val="0"/>
                </a:spcBef>
                <a:spcAft>
                  <a:spcPts val="0"/>
                </a:spcAft>
                <a:defRPr/>
              </a:pPr>
              <a:r>
                <a:rPr lang="en-US" sz="1800" b="1" i="0" kern="0" dirty="0">
                  <a:solidFill>
                    <a:srgbClr val="000000"/>
                  </a:solidFill>
                  <a:latin typeface="+mj-lt"/>
                  <a:cs typeface="+mn-cs"/>
                </a:rPr>
                <a:t> of .0793</a:t>
              </a:r>
            </a:p>
          </p:txBody>
        </p:sp>
        <p:sp>
          <p:nvSpPr>
            <p:cNvPr id="47" name="Arc 46"/>
            <p:cNvSpPr>
              <a:spLocks/>
            </p:cNvSpPr>
            <p:nvPr/>
          </p:nvSpPr>
          <p:spPr bwMode="auto">
            <a:xfrm>
              <a:off x="2657" y="2784"/>
              <a:ext cx="1136" cy="75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rgbClr val="CC000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48" name="Arc 47"/>
            <p:cNvSpPr>
              <a:spLocks/>
            </p:cNvSpPr>
            <p:nvPr/>
          </p:nvSpPr>
          <p:spPr bwMode="auto">
            <a:xfrm>
              <a:off x="4944" y="2784"/>
              <a:ext cx="408" cy="7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76200" cap="rnd">
              <a:solidFill>
                <a:srgbClr val="CC0000"/>
              </a:solidFill>
              <a:round/>
              <a:headEnd type="triangle" w="med" len="me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spTree>
    <p:extLst>
      <p:ext uri="{BB962C8B-B14F-4D97-AF65-F5344CB8AC3E}">
        <p14:creationId xmlns:p14="http://schemas.microsoft.com/office/powerpoint/2010/main" val="23648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4"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Probability density function of Normal </a:t>
            </a:r>
            <a:r>
              <a:rPr lang="it-IT" sz="2000" b="0" u="sng" dirty="0">
                <a:latin typeface="Times New Roman" pitchFamily="18" charset="0"/>
                <a:cs typeface="Times New Roman" pitchFamily="18" charset="0"/>
              </a:rPr>
              <a:t>Distributions </a:t>
            </a:r>
            <a:r>
              <a:rPr lang="it-IT" sz="2000" b="0" u="sng" dirty="0" smtClean="0">
                <a:latin typeface="Times New Roman" pitchFamily="18" charset="0"/>
                <a:cs typeface="Times New Roman" pitchFamily="18" charset="0"/>
              </a:rPr>
              <a:t>:</a:t>
            </a:r>
          </a:p>
          <a:p>
            <a:pPr marL="0" indent="0" algn="just">
              <a:buNone/>
            </a:pPr>
            <a:r>
              <a:rPr lang="en-US" sz="2000" b="0" dirty="0">
                <a:latin typeface="Times New Roman" pitchFamily="18" charset="0"/>
                <a:cs typeface="Times New Roman" pitchFamily="18" charset="0"/>
              </a:rPr>
              <a:t>There are a number of different normal distributions, they are characterized by the mean and the </a:t>
            </a:r>
            <a:r>
              <a:rPr lang="en-US" sz="2000" b="0" dirty="0" smtClean="0">
                <a:latin typeface="Times New Roman" pitchFamily="18" charset="0"/>
                <a:cs typeface="Times New Roman" pitchFamily="18" charset="0"/>
              </a:rPr>
              <a:t>standard deviation.</a:t>
            </a:r>
            <a:endParaRPr lang="en-US" sz="2000" b="0" dirty="0">
              <a:latin typeface="Times New Roman" pitchFamily="18" charset="0"/>
              <a:cs typeface="Times New Roman" pitchFamily="18" charset="0"/>
            </a:endParaRPr>
          </a:p>
          <a:p>
            <a:pPr marL="0" indent="0" algn="just">
              <a:buNone/>
            </a:pPr>
            <a:endParaRPr lang="it-IT" sz="2000" b="0" u="sng"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692400"/>
            <a:ext cx="4191000"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67000"/>
            <a:ext cx="42291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48877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Example :</a:t>
            </a:r>
          </a:p>
          <a:p>
            <a:pPr marL="0" indent="0" algn="just">
              <a:buNone/>
            </a:pPr>
            <a:endParaRPr lang="en-US" sz="2000" b="0" u="sng" dirty="0" smtClean="0">
              <a:latin typeface="Times New Roman" pitchFamily="18" charset="0"/>
              <a:cs typeface="Times New Roman" pitchFamily="18" charset="0"/>
            </a:endParaRPr>
          </a:p>
          <a:p>
            <a:pPr marL="0" indent="0" algn="just">
              <a:buNone/>
            </a:pPr>
            <a:r>
              <a:rPr lang="en-US" sz="2000" b="0" dirty="0">
                <a:latin typeface="Times New Roman" pitchFamily="18" charset="0"/>
                <a:cs typeface="Times New Roman" pitchFamily="18" charset="0"/>
              </a:rPr>
              <a:t>Suppose that during any hour in a large department store, the average number of </a:t>
            </a:r>
            <a:r>
              <a:rPr lang="en-US" sz="2000" b="0" dirty="0" smtClean="0">
                <a:latin typeface="Times New Roman" pitchFamily="18" charset="0"/>
                <a:cs typeface="Times New Roman" pitchFamily="18" charset="0"/>
              </a:rPr>
              <a:t>shoppers is </a:t>
            </a:r>
            <a:r>
              <a:rPr lang="en-US" sz="2000" b="0" dirty="0">
                <a:latin typeface="Times New Roman" pitchFamily="18" charset="0"/>
                <a:cs typeface="Times New Roman" pitchFamily="18" charset="0"/>
              </a:rPr>
              <a:t>448, </a:t>
            </a:r>
            <a:r>
              <a:rPr lang="en-US" sz="2000" b="0" dirty="0" smtClean="0">
                <a:latin typeface="Times New Roman" pitchFamily="18" charset="0"/>
                <a:cs typeface="Times New Roman" pitchFamily="18" charset="0"/>
              </a:rPr>
              <a:t>with a </a:t>
            </a:r>
            <a:r>
              <a:rPr lang="en-US" sz="2000" b="0" dirty="0">
                <a:latin typeface="Times New Roman" pitchFamily="18" charset="0"/>
                <a:cs typeface="Times New Roman" pitchFamily="18" charset="0"/>
              </a:rPr>
              <a:t>standard deviation of 21 shoppers.</a:t>
            </a:r>
          </a:p>
          <a:p>
            <a:pPr marL="0" indent="0" algn="just">
              <a:buNone/>
            </a:pPr>
            <a:endParaRPr lang="en-US" sz="2000" b="0" dirty="0">
              <a:latin typeface="Times New Roman" pitchFamily="18" charset="0"/>
              <a:cs typeface="Times New Roman" pitchFamily="18" charset="0"/>
            </a:endParaRPr>
          </a:p>
          <a:p>
            <a:pPr marL="0" indent="0" algn="just">
              <a:buNone/>
            </a:pPr>
            <a:r>
              <a:rPr lang="en-US" sz="2000" b="0" dirty="0">
                <a:latin typeface="Times New Roman" pitchFamily="18" charset="0"/>
                <a:cs typeface="Times New Roman" pitchFamily="18" charset="0"/>
              </a:rPr>
              <a:t>What is the probability that a random sample of 49 different shopping hours will yield a sample mean </a:t>
            </a:r>
            <a:r>
              <a:rPr lang="en-US" sz="2000" b="0" dirty="0" smtClean="0">
                <a:latin typeface="Times New Roman" pitchFamily="18" charset="0"/>
                <a:cs typeface="Times New Roman" pitchFamily="18" charset="0"/>
              </a:rPr>
              <a:t>between 441 </a:t>
            </a:r>
            <a:r>
              <a:rPr lang="en-US" sz="2000" b="0" dirty="0">
                <a:latin typeface="Times New Roman" pitchFamily="18" charset="0"/>
                <a:cs typeface="Times New Roman" pitchFamily="18" charset="0"/>
              </a:rPr>
              <a:t>and 446 shoppers?</a:t>
            </a:r>
          </a:p>
          <a:p>
            <a:pPr marL="0" indent="0" algn="just">
              <a:buNone/>
            </a:pPr>
            <a:endParaRPr lang="en-US" sz="2000" b="0" u="sng" dirty="0" smtClean="0">
              <a:latin typeface="Times New Roman" pitchFamily="18" charset="0"/>
              <a:cs typeface="Times New Roman" pitchFamily="18" charset="0"/>
            </a:endParaRPr>
          </a:p>
          <a:p>
            <a:pPr marL="0" indent="0" algn="just">
              <a:buNone/>
            </a:pPr>
            <a:endParaRPr lang="en-US" sz="2000" b="0" u="sng" dirty="0">
              <a:latin typeface="Times New Roman" pitchFamily="18" charset="0"/>
              <a:cs typeface="Times New Roman" pitchFamily="18" charset="0"/>
            </a:endParaRPr>
          </a:p>
        </p:txBody>
      </p:sp>
    </p:spTree>
    <p:extLst>
      <p:ext uri="{BB962C8B-B14F-4D97-AF65-F5344CB8AC3E}">
        <p14:creationId xmlns:p14="http://schemas.microsoft.com/office/powerpoint/2010/main" val="236485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Example :</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8025" y="1700775"/>
            <a:ext cx="5639995" cy="1902510"/>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l="9804" t="15419" r="15686" b="16737"/>
          <a:stretch>
            <a:fillRect/>
          </a:stretch>
        </p:blipFill>
        <p:spPr bwMode="auto">
          <a:xfrm>
            <a:off x="3035913" y="3955025"/>
            <a:ext cx="4050737" cy="234508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85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Example :</a:t>
            </a:r>
          </a:p>
        </p:txBody>
      </p:sp>
      <p:grpSp>
        <p:nvGrpSpPr>
          <p:cNvPr id="5" name="Group 172"/>
          <p:cNvGrpSpPr>
            <a:grpSpLocks/>
          </p:cNvGrpSpPr>
          <p:nvPr/>
        </p:nvGrpSpPr>
        <p:grpSpPr bwMode="auto">
          <a:xfrm>
            <a:off x="609600" y="2113307"/>
            <a:ext cx="8132763" cy="4157663"/>
            <a:chOff x="609600" y="1752600"/>
            <a:chExt cx="8132763" cy="4157663"/>
          </a:xfrm>
        </p:grpSpPr>
        <p:graphicFrame>
          <p:nvGraphicFramePr>
            <p:cNvPr id="6" name="Object 6">
              <a:hlinkClick r:id="" action="ppaction://ole?verb=0"/>
            </p:cNvPr>
            <p:cNvGraphicFramePr>
              <a:graphicFrameLocks/>
            </p:cNvGraphicFramePr>
            <p:nvPr/>
          </p:nvGraphicFramePr>
          <p:xfrm>
            <a:off x="619125" y="4419600"/>
            <a:ext cx="3944937" cy="1490663"/>
          </p:xfrm>
          <a:graphic>
            <a:graphicData uri="http://schemas.openxmlformats.org/presentationml/2006/ole">
              <mc:AlternateContent xmlns:mc="http://schemas.openxmlformats.org/markup-compatibility/2006">
                <mc:Choice xmlns:v="urn:schemas-microsoft-com:vml" Requires="v">
                  <p:oleObj spid="_x0000_s19498" name="Equation" r:id="rId3" imgW="1892160" imgH="622080" progId="Equation.3">
                    <p:embed/>
                  </p:oleObj>
                </mc:Choice>
                <mc:Fallback>
                  <p:oleObj name="Equation" r:id="rId3" imgW="1892160" imgH="6220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25" y="4419600"/>
                          <a:ext cx="3944937" cy="1490663"/>
                        </a:xfrm>
                        <a:prstGeom prst="rect">
                          <a:avLst/>
                        </a:prstGeom>
                        <a:noFill/>
                        <a:ln w="76200">
                          <a:solidFill>
                            <a:srgbClr val="CC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
              <a:hlinkClick r:id="" action="ppaction://ole?verb=0"/>
            </p:cNvPr>
            <p:cNvGraphicFramePr>
              <a:graphicFrameLocks/>
            </p:cNvGraphicFramePr>
            <p:nvPr/>
          </p:nvGraphicFramePr>
          <p:xfrm>
            <a:off x="4741863" y="4419600"/>
            <a:ext cx="4000500" cy="1298575"/>
          </p:xfrm>
          <a:graphic>
            <a:graphicData uri="http://schemas.openxmlformats.org/presentationml/2006/ole">
              <mc:AlternateContent xmlns:mc="http://schemas.openxmlformats.org/markup-compatibility/2006">
                <mc:Choice xmlns:v="urn:schemas-microsoft-com:vml" Requires="v">
                  <p:oleObj spid="_x0000_s19499" name="Equation" r:id="rId5" imgW="1917360" imgH="622080" progId="Equation.3">
                    <p:embed/>
                  </p:oleObj>
                </mc:Choice>
                <mc:Fallback>
                  <p:oleObj name="Equation" r:id="rId5" imgW="1917360" imgH="62208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1863" y="4419600"/>
                          <a:ext cx="4000500" cy="1298575"/>
                        </a:xfrm>
                        <a:prstGeom prst="rect">
                          <a:avLst/>
                        </a:prstGeom>
                        <a:noFill/>
                        <a:ln w="76200">
                          <a:solidFill>
                            <a:srgbClr val="00FF66"/>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Group 34"/>
            <p:cNvGrpSpPr>
              <a:grpSpLocks/>
            </p:cNvGrpSpPr>
            <p:nvPr/>
          </p:nvGrpSpPr>
          <p:grpSpPr bwMode="auto">
            <a:xfrm>
              <a:off x="4741863" y="1752600"/>
              <a:ext cx="3963988" cy="2452688"/>
              <a:chOff x="3090" y="1416"/>
              <a:chExt cx="2497" cy="1545"/>
            </a:xfrm>
          </p:grpSpPr>
          <p:grpSp>
            <p:nvGrpSpPr>
              <p:cNvPr id="36" name="Group 32"/>
              <p:cNvGrpSpPr>
                <a:grpSpLocks/>
              </p:cNvGrpSpPr>
              <p:nvPr/>
            </p:nvGrpSpPr>
            <p:grpSpPr bwMode="auto">
              <a:xfrm>
                <a:off x="3090" y="1416"/>
                <a:ext cx="2497" cy="1545"/>
                <a:chOff x="3090" y="1416"/>
                <a:chExt cx="2497" cy="1545"/>
              </a:xfrm>
            </p:grpSpPr>
            <p:sp>
              <p:nvSpPr>
                <p:cNvPr id="38" name="Rectangle 8"/>
                <p:cNvSpPr>
                  <a:spLocks noChangeArrowheads="1"/>
                </p:cNvSpPr>
                <p:nvPr/>
              </p:nvSpPr>
              <p:spPr bwMode="auto">
                <a:xfrm>
                  <a:off x="3090" y="1416"/>
                  <a:ext cx="2481" cy="1545"/>
                </a:xfrm>
                <a:prstGeom prst="rect">
                  <a:avLst/>
                </a:prstGeom>
                <a:solidFill>
                  <a:srgbClr val="000000"/>
                </a:solidFill>
                <a:ln w="76200">
                  <a:solidFill>
                    <a:srgbClr val="F6BF69"/>
                  </a:solidFill>
                  <a:miter lim="800000"/>
                  <a:headEnd/>
                  <a:tailEnd/>
                </a:ln>
              </p:spPr>
              <p:txBody>
                <a:bodyPr wrap="none" anchor="ctr"/>
                <a:lstStyle/>
                <a:p>
                  <a:endParaRPr lang="en-US" sz="2400" i="0">
                    <a:solidFill>
                      <a:srgbClr val="000000"/>
                    </a:solidFill>
                  </a:endParaRPr>
                </a:p>
              </p:txBody>
            </p:sp>
            <p:sp>
              <p:nvSpPr>
                <p:cNvPr id="39" name="Rectangle 9"/>
                <p:cNvSpPr>
                  <a:spLocks noChangeArrowheads="1"/>
                </p:cNvSpPr>
                <p:nvPr/>
              </p:nvSpPr>
              <p:spPr bwMode="auto">
                <a:xfrm>
                  <a:off x="3109" y="1427"/>
                  <a:ext cx="2436" cy="1521"/>
                </a:xfrm>
                <a:prstGeom prst="rect">
                  <a:avLst/>
                </a:prstGeom>
                <a:solidFill>
                  <a:srgbClr val="FFFFFF"/>
                </a:solidFill>
                <a:ln w="12700">
                  <a:solidFill>
                    <a:srgbClr val="FFFFFF"/>
                  </a:solidFill>
                  <a:miter lim="800000"/>
                  <a:headEnd/>
                  <a:tailEnd/>
                </a:ln>
              </p:spPr>
              <p:txBody>
                <a:bodyPr wrap="none" anchor="ctr"/>
                <a:lstStyle/>
                <a:p>
                  <a:endParaRPr lang="en-US" sz="2400" i="0">
                    <a:solidFill>
                      <a:srgbClr val="000000"/>
                    </a:solidFill>
                  </a:endParaRPr>
                </a:p>
              </p:txBody>
            </p:sp>
            <p:sp>
              <p:nvSpPr>
                <p:cNvPr id="40" name="Freeform 10"/>
                <p:cNvSpPr>
                  <a:spLocks/>
                </p:cNvSpPr>
                <p:nvPr/>
              </p:nvSpPr>
              <p:spPr bwMode="auto">
                <a:xfrm>
                  <a:off x="3147" y="1478"/>
                  <a:ext cx="2361" cy="1194"/>
                </a:xfrm>
                <a:custGeom>
                  <a:avLst/>
                  <a:gdLst>
                    <a:gd name="T0" fmla="*/ 0 w 2361"/>
                    <a:gd name="T1" fmla="*/ 0 h 1194"/>
                    <a:gd name="T2" fmla="*/ 2360 w 2361"/>
                    <a:gd name="T3" fmla="*/ 0 h 1194"/>
                    <a:gd name="T4" fmla="*/ 2360 w 2361"/>
                    <a:gd name="T5" fmla="*/ 1193 h 1194"/>
                    <a:gd name="T6" fmla="*/ 0 w 2361"/>
                    <a:gd name="T7" fmla="*/ 1193 h 1194"/>
                    <a:gd name="T8" fmla="*/ 0 w 2361"/>
                    <a:gd name="T9" fmla="*/ 0 h 1194"/>
                    <a:gd name="T10" fmla="*/ 0 60000 65536"/>
                    <a:gd name="T11" fmla="*/ 0 60000 65536"/>
                    <a:gd name="T12" fmla="*/ 0 60000 65536"/>
                    <a:gd name="T13" fmla="*/ 0 60000 65536"/>
                    <a:gd name="T14" fmla="*/ 0 60000 65536"/>
                    <a:gd name="T15" fmla="*/ 0 w 2361"/>
                    <a:gd name="T16" fmla="*/ 0 h 1194"/>
                    <a:gd name="T17" fmla="*/ 2361 w 2361"/>
                    <a:gd name="T18" fmla="*/ 1194 h 1194"/>
                  </a:gdLst>
                  <a:ahLst/>
                  <a:cxnLst>
                    <a:cxn ang="T10">
                      <a:pos x="T0" y="T1"/>
                    </a:cxn>
                    <a:cxn ang="T11">
                      <a:pos x="T2" y="T3"/>
                    </a:cxn>
                    <a:cxn ang="T12">
                      <a:pos x="T4" y="T5"/>
                    </a:cxn>
                    <a:cxn ang="T13">
                      <a:pos x="T6" y="T7"/>
                    </a:cxn>
                    <a:cxn ang="T14">
                      <a:pos x="T8" y="T9"/>
                    </a:cxn>
                  </a:cxnLst>
                  <a:rect l="T15" t="T16" r="T17" b="T18"/>
                  <a:pathLst>
                    <a:path w="2361" h="1194">
                      <a:moveTo>
                        <a:pt x="0" y="0"/>
                      </a:moveTo>
                      <a:lnTo>
                        <a:pt x="2360" y="0"/>
                      </a:lnTo>
                      <a:lnTo>
                        <a:pt x="2360" y="1193"/>
                      </a:lnTo>
                      <a:lnTo>
                        <a:pt x="0" y="1193"/>
                      </a:lnTo>
                      <a:lnTo>
                        <a:pt x="0" y="0"/>
                      </a:lnTo>
                    </a:path>
                  </a:pathLst>
                </a:custGeom>
                <a:solidFill>
                  <a:srgbClr val="FFFFFF"/>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1" name="Freeform 11"/>
                <p:cNvSpPr>
                  <a:spLocks/>
                </p:cNvSpPr>
                <p:nvPr/>
              </p:nvSpPr>
              <p:spPr bwMode="auto">
                <a:xfrm>
                  <a:off x="3147" y="1478"/>
                  <a:ext cx="2367" cy="1200"/>
                </a:xfrm>
                <a:custGeom>
                  <a:avLst/>
                  <a:gdLst>
                    <a:gd name="T0" fmla="*/ 0 w 2367"/>
                    <a:gd name="T1" fmla="*/ 0 h 1200"/>
                    <a:gd name="T2" fmla="*/ 2366 w 2367"/>
                    <a:gd name="T3" fmla="*/ 0 h 1200"/>
                    <a:gd name="T4" fmla="*/ 2366 w 2367"/>
                    <a:gd name="T5" fmla="*/ 1199 h 1200"/>
                    <a:gd name="T6" fmla="*/ 0 w 2367"/>
                    <a:gd name="T7" fmla="*/ 1199 h 1200"/>
                    <a:gd name="T8" fmla="*/ 0 w 2367"/>
                    <a:gd name="T9" fmla="*/ 0 h 1200"/>
                    <a:gd name="T10" fmla="*/ 0 60000 65536"/>
                    <a:gd name="T11" fmla="*/ 0 60000 65536"/>
                    <a:gd name="T12" fmla="*/ 0 60000 65536"/>
                    <a:gd name="T13" fmla="*/ 0 60000 65536"/>
                    <a:gd name="T14" fmla="*/ 0 60000 65536"/>
                    <a:gd name="T15" fmla="*/ 0 w 2367"/>
                    <a:gd name="T16" fmla="*/ 0 h 1200"/>
                    <a:gd name="T17" fmla="*/ 2367 w 2367"/>
                    <a:gd name="T18" fmla="*/ 1200 h 1200"/>
                  </a:gdLst>
                  <a:ahLst/>
                  <a:cxnLst>
                    <a:cxn ang="T10">
                      <a:pos x="T0" y="T1"/>
                    </a:cxn>
                    <a:cxn ang="T11">
                      <a:pos x="T2" y="T3"/>
                    </a:cxn>
                    <a:cxn ang="T12">
                      <a:pos x="T4" y="T5"/>
                    </a:cxn>
                    <a:cxn ang="T13">
                      <a:pos x="T6" y="T7"/>
                    </a:cxn>
                    <a:cxn ang="T14">
                      <a:pos x="T8" y="T9"/>
                    </a:cxn>
                  </a:cxnLst>
                  <a:rect l="T15" t="T16" r="T17" b="T18"/>
                  <a:pathLst>
                    <a:path w="2367" h="1200">
                      <a:moveTo>
                        <a:pt x="0" y="0"/>
                      </a:moveTo>
                      <a:lnTo>
                        <a:pt x="2366" y="0"/>
                      </a:lnTo>
                      <a:lnTo>
                        <a:pt x="2366" y="1199"/>
                      </a:lnTo>
                      <a:lnTo>
                        <a:pt x="0" y="1199"/>
                      </a:lnTo>
                      <a:lnTo>
                        <a:pt x="0" y="0"/>
                      </a:lnTo>
                    </a:path>
                  </a:pathLst>
                </a:custGeom>
                <a:noFill/>
                <a:ln w="12700" cap="rnd">
                  <a:solidFill>
                    <a:srgbClr val="FFFFFF"/>
                  </a:solid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2" name="Freeform 12"/>
                <p:cNvSpPr>
                  <a:spLocks/>
                </p:cNvSpPr>
                <p:nvPr/>
              </p:nvSpPr>
              <p:spPr bwMode="auto">
                <a:xfrm>
                  <a:off x="3147" y="1539"/>
                  <a:ext cx="1962" cy="1133"/>
                </a:xfrm>
                <a:custGeom>
                  <a:avLst/>
                  <a:gdLst>
                    <a:gd name="T0" fmla="*/ 59 w 1962"/>
                    <a:gd name="T1" fmla="*/ 1112 h 1133"/>
                    <a:gd name="T2" fmla="*/ 122 w 1962"/>
                    <a:gd name="T3" fmla="*/ 1101 h 1133"/>
                    <a:gd name="T4" fmla="*/ 184 w 1962"/>
                    <a:gd name="T5" fmla="*/ 1085 h 1133"/>
                    <a:gd name="T6" fmla="*/ 247 w 1962"/>
                    <a:gd name="T7" fmla="*/ 1063 h 1133"/>
                    <a:gd name="T8" fmla="*/ 310 w 1962"/>
                    <a:gd name="T9" fmla="*/ 1034 h 1133"/>
                    <a:gd name="T10" fmla="*/ 373 w 1962"/>
                    <a:gd name="T11" fmla="*/ 993 h 1133"/>
                    <a:gd name="T12" fmla="*/ 436 w 1962"/>
                    <a:gd name="T13" fmla="*/ 942 h 1133"/>
                    <a:gd name="T14" fmla="*/ 498 w 1962"/>
                    <a:gd name="T15" fmla="*/ 1132 h 1133"/>
                    <a:gd name="T16" fmla="*/ 561 w 1962"/>
                    <a:gd name="T17" fmla="*/ 1132 h 1133"/>
                    <a:gd name="T18" fmla="*/ 625 w 1962"/>
                    <a:gd name="T19" fmla="*/ 1132 h 1133"/>
                    <a:gd name="T20" fmla="*/ 688 w 1962"/>
                    <a:gd name="T21" fmla="*/ 1132 h 1133"/>
                    <a:gd name="T22" fmla="*/ 751 w 1962"/>
                    <a:gd name="T23" fmla="*/ 1132 h 1133"/>
                    <a:gd name="T24" fmla="*/ 814 w 1962"/>
                    <a:gd name="T25" fmla="*/ 1132 h 1133"/>
                    <a:gd name="T26" fmla="*/ 876 w 1962"/>
                    <a:gd name="T27" fmla="*/ 1132 h 1133"/>
                    <a:gd name="T28" fmla="*/ 939 w 1962"/>
                    <a:gd name="T29" fmla="*/ 1132 h 1133"/>
                    <a:gd name="T30" fmla="*/ 1002 w 1962"/>
                    <a:gd name="T31" fmla="*/ 1132 h 1133"/>
                    <a:gd name="T32" fmla="*/ 1065 w 1962"/>
                    <a:gd name="T33" fmla="*/ 1132 h 1133"/>
                    <a:gd name="T34" fmla="*/ 1128 w 1962"/>
                    <a:gd name="T35" fmla="*/ 1132 h 1133"/>
                    <a:gd name="T36" fmla="*/ 1191 w 1962"/>
                    <a:gd name="T37" fmla="*/ 0 h 1133"/>
                    <a:gd name="T38" fmla="*/ 1254 w 1962"/>
                    <a:gd name="T39" fmla="*/ 20 h 1133"/>
                    <a:gd name="T40" fmla="*/ 1317 w 1962"/>
                    <a:gd name="T41" fmla="*/ 67 h 1133"/>
                    <a:gd name="T42" fmla="*/ 1380 w 1962"/>
                    <a:gd name="T43" fmla="*/ 137 h 1133"/>
                    <a:gd name="T44" fmla="*/ 1443 w 1962"/>
                    <a:gd name="T45" fmla="*/ 227 h 1133"/>
                    <a:gd name="T46" fmla="*/ 1505 w 1962"/>
                    <a:gd name="T47" fmla="*/ 329 h 1133"/>
                    <a:gd name="T48" fmla="*/ 1568 w 1962"/>
                    <a:gd name="T49" fmla="*/ 438 h 1133"/>
                    <a:gd name="T50" fmla="*/ 1631 w 1962"/>
                    <a:gd name="T51" fmla="*/ 547 h 1133"/>
                    <a:gd name="T52" fmla="*/ 1694 w 1962"/>
                    <a:gd name="T53" fmla="*/ 652 h 1133"/>
                    <a:gd name="T54" fmla="*/ 1757 w 1962"/>
                    <a:gd name="T55" fmla="*/ 747 h 1133"/>
                    <a:gd name="T56" fmla="*/ 1819 w 1962"/>
                    <a:gd name="T57" fmla="*/ 832 h 1133"/>
                    <a:gd name="T58" fmla="*/ 1883 w 1962"/>
                    <a:gd name="T59" fmla="*/ 903 h 1133"/>
                    <a:gd name="T60" fmla="*/ 1946 w 1962"/>
                    <a:gd name="T61" fmla="*/ 963 h 1133"/>
                    <a:gd name="T62" fmla="*/ 1918 w 1962"/>
                    <a:gd name="T63" fmla="*/ 1132 h 1133"/>
                    <a:gd name="T64" fmla="*/ 1855 w 1962"/>
                    <a:gd name="T65" fmla="*/ 1132 h 1133"/>
                    <a:gd name="T66" fmla="*/ 1793 w 1962"/>
                    <a:gd name="T67" fmla="*/ 1132 h 1133"/>
                    <a:gd name="T68" fmla="*/ 1730 w 1962"/>
                    <a:gd name="T69" fmla="*/ 1132 h 1133"/>
                    <a:gd name="T70" fmla="*/ 1667 w 1962"/>
                    <a:gd name="T71" fmla="*/ 1132 h 1133"/>
                    <a:gd name="T72" fmla="*/ 1604 w 1962"/>
                    <a:gd name="T73" fmla="*/ 1132 h 1133"/>
                    <a:gd name="T74" fmla="*/ 1540 w 1962"/>
                    <a:gd name="T75" fmla="*/ 1132 h 1133"/>
                    <a:gd name="T76" fmla="*/ 1477 w 1962"/>
                    <a:gd name="T77" fmla="*/ 1132 h 1133"/>
                    <a:gd name="T78" fmla="*/ 1415 w 1962"/>
                    <a:gd name="T79" fmla="*/ 1132 h 1133"/>
                    <a:gd name="T80" fmla="*/ 1352 w 1962"/>
                    <a:gd name="T81" fmla="*/ 1132 h 1133"/>
                    <a:gd name="T82" fmla="*/ 1289 w 1962"/>
                    <a:gd name="T83" fmla="*/ 1132 h 1133"/>
                    <a:gd name="T84" fmla="*/ 1226 w 1962"/>
                    <a:gd name="T85" fmla="*/ 1132 h 1133"/>
                    <a:gd name="T86" fmla="*/ 1163 w 1962"/>
                    <a:gd name="T87" fmla="*/ 1132 h 1133"/>
                    <a:gd name="T88" fmla="*/ 1101 w 1962"/>
                    <a:gd name="T89" fmla="*/ 1132 h 1133"/>
                    <a:gd name="T90" fmla="*/ 1038 w 1962"/>
                    <a:gd name="T91" fmla="*/ 1132 h 1133"/>
                    <a:gd name="T92" fmla="*/ 975 w 1962"/>
                    <a:gd name="T93" fmla="*/ 1132 h 1133"/>
                    <a:gd name="T94" fmla="*/ 912 w 1962"/>
                    <a:gd name="T95" fmla="*/ 1132 h 1133"/>
                    <a:gd name="T96" fmla="*/ 848 w 1962"/>
                    <a:gd name="T97" fmla="*/ 1132 h 1133"/>
                    <a:gd name="T98" fmla="*/ 786 w 1962"/>
                    <a:gd name="T99" fmla="*/ 1132 h 1133"/>
                    <a:gd name="T100" fmla="*/ 723 w 1962"/>
                    <a:gd name="T101" fmla="*/ 1132 h 1133"/>
                    <a:gd name="T102" fmla="*/ 660 w 1962"/>
                    <a:gd name="T103" fmla="*/ 1132 h 1133"/>
                    <a:gd name="T104" fmla="*/ 597 w 1962"/>
                    <a:gd name="T105" fmla="*/ 1132 h 1133"/>
                    <a:gd name="T106" fmla="*/ 534 w 1962"/>
                    <a:gd name="T107" fmla="*/ 1132 h 1133"/>
                    <a:gd name="T108" fmla="*/ 472 w 1962"/>
                    <a:gd name="T109" fmla="*/ 1132 h 1133"/>
                    <a:gd name="T110" fmla="*/ 409 w 1962"/>
                    <a:gd name="T111" fmla="*/ 1132 h 1133"/>
                    <a:gd name="T112" fmla="*/ 345 w 1962"/>
                    <a:gd name="T113" fmla="*/ 1132 h 1133"/>
                    <a:gd name="T114" fmla="*/ 282 w 1962"/>
                    <a:gd name="T115" fmla="*/ 1132 h 1133"/>
                    <a:gd name="T116" fmla="*/ 219 w 1962"/>
                    <a:gd name="T117" fmla="*/ 1132 h 1133"/>
                    <a:gd name="T118" fmla="*/ 157 w 1962"/>
                    <a:gd name="T119" fmla="*/ 1132 h 1133"/>
                    <a:gd name="T120" fmla="*/ 94 w 1962"/>
                    <a:gd name="T121" fmla="*/ 1132 h 1133"/>
                    <a:gd name="T122" fmla="*/ 31 w 1962"/>
                    <a:gd name="T123" fmla="*/ 1132 h 113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62"/>
                    <a:gd name="T187" fmla="*/ 0 h 1133"/>
                    <a:gd name="T188" fmla="*/ 1962 w 1962"/>
                    <a:gd name="T189" fmla="*/ 1133 h 113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62" h="1133">
                      <a:moveTo>
                        <a:pt x="0" y="1119"/>
                      </a:moveTo>
                      <a:lnTo>
                        <a:pt x="4" y="1119"/>
                      </a:lnTo>
                      <a:lnTo>
                        <a:pt x="7" y="1118"/>
                      </a:lnTo>
                      <a:lnTo>
                        <a:pt x="11" y="1118"/>
                      </a:lnTo>
                      <a:lnTo>
                        <a:pt x="15" y="1117"/>
                      </a:lnTo>
                      <a:lnTo>
                        <a:pt x="19" y="1117"/>
                      </a:lnTo>
                      <a:lnTo>
                        <a:pt x="23" y="1117"/>
                      </a:lnTo>
                      <a:lnTo>
                        <a:pt x="27" y="1116"/>
                      </a:lnTo>
                      <a:lnTo>
                        <a:pt x="31" y="1116"/>
                      </a:lnTo>
                      <a:lnTo>
                        <a:pt x="35" y="1115"/>
                      </a:lnTo>
                      <a:lnTo>
                        <a:pt x="39" y="1115"/>
                      </a:lnTo>
                      <a:lnTo>
                        <a:pt x="43" y="1114"/>
                      </a:lnTo>
                      <a:lnTo>
                        <a:pt x="47" y="1114"/>
                      </a:lnTo>
                      <a:lnTo>
                        <a:pt x="51" y="1113"/>
                      </a:lnTo>
                      <a:lnTo>
                        <a:pt x="55" y="1113"/>
                      </a:lnTo>
                      <a:lnTo>
                        <a:pt x="59" y="1112"/>
                      </a:lnTo>
                      <a:lnTo>
                        <a:pt x="63" y="1112"/>
                      </a:lnTo>
                      <a:lnTo>
                        <a:pt x="66" y="1111"/>
                      </a:lnTo>
                      <a:lnTo>
                        <a:pt x="70" y="1110"/>
                      </a:lnTo>
                      <a:lnTo>
                        <a:pt x="74" y="1110"/>
                      </a:lnTo>
                      <a:lnTo>
                        <a:pt x="78" y="1109"/>
                      </a:lnTo>
                      <a:lnTo>
                        <a:pt x="82" y="1108"/>
                      </a:lnTo>
                      <a:lnTo>
                        <a:pt x="86" y="1108"/>
                      </a:lnTo>
                      <a:lnTo>
                        <a:pt x="90" y="1107"/>
                      </a:lnTo>
                      <a:lnTo>
                        <a:pt x="94" y="1106"/>
                      </a:lnTo>
                      <a:lnTo>
                        <a:pt x="98" y="1106"/>
                      </a:lnTo>
                      <a:lnTo>
                        <a:pt x="102" y="1105"/>
                      </a:lnTo>
                      <a:lnTo>
                        <a:pt x="106" y="1104"/>
                      </a:lnTo>
                      <a:lnTo>
                        <a:pt x="110" y="1104"/>
                      </a:lnTo>
                      <a:lnTo>
                        <a:pt x="114" y="1103"/>
                      </a:lnTo>
                      <a:lnTo>
                        <a:pt x="118" y="1102"/>
                      </a:lnTo>
                      <a:lnTo>
                        <a:pt x="122" y="1101"/>
                      </a:lnTo>
                      <a:lnTo>
                        <a:pt x="126" y="1100"/>
                      </a:lnTo>
                      <a:lnTo>
                        <a:pt x="130" y="1099"/>
                      </a:lnTo>
                      <a:lnTo>
                        <a:pt x="134" y="1099"/>
                      </a:lnTo>
                      <a:lnTo>
                        <a:pt x="138" y="1098"/>
                      </a:lnTo>
                      <a:lnTo>
                        <a:pt x="142" y="1097"/>
                      </a:lnTo>
                      <a:lnTo>
                        <a:pt x="145" y="1096"/>
                      </a:lnTo>
                      <a:lnTo>
                        <a:pt x="149" y="1095"/>
                      </a:lnTo>
                      <a:lnTo>
                        <a:pt x="153" y="1094"/>
                      </a:lnTo>
                      <a:lnTo>
                        <a:pt x="157" y="1093"/>
                      </a:lnTo>
                      <a:lnTo>
                        <a:pt x="161" y="1092"/>
                      </a:lnTo>
                      <a:lnTo>
                        <a:pt x="164" y="1091"/>
                      </a:lnTo>
                      <a:lnTo>
                        <a:pt x="168" y="1090"/>
                      </a:lnTo>
                      <a:lnTo>
                        <a:pt x="172" y="1089"/>
                      </a:lnTo>
                      <a:lnTo>
                        <a:pt x="176" y="1088"/>
                      </a:lnTo>
                      <a:lnTo>
                        <a:pt x="180" y="1087"/>
                      </a:lnTo>
                      <a:lnTo>
                        <a:pt x="184" y="1085"/>
                      </a:lnTo>
                      <a:lnTo>
                        <a:pt x="188" y="1084"/>
                      </a:lnTo>
                      <a:lnTo>
                        <a:pt x="192" y="1083"/>
                      </a:lnTo>
                      <a:lnTo>
                        <a:pt x="196" y="1082"/>
                      </a:lnTo>
                      <a:lnTo>
                        <a:pt x="200" y="1081"/>
                      </a:lnTo>
                      <a:lnTo>
                        <a:pt x="204" y="1079"/>
                      </a:lnTo>
                      <a:lnTo>
                        <a:pt x="208" y="1078"/>
                      </a:lnTo>
                      <a:lnTo>
                        <a:pt x="212" y="1077"/>
                      </a:lnTo>
                      <a:lnTo>
                        <a:pt x="216" y="1075"/>
                      </a:lnTo>
                      <a:lnTo>
                        <a:pt x="219" y="1074"/>
                      </a:lnTo>
                      <a:lnTo>
                        <a:pt x="223" y="1073"/>
                      </a:lnTo>
                      <a:lnTo>
                        <a:pt x="227" y="1071"/>
                      </a:lnTo>
                      <a:lnTo>
                        <a:pt x="231" y="1070"/>
                      </a:lnTo>
                      <a:lnTo>
                        <a:pt x="235" y="1068"/>
                      </a:lnTo>
                      <a:lnTo>
                        <a:pt x="239" y="1066"/>
                      </a:lnTo>
                      <a:lnTo>
                        <a:pt x="243" y="1065"/>
                      </a:lnTo>
                      <a:lnTo>
                        <a:pt x="247" y="1063"/>
                      </a:lnTo>
                      <a:lnTo>
                        <a:pt x="251" y="1061"/>
                      </a:lnTo>
                      <a:lnTo>
                        <a:pt x="255" y="1060"/>
                      </a:lnTo>
                      <a:lnTo>
                        <a:pt x="259" y="1058"/>
                      </a:lnTo>
                      <a:lnTo>
                        <a:pt x="263" y="1056"/>
                      </a:lnTo>
                      <a:lnTo>
                        <a:pt x="267" y="1054"/>
                      </a:lnTo>
                      <a:lnTo>
                        <a:pt x="271" y="1053"/>
                      </a:lnTo>
                      <a:lnTo>
                        <a:pt x="275" y="1051"/>
                      </a:lnTo>
                      <a:lnTo>
                        <a:pt x="279" y="1049"/>
                      </a:lnTo>
                      <a:lnTo>
                        <a:pt x="282" y="1047"/>
                      </a:lnTo>
                      <a:lnTo>
                        <a:pt x="286" y="1045"/>
                      </a:lnTo>
                      <a:lnTo>
                        <a:pt x="290" y="1043"/>
                      </a:lnTo>
                      <a:lnTo>
                        <a:pt x="294" y="1041"/>
                      </a:lnTo>
                      <a:lnTo>
                        <a:pt x="298" y="1039"/>
                      </a:lnTo>
                      <a:lnTo>
                        <a:pt x="302" y="1038"/>
                      </a:lnTo>
                      <a:lnTo>
                        <a:pt x="306" y="1036"/>
                      </a:lnTo>
                      <a:lnTo>
                        <a:pt x="310" y="1034"/>
                      </a:lnTo>
                      <a:lnTo>
                        <a:pt x="314" y="1032"/>
                      </a:lnTo>
                      <a:lnTo>
                        <a:pt x="318" y="1030"/>
                      </a:lnTo>
                      <a:lnTo>
                        <a:pt x="322" y="1027"/>
                      </a:lnTo>
                      <a:lnTo>
                        <a:pt x="326" y="1025"/>
                      </a:lnTo>
                      <a:lnTo>
                        <a:pt x="330" y="1022"/>
                      </a:lnTo>
                      <a:lnTo>
                        <a:pt x="334" y="1020"/>
                      </a:lnTo>
                      <a:lnTo>
                        <a:pt x="338" y="1018"/>
                      </a:lnTo>
                      <a:lnTo>
                        <a:pt x="342" y="1015"/>
                      </a:lnTo>
                      <a:lnTo>
                        <a:pt x="345" y="1012"/>
                      </a:lnTo>
                      <a:lnTo>
                        <a:pt x="349" y="1010"/>
                      </a:lnTo>
                      <a:lnTo>
                        <a:pt x="353" y="1007"/>
                      </a:lnTo>
                      <a:lnTo>
                        <a:pt x="357" y="1005"/>
                      </a:lnTo>
                      <a:lnTo>
                        <a:pt x="361" y="1002"/>
                      </a:lnTo>
                      <a:lnTo>
                        <a:pt x="365" y="999"/>
                      </a:lnTo>
                      <a:lnTo>
                        <a:pt x="369" y="996"/>
                      </a:lnTo>
                      <a:lnTo>
                        <a:pt x="373" y="993"/>
                      </a:lnTo>
                      <a:lnTo>
                        <a:pt x="377" y="991"/>
                      </a:lnTo>
                      <a:lnTo>
                        <a:pt x="381" y="988"/>
                      </a:lnTo>
                      <a:lnTo>
                        <a:pt x="385" y="985"/>
                      </a:lnTo>
                      <a:lnTo>
                        <a:pt x="389" y="982"/>
                      </a:lnTo>
                      <a:lnTo>
                        <a:pt x="393" y="979"/>
                      </a:lnTo>
                      <a:lnTo>
                        <a:pt x="397" y="976"/>
                      </a:lnTo>
                      <a:lnTo>
                        <a:pt x="401" y="973"/>
                      </a:lnTo>
                      <a:lnTo>
                        <a:pt x="405" y="969"/>
                      </a:lnTo>
                      <a:lnTo>
                        <a:pt x="409" y="966"/>
                      </a:lnTo>
                      <a:lnTo>
                        <a:pt x="413" y="963"/>
                      </a:lnTo>
                      <a:lnTo>
                        <a:pt x="417" y="959"/>
                      </a:lnTo>
                      <a:lnTo>
                        <a:pt x="421" y="956"/>
                      </a:lnTo>
                      <a:lnTo>
                        <a:pt x="425" y="953"/>
                      </a:lnTo>
                      <a:lnTo>
                        <a:pt x="428" y="949"/>
                      </a:lnTo>
                      <a:lnTo>
                        <a:pt x="432" y="946"/>
                      </a:lnTo>
                      <a:lnTo>
                        <a:pt x="436" y="942"/>
                      </a:lnTo>
                      <a:lnTo>
                        <a:pt x="440" y="938"/>
                      </a:lnTo>
                      <a:lnTo>
                        <a:pt x="444" y="935"/>
                      </a:lnTo>
                      <a:lnTo>
                        <a:pt x="448" y="931"/>
                      </a:lnTo>
                      <a:lnTo>
                        <a:pt x="452" y="927"/>
                      </a:lnTo>
                      <a:lnTo>
                        <a:pt x="456" y="923"/>
                      </a:lnTo>
                      <a:lnTo>
                        <a:pt x="460" y="919"/>
                      </a:lnTo>
                      <a:lnTo>
                        <a:pt x="464" y="916"/>
                      </a:lnTo>
                      <a:lnTo>
                        <a:pt x="468" y="912"/>
                      </a:lnTo>
                      <a:lnTo>
                        <a:pt x="472" y="908"/>
                      </a:lnTo>
                      <a:lnTo>
                        <a:pt x="476" y="903"/>
                      </a:lnTo>
                      <a:lnTo>
                        <a:pt x="480" y="899"/>
                      </a:lnTo>
                      <a:lnTo>
                        <a:pt x="484" y="895"/>
                      </a:lnTo>
                      <a:lnTo>
                        <a:pt x="488" y="1132"/>
                      </a:lnTo>
                      <a:lnTo>
                        <a:pt x="491" y="1132"/>
                      </a:lnTo>
                      <a:lnTo>
                        <a:pt x="494" y="1132"/>
                      </a:lnTo>
                      <a:lnTo>
                        <a:pt x="498" y="1132"/>
                      </a:lnTo>
                      <a:lnTo>
                        <a:pt x="502" y="1132"/>
                      </a:lnTo>
                      <a:lnTo>
                        <a:pt x="506" y="1132"/>
                      </a:lnTo>
                      <a:lnTo>
                        <a:pt x="510" y="1132"/>
                      </a:lnTo>
                      <a:lnTo>
                        <a:pt x="514" y="1132"/>
                      </a:lnTo>
                      <a:lnTo>
                        <a:pt x="518" y="1132"/>
                      </a:lnTo>
                      <a:lnTo>
                        <a:pt x="522" y="1132"/>
                      </a:lnTo>
                      <a:lnTo>
                        <a:pt x="526" y="1132"/>
                      </a:lnTo>
                      <a:lnTo>
                        <a:pt x="530" y="1132"/>
                      </a:lnTo>
                      <a:lnTo>
                        <a:pt x="534" y="1132"/>
                      </a:lnTo>
                      <a:lnTo>
                        <a:pt x="538" y="1132"/>
                      </a:lnTo>
                      <a:lnTo>
                        <a:pt x="542" y="1132"/>
                      </a:lnTo>
                      <a:lnTo>
                        <a:pt x="546" y="1132"/>
                      </a:lnTo>
                      <a:lnTo>
                        <a:pt x="550" y="1132"/>
                      </a:lnTo>
                      <a:lnTo>
                        <a:pt x="554" y="1132"/>
                      </a:lnTo>
                      <a:lnTo>
                        <a:pt x="557" y="1132"/>
                      </a:lnTo>
                      <a:lnTo>
                        <a:pt x="561" y="1132"/>
                      </a:lnTo>
                      <a:lnTo>
                        <a:pt x="565" y="1132"/>
                      </a:lnTo>
                      <a:lnTo>
                        <a:pt x="569" y="1132"/>
                      </a:lnTo>
                      <a:lnTo>
                        <a:pt x="573" y="1132"/>
                      </a:lnTo>
                      <a:lnTo>
                        <a:pt x="577" y="1132"/>
                      </a:lnTo>
                      <a:lnTo>
                        <a:pt x="581" y="1132"/>
                      </a:lnTo>
                      <a:lnTo>
                        <a:pt x="585" y="1132"/>
                      </a:lnTo>
                      <a:lnTo>
                        <a:pt x="589" y="1132"/>
                      </a:lnTo>
                      <a:lnTo>
                        <a:pt x="593" y="1132"/>
                      </a:lnTo>
                      <a:lnTo>
                        <a:pt x="597" y="1132"/>
                      </a:lnTo>
                      <a:lnTo>
                        <a:pt x="601" y="1132"/>
                      </a:lnTo>
                      <a:lnTo>
                        <a:pt x="605" y="1132"/>
                      </a:lnTo>
                      <a:lnTo>
                        <a:pt x="609" y="1132"/>
                      </a:lnTo>
                      <a:lnTo>
                        <a:pt x="613" y="1132"/>
                      </a:lnTo>
                      <a:lnTo>
                        <a:pt x="617" y="1132"/>
                      </a:lnTo>
                      <a:lnTo>
                        <a:pt x="621" y="1132"/>
                      </a:lnTo>
                      <a:lnTo>
                        <a:pt x="625" y="1132"/>
                      </a:lnTo>
                      <a:lnTo>
                        <a:pt x="629" y="1132"/>
                      </a:lnTo>
                      <a:lnTo>
                        <a:pt x="632" y="1132"/>
                      </a:lnTo>
                      <a:lnTo>
                        <a:pt x="636" y="1132"/>
                      </a:lnTo>
                      <a:lnTo>
                        <a:pt x="640" y="1132"/>
                      </a:lnTo>
                      <a:lnTo>
                        <a:pt x="644" y="1132"/>
                      </a:lnTo>
                      <a:lnTo>
                        <a:pt x="648" y="1132"/>
                      </a:lnTo>
                      <a:lnTo>
                        <a:pt x="652" y="1132"/>
                      </a:lnTo>
                      <a:lnTo>
                        <a:pt x="656" y="1132"/>
                      </a:lnTo>
                      <a:lnTo>
                        <a:pt x="660" y="1132"/>
                      </a:lnTo>
                      <a:lnTo>
                        <a:pt x="664" y="1132"/>
                      </a:lnTo>
                      <a:lnTo>
                        <a:pt x="668" y="1132"/>
                      </a:lnTo>
                      <a:lnTo>
                        <a:pt x="672" y="1132"/>
                      </a:lnTo>
                      <a:lnTo>
                        <a:pt x="676" y="1132"/>
                      </a:lnTo>
                      <a:lnTo>
                        <a:pt x="680" y="1132"/>
                      </a:lnTo>
                      <a:lnTo>
                        <a:pt x="684" y="1132"/>
                      </a:lnTo>
                      <a:lnTo>
                        <a:pt x="688" y="1132"/>
                      </a:lnTo>
                      <a:lnTo>
                        <a:pt x="692" y="1132"/>
                      </a:lnTo>
                      <a:lnTo>
                        <a:pt x="696" y="1132"/>
                      </a:lnTo>
                      <a:lnTo>
                        <a:pt x="700" y="1132"/>
                      </a:lnTo>
                      <a:lnTo>
                        <a:pt x="704" y="1132"/>
                      </a:lnTo>
                      <a:lnTo>
                        <a:pt x="707" y="1132"/>
                      </a:lnTo>
                      <a:lnTo>
                        <a:pt x="711" y="1132"/>
                      </a:lnTo>
                      <a:lnTo>
                        <a:pt x="715" y="1132"/>
                      </a:lnTo>
                      <a:lnTo>
                        <a:pt x="719" y="1132"/>
                      </a:lnTo>
                      <a:lnTo>
                        <a:pt x="723" y="1132"/>
                      </a:lnTo>
                      <a:lnTo>
                        <a:pt x="727" y="1132"/>
                      </a:lnTo>
                      <a:lnTo>
                        <a:pt x="731" y="1132"/>
                      </a:lnTo>
                      <a:lnTo>
                        <a:pt x="735" y="1132"/>
                      </a:lnTo>
                      <a:lnTo>
                        <a:pt x="739" y="1132"/>
                      </a:lnTo>
                      <a:lnTo>
                        <a:pt x="743" y="1132"/>
                      </a:lnTo>
                      <a:lnTo>
                        <a:pt x="747" y="1132"/>
                      </a:lnTo>
                      <a:lnTo>
                        <a:pt x="751" y="1132"/>
                      </a:lnTo>
                      <a:lnTo>
                        <a:pt x="755" y="1132"/>
                      </a:lnTo>
                      <a:lnTo>
                        <a:pt x="759" y="1132"/>
                      </a:lnTo>
                      <a:lnTo>
                        <a:pt x="763" y="1132"/>
                      </a:lnTo>
                      <a:lnTo>
                        <a:pt x="767" y="1132"/>
                      </a:lnTo>
                      <a:lnTo>
                        <a:pt x="770" y="1132"/>
                      </a:lnTo>
                      <a:lnTo>
                        <a:pt x="774" y="1132"/>
                      </a:lnTo>
                      <a:lnTo>
                        <a:pt x="778" y="1132"/>
                      </a:lnTo>
                      <a:lnTo>
                        <a:pt x="782" y="1132"/>
                      </a:lnTo>
                      <a:lnTo>
                        <a:pt x="786" y="1132"/>
                      </a:lnTo>
                      <a:lnTo>
                        <a:pt x="790" y="1132"/>
                      </a:lnTo>
                      <a:lnTo>
                        <a:pt x="794" y="1132"/>
                      </a:lnTo>
                      <a:lnTo>
                        <a:pt x="798" y="1132"/>
                      </a:lnTo>
                      <a:lnTo>
                        <a:pt x="802" y="1132"/>
                      </a:lnTo>
                      <a:lnTo>
                        <a:pt x="806" y="1132"/>
                      </a:lnTo>
                      <a:lnTo>
                        <a:pt x="810" y="1132"/>
                      </a:lnTo>
                      <a:lnTo>
                        <a:pt x="814" y="1132"/>
                      </a:lnTo>
                      <a:lnTo>
                        <a:pt x="817" y="1132"/>
                      </a:lnTo>
                      <a:lnTo>
                        <a:pt x="821" y="1132"/>
                      </a:lnTo>
                      <a:lnTo>
                        <a:pt x="825" y="1132"/>
                      </a:lnTo>
                      <a:lnTo>
                        <a:pt x="829" y="1132"/>
                      </a:lnTo>
                      <a:lnTo>
                        <a:pt x="833" y="1132"/>
                      </a:lnTo>
                      <a:lnTo>
                        <a:pt x="836" y="1132"/>
                      </a:lnTo>
                      <a:lnTo>
                        <a:pt x="840" y="1132"/>
                      </a:lnTo>
                      <a:lnTo>
                        <a:pt x="844" y="1132"/>
                      </a:lnTo>
                      <a:lnTo>
                        <a:pt x="848" y="1132"/>
                      </a:lnTo>
                      <a:lnTo>
                        <a:pt x="852" y="1132"/>
                      </a:lnTo>
                      <a:lnTo>
                        <a:pt x="856" y="1132"/>
                      </a:lnTo>
                      <a:lnTo>
                        <a:pt x="860" y="1132"/>
                      </a:lnTo>
                      <a:lnTo>
                        <a:pt x="864" y="1132"/>
                      </a:lnTo>
                      <a:lnTo>
                        <a:pt x="868" y="1132"/>
                      </a:lnTo>
                      <a:lnTo>
                        <a:pt x="872" y="1132"/>
                      </a:lnTo>
                      <a:lnTo>
                        <a:pt x="876" y="1132"/>
                      </a:lnTo>
                      <a:lnTo>
                        <a:pt x="880" y="1132"/>
                      </a:lnTo>
                      <a:lnTo>
                        <a:pt x="884" y="1132"/>
                      </a:lnTo>
                      <a:lnTo>
                        <a:pt x="888" y="1132"/>
                      </a:lnTo>
                      <a:lnTo>
                        <a:pt x="892" y="1132"/>
                      </a:lnTo>
                      <a:lnTo>
                        <a:pt x="896" y="1132"/>
                      </a:lnTo>
                      <a:lnTo>
                        <a:pt x="900" y="1132"/>
                      </a:lnTo>
                      <a:lnTo>
                        <a:pt x="904" y="1132"/>
                      </a:lnTo>
                      <a:lnTo>
                        <a:pt x="908" y="1132"/>
                      </a:lnTo>
                      <a:lnTo>
                        <a:pt x="912" y="1132"/>
                      </a:lnTo>
                      <a:lnTo>
                        <a:pt x="915" y="1132"/>
                      </a:lnTo>
                      <a:lnTo>
                        <a:pt x="919" y="1132"/>
                      </a:lnTo>
                      <a:lnTo>
                        <a:pt x="923" y="1132"/>
                      </a:lnTo>
                      <a:lnTo>
                        <a:pt x="927" y="1132"/>
                      </a:lnTo>
                      <a:lnTo>
                        <a:pt x="931" y="1132"/>
                      </a:lnTo>
                      <a:lnTo>
                        <a:pt x="935" y="1132"/>
                      </a:lnTo>
                      <a:lnTo>
                        <a:pt x="939" y="1132"/>
                      </a:lnTo>
                      <a:lnTo>
                        <a:pt x="943" y="1132"/>
                      </a:lnTo>
                      <a:lnTo>
                        <a:pt x="947" y="1132"/>
                      </a:lnTo>
                      <a:lnTo>
                        <a:pt x="951" y="1132"/>
                      </a:lnTo>
                      <a:lnTo>
                        <a:pt x="955" y="1132"/>
                      </a:lnTo>
                      <a:lnTo>
                        <a:pt x="959" y="1132"/>
                      </a:lnTo>
                      <a:lnTo>
                        <a:pt x="963" y="1132"/>
                      </a:lnTo>
                      <a:lnTo>
                        <a:pt x="967" y="1132"/>
                      </a:lnTo>
                      <a:lnTo>
                        <a:pt x="971" y="1132"/>
                      </a:lnTo>
                      <a:lnTo>
                        <a:pt x="975" y="1132"/>
                      </a:lnTo>
                      <a:lnTo>
                        <a:pt x="979" y="1132"/>
                      </a:lnTo>
                      <a:lnTo>
                        <a:pt x="982" y="1132"/>
                      </a:lnTo>
                      <a:lnTo>
                        <a:pt x="986" y="1132"/>
                      </a:lnTo>
                      <a:lnTo>
                        <a:pt x="990" y="1132"/>
                      </a:lnTo>
                      <a:lnTo>
                        <a:pt x="994" y="1132"/>
                      </a:lnTo>
                      <a:lnTo>
                        <a:pt x="998" y="1132"/>
                      </a:lnTo>
                      <a:lnTo>
                        <a:pt x="1002" y="1132"/>
                      </a:lnTo>
                      <a:lnTo>
                        <a:pt x="1006" y="1132"/>
                      </a:lnTo>
                      <a:lnTo>
                        <a:pt x="1010" y="1132"/>
                      </a:lnTo>
                      <a:lnTo>
                        <a:pt x="1014" y="1132"/>
                      </a:lnTo>
                      <a:lnTo>
                        <a:pt x="1018" y="1132"/>
                      </a:lnTo>
                      <a:lnTo>
                        <a:pt x="1022" y="1132"/>
                      </a:lnTo>
                      <a:lnTo>
                        <a:pt x="1026" y="1132"/>
                      </a:lnTo>
                      <a:lnTo>
                        <a:pt x="1030" y="1132"/>
                      </a:lnTo>
                      <a:lnTo>
                        <a:pt x="1034" y="1132"/>
                      </a:lnTo>
                      <a:lnTo>
                        <a:pt x="1038" y="1132"/>
                      </a:lnTo>
                      <a:lnTo>
                        <a:pt x="1042" y="1132"/>
                      </a:lnTo>
                      <a:lnTo>
                        <a:pt x="1045" y="1132"/>
                      </a:lnTo>
                      <a:lnTo>
                        <a:pt x="1049" y="1132"/>
                      </a:lnTo>
                      <a:lnTo>
                        <a:pt x="1053" y="1132"/>
                      </a:lnTo>
                      <a:lnTo>
                        <a:pt x="1057" y="1132"/>
                      </a:lnTo>
                      <a:lnTo>
                        <a:pt x="1061" y="1132"/>
                      </a:lnTo>
                      <a:lnTo>
                        <a:pt x="1065" y="1132"/>
                      </a:lnTo>
                      <a:lnTo>
                        <a:pt x="1069" y="1132"/>
                      </a:lnTo>
                      <a:lnTo>
                        <a:pt x="1073" y="1132"/>
                      </a:lnTo>
                      <a:lnTo>
                        <a:pt x="1077" y="1132"/>
                      </a:lnTo>
                      <a:lnTo>
                        <a:pt x="1081" y="1132"/>
                      </a:lnTo>
                      <a:lnTo>
                        <a:pt x="1085" y="1132"/>
                      </a:lnTo>
                      <a:lnTo>
                        <a:pt x="1089" y="1132"/>
                      </a:lnTo>
                      <a:lnTo>
                        <a:pt x="1093" y="1132"/>
                      </a:lnTo>
                      <a:lnTo>
                        <a:pt x="1097" y="1132"/>
                      </a:lnTo>
                      <a:lnTo>
                        <a:pt x="1101" y="1132"/>
                      </a:lnTo>
                      <a:lnTo>
                        <a:pt x="1105" y="1132"/>
                      </a:lnTo>
                      <a:lnTo>
                        <a:pt x="1109" y="1132"/>
                      </a:lnTo>
                      <a:lnTo>
                        <a:pt x="1113" y="1132"/>
                      </a:lnTo>
                      <a:lnTo>
                        <a:pt x="1117" y="1132"/>
                      </a:lnTo>
                      <a:lnTo>
                        <a:pt x="1120" y="1132"/>
                      </a:lnTo>
                      <a:lnTo>
                        <a:pt x="1124" y="1132"/>
                      </a:lnTo>
                      <a:lnTo>
                        <a:pt x="1128" y="1132"/>
                      </a:lnTo>
                      <a:lnTo>
                        <a:pt x="1132" y="1132"/>
                      </a:lnTo>
                      <a:lnTo>
                        <a:pt x="1136" y="1132"/>
                      </a:lnTo>
                      <a:lnTo>
                        <a:pt x="1140" y="1132"/>
                      </a:lnTo>
                      <a:lnTo>
                        <a:pt x="1144" y="1132"/>
                      </a:lnTo>
                      <a:lnTo>
                        <a:pt x="1147" y="1132"/>
                      </a:lnTo>
                      <a:lnTo>
                        <a:pt x="1151" y="1132"/>
                      </a:lnTo>
                      <a:lnTo>
                        <a:pt x="1155" y="1132"/>
                      </a:lnTo>
                      <a:lnTo>
                        <a:pt x="1159" y="1132"/>
                      </a:lnTo>
                      <a:lnTo>
                        <a:pt x="1163" y="1132"/>
                      </a:lnTo>
                      <a:lnTo>
                        <a:pt x="1167" y="1132"/>
                      </a:lnTo>
                      <a:lnTo>
                        <a:pt x="1171" y="1132"/>
                      </a:lnTo>
                      <a:lnTo>
                        <a:pt x="1175" y="1132"/>
                      </a:lnTo>
                      <a:lnTo>
                        <a:pt x="1179" y="1132"/>
                      </a:lnTo>
                      <a:lnTo>
                        <a:pt x="1183" y="0"/>
                      </a:lnTo>
                      <a:lnTo>
                        <a:pt x="1187" y="0"/>
                      </a:lnTo>
                      <a:lnTo>
                        <a:pt x="1191" y="0"/>
                      </a:lnTo>
                      <a:lnTo>
                        <a:pt x="1194" y="1"/>
                      </a:lnTo>
                      <a:lnTo>
                        <a:pt x="1198" y="1"/>
                      </a:lnTo>
                      <a:lnTo>
                        <a:pt x="1202" y="2"/>
                      </a:lnTo>
                      <a:lnTo>
                        <a:pt x="1206" y="2"/>
                      </a:lnTo>
                      <a:lnTo>
                        <a:pt x="1210" y="3"/>
                      </a:lnTo>
                      <a:lnTo>
                        <a:pt x="1214" y="4"/>
                      </a:lnTo>
                      <a:lnTo>
                        <a:pt x="1218" y="5"/>
                      </a:lnTo>
                      <a:lnTo>
                        <a:pt x="1222" y="6"/>
                      </a:lnTo>
                      <a:lnTo>
                        <a:pt x="1226" y="8"/>
                      </a:lnTo>
                      <a:lnTo>
                        <a:pt x="1230" y="9"/>
                      </a:lnTo>
                      <a:lnTo>
                        <a:pt x="1234" y="11"/>
                      </a:lnTo>
                      <a:lnTo>
                        <a:pt x="1238" y="12"/>
                      </a:lnTo>
                      <a:lnTo>
                        <a:pt x="1242" y="14"/>
                      </a:lnTo>
                      <a:lnTo>
                        <a:pt x="1246" y="16"/>
                      </a:lnTo>
                      <a:lnTo>
                        <a:pt x="1250" y="18"/>
                      </a:lnTo>
                      <a:lnTo>
                        <a:pt x="1254" y="20"/>
                      </a:lnTo>
                      <a:lnTo>
                        <a:pt x="1257" y="22"/>
                      </a:lnTo>
                      <a:lnTo>
                        <a:pt x="1261" y="24"/>
                      </a:lnTo>
                      <a:lnTo>
                        <a:pt x="1265" y="26"/>
                      </a:lnTo>
                      <a:lnTo>
                        <a:pt x="1269" y="29"/>
                      </a:lnTo>
                      <a:lnTo>
                        <a:pt x="1273" y="32"/>
                      </a:lnTo>
                      <a:lnTo>
                        <a:pt x="1277" y="34"/>
                      </a:lnTo>
                      <a:lnTo>
                        <a:pt x="1281" y="37"/>
                      </a:lnTo>
                      <a:lnTo>
                        <a:pt x="1285" y="40"/>
                      </a:lnTo>
                      <a:lnTo>
                        <a:pt x="1289" y="43"/>
                      </a:lnTo>
                      <a:lnTo>
                        <a:pt x="1293" y="46"/>
                      </a:lnTo>
                      <a:lnTo>
                        <a:pt x="1297" y="50"/>
                      </a:lnTo>
                      <a:lnTo>
                        <a:pt x="1301" y="53"/>
                      </a:lnTo>
                      <a:lnTo>
                        <a:pt x="1305" y="56"/>
                      </a:lnTo>
                      <a:lnTo>
                        <a:pt x="1309" y="60"/>
                      </a:lnTo>
                      <a:lnTo>
                        <a:pt x="1313" y="64"/>
                      </a:lnTo>
                      <a:lnTo>
                        <a:pt x="1317" y="67"/>
                      </a:lnTo>
                      <a:lnTo>
                        <a:pt x="1321" y="71"/>
                      </a:lnTo>
                      <a:lnTo>
                        <a:pt x="1324" y="75"/>
                      </a:lnTo>
                      <a:lnTo>
                        <a:pt x="1328" y="79"/>
                      </a:lnTo>
                      <a:lnTo>
                        <a:pt x="1332" y="83"/>
                      </a:lnTo>
                      <a:lnTo>
                        <a:pt x="1336" y="87"/>
                      </a:lnTo>
                      <a:lnTo>
                        <a:pt x="1340" y="91"/>
                      </a:lnTo>
                      <a:lnTo>
                        <a:pt x="1344" y="94"/>
                      </a:lnTo>
                      <a:lnTo>
                        <a:pt x="1348" y="99"/>
                      </a:lnTo>
                      <a:lnTo>
                        <a:pt x="1352" y="103"/>
                      </a:lnTo>
                      <a:lnTo>
                        <a:pt x="1356" y="108"/>
                      </a:lnTo>
                      <a:lnTo>
                        <a:pt x="1360" y="113"/>
                      </a:lnTo>
                      <a:lnTo>
                        <a:pt x="1364" y="118"/>
                      </a:lnTo>
                      <a:lnTo>
                        <a:pt x="1368" y="122"/>
                      </a:lnTo>
                      <a:lnTo>
                        <a:pt x="1372" y="127"/>
                      </a:lnTo>
                      <a:lnTo>
                        <a:pt x="1376" y="132"/>
                      </a:lnTo>
                      <a:lnTo>
                        <a:pt x="1380" y="137"/>
                      </a:lnTo>
                      <a:lnTo>
                        <a:pt x="1384" y="142"/>
                      </a:lnTo>
                      <a:lnTo>
                        <a:pt x="1388" y="147"/>
                      </a:lnTo>
                      <a:lnTo>
                        <a:pt x="1392" y="153"/>
                      </a:lnTo>
                      <a:lnTo>
                        <a:pt x="1396" y="158"/>
                      </a:lnTo>
                      <a:lnTo>
                        <a:pt x="1400" y="164"/>
                      </a:lnTo>
                      <a:lnTo>
                        <a:pt x="1403" y="169"/>
                      </a:lnTo>
                      <a:lnTo>
                        <a:pt x="1407" y="175"/>
                      </a:lnTo>
                      <a:lnTo>
                        <a:pt x="1411" y="180"/>
                      </a:lnTo>
                      <a:lnTo>
                        <a:pt x="1415" y="186"/>
                      </a:lnTo>
                      <a:lnTo>
                        <a:pt x="1419" y="192"/>
                      </a:lnTo>
                      <a:lnTo>
                        <a:pt x="1423" y="197"/>
                      </a:lnTo>
                      <a:lnTo>
                        <a:pt x="1427" y="203"/>
                      </a:lnTo>
                      <a:lnTo>
                        <a:pt x="1431" y="209"/>
                      </a:lnTo>
                      <a:lnTo>
                        <a:pt x="1435" y="215"/>
                      </a:lnTo>
                      <a:lnTo>
                        <a:pt x="1439" y="221"/>
                      </a:lnTo>
                      <a:lnTo>
                        <a:pt x="1443" y="227"/>
                      </a:lnTo>
                      <a:lnTo>
                        <a:pt x="1447" y="234"/>
                      </a:lnTo>
                      <a:lnTo>
                        <a:pt x="1451" y="240"/>
                      </a:lnTo>
                      <a:lnTo>
                        <a:pt x="1455" y="246"/>
                      </a:lnTo>
                      <a:lnTo>
                        <a:pt x="1459" y="252"/>
                      </a:lnTo>
                      <a:lnTo>
                        <a:pt x="1463" y="258"/>
                      </a:lnTo>
                      <a:lnTo>
                        <a:pt x="1467" y="265"/>
                      </a:lnTo>
                      <a:lnTo>
                        <a:pt x="1470" y="271"/>
                      </a:lnTo>
                      <a:lnTo>
                        <a:pt x="1473" y="278"/>
                      </a:lnTo>
                      <a:lnTo>
                        <a:pt x="1477" y="283"/>
                      </a:lnTo>
                      <a:lnTo>
                        <a:pt x="1481" y="289"/>
                      </a:lnTo>
                      <a:lnTo>
                        <a:pt x="1485" y="296"/>
                      </a:lnTo>
                      <a:lnTo>
                        <a:pt x="1489" y="303"/>
                      </a:lnTo>
                      <a:lnTo>
                        <a:pt x="1493" y="309"/>
                      </a:lnTo>
                      <a:lnTo>
                        <a:pt x="1497" y="316"/>
                      </a:lnTo>
                      <a:lnTo>
                        <a:pt x="1501" y="322"/>
                      </a:lnTo>
                      <a:lnTo>
                        <a:pt x="1505" y="329"/>
                      </a:lnTo>
                      <a:lnTo>
                        <a:pt x="1509" y="336"/>
                      </a:lnTo>
                      <a:lnTo>
                        <a:pt x="1513" y="343"/>
                      </a:lnTo>
                      <a:lnTo>
                        <a:pt x="1517" y="349"/>
                      </a:lnTo>
                      <a:lnTo>
                        <a:pt x="1521" y="356"/>
                      </a:lnTo>
                      <a:lnTo>
                        <a:pt x="1525" y="363"/>
                      </a:lnTo>
                      <a:lnTo>
                        <a:pt x="1529" y="370"/>
                      </a:lnTo>
                      <a:lnTo>
                        <a:pt x="1532" y="377"/>
                      </a:lnTo>
                      <a:lnTo>
                        <a:pt x="1536" y="383"/>
                      </a:lnTo>
                      <a:lnTo>
                        <a:pt x="1540" y="390"/>
                      </a:lnTo>
                      <a:lnTo>
                        <a:pt x="1544" y="397"/>
                      </a:lnTo>
                      <a:lnTo>
                        <a:pt x="1548" y="404"/>
                      </a:lnTo>
                      <a:lnTo>
                        <a:pt x="1552" y="411"/>
                      </a:lnTo>
                      <a:lnTo>
                        <a:pt x="1556" y="418"/>
                      </a:lnTo>
                      <a:lnTo>
                        <a:pt x="1560" y="425"/>
                      </a:lnTo>
                      <a:lnTo>
                        <a:pt x="1564" y="432"/>
                      </a:lnTo>
                      <a:lnTo>
                        <a:pt x="1568" y="438"/>
                      </a:lnTo>
                      <a:lnTo>
                        <a:pt x="1572" y="445"/>
                      </a:lnTo>
                      <a:lnTo>
                        <a:pt x="1576" y="452"/>
                      </a:lnTo>
                      <a:lnTo>
                        <a:pt x="1580" y="459"/>
                      </a:lnTo>
                      <a:lnTo>
                        <a:pt x="1584" y="466"/>
                      </a:lnTo>
                      <a:lnTo>
                        <a:pt x="1588" y="472"/>
                      </a:lnTo>
                      <a:lnTo>
                        <a:pt x="1592" y="479"/>
                      </a:lnTo>
                      <a:lnTo>
                        <a:pt x="1596" y="486"/>
                      </a:lnTo>
                      <a:lnTo>
                        <a:pt x="1600" y="493"/>
                      </a:lnTo>
                      <a:lnTo>
                        <a:pt x="1604" y="499"/>
                      </a:lnTo>
                      <a:lnTo>
                        <a:pt x="1607" y="506"/>
                      </a:lnTo>
                      <a:lnTo>
                        <a:pt x="1611" y="513"/>
                      </a:lnTo>
                      <a:lnTo>
                        <a:pt x="1615" y="520"/>
                      </a:lnTo>
                      <a:lnTo>
                        <a:pt x="1619" y="527"/>
                      </a:lnTo>
                      <a:lnTo>
                        <a:pt x="1623" y="534"/>
                      </a:lnTo>
                      <a:lnTo>
                        <a:pt x="1627" y="540"/>
                      </a:lnTo>
                      <a:lnTo>
                        <a:pt x="1631" y="547"/>
                      </a:lnTo>
                      <a:lnTo>
                        <a:pt x="1635" y="554"/>
                      </a:lnTo>
                      <a:lnTo>
                        <a:pt x="1639" y="561"/>
                      </a:lnTo>
                      <a:lnTo>
                        <a:pt x="1643" y="567"/>
                      </a:lnTo>
                      <a:lnTo>
                        <a:pt x="1647" y="574"/>
                      </a:lnTo>
                      <a:lnTo>
                        <a:pt x="1651" y="581"/>
                      </a:lnTo>
                      <a:lnTo>
                        <a:pt x="1655" y="587"/>
                      </a:lnTo>
                      <a:lnTo>
                        <a:pt x="1659" y="594"/>
                      </a:lnTo>
                      <a:lnTo>
                        <a:pt x="1663" y="601"/>
                      </a:lnTo>
                      <a:lnTo>
                        <a:pt x="1667" y="607"/>
                      </a:lnTo>
                      <a:lnTo>
                        <a:pt x="1671" y="614"/>
                      </a:lnTo>
                      <a:lnTo>
                        <a:pt x="1675" y="620"/>
                      </a:lnTo>
                      <a:lnTo>
                        <a:pt x="1679" y="627"/>
                      </a:lnTo>
                      <a:lnTo>
                        <a:pt x="1682" y="633"/>
                      </a:lnTo>
                      <a:lnTo>
                        <a:pt x="1686" y="640"/>
                      </a:lnTo>
                      <a:lnTo>
                        <a:pt x="1690" y="646"/>
                      </a:lnTo>
                      <a:lnTo>
                        <a:pt x="1694" y="652"/>
                      </a:lnTo>
                      <a:lnTo>
                        <a:pt x="1698" y="659"/>
                      </a:lnTo>
                      <a:lnTo>
                        <a:pt x="1702" y="664"/>
                      </a:lnTo>
                      <a:lnTo>
                        <a:pt x="1706" y="670"/>
                      </a:lnTo>
                      <a:lnTo>
                        <a:pt x="1710" y="676"/>
                      </a:lnTo>
                      <a:lnTo>
                        <a:pt x="1714" y="682"/>
                      </a:lnTo>
                      <a:lnTo>
                        <a:pt x="1718" y="689"/>
                      </a:lnTo>
                      <a:lnTo>
                        <a:pt x="1722" y="695"/>
                      </a:lnTo>
                      <a:lnTo>
                        <a:pt x="1726" y="701"/>
                      </a:lnTo>
                      <a:lnTo>
                        <a:pt x="1730" y="707"/>
                      </a:lnTo>
                      <a:lnTo>
                        <a:pt x="1734" y="713"/>
                      </a:lnTo>
                      <a:lnTo>
                        <a:pt x="1738" y="719"/>
                      </a:lnTo>
                      <a:lnTo>
                        <a:pt x="1742" y="724"/>
                      </a:lnTo>
                      <a:lnTo>
                        <a:pt x="1745" y="730"/>
                      </a:lnTo>
                      <a:lnTo>
                        <a:pt x="1749" y="736"/>
                      </a:lnTo>
                      <a:lnTo>
                        <a:pt x="1753" y="741"/>
                      </a:lnTo>
                      <a:lnTo>
                        <a:pt x="1757" y="747"/>
                      </a:lnTo>
                      <a:lnTo>
                        <a:pt x="1761" y="753"/>
                      </a:lnTo>
                      <a:lnTo>
                        <a:pt x="1765" y="759"/>
                      </a:lnTo>
                      <a:lnTo>
                        <a:pt x="1769" y="764"/>
                      </a:lnTo>
                      <a:lnTo>
                        <a:pt x="1773" y="770"/>
                      </a:lnTo>
                      <a:lnTo>
                        <a:pt x="1777" y="775"/>
                      </a:lnTo>
                      <a:lnTo>
                        <a:pt x="1781" y="781"/>
                      </a:lnTo>
                      <a:lnTo>
                        <a:pt x="1785" y="786"/>
                      </a:lnTo>
                      <a:lnTo>
                        <a:pt x="1789" y="792"/>
                      </a:lnTo>
                      <a:lnTo>
                        <a:pt x="1793" y="797"/>
                      </a:lnTo>
                      <a:lnTo>
                        <a:pt x="1797" y="802"/>
                      </a:lnTo>
                      <a:lnTo>
                        <a:pt x="1800" y="807"/>
                      </a:lnTo>
                      <a:lnTo>
                        <a:pt x="1804" y="812"/>
                      </a:lnTo>
                      <a:lnTo>
                        <a:pt x="1808" y="817"/>
                      </a:lnTo>
                      <a:lnTo>
                        <a:pt x="1811" y="822"/>
                      </a:lnTo>
                      <a:lnTo>
                        <a:pt x="1815" y="827"/>
                      </a:lnTo>
                      <a:lnTo>
                        <a:pt x="1819" y="832"/>
                      </a:lnTo>
                      <a:lnTo>
                        <a:pt x="1823" y="837"/>
                      </a:lnTo>
                      <a:lnTo>
                        <a:pt x="1827" y="842"/>
                      </a:lnTo>
                      <a:lnTo>
                        <a:pt x="1831" y="847"/>
                      </a:lnTo>
                      <a:lnTo>
                        <a:pt x="1835" y="851"/>
                      </a:lnTo>
                      <a:lnTo>
                        <a:pt x="1839" y="856"/>
                      </a:lnTo>
                      <a:lnTo>
                        <a:pt x="1843" y="860"/>
                      </a:lnTo>
                      <a:lnTo>
                        <a:pt x="1847" y="864"/>
                      </a:lnTo>
                      <a:lnTo>
                        <a:pt x="1851" y="869"/>
                      </a:lnTo>
                      <a:lnTo>
                        <a:pt x="1855" y="873"/>
                      </a:lnTo>
                      <a:lnTo>
                        <a:pt x="1859" y="878"/>
                      </a:lnTo>
                      <a:lnTo>
                        <a:pt x="1863" y="882"/>
                      </a:lnTo>
                      <a:lnTo>
                        <a:pt x="1867" y="887"/>
                      </a:lnTo>
                      <a:lnTo>
                        <a:pt x="1871" y="891"/>
                      </a:lnTo>
                      <a:lnTo>
                        <a:pt x="1875" y="895"/>
                      </a:lnTo>
                      <a:lnTo>
                        <a:pt x="1879" y="899"/>
                      </a:lnTo>
                      <a:lnTo>
                        <a:pt x="1883" y="903"/>
                      </a:lnTo>
                      <a:lnTo>
                        <a:pt x="1887" y="908"/>
                      </a:lnTo>
                      <a:lnTo>
                        <a:pt x="1891" y="912"/>
                      </a:lnTo>
                      <a:lnTo>
                        <a:pt x="1894" y="916"/>
                      </a:lnTo>
                      <a:lnTo>
                        <a:pt x="1898" y="919"/>
                      </a:lnTo>
                      <a:lnTo>
                        <a:pt x="1902" y="923"/>
                      </a:lnTo>
                      <a:lnTo>
                        <a:pt x="1906" y="927"/>
                      </a:lnTo>
                      <a:lnTo>
                        <a:pt x="1910" y="931"/>
                      </a:lnTo>
                      <a:lnTo>
                        <a:pt x="1914" y="935"/>
                      </a:lnTo>
                      <a:lnTo>
                        <a:pt x="1918" y="938"/>
                      </a:lnTo>
                      <a:lnTo>
                        <a:pt x="1922" y="942"/>
                      </a:lnTo>
                      <a:lnTo>
                        <a:pt x="1926" y="946"/>
                      </a:lnTo>
                      <a:lnTo>
                        <a:pt x="1930" y="949"/>
                      </a:lnTo>
                      <a:lnTo>
                        <a:pt x="1934" y="953"/>
                      </a:lnTo>
                      <a:lnTo>
                        <a:pt x="1938" y="956"/>
                      </a:lnTo>
                      <a:lnTo>
                        <a:pt x="1942" y="959"/>
                      </a:lnTo>
                      <a:lnTo>
                        <a:pt x="1946" y="963"/>
                      </a:lnTo>
                      <a:lnTo>
                        <a:pt x="1950" y="966"/>
                      </a:lnTo>
                      <a:lnTo>
                        <a:pt x="1954" y="969"/>
                      </a:lnTo>
                      <a:lnTo>
                        <a:pt x="1957" y="973"/>
                      </a:lnTo>
                      <a:lnTo>
                        <a:pt x="1961" y="976"/>
                      </a:lnTo>
                      <a:lnTo>
                        <a:pt x="1961" y="1132"/>
                      </a:lnTo>
                      <a:lnTo>
                        <a:pt x="1957" y="1132"/>
                      </a:lnTo>
                      <a:lnTo>
                        <a:pt x="1954" y="1132"/>
                      </a:lnTo>
                      <a:lnTo>
                        <a:pt x="1950" y="1132"/>
                      </a:lnTo>
                      <a:lnTo>
                        <a:pt x="1946" y="1132"/>
                      </a:lnTo>
                      <a:lnTo>
                        <a:pt x="1942" y="1132"/>
                      </a:lnTo>
                      <a:lnTo>
                        <a:pt x="1938" y="1132"/>
                      </a:lnTo>
                      <a:lnTo>
                        <a:pt x="1934" y="1132"/>
                      </a:lnTo>
                      <a:lnTo>
                        <a:pt x="1930" y="1132"/>
                      </a:lnTo>
                      <a:lnTo>
                        <a:pt x="1926" y="1132"/>
                      </a:lnTo>
                      <a:lnTo>
                        <a:pt x="1922" y="1132"/>
                      </a:lnTo>
                      <a:lnTo>
                        <a:pt x="1918" y="1132"/>
                      </a:lnTo>
                      <a:lnTo>
                        <a:pt x="1914" y="1132"/>
                      </a:lnTo>
                      <a:lnTo>
                        <a:pt x="1910" y="1132"/>
                      </a:lnTo>
                      <a:lnTo>
                        <a:pt x="1906" y="1132"/>
                      </a:lnTo>
                      <a:lnTo>
                        <a:pt x="1902" y="1132"/>
                      </a:lnTo>
                      <a:lnTo>
                        <a:pt x="1898" y="1132"/>
                      </a:lnTo>
                      <a:lnTo>
                        <a:pt x="1894" y="1132"/>
                      </a:lnTo>
                      <a:lnTo>
                        <a:pt x="1891" y="1132"/>
                      </a:lnTo>
                      <a:lnTo>
                        <a:pt x="1887" y="1132"/>
                      </a:lnTo>
                      <a:lnTo>
                        <a:pt x="1883" y="1132"/>
                      </a:lnTo>
                      <a:lnTo>
                        <a:pt x="1879" y="1132"/>
                      </a:lnTo>
                      <a:lnTo>
                        <a:pt x="1875" y="1132"/>
                      </a:lnTo>
                      <a:lnTo>
                        <a:pt x="1871" y="1132"/>
                      </a:lnTo>
                      <a:lnTo>
                        <a:pt x="1867" y="1132"/>
                      </a:lnTo>
                      <a:lnTo>
                        <a:pt x="1863" y="1132"/>
                      </a:lnTo>
                      <a:lnTo>
                        <a:pt x="1859" y="1132"/>
                      </a:lnTo>
                      <a:lnTo>
                        <a:pt x="1855" y="1132"/>
                      </a:lnTo>
                      <a:lnTo>
                        <a:pt x="1851" y="1132"/>
                      </a:lnTo>
                      <a:lnTo>
                        <a:pt x="1847" y="1132"/>
                      </a:lnTo>
                      <a:lnTo>
                        <a:pt x="1843" y="1132"/>
                      </a:lnTo>
                      <a:lnTo>
                        <a:pt x="1839" y="1132"/>
                      </a:lnTo>
                      <a:lnTo>
                        <a:pt x="1835" y="1132"/>
                      </a:lnTo>
                      <a:lnTo>
                        <a:pt x="1831" y="1132"/>
                      </a:lnTo>
                      <a:lnTo>
                        <a:pt x="1827" y="1132"/>
                      </a:lnTo>
                      <a:lnTo>
                        <a:pt x="1823" y="1132"/>
                      </a:lnTo>
                      <a:lnTo>
                        <a:pt x="1819" y="1132"/>
                      </a:lnTo>
                      <a:lnTo>
                        <a:pt x="1815" y="1132"/>
                      </a:lnTo>
                      <a:lnTo>
                        <a:pt x="1811" y="1132"/>
                      </a:lnTo>
                      <a:lnTo>
                        <a:pt x="1808" y="1132"/>
                      </a:lnTo>
                      <a:lnTo>
                        <a:pt x="1804" y="1132"/>
                      </a:lnTo>
                      <a:lnTo>
                        <a:pt x="1800" y="1132"/>
                      </a:lnTo>
                      <a:lnTo>
                        <a:pt x="1797" y="1132"/>
                      </a:lnTo>
                      <a:lnTo>
                        <a:pt x="1793" y="1132"/>
                      </a:lnTo>
                      <a:lnTo>
                        <a:pt x="1789" y="1132"/>
                      </a:lnTo>
                      <a:lnTo>
                        <a:pt x="1785" y="1132"/>
                      </a:lnTo>
                      <a:lnTo>
                        <a:pt x="1781" y="1132"/>
                      </a:lnTo>
                      <a:lnTo>
                        <a:pt x="1777" y="1132"/>
                      </a:lnTo>
                      <a:lnTo>
                        <a:pt x="1773" y="1132"/>
                      </a:lnTo>
                      <a:lnTo>
                        <a:pt x="1769" y="1132"/>
                      </a:lnTo>
                      <a:lnTo>
                        <a:pt x="1765" y="1132"/>
                      </a:lnTo>
                      <a:lnTo>
                        <a:pt x="1761" y="1132"/>
                      </a:lnTo>
                      <a:lnTo>
                        <a:pt x="1757" y="1132"/>
                      </a:lnTo>
                      <a:lnTo>
                        <a:pt x="1753" y="1132"/>
                      </a:lnTo>
                      <a:lnTo>
                        <a:pt x="1749" y="1132"/>
                      </a:lnTo>
                      <a:lnTo>
                        <a:pt x="1745" y="1132"/>
                      </a:lnTo>
                      <a:lnTo>
                        <a:pt x="1742" y="1132"/>
                      </a:lnTo>
                      <a:lnTo>
                        <a:pt x="1738" y="1132"/>
                      </a:lnTo>
                      <a:lnTo>
                        <a:pt x="1734" y="1132"/>
                      </a:lnTo>
                      <a:lnTo>
                        <a:pt x="1730" y="1132"/>
                      </a:lnTo>
                      <a:lnTo>
                        <a:pt x="1726" y="1132"/>
                      </a:lnTo>
                      <a:lnTo>
                        <a:pt x="1722" y="1132"/>
                      </a:lnTo>
                      <a:lnTo>
                        <a:pt x="1718" y="1132"/>
                      </a:lnTo>
                      <a:lnTo>
                        <a:pt x="1714" y="1132"/>
                      </a:lnTo>
                      <a:lnTo>
                        <a:pt x="1710" y="1132"/>
                      </a:lnTo>
                      <a:lnTo>
                        <a:pt x="1706" y="1132"/>
                      </a:lnTo>
                      <a:lnTo>
                        <a:pt x="1702" y="1132"/>
                      </a:lnTo>
                      <a:lnTo>
                        <a:pt x="1698" y="1132"/>
                      </a:lnTo>
                      <a:lnTo>
                        <a:pt x="1694" y="1132"/>
                      </a:lnTo>
                      <a:lnTo>
                        <a:pt x="1690" y="1132"/>
                      </a:lnTo>
                      <a:lnTo>
                        <a:pt x="1686" y="1132"/>
                      </a:lnTo>
                      <a:lnTo>
                        <a:pt x="1682" y="1132"/>
                      </a:lnTo>
                      <a:lnTo>
                        <a:pt x="1679" y="1132"/>
                      </a:lnTo>
                      <a:lnTo>
                        <a:pt x="1675" y="1132"/>
                      </a:lnTo>
                      <a:lnTo>
                        <a:pt x="1671" y="1132"/>
                      </a:lnTo>
                      <a:lnTo>
                        <a:pt x="1667" y="1132"/>
                      </a:lnTo>
                      <a:lnTo>
                        <a:pt x="1663" y="1132"/>
                      </a:lnTo>
                      <a:lnTo>
                        <a:pt x="1659" y="1132"/>
                      </a:lnTo>
                      <a:lnTo>
                        <a:pt x="1655" y="1132"/>
                      </a:lnTo>
                      <a:lnTo>
                        <a:pt x="1651" y="1132"/>
                      </a:lnTo>
                      <a:lnTo>
                        <a:pt x="1647" y="1132"/>
                      </a:lnTo>
                      <a:lnTo>
                        <a:pt x="1643" y="1132"/>
                      </a:lnTo>
                      <a:lnTo>
                        <a:pt x="1639" y="1132"/>
                      </a:lnTo>
                      <a:lnTo>
                        <a:pt x="1635" y="1132"/>
                      </a:lnTo>
                      <a:lnTo>
                        <a:pt x="1631" y="1132"/>
                      </a:lnTo>
                      <a:lnTo>
                        <a:pt x="1627" y="1132"/>
                      </a:lnTo>
                      <a:lnTo>
                        <a:pt x="1623" y="1132"/>
                      </a:lnTo>
                      <a:lnTo>
                        <a:pt x="1619" y="1132"/>
                      </a:lnTo>
                      <a:lnTo>
                        <a:pt x="1615" y="1132"/>
                      </a:lnTo>
                      <a:lnTo>
                        <a:pt x="1611" y="1132"/>
                      </a:lnTo>
                      <a:lnTo>
                        <a:pt x="1607" y="1132"/>
                      </a:lnTo>
                      <a:lnTo>
                        <a:pt x="1604" y="1132"/>
                      </a:lnTo>
                      <a:lnTo>
                        <a:pt x="1600" y="1132"/>
                      </a:lnTo>
                      <a:lnTo>
                        <a:pt x="1596" y="1132"/>
                      </a:lnTo>
                      <a:lnTo>
                        <a:pt x="1592" y="1132"/>
                      </a:lnTo>
                      <a:lnTo>
                        <a:pt x="1588" y="1132"/>
                      </a:lnTo>
                      <a:lnTo>
                        <a:pt x="1584" y="1132"/>
                      </a:lnTo>
                      <a:lnTo>
                        <a:pt x="1580" y="1132"/>
                      </a:lnTo>
                      <a:lnTo>
                        <a:pt x="1576" y="1132"/>
                      </a:lnTo>
                      <a:lnTo>
                        <a:pt x="1572" y="1132"/>
                      </a:lnTo>
                      <a:lnTo>
                        <a:pt x="1568" y="1132"/>
                      </a:lnTo>
                      <a:lnTo>
                        <a:pt x="1564" y="1132"/>
                      </a:lnTo>
                      <a:lnTo>
                        <a:pt x="1560" y="1132"/>
                      </a:lnTo>
                      <a:lnTo>
                        <a:pt x="1556" y="1132"/>
                      </a:lnTo>
                      <a:lnTo>
                        <a:pt x="1552" y="1132"/>
                      </a:lnTo>
                      <a:lnTo>
                        <a:pt x="1548" y="1132"/>
                      </a:lnTo>
                      <a:lnTo>
                        <a:pt x="1544" y="1132"/>
                      </a:lnTo>
                      <a:lnTo>
                        <a:pt x="1540" y="1132"/>
                      </a:lnTo>
                      <a:lnTo>
                        <a:pt x="1536" y="1132"/>
                      </a:lnTo>
                      <a:lnTo>
                        <a:pt x="1532" y="1132"/>
                      </a:lnTo>
                      <a:lnTo>
                        <a:pt x="1529" y="1132"/>
                      </a:lnTo>
                      <a:lnTo>
                        <a:pt x="1525" y="1132"/>
                      </a:lnTo>
                      <a:lnTo>
                        <a:pt x="1521" y="1132"/>
                      </a:lnTo>
                      <a:lnTo>
                        <a:pt x="1517" y="1132"/>
                      </a:lnTo>
                      <a:lnTo>
                        <a:pt x="1513" y="1132"/>
                      </a:lnTo>
                      <a:lnTo>
                        <a:pt x="1509" y="1132"/>
                      </a:lnTo>
                      <a:lnTo>
                        <a:pt x="1505" y="1132"/>
                      </a:lnTo>
                      <a:lnTo>
                        <a:pt x="1501" y="1132"/>
                      </a:lnTo>
                      <a:lnTo>
                        <a:pt x="1497" y="1132"/>
                      </a:lnTo>
                      <a:lnTo>
                        <a:pt x="1493" y="1132"/>
                      </a:lnTo>
                      <a:lnTo>
                        <a:pt x="1489" y="1132"/>
                      </a:lnTo>
                      <a:lnTo>
                        <a:pt x="1485" y="1132"/>
                      </a:lnTo>
                      <a:lnTo>
                        <a:pt x="1481" y="1132"/>
                      </a:lnTo>
                      <a:lnTo>
                        <a:pt x="1477" y="1132"/>
                      </a:lnTo>
                      <a:lnTo>
                        <a:pt x="1473" y="1132"/>
                      </a:lnTo>
                      <a:lnTo>
                        <a:pt x="1470" y="1132"/>
                      </a:lnTo>
                      <a:lnTo>
                        <a:pt x="1467" y="1132"/>
                      </a:lnTo>
                      <a:lnTo>
                        <a:pt x="1463" y="1132"/>
                      </a:lnTo>
                      <a:lnTo>
                        <a:pt x="1459" y="1132"/>
                      </a:lnTo>
                      <a:lnTo>
                        <a:pt x="1455" y="1132"/>
                      </a:lnTo>
                      <a:lnTo>
                        <a:pt x="1451" y="1132"/>
                      </a:lnTo>
                      <a:lnTo>
                        <a:pt x="1447" y="1132"/>
                      </a:lnTo>
                      <a:lnTo>
                        <a:pt x="1443" y="1132"/>
                      </a:lnTo>
                      <a:lnTo>
                        <a:pt x="1439" y="1132"/>
                      </a:lnTo>
                      <a:lnTo>
                        <a:pt x="1435" y="1132"/>
                      </a:lnTo>
                      <a:lnTo>
                        <a:pt x="1431" y="1132"/>
                      </a:lnTo>
                      <a:lnTo>
                        <a:pt x="1427" y="1132"/>
                      </a:lnTo>
                      <a:lnTo>
                        <a:pt x="1423" y="1132"/>
                      </a:lnTo>
                      <a:lnTo>
                        <a:pt x="1419" y="1132"/>
                      </a:lnTo>
                      <a:lnTo>
                        <a:pt x="1415" y="1132"/>
                      </a:lnTo>
                      <a:lnTo>
                        <a:pt x="1411" y="1132"/>
                      </a:lnTo>
                      <a:lnTo>
                        <a:pt x="1407" y="1132"/>
                      </a:lnTo>
                      <a:lnTo>
                        <a:pt x="1403" y="1132"/>
                      </a:lnTo>
                      <a:lnTo>
                        <a:pt x="1400" y="1132"/>
                      </a:lnTo>
                      <a:lnTo>
                        <a:pt x="1396" y="1132"/>
                      </a:lnTo>
                      <a:lnTo>
                        <a:pt x="1392" y="1132"/>
                      </a:lnTo>
                      <a:lnTo>
                        <a:pt x="1388" y="1132"/>
                      </a:lnTo>
                      <a:lnTo>
                        <a:pt x="1384" y="1132"/>
                      </a:lnTo>
                      <a:lnTo>
                        <a:pt x="1380" y="1132"/>
                      </a:lnTo>
                      <a:lnTo>
                        <a:pt x="1376" y="1132"/>
                      </a:lnTo>
                      <a:lnTo>
                        <a:pt x="1372" y="1132"/>
                      </a:lnTo>
                      <a:lnTo>
                        <a:pt x="1368" y="1132"/>
                      </a:lnTo>
                      <a:lnTo>
                        <a:pt x="1364" y="1132"/>
                      </a:lnTo>
                      <a:lnTo>
                        <a:pt x="1360" y="1132"/>
                      </a:lnTo>
                      <a:lnTo>
                        <a:pt x="1356" y="1132"/>
                      </a:lnTo>
                      <a:lnTo>
                        <a:pt x="1352" y="1132"/>
                      </a:lnTo>
                      <a:lnTo>
                        <a:pt x="1348" y="1132"/>
                      </a:lnTo>
                      <a:lnTo>
                        <a:pt x="1344" y="1132"/>
                      </a:lnTo>
                      <a:lnTo>
                        <a:pt x="1340" y="1132"/>
                      </a:lnTo>
                      <a:lnTo>
                        <a:pt x="1336" y="1132"/>
                      </a:lnTo>
                      <a:lnTo>
                        <a:pt x="1332" y="1132"/>
                      </a:lnTo>
                      <a:lnTo>
                        <a:pt x="1328" y="1132"/>
                      </a:lnTo>
                      <a:lnTo>
                        <a:pt x="1324" y="1132"/>
                      </a:lnTo>
                      <a:lnTo>
                        <a:pt x="1321" y="1132"/>
                      </a:lnTo>
                      <a:lnTo>
                        <a:pt x="1317" y="1132"/>
                      </a:lnTo>
                      <a:lnTo>
                        <a:pt x="1313" y="1132"/>
                      </a:lnTo>
                      <a:lnTo>
                        <a:pt x="1309" y="1132"/>
                      </a:lnTo>
                      <a:lnTo>
                        <a:pt x="1305" y="1132"/>
                      </a:lnTo>
                      <a:lnTo>
                        <a:pt x="1301" y="1132"/>
                      </a:lnTo>
                      <a:lnTo>
                        <a:pt x="1297" y="1132"/>
                      </a:lnTo>
                      <a:lnTo>
                        <a:pt x="1293" y="1132"/>
                      </a:lnTo>
                      <a:lnTo>
                        <a:pt x="1289" y="1132"/>
                      </a:lnTo>
                      <a:lnTo>
                        <a:pt x="1285" y="1132"/>
                      </a:lnTo>
                      <a:lnTo>
                        <a:pt x="1281" y="1132"/>
                      </a:lnTo>
                      <a:lnTo>
                        <a:pt x="1277" y="1132"/>
                      </a:lnTo>
                      <a:lnTo>
                        <a:pt x="1273" y="1132"/>
                      </a:lnTo>
                      <a:lnTo>
                        <a:pt x="1269" y="1132"/>
                      </a:lnTo>
                      <a:lnTo>
                        <a:pt x="1265" y="1132"/>
                      </a:lnTo>
                      <a:lnTo>
                        <a:pt x="1261" y="1132"/>
                      </a:lnTo>
                      <a:lnTo>
                        <a:pt x="1257" y="1132"/>
                      </a:lnTo>
                      <a:lnTo>
                        <a:pt x="1254" y="1132"/>
                      </a:lnTo>
                      <a:lnTo>
                        <a:pt x="1250" y="1132"/>
                      </a:lnTo>
                      <a:lnTo>
                        <a:pt x="1246" y="1132"/>
                      </a:lnTo>
                      <a:lnTo>
                        <a:pt x="1242" y="1132"/>
                      </a:lnTo>
                      <a:lnTo>
                        <a:pt x="1238" y="1132"/>
                      </a:lnTo>
                      <a:lnTo>
                        <a:pt x="1234" y="1132"/>
                      </a:lnTo>
                      <a:lnTo>
                        <a:pt x="1230" y="1132"/>
                      </a:lnTo>
                      <a:lnTo>
                        <a:pt x="1226" y="1132"/>
                      </a:lnTo>
                      <a:lnTo>
                        <a:pt x="1222" y="1132"/>
                      </a:lnTo>
                      <a:lnTo>
                        <a:pt x="1218" y="1132"/>
                      </a:lnTo>
                      <a:lnTo>
                        <a:pt x="1214" y="1132"/>
                      </a:lnTo>
                      <a:lnTo>
                        <a:pt x="1210" y="1132"/>
                      </a:lnTo>
                      <a:lnTo>
                        <a:pt x="1206" y="1132"/>
                      </a:lnTo>
                      <a:lnTo>
                        <a:pt x="1202" y="1132"/>
                      </a:lnTo>
                      <a:lnTo>
                        <a:pt x="1198" y="1132"/>
                      </a:lnTo>
                      <a:lnTo>
                        <a:pt x="1194" y="1132"/>
                      </a:lnTo>
                      <a:lnTo>
                        <a:pt x="1191" y="1132"/>
                      </a:lnTo>
                      <a:lnTo>
                        <a:pt x="1187" y="1132"/>
                      </a:lnTo>
                      <a:lnTo>
                        <a:pt x="1183" y="1132"/>
                      </a:lnTo>
                      <a:lnTo>
                        <a:pt x="1179" y="1132"/>
                      </a:lnTo>
                      <a:lnTo>
                        <a:pt x="1175" y="1132"/>
                      </a:lnTo>
                      <a:lnTo>
                        <a:pt x="1171" y="1132"/>
                      </a:lnTo>
                      <a:lnTo>
                        <a:pt x="1167" y="1132"/>
                      </a:lnTo>
                      <a:lnTo>
                        <a:pt x="1163" y="1132"/>
                      </a:lnTo>
                      <a:lnTo>
                        <a:pt x="1159" y="1132"/>
                      </a:lnTo>
                      <a:lnTo>
                        <a:pt x="1155" y="1132"/>
                      </a:lnTo>
                      <a:lnTo>
                        <a:pt x="1151" y="1132"/>
                      </a:lnTo>
                      <a:lnTo>
                        <a:pt x="1147" y="1132"/>
                      </a:lnTo>
                      <a:lnTo>
                        <a:pt x="1144" y="1132"/>
                      </a:lnTo>
                      <a:lnTo>
                        <a:pt x="1140" y="1132"/>
                      </a:lnTo>
                      <a:lnTo>
                        <a:pt x="1136" y="1132"/>
                      </a:lnTo>
                      <a:lnTo>
                        <a:pt x="1132" y="1132"/>
                      </a:lnTo>
                      <a:lnTo>
                        <a:pt x="1128" y="1132"/>
                      </a:lnTo>
                      <a:lnTo>
                        <a:pt x="1124" y="1132"/>
                      </a:lnTo>
                      <a:lnTo>
                        <a:pt x="1120" y="1132"/>
                      </a:lnTo>
                      <a:lnTo>
                        <a:pt x="1117" y="1132"/>
                      </a:lnTo>
                      <a:lnTo>
                        <a:pt x="1113" y="1132"/>
                      </a:lnTo>
                      <a:lnTo>
                        <a:pt x="1109" y="1132"/>
                      </a:lnTo>
                      <a:lnTo>
                        <a:pt x="1105" y="1132"/>
                      </a:lnTo>
                      <a:lnTo>
                        <a:pt x="1101" y="1132"/>
                      </a:lnTo>
                      <a:lnTo>
                        <a:pt x="1097" y="1132"/>
                      </a:lnTo>
                      <a:lnTo>
                        <a:pt x="1093" y="1132"/>
                      </a:lnTo>
                      <a:lnTo>
                        <a:pt x="1089" y="1132"/>
                      </a:lnTo>
                      <a:lnTo>
                        <a:pt x="1085" y="1132"/>
                      </a:lnTo>
                      <a:lnTo>
                        <a:pt x="1081" y="1132"/>
                      </a:lnTo>
                      <a:lnTo>
                        <a:pt x="1077" y="1132"/>
                      </a:lnTo>
                      <a:lnTo>
                        <a:pt x="1073" y="1132"/>
                      </a:lnTo>
                      <a:lnTo>
                        <a:pt x="1069" y="1132"/>
                      </a:lnTo>
                      <a:lnTo>
                        <a:pt x="1065" y="1132"/>
                      </a:lnTo>
                      <a:lnTo>
                        <a:pt x="1061" y="1132"/>
                      </a:lnTo>
                      <a:lnTo>
                        <a:pt x="1057" y="1132"/>
                      </a:lnTo>
                      <a:lnTo>
                        <a:pt x="1053" y="1132"/>
                      </a:lnTo>
                      <a:lnTo>
                        <a:pt x="1049" y="1132"/>
                      </a:lnTo>
                      <a:lnTo>
                        <a:pt x="1045" y="1132"/>
                      </a:lnTo>
                      <a:lnTo>
                        <a:pt x="1042" y="1132"/>
                      </a:lnTo>
                      <a:lnTo>
                        <a:pt x="1038" y="1132"/>
                      </a:lnTo>
                      <a:lnTo>
                        <a:pt x="1034" y="1132"/>
                      </a:lnTo>
                      <a:lnTo>
                        <a:pt x="1030" y="1132"/>
                      </a:lnTo>
                      <a:lnTo>
                        <a:pt x="1026" y="1132"/>
                      </a:lnTo>
                      <a:lnTo>
                        <a:pt x="1022" y="1132"/>
                      </a:lnTo>
                      <a:lnTo>
                        <a:pt x="1018" y="1132"/>
                      </a:lnTo>
                      <a:lnTo>
                        <a:pt x="1014" y="1132"/>
                      </a:lnTo>
                      <a:lnTo>
                        <a:pt x="1010" y="1132"/>
                      </a:lnTo>
                      <a:lnTo>
                        <a:pt x="1006" y="1132"/>
                      </a:lnTo>
                      <a:lnTo>
                        <a:pt x="1002" y="1132"/>
                      </a:lnTo>
                      <a:lnTo>
                        <a:pt x="998" y="1132"/>
                      </a:lnTo>
                      <a:lnTo>
                        <a:pt x="994" y="1132"/>
                      </a:lnTo>
                      <a:lnTo>
                        <a:pt x="990" y="1132"/>
                      </a:lnTo>
                      <a:lnTo>
                        <a:pt x="986" y="1132"/>
                      </a:lnTo>
                      <a:lnTo>
                        <a:pt x="982" y="1132"/>
                      </a:lnTo>
                      <a:lnTo>
                        <a:pt x="979" y="1132"/>
                      </a:lnTo>
                      <a:lnTo>
                        <a:pt x="975" y="1132"/>
                      </a:lnTo>
                      <a:lnTo>
                        <a:pt x="971" y="1132"/>
                      </a:lnTo>
                      <a:lnTo>
                        <a:pt x="967" y="1132"/>
                      </a:lnTo>
                      <a:lnTo>
                        <a:pt x="963" y="1132"/>
                      </a:lnTo>
                      <a:lnTo>
                        <a:pt x="959" y="1132"/>
                      </a:lnTo>
                      <a:lnTo>
                        <a:pt x="955" y="1132"/>
                      </a:lnTo>
                      <a:lnTo>
                        <a:pt x="951" y="1132"/>
                      </a:lnTo>
                      <a:lnTo>
                        <a:pt x="947" y="1132"/>
                      </a:lnTo>
                      <a:lnTo>
                        <a:pt x="943" y="1132"/>
                      </a:lnTo>
                      <a:lnTo>
                        <a:pt x="939" y="1132"/>
                      </a:lnTo>
                      <a:lnTo>
                        <a:pt x="935" y="1132"/>
                      </a:lnTo>
                      <a:lnTo>
                        <a:pt x="931" y="1132"/>
                      </a:lnTo>
                      <a:lnTo>
                        <a:pt x="927" y="1132"/>
                      </a:lnTo>
                      <a:lnTo>
                        <a:pt x="923" y="1132"/>
                      </a:lnTo>
                      <a:lnTo>
                        <a:pt x="919" y="1132"/>
                      </a:lnTo>
                      <a:lnTo>
                        <a:pt x="915" y="1132"/>
                      </a:lnTo>
                      <a:lnTo>
                        <a:pt x="912" y="1132"/>
                      </a:lnTo>
                      <a:lnTo>
                        <a:pt x="908" y="1132"/>
                      </a:lnTo>
                      <a:lnTo>
                        <a:pt x="904" y="1132"/>
                      </a:lnTo>
                      <a:lnTo>
                        <a:pt x="900" y="1132"/>
                      </a:lnTo>
                      <a:lnTo>
                        <a:pt x="896" y="1132"/>
                      </a:lnTo>
                      <a:lnTo>
                        <a:pt x="892" y="1132"/>
                      </a:lnTo>
                      <a:lnTo>
                        <a:pt x="888" y="1132"/>
                      </a:lnTo>
                      <a:lnTo>
                        <a:pt x="884" y="1132"/>
                      </a:lnTo>
                      <a:lnTo>
                        <a:pt x="880" y="1132"/>
                      </a:lnTo>
                      <a:lnTo>
                        <a:pt x="876" y="1132"/>
                      </a:lnTo>
                      <a:lnTo>
                        <a:pt x="872" y="1132"/>
                      </a:lnTo>
                      <a:lnTo>
                        <a:pt x="868" y="1132"/>
                      </a:lnTo>
                      <a:lnTo>
                        <a:pt x="864" y="1132"/>
                      </a:lnTo>
                      <a:lnTo>
                        <a:pt x="860" y="1132"/>
                      </a:lnTo>
                      <a:lnTo>
                        <a:pt x="856" y="1132"/>
                      </a:lnTo>
                      <a:lnTo>
                        <a:pt x="852" y="1132"/>
                      </a:lnTo>
                      <a:lnTo>
                        <a:pt x="848" y="1132"/>
                      </a:lnTo>
                      <a:lnTo>
                        <a:pt x="844" y="1132"/>
                      </a:lnTo>
                      <a:lnTo>
                        <a:pt x="840" y="1132"/>
                      </a:lnTo>
                      <a:lnTo>
                        <a:pt x="836" y="1132"/>
                      </a:lnTo>
                      <a:lnTo>
                        <a:pt x="833" y="1132"/>
                      </a:lnTo>
                      <a:lnTo>
                        <a:pt x="829" y="1132"/>
                      </a:lnTo>
                      <a:lnTo>
                        <a:pt x="825" y="1132"/>
                      </a:lnTo>
                      <a:lnTo>
                        <a:pt x="821" y="1132"/>
                      </a:lnTo>
                      <a:lnTo>
                        <a:pt x="817" y="1132"/>
                      </a:lnTo>
                      <a:lnTo>
                        <a:pt x="814" y="1132"/>
                      </a:lnTo>
                      <a:lnTo>
                        <a:pt x="810" y="1132"/>
                      </a:lnTo>
                      <a:lnTo>
                        <a:pt x="806" y="1132"/>
                      </a:lnTo>
                      <a:lnTo>
                        <a:pt x="802" y="1132"/>
                      </a:lnTo>
                      <a:lnTo>
                        <a:pt x="798" y="1132"/>
                      </a:lnTo>
                      <a:lnTo>
                        <a:pt x="794" y="1132"/>
                      </a:lnTo>
                      <a:lnTo>
                        <a:pt x="790" y="1132"/>
                      </a:lnTo>
                      <a:lnTo>
                        <a:pt x="786" y="1132"/>
                      </a:lnTo>
                      <a:lnTo>
                        <a:pt x="782" y="1132"/>
                      </a:lnTo>
                      <a:lnTo>
                        <a:pt x="778" y="1132"/>
                      </a:lnTo>
                      <a:lnTo>
                        <a:pt x="774" y="1132"/>
                      </a:lnTo>
                      <a:lnTo>
                        <a:pt x="770" y="1132"/>
                      </a:lnTo>
                      <a:lnTo>
                        <a:pt x="767" y="1132"/>
                      </a:lnTo>
                      <a:lnTo>
                        <a:pt x="763" y="1132"/>
                      </a:lnTo>
                      <a:lnTo>
                        <a:pt x="759" y="1132"/>
                      </a:lnTo>
                      <a:lnTo>
                        <a:pt x="755" y="1132"/>
                      </a:lnTo>
                      <a:lnTo>
                        <a:pt x="751" y="1132"/>
                      </a:lnTo>
                      <a:lnTo>
                        <a:pt x="747" y="1132"/>
                      </a:lnTo>
                      <a:lnTo>
                        <a:pt x="743" y="1132"/>
                      </a:lnTo>
                      <a:lnTo>
                        <a:pt x="739" y="1132"/>
                      </a:lnTo>
                      <a:lnTo>
                        <a:pt x="735" y="1132"/>
                      </a:lnTo>
                      <a:lnTo>
                        <a:pt x="731" y="1132"/>
                      </a:lnTo>
                      <a:lnTo>
                        <a:pt x="727" y="1132"/>
                      </a:lnTo>
                      <a:lnTo>
                        <a:pt x="723" y="1132"/>
                      </a:lnTo>
                      <a:lnTo>
                        <a:pt x="719" y="1132"/>
                      </a:lnTo>
                      <a:lnTo>
                        <a:pt x="715" y="1132"/>
                      </a:lnTo>
                      <a:lnTo>
                        <a:pt x="711" y="1132"/>
                      </a:lnTo>
                      <a:lnTo>
                        <a:pt x="707" y="1132"/>
                      </a:lnTo>
                      <a:lnTo>
                        <a:pt x="704" y="1132"/>
                      </a:lnTo>
                      <a:lnTo>
                        <a:pt x="700" y="1132"/>
                      </a:lnTo>
                      <a:lnTo>
                        <a:pt x="696" y="1132"/>
                      </a:lnTo>
                      <a:lnTo>
                        <a:pt x="692" y="1132"/>
                      </a:lnTo>
                      <a:lnTo>
                        <a:pt x="688" y="1132"/>
                      </a:lnTo>
                      <a:lnTo>
                        <a:pt x="684" y="1132"/>
                      </a:lnTo>
                      <a:lnTo>
                        <a:pt x="680" y="1132"/>
                      </a:lnTo>
                      <a:lnTo>
                        <a:pt x="676" y="1132"/>
                      </a:lnTo>
                      <a:lnTo>
                        <a:pt x="672" y="1132"/>
                      </a:lnTo>
                      <a:lnTo>
                        <a:pt x="668" y="1132"/>
                      </a:lnTo>
                      <a:lnTo>
                        <a:pt x="664" y="1132"/>
                      </a:lnTo>
                      <a:lnTo>
                        <a:pt x="660" y="1132"/>
                      </a:lnTo>
                      <a:lnTo>
                        <a:pt x="656" y="1132"/>
                      </a:lnTo>
                      <a:lnTo>
                        <a:pt x="652" y="1132"/>
                      </a:lnTo>
                      <a:lnTo>
                        <a:pt x="648" y="1132"/>
                      </a:lnTo>
                      <a:lnTo>
                        <a:pt x="644" y="1132"/>
                      </a:lnTo>
                      <a:lnTo>
                        <a:pt x="640" y="1132"/>
                      </a:lnTo>
                      <a:lnTo>
                        <a:pt x="636" y="1132"/>
                      </a:lnTo>
                      <a:lnTo>
                        <a:pt x="632" y="1132"/>
                      </a:lnTo>
                      <a:lnTo>
                        <a:pt x="629" y="1132"/>
                      </a:lnTo>
                      <a:lnTo>
                        <a:pt x="625" y="1132"/>
                      </a:lnTo>
                      <a:lnTo>
                        <a:pt x="621" y="1132"/>
                      </a:lnTo>
                      <a:lnTo>
                        <a:pt x="617" y="1132"/>
                      </a:lnTo>
                      <a:lnTo>
                        <a:pt x="613" y="1132"/>
                      </a:lnTo>
                      <a:lnTo>
                        <a:pt x="609" y="1132"/>
                      </a:lnTo>
                      <a:lnTo>
                        <a:pt x="605" y="1132"/>
                      </a:lnTo>
                      <a:lnTo>
                        <a:pt x="601" y="1132"/>
                      </a:lnTo>
                      <a:lnTo>
                        <a:pt x="597" y="1132"/>
                      </a:lnTo>
                      <a:lnTo>
                        <a:pt x="593" y="1132"/>
                      </a:lnTo>
                      <a:lnTo>
                        <a:pt x="589" y="1132"/>
                      </a:lnTo>
                      <a:lnTo>
                        <a:pt x="585" y="1132"/>
                      </a:lnTo>
                      <a:lnTo>
                        <a:pt x="581" y="1132"/>
                      </a:lnTo>
                      <a:lnTo>
                        <a:pt x="577" y="1132"/>
                      </a:lnTo>
                      <a:lnTo>
                        <a:pt x="573" y="1132"/>
                      </a:lnTo>
                      <a:lnTo>
                        <a:pt x="569" y="1132"/>
                      </a:lnTo>
                      <a:lnTo>
                        <a:pt x="565" y="1132"/>
                      </a:lnTo>
                      <a:lnTo>
                        <a:pt x="561" y="1132"/>
                      </a:lnTo>
                      <a:lnTo>
                        <a:pt x="557" y="1132"/>
                      </a:lnTo>
                      <a:lnTo>
                        <a:pt x="554" y="1132"/>
                      </a:lnTo>
                      <a:lnTo>
                        <a:pt x="550" y="1132"/>
                      </a:lnTo>
                      <a:lnTo>
                        <a:pt x="546" y="1132"/>
                      </a:lnTo>
                      <a:lnTo>
                        <a:pt x="542" y="1132"/>
                      </a:lnTo>
                      <a:lnTo>
                        <a:pt x="538" y="1132"/>
                      </a:lnTo>
                      <a:lnTo>
                        <a:pt x="534" y="1132"/>
                      </a:lnTo>
                      <a:lnTo>
                        <a:pt x="530" y="1132"/>
                      </a:lnTo>
                      <a:lnTo>
                        <a:pt x="526" y="1132"/>
                      </a:lnTo>
                      <a:lnTo>
                        <a:pt x="522" y="1132"/>
                      </a:lnTo>
                      <a:lnTo>
                        <a:pt x="518" y="1132"/>
                      </a:lnTo>
                      <a:lnTo>
                        <a:pt x="514" y="1132"/>
                      </a:lnTo>
                      <a:lnTo>
                        <a:pt x="510" y="1132"/>
                      </a:lnTo>
                      <a:lnTo>
                        <a:pt x="506" y="1132"/>
                      </a:lnTo>
                      <a:lnTo>
                        <a:pt x="502" y="1132"/>
                      </a:lnTo>
                      <a:lnTo>
                        <a:pt x="498" y="1132"/>
                      </a:lnTo>
                      <a:lnTo>
                        <a:pt x="494" y="1132"/>
                      </a:lnTo>
                      <a:lnTo>
                        <a:pt x="491" y="1132"/>
                      </a:lnTo>
                      <a:lnTo>
                        <a:pt x="488" y="1132"/>
                      </a:lnTo>
                      <a:lnTo>
                        <a:pt x="484" y="1132"/>
                      </a:lnTo>
                      <a:lnTo>
                        <a:pt x="480" y="1132"/>
                      </a:lnTo>
                      <a:lnTo>
                        <a:pt x="476" y="1132"/>
                      </a:lnTo>
                      <a:lnTo>
                        <a:pt x="472" y="1132"/>
                      </a:lnTo>
                      <a:lnTo>
                        <a:pt x="468" y="1132"/>
                      </a:lnTo>
                      <a:lnTo>
                        <a:pt x="464" y="1132"/>
                      </a:lnTo>
                      <a:lnTo>
                        <a:pt x="460" y="1132"/>
                      </a:lnTo>
                      <a:lnTo>
                        <a:pt x="456" y="1132"/>
                      </a:lnTo>
                      <a:lnTo>
                        <a:pt x="452" y="1132"/>
                      </a:lnTo>
                      <a:lnTo>
                        <a:pt x="448" y="1132"/>
                      </a:lnTo>
                      <a:lnTo>
                        <a:pt x="444" y="1132"/>
                      </a:lnTo>
                      <a:lnTo>
                        <a:pt x="440" y="1132"/>
                      </a:lnTo>
                      <a:lnTo>
                        <a:pt x="436" y="1132"/>
                      </a:lnTo>
                      <a:lnTo>
                        <a:pt x="432" y="1132"/>
                      </a:lnTo>
                      <a:lnTo>
                        <a:pt x="428" y="1132"/>
                      </a:lnTo>
                      <a:lnTo>
                        <a:pt x="425" y="1132"/>
                      </a:lnTo>
                      <a:lnTo>
                        <a:pt x="421" y="1132"/>
                      </a:lnTo>
                      <a:lnTo>
                        <a:pt x="417" y="1132"/>
                      </a:lnTo>
                      <a:lnTo>
                        <a:pt x="413" y="1132"/>
                      </a:lnTo>
                      <a:lnTo>
                        <a:pt x="409" y="1132"/>
                      </a:lnTo>
                      <a:lnTo>
                        <a:pt x="405" y="1132"/>
                      </a:lnTo>
                      <a:lnTo>
                        <a:pt x="401" y="1132"/>
                      </a:lnTo>
                      <a:lnTo>
                        <a:pt x="397" y="1132"/>
                      </a:lnTo>
                      <a:lnTo>
                        <a:pt x="393" y="1132"/>
                      </a:lnTo>
                      <a:lnTo>
                        <a:pt x="389" y="1132"/>
                      </a:lnTo>
                      <a:lnTo>
                        <a:pt x="385" y="1132"/>
                      </a:lnTo>
                      <a:lnTo>
                        <a:pt x="381" y="1132"/>
                      </a:lnTo>
                      <a:lnTo>
                        <a:pt x="377" y="1132"/>
                      </a:lnTo>
                      <a:lnTo>
                        <a:pt x="373" y="1132"/>
                      </a:lnTo>
                      <a:lnTo>
                        <a:pt x="369" y="1132"/>
                      </a:lnTo>
                      <a:lnTo>
                        <a:pt x="365" y="1132"/>
                      </a:lnTo>
                      <a:lnTo>
                        <a:pt x="361" y="1132"/>
                      </a:lnTo>
                      <a:lnTo>
                        <a:pt x="357" y="1132"/>
                      </a:lnTo>
                      <a:lnTo>
                        <a:pt x="353" y="1132"/>
                      </a:lnTo>
                      <a:lnTo>
                        <a:pt x="349" y="1132"/>
                      </a:lnTo>
                      <a:lnTo>
                        <a:pt x="345" y="1132"/>
                      </a:lnTo>
                      <a:lnTo>
                        <a:pt x="342" y="1132"/>
                      </a:lnTo>
                      <a:lnTo>
                        <a:pt x="338" y="1132"/>
                      </a:lnTo>
                      <a:lnTo>
                        <a:pt x="334" y="1132"/>
                      </a:lnTo>
                      <a:lnTo>
                        <a:pt x="330" y="1132"/>
                      </a:lnTo>
                      <a:lnTo>
                        <a:pt x="326" y="1132"/>
                      </a:lnTo>
                      <a:lnTo>
                        <a:pt x="322" y="1132"/>
                      </a:lnTo>
                      <a:lnTo>
                        <a:pt x="318" y="1132"/>
                      </a:lnTo>
                      <a:lnTo>
                        <a:pt x="314" y="1132"/>
                      </a:lnTo>
                      <a:lnTo>
                        <a:pt x="310" y="1132"/>
                      </a:lnTo>
                      <a:lnTo>
                        <a:pt x="306" y="1132"/>
                      </a:lnTo>
                      <a:lnTo>
                        <a:pt x="302" y="1132"/>
                      </a:lnTo>
                      <a:lnTo>
                        <a:pt x="298" y="1132"/>
                      </a:lnTo>
                      <a:lnTo>
                        <a:pt x="294" y="1132"/>
                      </a:lnTo>
                      <a:lnTo>
                        <a:pt x="290" y="1132"/>
                      </a:lnTo>
                      <a:lnTo>
                        <a:pt x="286" y="1132"/>
                      </a:lnTo>
                      <a:lnTo>
                        <a:pt x="282" y="1132"/>
                      </a:lnTo>
                      <a:lnTo>
                        <a:pt x="279" y="1132"/>
                      </a:lnTo>
                      <a:lnTo>
                        <a:pt x="275" y="1132"/>
                      </a:lnTo>
                      <a:lnTo>
                        <a:pt x="271" y="1132"/>
                      </a:lnTo>
                      <a:lnTo>
                        <a:pt x="267" y="1132"/>
                      </a:lnTo>
                      <a:lnTo>
                        <a:pt x="263" y="1132"/>
                      </a:lnTo>
                      <a:lnTo>
                        <a:pt x="259" y="1132"/>
                      </a:lnTo>
                      <a:lnTo>
                        <a:pt x="255" y="1132"/>
                      </a:lnTo>
                      <a:lnTo>
                        <a:pt x="251" y="1132"/>
                      </a:lnTo>
                      <a:lnTo>
                        <a:pt x="247" y="1132"/>
                      </a:lnTo>
                      <a:lnTo>
                        <a:pt x="243" y="1132"/>
                      </a:lnTo>
                      <a:lnTo>
                        <a:pt x="239" y="1132"/>
                      </a:lnTo>
                      <a:lnTo>
                        <a:pt x="235" y="1132"/>
                      </a:lnTo>
                      <a:lnTo>
                        <a:pt x="231" y="1132"/>
                      </a:lnTo>
                      <a:lnTo>
                        <a:pt x="227" y="1132"/>
                      </a:lnTo>
                      <a:lnTo>
                        <a:pt x="223" y="1132"/>
                      </a:lnTo>
                      <a:lnTo>
                        <a:pt x="219" y="1132"/>
                      </a:lnTo>
                      <a:lnTo>
                        <a:pt x="216" y="1132"/>
                      </a:lnTo>
                      <a:lnTo>
                        <a:pt x="212" y="1132"/>
                      </a:lnTo>
                      <a:lnTo>
                        <a:pt x="208" y="1132"/>
                      </a:lnTo>
                      <a:lnTo>
                        <a:pt x="204" y="1132"/>
                      </a:lnTo>
                      <a:lnTo>
                        <a:pt x="200" y="1132"/>
                      </a:lnTo>
                      <a:lnTo>
                        <a:pt x="196" y="1132"/>
                      </a:lnTo>
                      <a:lnTo>
                        <a:pt x="192" y="1132"/>
                      </a:lnTo>
                      <a:lnTo>
                        <a:pt x="188" y="1132"/>
                      </a:lnTo>
                      <a:lnTo>
                        <a:pt x="184" y="1132"/>
                      </a:lnTo>
                      <a:lnTo>
                        <a:pt x="180" y="1132"/>
                      </a:lnTo>
                      <a:lnTo>
                        <a:pt x="176" y="1132"/>
                      </a:lnTo>
                      <a:lnTo>
                        <a:pt x="172" y="1132"/>
                      </a:lnTo>
                      <a:lnTo>
                        <a:pt x="168" y="1132"/>
                      </a:lnTo>
                      <a:lnTo>
                        <a:pt x="164" y="1132"/>
                      </a:lnTo>
                      <a:lnTo>
                        <a:pt x="161" y="1132"/>
                      </a:lnTo>
                      <a:lnTo>
                        <a:pt x="157" y="1132"/>
                      </a:lnTo>
                      <a:lnTo>
                        <a:pt x="153" y="1132"/>
                      </a:lnTo>
                      <a:lnTo>
                        <a:pt x="149" y="1132"/>
                      </a:lnTo>
                      <a:lnTo>
                        <a:pt x="145" y="1132"/>
                      </a:lnTo>
                      <a:lnTo>
                        <a:pt x="142" y="1132"/>
                      </a:lnTo>
                      <a:lnTo>
                        <a:pt x="138" y="1132"/>
                      </a:lnTo>
                      <a:lnTo>
                        <a:pt x="134" y="1132"/>
                      </a:lnTo>
                      <a:lnTo>
                        <a:pt x="130" y="1132"/>
                      </a:lnTo>
                      <a:lnTo>
                        <a:pt x="126" y="1132"/>
                      </a:lnTo>
                      <a:lnTo>
                        <a:pt x="122" y="1132"/>
                      </a:lnTo>
                      <a:lnTo>
                        <a:pt x="118" y="1132"/>
                      </a:lnTo>
                      <a:lnTo>
                        <a:pt x="114" y="1132"/>
                      </a:lnTo>
                      <a:lnTo>
                        <a:pt x="110" y="1132"/>
                      </a:lnTo>
                      <a:lnTo>
                        <a:pt x="106" y="1132"/>
                      </a:lnTo>
                      <a:lnTo>
                        <a:pt x="102" y="1132"/>
                      </a:lnTo>
                      <a:lnTo>
                        <a:pt x="98" y="1132"/>
                      </a:lnTo>
                      <a:lnTo>
                        <a:pt x="94" y="1132"/>
                      </a:lnTo>
                      <a:lnTo>
                        <a:pt x="90" y="1132"/>
                      </a:lnTo>
                      <a:lnTo>
                        <a:pt x="86" y="1132"/>
                      </a:lnTo>
                      <a:lnTo>
                        <a:pt x="82" y="1132"/>
                      </a:lnTo>
                      <a:lnTo>
                        <a:pt x="78" y="1132"/>
                      </a:lnTo>
                      <a:lnTo>
                        <a:pt x="74" y="1132"/>
                      </a:lnTo>
                      <a:lnTo>
                        <a:pt x="70" y="1132"/>
                      </a:lnTo>
                      <a:lnTo>
                        <a:pt x="66" y="1132"/>
                      </a:lnTo>
                      <a:lnTo>
                        <a:pt x="63" y="1132"/>
                      </a:lnTo>
                      <a:lnTo>
                        <a:pt x="59" y="1132"/>
                      </a:lnTo>
                      <a:lnTo>
                        <a:pt x="55" y="1132"/>
                      </a:lnTo>
                      <a:lnTo>
                        <a:pt x="51" y="1132"/>
                      </a:lnTo>
                      <a:lnTo>
                        <a:pt x="47" y="1132"/>
                      </a:lnTo>
                      <a:lnTo>
                        <a:pt x="43" y="1132"/>
                      </a:lnTo>
                      <a:lnTo>
                        <a:pt x="39" y="1132"/>
                      </a:lnTo>
                      <a:lnTo>
                        <a:pt x="35" y="1132"/>
                      </a:lnTo>
                      <a:lnTo>
                        <a:pt x="31" y="1132"/>
                      </a:lnTo>
                      <a:lnTo>
                        <a:pt x="27" y="1132"/>
                      </a:lnTo>
                      <a:lnTo>
                        <a:pt x="23" y="1132"/>
                      </a:lnTo>
                      <a:lnTo>
                        <a:pt x="19" y="1132"/>
                      </a:lnTo>
                      <a:lnTo>
                        <a:pt x="15" y="1132"/>
                      </a:lnTo>
                      <a:lnTo>
                        <a:pt x="11" y="1132"/>
                      </a:lnTo>
                      <a:lnTo>
                        <a:pt x="7" y="1132"/>
                      </a:lnTo>
                      <a:lnTo>
                        <a:pt x="4" y="1132"/>
                      </a:lnTo>
                      <a:lnTo>
                        <a:pt x="0" y="1132"/>
                      </a:lnTo>
                      <a:lnTo>
                        <a:pt x="0" y="1119"/>
                      </a:lnTo>
                    </a:path>
                  </a:pathLst>
                </a:custGeom>
                <a:solidFill>
                  <a:srgbClr val="C0C0C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3" name="Freeform 13"/>
                <p:cNvSpPr>
                  <a:spLocks/>
                </p:cNvSpPr>
                <p:nvPr/>
              </p:nvSpPr>
              <p:spPr bwMode="auto">
                <a:xfrm>
                  <a:off x="3147" y="1603"/>
                  <a:ext cx="1962" cy="1069"/>
                </a:xfrm>
                <a:custGeom>
                  <a:avLst/>
                  <a:gdLst>
                    <a:gd name="T0" fmla="*/ 59 w 1962"/>
                    <a:gd name="T1" fmla="*/ 1068 h 1069"/>
                    <a:gd name="T2" fmla="*/ 122 w 1962"/>
                    <a:gd name="T3" fmla="*/ 1068 h 1069"/>
                    <a:gd name="T4" fmla="*/ 184 w 1962"/>
                    <a:gd name="T5" fmla="*/ 1068 h 1069"/>
                    <a:gd name="T6" fmla="*/ 247 w 1962"/>
                    <a:gd name="T7" fmla="*/ 1068 h 1069"/>
                    <a:gd name="T8" fmla="*/ 310 w 1962"/>
                    <a:gd name="T9" fmla="*/ 1068 h 1069"/>
                    <a:gd name="T10" fmla="*/ 373 w 1962"/>
                    <a:gd name="T11" fmla="*/ 1068 h 1069"/>
                    <a:gd name="T12" fmla="*/ 436 w 1962"/>
                    <a:gd name="T13" fmla="*/ 1068 h 1069"/>
                    <a:gd name="T14" fmla="*/ 498 w 1962"/>
                    <a:gd name="T15" fmla="*/ 814 h 1069"/>
                    <a:gd name="T16" fmla="*/ 561 w 1962"/>
                    <a:gd name="T17" fmla="*/ 738 h 1069"/>
                    <a:gd name="T18" fmla="*/ 625 w 1962"/>
                    <a:gd name="T19" fmla="*/ 649 h 1069"/>
                    <a:gd name="T20" fmla="*/ 688 w 1962"/>
                    <a:gd name="T21" fmla="*/ 550 h 1069"/>
                    <a:gd name="T22" fmla="*/ 751 w 1962"/>
                    <a:gd name="T23" fmla="*/ 443 h 1069"/>
                    <a:gd name="T24" fmla="*/ 814 w 1962"/>
                    <a:gd name="T25" fmla="*/ 333 h 1069"/>
                    <a:gd name="T26" fmla="*/ 876 w 1962"/>
                    <a:gd name="T27" fmla="*/ 226 h 1069"/>
                    <a:gd name="T28" fmla="*/ 939 w 1962"/>
                    <a:gd name="T29" fmla="*/ 128 h 1069"/>
                    <a:gd name="T30" fmla="*/ 1002 w 1962"/>
                    <a:gd name="T31" fmla="*/ 45 h 1069"/>
                    <a:gd name="T32" fmla="*/ 1065 w 1962"/>
                    <a:gd name="T33" fmla="*/ 1068 h 1069"/>
                    <a:gd name="T34" fmla="*/ 1128 w 1962"/>
                    <a:gd name="T35" fmla="*/ 1068 h 1069"/>
                    <a:gd name="T36" fmla="*/ 1191 w 1962"/>
                    <a:gd name="T37" fmla="*/ 1068 h 1069"/>
                    <a:gd name="T38" fmla="*/ 1254 w 1962"/>
                    <a:gd name="T39" fmla="*/ 1068 h 1069"/>
                    <a:gd name="T40" fmla="*/ 1317 w 1962"/>
                    <a:gd name="T41" fmla="*/ 1068 h 1069"/>
                    <a:gd name="T42" fmla="*/ 1380 w 1962"/>
                    <a:gd name="T43" fmla="*/ 1068 h 1069"/>
                    <a:gd name="T44" fmla="*/ 1443 w 1962"/>
                    <a:gd name="T45" fmla="*/ 1068 h 1069"/>
                    <a:gd name="T46" fmla="*/ 1505 w 1962"/>
                    <a:gd name="T47" fmla="*/ 1068 h 1069"/>
                    <a:gd name="T48" fmla="*/ 1568 w 1962"/>
                    <a:gd name="T49" fmla="*/ 1068 h 1069"/>
                    <a:gd name="T50" fmla="*/ 1631 w 1962"/>
                    <a:gd name="T51" fmla="*/ 1068 h 1069"/>
                    <a:gd name="T52" fmla="*/ 1694 w 1962"/>
                    <a:gd name="T53" fmla="*/ 1068 h 1069"/>
                    <a:gd name="T54" fmla="*/ 1757 w 1962"/>
                    <a:gd name="T55" fmla="*/ 1068 h 1069"/>
                    <a:gd name="T56" fmla="*/ 1819 w 1962"/>
                    <a:gd name="T57" fmla="*/ 1068 h 1069"/>
                    <a:gd name="T58" fmla="*/ 1883 w 1962"/>
                    <a:gd name="T59" fmla="*/ 1068 h 1069"/>
                    <a:gd name="T60" fmla="*/ 1946 w 1962"/>
                    <a:gd name="T61" fmla="*/ 1068 h 1069"/>
                    <a:gd name="T62" fmla="*/ 1914 w 1962"/>
                    <a:gd name="T63" fmla="*/ 1068 h 1069"/>
                    <a:gd name="T64" fmla="*/ 1851 w 1962"/>
                    <a:gd name="T65" fmla="*/ 1068 h 1069"/>
                    <a:gd name="T66" fmla="*/ 1789 w 1962"/>
                    <a:gd name="T67" fmla="*/ 1068 h 1069"/>
                    <a:gd name="T68" fmla="*/ 1726 w 1962"/>
                    <a:gd name="T69" fmla="*/ 1068 h 1069"/>
                    <a:gd name="T70" fmla="*/ 1663 w 1962"/>
                    <a:gd name="T71" fmla="*/ 1068 h 1069"/>
                    <a:gd name="T72" fmla="*/ 1600 w 1962"/>
                    <a:gd name="T73" fmla="*/ 1068 h 1069"/>
                    <a:gd name="T74" fmla="*/ 1536 w 1962"/>
                    <a:gd name="T75" fmla="*/ 1068 h 1069"/>
                    <a:gd name="T76" fmla="*/ 1473 w 1962"/>
                    <a:gd name="T77" fmla="*/ 1068 h 1069"/>
                    <a:gd name="T78" fmla="*/ 1411 w 1962"/>
                    <a:gd name="T79" fmla="*/ 1068 h 1069"/>
                    <a:gd name="T80" fmla="*/ 1348 w 1962"/>
                    <a:gd name="T81" fmla="*/ 1068 h 1069"/>
                    <a:gd name="T82" fmla="*/ 1285 w 1962"/>
                    <a:gd name="T83" fmla="*/ 1068 h 1069"/>
                    <a:gd name="T84" fmla="*/ 1222 w 1962"/>
                    <a:gd name="T85" fmla="*/ 1068 h 1069"/>
                    <a:gd name="T86" fmla="*/ 1159 w 1962"/>
                    <a:gd name="T87" fmla="*/ 1068 h 1069"/>
                    <a:gd name="T88" fmla="*/ 1097 w 1962"/>
                    <a:gd name="T89" fmla="*/ 1068 h 1069"/>
                    <a:gd name="T90" fmla="*/ 1034 w 1962"/>
                    <a:gd name="T91" fmla="*/ 1068 h 1069"/>
                    <a:gd name="T92" fmla="*/ 971 w 1962"/>
                    <a:gd name="T93" fmla="*/ 1068 h 1069"/>
                    <a:gd name="T94" fmla="*/ 908 w 1962"/>
                    <a:gd name="T95" fmla="*/ 1068 h 1069"/>
                    <a:gd name="T96" fmla="*/ 844 w 1962"/>
                    <a:gd name="T97" fmla="*/ 1068 h 1069"/>
                    <a:gd name="T98" fmla="*/ 782 w 1962"/>
                    <a:gd name="T99" fmla="*/ 1068 h 1069"/>
                    <a:gd name="T100" fmla="*/ 719 w 1962"/>
                    <a:gd name="T101" fmla="*/ 1068 h 1069"/>
                    <a:gd name="T102" fmla="*/ 656 w 1962"/>
                    <a:gd name="T103" fmla="*/ 1068 h 1069"/>
                    <a:gd name="T104" fmla="*/ 593 w 1962"/>
                    <a:gd name="T105" fmla="*/ 1068 h 1069"/>
                    <a:gd name="T106" fmla="*/ 530 w 1962"/>
                    <a:gd name="T107" fmla="*/ 1068 h 1069"/>
                    <a:gd name="T108" fmla="*/ 468 w 1962"/>
                    <a:gd name="T109" fmla="*/ 1068 h 1069"/>
                    <a:gd name="T110" fmla="*/ 405 w 1962"/>
                    <a:gd name="T111" fmla="*/ 1068 h 1069"/>
                    <a:gd name="T112" fmla="*/ 342 w 1962"/>
                    <a:gd name="T113" fmla="*/ 1068 h 1069"/>
                    <a:gd name="T114" fmla="*/ 279 w 1962"/>
                    <a:gd name="T115" fmla="*/ 1068 h 1069"/>
                    <a:gd name="T116" fmla="*/ 216 w 1962"/>
                    <a:gd name="T117" fmla="*/ 1068 h 1069"/>
                    <a:gd name="T118" fmla="*/ 153 w 1962"/>
                    <a:gd name="T119" fmla="*/ 1068 h 1069"/>
                    <a:gd name="T120" fmla="*/ 90 w 1962"/>
                    <a:gd name="T121" fmla="*/ 1068 h 1069"/>
                    <a:gd name="T122" fmla="*/ 27 w 1962"/>
                    <a:gd name="T123" fmla="*/ 1068 h 106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62"/>
                    <a:gd name="T187" fmla="*/ 0 h 1069"/>
                    <a:gd name="T188" fmla="*/ 1962 w 1962"/>
                    <a:gd name="T189" fmla="*/ 1069 h 106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62" h="1069">
                      <a:moveTo>
                        <a:pt x="0" y="1068"/>
                      </a:moveTo>
                      <a:lnTo>
                        <a:pt x="4" y="1068"/>
                      </a:lnTo>
                      <a:lnTo>
                        <a:pt x="7" y="1068"/>
                      </a:lnTo>
                      <a:lnTo>
                        <a:pt x="11" y="1068"/>
                      </a:lnTo>
                      <a:lnTo>
                        <a:pt x="15" y="1068"/>
                      </a:lnTo>
                      <a:lnTo>
                        <a:pt x="19" y="1068"/>
                      </a:lnTo>
                      <a:lnTo>
                        <a:pt x="23" y="1068"/>
                      </a:lnTo>
                      <a:lnTo>
                        <a:pt x="27" y="1068"/>
                      </a:lnTo>
                      <a:lnTo>
                        <a:pt x="31" y="1068"/>
                      </a:lnTo>
                      <a:lnTo>
                        <a:pt x="35" y="1068"/>
                      </a:lnTo>
                      <a:lnTo>
                        <a:pt x="39" y="1068"/>
                      </a:lnTo>
                      <a:lnTo>
                        <a:pt x="43" y="1068"/>
                      </a:lnTo>
                      <a:lnTo>
                        <a:pt x="47" y="1068"/>
                      </a:lnTo>
                      <a:lnTo>
                        <a:pt x="51" y="1068"/>
                      </a:lnTo>
                      <a:lnTo>
                        <a:pt x="55" y="1068"/>
                      </a:lnTo>
                      <a:lnTo>
                        <a:pt x="59" y="1068"/>
                      </a:lnTo>
                      <a:lnTo>
                        <a:pt x="63" y="1068"/>
                      </a:lnTo>
                      <a:lnTo>
                        <a:pt x="66" y="1068"/>
                      </a:lnTo>
                      <a:lnTo>
                        <a:pt x="70" y="1068"/>
                      </a:lnTo>
                      <a:lnTo>
                        <a:pt x="74" y="1068"/>
                      </a:lnTo>
                      <a:lnTo>
                        <a:pt x="78" y="1068"/>
                      </a:lnTo>
                      <a:lnTo>
                        <a:pt x="82" y="1068"/>
                      </a:lnTo>
                      <a:lnTo>
                        <a:pt x="86" y="1068"/>
                      </a:lnTo>
                      <a:lnTo>
                        <a:pt x="90" y="1068"/>
                      </a:lnTo>
                      <a:lnTo>
                        <a:pt x="94" y="1068"/>
                      </a:lnTo>
                      <a:lnTo>
                        <a:pt x="98" y="1068"/>
                      </a:lnTo>
                      <a:lnTo>
                        <a:pt x="102" y="1068"/>
                      </a:lnTo>
                      <a:lnTo>
                        <a:pt x="106" y="1068"/>
                      </a:lnTo>
                      <a:lnTo>
                        <a:pt x="110" y="1068"/>
                      </a:lnTo>
                      <a:lnTo>
                        <a:pt x="114" y="1068"/>
                      </a:lnTo>
                      <a:lnTo>
                        <a:pt x="118" y="1068"/>
                      </a:lnTo>
                      <a:lnTo>
                        <a:pt x="122" y="1068"/>
                      </a:lnTo>
                      <a:lnTo>
                        <a:pt x="126" y="1068"/>
                      </a:lnTo>
                      <a:lnTo>
                        <a:pt x="130" y="1068"/>
                      </a:lnTo>
                      <a:lnTo>
                        <a:pt x="134" y="1068"/>
                      </a:lnTo>
                      <a:lnTo>
                        <a:pt x="138" y="1068"/>
                      </a:lnTo>
                      <a:lnTo>
                        <a:pt x="142" y="1068"/>
                      </a:lnTo>
                      <a:lnTo>
                        <a:pt x="145" y="1068"/>
                      </a:lnTo>
                      <a:lnTo>
                        <a:pt x="149" y="1068"/>
                      </a:lnTo>
                      <a:lnTo>
                        <a:pt x="153" y="1068"/>
                      </a:lnTo>
                      <a:lnTo>
                        <a:pt x="157" y="1068"/>
                      </a:lnTo>
                      <a:lnTo>
                        <a:pt x="161" y="1068"/>
                      </a:lnTo>
                      <a:lnTo>
                        <a:pt x="164" y="1068"/>
                      </a:lnTo>
                      <a:lnTo>
                        <a:pt x="168" y="1068"/>
                      </a:lnTo>
                      <a:lnTo>
                        <a:pt x="172" y="1068"/>
                      </a:lnTo>
                      <a:lnTo>
                        <a:pt x="176" y="1068"/>
                      </a:lnTo>
                      <a:lnTo>
                        <a:pt x="180" y="1068"/>
                      </a:lnTo>
                      <a:lnTo>
                        <a:pt x="184" y="1068"/>
                      </a:lnTo>
                      <a:lnTo>
                        <a:pt x="188" y="1068"/>
                      </a:lnTo>
                      <a:lnTo>
                        <a:pt x="192" y="1068"/>
                      </a:lnTo>
                      <a:lnTo>
                        <a:pt x="196" y="1068"/>
                      </a:lnTo>
                      <a:lnTo>
                        <a:pt x="200" y="1068"/>
                      </a:lnTo>
                      <a:lnTo>
                        <a:pt x="204" y="1068"/>
                      </a:lnTo>
                      <a:lnTo>
                        <a:pt x="208" y="1068"/>
                      </a:lnTo>
                      <a:lnTo>
                        <a:pt x="212" y="1068"/>
                      </a:lnTo>
                      <a:lnTo>
                        <a:pt x="216" y="1068"/>
                      </a:lnTo>
                      <a:lnTo>
                        <a:pt x="219" y="1068"/>
                      </a:lnTo>
                      <a:lnTo>
                        <a:pt x="223" y="1068"/>
                      </a:lnTo>
                      <a:lnTo>
                        <a:pt x="227" y="1068"/>
                      </a:lnTo>
                      <a:lnTo>
                        <a:pt x="231" y="1068"/>
                      </a:lnTo>
                      <a:lnTo>
                        <a:pt x="235" y="1068"/>
                      </a:lnTo>
                      <a:lnTo>
                        <a:pt x="239" y="1068"/>
                      </a:lnTo>
                      <a:lnTo>
                        <a:pt x="243" y="1068"/>
                      </a:lnTo>
                      <a:lnTo>
                        <a:pt x="247" y="1068"/>
                      </a:lnTo>
                      <a:lnTo>
                        <a:pt x="251" y="1068"/>
                      </a:lnTo>
                      <a:lnTo>
                        <a:pt x="255" y="1068"/>
                      </a:lnTo>
                      <a:lnTo>
                        <a:pt x="259" y="1068"/>
                      </a:lnTo>
                      <a:lnTo>
                        <a:pt x="263" y="1068"/>
                      </a:lnTo>
                      <a:lnTo>
                        <a:pt x="267" y="1068"/>
                      </a:lnTo>
                      <a:lnTo>
                        <a:pt x="271" y="1068"/>
                      </a:lnTo>
                      <a:lnTo>
                        <a:pt x="275" y="1068"/>
                      </a:lnTo>
                      <a:lnTo>
                        <a:pt x="279" y="1068"/>
                      </a:lnTo>
                      <a:lnTo>
                        <a:pt x="282" y="1068"/>
                      </a:lnTo>
                      <a:lnTo>
                        <a:pt x="286" y="1068"/>
                      </a:lnTo>
                      <a:lnTo>
                        <a:pt x="290" y="1068"/>
                      </a:lnTo>
                      <a:lnTo>
                        <a:pt x="294" y="1068"/>
                      </a:lnTo>
                      <a:lnTo>
                        <a:pt x="298" y="1068"/>
                      </a:lnTo>
                      <a:lnTo>
                        <a:pt x="302" y="1068"/>
                      </a:lnTo>
                      <a:lnTo>
                        <a:pt x="306" y="1068"/>
                      </a:lnTo>
                      <a:lnTo>
                        <a:pt x="310" y="1068"/>
                      </a:lnTo>
                      <a:lnTo>
                        <a:pt x="314" y="1068"/>
                      </a:lnTo>
                      <a:lnTo>
                        <a:pt x="318" y="1068"/>
                      </a:lnTo>
                      <a:lnTo>
                        <a:pt x="322" y="1068"/>
                      </a:lnTo>
                      <a:lnTo>
                        <a:pt x="326" y="1068"/>
                      </a:lnTo>
                      <a:lnTo>
                        <a:pt x="330" y="1068"/>
                      </a:lnTo>
                      <a:lnTo>
                        <a:pt x="334" y="1068"/>
                      </a:lnTo>
                      <a:lnTo>
                        <a:pt x="338" y="1068"/>
                      </a:lnTo>
                      <a:lnTo>
                        <a:pt x="342" y="1068"/>
                      </a:lnTo>
                      <a:lnTo>
                        <a:pt x="345" y="1068"/>
                      </a:lnTo>
                      <a:lnTo>
                        <a:pt x="349" y="1068"/>
                      </a:lnTo>
                      <a:lnTo>
                        <a:pt x="353" y="1068"/>
                      </a:lnTo>
                      <a:lnTo>
                        <a:pt x="357" y="1068"/>
                      </a:lnTo>
                      <a:lnTo>
                        <a:pt x="361" y="1068"/>
                      </a:lnTo>
                      <a:lnTo>
                        <a:pt x="365" y="1068"/>
                      </a:lnTo>
                      <a:lnTo>
                        <a:pt x="369" y="1068"/>
                      </a:lnTo>
                      <a:lnTo>
                        <a:pt x="373" y="1068"/>
                      </a:lnTo>
                      <a:lnTo>
                        <a:pt x="377" y="1068"/>
                      </a:lnTo>
                      <a:lnTo>
                        <a:pt x="381" y="1068"/>
                      </a:lnTo>
                      <a:lnTo>
                        <a:pt x="385" y="1068"/>
                      </a:lnTo>
                      <a:lnTo>
                        <a:pt x="389" y="1068"/>
                      </a:lnTo>
                      <a:lnTo>
                        <a:pt x="393" y="1068"/>
                      </a:lnTo>
                      <a:lnTo>
                        <a:pt x="397" y="1068"/>
                      </a:lnTo>
                      <a:lnTo>
                        <a:pt x="401" y="1068"/>
                      </a:lnTo>
                      <a:lnTo>
                        <a:pt x="405" y="1068"/>
                      </a:lnTo>
                      <a:lnTo>
                        <a:pt x="409" y="1068"/>
                      </a:lnTo>
                      <a:lnTo>
                        <a:pt x="413" y="1068"/>
                      </a:lnTo>
                      <a:lnTo>
                        <a:pt x="417" y="1068"/>
                      </a:lnTo>
                      <a:lnTo>
                        <a:pt x="421" y="1068"/>
                      </a:lnTo>
                      <a:lnTo>
                        <a:pt x="425" y="1068"/>
                      </a:lnTo>
                      <a:lnTo>
                        <a:pt x="428" y="1068"/>
                      </a:lnTo>
                      <a:lnTo>
                        <a:pt x="432" y="1068"/>
                      </a:lnTo>
                      <a:lnTo>
                        <a:pt x="436" y="1068"/>
                      </a:lnTo>
                      <a:lnTo>
                        <a:pt x="440" y="1068"/>
                      </a:lnTo>
                      <a:lnTo>
                        <a:pt x="444" y="1068"/>
                      </a:lnTo>
                      <a:lnTo>
                        <a:pt x="448" y="1068"/>
                      </a:lnTo>
                      <a:lnTo>
                        <a:pt x="452" y="1068"/>
                      </a:lnTo>
                      <a:lnTo>
                        <a:pt x="456" y="1068"/>
                      </a:lnTo>
                      <a:lnTo>
                        <a:pt x="460" y="1068"/>
                      </a:lnTo>
                      <a:lnTo>
                        <a:pt x="464" y="1068"/>
                      </a:lnTo>
                      <a:lnTo>
                        <a:pt x="468" y="1068"/>
                      </a:lnTo>
                      <a:lnTo>
                        <a:pt x="472" y="1068"/>
                      </a:lnTo>
                      <a:lnTo>
                        <a:pt x="476" y="1068"/>
                      </a:lnTo>
                      <a:lnTo>
                        <a:pt x="480" y="1068"/>
                      </a:lnTo>
                      <a:lnTo>
                        <a:pt x="484" y="1068"/>
                      </a:lnTo>
                      <a:lnTo>
                        <a:pt x="488" y="827"/>
                      </a:lnTo>
                      <a:lnTo>
                        <a:pt x="491" y="823"/>
                      </a:lnTo>
                      <a:lnTo>
                        <a:pt x="494" y="818"/>
                      </a:lnTo>
                      <a:lnTo>
                        <a:pt x="498" y="814"/>
                      </a:lnTo>
                      <a:lnTo>
                        <a:pt x="502" y="809"/>
                      </a:lnTo>
                      <a:lnTo>
                        <a:pt x="506" y="805"/>
                      </a:lnTo>
                      <a:lnTo>
                        <a:pt x="510" y="801"/>
                      </a:lnTo>
                      <a:lnTo>
                        <a:pt x="514" y="797"/>
                      </a:lnTo>
                      <a:lnTo>
                        <a:pt x="518" y="793"/>
                      </a:lnTo>
                      <a:lnTo>
                        <a:pt x="522" y="788"/>
                      </a:lnTo>
                      <a:lnTo>
                        <a:pt x="526" y="783"/>
                      </a:lnTo>
                      <a:lnTo>
                        <a:pt x="530" y="778"/>
                      </a:lnTo>
                      <a:lnTo>
                        <a:pt x="534" y="773"/>
                      </a:lnTo>
                      <a:lnTo>
                        <a:pt x="538" y="768"/>
                      </a:lnTo>
                      <a:lnTo>
                        <a:pt x="542" y="763"/>
                      </a:lnTo>
                      <a:lnTo>
                        <a:pt x="546" y="758"/>
                      </a:lnTo>
                      <a:lnTo>
                        <a:pt x="550" y="753"/>
                      </a:lnTo>
                      <a:lnTo>
                        <a:pt x="554" y="748"/>
                      </a:lnTo>
                      <a:lnTo>
                        <a:pt x="557" y="743"/>
                      </a:lnTo>
                      <a:lnTo>
                        <a:pt x="561" y="738"/>
                      </a:lnTo>
                      <a:lnTo>
                        <a:pt x="565" y="733"/>
                      </a:lnTo>
                      <a:lnTo>
                        <a:pt x="569" y="728"/>
                      </a:lnTo>
                      <a:lnTo>
                        <a:pt x="573" y="722"/>
                      </a:lnTo>
                      <a:lnTo>
                        <a:pt x="577" y="717"/>
                      </a:lnTo>
                      <a:lnTo>
                        <a:pt x="581" y="711"/>
                      </a:lnTo>
                      <a:lnTo>
                        <a:pt x="585" y="706"/>
                      </a:lnTo>
                      <a:lnTo>
                        <a:pt x="589" y="700"/>
                      </a:lnTo>
                      <a:lnTo>
                        <a:pt x="593" y="695"/>
                      </a:lnTo>
                      <a:lnTo>
                        <a:pt x="597" y="689"/>
                      </a:lnTo>
                      <a:lnTo>
                        <a:pt x="601" y="683"/>
                      </a:lnTo>
                      <a:lnTo>
                        <a:pt x="605" y="677"/>
                      </a:lnTo>
                      <a:lnTo>
                        <a:pt x="609" y="672"/>
                      </a:lnTo>
                      <a:lnTo>
                        <a:pt x="613" y="666"/>
                      </a:lnTo>
                      <a:lnTo>
                        <a:pt x="617" y="660"/>
                      </a:lnTo>
                      <a:lnTo>
                        <a:pt x="621" y="655"/>
                      </a:lnTo>
                      <a:lnTo>
                        <a:pt x="625" y="649"/>
                      </a:lnTo>
                      <a:lnTo>
                        <a:pt x="629" y="643"/>
                      </a:lnTo>
                      <a:lnTo>
                        <a:pt x="632" y="637"/>
                      </a:lnTo>
                      <a:lnTo>
                        <a:pt x="636" y="631"/>
                      </a:lnTo>
                      <a:lnTo>
                        <a:pt x="640" y="625"/>
                      </a:lnTo>
                      <a:lnTo>
                        <a:pt x="644" y="619"/>
                      </a:lnTo>
                      <a:lnTo>
                        <a:pt x="648" y="613"/>
                      </a:lnTo>
                      <a:lnTo>
                        <a:pt x="652" y="607"/>
                      </a:lnTo>
                      <a:lnTo>
                        <a:pt x="656" y="601"/>
                      </a:lnTo>
                      <a:lnTo>
                        <a:pt x="660" y="595"/>
                      </a:lnTo>
                      <a:lnTo>
                        <a:pt x="664" y="588"/>
                      </a:lnTo>
                      <a:lnTo>
                        <a:pt x="668" y="582"/>
                      </a:lnTo>
                      <a:lnTo>
                        <a:pt x="672" y="576"/>
                      </a:lnTo>
                      <a:lnTo>
                        <a:pt x="676" y="569"/>
                      </a:lnTo>
                      <a:lnTo>
                        <a:pt x="680" y="563"/>
                      </a:lnTo>
                      <a:lnTo>
                        <a:pt x="684" y="556"/>
                      </a:lnTo>
                      <a:lnTo>
                        <a:pt x="688" y="550"/>
                      </a:lnTo>
                      <a:lnTo>
                        <a:pt x="692" y="543"/>
                      </a:lnTo>
                      <a:lnTo>
                        <a:pt x="696" y="537"/>
                      </a:lnTo>
                      <a:lnTo>
                        <a:pt x="700" y="530"/>
                      </a:lnTo>
                      <a:lnTo>
                        <a:pt x="704" y="523"/>
                      </a:lnTo>
                      <a:lnTo>
                        <a:pt x="707" y="517"/>
                      </a:lnTo>
                      <a:lnTo>
                        <a:pt x="711" y="510"/>
                      </a:lnTo>
                      <a:lnTo>
                        <a:pt x="715" y="503"/>
                      </a:lnTo>
                      <a:lnTo>
                        <a:pt x="719" y="497"/>
                      </a:lnTo>
                      <a:lnTo>
                        <a:pt x="723" y="490"/>
                      </a:lnTo>
                      <a:lnTo>
                        <a:pt x="727" y="483"/>
                      </a:lnTo>
                      <a:lnTo>
                        <a:pt x="731" y="476"/>
                      </a:lnTo>
                      <a:lnTo>
                        <a:pt x="735" y="470"/>
                      </a:lnTo>
                      <a:lnTo>
                        <a:pt x="739" y="463"/>
                      </a:lnTo>
                      <a:lnTo>
                        <a:pt x="743" y="456"/>
                      </a:lnTo>
                      <a:lnTo>
                        <a:pt x="747" y="449"/>
                      </a:lnTo>
                      <a:lnTo>
                        <a:pt x="751" y="443"/>
                      </a:lnTo>
                      <a:lnTo>
                        <a:pt x="755" y="436"/>
                      </a:lnTo>
                      <a:lnTo>
                        <a:pt x="759" y="430"/>
                      </a:lnTo>
                      <a:lnTo>
                        <a:pt x="763" y="423"/>
                      </a:lnTo>
                      <a:lnTo>
                        <a:pt x="767" y="416"/>
                      </a:lnTo>
                      <a:lnTo>
                        <a:pt x="770" y="409"/>
                      </a:lnTo>
                      <a:lnTo>
                        <a:pt x="774" y="402"/>
                      </a:lnTo>
                      <a:lnTo>
                        <a:pt x="778" y="395"/>
                      </a:lnTo>
                      <a:lnTo>
                        <a:pt x="782" y="388"/>
                      </a:lnTo>
                      <a:lnTo>
                        <a:pt x="786" y="381"/>
                      </a:lnTo>
                      <a:lnTo>
                        <a:pt x="790" y="374"/>
                      </a:lnTo>
                      <a:lnTo>
                        <a:pt x="794" y="368"/>
                      </a:lnTo>
                      <a:lnTo>
                        <a:pt x="798" y="361"/>
                      </a:lnTo>
                      <a:lnTo>
                        <a:pt x="802" y="354"/>
                      </a:lnTo>
                      <a:lnTo>
                        <a:pt x="806" y="347"/>
                      </a:lnTo>
                      <a:lnTo>
                        <a:pt x="810" y="340"/>
                      </a:lnTo>
                      <a:lnTo>
                        <a:pt x="814" y="333"/>
                      </a:lnTo>
                      <a:lnTo>
                        <a:pt x="817" y="326"/>
                      </a:lnTo>
                      <a:lnTo>
                        <a:pt x="821" y="319"/>
                      </a:lnTo>
                      <a:lnTo>
                        <a:pt x="825" y="313"/>
                      </a:lnTo>
                      <a:lnTo>
                        <a:pt x="829" y="306"/>
                      </a:lnTo>
                      <a:lnTo>
                        <a:pt x="833" y="299"/>
                      </a:lnTo>
                      <a:lnTo>
                        <a:pt x="836" y="292"/>
                      </a:lnTo>
                      <a:lnTo>
                        <a:pt x="840" y="285"/>
                      </a:lnTo>
                      <a:lnTo>
                        <a:pt x="844" y="279"/>
                      </a:lnTo>
                      <a:lnTo>
                        <a:pt x="848" y="272"/>
                      </a:lnTo>
                      <a:lnTo>
                        <a:pt x="852" y="266"/>
                      </a:lnTo>
                      <a:lnTo>
                        <a:pt x="856" y="259"/>
                      </a:lnTo>
                      <a:lnTo>
                        <a:pt x="860" y="253"/>
                      </a:lnTo>
                      <a:lnTo>
                        <a:pt x="864" y="246"/>
                      </a:lnTo>
                      <a:lnTo>
                        <a:pt x="868" y="240"/>
                      </a:lnTo>
                      <a:lnTo>
                        <a:pt x="872" y="233"/>
                      </a:lnTo>
                      <a:lnTo>
                        <a:pt x="876" y="226"/>
                      </a:lnTo>
                      <a:lnTo>
                        <a:pt x="880" y="220"/>
                      </a:lnTo>
                      <a:lnTo>
                        <a:pt x="884" y="214"/>
                      </a:lnTo>
                      <a:lnTo>
                        <a:pt x="888" y="207"/>
                      </a:lnTo>
                      <a:lnTo>
                        <a:pt x="892" y="201"/>
                      </a:lnTo>
                      <a:lnTo>
                        <a:pt x="896" y="194"/>
                      </a:lnTo>
                      <a:lnTo>
                        <a:pt x="900" y="188"/>
                      </a:lnTo>
                      <a:lnTo>
                        <a:pt x="904" y="182"/>
                      </a:lnTo>
                      <a:lnTo>
                        <a:pt x="908" y="176"/>
                      </a:lnTo>
                      <a:lnTo>
                        <a:pt x="912" y="170"/>
                      </a:lnTo>
                      <a:lnTo>
                        <a:pt x="915" y="163"/>
                      </a:lnTo>
                      <a:lnTo>
                        <a:pt x="919" y="157"/>
                      </a:lnTo>
                      <a:lnTo>
                        <a:pt x="923" y="151"/>
                      </a:lnTo>
                      <a:lnTo>
                        <a:pt x="927" y="145"/>
                      </a:lnTo>
                      <a:lnTo>
                        <a:pt x="931" y="139"/>
                      </a:lnTo>
                      <a:lnTo>
                        <a:pt x="935" y="133"/>
                      </a:lnTo>
                      <a:lnTo>
                        <a:pt x="939" y="128"/>
                      </a:lnTo>
                      <a:lnTo>
                        <a:pt x="943" y="122"/>
                      </a:lnTo>
                      <a:lnTo>
                        <a:pt x="947" y="116"/>
                      </a:lnTo>
                      <a:lnTo>
                        <a:pt x="951" y="111"/>
                      </a:lnTo>
                      <a:lnTo>
                        <a:pt x="955" y="105"/>
                      </a:lnTo>
                      <a:lnTo>
                        <a:pt x="959" y="100"/>
                      </a:lnTo>
                      <a:lnTo>
                        <a:pt x="963" y="94"/>
                      </a:lnTo>
                      <a:lnTo>
                        <a:pt x="967" y="89"/>
                      </a:lnTo>
                      <a:lnTo>
                        <a:pt x="971" y="84"/>
                      </a:lnTo>
                      <a:lnTo>
                        <a:pt x="975" y="79"/>
                      </a:lnTo>
                      <a:lnTo>
                        <a:pt x="979" y="74"/>
                      </a:lnTo>
                      <a:lnTo>
                        <a:pt x="982" y="69"/>
                      </a:lnTo>
                      <a:lnTo>
                        <a:pt x="986" y="64"/>
                      </a:lnTo>
                      <a:lnTo>
                        <a:pt x="990" y="59"/>
                      </a:lnTo>
                      <a:lnTo>
                        <a:pt x="994" y="55"/>
                      </a:lnTo>
                      <a:lnTo>
                        <a:pt x="998" y="50"/>
                      </a:lnTo>
                      <a:lnTo>
                        <a:pt x="1002" y="45"/>
                      </a:lnTo>
                      <a:lnTo>
                        <a:pt x="1006" y="40"/>
                      </a:lnTo>
                      <a:lnTo>
                        <a:pt x="1010" y="36"/>
                      </a:lnTo>
                      <a:lnTo>
                        <a:pt x="1014" y="31"/>
                      </a:lnTo>
                      <a:lnTo>
                        <a:pt x="1018" y="27"/>
                      </a:lnTo>
                      <a:lnTo>
                        <a:pt x="1022" y="23"/>
                      </a:lnTo>
                      <a:lnTo>
                        <a:pt x="1026" y="19"/>
                      </a:lnTo>
                      <a:lnTo>
                        <a:pt x="1030" y="15"/>
                      </a:lnTo>
                      <a:lnTo>
                        <a:pt x="1034" y="11"/>
                      </a:lnTo>
                      <a:lnTo>
                        <a:pt x="1038" y="7"/>
                      </a:lnTo>
                      <a:lnTo>
                        <a:pt x="1042" y="3"/>
                      </a:lnTo>
                      <a:lnTo>
                        <a:pt x="1045" y="0"/>
                      </a:lnTo>
                      <a:lnTo>
                        <a:pt x="1049" y="1068"/>
                      </a:lnTo>
                      <a:lnTo>
                        <a:pt x="1053" y="1068"/>
                      </a:lnTo>
                      <a:lnTo>
                        <a:pt x="1057" y="1068"/>
                      </a:lnTo>
                      <a:lnTo>
                        <a:pt x="1061" y="1068"/>
                      </a:lnTo>
                      <a:lnTo>
                        <a:pt x="1065" y="1068"/>
                      </a:lnTo>
                      <a:lnTo>
                        <a:pt x="1069" y="1068"/>
                      </a:lnTo>
                      <a:lnTo>
                        <a:pt x="1073" y="1068"/>
                      </a:lnTo>
                      <a:lnTo>
                        <a:pt x="1077" y="1068"/>
                      </a:lnTo>
                      <a:lnTo>
                        <a:pt x="1081" y="1068"/>
                      </a:lnTo>
                      <a:lnTo>
                        <a:pt x="1085" y="1068"/>
                      </a:lnTo>
                      <a:lnTo>
                        <a:pt x="1089" y="1068"/>
                      </a:lnTo>
                      <a:lnTo>
                        <a:pt x="1093" y="1068"/>
                      </a:lnTo>
                      <a:lnTo>
                        <a:pt x="1097" y="1068"/>
                      </a:lnTo>
                      <a:lnTo>
                        <a:pt x="1101" y="1068"/>
                      </a:lnTo>
                      <a:lnTo>
                        <a:pt x="1105" y="1068"/>
                      </a:lnTo>
                      <a:lnTo>
                        <a:pt x="1109" y="1068"/>
                      </a:lnTo>
                      <a:lnTo>
                        <a:pt x="1113" y="1068"/>
                      </a:lnTo>
                      <a:lnTo>
                        <a:pt x="1117" y="1068"/>
                      </a:lnTo>
                      <a:lnTo>
                        <a:pt x="1120" y="1068"/>
                      </a:lnTo>
                      <a:lnTo>
                        <a:pt x="1124" y="1068"/>
                      </a:lnTo>
                      <a:lnTo>
                        <a:pt x="1128" y="1068"/>
                      </a:lnTo>
                      <a:lnTo>
                        <a:pt x="1132" y="1068"/>
                      </a:lnTo>
                      <a:lnTo>
                        <a:pt x="1136" y="1068"/>
                      </a:lnTo>
                      <a:lnTo>
                        <a:pt x="1140" y="1068"/>
                      </a:lnTo>
                      <a:lnTo>
                        <a:pt x="1144" y="1068"/>
                      </a:lnTo>
                      <a:lnTo>
                        <a:pt x="1147" y="1068"/>
                      </a:lnTo>
                      <a:lnTo>
                        <a:pt x="1151" y="1068"/>
                      </a:lnTo>
                      <a:lnTo>
                        <a:pt x="1155" y="1068"/>
                      </a:lnTo>
                      <a:lnTo>
                        <a:pt x="1159" y="1068"/>
                      </a:lnTo>
                      <a:lnTo>
                        <a:pt x="1163" y="1068"/>
                      </a:lnTo>
                      <a:lnTo>
                        <a:pt x="1167" y="1068"/>
                      </a:lnTo>
                      <a:lnTo>
                        <a:pt x="1171" y="1068"/>
                      </a:lnTo>
                      <a:lnTo>
                        <a:pt x="1175" y="1068"/>
                      </a:lnTo>
                      <a:lnTo>
                        <a:pt x="1179" y="1068"/>
                      </a:lnTo>
                      <a:lnTo>
                        <a:pt x="1183" y="1068"/>
                      </a:lnTo>
                      <a:lnTo>
                        <a:pt x="1187" y="1068"/>
                      </a:lnTo>
                      <a:lnTo>
                        <a:pt x="1191" y="1068"/>
                      </a:lnTo>
                      <a:lnTo>
                        <a:pt x="1194" y="1068"/>
                      </a:lnTo>
                      <a:lnTo>
                        <a:pt x="1198" y="1068"/>
                      </a:lnTo>
                      <a:lnTo>
                        <a:pt x="1202" y="1068"/>
                      </a:lnTo>
                      <a:lnTo>
                        <a:pt x="1206" y="1068"/>
                      </a:lnTo>
                      <a:lnTo>
                        <a:pt x="1210" y="1068"/>
                      </a:lnTo>
                      <a:lnTo>
                        <a:pt x="1214" y="1068"/>
                      </a:lnTo>
                      <a:lnTo>
                        <a:pt x="1218" y="1068"/>
                      </a:lnTo>
                      <a:lnTo>
                        <a:pt x="1222" y="1068"/>
                      </a:lnTo>
                      <a:lnTo>
                        <a:pt x="1226" y="1068"/>
                      </a:lnTo>
                      <a:lnTo>
                        <a:pt x="1230" y="1068"/>
                      </a:lnTo>
                      <a:lnTo>
                        <a:pt x="1234" y="1068"/>
                      </a:lnTo>
                      <a:lnTo>
                        <a:pt x="1238" y="1068"/>
                      </a:lnTo>
                      <a:lnTo>
                        <a:pt x="1242" y="1068"/>
                      </a:lnTo>
                      <a:lnTo>
                        <a:pt x="1246" y="1068"/>
                      </a:lnTo>
                      <a:lnTo>
                        <a:pt x="1250" y="1068"/>
                      </a:lnTo>
                      <a:lnTo>
                        <a:pt x="1254" y="1068"/>
                      </a:lnTo>
                      <a:lnTo>
                        <a:pt x="1257" y="1068"/>
                      </a:lnTo>
                      <a:lnTo>
                        <a:pt x="1261" y="1068"/>
                      </a:lnTo>
                      <a:lnTo>
                        <a:pt x="1265" y="1068"/>
                      </a:lnTo>
                      <a:lnTo>
                        <a:pt x="1269" y="1068"/>
                      </a:lnTo>
                      <a:lnTo>
                        <a:pt x="1273" y="1068"/>
                      </a:lnTo>
                      <a:lnTo>
                        <a:pt x="1277" y="1068"/>
                      </a:lnTo>
                      <a:lnTo>
                        <a:pt x="1281" y="1068"/>
                      </a:lnTo>
                      <a:lnTo>
                        <a:pt x="1285" y="1068"/>
                      </a:lnTo>
                      <a:lnTo>
                        <a:pt x="1289" y="1068"/>
                      </a:lnTo>
                      <a:lnTo>
                        <a:pt x="1293" y="1068"/>
                      </a:lnTo>
                      <a:lnTo>
                        <a:pt x="1297" y="1068"/>
                      </a:lnTo>
                      <a:lnTo>
                        <a:pt x="1301" y="1068"/>
                      </a:lnTo>
                      <a:lnTo>
                        <a:pt x="1305" y="1068"/>
                      </a:lnTo>
                      <a:lnTo>
                        <a:pt x="1309" y="1068"/>
                      </a:lnTo>
                      <a:lnTo>
                        <a:pt x="1313" y="1068"/>
                      </a:lnTo>
                      <a:lnTo>
                        <a:pt x="1317" y="1068"/>
                      </a:lnTo>
                      <a:lnTo>
                        <a:pt x="1321" y="1068"/>
                      </a:lnTo>
                      <a:lnTo>
                        <a:pt x="1324" y="1068"/>
                      </a:lnTo>
                      <a:lnTo>
                        <a:pt x="1328" y="1068"/>
                      </a:lnTo>
                      <a:lnTo>
                        <a:pt x="1332" y="1068"/>
                      </a:lnTo>
                      <a:lnTo>
                        <a:pt x="1336" y="1068"/>
                      </a:lnTo>
                      <a:lnTo>
                        <a:pt x="1340" y="1068"/>
                      </a:lnTo>
                      <a:lnTo>
                        <a:pt x="1344" y="1068"/>
                      </a:lnTo>
                      <a:lnTo>
                        <a:pt x="1348" y="1068"/>
                      </a:lnTo>
                      <a:lnTo>
                        <a:pt x="1352" y="1068"/>
                      </a:lnTo>
                      <a:lnTo>
                        <a:pt x="1356" y="1068"/>
                      </a:lnTo>
                      <a:lnTo>
                        <a:pt x="1360" y="1068"/>
                      </a:lnTo>
                      <a:lnTo>
                        <a:pt x="1364" y="1068"/>
                      </a:lnTo>
                      <a:lnTo>
                        <a:pt x="1368" y="1068"/>
                      </a:lnTo>
                      <a:lnTo>
                        <a:pt x="1372" y="1068"/>
                      </a:lnTo>
                      <a:lnTo>
                        <a:pt x="1376" y="1068"/>
                      </a:lnTo>
                      <a:lnTo>
                        <a:pt x="1380" y="1068"/>
                      </a:lnTo>
                      <a:lnTo>
                        <a:pt x="1384" y="1068"/>
                      </a:lnTo>
                      <a:lnTo>
                        <a:pt x="1388" y="1068"/>
                      </a:lnTo>
                      <a:lnTo>
                        <a:pt x="1392" y="1068"/>
                      </a:lnTo>
                      <a:lnTo>
                        <a:pt x="1396" y="1068"/>
                      </a:lnTo>
                      <a:lnTo>
                        <a:pt x="1400" y="1068"/>
                      </a:lnTo>
                      <a:lnTo>
                        <a:pt x="1403" y="1068"/>
                      </a:lnTo>
                      <a:lnTo>
                        <a:pt x="1407" y="1068"/>
                      </a:lnTo>
                      <a:lnTo>
                        <a:pt x="1411" y="1068"/>
                      </a:lnTo>
                      <a:lnTo>
                        <a:pt x="1415" y="1068"/>
                      </a:lnTo>
                      <a:lnTo>
                        <a:pt x="1419" y="1068"/>
                      </a:lnTo>
                      <a:lnTo>
                        <a:pt x="1423" y="1068"/>
                      </a:lnTo>
                      <a:lnTo>
                        <a:pt x="1427" y="1068"/>
                      </a:lnTo>
                      <a:lnTo>
                        <a:pt x="1431" y="1068"/>
                      </a:lnTo>
                      <a:lnTo>
                        <a:pt x="1435" y="1068"/>
                      </a:lnTo>
                      <a:lnTo>
                        <a:pt x="1439" y="1068"/>
                      </a:lnTo>
                      <a:lnTo>
                        <a:pt x="1443" y="1068"/>
                      </a:lnTo>
                      <a:lnTo>
                        <a:pt x="1447" y="1068"/>
                      </a:lnTo>
                      <a:lnTo>
                        <a:pt x="1451" y="1068"/>
                      </a:lnTo>
                      <a:lnTo>
                        <a:pt x="1455" y="1068"/>
                      </a:lnTo>
                      <a:lnTo>
                        <a:pt x="1459" y="1068"/>
                      </a:lnTo>
                      <a:lnTo>
                        <a:pt x="1463" y="1068"/>
                      </a:lnTo>
                      <a:lnTo>
                        <a:pt x="1467" y="1068"/>
                      </a:lnTo>
                      <a:lnTo>
                        <a:pt x="1470" y="1068"/>
                      </a:lnTo>
                      <a:lnTo>
                        <a:pt x="1473" y="1068"/>
                      </a:lnTo>
                      <a:lnTo>
                        <a:pt x="1477" y="1068"/>
                      </a:lnTo>
                      <a:lnTo>
                        <a:pt x="1481" y="1068"/>
                      </a:lnTo>
                      <a:lnTo>
                        <a:pt x="1485" y="1068"/>
                      </a:lnTo>
                      <a:lnTo>
                        <a:pt x="1489" y="1068"/>
                      </a:lnTo>
                      <a:lnTo>
                        <a:pt x="1493" y="1068"/>
                      </a:lnTo>
                      <a:lnTo>
                        <a:pt x="1497" y="1068"/>
                      </a:lnTo>
                      <a:lnTo>
                        <a:pt x="1501" y="1068"/>
                      </a:lnTo>
                      <a:lnTo>
                        <a:pt x="1505" y="1068"/>
                      </a:lnTo>
                      <a:lnTo>
                        <a:pt x="1509" y="1068"/>
                      </a:lnTo>
                      <a:lnTo>
                        <a:pt x="1513" y="1068"/>
                      </a:lnTo>
                      <a:lnTo>
                        <a:pt x="1517" y="1068"/>
                      </a:lnTo>
                      <a:lnTo>
                        <a:pt x="1521" y="1068"/>
                      </a:lnTo>
                      <a:lnTo>
                        <a:pt x="1525" y="1068"/>
                      </a:lnTo>
                      <a:lnTo>
                        <a:pt x="1529" y="1068"/>
                      </a:lnTo>
                      <a:lnTo>
                        <a:pt x="1532" y="1068"/>
                      </a:lnTo>
                      <a:lnTo>
                        <a:pt x="1536" y="1068"/>
                      </a:lnTo>
                      <a:lnTo>
                        <a:pt x="1540" y="1068"/>
                      </a:lnTo>
                      <a:lnTo>
                        <a:pt x="1544" y="1068"/>
                      </a:lnTo>
                      <a:lnTo>
                        <a:pt x="1548" y="1068"/>
                      </a:lnTo>
                      <a:lnTo>
                        <a:pt x="1552" y="1068"/>
                      </a:lnTo>
                      <a:lnTo>
                        <a:pt x="1556" y="1068"/>
                      </a:lnTo>
                      <a:lnTo>
                        <a:pt x="1560" y="1068"/>
                      </a:lnTo>
                      <a:lnTo>
                        <a:pt x="1564" y="1068"/>
                      </a:lnTo>
                      <a:lnTo>
                        <a:pt x="1568" y="1068"/>
                      </a:lnTo>
                      <a:lnTo>
                        <a:pt x="1572" y="1068"/>
                      </a:lnTo>
                      <a:lnTo>
                        <a:pt x="1576" y="1068"/>
                      </a:lnTo>
                      <a:lnTo>
                        <a:pt x="1580" y="1068"/>
                      </a:lnTo>
                      <a:lnTo>
                        <a:pt x="1584" y="1068"/>
                      </a:lnTo>
                      <a:lnTo>
                        <a:pt x="1588" y="1068"/>
                      </a:lnTo>
                      <a:lnTo>
                        <a:pt x="1592" y="1068"/>
                      </a:lnTo>
                      <a:lnTo>
                        <a:pt x="1596" y="1068"/>
                      </a:lnTo>
                      <a:lnTo>
                        <a:pt x="1600" y="1068"/>
                      </a:lnTo>
                      <a:lnTo>
                        <a:pt x="1604" y="1068"/>
                      </a:lnTo>
                      <a:lnTo>
                        <a:pt x="1607" y="1068"/>
                      </a:lnTo>
                      <a:lnTo>
                        <a:pt x="1611" y="1068"/>
                      </a:lnTo>
                      <a:lnTo>
                        <a:pt x="1615" y="1068"/>
                      </a:lnTo>
                      <a:lnTo>
                        <a:pt x="1619" y="1068"/>
                      </a:lnTo>
                      <a:lnTo>
                        <a:pt x="1623" y="1068"/>
                      </a:lnTo>
                      <a:lnTo>
                        <a:pt x="1627" y="1068"/>
                      </a:lnTo>
                      <a:lnTo>
                        <a:pt x="1631" y="1068"/>
                      </a:lnTo>
                      <a:lnTo>
                        <a:pt x="1635" y="1068"/>
                      </a:lnTo>
                      <a:lnTo>
                        <a:pt x="1639" y="1068"/>
                      </a:lnTo>
                      <a:lnTo>
                        <a:pt x="1643" y="1068"/>
                      </a:lnTo>
                      <a:lnTo>
                        <a:pt x="1647" y="1068"/>
                      </a:lnTo>
                      <a:lnTo>
                        <a:pt x="1651" y="1068"/>
                      </a:lnTo>
                      <a:lnTo>
                        <a:pt x="1655" y="1068"/>
                      </a:lnTo>
                      <a:lnTo>
                        <a:pt x="1659" y="1068"/>
                      </a:lnTo>
                      <a:lnTo>
                        <a:pt x="1663" y="1068"/>
                      </a:lnTo>
                      <a:lnTo>
                        <a:pt x="1667" y="1068"/>
                      </a:lnTo>
                      <a:lnTo>
                        <a:pt x="1671" y="1068"/>
                      </a:lnTo>
                      <a:lnTo>
                        <a:pt x="1675" y="1068"/>
                      </a:lnTo>
                      <a:lnTo>
                        <a:pt x="1679" y="1068"/>
                      </a:lnTo>
                      <a:lnTo>
                        <a:pt x="1682" y="1068"/>
                      </a:lnTo>
                      <a:lnTo>
                        <a:pt x="1686" y="1068"/>
                      </a:lnTo>
                      <a:lnTo>
                        <a:pt x="1690" y="1068"/>
                      </a:lnTo>
                      <a:lnTo>
                        <a:pt x="1694" y="1068"/>
                      </a:lnTo>
                      <a:lnTo>
                        <a:pt x="1698" y="1068"/>
                      </a:lnTo>
                      <a:lnTo>
                        <a:pt x="1702" y="1068"/>
                      </a:lnTo>
                      <a:lnTo>
                        <a:pt x="1706" y="1068"/>
                      </a:lnTo>
                      <a:lnTo>
                        <a:pt x="1710" y="1068"/>
                      </a:lnTo>
                      <a:lnTo>
                        <a:pt x="1714" y="1068"/>
                      </a:lnTo>
                      <a:lnTo>
                        <a:pt x="1718" y="1068"/>
                      </a:lnTo>
                      <a:lnTo>
                        <a:pt x="1722" y="1068"/>
                      </a:lnTo>
                      <a:lnTo>
                        <a:pt x="1726" y="1068"/>
                      </a:lnTo>
                      <a:lnTo>
                        <a:pt x="1730" y="1068"/>
                      </a:lnTo>
                      <a:lnTo>
                        <a:pt x="1734" y="1068"/>
                      </a:lnTo>
                      <a:lnTo>
                        <a:pt x="1738" y="1068"/>
                      </a:lnTo>
                      <a:lnTo>
                        <a:pt x="1742" y="1068"/>
                      </a:lnTo>
                      <a:lnTo>
                        <a:pt x="1745" y="1068"/>
                      </a:lnTo>
                      <a:lnTo>
                        <a:pt x="1749" y="1068"/>
                      </a:lnTo>
                      <a:lnTo>
                        <a:pt x="1753" y="1068"/>
                      </a:lnTo>
                      <a:lnTo>
                        <a:pt x="1757" y="1068"/>
                      </a:lnTo>
                      <a:lnTo>
                        <a:pt x="1761" y="1068"/>
                      </a:lnTo>
                      <a:lnTo>
                        <a:pt x="1765" y="1068"/>
                      </a:lnTo>
                      <a:lnTo>
                        <a:pt x="1769" y="1068"/>
                      </a:lnTo>
                      <a:lnTo>
                        <a:pt x="1773" y="1068"/>
                      </a:lnTo>
                      <a:lnTo>
                        <a:pt x="1777" y="1068"/>
                      </a:lnTo>
                      <a:lnTo>
                        <a:pt x="1781" y="1068"/>
                      </a:lnTo>
                      <a:lnTo>
                        <a:pt x="1785" y="1068"/>
                      </a:lnTo>
                      <a:lnTo>
                        <a:pt x="1789" y="1068"/>
                      </a:lnTo>
                      <a:lnTo>
                        <a:pt x="1793" y="1068"/>
                      </a:lnTo>
                      <a:lnTo>
                        <a:pt x="1797" y="1068"/>
                      </a:lnTo>
                      <a:lnTo>
                        <a:pt x="1800" y="1068"/>
                      </a:lnTo>
                      <a:lnTo>
                        <a:pt x="1804" y="1068"/>
                      </a:lnTo>
                      <a:lnTo>
                        <a:pt x="1808" y="1068"/>
                      </a:lnTo>
                      <a:lnTo>
                        <a:pt x="1811" y="1068"/>
                      </a:lnTo>
                      <a:lnTo>
                        <a:pt x="1815" y="1068"/>
                      </a:lnTo>
                      <a:lnTo>
                        <a:pt x="1819" y="1068"/>
                      </a:lnTo>
                      <a:lnTo>
                        <a:pt x="1823" y="1068"/>
                      </a:lnTo>
                      <a:lnTo>
                        <a:pt x="1827" y="1068"/>
                      </a:lnTo>
                      <a:lnTo>
                        <a:pt x="1831" y="1068"/>
                      </a:lnTo>
                      <a:lnTo>
                        <a:pt x="1835" y="1068"/>
                      </a:lnTo>
                      <a:lnTo>
                        <a:pt x="1839" y="1068"/>
                      </a:lnTo>
                      <a:lnTo>
                        <a:pt x="1843" y="1068"/>
                      </a:lnTo>
                      <a:lnTo>
                        <a:pt x="1847" y="1068"/>
                      </a:lnTo>
                      <a:lnTo>
                        <a:pt x="1851" y="1068"/>
                      </a:lnTo>
                      <a:lnTo>
                        <a:pt x="1855" y="1068"/>
                      </a:lnTo>
                      <a:lnTo>
                        <a:pt x="1859" y="1068"/>
                      </a:lnTo>
                      <a:lnTo>
                        <a:pt x="1863" y="1068"/>
                      </a:lnTo>
                      <a:lnTo>
                        <a:pt x="1867" y="1068"/>
                      </a:lnTo>
                      <a:lnTo>
                        <a:pt x="1871" y="1068"/>
                      </a:lnTo>
                      <a:lnTo>
                        <a:pt x="1875" y="1068"/>
                      </a:lnTo>
                      <a:lnTo>
                        <a:pt x="1879" y="1068"/>
                      </a:lnTo>
                      <a:lnTo>
                        <a:pt x="1883" y="1068"/>
                      </a:lnTo>
                      <a:lnTo>
                        <a:pt x="1887" y="1068"/>
                      </a:lnTo>
                      <a:lnTo>
                        <a:pt x="1891" y="1068"/>
                      </a:lnTo>
                      <a:lnTo>
                        <a:pt x="1894" y="1068"/>
                      </a:lnTo>
                      <a:lnTo>
                        <a:pt x="1898" y="1068"/>
                      </a:lnTo>
                      <a:lnTo>
                        <a:pt x="1902" y="1068"/>
                      </a:lnTo>
                      <a:lnTo>
                        <a:pt x="1906" y="1068"/>
                      </a:lnTo>
                      <a:lnTo>
                        <a:pt x="1910" y="1068"/>
                      </a:lnTo>
                      <a:lnTo>
                        <a:pt x="1914" y="1068"/>
                      </a:lnTo>
                      <a:lnTo>
                        <a:pt x="1918" y="1068"/>
                      </a:lnTo>
                      <a:lnTo>
                        <a:pt x="1922" y="1068"/>
                      </a:lnTo>
                      <a:lnTo>
                        <a:pt x="1926" y="1068"/>
                      </a:lnTo>
                      <a:lnTo>
                        <a:pt x="1930" y="1068"/>
                      </a:lnTo>
                      <a:lnTo>
                        <a:pt x="1934" y="1068"/>
                      </a:lnTo>
                      <a:lnTo>
                        <a:pt x="1938" y="1068"/>
                      </a:lnTo>
                      <a:lnTo>
                        <a:pt x="1942" y="1068"/>
                      </a:lnTo>
                      <a:lnTo>
                        <a:pt x="1946" y="1068"/>
                      </a:lnTo>
                      <a:lnTo>
                        <a:pt x="1950" y="1068"/>
                      </a:lnTo>
                      <a:lnTo>
                        <a:pt x="1954" y="1068"/>
                      </a:lnTo>
                      <a:lnTo>
                        <a:pt x="1957" y="1068"/>
                      </a:lnTo>
                      <a:lnTo>
                        <a:pt x="1961" y="1068"/>
                      </a:lnTo>
                      <a:lnTo>
                        <a:pt x="1957" y="1068"/>
                      </a:lnTo>
                      <a:lnTo>
                        <a:pt x="1954" y="1068"/>
                      </a:lnTo>
                      <a:lnTo>
                        <a:pt x="1950" y="1068"/>
                      </a:lnTo>
                      <a:lnTo>
                        <a:pt x="1946" y="1068"/>
                      </a:lnTo>
                      <a:lnTo>
                        <a:pt x="1942" y="1068"/>
                      </a:lnTo>
                      <a:lnTo>
                        <a:pt x="1938" y="1068"/>
                      </a:lnTo>
                      <a:lnTo>
                        <a:pt x="1934" y="1068"/>
                      </a:lnTo>
                      <a:lnTo>
                        <a:pt x="1930" y="1068"/>
                      </a:lnTo>
                      <a:lnTo>
                        <a:pt x="1926" y="1068"/>
                      </a:lnTo>
                      <a:lnTo>
                        <a:pt x="1922" y="1068"/>
                      </a:lnTo>
                      <a:lnTo>
                        <a:pt x="1918" y="1068"/>
                      </a:lnTo>
                      <a:lnTo>
                        <a:pt x="1914" y="1068"/>
                      </a:lnTo>
                      <a:lnTo>
                        <a:pt x="1910" y="1068"/>
                      </a:lnTo>
                      <a:lnTo>
                        <a:pt x="1906" y="1068"/>
                      </a:lnTo>
                      <a:lnTo>
                        <a:pt x="1902" y="1068"/>
                      </a:lnTo>
                      <a:lnTo>
                        <a:pt x="1898" y="1068"/>
                      </a:lnTo>
                      <a:lnTo>
                        <a:pt x="1894" y="1068"/>
                      </a:lnTo>
                      <a:lnTo>
                        <a:pt x="1891" y="1068"/>
                      </a:lnTo>
                      <a:lnTo>
                        <a:pt x="1887" y="1068"/>
                      </a:lnTo>
                      <a:lnTo>
                        <a:pt x="1883" y="1068"/>
                      </a:lnTo>
                      <a:lnTo>
                        <a:pt x="1879" y="1068"/>
                      </a:lnTo>
                      <a:lnTo>
                        <a:pt x="1875" y="1068"/>
                      </a:lnTo>
                      <a:lnTo>
                        <a:pt x="1871" y="1068"/>
                      </a:lnTo>
                      <a:lnTo>
                        <a:pt x="1867" y="1068"/>
                      </a:lnTo>
                      <a:lnTo>
                        <a:pt x="1863" y="1068"/>
                      </a:lnTo>
                      <a:lnTo>
                        <a:pt x="1859" y="1068"/>
                      </a:lnTo>
                      <a:lnTo>
                        <a:pt x="1855" y="1068"/>
                      </a:lnTo>
                      <a:lnTo>
                        <a:pt x="1851" y="1068"/>
                      </a:lnTo>
                      <a:lnTo>
                        <a:pt x="1847" y="1068"/>
                      </a:lnTo>
                      <a:lnTo>
                        <a:pt x="1843" y="1068"/>
                      </a:lnTo>
                      <a:lnTo>
                        <a:pt x="1839" y="1068"/>
                      </a:lnTo>
                      <a:lnTo>
                        <a:pt x="1835" y="1068"/>
                      </a:lnTo>
                      <a:lnTo>
                        <a:pt x="1831" y="1068"/>
                      </a:lnTo>
                      <a:lnTo>
                        <a:pt x="1827" y="1068"/>
                      </a:lnTo>
                      <a:lnTo>
                        <a:pt x="1823" y="1068"/>
                      </a:lnTo>
                      <a:lnTo>
                        <a:pt x="1819" y="1068"/>
                      </a:lnTo>
                      <a:lnTo>
                        <a:pt x="1815" y="1068"/>
                      </a:lnTo>
                      <a:lnTo>
                        <a:pt x="1811" y="1068"/>
                      </a:lnTo>
                      <a:lnTo>
                        <a:pt x="1808" y="1068"/>
                      </a:lnTo>
                      <a:lnTo>
                        <a:pt x="1804" y="1068"/>
                      </a:lnTo>
                      <a:lnTo>
                        <a:pt x="1800" y="1068"/>
                      </a:lnTo>
                      <a:lnTo>
                        <a:pt x="1797" y="1068"/>
                      </a:lnTo>
                      <a:lnTo>
                        <a:pt x="1793" y="1068"/>
                      </a:lnTo>
                      <a:lnTo>
                        <a:pt x="1789" y="1068"/>
                      </a:lnTo>
                      <a:lnTo>
                        <a:pt x="1785" y="1068"/>
                      </a:lnTo>
                      <a:lnTo>
                        <a:pt x="1781" y="1068"/>
                      </a:lnTo>
                      <a:lnTo>
                        <a:pt x="1777" y="1068"/>
                      </a:lnTo>
                      <a:lnTo>
                        <a:pt x="1773" y="1068"/>
                      </a:lnTo>
                      <a:lnTo>
                        <a:pt x="1769" y="1068"/>
                      </a:lnTo>
                      <a:lnTo>
                        <a:pt x="1765" y="1068"/>
                      </a:lnTo>
                      <a:lnTo>
                        <a:pt x="1761" y="1068"/>
                      </a:lnTo>
                      <a:lnTo>
                        <a:pt x="1757" y="1068"/>
                      </a:lnTo>
                      <a:lnTo>
                        <a:pt x="1753" y="1068"/>
                      </a:lnTo>
                      <a:lnTo>
                        <a:pt x="1749" y="1068"/>
                      </a:lnTo>
                      <a:lnTo>
                        <a:pt x="1745" y="1068"/>
                      </a:lnTo>
                      <a:lnTo>
                        <a:pt x="1742" y="1068"/>
                      </a:lnTo>
                      <a:lnTo>
                        <a:pt x="1738" y="1068"/>
                      </a:lnTo>
                      <a:lnTo>
                        <a:pt x="1734" y="1068"/>
                      </a:lnTo>
                      <a:lnTo>
                        <a:pt x="1730" y="1068"/>
                      </a:lnTo>
                      <a:lnTo>
                        <a:pt x="1726" y="1068"/>
                      </a:lnTo>
                      <a:lnTo>
                        <a:pt x="1722" y="1068"/>
                      </a:lnTo>
                      <a:lnTo>
                        <a:pt x="1718" y="1068"/>
                      </a:lnTo>
                      <a:lnTo>
                        <a:pt x="1714" y="1068"/>
                      </a:lnTo>
                      <a:lnTo>
                        <a:pt x="1710" y="1068"/>
                      </a:lnTo>
                      <a:lnTo>
                        <a:pt x="1706" y="1068"/>
                      </a:lnTo>
                      <a:lnTo>
                        <a:pt x="1702" y="1068"/>
                      </a:lnTo>
                      <a:lnTo>
                        <a:pt x="1698" y="1068"/>
                      </a:lnTo>
                      <a:lnTo>
                        <a:pt x="1694" y="1068"/>
                      </a:lnTo>
                      <a:lnTo>
                        <a:pt x="1690" y="1068"/>
                      </a:lnTo>
                      <a:lnTo>
                        <a:pt x="1686" y="1068"/>
                      </a:lnTo>
                      <a:lnTo>
                        <a:pt x="1682" y="1068"/>
                      </a:lnTo>
                      <a:lnTo>
                        <a:pt x="1679" y="1068"/>
                      </a:lnTo>
                      <a:lnTo>
                        <a:pt x="1675" y="1068"/>
                      </a:lnTo>
                      <a:lnTo>
                        <a:pt x="1671" y="1068"/>
                      </a:lnTo>
                      <a:lnTo>
                        <a:pt x="1667" y="1068"/>
                      </a:lnTo>
                      <a:lnTo>
                        <a:pt x="1663" y="1068"/>
                      </a:lnTo>
                      <a:lnTo>
                        <a:pt x="1659" y="1068"/>
                      </a:lnTo>
                      <a:lnTo>
                        <a:pt x="1655" y="1068"/>
                      </a:lnTo>
                      <a:lnTo>
                        <a:pt x="1651" y="1068"/>
                      </a:lnTo>
                      <a:lnTo>
                        <a:pt x="1647" y="1068"/>
                      </a:lnTo>
                      <a:lnTo>
                        <a:pt x="1643" y="1068"/>
                      </a:lnTo>
                      <a:lnTo>
                        <a:pt x="1639" y="1068"/>
                      </a:lnTo>
                      <a:lnTo>
                        <a:pt x="1635" y="1068"/>
                      </a:lnTo>
                      <a:lnTo>
                        <a:pt x="1631" y="1068"/>
                      </a:lnTo>
                      <a:lnTo>
                        <a:pt x="1627" y="1068"/>
                      </a:lnTo>
                      <a:lnTo>
                        <a:pt x="1623" y="1068"/>
                      </a:lnTo>
                      <a:lnTo>
                        <a:pt x="1619" y="1068"/>
                      </a:lnTo>
                      <a:lnTo>
                        <a:pt x="1615" y="1068"/>
                      </a:lnTo>
                      <a:lnTo>
                        <a:pt x="1611" y="1068"/>
                      </a:lnTo>
                      <a:lnTo>
                        <a:pt x="1607" y="1068"/>
                      </a:lnTo>
                      <a:lnTo>
                        <a:pt x="1604" y="1068"/>
                      </a:lnTo>
                      <a:lnTo>
                        <a:pt x="1600" y="1068"/>
                      </a:lnTo>
                      <a:lnTo>
                        <a:pt x="1596" y="1068"/>
                      </a:lnTo>
                      <a:lnTo>
                        <a:pt x="1592" y="1068"/>
                      </a:lnTo>
                      <a:lnTo>
                        <a:pt x="1588" y="1068"/>
                      </a:lnTo>
                      <a:lnTo>
                        <a:pt x="1584" y="1068"/>
                      </a:lnTo>
                      <a:lnTo>
                        <a:pt x="1580" y="1068"/>
                      </a:lnTo>
                      <a:lnTo>
                        <a:pt x="1576" y="1068"/>
                      </a:lnTo>
                      <a:lnTo>
                        <a:pt x="1572" y="1068"/>
                      </a:lnTo>
                      <a:lnTo>
                        <a:pt x="1568" y="1068"/>
                      </a:lnTo>
                      <a:lnTo>
                        <a:pt x="1564" y="1068"/>
                      </a:lnTo>
                      <a:lnTo>
                        <a:pt x="1560" y="1068"/>
                      </a:lnTo>
                      <a:lnTo>
                        <a:pt x="1556" y="1068"/>
                      </a:lnTo>
                      <a:lnTo>
                        <a:pt x="1552" y="1068"/>
                      </a:lnTo>
                      <a:lnTo>
                        <a:pt x="1548" y="1068"/>
                      </a:lnTo>
                      <a:lnTo>
                        <a:pt x="1544" y="1068"/>
                      </a:lnTo>
                      <a:lnTo>
                        <a:pt x="1540" y="1068"/>
                      </a:lnTo>
                      <a:lnTo>
                        <a:pt x="1536" y="1068"/>
                      </a:lnTo>
                      <a:lnTo>
                        <a:pt x="1532" y="1068"/>
                      </a:lnTo>
                      <a:lnTo>
                        <a:pt x="1529" y="1068"/>
                      </a:lnTo>
                      <a:lnTo>
                        <a:pt x="1525" y="1068"/>
                      </a:lnTo>
                      <a:lnTo>
                        <a:pt x="1521" y="1068"/>
                      </a:lnTo>
                      <a:lnTo>
                        <a:pt x="1517" y="1068"/>
                      </a:lnTo>
                      <a:lnTo>
                        <a:pt x="1513" y="1068"/>
                      </a:lnTo>
                      <a:lnTo>
                        <a:pt x="1509" y="1068"/>
                      </a:lnTo>
                      <a:lnTo>
                        <a:pt x="1505" y="1068"/>
                      </a:lnTo>
                      <a:lnTo>
                        <a:pt x="1501" y="1068"/>
                      </a:lnTo>
                      <a:lnTo>
                        <a:pt x="1497" y="1068"/>
                      </a:lnTo>
                      <a:lnTo>
                        <a:pt x="1493" y="1068"/>
                      </a:lnTo>
                      <a:lnTo>
                        <a:pt x="1489" y="1068"/>
                      </a:lnTo>
                      <a:lnTo>
                        <a:pt x="1485" y="1068"/>
                      </a:lnTo>
                      <a:lnTo>
                        <a:pt x="1481" y="1068"/>
                      </a:lnTo>
                      <a:lnTo>
                        <a:pt x="1477" y="1068"/>
                      </a:lnTo>
                      <a:lnTo>
                        <a:pt x="1473" y="1068"/>
                      </a:lnTo>
                      <a:lnTo>
                        <a:pt x="1470" y="1068"/>
                      </a:lnTo>
                      <a:lnTo>
                        <a:pt x="1467" y="1068"/>
                      </a:lnTo>
                      <a:lnTo>
                        <a:pt x="1463" y="1068"/>
                      </a:lnTo>
                      <a:lnTo>
                        <a:pt x="1459" y="1068"/>
                      </a:lnTo>
                      <a:lnTo>
                        <a:pt x="1455" y="1068"/>
                      </a:lnTo>
                      <a:lnTo>
                        <a:pt x="1451" y="1068"/>
                      </a:lnTo>
                      <a:lnTo>
                        <a:pt x="1447" y="1068"/>
                      </a:lnTo>
                      <a:lnTo>
                        <a:pt x="1443" y="1068"/>
                      </a:lnTo>
                      <a:lnTo>
                        <a:pt x="1439" y="1068"/>
                      </a:lnTo>
                      <a:lnTo>
                        <a:pt x="1435" y="1068"/>
                      </a:lnTo>
                      <a:lnTo>
                        <a:pt x="1431" y="1068"/>
                      </a:lnTo>
                      <a:lnTo>
                        <a:pt x="1427" y="1068"/>
                      </a:lnTo>
                      <a:lnTo>
                        <a:pt x="1423" y="1068"/>
                      </a:lnTo>
                      <a:lnTo>
                        <a:pt x="1419" y="1068"/>
                      </a:lnTo>
                      <a:lnTo>
                        <a:pt x="1415" y="1068"/>
                      </a:lnTo>
                      <a:lnTo>
                        <a:pt x="1411" y="1068"/>
                      </a:lnTo>
                      <a:lnTo>
                        <a:pt x="1407" y="1068"/>
                      </a:lnTo>
                      <a:lnTo>
                        <a:pt x="1403" y="1068"/>
                      </a:lnTo>
                      <a:lnTo>
                        <a:pt x="1400" y="1068"/>
                      </a:lnTo>
                      <a:lnTo>
                        <a:pt x="1396" y="1068"/>
                      </a:lnTo>
                      <a:lnTo>
                        <a:pt x="1392" y="1068"/>
                      </a:lnTo>
                      <a:lnTo>
                        <a:pt x="1388" y="1068"/>
                      </a:lnTo>
                      <a:lnTo>
                        <a:pt x="1384" y="1068"/>
                      </a:lnTo>
                      <a:lnTo>
                        <a:pt x="1380" y="1068"/>
                      </a:lnTo>
                      <a:lnTo>
                        <a:pt x="1376" y="1068"/>
                      </a:lnTo>
                      <a:lnTo>
                        <a:pt x="1372" y="1068"/>
                      </a:lnTo>
                      <a:lnTo>
                        <a:pt x="1368" y="1068"/>
                      </a:lnTo>
                      <a:lnTo>
                        <a:pt x="1364" y="1068"/>
                      </a:lnTo>
                      <a:lnTo>
                        <a:pt x="1360" y="1068"/>
                      </a:lnTo>
                      <a:lnTo>
                        <a:pt x="1356" y="1068"/>
                      </a:lnTo>
                      <a:lnTo>
                        <a:pt x="1352" y="1068"/>
                      </a:lnTo>
                      <a:lnTo>
                        <a:pt x="1348" y="1068"/>
                      </a:lnTo>
                      <a:lnTo>
                        <a:pt x="1344" y="1068"/>
                      </a:lnTo>
                      <a:lnTo>
                        <a:pt x="1340" y="1068"/>
                      </a:lnTo>
                      <a:lnTo>
                        <a:pt x="1336" y="1068"/>
                      </a:lnTo>
                      <a:lnTo>
                        <a:pt x="1332" y="1068"/>
                      </a:lnTo>
                      <a:lnTo>
                        <a:pt x="1328" y="1068"/>
                      </a:lnTo>
                      <a:lnTo>
                        <a:pt x="1324" y="1068"/>
                      </a:lnTo>
                      <a:lnTo>
                        <a:pt x="1321" y="1068"/>
                      </a:lnTo>
                      <a:lnTo>
                        <a:pt x="1317" y="1068"/>
                      </a:lnTo>
                      <a:lnTo>
                        <a:pt x="1313" y="1068"/>
                      </a:lnTo>
                      <a:lnTo>
                        <a:pt x="1309" y="1068"/>
                      </a:lnTo>
                      <a:lnTo>
                        <a:pt x="1305" y="1068"/>
                      </a:lnTo>
                      <a:lnTo>
                        <a:pt x="1301" y="1068"/>
                      </a:lnTo>
                      <a:lnTo>
                        <a:pt x="1297" y="1068"/>
                      </a:lnTo>
                      <a:lnTo>
                        <a:pt x="1293" y="1068"/>
                      </a:lnTo>
                      <a:lnTo>
                        <a:pt x="1289" y="1068"/>
                      </a:lnTo>
                      <a:lnTo>
                        <a:pt x="1285" y="1068"/>
                      </a:lnTo>
                      <a:lnTo>
                        <a:pt x="1281" y="1068"/>
                      </a:lnTo>
                      <a:lnTo>
                        <a:pt x="1277" y="1068"/>
                      </a:lnTo>
                      <a:lnTo>
                        <a:pt x="1273" y="1068"/>
                      </a:lnTo>
                      <a:lnTo>
                        <a:pt x="1269" y="1068"/>
                      </a:lnTo>
                      <a:lnTo>
                        <a:pt x="1265" y="1068"/>
                      </a:lnTo>
                      <a:lnTo>
                        <a:pt x="1261" y="1068"/>
                      </a:lnTo>
                      <a:lnTo>
                        <a:pt x="1257" y="1068"/>
                      </a:lnTo>
                      <a:lnTo>
                        <a:pt x="1254" y="1068"/>
                      </a:lnTo>
                      <a:lnTo>
                        <a:pt x="1250" y="1068"/>
                      </a:lnTo>
                      <a:lnTo>
                        <a:pt x="1246" y="1068"/>
                      </a:lnTo>
                      <a:lnTo>
                        <a:pt x="1242" y="1068"/>
                      </a:lnTo>
                      <a:lnTo>
                        <a:pt x="1238" y="1068"/>
                      </a:lnTo>
                      <a:lnTo>
                        <a:pt x="1234" y="1068"/>
                      </a:lnTo>
                      <a:lnTo>
                        <a:pt x="1230" y="1068"/>
                      </a:lnTo>
                      <a:lnTo>
                        <a:pt x="1226" y="1068"/>
                      </a:lnTo>
                      <a:lnTo>
                        <a:pt x="1222" y="1068"/>
                      </a:lnTo>
                      <a:lnTo>
                        <a:pt x="1218" y="1068"/>
                      </a:lnTo>
                      <a:lnTo>
                        <a:pt x="1214" y="1068"/>
                      </a:lnTo>
                      <a:lnTo>
                        <a:pt x="1210" y="1068"/>
                      </a:lnTo>
                      <a:lnTo>
                        <a:pt x="1206" y="1068"/>
                      </a:lnTo>
                      <a:lnTo>
                        <a:pt x="1202" y="1068"/>
                      </a:lnTo>
                      <a:lnTo>
                        <a:pt x="1198" y="1068"/>
                      </a:lnTo>
                      <a:lnTo>
                        <a:pt x="1194" y="1068"/>
                      </a:lnTo>
                      <a:lnTo>
                        <a:pt x="1191" y="1068"/>
                      </a:lnTo>
                      <a:lnTo>
                        <a:pt x="1187" y="1068"/>
                      </a:lnTo>
                      <a:lnTo>
                        <a:pt x="1183" y="1068"/>
                      </a:lnTo>
                      <a:lnTo>
                        <a:pt x="1179" y="1068"/>
                      </a:lnTo>
                      <a:lnTo>
                        <a:pt x="1175" y="1068"/>
                      </a:lnTo>
                      <a:lnTo>
                        <a:pt x="1171" y="1068"/>
                      </a:lnTo>
                      <a:lnTo>
                        <a:pt x="1167" y="1068"/>
                      </a:lnTo>
                      <a:lnTo>
                        <a:pt x="1163" y="1068"/>
                      </a:lnTo>
                      <a:lnTo>
                        <a:pt x="1159" y="1068"/>
                      </a:lnTo>
                      <a:lnTo>
                        <a:pt x="1155" y="1068"/>
                      </a:lnTo>
                      <a:lnTo>
                        <a:pt x="1151" y="1068"/>
                      </a:lnTo>
                      <a:lnTo>
                        <a:pt x="1147" y="1068"/>
                      </a:lnTo>
                      <a:lnTo>
                        <a:pt x="1144" y="1068"/>
                      </a:lnTo>
                      <a:lnTo>
                        <a:pt x="1140" y="1068"/>
                      </a:lnTo>
                      <a:lnTo>
                        <a:pt x="1136" y="1068"/>
                      </a:lnTo>
                      <a:lnTo>
                        <a:pt x="1132" y="1068"/>
                      </a:lnTo>
                      <a:lnTo>
                        <a:pt x="1128" y="1068"/>
                      </a:lnTo>
                      <a:lnTo>
                        <a:pt x="1124" y="1068"/>
                      </a:lnTo>
                      <a:lnTo>
                        <a:pt x="1120" y="1068"/>
                      </a:lnTo>
                      <a:lnTo>
                        <a:pt x="1117" y="1068"/>
                      </a:lnTo>
                      <a:lnTo>
                        <a:pt x="1113" y="1068"/>
                      </a:lnTo>
                      <a:lnTo>
                        <a:pt x="1109" y="1068"/>
                      </a:lnTo>
                      <a:lnTo>
                        <a:pt x="1105" y="1068"/>
                      </a:lnTo>
                      <a:lnTo>
                        <a:pt x="1101" y="1068"/>
                      </a:lnTo>
                      <a:lnTo>
                        <a:pt x="1097" y="1068"/>
                      </a:lnTo>
                      <a:lnTo>
                        <a:pt x="1093" y="1068"/>
                      </a:lnTo>
                      <a:lnTo>
                        <a:pt x="1089" y="1068"/>
                      </a:lnTo>
                      <a:lnTo>
                        <a:pt x="1085" y="1068"/>
                      </a:lnTo>
                      <a:lnTo>
                        <a:pt x="1081" y="1068"/>
                      </a:lnTo>
                      <a:lnTo>
                        <a:pt x="1077" y="1068"/>
                      </a:lnTo>
                      <a:lnTo>
                        <a:pt x="1073" y="1068"/>
                      </a:lnTo>
                      <a:lnTo>
                        <a:pt x="1069" y="1068"/>
                      </a:lnTo>
                      <a:lnTo>
                        <a:pt x="1065" y="1068"/>
                      </a:lnTo>
                      <a:lnTo>
                        <a:pt x="1061" y="1068"/>
                      </a:lnTo>
                      <a:lnTo>
                        <a:pt x="1057" y="1068"/>
                      </a:lnTo>
                      <a:lnTo>
                        <a:pt x="1053" y="1068"/>
                      </a:lnTo>
                      <a:lnTo>
                        <a:pt x="1049" y="1068"/>
                      </a:lnTo>
                      <a:lnTo>
                        <a:pt x="1045" y="1068"/>
                      </a:lnTo>
                      <a:lnTo>
                        <a:pt x="1042" y="1068"/>
                      </a:lnTo>
                      <a:lnTo>
                        <a:pt x="1038" y="1068"/>
                      </a:lnTo>
                      <a:lnTo>
                        <a:pt x="1034" y="1068"/>
                      </a:lnTo>
                      <a:lnTo>
                        <a:pt x="1030" y="1068"/>
                      </a:lnTo>
                      <a:lnTo>
                        <a:pt x="1026" y="1068"/>
                      </a:lnTo>
                      <a:lnTo>
                        <a:pt x="1022" y="1068"/>
                      </a:lnTo>
                      <a:lnTo>
                        <a:pt x="1018" y="1068"/>
                      </a:lnTo>
                      <a:lnTo>
                        <a:pt x="1014" y="1068"/>
                      </a:lnTo>
                      <a:lnTo>
                        <a:pt x="1010" y="1068"/>
                      </a:lnTo>
                      <a:lnTo>
                        <a:pt x="1006" y="1068"/>
                      </a:lnTo>
                      <a:lnTo>
                        <a:pt x="1002" y="1068"/>
                      </a:lnTo>
                      <a:lnTo>
                        <a:pt x="998" y="1068"/>
                      </a:lnTo>
                      <a:lnTo>
                        <a:pt x="994" y="1068"/>
                      </a:lnTo>
                      <a:lnTo>
                        <a:pt x="990" y="1068"/>
                      </a:lnTo>
                      <a:lnTo>
                        <a:pt x="986" y="1068"/>
                      </a:lnTo>
                      <a:lnTo>
                        <a:pt x="982" y="1068"/>
                      </a:lnTo>
                      <a:lnTo>
                        <a:pt x="979" y="1068"/>
                      </a:lnTo>
                      <a:lnTo>
                        <a:pt x="975" y="1068"/>
                      </a:lnTo>
                      <a:lnTo>
                        <a:pt x="971" y="1068"/>
                      </a:lnTo>
                      <a:lnTo>
                        <a:pt x="967" y="1068"/>
                      </a:lnTo>
                      <a:lnTo>
                        <a:pt x="963" y="1068"/>
                      </a:lnTo>
                      <a:lnTo>
                        <a:pt x="959" y="1068"/>
                      </a:lnTo>
                      <a:lnTo>
                        <a:pt x="955" y="1068"/>
                      </a:lnTo>
                      <a:lnTo>
                        <a:pt x="951" y="1068"/>
                      </a:lnTo>
                      <a:lnTo>
                        <a:pt x="947" y="1068"/>
                      </a:lnTo>
                      <a:lnTo>
                        <a:pt x="943" y="1068"/>
                      </a:lnTo>
                      <a:lnTo>
                        <a:pt x="939" y="1068"/>
                      </a:lnTo>
                      <a:lnTo>
                        <a:pt x="935" y="1068"/>
                      </a:lnTo>
                      <a:lnTo>
                        <a:pt x="931" y="1068"/>
                      </a:lnTo>
                      <a:lnTo>
                        <a:pt x="927" y="1068"/>
                      </a:lnTo>
                      <a:lnTo>
                        <a:pt x="923" y="1068"/>
                      </a:lnTo>
                      <a:lnTo>
                        <a:pt x="919" y="1068"/>
                      </a:lnTo>
                      <a:lnTo>
                        <a:pt x="915" y="1068"/>
                      </a:lnTo>
                      <a:lnTo>
                        <a:pt x="912" y="1068"/>
                      </a:lnTo>
                      <a:lnTo>
                        <a:pt x="908" y="1068"/>
                      </a:lnTo>
                      <a:lnTo>
                        <a:pt x="904" y="1068"/>
                      </a:lnTo>
                      <a:lnTo>
                        <a:pt x="900" y="1068"/>
                      </a:lnTo>
                      <a:lnTo>
                        <a:pt x="896" y="1068"/>
                      </a:lnTo>
                      <a:lnTo>
                        <a:pt x="892" y="1068"/>
                      </a:lnTo>
                      <a:lnTo>
                        <a:pt x="888" y="1068"/>
                      </a:lnTo>
                      <a:lnTo>
                        <a:pt x="884" y="1068"/>
                      </a:lnTo>
                      <a:lnTo>
                        <a:pt x="880" y="1068"/>
                      </a:lnTo>
                      <a:lnTo>
                        <a:pt x="876" y="1068"/>
                      </a:lnTo>
                      <a:lnTo>
                        <a:pt x="872" y="1068"/>
                      </a:lnTo>
                      <a:lnTo>
                        <a:pt x="868" y="1068"/>
                      </a:lnTo>
                      <a:lnTo>
                        <a:pt x="864" y="1068"/>
                      </a:lnTo>
                      <a:lnTo>
                        <a:pt x="860" y="1068"/>
                      </a:lnTo>
                      <a:lnTo>
                        <a:pt x="856" y="1068"/>
                      </a:lnTo>
                      <a:lnTo>
                        <a:pt x="852" y="1068"/>
                      </a:lnTo>
                      <a:lnTo>
                        <a:pt x="848" y="1068"/>
                      </a:lnTo>
                      <a:lnTo>
                        <a:pt x="844" y="1068"/>
                      </a:lnTo>
                      <a:lnTo>
                        <a:pt x="840" y="1068"/>
                      </a:lnTo>
                      <a:lnTo>
                        <a:pt x="836" y="1068"/>
                      </a:lnTo>
                      <a:lnTo>
                        <a:pt x="833" y="1068"/>
                      </a:lnTo>
                      <a:lnTo>
                        <a:pt x="829" y="1068"/>
                      </a:lnTo>
                      <a:lnTo>
                        <a:pt x="825" y="1068"/>
                      </a:lnTo>
                      <a:lnTo>
                        <a:pt x="821" y="1068"/>
                      </a:lnTo>
                      <a:lnTo>
                        <a:pt x="817" y="1068"/>
                      </a:lnTo>
                      <a:lnTo>
                        <a:pt x="814" y="1068"/>
                      </a:lnTo>
                      <a:lnTo>
                        <a:pt x="810" y="1068"/>
                      </a:lnTo>
                      <a:lnTo>
                        <a:pt x="806" y="1068"/>
                      </a:lnTo>
                      <a:lnTo>
                        <a:pt x="802" y="1068"/>
                      </a:lnTo>
                      <a:lnTo>
                        <a:pt x="798" y="1068"/>
                      </a:lnTo>
                      <a:lnTo>
                        <a:pt x="794" y="1068"/>
                      </a:lnTo>
                      <a:lnTo>
                        <a:pt x="790" y="1068"/>
                      </a:lnTo>
                      <a:lnTo>
                        <a:pt x="786" y="1068"/>
                      </a:lnTo>
                      <a:lnTo>
                        <a:pt x="782" y="1068"/>
                      </a:lnTo>
                      <a:lnTo>
                        <a:pt x="778" y="1068"/>
                      </a:lnTo>
                      <a:lnTo>
                        <a:pt x="774" y="1068"/>
                      </a:lnTo>
                      <a:lnTo>
                        <a:pt x="770" y="1068"/>
                      </a:lnTo>
                      <a:lnTo>
                        <a:pt x="767" y="1068"/>
                      </a:lnTo>
                      <a:lnTo>
                        <a:pt x="763" y="1068"/>
                      </a:lnTo>
                      <a:lnTo>
                        <a:pt x="759" y="1068"/>
                      </a:lnTo>
                      <a:lnTo>
                        <a:pt x="755" y="1068"/>
                      </a:lnTo>
                      <a:lnTo>
                        <a:pt x="751" y="1068"/>
                      </a:lnTo>
                      <a:lnTo>
                        <a:pt x="747" y="1068"/>
                      </a:lnTo>
                      <a:lnTo>
                        <a:pt x="743" y="1068"/>
                      </a:lnTo>
                      <a:lnTo>
                        <a:pt x="739" y="1068"/>
                      </a:lnTo>
                      <a:lnTo>
                        <a:pt x="735" y="1068"/>
                      </a:lnTo>
                      <a:lnTo>
                        <a:pt x="731" y="1068"/>
                      </a:lnTo>
                      <a:lnTo>
                        <a:pt x="727" y="1068"/>
                      </a:lnTo>
                      <a:lnTo>
                        <a:pt x="723" y="1068"/>
                      </a:lnTo>
                      <a:lnTo>
                        <a:pt x="719" y="1068"/>
                      </a:lnTo>
                      <a:lnTo>
                        <a:pt x="715" y="1068"/>
                      </a:lnTo>
                      <a:lnTo>
                        <a:pt x="711" y="1068"/>
                      </a:lnTo>
                      <a:lnTo>
                        <a:pt x="707" y="1068"/>
                      </a:lnTo>
                      <a:lnTo>
                        <a:pt x="704" y="1068"/>
                      </a:lnTo>
                      <a:lnTo>
                        <a:pt x="700" y="1068"/>
                      </a:lnTo>
                      <a:lnTo>
                        <a:pt x="696" y="1068"/>
                      </a:lnTo>
                      <a:lnTo>
                        <a:pt x="692" y="1068"/>
                      </a:lnTo>
                      <a:lnTo>
                        <a:pt x="688" y="1068"/>
                      </a:lnTo>
                      <a:lnTo>
                        <a:pt x="684" y="1068"/>
                      </a:lnTo>
                      <a:lnTo>
                        <a:pt x="680" y="1068"/>
                      </a:lnTo>
                      <a:lnTo>
                        <a:pt x="676" y="1068"/>
                      </a:lnTo>
                      <a:lnTo>
                        <a:pt x="672" y="1068"/>
                      </a:lnTo>
                      <a:lnTo>
                        <a:pt x="668" y="1068"/>
                      </a:lnTo>
                      <a:lnTo>
                        <a:pt x="664" y="1068"/>
                      </a:lnTo>
                      <a:lnTo>
                        <a:pt x="660" y="1068"/>
                      </a:lnTo>
                      <a:lnTo>
                        <a:pt x="656" y="1068"/>
                      </a:lnTo>
                      <a:lnTo>
                        <a:pt x="652" y="1068"/>
                      </a:lnTo>
                      <a:lnTo>
                        <a:pt x="648" y="1068"/>
                      </a:lnTo>
                      <a:lnTo>
                        <a:pt x="644" y="1068"/>
                      </a:lnTo>
                      <a:lnTo>
                        <a:pt x="640" y="1068"/>
                      </a:lnTo>
                      <a:lnTo>
                        <a:pt x="636" y="1068"/>
                      </a:lnTo>
                      <a:lnTo>
                        <a:pt x="632" y="1068"/>
                      </a:lnTo>
                      <a:lnTo>
                        <a:pt x="629" y="1068"/>
                      </a:lnTo>
                      <a:lnTo>
                        <a:pt x="625" y="1068"/>
                      </a:lnTo>
                      <a:lnTo>
                        <a:pt x="621" y="1068"/>
                      </a:lnTo>
                      <a:lnTo>
                        <a:pt x="617" y="1068"/>
                      </a:lnTo>
                      <a:lnTo>
                        <a:pt x="613" y="1068"/>
                      </a:lnTo>
                      <a:lnTo>
                        <a:pt x="609" y="1068"/>
                      </a:lnTo>
                      <a:lnTo>
                        <a:pt x="605" y="1068"/>
                      </a:lnTo>
                      <a:lnTo>
                        <a:pt x="601" y="1068"/>
                      </a:lnTo>
                      <a:lnTo>
                        <a:pt x="597" y="1068"/>
                      </a:lnTo>
                      <a:lnTo>
                        <a:pt x="593" y="1068"/>
                      </a:lnTo>
                      <a:lnTo>
                        <a:pt x="589" y="1068"/>
                      </a:lnTo>
                      <a:lnTo>
                        <a:pt x="585" y="1068"/>
                      </a:lnTo>
                      <a:lnTo>
                        <a:pt x="581" y="1068"/>
                      </a:lnTo>
                      <a:lnTo>
                        <a:pt x="577" y="1068"/>
                      </a:lnTo>
                      <a:lnTo>
                        <a:pt x="573" y="1068"/>
                      </a:lnTo>
                      <a:lnTo>
                        <a:pt x="569" y="1068"/>
                      </a:lnTo>
                      <a:lnTo>
                        <a:pt x="565" y="1068"/>
                      </a:lnTo>
                      <a:lnTo>
                        <a:pt x="561" y="1068"/>
                      </a:lnTo>
                      <a:lnTo>
                        <a:pt x="557" y="1068"/>
                      </a:lnTo>
                      <a:lnTo>
                        <a:pt x="554" y="1068"/>
                      </a:lnTo>
                      <a:lnTo>
                        <a:pt x="550" y="1068"/>
                      </a:lnTo>
                      <a:lnTo>
                        <a:pt x="546" y="1068"/>
                      </a:lnTo>
                      <a:lnTo>
                        <a:pt x="542" y="1068"/>
                      </a:lnTo>
                      <a:lnTo>
                        <a:pt x="538" y="1068"/>
                      </a:lnTo>
                      <a:lnTo>
                        <a:pt x="534" y="1068"/>
                      </a:lnTo>
                      <a:lnTo>
                        <a:pt x="530" y="1068"/>
                      </a:lnTo>
                      <a:lnTo>
                        <a:pt x="526" y="1068"/>
                      </a:lnTo>
                      <a:lnTo>
                        <a:pt x="522" y="1068"/>
                      </a:lnTo>
                      <a:lnTo>
                        <a:pt x="518" y="1068"/>
                      </a:lnTo>
                      <a:lnTo>
                        <a:pt x="514" y="1068"/>
                      </a:lnTo>
                      <a:lnTo>
                        <a:pt x="510" y="1068"/>
                      </a:lnTo>
                      <a:lnTo>
                        <a:pt x="506" y="1068"/>
                      </a:lnTo>
                      <a:lnTo>
                        <a:pt x="502" y="1068"/>
                      </a:lnTo>
                      <a:lnTo>
                        <a:pt x="498" y="1068"/>
                      </a:lnTo>
                      <a:lnTo>
                        <a:pt x="494" y="1068"/>
                      </a:lnTo>
                      <a:lnTo>
                        <a:pt x="491" y="1068"/>
                      </a:lnTo>
                      <a:lnTo>
                        <a:pt x="488" y="1068"/>
                      </a:lnTo>
                      <a:lnTo>
                        <a:pt x="484" y="1068"/>
                      </a:lnTo>
                      <a:lnTo>
                        <a:pt x="480" y="1068"/>
                      </a:lnTo>
                      <a:lnTo>
                        <a:pt x="476" y="1068"/>
                      </a:lnTo>
                      <a:lnTo>
                        <a:pt x="472" y="1068"/>
                      </a:lnTo>
                      <a:lnTo>
                        <a:pt x="468" y="1068"/>
                      </a:lnTo>
                      <a:lnTo>
                        <a:pt x="464" y="1068"/>
                      </a:lnTo>
                      <a:lnTo>
                        <a:pt x="460" y="1068"/>
                      </a:lnTo>
                      <a:lnTo>
                        <a:pt x="456" y="1068"/>
                      </a:lnTo>
                      <a:lnTo>
                        <a:pt x="452" y="1068"/>
                      </a:lnTo>
                      <a:lnTo>
                        <a:pt x="448" y="1068"/>
                      </a:lnTo>
                      <a:lnTo>
                        <a:pt x="444" y="1068"/>
                      </a:lnTo>
                      <a:lnTo>
                        <a:pt x="440" y="1068"/>
                      </a:lnTo>
                      <a:lnTo>
                        <a:pt x="436" y="1068"/>
                      </a:lnTo>
                      <a:lnTo>
                        <a:pt x="432" y="1068"/>
                      </a:lnTo>
                      <a:lnTo>
                        <a:pt x="428" y="1068"/>
                      </a:lnTo>
                      <a:lnTo>
                        <a:pt x="425" y="1068"/>
                      </a:lnTo>
                      <a:lnTo>
                        <a:pt x="421" y="1068"/>
                      </a:lnTo>
                      <a:lnTo>
                        <a:pt x="417" y="1068"/>
                      </a:lnTo>
                      <a:lnTo>
                        <a:pt x="413" y="1068"/>
                      </a:lnTo>
                      <a:lnTo>
                        <a:pt x="409" y="1068"/>
                      </a:lnTo>
                      <a:lnTo>
                        <a:pt x="405" y="1068"/>
                      </a:lnTo>
                      <a:lnTo>
                        <a:pt x="401" y="1068"/>
                      </a:lnTo>
                      <a:lnTo>
                        <a:pt x="397" y="1068"/>
                      </a:lnTo>
                      <a:lnTo>
                        <a:pt x="393" y="1068"/>
                      </a:lnTo>
                      <a:lnTo>
                        <a:pt x="389" y="1068"/>
                      </a:lnTo>
                      <a:lnTo>
                        <a:pt x="385" y="1068"/>
                      </a:lnTo>
                      <a:lnTo>
                        <a:pt x="381" y="1068"/>
                      </a:lnTo>
                      <a:lnTo>
                        <a:pt x="377" y="1068"/>
                      </a:lnTo>
                      <a:lnTo>
                        <a:pt x="373" y="1068"/>
                      </a:lnTo>
                      <a:lnTo>
                        <a:pt x="369" y="1068"/>
                      </a:lnTo>
                      <a:lnTo>
                        <a:pt x="365" y="1068"/>
                      </a:lnTo>
                      <a:lnTo>
                        <a:pt x="361" y="1068"/>
                      </a:lnTo>
                      <a:lnTo>
                        <a:pt x="357" y="1068"/>
                      </a:lnTo>
                      <a:lnTo>
                        <a:pt x="353" y="1068"/>
                      </a:lnTo>
                      <a:lnTo>
                        <a:pt x="349" y="1068"/>
                      </a:lnTo>
                      <a:lnTo>
                        <a:pt x="345" y="1068"/>
                      </a:lnTo>
                      <a:lnTo>
                        <a:pt x="342" y="1068"/>
                      </a:lnTo>
                      <a:lnTo>
                        <a:pt x="338" y="1068"/>
                      </a:lnTo>
                      <a:lnTo>
                        <a:pt x="334" y="1068"/>
                      </a:lnTo>
                      <a:lnTo>
                        <a:pt x="330" y="1068"/>
                      </a:lnTo>
                      <a:lnTo>
                        <a:pt x="326" y="1068"/>
                      </a:lnTo>
                      <a:lnTo>
                        <a:pt x="322" y="1068"/>
                      </a:lnTo>
                      <a:lnTo>
                        <a:pt x="318" y="1068"/>
                      </a:lnTo>
                      <a:lnTo>
                        <a:pt x="314" y="1068"/>
                      </a:lnTo>
                      <a:lnTo>
                        <a:pt x="310" y="1068"/>
                      </a:lnTo>
                      <a:lnTo>
                        <a:pt x="306" y="1068"/>
                      </a:lnTo>
                      <a:lnTo>
                        <a:pt x="302" y="1068"/>
                      </a:lnTo>
                      <a:lnTo>
                        <a:pt x="298" y="1068"/>
                      </a:lnTo>
                      <a:lnTo>
                        <a:pt x="294" y="1068"/>
                      </a:lnTo>
                      <a:lnTo>
                        <a:pt x="290" y="1068"/>
                      </a:lnTo>
                      <a:lnTo>
                        <a:pt x="286" y="1068"/>
                      </a:lnTo>
                      <a:lnTo>
                        <a:pt x="282" y="1068"/>
                      </a:lnTo>
                      <a:lnTo>
                        <a:pt x="279" y="1068"/>
                      </a:lnTo>
                      <a:lnTo>
                        <a:pt x="275" y="1068"/>
                      </a:lnTo>
                      <a:lnTo>
                        <a:pt x="271" y="1068"/>
                      </a:lnTo>
                      <a:lnTo>
                        <a:pt x="267" y="1068"/>
                      </a:lnTo>
                      <a:lnTo>
                        <a:pt x="263" y="1068"/>
                      </a:lnTo>
                      <a:lnTo>
                        <a:pt x="259" y="1068"/>
                      </a:lnTo>
                      <a:lnTo>
                        <a:pt x="255" y="1068"/>
                      </a:lnTo>
                      <a:lnTo>
                        <a:pt x="251" y="1068"/>
                      </a:lnTo>
                      <a:lnTo>
                        <a:pt x="247" y="1068"/>
                      </a:lnTo>
                      <a:lnTo>
                        <a:pt x="243" y="1068"/>
                      </a:lnTo>
                      <a:lnTo>
                        <a:pt x="239" y="1068"/>
                      </a:lnTo>
                      <a:lnTo>
                        <a:pt x="235" y="1068"/>
                      </a:lnTo>
                      <a:lnTo>
                        <a:pt x="231" y="1068"/>
                      </a:lnTo>
                      <a:lnTo>
                        <a:pt x="227" y="1068"/>
                      </a:lnTo>
                      <a:lnTo>
                        <a:pt x="223" y="1068"/>
                      </a:lnTo>
                      <a:lnTo>
                        <a:pt x="219" y="1068"/>
                      </a:lnTo>
                      <a:lnTo>
                        <a:pt x="216" y="1068"/>
                      </a:lnTo>
                      <a:lnTo>
                        <a:pt x="212" y="1068"/>
                      </a:lnTo>
                      <a:lnTo>
                        <a:pt x="208" y="1068"/>
                      </a:lnTo>
                      <a:lnTo>
                        <a:pt x="204" y="1068"/>
                      </a:lnTo>
                      <a:lnTo>
                        <a:pt x="200" y="1068"/>
                      </a:lnTo>
                      <a:lnTo>
                        <a:pt x="196" y="1068"/>
                      </a:lnTo>
                      <a:lnTo>
                        <a:pt x="192" y="1068"/>
                      </a:lnTo>
                      <a:lnTo>
                        <a:pt x="188" y="1068"/>
                      </a:lnTo>
                      <a:lnTo>
                        <a:pt x="184" y="1068"/>
                      </a:lnTo>
                      <a:lnTo>
                        <a:pt x="180" y="1068"/>
                      </a:lnTo>
                      <a:lnTo>
                        <a:pt x="176" y="1068"/>
                      </a:lnTo>
                      <a:lnTo>
                        <a:pt x="172" y="1068"/>
                      </a:lnTo>
                      <a:lnTo>
                        <a:pt x="168" y="1068"/>
                      </a:lnTo>
                      <a:lnTo>
                        <a:pt x="164" y="1068"/>
                      </a:lnTo>
                      <a:lnTo>
                        <a:pt x="161" y="1068"/>
                      </a:lnTo>
                      <a:lnTo>
                        <a:pt x="157" y="1068"/>
                      </a:lnTo>
                      <a:lnTo>
                        <a:pt x="153" y="1068"/>
                      </a:lnTo>
                      <a:lnTo>
                        <a:pt x="149" y="1068"/>
                      </a:lnTo>
                      <a:lnTo>
                        <a:pt x="145" y="1068"/>
                      </a:lnTo>
                      <a:lnTo>
                        <a:pt x="142" y="1068"/>
                      </a:lnTo>
                      <a:lnTo>
                        <a:pt x="138" y="1068"/>
                      </a:lnTo>
                      <a:lnTo>
                        <a:pt x="134" y="1068"/>
                      </a:lnTo>
                      <a:lnTo>
                        <a:pt x="130" y="1068"/>
                      </a:lnTo>
                      <a:lnTo>
                        <a:pt x="126" y="1068"/>
                      </a:lnTo>
                      <a:lnTo>
                        <a:pt x="122" y="1068"/>
                      </a:lnTo>
                      <a:lnTo>
                        <a:pt x="118" y="1068"/>
                      </a:lnTo>
                      <a:lnTo>
                        <a:pt x="114" y="1068"/>
                      </a:lnTo>
                      <a:lnTo>
                        <a:pt x="110" y="1068"/>
                      </a:lnTo>
                      <a:lnTo>
                        <a:pt x="106" y="1068"/>
                      </a:lnTo>
                      <a:lnTo>
                        <a:pt x="102" y="1068"/>
                      </a:lnTo>
                      <a:lnTo>
                        <a:pt x="98" y="1068"/>
                      </a:lnTo>
                      <a:lnTo>
                        <a:pt x="94" y="1068"/>
                      </a:lnTo>
                      <a:lnTo>
                        <a:pt x="90" y="1068"/>
                      </a:lnTo>
                      <a:lnTo>
                        <a:pt x="86" y="1068"/>
                      </a:lnTo>
                      <a:lnTo>
                        <a:pt x="82" y="1068"/>
                      </a:lnTo>
                      <a:lnTo>
                        <a:pt x="78" y="1068"/>
                      </a:lnTo>
                      <a:lnTo>
                        <a:pt x="74" y="1068"/>
                      </a:lnTo>
                      <a:lnTo>
                        <a:pt x="70" y="1068"/>
                      </a:lnTo>
                      <a:lnTo>
                        <a:pt x="66" y="1068"/>
                      </a:lnTo>
                      <a:lnTo>
                        <a:pt x="63" y="1068"/>
                      </a:lnTo>
                      <a:lnTo>
                        <a:pt x="59" y="1068"/>
                      </a:lnTo>
                      <a:lnTo>
                        <a:pt x="55" y="1068"/>
                      </a:lnTo>
                      <a:lnTo>
                        <a:pt x="51" y="1068"/>
                      </a:lnTo>
                      <a:lnTo>
                        <a:pt x="47" y="1068"/>
                      </a:lnTo>
                      <a:lnTo>
                        <a:pt x="43" y="1068"/>
                      </a:lnTo>
                      <a:lnTo>
                        <a:pt x="39" y="1068"/>
                      </a:lnTo>
                      <a:lnTo>
                        <a:pt x="35" y="1068"/>
                      </a:lnTo>
                      <a:lnTo>
                        <a:pt x="31" y="1068"/>
                      </a:lnTo>
                      <a:lnTo>
                        <a:pt x="27" y="1068"/>
                      </a:lnTo>
                      <a:lnTo>
                        <a:pt x="23" y="1068"/>
                      </a:lnTo>
                      <a:lnTo>
                        <a:pt x="19" y="1068"/>
                      </a:lnTo>
                      <a:lnTo>
                        <a:pt x="15" y="1068"/>
                      </a:lnTo>
                      <a:lnTo>
                        <a:pt x="11" y="1068"/>
                      </a:lnTo>
                      <a:lnTo>
                        <a:pt x="7" y="1068"/>
                      </a:lnTo>
                      <a:lnTo>
                        <a:pt x="4" y="1068"/>
                      </a:lnTo>
                      <a:lnTo>
                        <a:pt x="0" y="1068"/>
                      </a:lnTo>
                    </a:path>
                  </a:pathLst>
                </a:custGeom>
                <a:solidFill>
                  <a:srgbClr val="CC000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4" name="Freeform 14"/>
                <p:cNvSpPr>
                  <a:spLocks/>
                </p:cNvSpPr>
                <p:nvPr/>
              </p:nvSpPr>
              <p:spPr bwMode="auto">
                <a:xfrm>
                  <a:off x="3147" y="1539"/>
                  <a:ext cx="1962" cy="1133"/>
                </a:xfrm>
                <a:custGeom>
                  <a:avLst/>
                  <a:gdLst>
                    <a:gd name="T0" fmla="*/ 59 w 1962"/>
                    <a:gd name="T1" fmla="*/ 1132 h 1133"/>
                    <a:gd name="T2" fmla="*/ 122 w 1962"/>
                    <a:gd name="T3" fmla="*/ 1132 h 1133"/>
                    <a:gd name="T4" fmla="*/ 184 w 1962"/>
                    <a:gd name="T5" fmla="*/ 1132 h 1133"/>
                    <a:gd name="T6" fmla="*/ 247 w 1962"/>
                    <a:gd name="T7" fmla="*/ 1132 h 1133"/>
                    <a:gd name="T8" fmla="*/ 310 w 1962"/>
                    <a:gd name="T9" fmla="*/ 1132 h 1133"/>
                    <a:gd name="T10" fmla="*/ 373 w 1962"/>
                    <a:gd name="T11" fmla="*/ 1132 h 1133"/>
                    <a:gd name="T12" fmla="*/ 436 w 1962"/>
                    <a:gd name="T13" fmla="*/ 1132 h 1133"/>
                    <a:gd name="T14" fmla="*/ 498 w 1962"/>
                    <a:gd name="T15" fmla="*/ 1132 h 1133"/>
                    <a:gd name="T16" fmla="*/ 561 w 1962"/>
                    <a:gd name="T17" fmla="*/ 1132 h 1133"/>
                    <a:gd name="T18" fmla="*/ 625 w 1962"/>
                    <a:gd name="T19" fmla="*/ 1132 h 1133"/>
                    <a:gd name="T20" fmla="*/ 688 w 1962"/>
                    <a:gd name="T21" fmla="*/ 1132 h 1133"/>
                    <a:gd name="T22" fmla="*/ 751 w 1962"/>
                    <a:gd name="T23" fmla="*/ 1132 h 1133"/>
                    <a:gd name="T24" fmla="*/ 814 w 1962"/>
                    <a:gd name="T25" fmla="*/ 1132 h 1133"/>
                    <a:gd name="T26" fmla="*/ 876 w 1962"/>
                    <a:gd name="T27" fmla="*/ 1132 h 1133"/>
                    <a:gd name="T28" fmla="*/ 939 w 1962"/>
                    <a:gd name="T29" fmla="*/ 1132 h 1133"/>
                    <a:gd name="T30" fmla="*/ 1002 w 1962"/>
                    <a:gd name="T31" fmla="*/ 1132 h 1133"/>
                    <a:gd name="T32" fmla="*/ 1065 w 1962"/>
                    <a:gd name="T33" fmla="*/ 46 h 1133"/>
                    <a:gd name="T34" fmla="*/ 1128 w 1962"/>
                    <a:gd name="T35" fmla="*/ 9 h 1133"/>
                    <a:gd name="T36" fmla="*/ 1191 w 1962"/>
                    <a:gd name="T37" fmla="*/ 1132 h 1133"/>
                    <a:gd name="T38" fmla="*/ 1254 w 1962"/>
                    <a:gd name="T39" fmla="*/ 1132 h 1133"/>
                    <a:gd name="T40" fmla="*/ 1317 w 1962"/>
                    <a:gd name="T41" fmla="*/ 1132 h 1133"/>
                    <a:gd name="T42" fmla="*/ 1380 w 1962"/>
                    <a:gd name="T43" fmla="*/ 1132 h 1133"/>
                    <a:gd name="T44" fmla="*/ 1443 w 1962"/>
                    <a:gd name="T45" fmla="*/ 1132 h 1133"/>
                    <a:gd name="T46" fmla="*/ 1505 w 1962"/>
                    <a:gd name="T47" fmla="*/ 1132 h 1133"/>
                    <a:gd name="T48" fmla="*/ 1568 w 1962"/>
                    <a:gd name="T49" fmla="*/ 1132 h 1133"/>
                    <a:gd name="T50" fmla="*/ 1631 w 1962"/>
                    <a:gd name="T51" fmla="*/ 1132 h 1133"/>
                    <a:gd name="T52" fmla="*/ 1694 w 1962"/>
                    <a:gd name="T53" fmla="*/ 1132 h 1133"/>
                    <a:gd name="T54" fmla="*/ 1757 w 1962"/>
                    <a:gd name="T55" fmla="*/ 1132 h 1133"/>
                    <a:gd name="T56" fmla="*/ 1819 w 1962"/>
                    <a:gd name="T57" fmla="*/ 1132 h 1133"/>
                    <a:gd name="T58" fmla="*/ 1883 w 1962"/>
                    <a:gd name="T59" fmla="*/ 1132 h 1133"/>
                    <a:gd name="T60" fmla="*/ 1946 w 1962"/>
                    <a:gd name="T61" fmla="*/ 1132 h 1133"/>
                    <a:gd name="T62" fmla="*/ 1914 w 1962"/>
                    <a:gd name="T63" fmla="*/ 1132 h 1133"/>
                    <a:gd name="T64" fmla="*/ 1851 w 1962"/>
                    <a:gd name="T65" fmla="*/ 1132 h 1133"/>
                    <a:gd name="T66" fmla="*/ 1789 w 1962"/>
                    <a:gd name="T67" fmla="*/ 1132 h 1133"/>
                    <a:gd name="T68" fmla="*/ 1726 w 1962"/>
                    <a:gd name="T69" fmla="*/ 1132 h 1133"/>
                    <a:gd name="T70" fmla="*/ 1663 w 1962"/>
                    <a:gd name="T71" fmla="*/ 1132 h 1133"/>
                    <a:gd name="T72" fmla="*/ 1600 w 1962"/>
                    <a:gd name="T73" fmla="*/ 1132 h 1133"/>
                    <a:gd name="T74" fmla="*/ 1536 w 1962"/>
                    <a:gd name="T75" fmla="*/ 1132 h 1133"/>
                    <a:gd name="T76" fmla="*/ 1473 w 1962"/>
                    <a:gd name="T77" fmla="*/ 1132 h 1133"/>
                    <a:gd name="T78" fmla="*/ 1411 w 1962"/>
                    <a:gd name="T79" fmla="*/ 1132 h 1133"/>
                    <a:gd name="T80" fmla="*/ 1348 w 1962"/>
                    <a:gd name="T81" fmla="*/ 1132 h 1133"/>
                    <a:gd name="T82" fmla="*/ 1285 w 1962"/>
                    <a:gd name="T83" fmla="*/ 1132 h 1133"/>
                    <a:gd name="T84" fmla="*/ 1222 w 1962"/>
                    <a:gd name="T85" fmla="*/ 1132 h 1133"/>
                    <a:gd name="T86" fmla="*/ 1159 w 1962"/>
                    <a:gd name="T87" fmla="*/ 1132 h 1133"/>
                    <a:gd name="T88" fmla="*/ 1097 w 1962"/>
                    <a:gd name="T89" fmla="*/ 1132 h 1133"/>
                    <a:gd name="T90" fmla="*/ 1034 w 1962"/>
                    <a:gd name="T91" fmla="*/ 1132 h 1133"/>
                    <a:gd name="T92" fmla="*/ 971 w 1962"/>
                    <a:gd name="T93" fmla="*/ 1132 h 1133"/>
                    <a:gd name="T94" fmla="*/ 908 w 1962"/>
                    <a:gd name="T95" fmla="*/ 1132 h 1133"/>
                    <a:gd name="T96" fmla="*/ 844 w 1962"/>
                    <a:gd name="T97" fmla="*/ 1132 h 1133"/>
                    <a:gd name="T98" fmla="*/ 782 w 1962"/>
                    <a:gd name="T99" fmla="*/ 1132 h 1133"/>
                    <a:gd name="T100" fmla="*/ 719 w 1962"/>
                    <a:gd name="T101" fmla="*/ 1132 h 1133"/>
                    <a:gd name="T102" fmla="*/ 656 w 1962"/>
                    <a:gd name="T103" fmla="*/ 1132 h 1133"/>
                    <a:gd name="T104" fmla="*/ 593 w 1962"/>
                    <a:gd name="T105" fmla="*/ 1132 h 1133"/>
                    <a:gd name="T106" fmla="*/ 530 w 1962"/>
                    <a:gd name="T107" fmla="*/ 1132 h 1133"/>
                    <a:gd name="T108" fmla="*/ 468 w 1962"/>
                    <a:gd name="T109" fmla="*/ 1132 h 1133"/>
                    <a:gd name="T110" fmla="*/ 405 w 1962"/>
                    <a:gd name="T111" fmla="*/ 1132 h 1133"/>
                    <a:gd name="T112" fmla="*/ 342 w 1962"/>
                    <a:gd name="T113" fmla="*/ 1132 h 1133"/>
                    <a:gd name="T114" fmla="*/ 279 w 1962"/>
                    <a:gd name="T115" fmla="*/ 1132 h 1133"/>
                    <a:gd name="T116" fmla="*/ 216 w 1962"/>
                    <a:gd name="T117" fmla="*/ 1132 h 1133"/>
                    <a:gd name="T118" fmla="*/ 153 w 1962"/>
                    <a:gd name="T119" fmla="*/ 1132 h 1133"/>
                    <a:gd name="T120" fmla="*/ 90 w 1962"/>
                    <a:gd name="T121" fmla="*/ 1132 h 1133"/>
                    <a:gd name="T122" fmla="*/ 27 w 1962"/>
                    <a:gd name="T123" fmla="*/ 1132 h 113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62"/>
                    <a:gd name="T187" fmla="*/ 0 h 1133"/>
                    <a:gd name="T188" fmla="*/ 1962 w 1962"/>
                    <a:gd name="T189" fmla="*/ 1133 h 113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62" h="1133">
                      <a:moveTo>
                        <a:pt x="0" y="1132"/>
                      </a:moveTo>
                      <a:lnTo>
                        <a:pt x="4" y="1132"/>
                      </a:lnTo>
                      <a:lnTo>
                        <a:pt x="7" y="1132"/>
                      </a:lnTo>
                      <a:lnTo>
                        <a:pt x="11" y="1132"/>
                      </a:lnTo>
                      <a:lnTo>
                        <a:pt x="15" y="1132"/>
                      </a:lnTo>
                      <a:lnTo>
                        <a:pt x="19" y="1132"/>
                      </a:lnTo>
                      <a:lnTo>
                        <a:pt x="23" y="1132"/>
                      </a:lnTo>
                      <a:lnTo>
                        <a:pt x="27" y="1132"/>
                      </a:lnTo>
                      <a:lnTo>
                        <a:pt x="31" y="1132"/>
                      </a:lnTo>
                      <a:lnTo>
                        <a:pt x="35" y="1132"/>
                      </a:lnTo>
                      <a:lnTo>
                        <a:pt x="39" y="1132"/>
                      </a:lnTo>
                      <a:lnTo>
                        <a:pt x="43" y="1132"/>
                      </a:lnTo>
                      <a:lnTo>
                        <a:pt x="47" y="1132"/>
                      </a:lnTo>
                      <a:lnTo>
                        <a:pt x="51" y="1132"/>
                      </a:lnTo>
                      <a:lnTo>
                        <a:pt x="55" y="1132"/>
                      </a:lnTo>
                      <a:lnTo>
                        <a:pt x="59" y="1132"/>
                      </a:lnTo>
                      <a:lnTo>
                        <a:pt x="63" y="1132"/>
                      </a:lnTo>
                      <a:lnTo>
                        <a:pt x="66" y="1132"/>
                      </a:lnTo>
                      <a:lnTo>
                        <a:pt x="70" y="1132"/>
                      </a:lnTo>
                      <a:lnTo>
                        <a:pt x="74" y="1132"/>
                      </a:lnTo>
                      <a:lnTo>
                        <a:pt x="78" y="1132"/>
                      </a:lnTo>
                      <a:lnTo>
                        <a:pt x="82" y="1132"/>
                      </a:lnTo>
                      <a:lnTo>
                        <a:pt x="86" y="1132"/>
                      </a:lnTo>
                      <a:lnTo>
                        <a:pt x="90" y="1132"/>
                      </a:lnTo>
                      <a:lnTo>
                        <a:pt x="94" y="1132"/>
                      </a:lnTo>
                      <a:lnTo>
                        <a:pt x="98" y="1132"/>
                      </a:lnTo>
                      <a:lnTo>
                        <a:pt x="102" y="1132"/>
                      </a:lnTo>
                      <a:lnTo>
                        <a:pt x="106" y="1132"/>
                      </a:lnTo>
                      <a:lnTo>
                        <a:pt x="110" y="1132"/>
                      </a:lnTo>
                      <a:lnTo>
                        <a:pt x="114" y="1132"/>
                      </a:lnTo>
                      <a:lnTo>
                        <a:pt x="118" y="1132"/>
                      </a:lnTo>
                      <a:lnTo>
                        <a:pt x="122" y="1132"/>
                      </a:lnTo>
                      <a:lnTo>
                        <a:pt x="126" y="1132"/>
                      </a:lnTo>
                      <a:lnTo>
                        <a:pt x="130" y="1132"/>
                      </a:lnTo>
                      <a:lnTo>
                        <a:pt x="134" y="1132"/>
                      </a:lnTo>
                      <a:lnTo>
                        <a:pt x="138" y="1132"/>
                      </a:lnTo>
                      <a:lnTo>
                        <a:pt x="142" y="1132"/>
                      </a:lnTo>
                      <a:lnTo>
                        <a:pt x="145" y="1132"/>
                      </a:lnTo>
                      <a:lnTo>
                        <a:pt x="149" y="1132"/>
                      </a:lnTo>
                      <a:lnTo>
                        <a:pt x="153" y="1132"/>
                      </a:lnTo>
                      <a:lnTo>
                        <a:pt x="157" y="1132"/>
                      </a:lnTo>
                      <a:lnTo>
                        <a:pt x="161" y="1132"/>
                      </a:lnTo>
                      <a:lnTo>
                        <a:pt x="164" y="1132"/>
                      </a:lnTo>
                      <a:lnTo>
                        <a:pt x="168" y="1132"/>
                      </a:lnTo>
                      <a:lnTo>
                        <a:pt x="172" y="1132"/>
                      </a:lnTo>
                      <a:lnTo>
                        <a:pt x="176" y="1132"/>
                      </a:lnTo>
                      <a:lnTo>
                        <a:pt x="180" y="1132"/>
                      </a:lnTo>
                      <a:lnTo>
                        <a:pt x="184" y="1132"/>
                      </a:lnTo>
                      <a:lnTo>
                        <a:pt x="188" y="1132"/>
                      </a:lnTo>
                      <a:lnTo>
                        <a:pt x="192" y="1132"/>
                      </a:lnTo>
                      <a:lnTo>
                        <a:pt x="196" y="1132"/>
                      </a:lnTo>
                      <a:lnTo>
                        <a:pt x="200" y="1132"/>
                      </a:lnTo>
                      <a:lnTo>
                        <a:pt x="204" y="1132"/>
                      </a:lnTo>
                      <a:lnTo>
                        <a:pt x="208" y="1132"/>
                      </a:lnTo>
                      <a:lnTo>
                        <a:pt x="212" y="1132"/>
                      </a:lnTo>
                      <a:lnTo>
                        <a:pt x="216" y="1132"/>
                      </a:lnTo>
                      <a:lnTo>
                        <a:pt x="219" y="1132"/>
                      </a:lnTo>
                      <a:lnTo>
                        <a:pt x="223" y="1132"/>
                      </a:lnTo>
                      <a:lnTo>
                        <a:pt x="227" y="1132"/>
                      </a:lnTo>
                      <a:lnTo>
                        <a:pt x="231" y="1132"/>
                      </a:lnTo>
                      <a:lnTo>
                        <a:pt x="235" y="1132"/>
                      </a:lnTo>
                      <a:lnTo>
                        <a:pt x="239" y="1132"/>
                      </a:lnTo>
                      <a:lnTo>
                        <a:pt x="243" y="1132"/>
                      </a:lnTo>
                      <a:lnTo>
                        <a:pt x="247" y="1132"/>
                      </a:lnTo>
                      <a:lnTo>
                        <a:pt x="251" y="1132"/>
                      </a:lnTo>
                      <a:lnTo>
                        <a:pt x="255" y="1132"/>
                      </a:lnTo>
                      <a:lnTo>
                        <a:pt x="259" y="1132"/>
                      </a:lnTo>
                      <a:lnTo>
                        <a:pt x="263" y="1132"/>
                      </a:lnTo>
                      <a:lnTo>
                        <a:pt x="267" y="1132"/>
                      </a:lnTo>
                      <a:lnTo>
                        <a:pt x="271" y="1132"/>
                      </a:lnTo>
                      <a:lnTo>
                        <a:pt x="275" y="1132"/>
                      </a:lnTo>
                      <a:lnTo>
                        <a:pt x="279" y="1132"/>
                      </a:lnTo>
                      <a:lnTo>
                        <a:pt x="282" y="1132"/>
                      </a:lnTo>
                      <a:lnTo>
                        <a:pt x="286" y="1132"/>
                      </a:lnTo>
                      <a:lnTo>
                        <a:pt x="290" y="1132"/>
                      </a:lnTo>
                      <a:lnTo>
                        <a:pt x="294" y="1132"/>
                      </a:lnTo>
                      <a:lnTo>
                        <a:pt x="298" y="1132"/>
                      </a:lnTo>
                      <a:lnTo>
                        <a:pt x="302" y="1132"/>
                      </a:lnTo>
                      <a:lnTo>
                        <a:pt x="306" y="1132"/>
                      </a:lnTo>
                      <a:lnTo>
                        <a:pt x="310" y="1132"/>
                      </a:lnTo>
                      <a:lnTo>
                        <a:pt x="314" y="1132"/>
                      </a:lnTo>
                      <a:lnTo>
                        <a:pt x="318" y="1132"/>
                      </a:lnTo>
                      <a:lnTo>
                        <a:pt x="322" y="1132"/>
                      </a:lnTo>
                      <a:lnTo>
                        <a:pt x="326" y="1132"/>
                      </a:lnTo>
                      <a:lnTo>
                        <a:pt x="330" y="1132"/>
                      </a:lnTo>
                      <a:lnTo>
                        <a:pt x="334" y="1132"/>
                      </a:lnTo>
                      <a:lnTo>
                        <a:pt x="338" y="1132"/>
                      </a:lnTo>
                      <a:lnTo>
                        <a:pt x="342" y="1132"/>
                      </a:lnTo>
                      <a:lnTo>
                        <a:pt x="345" y="1132"/>
                      </a:lnTo>
                      <a:lnTo>
                        <a:pt x="349" y="1132"/>
                      </a:lnTo>
                      <a:lnTo>
                        <a:pt x="353" y="1132"/>
                      </a:lnTo>
                      <a:lnTo>
                        <a:pt x="357" y="1132"/>
                      </a:lnTo>
                      <a:lnTo>
                        <a:pt x="361" y="1132"/>
                      </a:lnTo>
                      <a:lnTo>
                        <a:pt x="365" y="1132"/>
                      </a:lnTo>
                      <a:lnTo>
                        <a:pt x="369" y="1132"/>
                      </a:lnTo>
                      <a:lnTo>
                        <a:pt x="373" y="1132"/>
                      </a:lnTo>
                      <a:lnTo>
                        <a:pt x="377" y="1132"/>
                      </a:lnTo>
                      <a:lnTo>
                        <a:pt x="381" y="1132"/>
                      </a:lnTo>
                      <a:lnTo>
                        <a:pt x="385" y="1132"/>
                      </a:lnTo>
                      <a:lnTo>
                        <a:pt x="389" y="1132"/>
                      </a:lnTo>
                      <a:lnTo>
                        <a:pt x="393" y="1132"/>
                      </a:lnTo>
                      <a:lnTo>
                        <a:pt x="397" y="1132"/>
                      </a:lnTo>
                      <a:lnTo>
                        <a:pt x="401" y="1132"/>
                      </a:lnTo>
                      <a:lnTo>
                        <a:pt x="405" y="1132"/>
                      </a:lnTo>
                      <a:lnTo>
                        <a:pt x="409" y="1132"/>
                      </a:lnTo>
                      <a:lnTo>
                        <a:pt x="413" y="1132"/>
                      </a:lnTo>
                      <a:lnTo>
                        <a:pt x="417" y="1132"/>
                      </a:lnTo>
                      <a:lnTo>
                        <a:pt x="421" y="1132"/>
                      </a:lnTo>
                      <a:lnTo>
                        <a:pt x="425" y="1132"/>
                      </a:lnTo>
                      <a:lnTo>
                        <a:pt x="428" y="1132"/>
                      </a:lnTo>
                      <a:lnTo>
                        <a:pt x="432" y="1132"/>
                      </a:lnTo>
                      <a:lnTo>
                        <a:pt x="436" y="1132"/>
                      </a:lnTo>
                      <a:lnTo>
                        <a:pt x="440" y="1132"/>
                      </a:lnTo>
                      <a:lnTo>
                        <a:pt x="444" y="1132"/>
                      </a:lnTo>
                      <a:lnTo>
                        <a:pt x="448" y="1132"/>
                      </a:lnTo>
                      <a:lnTo>
                        <a:pt x="452" y="1132"/>
                      </a:lnTo>
                      <a:lnTo>
                        <a:pt x="456" y="1132"/>
                      </a:lnTo>
                      <a:lnTo>
                        <a:pt x="460" y="1132"/>
                      </a:lnTo>
                      <a:lnTo>
                        <a:pt x="464" y="1132"/>
                      </a:lnTo>
                      <a:lnTo>
                        <a:pt x="468" y="1132"/>
                      </a:lnTo>
                      <a:lnTo>
                        <a:pt x="472" y="1132"/>
                      </a:lnTo>
                      <a:lnTo>
                        <a:pt x="476" y="1132"/>
                      </a:lnTo>
                      <a:lnTo>
                        <a:pt x="480" y="1132"/>
                      </a:lnTo>
                      <a:lnTo>
                        <a:pt x="484" y="1132"/>
                      </a:lnTo>
                      <a:lnTo>
                        <a:pt x="488" y="1132"/>
                      </a:lnTo>
                      <a:lnTo>
                        <a:pt x="491" y="1132"/>
                      </a:lnTo>
                      <a:lnTo>
                        <a:pt x="494" y="1132"/>
                      </a:lnTo>
                      <a:lnTo>
                        <a:pt x="498" y="1132"/>
                      </a:lnTo>
                      <a:lnTo>
                        <a:pt x="502" y="1132"/>
                      </a:lnTo>
                      <a:lnTo>
                        <a:pt x="506" y="1132"/>
                      </a:lnTo>
                      <a:lnTo>
                        <a:pt x="510" y="1132"/>
                      </a:lnTo>
                      <a:lnTo>
                        <a:pt x="514" y="1132"/>
                      </a:lnTo>
                      <a:lnTo>
                        <a:pt x="518" y="1132"/>
                      </a:lnTo>
                      <a:lnTo>
                        <a:pt x="522" y="1132"/>
                      </a:lnTo>
                      <a:lnTo>
                        <a:pt x="526" y="1132"/>
                      </a:lnTo>
                      <a:lnTo>
                        <a:pt x="530" y="1132"/>
                      </a:lnTo>
                      <a:lnTo>
                        <a:pt x="534" y="1132"/>
                      </a:lnTo>
                      <a:lnTo>
                        <a:pt x="538" y="1132"/>
                      </a:lnTo>
                      <a:lnTo>
                        <a:pt x="542" y="1132"/>
                      </a:lnTo>
                      <a:lnTo>
                        <a:pt x="546" y="1132"/>
                      </a:lnTo>
                      <a:lnTo>
                        <a:pt x="550" y="1132"/>
                      </a:lnTo>
                      <a:lnTo>
                        <a:pt x="554" y="1132"/>
                      </a:lnTo>
                      <a:lnTo>
                        <a:pt x="557" y="1132"/>
                      </a:lnTo>
                      <a:lnTo>
                        <a:pt x="561" y="1132"/>
                      </a:lnTo>
                      <a:lnTo>
                        <a:pt x="565" y="1132"/>
                      </a:lnTo>
                      <a:lnTo>
                        <a:pt x="569" y="1132"/>
                      </a:lnTo>
                      <a:lnTo>
                        <a:pt x="573" y="1132"/>
                      </a:lnTo>
                      <a:lnTo>
                        <a:pt x="577" y="1132"/>
                      </a:lnTo>
                      <a:lnTo>
                        <a:pt x="581" y="1132"/>
                      </a:lnTo>
                      <a:lnTo>
                        <a:pt x="585" y="1132"/>
                      </a:lnTo>
                      <a:lnTo>
                        <a:pt x="589" y="1132"/>
                      </a:lnTo>
                      <a:lnTo>
                        <a:pt x="593" y="1132"/>
                      </a:lnTo>
                      <a:lnTo>
                        <a:pt x="597" y="1132"/>
                      </a:lnTo>
                      <a:lnTo>
                        <a:pt x="601" y="1132"/>
                      </a:lnTo>
                      <a:lnTo>
                        <a:pt x="605" y="1132"/>
                      </a:lnTo>
                      <a:lnTo>
                        <a:pt x="609" y="1132"/>
                      </a:lnTo>
                      <a:lnTo>
                        <a:pt x="613" y="1132"/>
                      </a:lnTo>
                      <a:lnTo>
                        <a:pt x="617" y="1132"/>
                      </a:lnTo>
                      <a:lnTo>
                        <a:pt x="621" y="1132"/>
                      </a:lnTo>
                      <a:lnTo>
                        <a:pt x="625" y="1132"/>
                      </a:lnTo>
                      <a:lnTo>
                        <a:pt x="629" y="1132"/>
                      </a:lnTo>
                      <a:lnTo>
                        <a:pt x="632" y="1132"/>
                      </a:lnTo>
                      <a:lnTo>
                        <a:pt x="636" y="1132"/>
                      </a:lnTo>
                      <a:lnTo>
                        <a:pt x="640" y="1132"/>
                      </a:lnTo>
                      <a:lnTo>
                        <a:pt x="644" y="1132"/>
                      </a:lnTo>
                      <a:lnTo>
                        <a:pt x="648" y="1132"/>
                      </a:lnTo>
                      <a:lnTo>
                        <a:pt x="652" y="1132"/>
                      </a:lnTo>
                      <a:lnTo>
                        <a:pt x="656" y="1132"/>
                      </a:lnTo>
                      <a:lnTo>
                        <a:pt x="660" y="1132"/>
                      </a:lnTo>
                      <a:lnTo>
                        <a:pt x="664" y="1132"/>
                      </a:lnTo>
                      <a:lnTo>
                        <a:pt x="668" y="1132"/>
                      </a:lnTo>
                      <a:lnTo>
                        <a:pt x="672" y="1132"/>
                      </a:lnTo>
                      <a:lnTo>
                        <a:pt x="676" y="1132"/>
                      </a:lnTo>
                      <a:lnTo>
                        <a:pt x="680" y="1132"/>
                      </a:lnTo>
                      <a:lnTo>
                        <a:pt x="684" y="1132"/>
                      </a:lnTo>
                      <a:lnTo>
                        <a:pt x="688" y="1132"/>
                      </a:lnTo>
                      <a:lnTo>
                        <a:pt x="692" y="1132"/>
                      </a:lnTo>
                      <a:lnTo>
                        <a:pt x="696" y="1132"/>
                      </a:lnTo>
                      <a:lnTo>
                        <a:pt x="700" y="1132"/>
                      </a:lnTo>
                      <a:lnTo>
                        <a:pt x="704" y="1132"/>
                      </a:lnTo>
                      <a:lnTo>
                        <a:pt x="707" y="1132"/>
                      </a:lnTo>
                      <a:lnTo>
                        <a:pt x="711" y="1132"/>
                      </a:lnTo>
                      <a:lnTo>
                        <a:pt x="715" y="1132"/>
                      </a:lnTo>
                      <a:lnTo>
                        <a:pt x="719" y="1132"/>
                      </a:lnTo>
                      <a:lnTo>
                        <a:pt x="723" y="1132"/>
                      </a:lnTo>
                      <a:lnTo>
                        <a:pt x="727" y="1132"/>
                      </a:lnTo>
                      <a:lnTo>
                        <a:pt x="731" y="1132"/>
                      </a:lnTo>
                      <a:lnTo>
                        <a:pt x="735" y="1132"/>
                      </a:lnTo>
                      <a:lnTo>
                        <a:pt x="739" y="1132"/>
                      </a:lnTo>
                      <a:lnTo>
                        <a:pt x="743" y="1132"/>
                      </a:lnTo>
                      <a:lnTo>
                        <a:pt x="747" y="1132"/>
                      </a:lnTo>
                      <a:lnTo>
                        <a:pt x="751" y="1132"/>
                      </a:lnTo>
                      <a:lnTo>
                        <a:pt x="755" y="1132"/>
                      </a:lnTo>
                      <a:lnTo>
                        <a:pt x="759" y="1132"/>
                      </a:lnTo>
                      <a:lnTo>
                        <a:pt x="763" y="1132"/>
                      </a:lnTo>
                      <a:lnTo>
                        <a:pt x="767" y="1132"/>
                      </a:lnTo>
                      <a:lnTo>
                        <a:pt x="770" y="1132"/>
                      </a:lnTo>
                      <a:lnTo>
                        <a:pt x="774" y="1132"/>
                      </a:lnTo>
                      <a:lnTo>
                        <a:pt x="778" y="1132"/>
                      </a:lnTo>
                      <a:lnTo>
                        <a:pt x="782" y="1132"/>
                      </a:lnTo>
                      <a:lnTo>
                        <a:pt x="786" y="1132"/>
                      </a:lnTo>
                      <a:lnTo>
                        <a:pt x="790" y="1132"/>
                      </a:lnTo>
                      <a:lnTo>
                        <a:pt x="794" y="1132"/>
                      </a:lnTo>
                      <a:lnTo>
                        <a:pt x="798" y="1132"/>
                      </a:lnTo>
                      <a:lnTo>
                        <a:pt x="802" y="1132"/>
                      </a:lnTo>
                      <a:lnTo>
                        <a:pt x="806" y="1132"/>
                      </a:lnTo>
                      <a:lnTo>
                        <a:pt x="810" y="1132"/>
                      </a:lnTo>
                      <a:lnTo>
                        <a:pt x="814" y="1132"/>
                      </a:lnTo>
                      <a:lnTo>
                        <a:pt x="817" y="1132"/>
                      </a:lnTo>
                      <a:lnTo>
                        <a:pt x="821" y="1132"/>
                      </a:lnTo>
                      <a:lnTo>
                        <a:pt x="825" y="1132"/>
                      </a:lnTo>
                      <a:lnTo>
                        <a:pt x="829" y="1132"/>
                      </a:lnTo>
                      <a:lnTo>
                        <a:pt x="833" y="1132"/>
                      </a:lnTo>
                      <a:lnTo>
                        <a:pt x="836" y="1132"/>
                      </a:lnTo>
                      <a:lnTo>
                        <a:pt x="840" y="1132"/>
                      </a:lnTo>
                      <a:lnTo>
                        <a:pt x="844" y="1132"/>
                      </a:lnTo>
                      <a:lnTo>
                        <a:pt x="848" y="1132"/>
                      </a:lnTo>
                      <a:lnTo>
                        <a:pt x="852" y="1132"/>
                      </a:lnTo>
                      <a:lnTo>
                        <a:pt x="856" y="1132"/>
                      </a:lnTo>
                      <a:lnTo>
                        <a:pt x="860" y="1132"/>
                      </a:lnTo>
                      <a:lnTo>
                        <a:pt x="864" y="1132"/>
                      </a:lnTo>
                      <a:lnTo>
                        <a:pt x="868" y="1132"/>
                      </a:lnTo>
                      <a:lnTo>
                        <a:pt x="872" y="1132"/>
                      </a:lnTo>
                      <a:lnTo>
                        <a:pt x="876" y="1132"/>
                      </a:lnTo>
                      <a:lnTo>
                        <a:pt x="880" y="1132"/>
                      </a:lnTo>
                      <a:lnTo>
                        <a:pt x="884" y="1132"/>
                      </a:lnTo>
                      <a:lnTo>
                        <a:pt x="888" y="1132"/>
                      </a:lnTo>
                      <a:lnTo>
                        <a:pt x="892" y="1132"/>
                      </a:lnTo>
                      <a:lnTo>
                        <a:pt x="896" y="1132"/>
                      </a:lnTo>
                      <a:lnTo>
                        <a:pt x="900" y="1132"/>
                      </a:lnTo>
                      <a:lnTo>
                        <a:pt x="904" y="1132"/>
                      </a:lnTo>
                      <a:lnTo>
                        <a:pt x="908" y="1132"/>
                      </a:lnTo>
                      <a:lnTo>
                        <a:pt x="912" y="1132"/>
                      </a:lnTo>
                      <a:lnTo>
                        <a:pt x="915" y="1132"/>
                      </a:lnTo>
                      <a:lnTo>
                        <a:pt x="919" y="1132"/>
                      </a:lnTo>
                      <a:lnTo>
                        <a:pt x="923" y="1132"/>
                      </a:lnTo>
                      <a:lnTo>
                        <a:pt x="927" y="1132"/>
                      </a:lnTo>
                      <a:lnTo>
                        <a:pt x="931" y="1132"/>
                      </a:lnTo>
                      <a:lnTo>
                        <a:pt x="935" y="1132"/>
                      </a:lnTo>
                      <a:lnTo>
                        <a:pt x="939" y="1132"/>
                      </a:lnTo>
                      <a:lnTo>
                        <a:pt x="943" y="1132"/>
                      </a:lnTo>
                      <a:lnTo>
                        <a:pt x="947" y="1132"/>
                      </a:lnTo>
                      <a:lnTo>
                        <a:pt x="951" y="1132"/>
                      </a:lnTo>
                      <a:lnTo>
                        <a:pt x="955" y="1132"/>
                      </a:lnTo>
                      <a:lnTo>
                        <a:pt x="959" y="1132"/>
                      </a:lnTo>
                      <a:lnTo>
                        <a:pt x="963" y="1132"/>
                      </a:lnTo>
                      <a:lnTo>
                        <a:pt x="967" y="1132"/>
                      </a:lnTo>
                      <a:lnTo>
                        <a:pt x="971" y="1132"/>
                      </a:lnTo>
                      <a:lnTo>
                        <a:pt x="975" y="1132"/>
                      </a:lnTo>
                      <a:lnTo>
                        <a:pt x="979" y="1132"/>
                      </a:lnTo>
                      <a:lnTo>
                        <a:pt x="982" y="1132"/>
                      </a:lnTo>
                      <a:lnTo>
                        <a:pt x="986" y="1132"/>
                      </a:lnTo>
                      <a:lnTo>
                        <a:pt x="990" y="1132"/>
                      </a:lnTo>
                      <a:lnTo>
                        <a:pt x="994" y="1132"/>
                      </a:lnTo>
                      <a:lnTo>
                        <a:pt x="998" y="1132"/>
                      </a:lnTo>
                      <a:lnTo>
                        <a:pt x="1002" y="1132"/>
                      </a:lnTo>
                      <a:lnTo>
                        <a:pt x="1006" y="1132"/>
                      </a:lnTo>
                      <a:lnTo>
                        <a:pt x="1010" y="1132"/>
                      </a:lnTo>
                      <a:lnTo>
                        <a:pt x="1014" y="1132"/>
                      </a:lnTo>
                      <a:lnTo>
                        <a:pt x="1018" y="1132"/>
                      </a:lnTo>
                      <a:lnTo>
                        <a:pt x="1022" y="1132"/>
                      </a:lnTo>
                      <a:lnTo>
                        <a:pt x="1026" y="1132"/>
                      </a:lnTo>
                      <a:lnTo>
                        <a:pt x="1030" y="1132"/>
                      </a:lnTo>
                      <a:lnTo>
                        <a:pt x="1034" y="1132"/>
                      </a:lnTo>
                      <a:lnTo>
                        <a:pt x="1038" y="1132"/>
                      </a:lnTo>
                      <a:lnTo>
                        <a:pt x="1042" y="1132"/>
                      </a:lnTo>
                      <a:lnTo>
                        <a:pt x="1045" y="1132"/>
                      </a:lnTo>
                      <a:lnTo>
                        <a:pt x="1049" y="60"/>
                      </a:lnTo>
                      <a:lnTo>
                        <a:pt x="1053" y="56"/>
                      </a:lnTo>
                      <a:lnTo>
                        <a:pt x="1057" y="53"/>
                      </a:lnTo>
                      <a:lnTo>
                        <a:pt x="1061" y="50"/>
                      </a:lnTo>
                      <a:lnTo>
                        <a:pt x="1065" y="46"/>
                      </a:lnTo>
                      <a:lnTo>
                        <a:pt x="1069" y="43"/>
                      </a:lnTo>
                      <a:lnTo>
                        <a:pt x="1073" y="40"/>
                      </a:lnTo>
                      <a:lnTo>
                        <a:pt x="1077" y="37"/>
                      </a:lnTo>
                      <a:lnTo>
                        <a:pt x="1081" y="34"/>
                      </a:lnTo>
                      <a:lnTo>
                        <a:pt x="1085" y="32"/>
                      </a:lnTo>
                      <a:lnTo>
                        <a:pt x="1089" y="29"/>
                      </a:lnTo>
                      <a:lnTo>
                        <a:pt x="1093" y="26"/>
                      </a:lnTo>
                      <a:lnTo>
                        <a:pt x="1097" y="24"/>
                      </a:lnTo>
                      <a:lnTo>
                        <a:pt x="1101" y="22"/>
                      </a:lnTo>
                      <a:lnTo>
                        <a:pt x="1105" y="20"/>
                      </a:lnTo>
                      <a:lnTo>
                        <a:pt x="1109" y="18"/>
                      </a:lnTo>
                      <a:lnTo>
                        <a:pt x="1113" y="16"/>
                      </a:lnTo>
                      <a:lnTo>
                        <a:pt x="1117" y="14"/>
                      </a:lnTo>
                      <a:lnTo>
                        <a:pt x="1120" y="12"/>
                      </a:lnTo>
                      <a:lnTo>
                        <a:pt x="1124" y="11"/>
                      </a:lnTo>
                      <a:lnTo>
                        <a:pt x="1128" y="9"/>
                      </a:lnTo>
                      <a:lnTo>
                        <a:pt x="1132" y="8"/>
                      </a:lnTo>
                      <a:lnTo>
                        <a:pt x="1136" y="6"/>
                      </a:lnTo>
                      <a:lnTo>
                        <a:pt x="1140" y="5"/>
                      </a:lnTo>
                      <a:lnTo>
                        <a:pt x="1144" y="4"/>
                      </a:lnTo>
                      <a:lnTo>
                        <a:pt x="1147" y="3"/>
                      </a:lnTo>
                      <a:lnTo>
                        <a:pt x="1151" y="2"/>
                      </a:lnTo>
                      <a:lnTo>
                        <a:pt x="1155" y="2"/>
                      </a:lnTo>
                      <a:lnTo>
                        <a:pt x="1159" y="1"/>
                      </a:lnTo>
                      <a:lnTo>
                        <a:pt x="1163" y="1"/>
                      </a:lnTo>
                      <a:lnTo>
                        <a:pt x="1167" y="0"/>
                      </a:lnTo>
                      <a:lnTo>
                        <a:pt x="1171" y="0"/>
                      </a:lnTo>
                      <a:lnTo>
                        <a:pt x="1175" y="0"/>
                      </a:lnTo>
                      <a:lnTo>
                        <a:pt x="1179" y="0"/>
                      </a:lnTo>
                      <a:lnTo>
                        <a:pt x="1183" y="1132"/>
                      </a:lnTo>
                      <a:lnTo>
                        <a:pt x="1187" y="1132"/>
                      </a:lnTo>
                      <a:lnTo>
                        <a:pt x="1191" y="1132"/>
                      </a:lnTo>
                      <a:lnTo>
                        <a:pt x="1194" y="1132"/>
                      </a:lnTo>
                      <a:lnTo>
                        <a:pt x="1198" y="1132"/>
                      </a:lnTo>
                      <a:lnTo>
                        <a:pt x="1202" y="1132"/>
                      </a:lnTo>
                      <a:lnTo>
                        <a:pt x="1206" y="1132"/>
                      </a:lnTo>
                      <a:lnTo>
                        <a:pt x="1210" y="1132"/>
                      </a:lnTo>
                      <a:lnTo>
                        <a:pt x="1214" y="1132"/>
                      </a:lnTo>
                      <a:lnTo>
                        <a:pt x="1218" y="1132"/>
                      </a:lnTo>
                      <a:lnTo>
                        <a:pt x="1222" y="1132"/>
                      </a:lnTo>
                      <a:lnTo>
                        <a:pt x="1226" y="1132"/>
                      </a:lnTo>
                      <a:lnTo>
                        <a:pt x="1230" y="1132"/>
                      </a:lnTo>
                      <a:lnTo>
                        <a:pt x="1234" y="1132"/>
                      </a:lnTo>
                      <a:lnTo>
                        <a:pt x="1238" y="1132"/>
                      </a:lnTo>
                      <a:lnTo>
                        <a:pt x="1242" y="1132"/>
                      </a:lnTo>
                      <a:lnTo>
                        <a:pt x="1246" y="1132"/>
                      </a:lnTo>
                      <a:lnTo>
                        <a:pt x="1250" y="1132"/>
                      </a:lnTo>
                      <a:lnTo>
                        <a:pt x="1254" y="1132"/>
                      </a:lnTo>
                      <a:lnTo>
                        <a:pt x="1257" y="1132"/>
                      </a:lnTo>
                      <a:lnTo>
                        <a:pt x="1261" y="1132"/>
                      </a:lnTo>
                      <a:lnTo>
                        <a:pt x="1265" y="1132"/>
                      </a:lnTo>
                      <a:lnTo>
                        <a:pt x="1269" y="1132"/>
                      </a:lnTo>
                      <a:lnTo>
                        <a:pt x="1273" y="1132"/>
                      </a:lnTo>
                      <a:lnTo>
                        <a:pt x="1277" y="1132"/>
                      </a:lnTo>
                      <a:lnTo>
                        <a:pt x="1281" y="1132"/>
                      </a:lnTo>
                      <a:lnTo>
                        <a:pt x="1285" y="1132"/>
                      </a:lnTo>
                      <a:lnTo>
                        <a:pt x="1289" y="1132"/>
                      </a:lnTo>
                      <a:lnTo>
                        <a:pt x="1293" y="1132"/>
                      </a:lnTo>
                      <a:lnTo>
                        <a:pt x="1297" y="1132"/>
                      </a:lnTo>
                      <a:lnTo>
                        <a:pt x="1301" y="1132"/>
                      </a:lnTo>
                      <a:lnTo>
                        <a:pt x="1305" y="1132"/>
                      </a:lnTo>
                      <a:lnTo>
                        <a:pt x="1309" y="1132"/>
                      </a:lnTo>
                      <a:lnTo>
                        <a:pt x="1313" y="1132"/>
                      </a:lnTo>
                      <a:lnTo>
                        <a:pt x="1317" y="1132"/>
                      </a:lnTo>
                      <a:lnTo>
                        <a:pt x="1321" y="1132"/>
                      </a:lnTo>
                      <a:lnTo>
                        <a:pt x="1324" y="1132"/>
                      </a:lnTo>
                      <a:lnTo>
                        <a:pt x="1328" y="1132"/>
                      </a:lnTo>
                      <a:lnTo>
                        <a:pt x="1332" y="1132"/>
                      </a:lnTo>
                      <a:lnTo>
                        <a:pt x="1336" y="1132"/>
                      </a:lnTo>
                      <a:lnTo>
                        <a:pt x="1340" y="1132"/>
                      </a:lnTo>
                      <a:lnTo>
                        <a:pt x="1344" y="1132"/>
                      </a:lnTo>
                      <a:lnTo>
                        <a:pt x="1348" y="1132"/>
                      </a:lnTo>
                      <a:lnTo>
                        <a:pt x="1352" y="1132"/>
                      </a:lnTo>
                      <a:lnTo>
                        <a:pt x="1356" y="1132"/>
                      </a:lnTo>
                      <a:lnTo>
                        <a:pt x="1360" y="1132"/>
                      </a:lnTo>
                      <a:lnTo>
                        <a:pt x="1364" y="1132"/>
                      </a:lnTo>
                      <a:lnTo>
                        <a:pt x="1368" y="1132"/>
                      </a:lnTo>
                      <a:lnTo>
                        <a:pt x="1372" y="1132"/>
                      </a:lnTo>
                      <a:lnTo>
                        <a:pt x="1376" y="1132"/>
                      </a:lnTo>
                      <a:lnTo>
                        <a:pt x="1380" y="1132"/>
                      </a:lnTo>
                      <a:lnTo>
                        <a:pt x="1384" y="1132"/>
                      </a:lnTo>
                      <a:lnTo>
                        <a:pt x="1388" y="1132"/>
                      </a:lnTo>
                      <a:lnTo>
                        <a:pt x="1392" y="1132"/>
                      </a:lnTo>
                      <a:lnTo>
                        <a:pt x="1396" y="1132"/>
                      </a:lnTo>
                      <a:lnTo>
                        <a:pt x="1400" y="1132"/>
                      </a:lnTo>
                      <a:lnTo>
                        <a:pt x="1403" y="1132"/>
                      </a:lnTo>
                      <a:lnTo>
                        <a:pt x="1407" y="1132"/>
                      </a:lnTo>
                      <a:lnTo>
                        <a:pt x="1411" y="1132"/>
                      </a:lnTo>
                      <a:lnTo>
                        <a:pt x="1415" y="1132"/>
                      </a:lnTo>
                      <a:lnTo>
                        <a:pt x="1419" y="1132"/>
                      </a:lnTo>
                      <a:lnTo>
                        <a:pt x="1423" y="1132"/>
                      </a:lnTo>
                      <a:lnTo>
                        <a:pt x="1427" y="1132"/>
                      </a:lnTo>
                      <a:lnTo>
                        <a:pt x="1431" y="1132"/>
                      </a:lnTo>
                      <a:lnTo>
                        <a:pt x="1435" y="1132"/>
                      </a:lnTo>
                      <a:lnTo>
                        <a:pt x="1439" y="1132"/>
                      </a:lnTo>
                      <a:lnTo>
                        <a:pt x="1443" y="1132"/>
                      </a:lnTo>
                      <a:lnTo>
                        <a:pt x="1447" y="1132"/>
                      </a:lnTo>
                      <a:lnTo>
                        <a:pt x="1451" y="1132"/>
                      </a:lnTo>
                      <a:lnTo>
                        <a:pt x="1455" y="1132"/>
                      </a:lnTo>
                      <a:lnTo>
                        <a:pt x="1459" y="1132"/>
                      </a:lnTo>
                      <a:lnTo>
                        <a:pt x="1463" y="1132"/>
                      </a:lnTo>
                      <a:lnTo>
                        <a:pt x="1467" y="1132"/>
                      </a:lnTo>
                      <a:lnTo>
                        <a:pt x="1470" y="1132"/>
                      </a:lnTo>
                      <a:lnTo>
                        <a:pt x="1473" y="1132"/>
                      </a:lnTo>
                      <a:lnTo>
                        <a:pt x="1477" y="1132"/>
                      </a:lnTo>
                      <a:lnTo>
                        <a:pt x="1481" y="1132"/>
                      </a:lnTo>
                      <a:lnTo>
                        <a:pt x="1485" y="1132"/>
                      </a:lnTo>
                      <a:lnTo>
                        <a:pt x="1489" y="1132"/>
                      </a:lnTo>
                      <a:lnTo>
                        <a:pt x="1493" y="1132"/>
                      </a:lnTo>
                      <a:lnTo>
                        <a:pt x="1497" y="1132"/>
                      </a:lnTo>
                      <a:lnTo>
                        <a:pt x="1501" y="1132"/>
                      </a:lnTo>
                      <a:lnTo>
                        <a:pt x="1505" y="1132"/>
                      </a:lnTo>
                      <a:lnTo>
                        <a:pt x="1509" y="1132"/>
                      </a:lnTo>
                      <a:lnTo>
                        <a:pt x="1513" y="1132"/>
                      </a:lnTo>
                      <a:lnTo>
                        <a:pt x="1517" y="1132"/>
                      </a:lnTo>
                      <a:lnTo>
                        <a:pt x="1521" y="1132"/>
                      </a:lnTo>
                      <a:lnTo>
                        <a:pt x="1525" y="1132"/>
                      </a:lnTo>
                      <a:lnTo>
                        <a:pt x="1529" y="1132"/>
                      </a:lnTo>
                      <a:lnTo>
                        <a:pt x="1532" y="1132"/>
                      </a:lnTo>
                      <a:lnTo>
                        <a:pt x="1536" y="1132"/>
                      </a:lnTo>
                      <a:lnTo>
                        <a:pt x="1540" y="1132"/>
                      </a:lnTo>
                      <a:lnTo>
                        <a:pt x="1544" y="1132"/>
                      </a:lnTo>
                      <a:lnTo>
                        <a:pt x="1548" y="1132"/>
                      </a:lnTo>
                      <a:lnTo>
                        <a:pt x="1552" y="1132"/>
                      </a:lnTo>
                      <a:lnTo>
                        <a:pt x="1556" y="1132"/>
                      </a:lnTo>
                      <a:lnTo>
                        <a:pt x="1560" y="1132"/>
                      </a:lnTo>
                      <a:lnTo>
                        <a:pt x="1564" y="1132"/>
                      </a:lnTo>
                      <a:lnTo>
                        <a:pt x="1568" y="1132"/>
                      </a:lnTo>
                      <a:lnTo>
                        <a:pt x="1572" y="1132"/>
                      </a:lnTo>
                      <a:lnTo>
                        <a:pt x="1576" y="1132"/>
                      </a:lnTo>
                      <a:lnTo>
                        <a:pt x="1580" y="1132"/>
                      </a:lnTo>
                      <a:lnTo>
                        <a:pt x="1584" y="1132"/>
                      </a:lnTo>
                      <a:lnTo>
                        <a:pt x="1588" y="1132"/>
                      </a:lnTo>
                      <a:lnTo>
                        <a:pt x="1592" y="1132"/>
                      </a:lnTo>
                      <a:lnTo>
                        <a:pt x="1596" y="1132"/>
                      </a:lnTo>
                      <a:lnTo>
                        <a:pt x="1600" y="1132"/>
                      </a:lnTo>
                      <a:lnTo>
                        <a:pt x="1604" y="1132"/>
                      </a:lnTo>
                      <a:lnTo>
                        <a:pt x="1607" y="1132"/>
                      </a:lnTo>
                      <a:lnTo>
                        <a:pt x="1611" y="1132"/>
                      </a:lnTo>
                      <a:lnTo>
                        <a:pt x="1615" y="1132"/>
                      </a:lnTo>
                      <a:lnTo>
                        <a:pt x="1619" y="1132"/>
                      </a:lnTo>
                      <a:lnTo>
                        <a:pt x="1623" y="1132"/>
                      </a:lnTo>
                      <a:lnTo>
                        <a:pt x="1627" y="1132"/>
                      </a:lnTo>
                      <a:lnTo>
                        <a:pt x="1631" y="1132"/>
                      </a:lnTo>
                      <a:lnTo>
                        <a:pt x="1635" y="1132"/>
                      </a:lnTo>
                      <a:lnTo>
                        <a:pt x="1639" y="1132"/>
                      </a:lnTo>
                      <a:lnTo>
                        <a:pt x="1643" y="1132"/>
                      </a:lnTo>
                      <a:lnTo>
                        <a:pt x="1647" y="1132"/>
                      </a:lnTo>
                      <a:lnTo>
                        <a:pt x="1651" y="1132"/>
                      </a:lnTo>
                      <a:lnTo>
                        <a:pt x="1655" y="1132"/>
                      </a:lnTo>
                      <a:lnTo>
                        <a:pt x="1659" y="1132"/>
                      </a:lnTo>
                      <a:lnTo>
                        <a:pt x="1663" y="1132"/>
                      </a:lnTo>
                      <a:lnTo>
                        <a:pt x="1667" y="1132"/>
                      </a:lnTo>
                      <a:lnTo>
                        <a:pt x="1671" y="1132"/>
                      </a:lnTo>
                      <a:lnTo>
                        <a:pt x="1675" y="1132"/>
                      </a:lnTo>
                      <a:lnTo>
                        <a:pt x="1679" y="1132"/>
                      </a:lnTo>
                      <a:lnTo>
                        <a:pt x="1682" y="1132"/>
                      </a:lnTo>
                      <a:lnTo>
                        <a:pt x="1686" y="1132"/>
                      </a:lnTo>
                      <a:lnTo>
                        <a:pt x="1690" y="1132"/>
                      </a:lnTo>
                      <a:lnTo>
                        <a:pt x="1694" y="1132"/>
                      </a:lnTo>
                      <a:lnTo>
                        <a:pt x="1698" y="1132"/>
                      </a:lnTo>
                      <a:lnTo>
                        <a:pt x="1702" y="1132"/>
                      </a:lnTo>
                      <a:lnTo>
                        <a:pt x="1706" y="1132"/>
                      </a:lnTo>
                      <a:lnTo>
                        <a:pt x="1710" y="1132"/>
                      </a:lnTo>
                      <a:lnTo>
                        <a:pt x="1714" y="1132"/>
                      </a:lnTo>
                      <a:lnTo>
                        <a:pt x="1718" y="1132"/>
                      </a:lnTo>
                      <a:lnTo>
                        <a:pt x="1722" y="1132"/>
                      </a:lnTo>
                      <a:lnTo>
                        <a:pt x="1726" y="1132"/>
                      </a:lnTo>
                      <a:lnTo>
                        <a:pt x="1730" y="1132"/>
                      </a:lnTo>
                      <a:lnTo>
                        <a:pt x="1734" y="1132"/>
                      </a:lnTo>
                      <a:lnTo>
                        <a:pt x="1738" y="1132"/>
                      </a:lnTo>
                      <a:lnTo>
                        <a:pt x="1742" y="1132"/>
                      </a:lnTo>
                      <a:lnTo>
                        <a:pt x="1745" y="1132"/>
                      </a:lnTo>
                      <a:lnTo>
                        <a:pt x="1749" y="1132"/>
                      </a:lnTo>
                      <a:lnTo>
                        <a:pt x="1753" y="1132"/>
                      </a:lnTo>
                      <a:lnTo>
                        <a:pt x="1757" y="1132"/>
                      </a:lnTo>
                      <a:lnTo>
                        <a:pt x="1761" y="1132"/>
                      </a:lnTo>
                      <a:lnTo>
                        <a:pt x="1765" y="1132"/>
                      </a:lnTo>
                      <a:lnTo>
                        <a:pt x="1769" y="1132"/>
                      </a:lnTo>
                      <a:lnTo>
                        <a:pt x="1773" y="1132"/>
                      </a:lnTo>
                      <a:lnTo>
                        <a:pt x="1777" y="1132"/>
                      </a:lnTo>
                      <a:lnTo>
                        <a:pt x="1781" y="1132"/>
                      </a:lnTo>
                      <a:lnTo>
                        <a:pt x="1785" y="1132"/>
                      </a:lnTo>
                      <a:lnTo>
                        <a:pt x="1789" y="1132"/>
                      </a:lnTo>
                      <a:lnTo>
                        <a:pt x="1793" y="1132"/>
                      </a:lnTo>
                      <a:lnTo>
                        <a:pt x="1797" y="1132"/>
                      </a:lnTo>
                      <a:lnTo>
                        <a:pt x="1800" y="1132"/>
                      </a:lnTo>
                      <a:lnTo>
                        <a:pt x="1804" y="1132"/>
                      </a:lnTo>
                      <a:lnTo>
                        <a:pt x="1808" y="1132"/>
                      </a:lnTo>
                      <a:lnTo>
                        <a:pt x="1811" y="1132"/>
                      </a:lnTo>
                      <a:lnTo>
                        <a:pt x="1815" y="1132"/>
                      </a:lnTo>
                      <a:lnTo>
                        <a:pt x="1819" y="1132"/>
                      </a:lnTo>
                      <a:lnTo>
                        <a:pt x="1823" y="1132"/>
                      </a:lnTo>
                      <a:lnTo>
                        <a:pt x="1827" y="1132"/>
                      </a:lnTo>
                      <a:lnTo>
                        <a:pt x="1831" y="1132"/>
                      </a:lnTo>
                      <a:lnTo>
                        <a:pt x="1835" y="1132"/>
                      </a:lnTo>
                      <a:lnTo>
                        <a:pt x="1839" y="1132"/>
                      </a:lnTo>
                      <a:lnTo>
                        <a:pt x="1843" y="1132"/>
                      </a:lnTo>
                      <a:lnTo>
                        <a:pt x="1847" y="1132"/>
                      </a:lnTo>
                      <a:lnTo>
                        <a:pt x="1851" y="1132"/>
                      </a:lnTo>
                      <a:lnTo>
                        <a:pt x="1855" y="1132"/>
                      </a:lnTo>
                      <a:lnTo>
                        <a:pt x="1859" y="1132"/>
                      </a:lnTo>
                      <a:lnTo>
                        <a:pt x="1863" y="1132"/>
                      </a:lnTo>
                      <a:lnTo>
                        <a:pt x="1867" y="1132"/>
                      </a:lnTo>
                      <a:lnTo>
                        <a:pt x="1871" y="1132"/>
                      </a:lnTo>
                      <a:lnTo>
                        <a:pt x="1875" y="1132"/>
                      </a:lnTo>
                      <a:lnTo>
                        <a:pt x="1879" y="1132"/>
                      </a:lnTo>
                      <a:lnTo>
                        <a:pt x="1883" y="1132"/>
                      </a:lnTo>
                      <a:lnTo>
                        <a:pt x="1887" y="1132"/>
                      </a:lnTo>
                      <a:lnTo>
                        <a:pt x="1891" y="1132"/>
                      </a:lnTo>
                      <a:lnTo>
                        <a:pt x="1894" y="1132"/>
                      </a:lnTo>
                      <a:lnTo>
                        <a:pt x="1898" y="1132"/>
                      </a:lnTo>
                      <a:lnTo>
                        <a:pt x="1902" y="1132"/>
                      </a:lnTo>
                      <a:lnTo>
                        <a:pt x="1906" y="1132"/>
                      </a:lnTo>
                      <a:lnTo>
                        <a:pt x="1910" y="1132"/>
                      </a:lnTo>
                      <a:lnTo>
                        <a:pt x="1914" y="1132"/>
                      </a:lnTo>
                      <a:lnTo>
                        <a:pt x="1918" y="1132"/>
                      </a:lnTo>
                      <a:lnTo>
                        <a:pt x="1922" y="1132"/>
                      </a:lnTo>
                      <a:lnTo>
                        <a:pt x="1926" y="1132"/>
                      </a:lnTo>
                      <a:lnTo>
                        <a:pt x="1930" y="1132"/>
                      </a:lnTo>
                      <a:lnTo>
                        <a:pt x="1934" y="1132"/>
                      </a:lnTo>
                      <a:lnTo>
                        <a:pt x="1938" y="1132"/>
                      </a:lnTo>
                      <a:lnTo>
                        <a:pt x="1942" y="1132"/>
                      </a:lnTo>
                      <a:lnTo>
                        <a:pt x="1946" y="1132"/>
                      </a:lnTo>
                      <a:lnTo>
                        <a:pt x="1950" y="1132"/>
                      </a:lnTo>
                      <a:lnTo>
                        <a:pt x="1954" y="1132"/>
                      </a:lnTo>
                      <a:lnTo>
                        <a:pt x="1957" y="1132"/>
                      </a:lnTo>
                      <a:lnTo>
                        <a:pt x="1961" y="1132"/>
                      </a:lnTo>
                      <a:lnTo>
                        <a:pt x="1957" y="1132"/>
                      </a:lnTo>
                      <a:lnTo>
                        <a:pt x="1954" y="1132"/>
                      </a:lnTo>
                      <a:lnTo>
                        <a:pt x="1950" y="1132"/>
                      </a:lnTo>
                      <a:lnTo>
                        <a:pt x="1946" y="1132"/>
                      </a:lnTo>
                      <a:lnTo>
                        <a:pt x="1942" y="1132"/>
                      </a:lnTo>
                      <a:lnTo>
                        <a:pt x="1938" y="1132"/>
                      </a:lnTo>
                      <a:lnTo>
                        <a:pt x="1934" y="1132"/>
                      </a:lnTo>
                      <a:lnTo>
                        <a:pt x="1930" y="1132"/>
                      </a:lnTo>
                      <a:lnTo>
                        <a:pt x="1926" y="1132"/>
                      </a:lnTo>
                      <a:lnTo>
                        <a:pt x="1922" y="1132"/>
                      </a:lnTo>
                      <a:lnTo>
                        <a:pt x="1918" y="1132"/>
                      </a:lnTo>
                      <a:lnTo>
                        <a:pt x="1914" y="1132"/>
                      </a:lnTo>
                      <a:lnTo>
                        <a:pt x="1910" y="1132"/>
                      </a:lnTo>
                      <a:lnTo>
                        <a:pt x="1906" y="1132"/>
                      </a:lnTo>
                      <a:lnTo>
                        <a:pt x="1902" y="1132"/>
                      </a:lnTo>
                      <a:lnTo>
                        <a:pt x="1898" y="1132"/>
                      </a:lnTo>
                      <a:lnTo>
                        <a:pt x="1894" y="1132"/>
                      </a:lnTo>
                      <a:lnTo>
                        <a:pt x="1891" y="1132"/>
                      </a:lnTo>
                      <a:lnTo>
                        <a:pt x="1887" y="1132"/>
                      </a:lnTo>
                      <a:lnTo>
                        <a:pt x="1883" y="1132"/>
                      </a:lnTo>
                      <a:lnTo>
                        <a:pt x="1879" y="1132"/>
                      </a:lnTo>
                      <a:lnTo>
                        <a:pt x="1875" y="1132"/>
                      </a:lnTo>
                      <a:lnTo>
                        <a:pt x="1871" y="1132"/>
                      </a:lnTo>
                      <a:lnTo>
                        <a:pt x="1867" y="1132"/>
                      </a:lnTo>
                      <a:lnTo>
                        <a:pt x="1863" y="1132"/>
                      </a:lnTo>
                      <a:lnTo>
                        <a:pt x="1859" y="1132"/>
                      </a:lnTo>
                      <a:lnTo>
                        <a:pt x="1855" y="1132"/>
                      </a:lnTo>
                      <a:lnTo>
                        <a:pt x="1851" y="1132"/>
                      </a:lnTo>
                      <a:lnTo>
                        <a:pt x="1847" y="1132"/>
                      </a:lnTo>
                      <a:lnTo>
                        <a:pt x="1843" y="1132"/>
                      </a:lnTo>
                      <a:lnTo>
                        <a:pt x="1839" y="1132"/>
                      </a:lnTo>
                      <a:lnTo>
                        <a:pt x="1835" y="1132"/>
                      </a:lnTo>
                      <a:lnTo>
                        <a:pt x="1831" y="1132"/>
                      </a:lnTo>
                      <a:lnTo>
                        <a:pt x="1827" y="1132"/>
                      </a:lnTo>
                      <a:lnTo>
                        <a:pt x="1823" y="1132"/>
                      </a:lnTo>
                      <a:lnTo>
                        <a:pt x="1819" y="1132"/>
                      </a:lnTo>
                      <a:lnTo>
                        <a:pt x="1815" y="1132"/>
                      </a:lnTo>
                      <a:lnTo>
                        <a:pt x="1811" y="1132"/>
                      </a:lnTo>
                      <a:lnTo>
                        <a:pt x="1808" y="1132"/>
                      </a:lnTo>
                      <a:lnTo>
                        <a:pt x="1804" y="1132"/>
                      </a:lnTo>
                      <a:lnTo>
                        <a:pt x="1800" y="1132"/>
                      </a:lnTo>
                      <a:lnTo>
                        <a:pt x="1797" y="1132"/>
                      </a:lnTo>
                      <a:lnTo>
                        <a:pt x="1793" y="1132"/>
                      </a:lnTo>
                      <a:lnTo>
                        <a:pt x="1789" y="1132"/>
                      </a:lnTo>
                      <a:lnTo>
                        <a:pt x="1785" y="1132"/>
                      </a:lnTo>
                      <a:lnTo>
                        <a:pt x="1781" y="1132"/>
                      </a:lnTo>
                      <a:lnTo>
                        <a:pt x="1777" y="1132"/>
                      </a:lnTo>
                      <a:lnTo>
                        <a:pt x="1773" y="1132"/>
                      </a:lnTo>
                      <a:lnTo>
                        <a:pt x="1769" y="1132"/>
                      </a:lnTo>
                      <a:lnTo>
                        <a:pt x="1765" y="1132"/>
                      </a:lnTo>
                      <a:lnTo>
                        <a:pt x="1761" y="1132"/>
                      </a:lnTo>
                      <a:lnTo>
                        <a:pt x="1757" y="1132"/>
                      </a:lnTo>
                      <a:lnTo>
                        <a:pt x="1753" y="1132"/>
                      </a:lnTo>
                      <a:lnTo>
                        <a:pt x="1749" y="1132"/>
                      </a:lnTo>
                      <a:lnTo>
                        <a:pt x="1745" y="1132"/>
                      </a:lnTo>
                      <a:lnTo>
                        <a:pt x="1742" y="1132"/>
                      </a:lnTo>
                      <a:lnTo>
                        <a:pt x="1738" y="1132"/>
                      </a:lnTo>
                      <a:lnTo>
                        <a:pt x="1734" y="1132"/>
                      </a:lnTo>
                      <a:lnTo>
                        <a:pt x="1730" y="1132"/>
                      </a:lnTo>
                      <a:lnTo>
                        <a:pt x="1726" y="1132"/>
                      </a:lnTo>
                      <a:lnTo>
                        <a:pt x="1722" y="1132"/>
                      </a:lnTo>
                      <a:lnTo>
                        <a:pt x="1718" y="1132"/>
                      </a:lnTo>
                      <a:lnTo>
                        <a:pt x="1714" y="1132"/>
                      </a:lnTo>
                      <a:lnTo>
                        <a:pt x="1710" y="1132"/>
                      </a:lnTo>
                      <a:lnTo>
                        <a:pt x="1706" y="1132"/>
                      </a:lnTo>
                      <a:lnTo>
                        <a:pt x="1702" y="1132"/>
                      </a:lnTo>
                      <a:lnTo>
                        <a:pt x="1698" y="1132"/>
                      </a:lnTo>
                      <a:lnTo>
                        <a:pt x="1694" y="1132"/>
                      </a:lnTo>
                      <a:lnTo>
                        <a:pt x="1690" y="1132"/>
                      </a:lnTo>
                      <a:lnTo>
                        <a:pt x="1686" y="1132"/>
                      </a:lnTo>
                      <a:lnTo>
                        <a:pt x="1682" y="1132"/>
                      </a:lnTo>
                      <a:lnTo>
                        <a:pt x="1679" y="1132"/>
                      </a:lnTo>
                      <a:lnTo>
                        <a:pt x="1675" y="1132"/>
                      </a:lnTo>
                      <a:lnTo>
                        <a:pt x="1671" y="1132"/>
                      </a:lnTo>
                      <a:lnTo>
                        <a:pt x="1667" y="1132"/>
                      </a:lnTo>
                      <a:lnTo>
                        <a:pt x="1663" y="1132"/>
                      </a:lnTo>
                      <a:lnTo>
                        <a:pt x="1659" y="1132"/>
                      </a:lnTo>
                      <a:lnTo>
                        <a:pt x="1655" y="1132"/>
                      </a:lnTo>
                      <a:lnTo>
                        <a:pt x="1651" y="1132"/>
                      </a:lnTo>
                      <a:lnTo>
                        <a:pt x="1647" y="1132"/>
                      </a:lnTo>
                      <a:lnTo>
                        <a:pt x="1643" y="1132"/>
                      </a:lnTo>
                      <a:lnTo>
                        <a:pt x="1639" y="1132"/>
                      </a:lnTo>
                      <a:lnTo>
                        <a:pt x="1635" y="1132"/>
                      </a:lnTo>
                      <a:lnTo>
                        <a:pt x="1631" y="1132"/>
                      </a:lnTo>
                      <a:lnTo>
                        <a:pt x="1627" y="1132"/>
                      </a:lnTo>
                      <a:lnTo>
                        <a:pt x="1623" y="1132"/>
                      </a:lnTo>
                      <a:lnTo>
                        <a:pt x="1619" y="1132"/>
                      </a:lnTo>
                      <a:lnTo>
                        <a:pt x="1615" y="1132"/>
                      </a:lnTo>
                      <a:lnTo>
                        <a:pt x="1611" y="1132"/>
                      </a:lnTo>
                      <a:lnTo>
                        <a:pt x="1607" y="1132"/>
                      </a:lnTo>
                      <a:lnTo>
                        <a:pt x="1604" y="1132"/>
                      </a:lnTo>
                      <a:lnTo>
                        <a:pt x="1600" y="1132"/>
                      </a:lnTo>
                      <a:lnTo>
                        <a:pt x="1596" y="1132"/>
                      </a:lnTo>
                      <a:lnTo>
                        <a:pt x="1592" y="1132"/>
                      </a:lnTo>
                      <a:lnTo>
                        <a:pt x="1588" y="1132"/>
                      </a:lnTo>
                      <a:lnTo>
                        <a:pt x="1584" y="1132"/>
                      </a:lnTo>
                      <a:lnTo>
                        <a:pt x="1580" y="1132"/>
                      </a:lnTo>
                      <a:lnTo>
                        <a:pt x="1576" y="1132"/>
                      </a:lnTo>
                      <a:lnTo>
                        <a:pt x="1572" y="1132"/>
                      </a:lnTo>
                      <a:lnTo>
                        <a:pt x="1568" y="1132"/>
                      </a:lnTo>
                      <a:lnTo>
                        <a:pt x="1564" y="1132"/>
                      </a:lnTo>
                      <a:lnTo>
                        <a:pt x="1560" y="1132"/>
                      </a:lnTo>
                      <a:lnTo>
                        <a:pt x="1556" y="1132"/>
                      </a:lnTo>
                      <a:lnTo>
                        <a:pt x="1552" y="1132"/>
                      </a:lnTo>
                      <a:lnTo>
                        <a:pt x="1548" y="1132"/>
                      </a:lnTo>
                      <a:lnTo>
                        <a:pt x="1544" y="1132"/>
                      </a:lnTo>
                      <a:lnTo>
                        <a:pt x="1540" y="1132"/>
                      </a:lnTo>
                      <a:lnTo>
                        <a:pt x="1536" y="1132"/>
                      </a:lnTo>
                      <a:lnTo>
                        <a:pt x="1532" y="1132"/>
                      </a:lnTo>
                      <a:lnTo>
                        <a:pt x="1529" y="1132"/>
                      </a:lnTo>
                      <a:lnTo>
                        <a:pt x="1525" y="1132"/>
                      </a:lnTo>
                      <a:lnTo>
                        <a:pt x="1521" y="1132"/>
                      </a:lnTo>
                      <a:lnTo>
                        <a:pt x="1517" y="1132"/>
                      </a:lnTo>
                      <a:lnTo>
                        <a:pt x="1513" y="1132"/>
                      </a:lnTo>
                      <a:lnTo>
                        <a:pt x="1509" y="1132"/>
                      </a:lnTo>
                      <a:lnTo>
                        <a:pt x="1505" y="1132"/>
                      </a:lnTo>
                      <a:lnTo>
                        <a:pt x="1501" y="1132"/>
                      </a:lnTo>
                      <a:lnTo>
                        <a:pt x="1497" y="1132"/>
                      </a:lnTo>
                      <a:lnTo>
                        <a:pt x="1493" y="1132"/>
                      </a:lnTo>
                      <a:lnTo>
                        <a:pt x="1489" y="1132"/>
                      </a:lnTo>
                      <a:lnTo>
                        <a:pt x="1485" y="1132"/>
                      </a:lnTo>
                      <a:lnTo>
                        <a:pt x="1481" y="1132"/>
                      </a:lnTo>
                      <a:lnTo>
                        <a:pt x="1477" y="1132"/>
                      </a:lnTo>
                      <a:lnTo>
                        <a:pt x="1473" y="1132"/>
                      </a:lnTo>
                      <a:lnTo>
                        <a:pt x="1470" y="1132"/>
                      </a:lnTo>
                      <a:lnTo>
                        <a:pt x="1467" y="1132"/>
                      </a:lnTo>
                      <a:lnTo>
                        <a:pt x="1463" y="1132"/>
                      </a:lnTo>
                      <a:lnTo>
                        <a:pt x="1459" y="1132"/>
                      </a:lnTo>
                      <a:lnTo>
                        <a:pt x="1455" y="1132"/>
                      </a:lnTo>
                      <a:lnTo>
                        <a:pt x="1451" y="1132"/>
                      </a:lnTo>
                      <a:lnTo>
                        <a:pt x="1447" y="1132"/>
                      </a:lnTo>
                      <a:lnTo>
                        <a:pt x="1443" y="1132"/>
                      </a:lnTo>
                      <a:lnTo>
                        <a:pt x="1439" y="1132"/>
                      </a:lnTo>
                      <a:lnTo>
                        <a:pt x="1435" y="1132"/>
                      </a:lnTo>
                      <a:lnTo>
                        <a:pt x="1431" y="1132"/>
                      </a:lnTo>
                      <a:lnTo>
                        <a:pt x="1427" y="1132"/>
                      </a:lnTo>
                      <a:lnTo>
                        <a:pt x="1423" y="1132"/>
                      </a:lnTo>
                      <a:lnTo>
                        <a:pt x="1419" y="1132"/>
                      </a:lnTo>
                      <a:lnTo>
                        <a:pt x="1415" y="1132"/>
                      </a:lnTo>
                      <a:lnTo>
                        <a:pt x="1411" y="1132"/>
                      </a:lnTo>
                      <a:lnTo>
                        <a:pt x="1407" y="1132"/>
                      </a:lnTo>
                      <a:lnTo>
                        <a:pt x="1403" y="1132"/>
                      </a:lnTo>
                      <a:lnTo>
                        <a:pt x="1400" y="1132"/>
                      </a:lnTo>
                      <a:lnTo>
                        <a:pt x="1396" y="1132"/>
                      </a:lnTo>
                      <a:lnTo>
                        <a:pt x="1392" y="1132"/>
                      </a:lnTo>
                      <a:lnTo>
                        <a:pt x="1388" y="1132"/>
                      </a:lnTo>
                      <a:lnTo>
                        <a:pt x="1384" y="1132"/>
                      </a:lnTo>
                      <a:lnTo>
                        <a:pt x="1380" y="1132"/>
                      </a:lnTo>
                      <a:lnTo>
                        <a:pt x="1376" y="1132"/>
                      </a:lnTo>
                      <a:lnTo>
                        <a:pt x="1372" y="1132"/>
                      </a:lnTo>
                      <a:lnTo>
                        <a:pt x="1368" y="1132"/>
                      </a:lnTo>
                      <a:lnTo>
                        <a:pt x="1364" y="1132"/>
                      </a:lnTo>
                      <a:lnTo>
                        <a:pt x="1360" y="1132"/>
                      </a:lnTo>
                      <a:lnTo>
                        <a:pt x="1356" y="1132"/>
                      </a:lnTo>
                      <a:lnTo>
                        <a:pt x="1352" y="1132"/>
                      </a:lnTo>
                      <a:lnTo>
                        <a:pt x="1348" y="1132"/>
                      </a:lnTo>
                      <a:lnTo>
                        <a:pt x="1344" y="1132"/>
                      </a:lnTo>
                      <a:lnTo>
                        <a:pt x="1340" y="1132"/>
                      </a:lnTo>
                      <a:lnTo>
                        <a:pt x="1336" y="1132"/>
                      </a:lnTo>
                      <a:lnTo>
                        <a:pt x="1332" y="1132"/>
                      </a:lnTo>
                      <a:lnTo>
                        <a:pt x="1328" y="1132"/>
                      </a:lnTo>
                      <a:lnTo>
                        <a:pt x="1324" y="1132"/>
                      </a:lnTo>
                      <a:lnTo>
                        <a:pt x="1321" y="1132"/>
                      </a:lnTo>
                      <a:lnTo>
                        <a:pt x="1317" y="1132"/>
                      </a:lnTo>
                      <a:lnTo>
                        <a:pt x="1313" y="1132"/>
                      </a:lnTo>
                      <a:lnTo>
                        <a:pt x="1309" y="1132"/>
                      </a:lnTo>
                      <a:lnTo>
                        <a:pt x="1305" y="1132"/>
                      </a:lnTo>
                      <a:lnTo>
                        <a:pt x="1301" y="1132"/>
                      </a:lnTo>
                      <a:lnTo>
                        <a:pt x="1297" y="1132"/>
                      </a:lnTo>
                      <a:lnTo>
                        <a:pt x="1293" y="1132"/>
                      </a:lnTo>
                      <a:lnTo>
                        <a:pt x="1289" y="1132"/>
                      </a:lnTo>
                      <a:lnTo>
                        <a:pt x="1285" y="1132"/>
                      </a:lnTo>
                      <a:lnTo>
                        <a:pt x="1281" y="1132"/>
                      </a:lnTo>
                      <a:lnTo>
                        <a:pt x="1277" y="1132"/>
                      </a:lnTo>
                      <a:lnTo>
                        <a:pt x="1273" y="1132"/>
                      </a:lnTo>
                      <a:lnTo>
                        <a:pt x="1269" y="1132"/>
                      </a:lnTo>
                      <a:lnTo>
                        <a:pt x="1265" y="1132"/>
                      </a:lnTo>
                      <a:lnTo>
                        <a:pt x="1261" y="1132"/>
                      </a:lnTo>
                      <a:lnTo>
                        <a:pt x="1257" y="1132"/>
                      </a:lnTo>
                      <a:lnTo>
                        <a:pt x="1254" y="1132"/>
                      </a:lnTo>
                      <a:lnTo>
                        <a:pt x="1250" y="1132"/>
                      </a:lnTo>
                      <a:lnTo>
                        <a:pt x="1246" y="1132"/>
                      </a:lnTo>
                      <a:lnTo>
                        <a:pt x="1242" y="1132"/>
                      </a:lnTo>
                      <a:lnTo>
                        <a:pt x="1238" y="1132"/>
                      </a:lnTo>
                      <a:lnTo>
                        <a:pt x="1234" y="1132"/>
                      </a:lnTo>
                      <a:lnTo>
                        <a:pt x="1230" y="1132"/>
                      </a:lnTo>
                      <a:lnTo>
                        <a:pt x="1226" y="1132"/>
                      </a:lnTo>
                      <a:lnTo>
                        <a:pt x="1222" y="1132"/>
                      </a:lnTo>
                      <a:lnTo>
                        <a:pt x="1218" y="1132"/>
                      </a:lnTo>
                      <a:lnTo>
                        <a:pt x="1214" y="1132"/>
                      </a:lnTo>
                      <a:lnTo>
                        <a:pt x="1210" y="1132"/>
                      </a:lnTo>
                      <a:lnTo>
                        <a:pt x="1206" y="1132"/>
                      </a:lnTo>
                      <a:lnTo>
                        <a:pt x="1202" y="1132"/>
                      </a:lnTo>
                      <a:lnTo>
                        <a:pt x="1198" y="1132"/>
                      </a:lnTo>
                      <a:lnTo>
                        <a:pt x="1194" y="1132"/>
                      </a:lnTo>
                      <a:lnTo>
                        <a:pt x="1191" y="1132"/>
                      </a:lnTo>
                      <a:lnTo>
                        <a:pt x="1187" y="1132"/>
                      </a:lnTo>
                      <a:lnTo>
                        <a:pt x="1183" y="1132"/>
                      </a:lnTo>
                      <a:lnTo>
                        <a:pt x="1179" y="1132"/>
                      </a:lnTo>
                      <a:lnTo>
                        <a:pt x="1175" y="1132"/>
                      </a:lnTo>
                      <a:lnTo>
                        <a:pt x="1171" y="1132"/>
                      </a:lnTo>
                      <a:lnTo>
                        <a:pt x="1167" y="1132"/>
                      </a:lnTo>
                      <a:lnTo>
                        <a:pt x="1163" y="1132"/>
                      </a:lnTo>
                      <a:lnTo>
                        <a:pt x="1159" y="1132"/>
                      </a:lnTo>
                      <a:lnTo>
                        <a:pt x="1155" y="1132"/>
                      </a:lnTo>
                      <a:lnTo>
                        <a:pt x="1151" y="1132"/>
                      </a:lnTo>
                      <a:lnTo>
                        <a:pt x="1147" y="1132"/>
                      </a:lnTo>
                      <a:lnTo>
                        <a:pt x="1144" y="1132"/>
                      </a:lnTo>
                      <a:lnTo>
                        <a:pt x="1140" y="1132"/>
                      </a:lnTo>
                      <a:lnTo>
                        <a:pt x="1136" y="1132"/>
                      </a:lnTo>
                      <a:lnTo>
                        <a:pt x="1132" y="1132"/>
                      </a:lnTo>
                      <a:lnTo>
                        <a:pt x="1128" y="1132"/>
                      </a:lnTo>
                      <a:lnTo>
                        <a:pt x="1124" y="1132"/>
                      </a:lnTo>
                      <a:lnTo>
                        <a:pt x="1120" y="1132"/>
                      </a:lnTo>
                      <a:lnTo>
                        <a:pt x="1117" y="1132"/>
                      </a:lnTo>
                      <a:lnTo>
                        <a:pt x="1113" y="1132"/>
                      </a:lnTo>
                      <a:lnTo>
                        <a:pt x="1109" y="1132"/>
                      </a:lnTo>
                      <a:lnTo>
                        <a:pt x="1105" y="1132"/>
                      </a:lnTo>
                      <a:lnTo>
                        <a:pt x="1101" y="1132"/>
                      </a:lnTo>
                      <a:lnTo>
                        <a:pt x="1097" y="1132"/>
                      </a:lnTo>
                      <a:lnTo>
                        <a:pt x="1093" y="1132"/>
                      </a:lnTo>
                      <a:lnTo>
                        <a:pt x="1089" y="1132"/>
                      </a:lnTo>
                      <a:lnTo>
                        <a:pt x="1085" y="1132"/>
                      </a:lnTo>
                      <a:lnTo>
                        <a:pt x="1081" y="1132"/>
                      </a:lnTo>
                      <a:lnTo>
                        <a:pt x="1077" y="1132"/>
                      </a:lnTo>
                      <a:lnTo>
                        <a:pt x="1073" y="1132"/>
                      </a:lnTo>
                      <a:lnTo>
                        <a:pt x="1069" y="1132"/>
                      </a:lnTo>
                      <a:lnTo>
                        <a:pt x="1065" y="1132"/>
                      </a:lnTo>
                      <a:lnTo>
                        <a:pt x="1061" y="1132"/>
                      </a:lnTo>
                      <a:lnTo>
                        <a:pt x="1057" y="1132"/>
                      </a:lnTo>
                      <a:lnTo>
                        <a:pt x="1053" y="1132"/>
                      </a:lnTo>
                      <a:lnTo>
                        <a:pt x="1049" y="1132"/>
                      </a:lnTo>
                      <a:lnTo>
                        <a:pt x="1045" y="1132"/>
                      </a:lnTo>
                      <a:lnTo>
                        <a:pt x="1042" y="1132"/>
                      </a:lnTo>
                      <a:lnTo>
                        <a:pt x="1038" y="1132"/>
                      </a:lnTo>
                      <a:lnTo>
                        <a:pt x="1034" y="1132"/>
                      </a:lnTo>
                      <a:lnTo>
                        <a:pt x="1030" y="1132"/>
                      </a:lnTo>
                      <a:lnTo>
                        <a:pt x="1026" y="1132"/>
                      </a:lnTo>
                      <a:lnTo>
                        <a:pt x="1022" y="1132"/>
                      </a:lnTo>
                      <a:lnTo>
                        <a:pt x="1018" y="1132"/>
                      </a:lnTo>
                      <a:lnTo>
                        <a:pt x="1014" y="1132"/>
                      </a:lnTo>
                      <a:lnTo>
                        <a:pt x="1010" y="1132"/>
                      </a:lnTo>
                      <a:lnTo>
                        <a:pt x="1006" y="1132"/>
                      </a:lnTo>
                      <a:lnTo>
                        <a:pt x="1002" y="1132"/>
                      </a:lnTo>
                      <a:lnTo>
                        <a:pt x="998" y="1132"/>
                      </a:lnTo>
                      <a:lnTo>
                        <a:pt x="994" y="1132"/>
                      </a:lnTo>
                      <a:lnTo>
                        <a:pt x="990" y="1132"/>
                      </a:lnTo>
                      <a:lnTo>
                        <a:pt x="986" y="1132"/>
                      </a:lnTo>
                      <a:lnTo>
                        <a:pt x="982" y="1132"/>
                      </a:lnTo>
                      <a:lnTo>
                        <a:pt x="979" y="1132"/>
                      </a:lnTo>
                      <a:lnTo>
                        <a:pt x="975" y="1132"/>
                      </a:lnTo>
                      <a:lnTo>
                        <a:pt x="971" y="1132"/>
                      </a:lnTo>
                      <a:lnTo>
                        <a:pt x="967" y="1132"/>
                      </a:lnTo>
                      <a:lnTo>
                        <a:pt x="963" y="1132"/>
                      </a:lnTo>
                      <a:lnTo>
                        <a:pt x="959" y="1132"/>
                      </a:lnTo>
                      <a:lnTo>
                        <a:pt x="955" y="1132"/>
                      </a:lnTo>
                      <a:lnTo>
                        <a:pt x="951" y="1132"/>
                      </a:lnTo>
                      <a:lnTo>
                        <a:pt x="947" y="1132"/>
                      </a:lnTo>
                      <a:lnTo>
                        <a:pt x="943" y="1132"/>
                      </a:lnTo>
                      <a:lnTo>
                        <a:pt x="939" y="1132"/>
                      </a:lnTo>
                      <a:lnTo>
                        <a:pt x="935" y="1132"/>
                      </a:lnTo>
                      <a:lnTo>
                        <a:pt x="931" y="1132"/>
                      </a:lnTo>
                      <a:lnTo>
                        <a:pt x="927" y="1132"/>
                      </a:lnTo>
                      <a:lnTo>
                        <a:pt x="923" y="1132"/>
                      </a:lnTo>
                      <a:lnTo>
                        <a:pt x="919" y="1132"/>
                      </a:lnTo>
                      <a:lnTo>
                        <a:pt x="915" y="1132"/>
                      </a:lnTo>
                      <a:lnTo>
                        <a:pt x="912" y="1132"/>
                      </a:lnTo>
                      <a:lnTo>
                        <a:pt x="908" y="1132"/>
                      </a:lnTo>
                      <a:lnTo>
                        <a:pt x="904" y="1132"/>
                      </a:lnTo>
                      <a:lnTo>
                        <a:pt x="900" y="1132"/>
                      </a:lnTo>
                      <a:lnTo>
                        <a:pt x="896" y="1132"/>
                      </a:lnTo>
                      <a:lnTo>
                        <a:pt x="892" y="1132"/>
                      </a:lnTo>
                      <a:lnTo>
                        <a:pt x="888" y="1132"/>
                      </a:lnTo>
                      <a:lnTo>
                        <a:pt x="884" y="1132"/>
                      </a:lnTo>
                      <a:lnTo>
                        <a:pt x="880" y="1132"/>
                      </a:lnTo>
                      <a:lnTo>
                        <a:pt x="876" y="1132"/>
                      </a:lnTo>
                      <a:lnTo>
                        <a:pt x="872" y="1132"/>
                      </a:lnTo>
                      <a:lnTo>
                        <a:pt x="868" y="1132"/>
                      </a:lnTo>
                      <a:lnTo>
                        <a:pt x="864" y="1132"/>
                      </a:lnTo>
                      <a:lnTo>
                        <a:pt x="860" y="1132"/>
                      </a:lnTo>
                      <a:lnTo>
                        <a:pt x="856" y="1132"/>
                      </a:lnTo>
                      <a:lnTo>
                        <a:pt x="852" y="1132"/>
                      </a:lnTo>
                      <a:lnTo>
                        <a:pt x="848" y="1132"/>
                      </a:lnTo>
                      <a:lnTo>
                        <a:pt x="844" y="1132"/>
                      </a:lnTo>
                      <a:lnTo>
                        <a:pt x="840" y="1132"/>
                      </a:lnTo>
                      <a:lnTo>
                        <a:pt x="836" y="1132"/>
                      </a:lnTo>
                      <a:lnTo>
                        <a:pt x="833" y="1132"/>
                      </a:lnTo>
                      <a:lnTo>
                        <a:pt x="829" y="1132"/>
                      </a:lnTo>
                      <a:lnTo>
                        <a:pt x="825" y="1132"/>
                      </a:lnTo>
                      <a:lnTo>
                        <a:pt x="821" y="1132"/>
                      </a:lnTo>
                      <a:lnTo>
                        <a:pt x="817" y="1132"/>
                      </a:lnTo>
                      <a:lnTo>
                        <a:pt x="814" y="1132"/>
                      </a:lnTo>
                      <a:lnTo>
                        <a:pt x="810" y="1132"/>
                      </a:lnTo>
                      <a:lnTo>
                        <a:pt x="806" y="1132"/>
                      </a:lnTo>
                      <a:lnTo>
                        <a:pt x="802" y="1132"/>
                      </a:lnTo>
                      <a:lnTo>
                        <a:pt x="798" y="1132"/>
                      </a:lnTo>
                      <a:lnTo>
                        <a:pt x="794" y="1132"/>
                      </a:lnTo>
                      <a:lnTo>
                        <a:pt x="790" y="1132"/>
                      </a:lnTo>
                      <a:lnTo>
                        <a:pt x="786" y="1132"/>
                      </a:lnTo>
                      <a:lnTo>
                        <a:pt x="782" y="1132"/>
                      </a:lnTo>
                      <a:lnTo>
                        <a:pt x="778" y="1132"/>
                      </a:lnTo>
                      <a:lnTo>
                        <a:pt x="774" y="1132"/>
                      </a:lnTo>
                      <a:lnTo>
                        <a:pt x="770" y="1132"/>
                      </a:lnTo>
                      <a:lnTo>
                        <a:pt x="767" y="1132"/>
                      </a:lnTo>
                      <a:lnTo>
                        <a:pt x="763" y="1132"/>
                      </a:lnTo>
                      <a:lnTo>
                        <a:pt x="759" y="1132"/>
                      </a:lnTo>
                      <a:lnTo>
                        <a:pt x="755" y="1132"/>
                      </a:lnTo>
                      <a:lnTo>
                        <a:pt x="751" y="1132"/>
                      </a:lnTo>
                      <a:lnTo>
                        <a:pt x="747" y="1132"/>
                      </a:lnTo>
                      <a:lnTo>
                        <a:pt x="743" y="1132"/>
                      </a:lnTo>
                      <a:lnTo>
                        <a:pt x="739" y="1132"/>
                      </a:lnTo>
                      <a:lnTo>
                        <a:pt x="735" y="1132"/>
                      </a:lnTo>
                      <a:lnTo>
                        <a:pt x="731" y="1132"/>
                      </a:lnTo>
                      <a:lnTo>
                        <a:pt x="727" y="1132"/>
                      </a:lnTo>
                      <a:lnTo>
                        <a:pt x="723" y="1132"/>
                      </a:lnTo>
                      <a:lnTo>
                        <a:pt x="719" y="1132"/>
                      </a:lnTo>
                      <a:lnTo>
                        <a:pt x="715" y="1132"/>
                      </a:lnTo>
                      <a:lnTo>
                        <a:pt x="711" y="1132"/>
                      </a:lnTo>
                      <a:lnTo>
                        <a:pt x="707" y="1132"/>
                      </a:lnTo>
                      <a:lnTo>
                        <a:pt x="704" y="1132"/>
                      </a:lnTo>
                      <a:lnTo>
                        <a:pt x="700" y="1132"/>
                      </a:lnTo>
                      <a:lnTo>
                        <a:pt x="696" y="1132"/>
                      </a:lnTo>
                      <a:lnTo>
                        <a:pt x="692" y="1132"/>
                      </a:lnTo>
                      <a:lnTo>
                        <a:pt x="688" y="1132"/>
                      </a:lnTo>
                      <a:lnTo>
                        <a:pt x="684" y="1132"/>
                      </a:lnTo>
                      <a:lnTo>
                        <a:pt x="680" y="1132"/>
                      </a:lnTo>
                      <a:lnTo>
                        <a:pt x="676" y="1132"/>
                      </a:lnTo>
                      <a:lnTo>
                        <a:pt x="672" y="1132"/>
                      </a:lnTo>
                      <a:lnTo>
                        <a:pt x="668" y="1132"/>
                      </a:lnTo>
                      <a:lnTo>
                        <a:pt x="664" y="1132"/>
                      </a:lnTo>
                      <a:lnTo>
                        <a:pt x="660" y="1132"/>
                      </a:lnTo>
                      <a:lnTo>
                        <a:pt x="656" y="1132"/>
                      </a:lnTo>
                      <a:lnTo>
                        <a:pt x="652" y="1132"/>
                      </a:lnTo>
                      <a:lnTo>
                        <a:pt x="648" y="1132"/>
                      </a:lnTo>
                      <a:lnTo>
                        <a:pt x="644" y="1132"/>
                      </a:lnTo>
                      <a:lnTo>
                        <a:pt x="640" y="1132"/>
                      </a:lnTo>
                      <a:lnTo>
                        <a:pt x="636" y="1132"/>
                      </a:lnTo>
                      <a:lnTo>
                        <a:pt x="632" y="1132"/>
                      </a:lnTo>
                      <a:lnTo>
                        <a:pt x="629" y="1132"/>
                      </a:lnTo>
                      <a:lnTo>
                        <a:pt x="625" y="1132"/>
                      </a:lnTo>
                      <a:lnTo>
                        <a:pt x="621" y="1132"/>
                      </a:lnTo>
                      <a:lnTo>
                        <a:pt x="617" y="1132"/>
                      </a:lnTo>
                      <a:lnTo>
                        <a:pt x="613" y="1132"/>
                      </a:lnTo>
                      <a:lnTo>
                        <a:pt x="609" y="1132"/>
                      </a:lnTo>
                      <a:lnTo>
                        <a:pt x="605" y="1132"/>
                      </a:lnTo>
                      <a:lnTo>
                        <a:pt x="601" y="1132"/>
                      </a:lnTo>
                      <a:lnTo>
                        <a:pt x="597" y="1132"/>
                      </a:lnTo>
                      <a:lnTo>
                        <a:pt x="593" y="1132"/>
                      </a:lnTo>
                      <a:lnTo>
                        <a:pt x="589" y="1132"/>
                      </a:lnTo>
                      <a:lnTo>
                        <a:pt x="585" y="1132"/>
                      </a:lnTo>
                      <a:lnTo>
                        <a:pt x="581" y="1132"/>
                      </a:lnTo>
                      <a:lnTo>
                        <a:pt x="577" y="1132"/>
                      </a:lnTo>
                      <a:lnTo>
                        <a:pt x="573" y="1132"/>
                      </a:lnTo>
                      <a:lnTo>
                        <a:pt x="569" y="1132"/>
                      </a:lnTo>
                      <a:lnTo>
                        <a:pt x="565" y="1132"/>
                      </a:lnTo>
                      <a:lnTo>
                        <a:pt x="561" y="1132"/>
                      </a:lnTo>
                      <a:lnTo>
                        <a:pt x="557" y="1132"/>
                      </a:lnTo>
                      <a:lnTo>
                        <a:pt x="554" y="1132"/>
                      </a:lnTo>
                      <a:lnTo>
                        <a:pt x="550" y="1132"/>
                      </a:lnTo>
                      <a:lnTo>
                        <a:pt x="546" y="1132"/>
                      </a:lnTo>
                      <a:lnTo>
                        <a:pt x="542" y="1132"/>
                      </a:lnTo>
                      <a:lnTo>
                        <a:pt x="538" y="1132"/>
                      </a:lnTo>
                      <a:lnTo>
                        <a:pt x="534" y="1132"/>
                      </a:lnTo>
                      <a:lnTo>
                        <a:pt x="530" y="1132"/>
                      </a:lnTo>
                      <a:lnTo>
                        <a:pt x="526" y="1132"/>
                      </a:lnTo>
                      <a:lnTo>
                        <a:pt x="522" y="1132"/>
                      </a:lnTo>
                      <a:lnTo>
                        <a:pt x="518" y="1132"/>
                      </a:lnTo>
                      <a:lnTo>
                        <a:pt x="514" y="1132"/>
                      </a:lnTo>
                      <a:lnTo>
                        <a:pt x="510" y="1132"/>
                      </a:lnTo>
                      <a:lnTo>
                        <a:pt x="506" y="1132"/>
                      </a:lnTo>
                      <a:lnTo>
                        <a:pt x="502" y="1132"/>
                      </a:lnTo>
                      <a:lnTo>
                        <a:pt x="498" y="1132"/>
                      </a:lnTo>
                      <a:lnTo>
                        <a:pt x="494" y="1132"/>
                      </a:lnTo>
                      <a:lnTo>
                        <a:pt x="491" y="1132"/>
                      </a:lnTo>
                      <a:lnTo>
                        <a:pt x="488" y="1132"/>
                      </a:lnTo>
                      <a:lnTo>
                        <a:pt x="484" y="1132"/>
                      </a:lnTo>
                      <a:lnTo>
                        <a:pt x="480" y="1132"/>
                      </a:lnTo>
                      <a:lnTo>
                        <a:pt x="476" y="1132"/>
                      </a:lnTo>
                      <a:lnTo>
                        <a:pt x="472" y="1132"/>
                      </a:lnTo>
                      <a:lnTo>
                        <a:pt x="468" y="1132"/>
                      </a:lnTo>
                      <a:lnTo>
                        <a:pt x="464" y="1132"/>
                      </a:lnTo>
                      <a:lnTo>
                        <a:pt x="460" y="1132"/>
                      </a:lnTo>
                      <a:lnTo>
                        <a:pt x="456" y="1132"/>
                      </a:lnTo>
                      <a:lnTo>
                        <a:pt x="452" y="1132"/>
                      </a:lnTo>
                      <a:lnTo>
                        <a:pt x="448" y="1132"/>
                      </a:lnTo>
                      <a:lnTo>
                        <a:pt x="444" y="1132"/>
                      </a:lnTo>
                      <a:lnTo>
                        <a:pt x="440" y="1132"/>
                      </a:lnTo>
                      <a:lnTo>
                        <a:pt x="436" y="1132"/>
                      </a:lnTo>
                      <a:lnTo>
                        <a:pt x="432" y="1132"/>
                      </a:lnTo>
                      <a:lnTo>
                        <a:pt x="428" y="1132"/>
                      </a:lnTo>
                      <a:lnTo>
                        <a:pt x="425" y="1132"/>
                      </a:lnTo>
                      <a:lnTo>
                        <a:pt x="421" y="1132"/>
                      </a:lnTo>
                      <a:lnTo>
                        <a:pt x="417" y="1132"/>
                      </a:lnTo>
                      <a:lnTo>
                        <a:pt x="413" y="1132"/>
                      </a:lnTo>
                      <a:lnTo>
                        <a:pt x="409" y="1132"/>
                      </a:lnTo>
                      <a:lnTo>
                        <a:pt x="405" y="1132"/>
                      </a:lnTo>
                      <a:lnTo>
                        <a:pt x="401" y="1132"/>
                      </a:lnTo>
                      <a:lnTo>
                        <a:pt x="397" y="1132"/>
                      </a:lnTo>
                      <a:lnTo>
                        <a:pt x="393" y="1132"/>
                      </a:lnTo>
                      <a:lnTo>
                        <a:pt x="389" y="1132"/>
                      </a:lnTo>
                      <a:lnTo>
                        <a:pt x="385" y="1132"/>
                      </a:lnTo>
                      <a:lnTo>
                        <a:pt x="381" y="1132"/>
                      </a:lnTo>
                      <a:lnTo>
                        <a:pt x="377" y="1132"/>
                      </a:lnTo>
                      <a:lnTo>
                        <a:pt x="373" y="1132"/>
                      </a:lnTo>
                      <a:lnTo>
                        <a:pt x="369" y="1132"/>
                      </a:lnTo>
                      <a:lnTo>
                        <a:pt x="365" y="1132"/>
                      </a:lnTo>
                      <a:lnTo>
                        <a:pt x="361" y="1132"/>
                      </a:lnTo>
                      <a:lnTo>
                        <a:pt x="357" y="1132"/>
                      </a:lnTo>
                      <a:lnTo>
                        <a:pt x="353" y="1132"/>
                      </a:lnTo>
                      <a:lnTo>
                        <a:pt x="349" y="1132"/>
                      </a:lnTo>
                      <a:lnTo>
                        <a:pt x="345" y="1132"/>
                      </a:lnTo>
                      <a:lnTo>
                        <a:pt x="342" y="1132"/>
                      </a:lnTo>
                      <a:lnTo>
                        <a:pt x="338" y="1132"/>
                      </a:lnTo>
                      <a:lnTo>
                        <a:pt x="334" y="1132"/>
                      </a:lnTo>
                      <a:lnTo>
                        <a:pt x="330" y="1132"/>
                      </a:lnTo>
                      <a:lnTo>
                        <a:pt x="326" y="1132"/>
                      </a:lnTo>
                      <a:lnTo>
                        <a:pt x="322" y="1132"/>
                      </a:lnTo>
                      <a:lnTo>
                        <a:pt x="318" y="1132"/>
                      </a:lnTo>
                      <a:lnTo>
                        <a:pt x="314" y="1132"/>
                      </a:lnTo>
                      <a:lnTo>
                        <a:pt x="310" y="1132"/>
                      </a:lnTo>
                      <a:lnTo>
                        <a:pt x="306" y="1132"/>
                      </a:lnTo>
                      <a:lnTo>
                        <a:pt x="302" y="1132"/>
                      </a:lnTo>
                      <a:lnTo>
                        <a:pt x="298" y="1132"/>
                      </a:lnTo>
                      <a:lnTo>
                        <a:pt x="294" y="1132"/>
                      </a:lnTo>
                      <a:lnTo>
                        <a:pt x="290" y="1132"/>
                      </a:lnTo>
                      <a:lnTo>
                        <a:pt x="286" y="1132"/>
                      </a:lnTo>
                      <a:lnTo>
                        <a:pt x="282" y="1132"/>
                      </a:lnTo>
                      <a:lnTo>
                        <a:pt x="279" y="1132"/>
                      </a:lnTo>
                      <a:lnTo>
                        <a:pt x="275" y="1132"/>
                      </a:lnTo>
                      <a:lnTo>
                        <a:pt x="271" y="1132"/>
                      </a:lnTo>
                      <a:lnTo>
                        <a:pt x="267" y="1132"/>
                      </a:lnTo>
                      <a:lnTo>
                        <a:pt x="263" y="1132"/>
                      </a:lnTo>
                      <a:lnTo>
                        <a:pt x="259" y="1132"/>
                      </a:lnTo>
                      <a:lnTo>
                        <a:pt x="255" y="1132"/>
                      </a:lnTo>
                      <a:lnTo>
                        <a:pt x="251" y="1132"/>
                      </a:lnTo>
                      <a:lnTo>
                        <a:pt x="247" y="1132"/>
                      </a:lnTo>
                      <a:lnTo>
                        <a:pt x="243" y="1132"/>
                      </a:lnTo>
                      <a:lnTo>
                        <a:pt x="239" y="1132"/>
                      </a:lnTo>
                      <a:lnTo>
                        <a:pt x="235" y="1132"/>
                      </a:lnTo>
                      <a:lnTo>
                        <a:pt x="231" y="1132"/>
                      </a:lnTo>
                      <a:lnTo>
                        <a:pt x="227" y="1132"/>
                      </a:lnTo>
                      <a:lnTo>
                        <a:pt x="223" y="1132"/>
                      </a:lnTo>
                      <a:lnTo>
                        <a:pt x="219" y="1132"/>
                      </a:lnTo>
                      <a:lnTo>
                        <a:pt x="216" y="1132"/>
                      </a:lnTo>
                      <a:lnTo>
                        <a:pt x="212" y="1132"/>
                      </a:lnTo>
                      <a:lnTo>
                        <a:pt x="208" y="1132"/>
                      </a:lnTo>
                      <a:lnTo>
                        <a:pt x="204" y="1132"/>
                      </a:lnTo>
                      <a:lnTo>
                        <a:pt x="200" y="1132"/>
                      </a:lnTo>
                      <a:lnTo>
                        <a:pt x="196" y="1132"/>
                      </a:lnTo>
                      <a:lnTo>
                        <a:pt x="192" y="1132"/>
                      </a:lnTo>
                      <a:lnTo>
                        <a:pt x="188" y="1132"/>
                      </a:lnTo>
                      <a:lnTo>
                        <a:pt x="184" y="1132"/>
                      </a:lnTo>
                      <a:lnTo>
                        <a:pt x="180" y="1132"/>
                      </a:lnTo>
                      <a:lnTo>
                        <a:pt x="176" y="1132"/>
                      </a:lnTo>
                      <a:lnTo>
                        <a:pt x="172" y="1132"/>
                      </a:lnTo>
                      <a:lnTo>
                        <a:pt x="168" y="1132"/>
                      </a:lnTo>
                      <a:lnTo>
                        <a:pt x="164" y="1132"/>
                      </a:lnTo>
                      <a:lnTo>
                        <a:pt x="161" y="1132"/>
                      </a:lnTo>
                      <a:lnTo>
                        <a:pt x="157" y="1132"/>
                      </a:lnTo>
                      <a:lnTo>
                        <a:pt x="153" y="1132"/>
                      </a:lnTo>
                      <a:lnTo>
                        <a:pt x="149" y="1132"/>
                      </a:lnTo>
                      <a:lnTo>
                        <a:pt x="145" y="1132"/>
                      </a:lnTo>
                      <a:lnTo>
                        <a:pt x="142" y="1132"/>
                      </a:lnTo>
                      <a:lnTo>
                        <a:pt x="138" y="1132"/>
                      </a:lnTo>
                      <a:lnTo>
                        <a:pt x="134" y="1132"/>
                      </a:lnTo>
                      <a:lnTo>
                        <a:pt x="130" y="1132"/>
                      </a:lnTo>
                      <a:lnTo>
                        <a:pt x="126" y="1132"/>
                      </a:lnTo>
                      <a:lnTo>
                        <a:pt x="122" y="1132"/>
                      </a:lnTo>
                      <a:lnTo>
                        <a:pt x="118" y="1132"/>
                      </a:lnTo>
                      <a:lnTo>
                        <a:pt x="114" y="1132"/>
                      </a:lnTo>
                      <a:lnTo>
                        <a:pt x="110" y="1132"/>
                      </a:lnTo>
                      <a:lnTo>
                        <a:pt x="106" y="1132"/>
                      </a:lnTo>
                      <a:lnTo>
                        <a:pt x="102" y="1132"/>
                      </a:lnTo>
                      <a:lnTo>
                        <a:pt x="98" y="1132"/>
                      </a:lnTo>
                      <a:lnTo>
                        <a:pt x="94" y="1132"/>
                      </a:lnTo>
                      <a:lnTo>
                        <a:pt x="90" y="1132"/>
                      </a:lnTo>
                      <a:lnTo>
                        <a:pt x="86" y="1132"/>
                      </a:lnTo>
                      <a:lnTo>
                        <a:pt x="82" y="1132"/>
                      </a:lnTo>
                      <a:lnTo>
                        <a:pt x="78" y="1132"/>
                      </a:lnTo>
                      <a:lnTo>
                        <a:pt x="74" y="1132"/>
                      </a:lnTo>
                      <a:lnTo>
                        <a:pt x="70" y="1132"/>
                      </a:lnTo>
                      <a:lnTo>
                        <a:pt x="66" y="1132"/>
                      </a:lnTo>
                      <a:lnTo>
                        <a:pt x="63" y="1132"/>
                      </a:lnTo>
                      <a:lnTo>
                        <a:pt x="59" y="1132"/>
                      </a:lnTo>
                      <a:lnTo>
                        <a:pt x="55" y="1132"/>
                      </a:lnTo>
                      <a:lnTo>
                        <a:pt x="51" y="1132"/>
                      </a:lnTo>
                      <a:lnTo>
                        <a:pt x="47" y="1132"/>
                      </a:lnTo>
                      <a:lnTo>
                        <a:pt x="43" y="1132"/>
                      </a:lnTo>
                      <a:lnTo>
                        <a:pt x="39" y="1132"/>
                      </a:lnTo>
                      <a:lnTo>
                        <a:pt x="35" y="1132"/>
                      </a:lnTo>
                      <a:lnTo>
                        <a:pt x="31" y="1132"/>
                      </a:lnTo>
                      <a:lnTo>
                        <a:pt x="27" y="1132"/>
                      </a:lnTo>
                      <a:lnTo>
                        <a:pt x="23" y="1132"/>
                      </a:lnTo>
                      <a:lnTo>
                        <a:pt x="19" y="1132"/>
                      </a:lnTo>
                      <a:lnTo>
                        <a:pt x="15" y="1132"/>
                      </a:lnTo>
                      <a:lnTo>
                        <a:pt x="11" y="1132"/>
                      </a:lnTo>
                      <a:lnTo>
                        <a:pt x="7" y="1132"/>
                      </a:lnTo>
                      <a:lnTo>
                        <a:pt x="4" y="1132"/>
                      </a:lnTo>
                      <a:lnTo>
                        <a:pt x="0" y="1132"/>
                      </a:lnTo>
                    </a:path>
                  </a:pathLst>
                </a:custGeom>
                <a:solidFill>
                  <a:srgbClr val="00FF66"/>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5" name="Freeform 15"/>
                <p:cNvSpPr>
                  <a:spLocks/>
                </p:cNvSpPr>
                <p:nvPr/>
              </p:nvSpPr>
              <p:spPr bwMode="auto">
                <a:xfrm>
                  <a:off x="4724" y="1986"/>
                  <a:ext cx="784" cy="686"/>
                </a:xfrm>
                <a:custGeom>
                  <a:avLst/>
                  <a:gdLst>
                    <a:gd name="T0" fmla="*/ 24 w 784"/>
                    <a:gd name="T1" fmla="*/ 42 h 686"/>
                    <a:gd name="T2" fmla="*/ 51 w 784"/>
                    <a:gd name="T3" fmla="*/ 89 h 686"/>
                    <a:gd name="T4" fmla="*/ 78 w 784"/>
                    <a:gd name="T5" fmla="*/ 136 h 686"/>
                    <a:gd name="T6" fmla="*/ 106 w 784"/>
                    <a:gd name="T7" fmla="*/ 181 h 686"/>
                    <a:gd name="T8" fmla="*/ 133 w 784"/>
                    <a:gd name="T9" fmla="*/ 225 h 686"/>
                    <a:gd name="T10" fmla="*/ 161 w 784"/>
                    <a:gd name="T11" fmla="*/ 268 h 686"/>
                    <a:gd name="T12" fmla="*/ 188 w 784"/>
                    <a:gd name="T13" fmla="*/ 307 h 686"/>
                    <a:gd name="T14" fmla="*/ 215 w 784"/>
                    <a:gd name="T15" fmla="*/ 346 h 686"/>
                    <a:gd name="T16" fmla="*/ 242 w 784"/>
                    <a:gd name="T17" fmla="*/ 381 h 686"/>
                    <a:gd name="T18" fmla="*/ 270 w 784"/>
                    <a:gd name="T19" fmla="*/ 414 h 686"/>
                    <a:gd name="T20" fmla="*/ 298 w 784"/>
                    <a:gd name="T21" fmla="*/ 445 h 686"/>
                    <a:gd name="T22" fmla="*/ 325 w 784"/>
                    <a:gd name="T23" fmla="*/ 473 h 686"/>
                    <a:gd name="T24" fmla="*/ 352 w 784"/>
                    <a:gd name="T25" fmla="*/ 500 h 686"/>
                    <a:gd name="T26" fmla="*/ 380 w 784"/>
                    <a:gd name="T27" fmla="*/ 522 h 686"/>
                    <a:gd name="T28" fmla="*/ 407 w 784"/>
                    <a:gd name="T29" fmla="*/ 544 h 686"/>
                    <a:gd name="T30" fmla="*/ 435 w 784"/>
                    <a:gd name="T31" fmla="*/ 563 h 686"/>
                    <a:gd name="T32" fmla="*/ 461 w 784"/>
                    <a:gd name="T33" fmla="*/ 580 h 686"/>
                    <a:gd name="T34" fmla="*/ 489 w 784"/>
                    <a:gd name="T35" fmla="*/ 595 h 686"/>
                    <a:gd name="T36" fmla="*/ 517 w 784"/>
                    <a:gd name="T37" fmla="*/ 608 h 686"/>
                    <a:gd name="T38" fmla="*/ 544 w 784"/>
                    <a:gd name="T39" fmla="*/ 620 h 686"/>
                    <a:gd name="T40" fmla="*/ 572 w 784"/>
                    <a:gd name="T41" fmla="*/ 630 h 686"/>
                    <a:gd name="T42" fmla="*/ 598 w 784"/>
                    <a:gd name="T43" fmla="*/ 638 h 686"/>
                    <a:gd name="T44" fmla="*/ 626 w 784"/>
                    <a:gd name="T45" fmla="*/ 646 h 686"/>
                    <a:gd name="T46" fmla="*/ 654 w 784"/>
                    <a:gd name="T47" fmla="*/ 652 h 686"/>
                    <a:gd name="T48" fmla="*/ 681 w 784"/>
                    <a:gd name="T49" fmla="*/ 658 h 686"/>
                    <a:gd name="T50" fmla="*/ 709 w 784"/>
                    <a:gd name="T51" fmla="*/ 663 h 686"/>
                    <a:gd name="T52" fmla="*/ 735 w 784"/>
                    <a:gd name="T53" fmla="*/ 667 h 686"/>
                    <a:gd name="T54" fmla="*/ 763 w 784"/>
                    <a:gd name="T55" fmla="*/ 670 h 686"/>
                    <a:gd name="T56" fmla="*/ 779 w 784"/>
                    <a:gd name="T57" fmla="*/ 685 h 686"/>
                    <a:gd name="T58" fmla="*/ 751 w 784"/>
                    <a:gd name="T59" fmla="*/ 685 h 686"/>
                    <a:gd name="T60" fmla="*/ 723 w 784"/>
                    <a:gd name="T61" fmla="*/ 685 h 686"/>
                    <a:gd name="T62" fmla="*/ 697 w 784"/>
                    <a:gd name="T63" fmla="*/ 685 h 686"/>
                    <a:gd name="T64" fmla="*/ 669 w 784"/>
                    <a:gd name="T65" fmla="*/ 685 h 686"/>
                    <a:gd name="T66" fmla="*/ 642 w 784"/>
                    <a:gd name="T67" fmla="*/ 685 h 686"/>
                    <a:gd name="T68" fmla="*/ 614 w 784"/>
                    <a:gd name="T69" fmla="*/ 685 h 686"/>
                    <a:gd name="T70" fmla="*/ 587 w 784"/>
                    <a:gd name="T71" fmla="*/ 685 h 686"/>
                    <a:gd name="T72" fmla="*/ 560 w 784"/>
                    <a:gd name="T73" fmla="*/ 685 h 686"/>
                    <a:gd name="T74" fmla="*/ 532 w 784"/>
                    <a:gd name="T75" fmla="*/ 685 h 686"/>
                    <a:gd name="T76" fmla="*/ 505 w 784"/>
                    <a:gd name="T77" fmla="*/ 685 h 686"/>
                    <a:gd name="T78" fmla="*/ 477 w 784"/>
                    <a:gd name="T79" fmla="*/ 685 h 686"/>
                    <a:gd name="T80" fmla="*/ 450 w 784"/>
                    <a:gd name="T81" fmla="*/ 685 h 686"/>
                    <a:gd name="T82" fmla="*/ 423 w 784"/>
                    <a:gd name="T83" fmla="*/ 685 h 686"/>
                    <a:gd name="T84" fmla="*/ 395 w 784"/>
                    <a:gd name="T85" fmla="*/ 685 h 686"/>
                    <a:gd name="T86" fmla="*/ 368 w 784"/>
                    <a:gd name="T87" fmla="*/ 685 h 686"/>
                    <a:gd name="T88" fmla="*/ 340 w 784"/>
                    <a:gd name="T89" fmla="*/ 685 h 686"/>
                    <a:gd name="T90" fmla="*/ 314 w 784"/>
                    <a:gd name="T91" fmla="*/ 685 h 686"/>
                    <a:gd name="T92" fmla="*/ 286 w 784"/>
                    <a:gd name="T93" fmla="*/ 685 h 686"/>
                    <a:gd name="T94" fmla="*/ 258 w 784"/>
                    <a:gd name="T95" fmla="*/ 685 h 686"/>
                    <a:gd name="T96" fmla="*/ 231 w 784"/>
                    <a:gd name="T97" fmla="*/ 685 h 686"/>
                    <a:gd name="T98" fmla="*/ 203 w 784"/>
                    <a:gd name="T99" fmla="*/ 685 h 686"/>
                    <a:gd name="T100" fmla="*/ 176 w 784"/>
                    <a:gd name="T101" fmla="*/ 685 h 686"/>
                    <a:gd name="T102" fmla="*/ 149 w 784"/>
                    <a:gd name="T103" fmla="*/ 685 h 686"/>
                    <a:gd name="T104" fmla="*/ 121 w 784"/>
                    <a:gd name="T105" fmla="*/ 685 h 686"/>
                    <a:gd name="T106" fmla="*/ 94 w 784"/>
                    <a:gd name="T107" fmla="*/ 685 h 686"/>
                    <a:gd name="T108" fmla="*/ 66 w 784"/>
                    <a:gd name="T109" fmla="*/ 685 h 686"/>
                    <a:gd name="T110" fmla="*/ 39 w 784"/>
                    <a:gd name="T111" fmla="*/ 685 h 686"/>
                    <a:gd name="T112" fmla="*/ 12 w 784"/>
                    <a:gd name="T113" fmla="*/ 685 h 6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4"/>
                    <a:gd name="T172" fmla="*/ 0 h 686"/>
                    <a:gd name="T173" fmla="*/ 784 w 784"/>
                    <a:gd name="T174" fmla="*/ 686 h 6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4" h="686">
                      <a:moveTo>
                        <a:pt x="0" y="0"/>
                      </a:moveTo>
                      <a:lnTo>
                        <a:pt x="4" y="7"/>
                      </a:lnTo>
                      <a:lnTo>
                        <a:pt x="8" y="14"/>
                      </a:lnTo>
                      <a:lnTo>
                        <a:pt x="12" y="21"/>
                      </a:lnTo>
                      <a:lnTo>
                        <a:pt x="16" y="28"/>
                      </a:lnTo>
                      <a:lnTo>
                        <a:pt x="20" y="35"/>
                      </a:lnTo>
                      <a:lnTo>
                        <a:pt x="24" y="42"/>
                      </a:lnTo>
                      <a:lnTo>
                        <a:pt x="28" y="49"/>
                      </a:lnTo>
                      <a:lnTo>
                        <a:pt x="32" y="55"/>
                      </a:lnTo>
                      <a:lnTo>
                        <a:pt x="35" y="61"/>
                      </a:lnTo>
                      <a:lnTo>
                        <a:pt x="39" y="68"/>
                      </a:lnTo>
                      <a:lnTo>
                        <a:pt x="43" y="75"/>
                      </a:lnTo>
                      <a:lnTo>
                        <a:pt x="47" y="82"/>
                      </a:lnTo>
                      <a:lnTo>
                        <a:pt x="51" y="89"/>
                      </a:lnTo>
                      <a:lnTo>
                        <a:pt x="55" y="95"/>
                      </a:lnTo>
                      <a:lnTo>
                        <a:pt x="59" y="102"/>
                      </a:lnTo>
                      <a:lnTo>
                        <a:pt x="63" y="109"/>
                      </a:lnTo>
                      <a:lnTo>
                        <a:pt x="66" y="116"/>
                      </a:lnTo>
                      <a:lnTo>
                        <a:pt x="70" y="122"/>
                      </a:lnTo>
                      <a:lnTo>
                        <a:pt x="74" y="129"/>
                      </a:lnTo>
                      <a:lnTo>
                        <a:pt x="78" y="136"/>
                      </a:lnTo>
                      <a:lnTo>
                        <a:pt x="82" y="142"/>
                      </a:lnTo>
                      <a:lnTo>
                        <a:pt x="86" y="149"/>
                      </a:lnTo>
                      <a:lnTo>
                        <a:pt x="90" y="156"/>
                      </a:lnTo>
                      <a:lnTo>
                        <a:pt x="94" y="162"/>
                      </a:lnTo>
                      <a:lnTo>
                        <a:pt x="98" y="169"/>
                      </a:lnTo>
                      <a:lnTo>
                        <a:pt x="102" y="174"/>
                      </a:lnTo>
                      <a:lnTo>
                        <a:pt x="106" y="181"/>
                      </a:lnTo>
                      <a:lnTo>
                        <a:pt x="109" y="187"/>
                      </a:lnTo>
                      <a:lnTo>
                        <a:pt x="113" y="194"/>
                      </a:lnTo>
                      <a:lnTo>
                        <a:pt x="117" y="200"/>
                      </a:lnTo>
                      <a:lnTo>
                        <a:pt x="121" y="206"/>
                      </a:lnTo>
                      <a:lnTo>
                        <a:pt x="125" y="213"/>
                      </a:lnTo>
                      <a:lnTo>
                        <a:pt x="129" y="219"/>
                      </a:lnTo>
                      <a:lnTo>
                        <a:pt x="133" y="225"/>
                      </a:lnTo>
                      <a:lnTo>
                        <a:pt x="137" y="231"/>
                      </a:lnTo>
                      <a:lnTo>
                        <a:pt x="141" y="237"/>
                      </a:lnTo>
                      <a:lnTo>
                        <a:pt x="145" y="244"/>
                      </a:lnTo>
                      <a:lnTo>
                        <a:pt x="149" y="250"/>
                      </a:lnTo>
                      <a:lnTo>
                        <a:pt x="153" y="256"/>
                      </a:lnTo>
                      <a:lnTo>
                        <a:pt x="157" y="262"/>
                      </a:lnTo>
                      <a:lnTo>
                        <a:pt x="161" y="268"/>
                      </a:lnTo>
                      <a:lnTo>
                        <a:pt x="165" y="274"/>
                      </a:lnTo>
                      <a:lnTo>
                        <a:pt x="169" y="279"/>
                      </a:lnTo>
                      <a:lnTo>
                        <a:pt x="172" y="285"/>
                      </a:lnTo>
                      <a:lnTo>
                        <a:pt x="176" y="290"/>
                      </a:lnTo>
                      <a:lnTo>
                        <a:pt x="180" y="295"/>
                      </a:lnTo>
                      <a:lnTo>
                        <a:pt x="184" y="301"/>
                      </a:lnTo>
                      <a:lnTo>
                        <a:pt x="188" y="307"/>
                      </a:lnTo>
                      <a:lnTo>
                        <a:pt x="192" y="313"/>
                      </a:lnTo>
                      <a:lnTo>
                        <a:pt x="196" y="318"/>
                      </a:lnTo>
                      <a:lnTo>
                        <a:pt x="199" y="324"/>
                      </a:lnTo>
                      <a:lnTo>
                        <a:pt x="203" y="329"/>
                      </a:lnTo>
                      <a:lnTo>
                        <a:pt x="207" y="335"/>
                      </a:lnTo>
                      <a:lnTo>
                        <a:pt x="211" y="340"/>
                      </a:lnTo>
                      <a:lnTo>
                        <a:pt x="215" y="346"/>
                      </a:lnTo>
                      <a:lnTo>
                        <a:pt x="219" y="351"/>
                      </a:lnTo>
                      <a:lnTo>
                        <a:pt x="223" y="356"/>
                      </a:lnTo>
                      <a:lnTo>
                        <a:pt x="227" y="361"/>
                      </a:lnTo>
                      <a:lnTo>
                        <a:pt x="231" y="366"/>
                      </a:lnTo>
                      <a:lnTo>
                        <a:pt x="235" y="371"/>
                      </a:lnTo>
                      <a:lnTo>
                        <a:pt x="238" y="376"/>
                      </a:lnTo>
                      <a:lnTo>
                        <a:pt x="242" y="381"/>
                      </a:lnTo>
                      <a:lnTo>
                        <a:pt x="246" y="386"/>
                      </a:lnTo>
                      <a:lnTo>
                        <a:pt x="250" y="391"/>
                      </a:lnTo>
                      <a:lnTo>
                        <a:pt x="254" y="396"/>
                      </a:lnTo>
                      <a:lnTo>
                        <a:pt x="258" y="400"/>
                      </a:lnTo>
                      <a:lnTo>
                        <a:pt x="262" y="405"/>
                      </a:lnTo>
                      <a:lnTo>
                        <a:pt x="266" y="410"/>
                      </a:lnTo>
                      <a:lnTo>
                        <a:pt x="270" y="414"/>
                      </a:lnTo>
                      <a:lnTo>
                        <a:pt x="274" y="418"/>
                      </a:lnTo>
                      <a:lnTo>
                        <a:pt x="278" y="423"/>
                      </a:lnTo>
                      <a:lnTo>
                        <a:pt x="282" y="427"/>
                      </a:lnTo>
                      <a:lnTo>
                        <a:pt x="286" y="432"/>
                      </a:lnTo>
                      <a:lnTo>
                        <a:pt x="290" y="436"/>
                      </a:lnTo>
                      <a:lnTo>
                        <a:pt x="294" y="441"/>
                      </a:lnTo>
                      <a:lnTo>
                        <a:pt x="298" y="445"/>
                      </a:lnTo>
                      <a:lnTo>
                        <a:pt x="302" y="449"/>
                      </a:lnTo>
                      <a:lnTo>
                        <a:pt x="306" y="453"/>
                      </a:lnTo>
                      <a:lnTo>
                        <a:pt x="310" y="457"/>
                      </a:lnTo>
                      <a:lnTo>
                        <a:pt x="314" y="462"/>
                      </a:lnTo>
                      <a:lnTo>
                        <a:pt x="318" y="466"/>
                      </a:lnTo>
                      <a:lnTo>
                        <a:pt x="321" y="470"/>
                      </a:lnTo>
                      <a:lnTo>
                        <a:pt x="325" y="473"/>
                      </a:lnTo>
                      <a:lnTo>
                        <a:pt x="328" y="477"/>
                      </a:lnTo>
                      <a:lnTo>
                        <a:pt x="332" y="481"/>
                      </a:lnTo>
                      <a:lnTo>
                        <a:pt x="336" y="485"/>
                      </a:lnTo>
                      <a:lnTo>
                        <a:pt x="340" y="489"/>
                      </a:lnTo>
                      <a:lnTo>
                        <a:pt x="344" y="492"/>
                      </a:lnTo>
                      <a:lnTo>
                        <a:pt x="348" y="496"/>
                      </a:lnTo>
                      <a:lnTo>
                        <a:pt x="352" y="500"/>
                      </a:lnTo>
                      <a:lnTo>
                        <a:pt x="356" y="503"/>
                      </a:lnTo>
                      <a:lnTo>
                        <a:pt x="360" y="507"/>
                      </a:lnTo>
                      <a:lnTo>
                        <a:pt x="364" y="510"/>
                      </a:lnTo>
                      <a:lnTo>
                        <a:pt x="368" y="513"/>
                      </a:lnTo>
                      <a:lnTo>
                        <a:pt x="372" y="516"/>
                      </a:lnTo>
                      <a:lnTo>
                        <a:pt x="376" y="519"/>
                      </a:lnTo>
                      <a:lnTo>
                        <a:pt x="380" y="522"/>
                      </a:lnTo>
                      <a:lnTo>
                        <a:pt x="383" y="526"/>
                      </a:lnTo>
                      <a:lnTo>
                        <a:pt x="387" y="529"/>
                      </a:lnTo>
                      <a:lnTo>
                        <a:pt x="391" y="532"/>
                      </a:lnTo>
                      <a:lnTo>
                        <a:pt x="395" y="535"/>
                      </a:lnTo>
                      <a:lnTo>
                        <a:pt x="399" y="538"/>
                      </a:lnTo>
                      <a:lnTo>
                        <a:pt x="403" y="541"/>
                      </a:lnTo>
                      <a:lnTo>
                        <a:pt x="407" y="544"/>
                      </a:lnTo>
                      <a:lnTo>
                        <a:pt x="411" y="546"/>
                      </a:lnTo>
                      <a:lnTo>
                        <a:pt x="415" y="549"/>
                      </a:lnTo>
                      <a:lnTo>
                        <a:pt x="419" y="552"/>
                      </a:lnTo>
                      <a:lnTo>
                        <a:pt x="423" y="555"/>
                      </a:lnTo>
                      <a:lnTo>
                        <a:pt x="427" y="558"/>
                      </a:lnTo>
                      <a:lnTo>
                        <a:pt x="431" y="560"/>
                      </a:lnTo>
                      <a:lnTo>
                        <a:pt x="435" y="563"/>
                      </a:lnTo>
                      <a:lnTo>
                        <a:pt x="439" y="565"/>
                      </a:lnTo>
                      <a:lnTo>
                        <a:pt x="443" y="568"/>
                      </a:lnTo>
                      <a:lnTo>
                        <a:pt x="446" y="571"/>
                      </a:lnTo>
                      <a:lnTo>
                        <a:pt x="450" y="573"/>
                      </a:lnTo>
                      <a:lnTo>
                        <a:pt x="454" y="575"/>
                      </a:lnTo>
                      <a:lnTo>
                        <a:pt x="457" y="578"/>
                      </a:lnTo>
                      <a:lnTo>
                        <a:pt x="461" y="580"/>
                      </a:lnTo>
                      <a:lnTo>
                        <a:pt x="465" y="583"/>
                      </a:lnTo>
                      <a:lnTo>
                        <a:pt x="469" y="585"/>
                      </a:lnTo>
                      <a:lnTo>
                        <a:pt x="473" y="587"/>
                      </a:lnTo>
                      <a:lnTo>
                        <a:pt x="477" y="589"/>
                      </a:lnTo>
                      <a:lnTo>
                        <a:pt x="481" y="591"/>
                      </a:lnTo>
                      <a:lnTo>
                        <a:pt x="485" y="593"/>
                      </a:lnTo>
                      <a:lnTo>
                        <a:pt x="489" y="595"/>
                      </a:lnTo>
                      <a:lnTo>
                        <a:pt x="493" y="597"/>
                      </a:lnTo>
                      <a:lnTo>
                        <a:pt x="497" y="599"/>
                      </a:lnTo>
                      <a:lnTo>
                        <a:pt x="501" y="601"/>
                      </a:lnTo>
                      <a:lnTo>
                        <a:pt x="505" y="603"/>
                      </a:lnTo>
                      <a:lnTo>
                        <a:pt x="509" y="605"/>
                      </a:lnTo>
                      <a:lnTo>
                        <a:pt x="513" y="607"/>
                      </a:lnTo>
                      <a:lnTo>
                        <a:pt x="517" y="608"/>
                      </a:lnTo>
                      <a:lnTo>
                        <a:pt x="520" y="610"/>
                      </a:lnTo>
                      <a:lnTo>
                        <a:pt x="524" y="612"/>
                      </a:lnTo>
                      <a:lnTo>
                        <a:pt x="528" y="614"/>
                      </a:lnTo>
                      <a:lnTo>
                        <a:pt x="532" y="615"/>
                      </a:lnTo>
                      <a:lnTo>
                        <a:pt x="536" y="617"/>
                      </a:lnTo>
                      <a:lnTo>
                        <a:pt x="540" y="619"/>
                      </a:lnTo>
                      <a:lnTo>
                        <a:pt x="544" y="620"/>
                      </a:lnTo>
                      <a:lnTo>
                        <a:pt x="548" y="622"/>
                      </a:lnTo>
                      <a:lnTo>
                        <a:pt x="552" y="624"/>
                      </a:lnTo>
                      <a:lnTo>
                        <a:pt x="556" y="625"/>
                      </a:lnTo>
                      <a:lnTo>
                        <a:pt x="560" y="627"/>
                      </a:lnTo>
                      <a:lnTo>
                        <a:pt x="564" y="628"/>
                      </a:lnTo>
                      <a:lnTo>
                        <a:pt x="568" y="628"/>
                      </a:lnTo>
                      <a:lnTo>
                        <a:pt x="572" y="630"/>
                      </a:lnTo>
                      <a:lnTo>
                        <a:pt x="576" y="631"/>
                      </a:lnTo>
                      <a:lnTo>
                        <a:pt x="580" y="632"/>
                      </a:lnTo>
                      <a:lnTo>
                        <a:pt x="584" y="634"/>
                      </a:lnTo>
                      <a:lnTo>
                        <a:pt x="587" y="635"/>
                      </a:lnTo>
                      <a:lnTo>
                        <a:pt x="591" y="636"/>
                      </a:lnTo>
                      <a:lnTo>
                        <a:pt x="594" y="637"/>
                      </a:lnTo>
                      <a:lnTo>
                        <a:pt x="598" y="638"/>
                      </a:lnTo>
                      <a:lnTo>
                        <a:pt x="602" y="640"/>
                      </a:lnTo>
                      <a:lnTo>
                        <a:pt x="606" y="641"/>
                      </a:lnTo>
                      <a:lnTo>
                        <a:pt x="610" y="642"/>
                      </a:lnTo>
                      <a:lnTo>
                        <a:pt x="614" y="643"/>
                      </a:lnTo>
                      <a:lnTo>
                        <a:pt x="618" y="644"/>
                      </a:lnTo>
                      <a:lnTo>
                        <a:pt x="622" y="645"/>
                      </a:lnTo>
                      <a:lnTo>
                        <a:pt x="626" y="646"/>
                      </a:lnTo>
                      <a:lnTo>
                        <a:pt x="630" y="647"/>
                      </a:lnTo>
                      <a:lnTo>
                        <a:pt x="634" y="648"/>
                      </a:lnTo>
                      <a:lnTo>
                        <a:pt x="638" y="649"/>
                      </a:lnTo>
                      <a:lnTo>
                        <a:pt x="642" y="650"/>
                      </a:lnTo>
                      <a:lnTo>
                        <a:pt x="646" y="651"/>
                      </a:lnTo>
                      <a:lnTo>
                        <a:pt x="650" y="652"/>
                      </a:lnTo>
                      <a:lnTo>
                        <a:pt x="654" y="652"/>
                      </a:lnTo>
                      <a:lnTo>
                        <a:pt x="657" y="653"/>
                      </a:lnTo>
                      <a:lnTo>
                        <a:pt x="661" y="654"/>
                      </a:lnTo>
                      <a:lnTo>
                        <a:pt x="665" y="655"/>
                      </a:lnTo>
                      <a:lnTo>
                        <a:pt x="669" y="656"/>
                      </a:lnTo>
                      <a:lnTo>
                        <a:pt x="673" y="657"/>
                      </a:lnTo>
                      <a:lnTo>
                        <a:pt x="677" y="657"/>
                      </a:lnTo>
                      <a:lnTo>
                        <a:pt x="681" y="658"/>
                      </a:lnTo>
                      <a:lnTo>
                        <a:pt x="685" y="659"/>
                      </a:lnTo>
                      <a:lnTo>
                        <a:pt x="689" y="659"/>
                      </a:lnTo>
                      <a:lnTo>
                        <a:pt x="693" y="660"/>
                      </a:lnTo>
                      <a:lnTo>
                        <a:pt x="697" y="661"/>
                      </a:lnTo>
                      <a:lnTo>
                        <a:pt x="701" y="661"/>
                      </a:lnTo>
                      <a:lnTo>
                        <a:pt x="705" y="662"/>
                      </a:lnTo>
                      <a:lnTo>
                        <a:pt x="709" y="663"/>
                      </a:lnTo>
                      <a:lnTo>
                        <a:pt x="713" y="663"/>
                      </a:lnTo>
                      <a:lnTo>
                        <a:pt x="717" y="664"/>
                      </a:lnTo>
                      <a:lnTo>
                        <a:pt x="720" y="665"/>
                      </a:lnTo>
                      <a:lnTo>
                        <a:pt x="723" y="665"/>
                      </a:lnTo>
                      <a:lnTo>
                        <a:pt x="727" y="666"/>
                      </a:lnTo>
                      <a:lnTo>
                        <a:pt x="731" y="666"/>
                      </a:lnTo>
                      <a:lnTo>
                        <a:pt x="735" y="667"/>
                      </a:lnTo>
                      <a:lnTo>
                        <a:pt x="739" y="667"/>
                      </a:lnTo>
                      <a:lnTo>
                        <a:pt x="743" y="668"/>
                      </a:lnTo>
                      <a:lnTo>
                        <a:pt x="747" y="668"/>
                      </a:lnTo>
                      <a:lnTo>
                        <a:pt x="751" y="669"/>
                      </a:lnTo>
                      <a:lnTo>
                        <a:pt x="755" y="669"/>
                      </a:lnTo>
                      <a:lnTo>
                        <a:pt x="759" y="670"/>
                      </a:lnTo>
                      <a:lnTo>
                        <a:pt x="763" y="670"/>
                      </a:lnTo>
                      <a:lnTo>
                        <a:pt x="767" y="670"/>
                      </a:lnTo>
                      <a:lnTo>
                        <a:pt x="771" y="671"/>
                      </a:lnTo>
                      <a:lnTo>
                        <a:pt x="775" y="671"/>
                      </a:lnTo>
                      <a:lnTo>
                        <a:pt x="779" y="672"/>
                      </a:lnTo>
                      <a:lnTo>
                        <a:pt x="783" y="672"/>
                      </a:lnTo>
                      <a:lnTo>
                        <a:pt x="783" y="685"/>
                      </a:lnTo>
                      <a:lnTo>
                        <a:pt x="779" y="685"/>
                      </a:lnTo>
                      <a:lnTo>
                        <a:pt x="775" y="685"/>
                      </a:lnTo>
                      <a:lnTo>
                        <a:pt x="771" y="685"/>
                      </a:lnTo>
                      <a:lnTo>
                        <a:pt x="767" y="685"/>
                      </a:lnTo>
                      <a:lnTo>
                        <a:pt x="763" y="685"/>
                      </a:lnTo>
                      <a:lnTo>
                        <a:pt x="759" y="685"/>
                      </a:lnTo>
                      <a:lnTo>
                        <a:pt x="755" y="685"/>
                      </a:lnTo>
                      <a:lnTo>
                        <a:pt x="751" y="685"/>
                      </a:lnTo>
                      <a:lnTo>
                        <a:pt x="747" y="685"/>
                      </a:lnTo>
                      <a:lnTo>
                        <a:pt x="743" y="685"/>
                      </a:lnTo>
                      <a:lnTo>
                        <a:pt x="739" y="685"/>
                      </a:lnTo>
                      <a:lnTo>
                        <a:pt x="735" y="685"/>
                      </a:lnTo>
                      <a:lnTo>
                        <a:pt x="731" y="685"/>
                      </a:lnTo>
                      <a:lnTo>
                        <a:pt x="727" y="685"/>
                      </a:lnTo>
                      <a:lnTo>
                        <a:pt x="723" y="685"/>
                      </a:lnTo>
                      <a:lnTo>
                        <a:pt x="720" y="685"/>
                      </a:lnTo>
                      <a:lnTo>
                        <a:pt x="717" y="685"/>
                      </a:lnTo>
                      <a:lnTo>
                        <a:pt x="713" y="685"/>
                      </a:lnTo>
                      <a:lnTo>
                        <a:pt x="709" y="685"/>
                      </a:lnTo>
                      <a:lnTo>
                        <a:pt x="705" y="685"/>
                      </a:lnTo>
                      <a:lnTo>
                        <a:pt x="701" y="685"/>
                      </a:lnTo>
                      <a:lnTo>
                        <a:pt x="697" y="685"/>
                      </a:lnTo>
                      <a:lnTo>
                        <a:pt x="693" y="685"/>
                      </a:lnTo>
                      <a:lnTo>
                        <a:pt x="689" y="685"/>
                      </a:lnTo>
                      <a:lnTo>
                        <a:pt x="685" y="685"/>
                      </a:lnTo>
                      <a:lnTo>
                        <a:pt x="681" y="685"/>
                      </a:lnTo>
                      <a:lnTo>
                        <a:pt x="677" y="685"/>
                      </a:lnTo>
                      <a:lnTo>
                        <a:pt x="673" y="685"/>
                      </a:lnTo>
                      <a:lnTo>
                        <a:pt x="669" y="685"/>
                      </a:lnTo>
                      <a:lnTo>
                        <a:pt x="665" y="685"/>
                      </a:lnTo>
                      <a:lnTo>
                        <a:pt x="661" y="685"/>
                      </a:lnTo>
                      <a:lnTo>
                        <a:pt x="657" y="685"/>
                      </a:lnTo>
                      <a:lnTo>
                        <a:pt x="654" y="685"/>
                      </a:lnTo>
                      <a:lnTo>
                        <a:pt x="650" y="685"/>
                      </a:lnTo>
                      <a:lnTo>
                        <a:pt x="646" y="685"/>
                      </a:lnTo>
                      <a:lnTo>
                        <a:pt x="642" y="685"/>
                      </a:lnTo>
                      <a:lnTo>
                        <a:pt x="638" y="685"/>
                      </a:lnTo>
                      <a:lnTo>
                        <a:pt x="634" y="685"/>
                      </a:lnTo>
                      <a:lnTo>
                        <a:pt x="630" y="685"/>
                      </a:lnTo>
                      <a:lnTo>
                        <a:pt x="626" y="685"/>
                      </a:lnTo>
                      <a:lnTo>
                        <a:pt x="622" y="685"/>
                      </a:lnTo>
                      <a:lnTo>
                        <a:pt x="618" y="685"/>
                      </a:lnTo>
                      <a:lnTo>
                        <a:pt x="614" y="685"/>
                      </a:lnTo>
                      <a:lnTo>
                        <a:pt x="610" y="685"/>
                      </a:lnTo>
                      <a:lnTo>
                        <a:pt x="606" y="685"/>
                      </a:lnTo>
                      <a:lnTo>
                        <a:pt x="602" y="685"/>
                      </a:lnTo>
                      <a:lnTo>
                        <a:pt x="598" y="685"/>
                      </a:lnTo>
                      <a:lnTo>
                        <a:pt x="594" y="685"/>
                      </a:lnTo>
                      <a:lnTo>
                        <a:pt x="591" y="685"/>
                      </a:lnTo>
                      <a:lnTo>
                        <a:pt x="587" y="685"/>
                      </a:lnTo>
                      <a:lnTo>
                        <a:pt x="584" y="685"/>
                      </a:lnTo>
                      <a:lnTo>
                        <a:pt x="580" y="685"/>
                      </a:lnTo>
                      <a:lnTo>
                        <a:pt x="576" y="685"/>
                      </a:lnTo>
                      <a:lnTo>
                        <a:pt x="572" y="685"/>
                      </a:lnTo>
                      <a:lnTo>
                        <a:pt x="568" y="685"/>
                      </a:lnTo>
                      <a:lnTo>
                        <a:pt x="564" y="685"/>
                      </a:lnTo>
                      <a:lnTo>
                        <a:pt x="560" y="685"/>
                      </a:lnTo>
                      <a:lnTo>
                        <a:pt x="556" y="685"/>
                      </a:lnTo>
                      <a:lnTo>
                        <a:pt x="552" y="685"/>
                      </a:lnTo>
                      <a:lnTo>
                        <a:pt x="548" y="685"/>
                      </a:lnTo>
                      <a:lnTo>
                        <a:pt x="544" y="685"/>
                      </a:lnTo>
                      <a:lnTo>
                        <a:pt x="540" y="685"/>
                      </a:lnTo>
                      <a:lnTo>
                        <a:pt x="536" y="685"/>
                      </a:lnTo>
                      <a:lnTo>
                        <a:pt x="532" y="685"/>
                      </a:lnTo>
                      <a:lnTo>
                        <a:pt x="528" y="685"/>
                      </a:lnTo>
                      <a:lnTo>
                        <a:pt x="524" y="685"/>
                      </a:lnTo>
                      <a:lnTo>
                        <a:pt x="520" y="685"/>
                      </a:lnTo>
                      <a:lnTo>
                        <a:pt x="517" y="685"/>
                      </a:lnTo>
                      <a:lnTo>
                        <a:pt x="513" y="685"/>
                      </a:lnTo>
                      <a:lnTo>
                        <a:pt x="509" y="685"/>
                      </a:lnTo>
                      <a:lnTo>
                        <a:pt x="505" y="685"/>
                      </a:lnTo>
                      <a:lnTo>
                        <a:pt x="501" y="685"/>
                      </a:lnTo>
                      <a:lnTo>
                        <a:pt x="497" y="685"/>
                      </a:lnTo>
                      <a:lnTo>
                        <a:pt x="493" y="685"/>
                      </a:lnTo>
                      <a:lnTo>
                        <a:pt x="489" y="685"/>
                      </a:lnTo>
                      <a:lnTo>
                        <a:pt x="485" y="685"/>
                      </a:lnTo>
                      <a:lnTo>
                        <a:pt x="481" y="685"/>
                      </a:lnTo>
                      <a:lnTo>
                        <a:pt x="477" y="685"/>
                      </a:lnTo>
                      <a:lnTo>
                        <a:pt x="473" y="685"/>
                      </a:lnTo>
                      <a:lnTo>
                        <a:pt x="469" y="685"/>
                      </a:lnTo>
                      <a:lnTo>
                        <a:pt x="465" y="685"/>
                      </a:lnTo>
                      <a:lnTo>
                        <a:pt x="461" y="685"/>
                      </a:lnTo>
                      <a:lnTo>
                        <a:pt x="457" y="685"/>
                      </a:lnTo>
                      <a:lnTo>
                        <a:pt x="454" y="685"/>
                      </a:lnTo>
                      <a:lnTo>
                        <a:pt x="450" y="685"/>
                      </a:lnTo>
                      <a:lnTo>
                        <a:pt x="446" y="685"/>
                      </a:lnTo>
                      <a:lnTo>
                        <a:pt x="443" y="685"/>
                      </a:lnTo>
                      <a:lnTo>
                        <a:pt x="439" y="685"/>
                      </a:lnTo>
                      <a:lnTo>
                        <a:pt x="435" y="685"/>
                      </a:lnTo>
                      <a:lnTo>
                        <a:pt x="431" y="685"/>
                      </a:lnTo>
                      <a:lnTo>
                        <a:pt x="427" y="685"/>
                      </a:lnTo>
                      <a:lnTo>
                        <a:pt x="423" y="685"/>
                      </a:lnTo>
                      <a:lnTo>
                        <a:pt x="419" y="685"/>
                      </a:lnTo>
                      <a:lnTo>
                        <a:pt x="415" y="685"/>
                      </a:lnTo>
                      <a:lnTo>
                        <a:pt x="411" y="685"/>
                      </a:lnTo>
                      <a:lnTo>
                        <a:pt x="407" y="685"/>
                      </a:lnTo>
                      <a:lnTo>
                        <a:pt x="403" y="685"/>
                      </a:lnTo>
                      <a:lnTo>
                        <a:pt x="399" y="685"/>
                      </a:lnTo>
                      <a:lnTo>
                        <a:pt x="395" y="685"/>
                      </a:lnTo>
                      <a:lnTo>
                        <a:pt x="391" y="685"/>
                      </a:lnTo>
                      <a:lnTo>
                        <a:pt x="387" y="685"/>
                      </a:lnTo>
                      <a:lnTo>
                        <a:pt x="383" y="685"/>
                      </a:lnTo>
                      <a:lnTo>
                        <a:pt x="380" y="685"/>
                      </a:lnTo>
                      <a:lnTo>
                        <a:pt x="376" y="685"/>
                      </a:lnTo>
                      <a:lnTo>
                        <a:pt x="372" y="685"/>
                      </a:lnTo>
                      <a:lnTo>
                        <a:pt x="368" y="685"/>
                      </a:lnTo>
                      <a:lnTo>
                        <a:pt x="364" y="685"/>
                      </a:lnTo>
                      <a:lnTo>
                        <a:pt x="360" y="685"/>
                      </a:lnTo>
                      <a:lnTo>
                        <a:pt x="356" y="685"/>
                      </a:lnTo>
                      <a:lnTo>
                        <a:pt x="352" y="685"/>
                      </a:lnTo>
                      <a:lnTo>
                        <a:pt x="348" y="685"/>
                      </a:lnTo>
                      <a:lnTo>
                        <a:pt x="344" y="685"/>
                      </a:lnTo>
                      <a:lnTo>
                        <a:pt x="340" y="685"/>
                      </a:lnTo>
                      <a:lnTo>
                        <a:pt x="336" y="685"/>
                      </a:lnTo>
                      <a:lnTo>
                        <a:pt x="332" y="685"/>
                      </a:lnTo>
                      <a:lnTo>
                        <a:pt x="328" y="685"/>
                      </a:lnTo>
                      <a:lnTo>
                        <a:pt x="325" y="685"/>
                      </a:lnTo>
                      <a:lnTo>
                        <a:pt x="321" y="685"/>
                      </a:lnTo>
                      <a:lnTo>
                        <a:pt x="318" y="685"/>
                      </a:lnTo>
                      <a:lnTo>
                        <a:pt x="314" y="685"/>
                      </a:lnTo>
                      <a:lnTo>
                        <a:pt x="310" y="685"/>
                      </a:lnTo>
                      <a:lnTo>
                        <a:pt x="306" y="685"/>
                      </a:lnTo>
                      <a:lnTo>
                        <a:pt x="302" y="685"/>
                      </a:lnTo>
                      <a:lnTo>
                        <a:pt x="298" y="685"/>
                      </a:lnTo>
                      <a:lnTo>
                        <a:pt x="294" y="685"/>
                      </a:lnTo>
                      <a:lnTo>
                        <a:pt x="290" y="685"/>
                      </a:lnTo>
                      <a:lnTo>
                        <a:pt x="286" y="685"/>
                      </a:lnTo>
                      <a:lnTo>
                        <a:pt x="282" y="685"/>
                      </a:lnTo>
                      <a:lnTo>
                        <a:pt x="278" y="685"/>
                      </a:lnTo>
                      <a:lnTo>
                        <a:pt x="274" y="685"/>
                      </a:lnTo>
                      <a:lnTo>
                        <a:pt x="270" y="685"/>
                      </a:lnTo>
                      <a:lnTo>
                        <a:pt x="266" y="685"/>
                      </a:lnTo>
                      <a:lnTo>
                        <a:pt x="262" y="685"/>
                      </a:lnTo>
                      <a:lnTo>
                        <a:pt x="258" y="685"/>
                      </a:lnTo>
                      <a:lnTo>
                        <a:pt x="254" y="685"/>
                      </a:lnTo>
                      <a:lnTo>
                        <a:pt x="250" y="685"/>
                      </a:lnTo>
                      <a:lnTo>
                        <a:pt x="246" y="685"/>
                      </a:lnTo>
                      <a:lnTo>
                        <a:pt x="242" y="685"/>
                      </a:lnTo>
                      <a:lnTo>
                        <a:pt x="238" y="685"/>
                      </a:lnTo>
                      <a:lnTo>
                        <a:pt x="235" y="685"/>
                      </a:lnTo>
                      <a:lnTo>
                        <a:pt x="231" y="685"/>
                      </a:lnTo>
                      <a:lnTo>
                        <a:pt x="227" y="685"/>
                      </a:lnTo>
                      <a:lnTo>
                        <a:pt x="223" y="685"/>
                      </a:lnTo>
                      <a:lnTo>
                        <a:pt x="219" y="685"/>
                      </a:lnTo>
                      <a:lnTo>
                        <a:pt x="215" y="685"/>
                      </a:lnTo>
                      <a:lnTo>
                        <a:pt x="211" y="685"/>
                      </a:lnTo>
                      <a:lnTo>
                        <a:pt x="207" y="685"/>
                      </a:lnTo>
                      <a:lnTo>
                        <a:pt x="203" y="685"/>
                      </a:lnTo>
                      <a:lnTo>
                        <a:pt x="199" y="685"/>
                      </a:lnTo>
                      <a:lnTo>
                        <a:pt x="196" y="685"/>
                      </a:lnTo>
                      <a:lnTo>
                        <a:pt x="192" y="685"/>
                      </a:lnTo>
                      <a:lnTo>
                        <a:pt x="188" y="685"/>
                      </a:lnTo>
                      <a:lnTo>
                        <a:pt x="184" y="685"/>
                      </a:lnTo>
                      <a:lnTo>
                        <a:pt x="180" y="685"/>
                      </a:lnTo>
                      <a:lnTo>
                        <a:pt x="176" y="685"/>
                      </a:lnTo>
                      <a:lnTo>
                        <a:pt x="172" y="685"/>
                      </a:lnTo>
                      <a:lnTo>
                        <a:pt x="169" y="685"/>
                      </a:lnTo>
                      <a:lnTo>
                        <a:pt x="165" y="685"/>
                      </a:lnTo>
                      <a:lnTo>
                        <a:pt x="161" y="685"/>
                      </a:lnTo>
                      <a:lnTo>
                        <a:pt x="157" y="685"/>
                      </a:lnTo>
                      <a:lnTo>
                        <a:pt x="153" y="685"/>
                      </a:lnTo>
                      <a:lnTo>
                        <a:pt x="149" y="685"/>
                      </a:lnTo>
                      <a:lnTo>
                        <a:pt x="145" y="685"/>
                      </a:lnTo>
                      <a:lnTo>
                        <a:pt x="141" y="685"/>
                      </a:lnTo>
                      <a:lnTo>
                        <a:pt x="137" y="685"/>
                      </a:lnTo>
                      <a:lnTo>
                        <a:pt x="133" y="685"/>
                      </a:lnTo>
                      <a:lnTo>
                        <a:pt x="129" y="685"/>
                      </a:lnTo>
                      <a:lnTo>
                        <a:pt x="125" y="685"/>
                      </a:lnTo>
                      <a:lnTo>
                        <a:pt x="121" y="685"/>
                      </a:lnTo>
                      <a:lnTo>
                        <a:pt x="117" y="685"/>
                      </a:lnTo>
                      <a:lnTo>
                        <a:pt x="113" y="685"/>
                      </a:lnTo>
                      <a:lnTo>
                        <a:pt x="109" y="685"/>
                      </a:lnTo>
                      <a:lnTo>
                        <a:pt x="106" y="685"/>
                      </a:lnTo>
                      <a:lnTo>
                        <a:pt x="102" y="685"/>
                      </a:lnTo>
                      <a:lnTo>
                        <a:pt x="98" y="685"/>
                      </a:lnTo>
                      <a:lnTo>
                        <a:pt x="94" y="685"/>
                      </a:lnTo>
                      <a:lnTo>
                        <a:pt x="90" y="685"/>
                      </a:lnTo>
                      <a:lnTo>
                        <a:pt x="86" y="685"/>
                      </a:lnTo>
                      <a:lnTo>
                        <a:pt x="82" y="685"/>
                      </a:lnTo>
                      <a:lnTo>
                        <a:pt x="78" y="685"/>
                      </a:lnTo>
                      <a:lnTo>
                        <a:pt x="74" y="685"/>
                      </a:lnTo>
                      <a:lnTo>
                        <a:pt x="70" y="685"/>
                      </a:lnTo>
                      <a:lnTo>
                        <a:pt x="66" y="685"/>
                      </a:lnTo>
                      <a:lnTo>
                        <a:pt x="63" y="685"/>
                      </a:lnTo>
                      <a:lnTo>
                        <a:pt x="59" y="685"/>
                      </a:lnTo>
                      <a:lnTo>
                        <a:pt x="55" y="685"/>
                      </a:lnTo>
                      <a:lnTo>
                        <a:pt x="51" y="685"/>
                      </a:lnTo>
                      <a:lnTo>
                        <a:pt x="47" y="685"/>
                      </a:lnTo>
                      <a:lnTo>
                        <a:pt x="43" y="685"/>
                      </a:lnTo>
                      <a:lnTo>
                        <a:pt x="39" y="685"/>
                      </a:lnTo>
                      <a:lnTo>
                        <a:pt x="35" y="685"/>
                      </a:lnTo>
                      <a:lnTo>
                        <a:pt x="32" y="685"/>
                      </a:lnTo>
                      <a:lnTo>
                        <a:pt x="28" y="685"/>
                      </a:lnTo>
                      <a:lnTo>
                        <a:pt x="24" y="685"/>
                      </a:lnTo>
                      <a:lnTo>
                        <a:pt x="20" y="685"/>
                      </a:lnTo>
                      <a:lnTo>
                        <a:pt x="16" y="685"/>
                      </a:lnTo>
                      <a:lnTo>
                        <a:pt x="12" y="685"/>
                      </a:lnTo>
                      <a:lnTo>
                        <a:pt x="8" y="685"/>
                      </a:lnTo>
                      <a:lnTo>
                        <a:pt x="4" y="685"/>
                      </a:lnTo>
                      <a:lnTo>
                        <a:pt x="0" y="685"/>
                      </a:lnTo>
                      <a:lnTo>
                        <a:pt x="0" y="0"/>
                      </a:lnTo>
                    </a:path>
                  </a:pathLst>
                </a:custGeom>
                <a:solidFill>
                  <a:srgbClr val="C0C0C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6" name="Freeform 16"/>
                <p:cNvSpPr>
                  <a:spLocks/>
                </p:cNvSpPr>
                <p:nvPr/>
              </p:nvSpPr>
              <p:spPr bwMode="auto">
                <a:xfrm>
                  <a:off x="4724" y="2677"/>
                  <a:ext cx="784" cy="1"/>
                </a:xfrm>
                <a:custGeom>
                  <a:avLst/>
                  <a:gdLst>
                    <a:gd name="T0" fmla="*/ 24 w 784"/>
                    <a:gd name="T1" fmla="*/ 0 h 1"/>
                    <a:gd name="T2" fmla="*/ 51 w 784"/>
                    <a:gd name="T3" fmla="*/ 0 h 1"/>
                    <a:gd name="T4" fmla="*/ 78 w 784"/>
                    <a:gd name="T5" fmla="*/ 0 h 1"/>
                    <a:gd name="T6" fmla="*/ 106 w 784"/>
                    <a:gd name="T7" fmla="*/ 0 h 1"/>
                    <a:gd name="T8" fmla="*/ 133 w 784"/>
                    <a:gd name="T9" fmla="*/ 0 h 1"/>
                    <a:gd name="T10" fmla="*/ 161 w 784"/>
                    <a:gd name="T11" fmla="*/ 0 h 1"/>
                    <a:gd name="T12" fmla="*/ 188 w 784"/>
                    <a:gd name="T13" fmla="*/ 0 h 1"/>
                    <a:gd name="T14" fmla="*/ 215 w 784"/>
                    <a:gd name="T15" fmla="*/ 0 h 1"/>
                    <a:gd name="T16" fmla="*/ 242 w 784"/>
                    <a:gd name="T17" fmla="*/ 0 h 1"/>
                    <a:gd name="T18" fmla="*/ 270 w 784"/>
                    <a:gd name="T19" fmla="*/ 0 h 1"/>
                    <a:gd name="T20" fmla="*/ 298 w 784"/>
                    <a:gd name="T21" fmla="*/ 0 h 1"/>
                    <a:gd name="T22" fmla="*/ 325 w 784"/>
                    <a:gd name="T23" fmla="*/ 0 h 1"/>
                    <a:gd name="T24" fmla="*/ 352 w 784"/>
                    <a:gd name="T25" fmla="*/ 0 h 1"/>
                    <a:gd name="T26" fmla="*/ 380 w 784"/>
                    <a:gd name="T27" fmla="*/ 0 h 1"/>
                    <a:gd name="T28" fmla="*/ 407 w 784"/>
                    <a:gd name="T29" fmla="*/ 0 h 1"/>
                    <a:gd name="T30" fmla="*/ 435 w 784"/>
                    <a:gd name="T31" fmla="*/ 0 h 1"/>
                    <a:gd name="T32" fmla="*/ 461 w 784"/>
                    <a:gd name="T33" fmla="*/ 0 h 1"/>
                    <a:gd name="T34" fmla="*/ 489 w 784"/>
                    <a:gd name="T35" fmla="*/ 0 h 1"/>
                    <a:gd name="T36" fmla="*/ 517 w 784"/>
                    <a:gd name="T37" fmla="*/ 0 h 1"/>
                    <a:gd name="T38" fmla="*/ 544 w 784"/>
                    <a:gd name="T39" fmla="*/ 0 h 1"/>
                    <a:gd name="T40" fmla="*/ 572 w 784"/>
                    <a:gd name="T41" fmla="*/ 0 h 1"/>
                    <a:gd name="T42" fmla="*/ 598 w 784"/>
                    <a:gd name="T43" fmla="*/ 0 h 1"/>
                    <a:gd name="T44" fmla="*/ 626 w 784"/>
                    <a:gd name="T45" fmla="*/ 0 h 1"/>
                    <a:gd name="T46" fmla="*/ 654 w 784"/>
                    <a:gd name="T47" fmla="*/ 0 h 1"/>
                    <a:gd name="T48" fmla="*/ 681 w 784"/>
                    <a:gd name="T49" fmla="*/ 0 h 1"/>
                    <a:gd name="T50" fmla="*/ 709 w 784"/>
                    <a:gd name="T51" fmla="*/ 0 h 1"/>
                    <a:gd name="T52" fmla="*/ 735 w 784"/>
                    <a:gd name="T53" fmla="*/ 0 h 1"/>
                    <a:gd name="T54" fmla="*/ 763 w 784"/>
                    <a:gd name="T55" fmla="*/ 0 h 1"/>
                    <a:gd name="T56" fmla="*/ 775 w 784"/>
                    <a:gd name="T57" fmla="*/ 0 h 1"/>
                    <a:gd name="T58" fmla="*/ 747 w 784"/>
                    <a:gd name="T59" fmla="*/ 0 h 1"/>
                    <a:gd name="T60" fmla="*/ 720 w 784"/>
                    <a:gd name="T61" fmla="*/ 0 h 1"/>
                    <a:gd name="T62" fmla="*/ 693 w 784"/>
                    <a:gd name="T63" fmla="*/ 0 h 1"/>
                    <a:gd name="T64" fmla="*/ 665 w 784"/>
                    <a:gd name="T65" fmla="*/ 0 h 1"/>
                    <a:gd name="T66" fmla="*/ 638 w 784"/>
                    <a:gd name="T67" fmla="*/ 0 h 1"/>
                    <a:gd name="T68" fmla="*/ 610 w 784"/>
                    <a:gd name="T69" fmla="*/ 0 h 1"/>
                    <a:gd name="T70" fmla="*/ 584 w 784"/>
                    <a:gd name="T71" fmla="*/ 0 h 1"/>
                    <a:gd name="T72" fmla="*/ 556 w 784"/>
                    <a:gd name="T73" fmla="*/ 0 h 1"/>
                    <a:gd name="T74" fmla="*/ 528 w 784"/>
                    <a:gd name="T75" fmla="*/ 0 h 1"/>
                    <a:gd name="T76" fmla="*/ 501 w 784"/>
                    <a:gd name="T77" fmla="*/ 0 h 1"/>
                    <a:gd name="T78" fmla="*/ 473 w 784"/>
                    <a:gd name="T79" fmla="*/ 0 h 1"/>
                    <a:gd name="T80" fmla="*/ 446 w 784"/>
                    <a:gd name="T81" fmla="*/ 0 h 1"/>
                    <a:gd name="T82" fmla="*/ 419 w 784"/>
                    <a:gd name="T83" fmla="*/ 0 h 1"/>
                    <a:gd name="T84" fmla="*/ 391 w 784"/>
                    <a:gd name="T85" fmla="*/ 0 h 1"/>
                    <a:gd name="T86" fmla="*/ 364 w 784"/>
                    <a:gd name="T87" fmla="*/ 0 h 1"/>
                    <a:gd name="T88" fmla="*/ 336 w 784"/>
                    <a:gd name="T89" fmla="*/ 0 h 1"/>
                    <a:gd name="T90" fmla="*/ 310 w 784"/>
                    <a:gd name="T91" fmla="*/ 0 h 1"/>
                    <a:gd name="T92" fmla="*/ 282 w 784"/>
                    <a:gd name="T93" fmla="*/ 0 h 1"/>
                    <a:gd name="T94" fmla="*/ 254 w 784"/>
                    <a:gd name="T95" fmla="*/ 0 h 1"/>
                    <a:gd name="T96" fmla="*/ 227 w 784"/>
                    <a:gd name="T97" fmla="*/ 0 h 1"/>
                    <a:gd name="T98" fmla="*/ 199 w 784"/>
                    <a:gd name="T99" fmla="*/ 0 h 1"/>
                    <a:gd name="T100" fmla="*/ 172 w 784"/>
                    <a:gd name="T101" fmla="*/ 0 h 1"/>
                    <a:gd name="T102" fmla="*/ 145 w 784"/>
                    <a:gd name="T103" fmla="*/ 0 h 1"/>
                    <a:gd name="T104" fmla="*/ 117 w 784"/>
                    <a:gd name="T105" fmla="*/ 0 h 1"/>
                    <a:gd name="T106" fmla="*/ 90 w 784"/>
                    <a:gd name="T107" fmla="*/ 0 h 1"/>
                    <a:gd name="T108" fmla="*/ 63 w 784"/>
                    <a:gd name="T109" fmla="*/ 0 h 1"/>
                    <a:gd name="T110" fmla="*/ 35 w 784"/>
                    <a:gd name="T111" fmla="*/ 0 h 1"/>
                    <a:gd name="T112" fmla="*/ 8 w 784"/>
                    <a:gd name="T113" fmla="*/ 0 h 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4"/>
                    <a:gd name="T172" fmla="*/ 0 h 1"/>
                    <a:gd name="T173" fmla="*/ 784 w 784"/>
                    <a:gd name="T174" fmla="*/ 1 h 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4" h="1">
                      <a:moveTo>
                        <a:pt x="0" y="0"/>
                      </a:moveTo>
                      <a:lnTo>
                        <a:pt x="4" y="0"/>
                      </a:lnTo>
                      <a:lnTo>
                        <a:pt x="8" y="0"/>
                      </a:lnTo>
                      <a:lnTo>
                        <a:pt x="12" y="0"/>
                      </a:lnTo>
                      <a:lnTo>
                        <a:pt x="16" y="0"/>
                      </a:lnTo>
                      <a:lnTo>
                        <a:pt x="20" y="0"/>
                      </a:lnTo>
                      <a:lnTo>
                        <a:pt x="24" y="0"/>
                      </a:lnTo>
                      <a:lnTo>
                        <a:pt x="28" y="0"/>
                      </a:lnTo>
                      <a:lnTo>
                        <a:pt x="32" y="0"/>
                      </a:lnTo>
                      <a:lnTo>
                        <a:pt x="35" y="0"/>
                      </a:lnTo>
                      <a:lnTo>
                        <a:pt x="39" y="0"/>
                      </a:lnTo>
                      <a:lnTo>
                        <a:pt x="43" y="0"/>
                      </a:lnTo>
                      <a:lnTo>
                        <a:pt x="47" y="0"/>
                      </a:lnTo>
                      <a:lnTo>
                        <a:pt x="51" y="0"/>
                      </a:lnTo>
                      <a:lnTo>
                        <a:pt x="55" y="0"/>
                      </a:lnTo>
                      <a:lnTo>
                        <a:pt x="59" y="0"/>
                      </a:lnTo>
                      <a:lnTo>
                        <a:pt x="63" y="0"/>
                      </a:lnTo>
                      <a:lnTo>
                        <a:pt x="66" y="0"/>
                      </a:lnTo>
                      <a:lnTo>
                        <a:pt x="70" y="0"/>
                      </a:lnTo>
                      <a:lnTo>
                        <a:pt x="74" y="0"/>
                      </a:lnTo>
                      <a:lnTo>
                        <a:pt x="78" y="0"/>
                      </a:lnTo>
                      <a:lnTo>
                        <a:pt x="82" y="0"/>
                      </a:lnTo>
                      <a:lnTo>
                        <a:pt x="86" y="0"/>
                      </a:lnTo>
                      <a:lnTo>
                        <a:pt x="90" y="0"/>
                      </a:lnTo>
                      <a:lnTo>
                        <a:pt x="94" y="0"/>
                      </a:lnTo>
                      <a:lnTo>
                        <a:pt x="98" y="0"/>
                      </a:lnTo>
                      <a:lnTo>
                        <a:pt x="102" y="0"/>
                      </a:lnTo>
                      <a:lnTo>
                        <a:pt x="106" y="0"/>
                      </a:lnTo>
                      <a:lnTo>
                        <a:pt x="109" y="0"/>
                      </a:lnTo>
                      <a:lnTo>
                        <a:pt x="113" y="0"/>
                      </a:lnTo>
                      <a:lnTo>
                        <a:pt x="117" y="0"/>
                      </a:lnTo>
                      <a:lnTo>
                        <a:pt x="121" y="0"/>
                      </a:lnTo>
                      <a:lnTo>
                        <a:pt x="125" y="0"/>
                      </a:lnTo>
                      <a:lnTo>
                        <a:pt x="129" y="0"/>
                      </a:lnTo>
                      <a:lnTo>
                        <a:pt x="133" y="0"/>
                      </a:lnTo>
                      <a:lnTo>
                        <a:pt x="137" y="0"/>
                      </a:lnTo>
                      <a:lnTo>
                        <a:pt x="141" y="0"/>
                      </a:lnTo>
                      <a:lnTo>
                        <a:pt x="145" y="0"/>
                      </a:lnTo>
                      <a:lnTo>
                        <a:pt x="149" y="0"/>
                      </a:lnTo>
                      <a:lnTo>
                        <a:pt x="153" y="0"/>
                      </a:lnTo>
                      <a:lnTo>
                        <a:pt x="157" y="0"/>
                      </a:lnTo>
                      <a:lnTo>
                        <a:pt x="161" y="0"/>
                      </a:lnTo>
                      <a:lnTo>
                        <a:pt x="165" y="0"/>
                      </a:lnTo>
                      <a:lnTo>
                        <a:pt x="169" y="0"/>
                      </a:lnTo>
                      <a:lnTo>
                        <a:pt x="172" y="0"/>
                      </a:lnTo>
                      <a:lnTo>
                        <a:pt x="176" y="0"/>
                      </a:lnTo>
                      <a:lnTo>
                        <a:pt x="180" y="0"/>
                      </a:lnTo>
                      <a:lnTo>
                        <a:pt x="184" y="0"/>
                      </a:lnTo>
                      <a:lnTo>
                        <a:pt x="188" y="0"/>
                      </a:lnTo>
                      <a:lnTo>
                        <a:pt x="192" y="0"/>
                      </a:lnTo>
                      <a:lnTo>
                        <a:pt x="196" y="0"/>
                      </a:lnTo>
                      <a:lnTo>
                        <a:pt x="199" y="0"/>
                      </a:lnTo>
                      <a:lnTo>
                        <a:pt x="203" y="0"/>
                      </a:lnTo>
                      <a:lnTo>
                        <a:pt x="207" y="0"/>
                      </a:lnTo>
                      <a:lnTo>
                        <a:pt x="211" y="0"/>
                      </a:lnTo>
                      <a:lnTo>
                        <a:pt x="215" y="0"/>
                      </a:lnTo>
                      <a:lnTo>
                        <a:pt x="219" y="0"/>
                      </a:lnTo>
                      <a:lnTo>
                        <a:pt x="223" y="0"/>
                      </a:lnTo>
                      <a:lnTo>
                        <a:pt x="227" y="0"/>
                      </a:lnTo>
                      <a:lnTo>
                        <a:pt x="231" y="0"/>
                      </a:lnTo>
                      <a:lnTo>
                        <a:pt x="235" y="0"/>
                      </a:lnTo>
                      <a:lnTo>
                        <a:pt x="238" y="0"/>
                      </a:lnTo>
                      <a:lnTo>
                        <a:pt x="242" y="0"/>
                      </a:lnTo>
                      <a:lnTo>
                        <a:pt x="246" y="0"/>
                      </a:lnTo>
                      <a:lnTo>
                        <a:pt x="250" y="0"/>
                      </a:lnTo>
                      <a:lnTo>
                        <a:pt x="254" y="0"/>
                      </a:lnTo>
                      <a:lnTo>
                        <a:pt x="258" y="0"/>
                      </a:lnTo>
                      <a:lnTo>
                        <a:pt x="262" y="0"/>
                      </a:lnTo>
                      <a:lnTo>
                        <a:pt x="266" y="0"/>
                      </a:lnTo>
                      <a:lnTo>
                        <a:pt x="270" y="0"/>
                      </a:lnTo>
                      <a:lnTo>
                        <a:pt x="274" y="0"/>
                      </a:lnTo>
                      <a:lnTo>
                        <a:pt x="278" y="0"/>
                      </a:lnTo>
                      <a:lnTo>
                        <a:pt x="282" y="0"/>
                      </a:lnTo>
                      <a:lnTo>
                        <a:pt x="286" y="0"/>
                      </a:lnTo>
                      <a:lnTo>
                        <a:pt x="290" y="0"/>
                      </a:lnTo>
                      <a:lnTo>
                        <a:pt x="294" y="0"/>
                      </a:lnTo>
                      <a:lnTo>
                        <a:pt x="298" y="0"/>
                      </a:lnTo>
                      <a:lnTo>
                        <a:pt x="302" y="0"/>
                      </a:lnTo>
                      <a:lnTo>
                        <a:pt x="306" y="0"/>
                      </a:lnTo>
                      <a:lnTo>
                        <a:pt x="310" y="0"/>
                      </a:lnTo>
                      <a:lnTo>
                        <a:pt x="314" y="0"/>
                      </a:lnTo>
                      <a:lnTo>
                        <a:pt x="318" y="0"/>
                      </a:lnTo>
                      <a:lnTo>
                        <a:pt x="321" y="0"/>
                      </a:lnTo>
                      <a:lnTo>
                        <a:pt x="325" y="0"/>
                      </a:lnTo>
                      <a:lnTo>
                        <a:pt x="328" y="0"/>
                      </a:lnTo>
                      <a:lnTo>
                        <a:pt x="332" y="0"/>
                      </a:lnTo>
                      <a:lnTo>
                        <a:pt x="336" y="0"/>
                      </a:lnTo>
                      <a:lnTo>
                        <a:pt x="340" y="0"/>
                      </a:lnTo>
                      <a:lnTo>
                        <a:pt x="344" y="0"/>
                      </a:lnTo>
                      <a:lnTo>
                        <a:pt x="348" y="0"/>
                      </a:lnTo>
                      <a:lnTo>
                        <a:pt x="352" y="0"/>
                      </a:lnTo>
                      <a:lnTo>
                        <a:pt x="356" y="0"/>
                      </a:lnTo>
                      <a:lnTo>
                        <a:pt x="360" y="0"/>
                      </a:lnTo>
                      <a:lnTo>
                        <a:pt x="364" y="0"/>
                      </a:lnTo>
                      <a:lnTo>
                        <a:pt x="368" y="0"/>
                      </a:lnTo>
                      <a:lnTo>
                        <a:pt x="372" y="0"/>
                      </a:lnTo>
                      <a:lnTo>
                        <a:pt x="376" y="0"/>
                      </a:lnTo>
                      <a:lnTo>
                        <a:pt x="380" y="0"/>
                      </a:lnTo>
                      <a:lnTo>
                        <a:pt x="383" y="0"/>
                      </a:lnTo>
                      <a:lnTo>
                        <a:pt x="387" y="0"/>
                      </a:lnTo>
                      <a:lnTo>
                        <a:pt x="391" y="0"/>
                      </a:lnTo>
                      <a:lnTo>
                        <a:pt x="395" y="0"/>
                      </a:lnTo>
                      <a:lnTo>
                        <a:pt x="399" y="0"/>
                      </a:lnTo>
                      <a:lnTo>
                        <a:pt x="403" y="0"/>
                      </a:lnTo>
                      <a:lnTo>
                        <a:pt x="407" y="0"/>
                      </a:lnTo>
                      <a:lnTo>
                        <a:pt x="411" y="0"/>
                      </a:lnTo>
                      <a:lnTo>
                        <a:pt x="415" y="0"/>
                      </a:lnTo>
                      <a:lnTo>
                        <a:pt x="419" y="0"/>
                      </a:lnTo>
                      <a:lnTo>
                        <a:pt x="423" y="0"/>
                      </a:lnTo>
                      <a:lnTo>
                        <a:pt x="427" y="0"/>
                      </a:lnTo>
                      <a:lnTo>
                        <a:pt x="431" y="0"/>
                      </a:lnTo>
                      <a:lnTo>
                        <a:pt x="435" y="0"/>
                      </a:lnTo>
                      <a:lnTo>
                        <a:pt x="439" y="0"/>
                      </a:lnTo>
                      <a:lnTo>
                        <a:pt x="443" y="0"/>
                      </a:lnTo>
                      <a:lnTo>
                        <a:pt x="446" y="0"/>
                      </a:lnTo>
                      <a:lnTo>
                        <a:pt x="450" y="0"/>
                      </a:lnTo>
                      <a:lnTo>
                        <a:pt x="454" y="0"/>
                      </a:lnTo>
                      <a:lnTo>
                        <a:pt x="457" y="0"/>
                      </a:lnTo>
                      <a:lnTo>
                        <a:pt x="461" y="0"/>
                      </a:lnTo>
                      <a:lnTo>
                        <a:pt x="465" y="0"/>
                      </a:lnTo>
                      <a:lnTo>
                        <a:pt x="469" y="0"/>
                      </a:lnTo>
                      <a:lnTo>
                        <a:pt x="473" y="0"/>
                      </a:lnTo>
                      <a:lnTo>
                        <a:pt x="477" y="0"/>
                      </a:lnTo>
                      <a:lnTo>
                        <a:pt x="481" y="0"/>
                      </a:lnTo>
                      <a:lnTo>
                        <a:pt x="485" y="0"/>
                      </a:lnTo>
                      <a:lnTo>
                        <a:pt x="489" y="0"/>
                      </a:lnTo>
                      <a:lnTo>
                        <a:pt x="493" y="0"/>
                      </a:lnTo>
                      <a:lnTo>
                        <a:pt x="497" y="0"/>
                      </a:lnTo>
                      <a:lnTo>
                        <a:pt x="501" y="0"/>
                      </a:lnTo>
                      <a:lnTo>
                        <a:pt x="505" y="0"/>
                      </a:lnTo>
                      <a:lnTo>
                        <a:pt x="509" y="0"/>
                      </a:lnTo>
                      <a:lnTo>
                        <a:pt x="513" y="0"/>
                      </a:lnTo>
                      <a:lnTo>
                        <a:pt x="517" y="0"/>
                      </a:lnTo>
                      <a:lnTo>
                        <a:pt x="520" y="0"/>
                      </a:lnTo>
                      <a:lnTo>
                        <a:pt x="524" y="0"/>
                      </a:lnTo>
                      <a:lnTo>
                        <a:pt x="528" y="0"/>
                      </a:lnTo>
                      <a:lnTo>
                        <a:pt x="532" y="0"/>
                      </a:lnTo>
                      <a:lnTo>
                        <a:pt x="536" y="0"/>
                      </a:lnTo>
                      <a:lnTo>
                        <a:pt x="540" y="0"/>
                      </a:lnTo>
                      <a:lnTo>
                        <a:pt x="544" y="0"/>
                      </a:lnTo>
                      <a:lnTo>
                        <a:pt x="548" y="0"/>
                      </a:lnTo>
                      <a:lnTo>
                        <a:pt x="552" y="0"/>
                      </a:lnTo>
                      <a:lnTo>
                        <a:pt x="556" y="0"/>
                      </a:lnTo>
                      <a:lnTo>
                        <a:pt x="560" y="0"/>
                      </a:lnTo>
                      <a:lnTo>
                        <a:pt x="564" y="0"/>
                      </a:lnTo>
                      <a:lnTo>
                        <a:pt x="568" y="0"/>
                      </a:lnTo>
                      <a:lnTo>
                        <a:pt x="572" y="0"/>
                      </a:lnTo>
                      <a:lnTo>
                        <a:pt x="576" y="0"/>
                      </a:lnTo>
                      <a:lnTo>
                        <a:pt x="580" y="0"/>
                      </a:lnTo>
                      <a:lnTo>
                        <a:pt x="584" y="0"/>
                      </a:lnTo>
                      <a:lnTo>
                        <a:pt x="587" y="0"/>
                      </a:lnTo>
                      <a:lnTo>
                        <a:pt x="591" y="0"/>
                      </a:lnTo>
                      <a:lnTo>
                        <a:pt x="594" y="0"/>
                      </a:lnTo>
                      <a:lnTo>
                        <a:pt x="598" y="0"/>
                      </a:lnTo>
                      <a:lnTo>
                        <a:pt x="602" y="0"/>
                      </a:lnTo>
                      <a:lnTo>
                        <a:pt x="606" y="0"/>
                      </a:lnTo>
                      <a:lnTo>
                        <a:pt x="610" y="0"/>
                      </a:lnTo>
                      <a:lnTo>
                        <a:pt x="614" y="0"/>
                      </a:lnTo>
                      <a:lnTo>
                        <a:pt x="618" y="0"/>
                      </a:lnTo>
                      <a:lnTo>
                        <a:pt x="622" y="0"/>
                      </a:lnTo>
                      <a:lnTo>
                        <a:pt x="626" y="0"/>
                      </a:lnTo>
                      <a:lnTo>
                        <a:pt x="630" y="0"/>
                      </a:lnTo>
                      <a:lnTo>
                        <a:pt x="634" y="0"/>
                      </a:lnTo>
                      <a:lnTo>
                        <a:pt x="638" y="0"/>
                      </a:lnTo>
                      <a:lnTo>
                        <a:pt x="642" y="0"/>
                      </a:lnTo>
                      <a:lnTo>
                        <a:pt x="646" y="0"/>
                      </a:lnTo>
                      <a:lnTo>
                        <a:pt x="650" y="0"/>
                      </a:lnTo>
                      <a:lnTo>
                        <a:pt x="654" y="0"/>
                      </a:lnTo>
                      <a:lnTo>
                        <a:pt x="657" y="0"/>
                      </a:lnTo>
                      <a:lnTo>
                        <a:pt x="661" y="0"/>
                      </a:lnTo>
                      <a:lnTo>
                        <a:pt x="665" y="0"/>
                      </a:lnTo>
                      <a:lnTo>
                        <a:pt x="669" y="0"/>
                      </a:lnTo>
                      <a:lnTo>
                        <a:pt x="673" y="0"/>
                      </a:lnTo>
                      <a:lnTo>
                        <a:pt x="677" y="0"/>
                      </a:lnTo>
                      <a:lnTo>
                        <a:pt x="681" y="0"/>
                      </a:lnTo>
                      <a:lnTo>
                        <a:pt x="685" y="0"/>
                      </a:lnTo>
                      <a:lnTo>
                        <a:pt x="689" y="0"/>
                      </a:lnTo>
                      <a:lnTo>
                        <a:pt x="693" y="0"/>
                      </a:lnTo>
                      <a:lnTo>
                        <a:pt x="697" y="0"/>
                      </a:lnTo>
                      <a:lnTo>
                        <a:pt x="701" y="0"/>
                      </a:lnTo>
                      <a:lnTo>
                        <a:pt x="705" y="0"/>
                      </a:lnTo>
                      <a:lnTo>
                        <a:pt x="709" y="0"/>
                      </a:lnTo>
                      <a:lnTo>
                        <a:pt x="713" y="0"/>
                      </a:lnTo>
                      <a:lnTo>
                        <a:pt x="717" y="0"/>
                      </a:lnTo>
                      <a:lnTo>
                        <a:pt x="720" y="0"/>
                      </a:lnTo>
                      <a:lnTo>
                        <a:pt x="723" y="0"/>
                      </a:lnTo>
                      <a:lnTo>
                        <a:pt x="727" y="0"/>
                      </a:lnTo>
                      <a:lnTo>
                        <a:pt x="731" y="0"/>
                      </a:lnTo>
                      <a:lnTo>
                        <a:pt x="735" y="0"/>
                      </a:lnTo>
                      <a:lnTo>
                        <a:pt x="739" y="0"/>
                      </a:lnTo>
                      <a:lnTo>
                        <a:pt x="743" y="0"/>
                      </a:lnTo>
                      <a:lnTo>
                        <a:pt x="747" y="0"/>
                      </a:lnTo>
                      <a:lnTo>
                        <a:pt x="751" y="0"/>
                      </a:lnTo>
                      <a:lnTo>
                        <a:pt x="755" y="0"/>
                      </a:lnTo>
                      <a:lnTo>
                        <a:pt x="759" y="0"/>
                      </a:lnTo>
                      <a:lnTo>
                        <a:pt x="763" y="0"/>
                      </a:lnTo>
                      <a:lnTo>
                        <a:pt x="767" y="0"/>
                      </a:lnTo>
                      <a:lnTo>
                        <a:pt x="771" y="0"/>
                      </a:lnTo>
                      <a:lnTo>
                        <a:pt x="775" y="0"/>
                      </a:lnTo>
                      <a:lnTo>
                        <a:pt x="779" y="0"/>
                      </a:lnTo>
                      <a:lnTo>
                        <a:pt x="783" y="0"/>
                      </a:lnTo>
                      <a:lnTo>
                        <a:pt x="779" y="0"/>
                      </a:lnTo>
                      <a:lnTo>
                        <a:pt x="775" y="0"/>
                      </a:lnTo>
                      <a:lnTo>
                        <a:pt x="771" y="0"/>
                      </a:lnTo>
                      <a:lnTo>
                        <a:pt x="767" y="0"/>
                      </a:lnTo>
                      <a:lnTo>
                        <a:pt x="763" y="0"/>
                      </a:lnTo>
                      <a:lnTo>
                        <a:pt x="759" y="0"/>
                      </a:lnTo>
                      <a:lnTo>
                        <a:pt x="755" y="0"/>
                      </a:lnTo>
                      <a:lnTo>
                        <a:pt x="751" y="0"/>
                      </a:lnTo>
                      <a:lnTo>
                        <a:pt x="747" y="0"/>
                      </a:lnTo>
                      <a:lnTo>
                        <a:pt x="743" y="0"/>
                      </a:lnTo>
                      <a:lnTo>
                        <a:pt x="739" y="0"/>
                      </a:lnTo>
                      <a:lnTo>
                        <a:pt x="735" y="0"/>
                      </a:lnTo>
                      <a:lnTo>
                        <a:pt x="731" y="0"/>
                      </a:lnTo>
                      <a:lnTo>
                        <a:pt x="727" y="0"/>
                      </a:lnTo>
                      <a:lnTo>
                        <a:pt x="723" y="0"/>
                      </a:lnTo>
                      <a:lnTo>
                        <a:pt x="720" y="0"/>
                      </a:lnTo>
                      <a:lnTo>
                        <a:pt x="717" y="0"/>
                      </a:lnTo>
                      <a:lnTo>
                        <a:pt x="713" y="0"/>
                      </a:lnTo>
                      <a:lnTo>
                        <a:pt x="709" y="0"/>
                      </a:lnTo>
                      <a:lnTo>
                        <a:pt x="705" y="0"/>
                      </a:lnTo>
                      <a:lnTo>
                        <a:pt x="701" y="0"/>
                      </a:lnTo>
                      <a:lnTo>
                        <a:pt x="697" y="0"/>
                      </a:lnTo>
                      <a:lnTo>
                        <a:pt x="693" y="0"/>
                      </a:lnTo>
                      <a:lnTo>
                        <a:pt x="689" y="0"/>
                      </a:lnTo>
                      <a:lnTo>
                        <a:pt x="685" y="0"/>
                      </a:lnTo>
                      <a:lnTo>
                        <a:pt x="681" y="0"/>
                      </a:lnTo>
                      <a:lnTo>
                        <a:pt x="677" y="0"/>
                      </a:lnTo>
                      <a:lnTo>
                        <a:pt x="673" y="0"/>
                      </a:lnTo>
                      <a:lnTo>
                        <a:pt x="669" y="0"/>
                      </a:lnTo>
                      <a:lnTo>
                        <a:pt x="665" y="0"/>
                      </a:lnTo>
                      <a:lnTo>
                        <a:pt x="661" y="0"/>
                      </a:lnTo>
                      <a:lnTo>
                        <a:pt x="657" y="0"/>
                      </a:lnTo>
                      <a:lnTo>
                        <a:pt x="654" y="0"/>
                      </a:lnTo>
                      <a:lnTo>
                        <a:pt x="650" y="0"/>
                      </a:lnTo>
                      <a:lnTo>
                        <a:pt x="646" y="0"/>
                      </a:lnTo>
                      <a:lnTo>
                        <a:pt x="642" y="0"/>
                      </a:lnTo>
                      <a:lnTo>
                        <a:pt x="638" y="0"/>
                      </a:lnTo>
                      <a:lnTo>
                        <a:pt x="634" y="0"/>
                      </a:lnTo>
                      <a:lnTo>
                        <a:pt x="630" y="0"/>
                      </a:lnTo>
                      <a:lnTo>
                        <a:pt x="626" y="0"/>
                      </a:lnTo>
                      <a:lnTo>
                        <a:pt x="622" y="0"/>
                      </a:lnTo>
                      <a:lnTo>
                        <a:pt x="618" y="0"/>
                      </a:lnTo>
                      <a:lnTo>
                        <a:pt x="614" y="0"/>
                      </a:lnTo>
                      <a:lnTo>
                        <a:pt x="610" y="0"/>
                      </a:lnTo>
                      <a:lnTo>
                        <a:pt x="606" y="0"/>
                      </a:lnTo>
                      <a:lnTo>
                        <a:pt x="602" y="0"/>
                      </a:lnTo>
                      <a:lnTo>
                        <a:pt x="598" y="0"/>
                      </a:lnTo>
                      <a:lnTo>
                        <a:pt x="594" y="0"/>
                      </a:lnTo>
                      <a:lnTo>
                        <a:pt x="591" y="0"/>
                      </a:lnTo>
                      <a:lnTo>
                        <a:pt x="587" y="0"/>
                      </a:lnTo>
                      <a:lnTo>
                        <a:pt x="584" y="0"/>
                      </a:lnTo>
                      <a:lnTo>
                        <a:pt x="580" y="0"/>
                      </a:lnTo>
                      <a:lnTo>
                        <a:pt x="576" y="0"/>
                      </a:lnTo>
                      <a:lnTo>
                        <a:pt x="572" y="0"/>
                      </a:lnTo>
                      <a:lnTo>
                        <a:pt x="568" y="0"/>
                      </a:lnTo>
                      <a:lnTo>
                        <a:pt x="564" y="0"/>
                      </a:lnTo>
                      <a:lnTo>
                        <a:pt x="560" y="0"/>
                      </a:lnTo>
                      <a:lnTo>
                        <a:pt x="556" y="0"/>
                      </a:lnTo>
                      <a:lnTo>
                        <a:pt x="552" y="0"/>
                      </a:lnTo>
                      <a:lnTo>
                        <a:pt x="548" y="0"/>
                      </a:lnTo>
                      <a:lnTo>
                        <a:pt x="544" y="0"/>
                      </a:lnTo>
                      <a:lnTo>
                        <a:pt x="540" y="0"/>
                      </a:lnTo>
                      <a:lnTo>
                        <a:pt x="536" y="0"/>
                      </a:lnTo>
                      <a:lnTo>
                        <a:pt x="532" y="0"/>
                      </a:lnTo>
                      <a:lnTo>
                        <a:pt x="528" y="0"/>
                      </a:lnTo>
                      <a:lnTo>
                        <a:pt x="524" y="0"/>
                      </a:lnTo>
                      <a:lnTo>
                        <a:pt x="520" y="0"/>
                      </a:lnTo>
                      <a:lnTo>
                        <a:pt x="517" y="0"/>
                      </a:lnTo>
                      <a:lnTo>
                        <a:pt x="513" y="0"/>
                      </a:lnTo>
                      <a:lnTo>
                        <a:pt x="509" y="0"/>
                      </a:lnTo>
                      <a:lnTo>
                        <a:pt x="505" y="0"/>
                      </a:lnTo>
                      <a:lnTo>
                        <a:pt x="501" y="0"/>
                      </a:lnTo>
                      <a:lnTo>
                        <a:pt x="497" y="0"/>
                      </a:lnTo>
                      <a:lnTo>
                        <a:pt x="493" y="0"/>
                      </a:lnTo>
                      <a:lnTo>
                        <a:pt x="489" y="0"/>
                      </a:lnTo>
                      <a:lnTo>
                        <a:pt x="485" y="0"/>
                      </a:lnTo>
                      <a:lnTo>
                        <a:pt x="481" y="0"/>
                      </a:lnTo>
                      <a:lnTo>
                        <a:pt x="477" y="0"/>
                      </a:lnTo>
                      <a:lnTo>
                        <a:pt x="473" y="0"/>
                      </a:lnTo>
                      <a:lnTo>
                        <a:pt x="469" y="0"/>
                      </a:lnTo>
                      <a:lnTo>
                        <a:pt x="465" y="0"/>
                      </a:lnTo>
                      <a:lnTo>
                        <a:pt x="461" y="0"/>
                      </a:lnTo>
                      <a:lnTo>
                        <a:pt x="457" y="0"/>
                      </a:lnTo>
                      <a:lnTo>
                        <a:pt x="454" y="0"/>
                      </a:lnTo>
                      <a:lnTo>
                        <a:pt x="450" y="0"/>
                      </a:lnTo>
                      <a:lnTo>
                        <a:pt x="446" y="0"/>
                      </a:lnTo>
                      <a:lnTo>
                        <a:pt x="443" y="0"/>
                      </a:lnTo>
                      <a:lnTo>
                        <a:pt x="439" y="0"/>
                      </a:lnTo>
                      <a:lnTo>
                        <a:pt x="435" y="0"/>
                      </a:lnTo>
                      <a:lnTo>
                        <a:pt x="431" y="0"/>
                      </a:lnTo>
                      <a:lnTo>
                        <a:pt x="427" y="0"/>
                      </a:lnTo>
                      <a:lnTo>
                        <a:pt x="423" y="0"/>
                      </a:lnTo>
                      <a:lnTo>
                        <a:pt x="419" y="0"/>
                      </a:lnTo>
                      <a:lnTo>
                        <a:pt x="415" y="0"/>
                      </a:lnTo>
                      <a:lnTo>
                        <a:pt x="411" y="0"/>
                      </a:lnTo>
                      <a:lnTo>
                        <a:pt x="407" y="0"/>
                      </a:lnTo>
                      <a:lnTo>
                        <a:pt x="403" y="0"/>
                      </a:lnTo>
                      <a:lnTo>
                        <a:pt x="399" y="0"/>
                      </a:lnTo>
                      <a:lnTo>
                        <a:pt x="395" y="0"/>
                      </a:lnTo>
                      <a:lnTo>
                        <a:pt x="391" y="0"/>
                      </a:lnTo>
                      <a:lnTo>
                        <a:pt x="387" y="0"/>
                      </a:lnTo>
                      <a:lnTo>
                        <a:pt x="383" y="0"/>
                      </a:lnTo>
                      <a:lnTo>
                        <a:pt x="380" y="0"/>
                      </a:lnTo>
                      <a:lnTo>
                        <a:pt x="376" y="0"/>
                      </a:lnTo>
                      <a:lnTo>
                        <a:pt x="372" y="0"/>
                      </a:lnTo>
                      <a:lnTo>
                        <a:pt x="368" y="0"/>
                      </a:lnTo>
                      <a:lnTo>
                        <a:pt x="364" y="0"/>
                      </a:lnTo>
                      <a:lnTo>
                        <a:pt x="360" y="0"/>
                      </a:lnTo>
                      <a:lnTo>
                        <a:pt x="356" y="0"/>
                      </a:lnTo>
                      <a:lnTo>
                        <a:pt x="352" y="0"/>
                      </a:lnTo>
                      <a:lnTo>
                        <a:pt x="348" y="0"/>
                      </a:lnTo>
                      <a:lnTo>
                        <a:pt x="344" y="0"/>
                      </a:lnTo>
                      <a:lnTo>
                        <a:pt x="340" y="0"/>
                      </a:lnTo>
                      <a:lnTo>
                        <a:pt x="336" y="0"/>
                      </a:lnTo>
                      <a:lnTo>
                        <a:pt x="332" y="0"/>
                      </a:lnTo>
                      <a:lnTo>
                        <a:pt x="328" y="0"/>
                      </a:lnTo>
                      <a:lnTo>
                        <a:pt x="325" y="0"/>
                      </a:lnTo>
                      <a:lnTo>
                        <a:pt x="321" y="0"/>
                      </a:lnTo>
                      <a:lnTo>
                        <a:pt x="318" y="0"/>
                      </a:lnTo>
                      <a:lnTo>
                        <a:pt x="314" y="0"/>
                      </a:lnTo>
                      <a:lnTo>
                        <a:pt x="310" y="0"/>
                      </a:lnTo>
                      <a:lnTo>
                        <a:pt x="306" y="0"/>
                      </a:lnTo>
                      <a:lnTo>
                        <a:pt x="302" y="0"/>
                      </a:lnTo>
                      <a:lnTo>
                        <a:pt x="298" y="0"/>
                      </a:lnTo>
                      <a:lnTo>
                        <a:pt x="294" y="0"/>
                      </a:lnTo>
                      <a:lnTo>
                        <a:pt x="290" y="0"/>
                      </a:lnTo>
                      <a:lnTo>
                        <a:pt x="286" y="0"/>
                      </a:lnTo>
                      <a:lnTo>
                        <a:pt x="282" y="0"/>
                      </a:lnTo>
                      <a:lnTo>
                        <a:pt x="278" y="0"/>
                      </a:lnTo>
                      <a:lnTo>
                        <a:pt x="274" y="0"/>
                      </a:lnTo>
                      <a:lnTo>
                        <a:pt x="270" y="0"/>
                      </a:lnTo>
                      <a:lnTo>
                        <a:pt x="266" y="0"/>
                      </a:lnTo>
                      <a:lnTo>
                        <a:pt x="262" y="0"/>
                      </a:lnTo>
                      <a:lnTo>
                        <a:pt x="258" y="0"/>
                      </a:lnTo>
                      <a:lnTo>
                        <a:pt x="254" y="0"/>
                      </a:lnTo>
                      <a:lnTo>
                        <a:pt x="250" y="0"/>
                      </a:lnTo>
                      <a:lnTo>
                        <a:pt x="246" y="0"/>
                      </a:lnTo>
                      <a:lnTo>
                        <a:pt x="242" y="0"/>
                      </a:lnTo>
                      <a:lnTo>
                        <a:pt x="238" y="0"/>
                      </a:lnTo>
                      <a:lnTo>
                        <a:pt x="235" y="0"/>
                      </a:lnTo>
                      <a:lnTo>
                        <a:pt x="231" y="0"/>
                      </a:lnTo>
                      <a:lnTo>
                        <a:pt x="227" y="0"/>
                      </a:lnTo>
                      <a:lnTo>
                        <a:pt x="223" y="0"/>
                      </a:lnTo>
                      <a:lnTo>
                        <a:pt x="219" y="0"/>
                      </a:lnTo>
                      <a:lnTo>
                        <a:pt x="215" y="0"/>
                      </a:lnTo>
                      <a:lnTo>
                        <a:pt x="211" y="0"/>
                      </a:lnTo>
                      <a:lnTo>
                        <a:pt x="207" y="0"/>
                      </a:lnTo>
                      <a:lnTo>
                        <a:pt x="203" y="0"/>
                      </a:lnTo>
                      <a:lnTo>
                        <a:pt x="199" y="0"/>
                      </a:lnTo>
                      <a:lnTo>
                        <a:pt x="196" y="0"/>
                      </a:lnTo>
                      <a:lnTo>
                        <a:pt x="192" y="0"/>
                      </a:lnTo>
                      <a:lnTo>
                        <a:pt x="188" y="0"/>
                      </a:lnTo>
                      <a:lnTo>
                        <a:pt x="184" y="0"/>
                      </a:lnTo>
                      <a:lnTo>
                        <a:pt x="180" y="0"/>
                      </a:lnTo>
                      <a:lnTo>
                        <a:pt x="176" y="0"/>
                      </a:lnTo>
                      <a:lnTo>
                        <a:pt x="172" y="0"/>
                      </a:lnTo>
                      <a:lnTo>
                        <a:pt x="169" y="0"/>
                      </a:lnTo>
                      <a:lnTo>
                        <a:pt x="165" y="0"/>
                      </a:lnTo>
                      <a:lnTo>
                        <a:pt x="161" y="0"/>
                      </a:lnTo>
                      <a:lnTo>
                        <a:pt x="157" y="0"/>
                      </a:lnTo>
                      <a:lnTo>
                        <a:pt x="153" y="0"/>
                      </a:lnTo>
                      <a:lnTo>
                        <a:pt x="149" y="0"/>
                      </a:lnTo>
                      <a:lnTo>
                        <a:pt x="145" y="0"/>
                      </a:lnTo>
                      <a:lnTo>
                        <a:pt x="141" y="0"/>
                      </a:lnTo>
                      <a:lnTo>
                        <a:pt x="137" y="0"/>
                      </a:lnTo>
                      <a:lnTo>
                        <a:pt x="133" y="0"/>
                      </a:lnTo>
                      <a:lnTo>
                        <a:pt x="129" y="0"/>
                      </a:lnTo>
                      <a:lnTo>
                        <a:pt x="125" y="0"/>
                      </a:lnTo>
                      <a:lnTo>
                        <a:pt x="121" y="0"/>
                      </a:lnTo>
                      <a:lnTo>
                        <a:pt x="117" y="0"/>
                      </a:lnTo>
                      <a:lnTo>
                        <a:pt x="113" y="0"/>
                      </a:lnTo>
                      <a:lnTo>
                        <a:pt x="109" y="0"/>
                      </a:lnTo>
                      <a:lnTo>
                        <a:pt x="106" y="0"/>
                      </a:lnTo>
                      <a:lnTo>
                        <a:pt x="102" y="0"/>
                      </a:lnTo>
                      <a:lnTo>
                        <a:pt x="98" y="0"/>
                      </a:lnTo>
                      <a:lnTo>
                        <a:pt x="94" y="0"/>
                      </a:lnTo>
                      <a:lnTo>
                        <a:pt x="90" y="0"/>
                      </a:lnTo>
                      <a:lnTo>
                        <a:pt x="86" y="0"/>
                      </a:lnTo>
                      <a:lnTo>
                        <a:pt x="82" y="0"/>
                      </a:lnTo>
                      <a:lnTo>
                        <a:pt x="78" y="0"/>
                      </a:lnTo>
                      <a:lnTo>
                        <a:pt x="74" y="0"/>
                      </a:lnTo>
                      <a:lnTo>
                        <a:pt x="70" y="0"/>
                      </a:lnTo>
                      <a:lnTo>
                        <a:pt x="66" y="0"/>
                      </a:lnTo>
                      <a:lnTo>
                        <a:pt x="63" y="0"/>
                      </a:lnTo>
                      <a:lnTo>
                        <a:pt x="59" y="0"/>
                      </a:lnTo>
                      <a:lnTo>
                        <a:pt x="55" y="0"/>
                      </a:lnTo>
                      <a:lnTo>
                        <a:pt x="51" y="0"/>
                      </a:lnTo>
                      <a:lnTo>
                        <a:pt x="47" y="0"/>
                      </a:lnTo>
                      <a:lnTo>
                        <a:pt x="43" y="0"/>
                      </a:lnTo>
                      <a:lnTo>
                        <a:pt x="39" y="0"/>
                      </a:lnTo>
                      <a:lnTo>
                        <a:pt x="35" y="0"/>
                      </a:lnTo>
                      <a:lnTo>
                        <a:pt x="32" y="0"/>
                      </a:lnTo>
                      <a:lnTo>
                        <a:pt x="28" y="0"/>
                      </a:lnTo>
                      <a:lnTo>
                        <a:pt x="24" y="0"/>
                      </a:lnTo>
                      <a:lnTo>
                        <a:pt x="20" y="0"/>
                      </a:lnTo>
                      <a:lnTo>
                        <a:pt x="16" y="0"/>
                      </a:lnTo>
                      <a:lnTo>
                        <a:pt x="12" y="0"/>
                      </a:lnTo>
                      <a:lnTo>
                        <a:pt x="8" y="0"/>
                      </a:lnTo>
                      <a:lnTo>
                        <a:pt x="4" y="0"/>
                      </a:lnTo>
                      <a:lnTo>
                        <a:pt x="0" y="0"/>
                      </a:lnTo>
                    </a:path>
                  </a:pathLst>
                </a:custGeom>
                <a:solidFill>
                  <a:srgbClr val="C0300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7" name="Freeform 17"/>
                <p:cNvSpPr>
                  <a:spLocks/>
                </p:cNvSpPr>
                <p:nvPr/>
              </p:nvSpPr>
              <p:spPr bwMode="auto">
                <a:xfrm>
                  <a:off x="4724" y="2677"/>
                  <a:ext cx="784" cy="1"/>
                </a:xfrm>
                <a:custGeom>
                  <a:avLst/>
                  <a:gdLst>
                    <a:gd name="T0" fmla="*/ 24 w 784"/>
                    <a:gd name="T1" fmla="*/ 0 h 1"/>
                    <a:gd name="T2" fmla="*/ 51 w 784"/>
                    <a:gd name="T3" fmla="*/ 0 h 1"/>
                    <a:gd name="T4" fmla="*/ 78 w 784"/>
                    <a:gd name="T5" fmla="*/ 0 h 1"/>
                    <a:gd name="T6" fmla="*/ 106 w 784"/>
                    <a:gd name="T7" fmla="*/ 0 h 1"/>
                    <a:gd name="T8" fmla="*/ 133 w 784"/>
                    <a:gd name="T9" fmla="*/ 0 h 1"/>
                    <a:gd name="T10" fmla="*/ 161 w 784"/>
                    <a:gd name="T11" fmla="*/ 0 h 1"/>
                    <a:gd name="T12" fmla="*/ 188 w 784"/>
                    <a:gd name="T13" fmla="*/ 0 h 1"/>
                    <a:gd name="T14" fmla="*/ 215 w 784"/>
                    <a:gd name="T15" fmla="*/ 0 h 1"/>
                    <a:gd name="T16" fmla="*/ 242 w 784"/>
                    <a:gd name="T17" fmla="*/ 0 h 1"/>
                    <a:gd name="T18" fmla="*/ 270 w 784"/>
                    <a:gd name="T19" fmla="*/ 0 h 1"/>
                    <a:gd name="T20" fmla="*/ 298 w 784"/>
                    <a:gd name="T21" fmla="*/ 0 h 1"/>
                    <a:gd name="T22" fmla="*/ 325 w 784"/>
                    <a:gd name="T23" fmla="*/ 0 h 1"/>
                    <a:gd name="T24" fmla="*/ 352 w 784"/>
                    <a:gd name="T25" fmla="*/ 0 h 1"/>
                    <a:gd name="T26" fmla="*/ 380 w 784"/>
                    <a:gd name="T27" fmla="*/ 0 h 1"/>
                    <a:gd name="T28" fmla="*/ 407 w 784"/>
                    <a:gd name="T29" fmla="*/ 0 h 1"/>
                    <a:gd name="T30" fmla="*/ 435 w 784"/>
                    <a:gd name="T31" fmla="*/ 0 h 1"/>
                    <a:gd name="T32" fmla="*/ 461 w 784"/>
                    <a:gd name="T33" fmla="*/ 0 h 1"/>
                    <a:gd name="T34" fmla="*/ 489 w 784"/>
                    <a:gd name="T35" fmla="*/ 0 h 1"/>
                    <a:gd name="T36" fmla="*/ 517 w 784"/>
                    <a:gd name="T37" fmla="*/ 0 h 1"/>
                    <a:gd name="T38" fmla="*/ 544 w 784"/>
                    <a:gd name="T39" fmla="*/ 0 h 1"/>
                    <a:gd name="T40" fmla="*/ 572 w 784"/>
                    <a:gd name="T41" fmla="*/ 0 h 1"/>
                    <a:gd name="T42" fmla="*/ 598 w 784"/>
                    <a:gd name="T43" fmla="*/ 0 h 1"/>
                    <a:gd name="T44" fmla="*/ 626 w 784"/>
                    <a:gd name="T45" fmla="*/ 0 h 1"/>
                    <a:gd name="T46" fmla="*/ 654 w 784"/>
                    <a:gd name="T47" fmla="*/ 0 h 1"/>
                    <a:gd name="T48" fmla="*/ 681 w 784"/>
                    <a:gd name="T49" fmla="*/ 0 h 1"/>
                    <a:gd name="T50" fmla="*/ 709 w 784"/>
                    <a:gd name="T51" fmla="*/ 0 h 1"/>
                    <a:gd name="T52" fmla="*/ 735 w 784"/>
                    <a:gd name="T53" fmla="*/ 0 h 1"/>
                    <a:gd name="T54" fmla="*/ 763 w 784"/>
                    <a:gd name="T55" fmla="*/ 0 h 1"/>
                    <a:gd name="T56" fmla="*/ 775 w 784"/>
                    <a:gd name="T57" fmla="*/ 0 h 1"/>
                    <a:gd name="T58" fmla="*/ 747 w 784"/>
                    <a:gd name="T59" fmla="*/ 0 h 1"/>
                    <a:gd name="T60" fmla="*/ 720 w 784"/>
                    <a:gd name="T61" fmla="*/ 0 h 1"/>
                    <a:gd name="T62" fmla="*/ 693 w 784"/>
                    <a:gd name="T63" fmla="*/ 0 h 1"/>
                    <a:gd name="T64" fmla="*/ 665 w 784"/>
                    <a:gd name="T65" fmla="*/ 0 h 1"/>
                    <a:gd name="T66" fmla="*/ 638 w 784"/>
                    <a:gd name="T67" fmla="*/ 0 h 1"/>
                    <a:gd name="T68" fmla="*/ 610 w 784"/>
                    <a:gd name="T69" fmla="*/ 0 h 1"/>
                    <a:gd name="T70" fmla="*/ 584 w 784"/>
                    <a:gd name="T71" fmla="*/ 0 h 1"/>
                    <a:gd name="T72" fmla="*/ 556 w 784"/>
                    <a:gd name="T73" fmla="*/ 0 h 1"/>
                    <a:gd name="T74" fmla="*/ 528 w 784"/>
                    <a:gd name="T75" fmla="*/ 0 h 1"/>
                    <a:gd name="T76" fmla="*/ 501 w 784"/>
                    <a:gd name="T77" fmla="*/ 0 h 1"/>
                    <a:gd name="T78" fmla="*/ 473 w 784"/>
                    <a:gd name="T79" fmla="*/ 0 h 1"/>
                    <a:gd name="T80" fmla="*/ 446 w 784"/>
                    <a:gd name="T81" fmla="*/ 0 h 1"/>
                    <a:gd name="T82" fmla="*/ 419 w 784"/>
                    <a:gd name="T83" fmla="*/ 0 h 1"/>
                    <a:gd name="T84" fmla="*/ 391 w 784"/>
                    <a:gd name="T85" fmla="*/ 0 h 1"/>
                    <a:gd name="T86" fmla="*/ 364 w 784"/>
                    <a:gd name="T87" fmla="*/ 0 h 1"/>
                    <a:gd name="T88" fmla="*/ 336 w 784"/>
                    <a:gd name="T89" fmla="*/ 0 h 1"/>
                    <a:gd name="T90" fmla="*/ 310 w 784"/>
                    <a:gd name="T91" fmla="*/ 0 h 1"/>
                    <a:gd name="T92" fmla="*/ 282 w 784"/>
                    <a:gd name="T93" fmla="*/ 0 h 1"/>
                    <a:gd name="T94" fmla="*/ 254 w 784"/>
                    <a:gd name="T95" fmla="*/ 0 h 1"/>
                    <a:gd name="T96" fmla="*/ 227 w 784"/>
                    <a:gd name="T97" fmla="*/ 0 h 1"/>
                    <a:gd name="T98" fmla="*/ 199 w 784"/>
                    <a:gd name="T99" fmla="*/ 0 h 1"/>
                    <a:gd name="T100" fmla="*/ 172 w 784"/>
                    <a:gd name="T101" fmla="*/ 0 h 1"/>
                    <a:gd name="T102" fmla="*/ 145 w 784"/>
                    <a:gd name="T103" fmla="*/ 0 h 1"/>
                    <a:gd name="T104" fmla="*/ 117 w 784"/>
                    <a:gd name="T105" fmla="*/ 0 h 1"/>
                    <a:gd name="T106" fmla="*/ 90 w 784"/>
                    <a:gd name="T107" fmla="*/ 0 h 1"/>
                    <a:gd name="T108" fmla="*/ 63 w 784"/>
                    <a:gd name="T109" fmla="*/ 0 h 1"/>
                    <a:gd name="T110" fmla="*/ 35 w 784"/>
                    <a:gd name="T111" fmla="*/ 0 h 1"/>
                    <a:gd name="T112" fmla="*/ 8 w 784"/>
                    <a:gd name="T113" fmla="*/ 0 h 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4"/>
                    <a:gd name="T172" fmla="*/ 0 h 1"/>
                    <a:gd name="T173" fmla="*/ 784 w 784"/>
                    <a:gd name="T174" fmla="*/ 1 h 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4" h="1">
                      <a:moveTo>
                        <a:pt x="0" y="0"/>
                      </a:moveTo>
                      <a:lnTo>
                        <a:pt x="4" y="0"/>
                      </a:lnTo>
                      <a:lnTo>
                        <a:pt x="8" y="0"/>
                      </a:lnTo>
                      <a:lnTo>
                        <a:pt x="12" y="0"/>
                      </a:lnTo>
                      <a:lnTo>
                        <a:pt x="16" y="0"/>
                      </a:lnTo>
                      <a:lnTo>
                        <a:pt x="20" y="0"/>
                      </a:lnTo>
                      <a:lnTo>
                        <a:pt x="24" y="0"/>
                      </a:lnTo>
                      <a:lnTo>
                        <a:pt x="28" y="0"/>
                      </a:lnTo>
                      <a:lnTo>
                        <a:pt x="32" y="0"/>
                      </a:lnTo>
                      <a:lnTo>
                        <a:pt x="35" y="0"/>
                      </a:lnTo>
                      <a:lnTo>
                        <a:pt x="39" y="0"/>
                      </a:lnTo>
                      <a:lnTo>
                        <a:pt x="43" y="0"/>
                      </a:lnTo>
                      <a:lnTo>
                        <a:pt x="47" y="0"/>
                      </a:lnTo>
                      <a:lnTo>
                        <a:pt x="51" y="0"/>
                      </a:lnTo>
                      <a:lnTo>
                        <a:pt x="55" y="0"/>
                      </a:lnTo>
                      <a:lnTo>
                        <a:pt x="59" y="0"/>
                      </a:lnTo>
                      <a:lnTo>
                        <a:pt x="63" y="0"/>
                      </a:lnTo>
                      <a:lnTo>
                        <a:pt x="66" y="0"/>
                      </a:lnTo>
                      <a:lnTo>
                        <a:pt x="70" y="0"/>
                      </a:lnTo>
                      <a:lnTo>
                        <a:pt x="74" y="0"/>
                      </a:lnTo>
                      <a:lnTo>
                        <a:pt x="78" y="0"/>
                      </a:lnTo>
                      <a:lnTo>
                        <a:pt x="82" y="0"/>
                      </a:lnTo>
                      <a:lnTo>
                        <a:pt x="86" y="0"/>
                      </a:lnTo>
                      <a:lnTo>
                        <a:pt x="90" y="0"/>
                      </a:lnTo>
                      <a:lnTo>
                        <a:pt x="94" y="0"/>
                      </a:lnTo>
                      <a:lnTo>
                        <a:pt x="98" y="0"/>
                      </a:lnTo>
                      <a:lnTo>
                        <a:pt x="102" y="0"/>
                      </a:lnTo>
                      <a:lnTo>
                        <a:pt x="106" y="0"/>
                      </a:lnTo>
                      <a:lnTo>
                        <a:pt x="109" y="0"/>
                      </a:lnTo>
                      <a:lnTo>
                        <a:pt x="113" y="0"/>
                      </a:lnTo>
                      <a:lnTo>
                        <a:pt x="117" y="0"/>
                      </a:lnTo>
                      <a:lnTo>
                        <a:pt x="121" y="0"/>
                      </a:lnTo>
                      <a:lnTo>
                        <a:pt x="125" y="0"/>
                      </a:lnTo>
                      <a:lnTo>
                        <a:pt x="129" y="0"/>
                      </a:lnTo>
                      <a:lnTo>
                        <a:pt x="133" y="0"/>
                      </a:lnTo>
                      <a:lnTo>
                        <a:pt x="137" y="0"/>
                      </a:lnTo>
                      <a:lnTo>
                        <a:pt x="141" y="0"/>
                      </a:lnTo>
                      <a:lnTo>
                        <a:pt x="145" y="0"/>
                      </a:lnTo>
                      <a:lnTo>
                        <a:pt x="149" y="0"/>
                      </a:lnTo>
                      <a:lnTo>
                        <a:pt x="153" y="0"/>
                      </a:lnTo>
                      <a:lnTo>
                        <a:pt x="157" y="0"/>
                      </a:lnTo>
                      <a:lnTo>
                        <a:pt x="161" y="0"/>
                      </a:lnTo>
                      <a:lnTo>
                        <a:pt x="165" y="0"/>
                      </a:lnTo>
                      <a:lnTo>
                        <a:pt x="169" y="0"/>
                      </a:lnTo>
                      <a:lnTo>
                        <a:pt x="172" y="0"/>
                      </a:lnTo>
                      <a:lnTo>
                        <a:pt x="176" y="0"/>
                      </a:lnTo>
                      <a:lnTo>
                        <a:pt x="180" y="0"/>
                      </a:lnTo>
                      <a:lnTo>
                        <a:pt x="184" y="0"/>
                      </a:lnTo>
                      <a:lnTo>
                        <a:pt x="188" y="0"/>
                      </a:lnTo>
                      <a:lnTo>
                        <a:pt x="192" y="0"/>
                      </a:lnTo>
                      <a:lnTo>
                        <a:pt x="196" y="0"/>
                      </a:lnTo>
                      <a:lnTo>
                        <a:pt x="199" y="0"/>
                      </a:lnTo>
                      <a:lnTo>
                        <a:pt x="203" y="0"/>
                      </a:lnTo>
                      <a:lnTo>
                        <a:pt x="207" y="0"/>
                      </a:lnTo>
                      <a:lnTo>
                        <a:pt x="211" y="0"/>
                      </a:lnTo>
                      <a:lnTo>
                        <a:pt x="215" y="0"/>
                      </a:lnTo>
                      <a:lnTo>
                        <a:pt x="219" y="0"/>
                      </a:lnTo>
                      <a:lnTo>
                        <a:pt x="223" y="0"/>
                      </a:lnTo>
                      <a:lnTo>
                        <a:pt x="227" y="0"/>
                      </a:lnTo>
                      <a:lnTo>
                        <a:pt x="231" y="0"/>
                      </a:lnTo>
                      <a:lnTo>
                        <a:pt x="235" y="0"/>
                      </a:lnTo>
                      <a:lnTo>
                        <a:pt x="238" y="0"/>
                      </a:lnTo>
                      <a:lnTo>
                        <a:pt x="242" y="0"/>
                      </a:lnTo>
                      <a:lnTo>
                        <a:pt x="246" y="0"/>
                      </a:lnTo>
                      <a:lnTo>
                        <a:pt x="250" y="0"/>
                      </a:lnTo>
                      <a:lnTo>
                        <a:pt x="254" y="0"/>
                      </a:lnTo>
                      <a:lnTo>
                        <a:pt x="258" y="0"/>
                      </a:lnTo>
                      <a:lnTo>
                        <a:pt x="262" y="0"/>
                      </a:lnTo>
                      <a:lnTo>
                        <a:pt x="266" y="0"/>
                      </a:lnTo>
                      <a:lnTo>
                        <a:pt x="270" y="0"/>
                      </a:lnTo>
                      <a:lnTo>
                        <a:pt x="274" y="0"/>
                      </a:lnTo>
                      <a:lnTo>
                        <a:pt x="278" y="0"/>
                      </a:lnTo>
                      <a:lnTo>
                        <a:pt x="282" y="0"/>
                      </a:lnTo>
                      <a:lnTo>
                        <a:pt x="286" y="0"/>
                      </a:lnTo>
                      <a:lnTo>
                        <a:pt x="290" y="0"/>
                      </a:lnTo>
                      <a:lnTo>
                        <a:pt x="294" y="0"/>
                      </a:lnTo>
                      <a:lnTo>
                        <a:pt x="298" y="0"/>
                      </a:lnTo>
                      <a:lnTo>
                        <a:pt x="302" y="0"/>
                      </a:lnTo>
                      <a:lnTo>
                        <a:pt x="306" y="0"/>
                      </a:lnTo>
                      <a:lnTo>
                        <a:pt x="310" y="0"/>
                      </a:lnTo>
                      <a:lnTo>
                        <a:pt x="314" y="0"/>
                      </a:lnTo>
                      <a:lnTo>
                        <a:pt x="318" y="0"/>
                      </a:lnTo>
                      <a:lnTo>
                        <a:pt x="321" y="0"/>
                      </a:lnTo>
                      <a:lnTo>
                        <a:pt x="325" y="0"/>
                      </a:lnTo>
                      <a:lnTo>
                        <a:pt x="328" y="0"/>
                      </a:lnTo>
                      <a:lnTo>
                        <a:pt x="332" y="0"/>
                      </a:lnTo>
                      <a:lnTo>
                        <a:pt x="336" y="0"/>
                      </a:lnTo>
                      <a:lnTo>
                        <a:pt x="340" y="0"/>
                      </a:lnTo>
                      <a:lnTo>
                        <a:pt x="344" y="0"/>
                      </a:lnTo>
                      <a:lnTo>
                        <a:pt x="348" y="0"/>
                      </a:lnTo>
                      <a:lnTo>
                        <a:pt x="352" y="0"/>
                      </a:lnTo>
                      <a:lnTo>
                        <a:pt x="356" y="0"/>
                      </a:lnTo>
                      <a:lnTo>
                        <a:pt x="360" y="0"/>
                      </a:lnTo>
                      <a:lnTo>
                        <a:pt x="364" y="0"/>
                      </a:lnTo>
                      <a:lnTo>
                        <a:pt x="368" y="0"/>
                      </a:lnTo>
                      <a:lnTo>
                        <a:pt x="372" y="0"/>
                      </a:lnTo>
                      <a:lnTo>
                        <a:pt x="376" y="0"/>
                      </a:lnTo>
                      <a:lnTo>
                        <a:pt x="380" y="0"/>
                      </a:lnTo>
                      <a:lnTo>
                        <a:pt x="383" y="0"/>
                      </a:lnTo>
                      <a:lnTo>
                        <a:pt x="387" y="0"/>
                      </a:lnTo>
                      <a:lnTo>
                        <a:pt x="391" y="0"/>
                      </a:lnTo>
                      <a:lnTo>
                        <a:pt x="395" y="0"/>
                      </a:lnTo>
                      <a:lnTo>
                        <a:pt x="399" y="0"/>
                      </a:lnTo>
                      <a:lnTo>
                        <a:pt x="403" y="0"/>
                      </a:lnTo>
                      <a:lnTo>
                        <a:pt x="407" y="0"/>
                      </a:lnTo>
                      <a:lnTo>
                        <a:pt x="411" y="0"/>
                      </a:lnTo>
                      <a:lnTo>
                        <a:pt x="415" y="0"/>
                      </a:lnTo>
                      <a:lnTo>
                        <a:pt x="419" y="0"/>
                      </a:lnTo>
                      <a:lnTo>
                        <a:pt x="423" y="0"/>
                      </a:lnTo>
                      <a:lnTo>
                        <a:pt x="427" y="0"/>
                      </a:lnTo>
                      <a:lnTo>
                        <a:pt x="431" y="0"/>
                      </a:lnTo>
                      <a:lnTo>
                        <a:pt x="435" y="0"/>
                      </a:lnTo>
                      <a:lnTo>
                        <a:pt x="439" y="0"/>
                      </a:lnTo>
                      <a:lnTo>
                        <a:pt x="443" y="0"/>
                      </a:lnTo>
                      <a:lnTo>
                        <a:pt x="446" y="0"/>
                      </a:lnTo>
                      <a:lnTo>
                        <a:pt x="450" y="0"/>
                      </a:lnTo>
                      <a:lnTo>
                        <a:pt x="454" y="0"/>
                      </a:lnTo>
                      <a:lnTo>
                        <a:pt x="457" y="0"/>
                      </a:lnTo>
                      <a:lnTo>
                        <a:pt x="461" y="0"/>
                      </a:lnTo>
                      <a:lnTo>
                        <a:pt x="465" y="0"/>
                      </a:lnTo>
                      <a:lnTo>
                        <a:pt x="469" y="0"/>
                      </a:lnTo>
                      <a:lnTo>
                        <a:pt x="473" y="0"/>
                      </a:lnTo>
                      <a:lnTo>
                        <a:pt x="477" y="0"/>
                      </a:lnTo>
                      <a:lnTo>
                        <a:pt x="481" y="0"/>
                      </a:lnTo>
                      <a:lnTo>
                        <a:pt x="485" y="0"/>
                      </a:lnTo>
                      <a:lnTo>
                        <a:pt x="489" y="0"/>
                      </a:lnTo>
                      <a:lnTo>
                        <a:pt x="493" y="0"/>
                      </a:lnTo>
                      <a:lnTo>
                        <a:pt x="497" y="0"/>
                      </a:lnTo>
                      <a:lnTo>
                        <a:pt x="501" y="0"/>
                      </a:lnTo>
                      <a:lnTo>
                        <a:pt x="505" y="0"/>
                      </a:lnTo>
                      <a:lnTo>
                        <a:pt x="509" y="0"/>
                      </a:lnTo>
                      <a:lnTo>
                        <a:pt x="513" y="0"/>
                      </a:lnTo>
                      <a:lnTo>
                        <a:pt x="517" y="0"/>
                      </a:lnTo>
                      <a:lnTo>
                        <a:pt x="520" y="0"/>
                      </a:lnTo>
                      <a:lnTo>
                        <a:pt x="524" y="0"/>
                      </a:lnTo>
                      <a:lnTo>
                        <a:pt x="528" y="0"/>
                      </a:lnTo>
                      <a:lnTo>
                        <a:pt x="532" y="0"/>
                      </a:lnTo>
                      <a:lnTo>
                        <a:pt x="536" y="0"/>
                      </a:lnTo>
                      <a:lnTo>
                        <a:pt x="540" y="0"/>
                      </a:lnTo>
                      <a:lnTo>
                        <a:pt x="544" y="0"/>
                      </a:lnTo>
                      <a:lnTo>
                        <a:pt x="548" y="0"/>
                      </a:lnTo>
                      <a:lnTo>
                        <a:pt x="552" y="0"/>
                      </a:lnTo>
                      <a:lnTo>
                        <a:pt x="556" y="0"/>
                      </a:lnTo>
                      <a:lnTo>
                        <a:pt x="560" y="0"/>
                      </a:lnTo>
                      <a:lnTo>
                        <a:pt x="564" y="0"/>
                      </a:lnTo>
                      <a:lnTo>
                        <a:pt x="568" y="0"/>
                      </a:lnTo>
                      <a:lnTo>
                        <a:pt x="572" y="0"/>
                      </a:lnTo>
                      <a:lnTo>
                        <a:pt x="576" y="0"/>
                      </a:lnTo>
                      <a:lnTo>
                        <a:pt x="580" y="0"/>
                      </a:lnTo>
                      <a:lnTo>
                        <a:pt x="584" y="0"/>
                      </a:lnTo>
                      <a:lnTo>
                        <a:pt x="587" y="0"/>
                      </a:lnTo>
                      <a:lnTo>
                        <a:pt x="591" y="0"/>
                      </a:lnTo>
                      <a:lnTo>
                        <a:pt x="594" y="0"/>
                      </a:lnTo>
                      <a:lnTo>
                        <a:pt x="598" y="0"/>
                      </a:lnTo>
                      <a:lnTo>
                        <a:pt x="602" y="0"/>
                      </a:lnTo>
                      <a:lnTo>
                        <a:pt x="606" y="0"/>
                      </a:lnTo>
                      <a:lnTo>
                        <a:pt x="610" y="0"/>
                      </a:lnTo>
                      <a:lnTo>
                        <a:pt x="614" y="0"/>
                      </a:lnTo>
                      <a:lnTo>
                        <a:pt x="618" y="0"/>
                      </a:lnTo>
                      <a:lnTo>
                        <a:pt x="622" y="0"/>
                      </a:lnTo>
                      <a:lnTo>
                        <a:pt x="626" y="0"/>
                      </a:lnTo>
                      <a:lnTo>
                        <a:pt x="630" y="0"/>
                      </a:lnTo>
                      <a:lnTo>
                        <a:pt x="634" y="0"/>
                      </a:lnTo>
                      <a:lnTo>
                        <a:pt x="638" y="0"/>
                      </a:lnTo>
                      <a:lnTo>
                        <a:pt x="642" y="0"/>
                      </a:lnTo>
                      <a:lnTo>
                        <a:pt x="646" y="0"/>
                      </a:lnTo>
                      <a:lnTo>
                        <a:pt x="650" y="0"/>
                      </a:lnTo>
                      <a:lnTo>
                        <a:pt x="654" y="0"/>
                      </a:lnTo>
                      <a:lnTo>
                        <a:pt x="657" y="0"/>
                      </a:lnTo>
                      <a:lnTo>
                        <a:pt x="661" y="0"/>
                      </a:lnTo>
                      <a:lnTo>
                        <a:pt x="665" y="0"/>
                      </a:lnTo>
                      <a:lnTo>
                        <a:pt x="669" y="0"/>
                      </a:lnTo>
                      <a:lnTo>
                        <a:pt x="673" y="0"/>
                      </a:lnTo>
                      <a:lnTo>
                        <a:pt x="677" y="0"/>
                      </a:lnTo>
                      <a:lnTo>
                        <a:pt x="681" y="0"/>
                      </a:lnTo>
                      <a:lnTo>
                        <a:pt x="685" y="0"/>
                      </a:lnTo>
                      <a:lnTo>
                        <a:pt x="689" y="0"/>
                      </a:lnTo>
                      <a:lnTo>
                        <a:pt x="693" y="0"/>
                      </a:lnTo>
                      <a:lnTo>
                        <a:pt x="697" y="0"/>
                      </a:lnTo>
                      <a:lnTo>
                        <a:pt x="701" y="0"/>
                      </a:lnTo>
                      <a:lnTo>
                        <a:pt x="705" y="0"/>
                      </a:lnTo>
                      <a:lnTo>
                        <a:pt x="709" y="0"/>
                      </a:lnTo>
                      <a:lnTo>
                        <a:pt x="713" y="0"/>
                      </a:lnTo>
                      <a:lnTo>
                        <a:pt x="717" y="0"/>
                      </a:lnTo>
                      <a:lnTo>
                        <a:pt x="720" y="0"/>
                      </a:lnTo>
                      <a:lnTo>
                        <a:pt x="723" y="0"/>
                      </a:lnTo>
                      <a:lnTo>
                        <a:pt x="727" y="0"/>
                      </a:lnTo>
                      <a:lnTo>
                        <a:pt x="731" y="0"/>
                      </a:lnTo>
                      <a:lnTo>
                        <a:pt x="735" y="0"/>
                      </a:lnTo>
                      <a:lnTo>
                        <a:pt x="739" y="0"/>
                      </a:lnTo>
                      <a:lnTo>
                        <a:pt x="743" y="0"/>
                      </a:lnTo>
                      <a:lnTo>
                        <a:pt x="747" y="0"/>
                      </a:lnTo>
                      <a:lnTo>
                        <a:pt x="751" y="0"/>
                      </a:lnTo>
                      <a:lnTo>
                        <a:pt x="755" y="0"/>
                      </a:lnTo>
                      <a:lnTo>
                        <a:pt x="759" y="0"/>
                      </a:lnTo>
                      <a:lnTo>
                        <a:pt x="763" y="0"/>
                      </a:lnTo>
                      <a:lnTo>
                        <a:pt x="767" y="0"/>
                      </a:lnTo>
                      <a:lnTo>
                        <a:pt x="771" y="0"/>
                      </a:lnTo>
                      <a:lnTo>
                        <a:pt x="775" y="0"/>
                      </a:lnTo>
                      <a:lnTo>
                        <a:pt x="779" y="0"/>
                      </a:lnTo>
                      <a:lnTo>
                        <a:pt x="783" y="0"/>
                      </a:lnTo>
                      <a:lnTo>
                        <a:pt x="779" y="0"/>
                      </a:lnTo>
                      <a:lnTo>
                        <a:pt x="775" y="0"/>
                      </a:lnTo>
                      <a:lnTo>
                        <a:pt x="771" y="0"/>
                      </a:lnTo>
                      <a:lnTo>
                        <a:pt x="767" y="0"/>
                      </a:lnTo>
                      <a:lnTo>
                        <a:pt x="763" y="0"/>
                      </a:lnTo>
                      <a:lnTo>
                        <a:pt x="759" y="0"/>
                      </a:lnTo>
                      <a:lnTo>
                        <a:pt x="755" y="0"/>
                      </a:lnTo>
                      <a:lnTo>
                        <a:pt x="751" y="0"/>
                      </a:lnTo>
                      <a:lnTo>
                        <a:pt x="747" y="0"/>
                      </a:lnTo>
                      <a:lnTo>
                        <a:pt x="743" y="0"/>
                      </a:lnTo>
                      <a:lnTo>
                        <a:pt x="739" y="0"/>
                      </a:lnTo>
                      <a:lnTo>
                        <a:pt x="735" y="0"/>
                      </a:lnTo>
                      <a:lnTo>
                        <a:pt x="731" y="0"/>
                      </a:lnTo>
                      <a:lnTo>
                        <a:pt x="727" y="0"/>
                      </a:lnTo>
                      <a:lnTo>
                        <a:pt x="723" y="0"/>
                      </a:lnTo>
                      <a:lnTo>
                        <a:pt x="720" y="0"/>
                      </a:lnTo>
                      <a:lnTo>
                        <a:pt x="717" y="0"/>
                      </a:lnTo>
                      <a:lnTo>
                        <a:pt x="713" y="0"/>
                      </a:lnTo>
                      <a:lnTo>
                        <a:pt x="709" y="0"/>
                      </a:lnTo>
                      <a:lnTo>
                        <a:pt x="705" y="0"/>
                      </a:lnTo>
                      <a:lnTo>
                        <a:pt x="701" y="0"/>
                      </a:lnTo>
                      <a:lnTo>
                        <a:pt x="697" y="0"/>
                      </a:lnTo>
                      <a:lnTo>
                        <a:pt x="693" y="0"/>
                      </a:lnTo>
                      <a:lnTo>
                        <a:pt x="689" y="0"/>
                      </a:lnTo>
                      <a:lnTo>
                        <a:pt x="685" y="0"/>
                      </a:lnTo>
                      <a:lnTo>
                        <a:pt x="681" y="0"/>
                      </a:lnTo>
                      <a:lnTo>
                        <a:pt x="677" y="0"/>
                      </a:lnTo>
                      <a:lnTo>
                        <a:pt x="673" y="0"/>
                      </a:lnTo>
                      <a:lnTo>
                        <a:pt x="669" y="0"/>
                      </a:lnTo>
                      <a:lnTo>
                        <a:pt x="665" y="0"/>
                      </a:lnTo>
                      <a:lnTo>
                        <a:pt x="661" y="0"/>
                      </a:lnTo>
                      <a:lnTo>
                        <a:pt x="657" y="0"/>
                      </a:lnTo>
                      <a:lnTo>
                        <a:pt x="654" y="0"/>
                      </a:lnTo>
                      <a:lnTo>
                        <a:pt x="650" y="0"/>
                      </a:lnTo>
                      <a:lnTo>
                        <a:pt x="646" y="0"/>
                      </a:lnTo>
                      <a:lnTo>
                        <a:pt x="642" y="0"/>
                      </a:lnTo>
                      <a:lnTo>
                        <a:pt x="638" y="0"/>
                      </a:lnTo>
                      <a:lnTo>
                        <a:pt x="634" y="0"/>
                      </a:lnTo>
                      <a:lnTo>
                        <a:pt x="630" y="0"/>
                      </a:lnTo>
                      <a:lnTo>
                        <a:pt x="626" y="0"/>
                      </a:lnTo>
                      <a:lnTo>
                        <a:pt x="622" y="0"/>
                      </a:lnTo>
                      <a:lnTo>
                        <a:pt x="618" y="0"/>
                      </a:lnTo>
                      <a:lnTo>
                        <a:pt x="614" y="0"/>
                      </a:lnTo>
                      <a:lnTo>
                        <a:pt x="610" y="0"/>
                      </a:lnTo>
                      <a:lnTo>
                        <a:pt x="606" y="0"/>
                      </a:lnTo>
                      <a:lnTo>
                        <a:pt x="602" y="0"/>
                      </a:lnTo>
                      <a:lnTo>
                        <a:pt x="598" y="0"/>
                      </a:lnTo>
                      <a:lnTo>
                        <a:pt x="594" y="0"/>
                      </a:lnTo>
                      <a:lnTo>
                        <a:pt x="591" y="0"/>
                      </a:lnTo>
                      <a:lnTo>
                        <a:pt x="587" y="0"/>
                      </a:lnTo>
                      <a:lnTo>
                        <a:pt x="584" y="0"/>
                      </a:lnTo>
                      <a:lnTo>
                        <a:pt x="580" y="0"/>
                      </a:lnTo>
                      <a:lnTo>
                        <a:pt x="576" y="0"/>
                      </a:lnTo>
                      <a:lnTo>
                        <a:pt x="572" y="0"/>
                      </a:lnTo>
                      <a:lnTo>
                        <a:pt x="568" y="0"/>
                      </a:lnTo>
                      <a:lnTo>
                        <a:pt x="564" y="0"/>
                      </a:lnTo>
                      <a:lnTo>
                        <a:pt x="560" y="0"/>
                      </a:lnTo>
                      <a:lnTo>
                        <a:pt x="556" y="0"/>
                      </a:lnTo>
                      <a:lnTo>
                        <a:pt x="552" y="0"/>
                      </a:lnTo>
                      <a:lnTo>
                        <a:pt x="548" y="0"/>
                      </a:lnTo>
                      <a:lnTo>
                        <a:pt x="544" y="0"/>
                      </a:lnTo>
                      <a:lnTo>
                        <a:pt x="540" y="0"/>
                      </a:lnTo>
                      <a:lnTo>
                        <a:pt x="536" y="0"/>
                      </a:lnTo>
                      <a:lnTo>
                        <a:pt x="532" y="0"/>
                      </a:lnTo>
                      <a:lnTo>
                        <a:pt x="528" y="0"/>
                      </a:lnTo>
                      <a:lnTo>
                        <a:pt x="524" y="0"/>
                      </a:lnTo>
                      <a:lnTo>
                        <a:pt x="520" y="0"/>
                      </a:lnTo>
                      <a:lnTo>
                        <a:pt x="517" y="0"/>
                      </a:lnTo>
                      <a:lnTo>
                        <a:pt x="513" y="0"/>
                      </a:lnTo>
                      <a:lnTo>
                        <a:pt x="509" y="0"/>
                      </a:lnTo>
                      <a:lnTo>
                        <a:pt x="505" y="0"/>
                      </a:lnTo>
                      <a:lnTo>
                        <a:pt x="501" y="0"/>
                      </a:lnTo>
                      <a:lnTo>
                        <a:pt x="497" y="0"/>
                      </a:lnTo>
                      <a:lnTo>
                        <a:pt x="493" y="0"/>
                      </a:lnTo>
                      <a:lnTo>
                        <a:pt x="489" y="0"/>
                      </a:lnTo>
                      <a:lnTo>
                        <a:pt x="485" y="0"/>
                      </a:lnTo>
                      <a:lnTo>
                        <a:pt x="481" y="0"/>
                      </a:lnTo>
                      <a:lnTo>
                        <a:pt x="477" y="0"/>
                      </a:lnTo>
                      <a:lnTo>
                        <a:pt x="473" y="0"/>
                      </a:lnTo>
                      <a:lnTo>
                        <a:pt x="469" y="0"/>
                      </a:lnTo>
                      <a:lnTo>
                        <a:pt x="465" y="0"/>
                      </a:lnTo>
                      <a:lnTo>
                        <a:pt x="461" y="0"/>
                      </a:lnTo>
                      <a:lnTo>
                        <a:pt x="457" y="0"/>
                      </a:lnTo>
                      <a:lnTo>
                        <a:pt x="454" y="0"/>
                      </a:lnTo>
                      <a:lnTo>
                        <a:pt x="450" y="0"/>
                      </a:lnTo>
                      <a:lnTo>
                        <a:pt x="446" y="0"/>
                      </a:lnTo>
                      <a:lnTo>
                        <a:pt x="443" y="0"/>
                      </a:lnTo>
                      <a:lnTo>
                        <a:pt x="439" y="0"/>
                      </a:lnTo>
                      <a:lnTo>
                        <a:pt x="435" y="0"/>
                      </a:lnTo>
                      <a:lnTo>
                        <a:pt x="431" y="0"/>
                      </a:lnTo>
                      <a:lnTo>
                        <a:pt x="427" y="0"/>
                      </a:lnTo>
                      <a:lnTo>
                        <a:pt x="423" y="0"/>
                      </a:lnTo>
                      <a:lnTo>
                        <a:pt x="419" y="0"/>
                      </a:lnTo>
                      <a:lnTo>
                        <a:pt x="415" y="0"/>
                      </a:lnTo>
                      <a:lnTo>
                        <a:pt x="411" y="0"/>
                      </a:lnTo>
                      <a:lnTo>
                        <a:pt x="407" y="0"/>
                      </a:lnTo>
                      <a:lnTo>
                        <a:pt x="403" y="0"/>
                      </a:lnTo>
                      <a:lnTo>
                        <a:pt x="399" y="0"/>
                      </a:lnTo>
                      <a:lnTo>
                        <a:pt x="395" y="0"/>
                      </a:lnTo>
                      <a:lnTo>
                        <a:pt x="391" y="0"/>
                      </a:lnTo>
                      <a:lnTo>
                        <a:pt x="387" y="0"/>
                      </a:lnTo>
                      <a:lnTo>
                        <a:pt x="383" y="0"/>
                      </a:lnTo>
                      <a:lnTo>
                        <a:pt x="380" y="0"/>
                      </a:lnTo>
                      <a:lnTo>
                        <a:pt x="376" y="0"/>
                      </a:lnTo>
                      <a:lnTo>
                        <a:pt x="372" y="0"/>
                      </a:lnTo>
                      <a:lnTo>
                        <a:pt x="368" y="0"/>
                      </a:lnTo>
                      <a:lnTo>
                        <a:pt x="364" y="0"/>
                      </a:lnTo>
                      <a:lnTo>
                        <a:pt x="360" y="0"/>
                      </a:lnTo>
                      <a:lnTo>
                        <a:pt x="356" y="0"/>
                      </a:lnTo>
                      <a:lnTo>
                        <a:pt x="352" y="0"/>
                      </a:lnTo>
                      <a:lnTo>
                        <a:pt x="348" y="0"/>
                      </a:lnTo>
                      <a:lnTo>
                        <a:pt x="344" y="0"/>
                      </a:lnTo>
                      <a:lnTo>
                        <a:pt x="340" y="0"/>
                      </a:lnTo>
                      <a:lnTo>
                        <a:pt x="336" y="0"/>
                      </a:lnTo>
                      <a:lnTo>
                        <a:pt x="332" y="0"/>
                      </a:lnTo>
                      <a:lnTo>
                        <a:pt x="328" y="0"/>
                      </a:lnTo>
                      <a:lnTo>
                        <a:pt x="325" y="0"/>
                      </a:lnTo>
                      <a:lnTo>
                        <a:pt x="321" y="0"/>
                      </a:lnTo>
                      <a:lnTo>
                        <a:pt x="318" y="0"/>
                      </a:lnTo>
                      <a:lnTo>
                        <a:pt x="314" y="0"/>
                      </a:lnTo>
                      <a:lnTo>
                        <a:pt x="310" y="0"/>
                      </a:lnTo>
                      <a:lnTo>
                        <a:pt x="306" y="0"/>
                      </a:lnTo>
                      <a:lnTo>
                        <a:pt x="302" y="0"/>
                      </a:lnTo>
                      <a:lnTo>
                        <a:pt x="298" y="0"/>
                      </a:lnTo>
                      <a:lnTo>
                        <a:pt x="294" y="0"/>
                      </a:lnTo>
                      <a:lnTo>
                        <a:pt x="290" y="0"/>
                      </a:lnTo>
                      <a:lnTo>
                        <a:pt x="286" y="0"/>
                      </a:lnTo>
                      <a:lnTo>
                        <a:pt x="282" y="0"/>
                      </a:lnTo>
                      <a:lnTo>
                        <a:pt x="278" y="0"/>
                      </a:lnTo>
                      <a:lnTo>
                        <a:pt x="274" y="0"/>
                      </a:lnTo>
                      <a:lnTo>
                        <a:pt x="270" y="0"/>
                      </a:lnTo>
                      <a:lnTo>
                        <a:pt x="266" y="0"/>
                      </a:lnTo>
                      <a:lnTo>
                        <a:pt x="262" y="0"/>
                      </a:lnTo>
                      <a:lnTo>
                        <a:pt x="258" y="0"/>
                      </a:lnTo>
                      <a:lnTo>
                        <a:pt x="254" y="0"/>
                      </a:lnTo>
                      <a:lnTo>
                        <a:pt x="250" y="0"/>
                      </a:lnTo>
                      <a:lnTo>
                        <a:pt x="246" y="0"/>
                      </a:lnTo>
                      <a:lnTo>
                        <a:pt x="242" y="0"/>
                      </a:lnTo>
                      <a:lnTo>
                        <a:pt x="238" y="0"/>
                      </a:lnTo>
                      <a:lnTo>
                        <a:pt x="235" y="0"/>
                      </a:lnTo>
                      <a:lnTo>
                        <a:pt x="231" y="0"/>
                      </a:lnTo>
                      <a:lnTo>
                        <a:pt x="227" y="0"/>
                      </a:lnTo>
                      <a:lnTo>
                        <a:pt x="223" y="0"/>
                      </a:lnTo>
                      <a:lnTo>
                        <a:pt x="219" y="0"/>
                      </a:lnTo>
                      <a:lnTo>
                        <a:pt x="215" y="0"/>
                      </a:lnTo>
                      <a:lnTo>
                        <a:pt x="211" y="0"/>
                      </a:lnTo>
                      <a:lnTo>
                        <a:pt x="207" y="0"/>
                      </a:lnTo>
                      <a:lnTo>
                        <a:pt x="203" y="0"/>
                      </a:lnTo>
                      <a:lnTo>
                        <a:pt x="199" y="0"/>
                      </a:lnTo>
                      <a:lnTo>
                        <a:pt x="196" y="0"/>
                      </a:lnTo>
                      <a:lnTo>
                        <a:pt x="192" y="0"/>
                      </a:lnTo>
                      <a:lnTo>
                        <a:pt x="188" y="0"/>
                      </a:lnTo>
                      <a:lnTo>
                        <a:pt x="184" y="0"/>
                      </a:lnTo>
                      <a:lnTo>
                        <a:pt x="180" y="0"/>
                      </a:lnTo>
                      <a:lnTo>
                        <a:pt x="176" y="0"/>
                      </a:lnTo>
                      <a:lnTo>
                        <a:pt x="172" y="0"/>
                      </a:lnTo>
                      <a:lnTo>
                        <a:pt x="169" y="0"/>
                      </a:lnTo>
                      <a:lnTo>
                        <a:pt x="165" y="0"/>
                      </a:lnTo>
                      <a:lnTo>
                        <a:pt x="161" y="0"/>
                      </a:lnTo>
                      <a:lnTo>
                        <a:pt x="157" y="0"/>
                      </a:lnTo>
                      <a:lnTo>
                        <a:pt x="153" y="0"/>
                      </a:lnTo>
                      <a:lnTo>
                        <a:pt x="149" y="0"/>
                      </a:lnTo>
                      <a:lnTo>
                        <a:pt x="145" y="0"/>
                      </a:lnTo>
                      <a:lnTo>
                        <a:pt x="141" y="0"/>
                      </a:lnTo>
                      <a:lnTo>
                        <a:pt x="137" y="0"/>
                      </a:lnTo>
                      <a:lnTo>
                        <a:pt x="133" y="0"/>
                      </a:lnTo>
                      <a:lnTo>
                        <a:pt x="129" y="0"/>
                      </a:lnTo>
                      <a:lnTo>
                        <a:pt x="125" y="0"/>
                      </a:lnTo>
                      <a:lnTo>
                        <a:pt x="121" y="0"/>
                      </a:lnTo>
                      <a:lnTo>
                        <a:pt x="117" y="0"/>
                      </a:lnTo>
                      <a:lnTo>
                        <a:pt x="113" y="0"/>
                      </a:lnTo>
                      <a:lnTo>
                        <a:pt x="109" y="0"/>
                      </a:lnTo>
                      <a:lnTo>
                        <a:pt x="106" y="0"/>
                      </a:lnTo>
                      <a:lnTo>
                        <a:pt x="102" y="0"/>
                      </a:lnTo>
                      <a:lnTo>
                        <a:pt x="98" y="0"/>
                      </a:lnTo>
                      <a:lnTo>
                        <a:pt x="94" y="0"/>
                      </a:lnTo>
                      <a:lnTo>
                        <a:pt x="90" y="0"/>
                      </a:lnTo>
                      <a:lnTo>
                        <a:pt x="86" y="0"/>
                      </a:lnTo>
                      <a:lnTo>
                        <a:pt x="82" y="0"/>
                      </a:lnTo>
                      <a:lnTo>
                        <a:pt x="78" y="0"/>
                      </a:lnTo>
                      <a:lnTo>
                        <a:pt x="74" y="0"/>
                      </a:lnTo>
                      <a:lnTo>
                        <a:pt x="70" y="0"/>
                      </a:lnTo>
                      <a:lnTo>
                        <a:pt x="66" y="0"/>
                      </a:lnTo>
                      <a:lnTo>
                        <a:pt x="63" y="0"/>
                      </a:lnTo>
                      <a:lnTo>
                        <a:pt x="59" y="0"/>
                      </a:lnTo>
                      <a:lnTo>
                        <a:pt x="55" y="0"/>
                      </a:lnTo>
                      <a:lnTo>
                        <a:pt x="51" y="0"/>
                      </a:lnTo>
                      <a:lnTo>
                        <a:pt x="47" y="0"/>
                      </a:lnTo>
                      <a:lnTo>
                        <a:pt x="43" y="0"/>
                      </a:lnTo>
                      <a:lnTo>
                        <a:pt x="39" y="0"/>
                      </a:lnTo>
                      <a:lnTo>
                        <a:pt x="35" y="0"/>
                      </a:lnTo>
                      <a:lnTo>
                        <a:pt x="32" y="0"/>
                      </a:lnTo>
                      <a:lnTo>
                        <a:pt x="28" y="0"/>
                      </a:lnTo>
                      <a:lnTo>
                        <a:pt x="24" y="0"/>
                      </a:lnTo>
                      <a:lnTo>
                        <a:pt x="20" y="0"/>
                      </a:lnTo>
                      <a:lnTo>
                        <a:pt x="16" y="0"/>
                      </a:lnTo>
                      <a:lnTo>
                        <a:pt x="12" y="0"/>
                      </a:lnTo>
                      <a:lnTo>
                        <a:pt x="8" y="0"/>
                      </a:lnTo>
                      <a:lnTo>
                        <a:pt x="4" y="0"/>
                      </a:lnTo>
                      <a:lnTo>
                        <a:pt x="0" y="0"/>
                      </a:lnTo>
                    </a:path>
                  </a:pathLst>
                </a:custGeom>
                <a:solidFill>
                  <a:srgbClr val="00FF0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8" name="Line 18"/>
                <p:cNvSpPr>
                  <a:spLocks noChangeShapeType="1"/>
                </p:cNvSpPr>
                <p:nvPr/>
              </p:nvSpPr>
              <p:spPr bwMode="auto">
                <a:xfrm>
                  <a:off x="3151" y="2677"/>
                  <a:ext cx="2358"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49" name="Rectangle 19"/>
                <p:cNvSpPr>
                  <a:spLocks noChangeArrowheads="1"/>
                </p:cNvSpPr>
                <p:nvPr/>
              </p:nvSpPr>
              <p:spPr bwMode="auto">
                <a:xfrm>
                  <a:off x="4284" y="2713"/>
                  <a:ext cx="87" cy="232"/>
                </a:xfrm>
                <a:prstGeom prst="rect">
                  <a:avLst/>
                </a:prstGeom>
                <a:solidFill>
                  <a:srgbClr val="FFFFFF"/>
                </a:solidFill>
                <a:ln w="12700">
                  <a:noFill/>
                  <a:miter lim="800000"/>
                  <a:headEnd/>
                  <a:tailEnd/>
                </a:ln>
              </p:spPr>
              <p:txBody>
                <a:bodyPr wrap="none" anchor="ctr"/>
                <a:lstStyle/>
                <a:p>
                  <a:endParaRPr lang="en-US" sz="2400" i="0">
                    <a:solidFill>
                      <a:srgbClr val="000000"/>
                    </a:solidFill>
                  </a:endParaRPr>
                </a:p>
              </p:txBody>
            </p:sp>
            <p:sp>
              <p:nvSpPr>
                <p:cNvPr id="50" name="Rectangle 20"/>
                <p:cNvSpPr>
                  <a:spLocks noChangeArrowheads="1"/>
                </p:cNvSpPr>
                <p:nvPr/>
              </p:nvSpPr>
              <p:spPr bwMode="auto">
                <a:xfrm>
                  <a:off x="4245" y="2718"/>
                  <a:ext cx="194" cy="229"/>
                </a:xfrm>
                <a:prstGeom prst="rect">
                  <a:avLst/>
                </a:prstGeom>
                <a:noFill/>
                <a:ln w="12700">
                  <a:noFill/>
                  <a:miter lim="800000"/>
                  <a:headEnd/>
                  <a:tailEnd/>
                </a:ln>
              </p:spPr>
              <p:txBody>
                <a:bodyPr wrap="none" lIns="90488" tIns="44450" rIns="90488" bIns="44450">
                  <a:spAutoFit/>
                </a:bodyPr>
                <a:lstStyle/>
                <a:p>
                  <a:r>
                    <a:rPr lang="en-US" sz="1800" b="1" i="0">
                      <a:solidFill>
                        <a:srgbClr val="102060"/>
                      </a:solidFill>
                      <a:latin typeface="Arial" charset="0"/>
                    </a:rPr>
                    <a:t>0</a:t>
                  </a:r>
                </a:p>
              </p:txBody>
            </p:sp>
            <p:graphicFrame>
              <p:nvGraphicFramePr>
                <p:cNvPr id="51" name="Object 21">
                  <a:hlinkClick r:id="" action="ppaction://ole?verb=0"/>
                </p:cNvPr>
                <p:cNvGraphicFramePr>
                  <a:graphicFrameLocks/>
                </p:cNvGraphicFramePr>
                <p:nvPr/>
              </p:nvGraphicFramePr>
              <p:xfrm>
                <a:off x="3260" y="1461"/>
                <a:ext cx="472" cy="217"/>
              </p:xfrm>
              <a:graphic>
                <a:graphicData uri="http://schemas.openxmlformats.org/presentationml/2006/ole">
                  <mc:AlternateContent xmlns:mc="http://schemas.openxmlformats.org/markup-compatibility/2006">
                    <mc:Choice xmlns:v="urn:schemas-microsoft-com:vml" Requires="v">
                      <p:oleObj spid="_x0000_s19500" name="Equation" r:id="rId7" imgW="326880" imgH="149040" progId="Equation.3">
                        <p:embed/>
                      </p:oleObj>
                    </mc:Choice>
                    <mc:Fallback>
                      <p:oleObj name="Equation" r:id="rId7" imgW="326880" imgH="14904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0" y="1461"/>
                              <a:ext cx="472"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 name="Rectangle 22"/>
                <p:cNvSpPr>
                  <a:spLocks noChangeArrowheads="1"/>
                </p:cNvSpPr>
                <p:nvPr/>
              </p:nvSpPr>
              <p:spPr bwMode="auto">
                <a:xfrm>
                  <a:off x="5361" y="2777"/>
                  <a:ext cx="226" cy="111"/>
                </a:xfrm>
                <a:prstGeom prst="rect">
                  <a:avLst/>
                </a:prstGeom>
                <a:noFill/>
                <a:ln w="12700">
                  <a:noFill/>
                  <a:miter lim="800000"/>
                  <a:headEnd/>
                  <a:tailEnd/>
                </a:ln>
              </p:spPr>
              <p:txBody>
                <a:bodyPr wrap="none" lIns="90488" tIns="44450" rIns="90488" bIns="44450" anchor="ctr"/>
                <a:lstStyle/>
                <a:p>
                  <a:pPr algn="ctr"/>
                  <a:r>
                    <a:rPr lang="en-US" sz="1800" b="1" i="0">
                      <a:solidFill>
                        <a:srgbClr val="000000"/>
                      </a:solidFill>
                      <a:latin typeface="Arial" charset="0"/>
                    </a:rPr>
                    <a:t>Z</a:t>
                  </a:r>
                </a:p>
              </p:txBody>
            </p:sp>
            <p:sp>
              <p:nvSpPr>
                <p:cNvPr id="53" name="Rectangle 23"/>
                <p:cNvSpPr>
                  <a:spLocks noChangeArrowheads="1"/>
                </p:cNvSpPr>
                <p:nvPr/>
              </p:nvSpPr>
              <p:spPr bwMode="auto">
                <a:xfrm>
                  <a:off x="3504" y="2777"/>
                  <a:ext cx="227" cy="111"/>
                </a:xfrm>
                <a:prstGeom prst="rect">
                  <a:avLst/>
                </a:prstGeom>
                <a:noFill/>
                <a:ln w="12700">
                  <a:noFill/>
                  <a:miter lim="800000"/>
                  <a:headEnd/>
                  <a:tailEnd/>
                </a:ln>
              </p:spPr>
              <p:txBody>
                <a:bodyPr wrap="none" lIns="90488" tIns="44450" rIns="90488" bIns="44450" anchor="ctr"/>
                <a:lstStyle/>
                <a:p>
                  <a:pPr algn="ctr" fontAlgn="auto">
                    <a:spcBef>
                      <a:spcPts val="0"/>
                    </a:spcBef>
                    <a:spcAft>
                      <a:spcPts val="0"/>
                    </a:spcAft>
                    <a:defRPr/>
                  </a:pPr>
                  <a:r>
                    <a:rPr lang="en-US" sz="1800" b="1" i="0" kern="0">
                      <a:solidFill>
                        <a:srgbClr val="333399"/>
                      </a:solidFill>
                      <a:latin typeface="Arial" pitchFamily="34" charset="0"/>
                      <a:cs typeface="+mn-cs"/>
                    </a:rPr>
                    <a:t>-2.33</a:t>
                  </a:r>
                </a:p>
              </p:txBody>
            </p:sp>
            <p:sp>
              <p:nvSpPr>
                <p:cNvPr id="54" name="Rectangle 24"/>
                <p:cNvSpPr>
                  <a:spLocks noChangeArrowheads="1"/>
                </p:cNvSpPr>
                <p:nvPr/>
              </p:nvSpPr>
              <p:spPr bwMode="auto">
                <a:xfrm>
                  <a:off x="3936" y="2777"/>
                  <a:ext cx="227" cy="111"/>
                </a:xfrm>
                <a:prstGeom prst="rect">
                  <a:avLst/>
                </a:prstGeom>
                <a:noFill/>
                <a:ln w="12700">
                  <a:noFill/>
                  <a:miter lim="800000"/>
                  <a:headEnd/>
                  <a:tailEnd/>
                </a:ln>
              </p:spPr>
              <p:txBody>
                <a:bodyPr wrap="none" lIns="90488" tIns="44450" rIns="90488" bIns="44450" anchor="ctr"/>
                <a:lstStyle/>
                <a:p>
                  <a:pPr algn="ctr" fontAlgn="auto">
                    <a:spcBef>
                      <a:spcPts val="0"/>
                    </a:spcBef>
                    <a:spcAft>
                      <a:spcPts val="0"/>
                    </a:spcAft>
                    <a:defRPr/>
                  </a:pPr>
                  <a:r>
                    <a:rPr lang="en-US" sz="1800" b="1" i="0" kern="0">
                      <a:solidFill>
                        <a:srgbClr val="00AE00"/>
                      </a:solidFill>
                      <a:latin typeface="Arial" pitchFamily="34" charset="0"/>
                      <a:cs typeface="+mn-cs"/>
                    </a:rPr>
                    <a:t>-.67</a:t>
                  </a:r>
                </a:p>
              </p:txBody>
            </p:sp>
            <p:sp>
              <p:nvSpPr>
                <p:cNvPr id="55" name="Rectangle 25"/>
                <p:cNvSpPr>
                  <a:spLocks noChangeArrowheads="1"/>
                </p:cNvSpPr>
                <p:nvPr/>
              </p:nvSpPr>
              <p:spPr bwMode="auto">
                <a:xfrm>
                  <a:off x="5088" y="1872"/>
                  <a:ext cx="288" cy="144"/>
                </a:xfrm>
                <a:prstGeom prst="rect">
                  <a:avLst/>
                </a:prstGeom>
                <a:noFill/>
                <a:ln w="12700">
                  <a:noFill/>
                  <a:miter lim="800000"/>
                  <a:headEnd/>
                  <a:tailEnd/>
                </a:ln>
              </p:spPr>
              <p:txBody>
                <a:bodyPr wrap="none" lIns="90488" tIns="44450" rIns="90488" bIns="44450" anchor="ctr"/>
                <a:lstStyle/>
                <a:p>
                  <a:pPr algn="ctr" fontAlgn="auto">
                    <a:spcBef>
                      <a:spcPts val="0"/>
                    </a:spcBef>
                    <a:spcAft>
                      <a:spcPts val="0"/>
                    </a:spcAft>
                    <a:defRPr/>
                  </a:pPr>
                  <a:r>
                    <a:rPr lang="en-US" sz="1800" b="1" i="0" kern="0">
                      <a:solidFill>
                        <a:srgbClr val="808080"/>
                      </a:solidFill>
                      <a:latin typeface="Arial" pitchFamily="34" charset="0"/>
                      <a:cs typeface="+mn-cs"/>
                    </a:rPr>
                    <a:t>.2486</a:t>
                  </a:r>
                </a:p>
              </p:txBody>
            </p:sp>
            <p:sp>
              <p:nvSpPr>
                <p:cNvPr id="56" name="Line 26"/>
                <p:cNvSpPr>
                  <a:spLocks noChangeShapeType="1"/>
                </p:cNvSpPr>
                <p:nvPr/>
              </p:nvSpPr>
              <p:spPr bwMode="auto">
                <a:xfrm flipH="1">
                  <a:off x="4216" y="1920"/>
                  <a:ext cx="784" cy="0"/>
                </a:xfrm>
                <a:prstGeom prst="line">
                  <a:avLst/>
                </a:prstGeom>
                <a:noFill/>
                <a:ln w="25400">
                  <a:solidFill>
                    <a:srgbClr val="80808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57" name="Line 27"/>
                <p:cNvSpPr>
                  <a:spLocks noChangeShapeType="1"/>
                </p:cNvSpPr>
                <p:nvPr/>
              </p:nvSpPr>
              <p:spPr bwMode="auto">
                <a:xfrm flipV="1">
                  <a:off x="4194" y="1598"/>
                  <a:ext cx="0" cy="1106"/>
                </a:xfrm>
                <a:prstGeom prst="line">
                  <a:avLst/>
                </a:prstGeom>
                <a:noFill/>
                <a:ln w="508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58" name="Line 28"/>
                <p:cNvSpPr>
                  <a:spLocks noChangeShapeType="1"/>
                </p:cNvSpPr>
                <p:nvPr/>
              </p:nvSpPr>
              <p:spPr bwMode="auto">
                <a:xfrm flipV="1">
                  <a:off x="4320" y="1520"/>
                  <a:ext cx="0" cy="1184"/>
                </a:xfrm>
                <a:prstGeom prst="line">
                  <a:avLst/>
                </a:prstGeom>
                <a:noFill/>
                <a:ln w="508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59" name="Line 29"/>
                <p:cNvSpPr>
                  <a:spLocks noChangeShapeType="1"/>
                </p:cNvSpPr>
                <p:nvPr/>
              </p:nvSpPr>
              <p:spPr bwMode="auto">
                <a:xfrm flipV="1">
                  <a:off x="3630" y="1952"/>
                  <a:ext cx="0" cy="731"/>
                </a:xfrm>
                <a:prstGeom prst="line">
                  <a:avLst/>
                </a:prstGeom>
                <a:noFill/>
                <a:ln w="508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60" name="Rectangle 30"/>
                <p:cNvSpPr>
                  <a:spLocks noChangeArrowheads="1"/>
                </p:cNvSpPr>
                <p:nvPr/>
              </p:nvSpPr>
              <p:spPr bwMode="auto">
                <a:xfrm>
                  <a:off x="3636" y="1755"/>
                  <a:ext cx="288" cy="144"/>
                </a:xfrm>
                <a:prstGeom prst="rect">
                  <a:avLst/>
                </a:prstGeom>
                <a:noFill/>
                <a:ln w="12700">
                  <a:noFill/>
                  <a:miter lim="800000"/>
                  <a:headEnd/>
                  <a:tailEnd/>
                </a:ln>
              </p:spPr>
              <p:txBody>
                <a:bodyPr wrap="none" lIns="90488" tIns="44450" rIns="90488" bIns="44450" anchor="ctr"/>
                <a:lstStyle/>
                <a:p>
                  <a:pPr algn="ctr" fontAlgn="auto">
                    <a:spcBef>
                      <a:spcPts val="0"/>
                    </a:spcBef>
                    <a:spcAft>
                      <a:spcPts val="0"/>
                    </a:spcAft>
                    <a:defRPr/>
                  </a:pPr>
                  <a:r>
                    <a:rPr lang="en-US" sz="1800" b="1" i="0" kern="0">
                      <a:solidFill>
                        <a:srgbClr val="808080"/>
                      </a:solidFill>
                      <a:latin typeface="Arial" pitchFamily="34" charset="0"/>
                      <a:cs typeface="+mn-cs"/>
                    </a:rPr>
                    <a:t>.4901</a:t>
                  </a:r>
                </a:p>
              </p:txBody>
            </p:sp>
            <p:sp>
              <p:nvSpPr>
                <p:cNvPr id="61" name="Line 31"/>
                <p:cNvSpPr>
                  <a:spLocks noChangeShapeType="1"/>
                </p:cNvSpPr>
                <p:nvPr/>
              </p:nvSpPr>
              <p:spPr bwMode="auto">
                <a:xfrm flipH="1">
                  <a:off x="3670" y="1995"/>
                  <a:ext cx="637" cy="0"/>
                </a:xfrm>
                <a:prstGeom prst="line">
                  <a:avLst/>
                </a:prstGeom>
                <a:noFill/>
                <a:ln w="25400">
                  <a:solidFill>
                    <a:srgbClr val="80808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sp>
            <p:nvSpPr>
              <p:cNvPr id="37" name="Rectangle 33"/>
              <p:cNvSpPr>
                <a:spLocks noChangeArrowheads="1"/>
              </p:cNvSpPr>
              <p:nvPr/>
            </p:nvSpPr>
            <p:spPr bwMode="auto">
              <a:xfrm>
                <a:off x="3681" y="2401"/>
                <a:ext cx="474" cy="229"/>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i="0" kern="0">
                    <a:solidFill>
                      <a:sysClr val="windowText" lastClr="000000"/>
                    </a:solidFill>
                    <a:latin typeface="Arial" pitchFamily="34" charset="0"/>
                    <a:cs typeface="+mn-cs"/>
                  </a:rPr>
                  <a:t>.2415</a:t>
                </a:r>
              </a:p>
            </p:txBody>
          </p:sp>
        </p:grpSp>
        <p:grpSp>
          <p:nvGrpSpPr>
            <p:cNvPr id="9" name="Group 61"/>
            <p:cNvGrpSpPr>
              <a:grpSpLocks/>
            </p:cNvGrpSpPr>
            <p:nvPr/>
          </p:nvGrpSpPr>
          <p:grpSpPr bwMode="auto">
            <a:xfrm>
              <a:off x="609600" y="1752600"/>
              <a:ext cx="3954463" cy="2466975"/>
              <a:chOff x="408" y="1416"/>
              <a:chExt cx="2491" cy="1554"/>
            </a:xfrm>
          </p:grpSpPr>
          <p:sp>
            <p:nvSpPr>
              <p:cNvPr id="10" name="Rectangle 35"/>
              <p:cNvSpPr>
                <a:spLocks noChangeArrowheads="1"/>
              </p:cNvSpPr>
              <p:nvPr/>
            </p:nvSpPr>
            <p:spPr bwMode="auto">
              <a:xfrm>
                <a:off x="408" y="1416"/>
                <a:ext cx="2463" cy="1554"/>
              </a:xfrm>
              <a:prstGeom prst="rect">
                <a:avLst/>
              </a:prstGeom>
              <a:solidFill>
                <a:srgbClr val="000000"/>
              </a:solidFill>
              <a:ln w="76200">
                <a:solidFill>
                  <a:srgbClr val="F6BF69"/>
                </a:solidFill>
                <a:miter lim="800000"/>
                <a:headEnd/>
                <a:tailEnd/>
              </a:ln>
            </p:spPr>
            <p:txBody>
              <a:bodyPr wrap="none" anchor="ctr"/>
              <a:lstStyle/>
              <a:p>
                <a:endParaRPr lang="en-US" sz="2400" i="0">
                  <a:solidFill>
                    <a:srgbClr val="000000"/>
                  </a:solidFill>
                </a:endParaRPr>
              </a:p>
            </p:txBody>
          </p:sp>
          <p:sp>
            <p:nvSpPr>
              <p:cNvPr id="11" name="Rectangle 36"/>
              <p:cNvSpPr>
                <a:spLocks noChangeArrowheads="1"/>
              </p:cNvSpPr>
              <p:nvPr/>
            </p:nvSpPr>
            <p:spPr bwMode="auto">
              <a:xfrm>
                <a:off x="421" y="1427"/>
                <a:ext cx="2436" cy="1521"/>
              </a:xfrm>
              <a:prstGeom prst="rect">
                <a:avLst/>
              </a:prstGeom>
              <a:solidFill>
                <a:srgbClr val="FFFFFF"/>
              </a:solidFill>
              <a:ln w="12700">
                <a:solidFill>
                  <a:srgbClr val="FFFFFF"/>
                </a:solidFill>
                <a:miter lim="800000"/>
                <a:headEnd/>
                <a:tailEnd/>
              </a:ln>
            </p:spPr>
            <p:txBody>
              <a:bodyPr wrap="none" anchor="ctr"/>
              <a:lstStyle/>
              <a:p>
                <a:endParaRPr lang="en-US" sz="2400" i="0">
                  <a:solidFill>
                    <a:srgbClr val="000000"/>
                  </a:solidFill>
                </a:endParaRPr>
              </a:p>
            </p:txBody>
          </p:sp>
          <p:sp>
            <p:nvSpPr>
              <p:cNvPr id="12" name="Freeform 37"/>
              <p:cNvSpPr>
                <a:spLocks/>
              </p:cNvSpPr>
              <p:nvPr/>
            </p:nvSpPr>
            <p:spPr bwMode="auto">
              <a:xfrm>
                <a:off x="459" y="1478"/>
                <a:ext cx="2361" cy="1194"/>
              </a:xfrm>
              <a:custGeom>
                <a:avLst/>
                <a:gdLst>
                  <a:gd name="T0" fmla="*/ 0 w 2361"/>
                  <a:gd name="T1" fmla="*/ 0 h 1194"/>
                  <a:gd name="T2" fmla="*/ 2360 w 2361"/>
                  <a:gd name="T3" fmla="*/ 0 h 1194"/>
                  <a:gd name="T4" fmla="*/ 2360 w 2361"/>
                  <a:gd name="T5" fmla="*/ 1193 h 1194"/>
                  <a:gd name="T6" fmla="*/ 0 w 2361"/>
                  <a:gd name="T7" fmla="*/ 1193 h 1194"/>
                  <a:gd name="T8" fmla="*/ 0 w 2361"/>
                  <a:gd name="T9" fmla="*/ 0 h 1194"/>
                  <a:gd name="T10" fmla="*/ 0 60000 65536"/>
                  <a:gd name="T11" fmla="*/ 0 60000 65536"/>
                  <a:gd name="T12" fmla="*/ 0 60000 65536"/>
                  <a:gd name="T13" fmla="*/ 0 60000 65536"/>
                  <a:gd name="T14" fmla="*/ 0 60000 65536"/>
                  <a:gd name="T15" fmla="*/ 0 w 2361"/>
                  <a:gd name="T16" fmla="*/ 0 h 1194"/>
                  <a:gd name="T17" fmla="*/ 2361 w 2361"/>
                  <a:gd name="T18" fmla="*/ 1194 h 1194"/>
                </a:gdLst>
                <a:ahLst/>
                <a:cxnLst>
                  <a:cxn ang="T10">
                    <a:pos x="T0" y="T1"/>
                  </a:cxn>
                  <a:cxn ang="T11">
                    <a:pos x="T2" y="T3"/>
                  </a:cxn>
                  <a:cxn ang="T12">
                    <a:pos x="T4" y="T5"/>
                  </a:cxn>
                  <a:cxn ang="T13">
                    <a:pos x="T6" y="T7"/>
                  </a:cxn>
                  <a:cxn ang="T14">
                    <a:pos x="T8" y="T9"/>
                  </a:cxn>
                </a:cxnLst>
                <a:rect l="T15" t="T16" r="T17" b="T18"/>
                <a:pathLst>
                  <a:path w="2361" h="1194">
                    <a:moveTo>
                      <a:pt x="0" y="0"/>
                    </a:moveTo>
                    <a:lnTo>
                      <a:pt x="2360" y="0"/>
                    </a:lnTo>
                    <a:lnTo>
                      <a:pt x="2360" y="1193"/>
                    </a:lnTo>
                    <a:lnTo>
                      <a:pt x="0" y="1193"/>
                    </a:lnTo>
                    <a:lnTo>
                      <a:pt x="0" y="0"/>
                    </a:lnTo>
                  </a:path>
                </a:pathLst>
              </a:custGeom>
              <a:solidFill>
                <a:srgbClr val="FFFFFF"/>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3" name="Freeform 38"/>
              <p:cNvSpPr>
                <a:spLocks/>
              </p:cNvSpPr>
              <p:nvPr/>
            </p:nvSpPr>
            <p:spPr bwMode="auto">
              <a:xfrm>
                <a:off x="459" y="1478"/>
                <a:ext cx="2367" cy="1200"/>
              </a:xfrm>
              <a:custGeom>
                <a:avLst/>
                <a:gdLst>
                  <a:gd name="T0" fmla="*/ 0 w 2367"/>
                  <a:gd name="T1" fmla="*/ 0 h 1200"/>
                  <a:gd name="T2" fmla="*/ 2366 w 2367"/>
                  <a:gd name="T3" fmla="*/ 0 h 1200"/>
                  <a:gd name="T4" fmla="*/ 2366 w 2367"/>
                  <a:gd name="T5" fmla="*/ 1199 h 1200"/>
                  <a:gd name="T6" fmla="*/ 0 w 2367"/>
                  <a:gd name="T7" fmla="*/ 1199 h 1200"/>
                  <a:gd name="T8" fmla="*/ 0 w 2367"/>
                  <a:gd name="T9" fmla="*/ 0 h 1200"/>
                  <a:gd name="T10" fmla="*/ 0 60000 65536"/>
                  <a:gd name="T11" fmla="*/ 0 60000 65536"/>
                  <a:gd name="T12" fmla="*/ 0 60000 65536"/>
                  <a:gd name="T13" fmla="*/ 0 60000 65536"/>
                  <a:gd name="T14" fmla="*/ 0 60000 65536"/>
                  <a:gd name="T15" fmla="*/ 0 w 2367"/>
                  <a:gd name="T16" fmla="*/ 0 h 1200"/>
                  <a:gd name="T17" fmla="*/ 2367 w 2367"/>
                  <a:gd name="T18" fmla="*/ 1200 h 1200"/>
                </a:gdLst>
                <a:ahLst/>
                <a:cxnLst>
                  <a:cxn ang="T10">
                    <a:pos x="T0" y="T1"/>
                  </a:cxn>
                  <a:cxn ang="T11">
                    <a:pos x="T2" y="T3"/>
                  </a:cxn>
                  <a:cxn ang="T12">
                    <a:pos x="T4" y="T5"/>
                  </a:cxn>
                  <a:cxn ang="T13">
                    <a:pos x="T6" y="T7"/>
                  </a:cxn>
                  <a:cxn ang="T14">
                    <a:pos x="T8" y="T9"/>
                  </a:cxn>
                </a:cxnLst>
                <a:rect l="T15" t="T16" r="T17" b="T18"/>
                <a:pathLst>
                  <a:path w="2367" h="1200">
                    <a:moveTo>
                      <a:pt x="0" y="0"/>
                    </a:moveTo>
                    <a:lnTo>
                      <a:pt x="2366" y="0"/>
                    </a:lnTo>
                    <a:lnTo>
                      <a:pt x="2366" y="1199"/>
                    </a:lnTo>
                    <a:lnTo>
                      <a:pt x="0" y="1199"/>
                    </a:lnTo>
                    <a:lnTo>
                      <a:pt x="0" y="0"/>
                    </a:lnTo>
                  </a:path>
                </a:pathLst>
              </a:custGeom>
              <a:noFill/>
              <a:ln w="12700" cap="rnd">
                <a:solidFill>
                  <a:srgbClr val="FFFFFF"/>
                </a:solid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4" name="Freeform 39"/>
              <p:cNvSpPr>
                <a:spLocks/>
              </p:cNvSpPr>
              <p:nvPr/>
            </p:nvSpPr>
            <p:spPr bwMode="auto">
              <a:xfrm>
                <a:off x="459" y="1539"/>
                <a:ext cx="1962" cy="1133"/>
              </a:xfrm>
              <a:custGeom>
                <a:avLst/>
                <a:gdLst>
                  <a:gd name="T0" fmla="*/ 59 w 1962"/>
                  <a:gd name="T1" fmla="*/ 1112 h 1133"/>
                  <a:gd name="T2" fmla="*/ 122 w 1962"/>
                  <a:gd name="T3" fmla="*/ 1101 h 1133"/>
                  <a:gd name="T4" fmla="*/ 184 w 1962"/>
                  <a:gd name="T5" fmla="*/ 1085 h 1133"/>
                  <a:gd name="T6" fmla="*/ 247 w 1962"/>
                  <a:gd name="T7" fmla="*/ 1063 h 1133"/>
                  <a:gd name="T8" fmla="*/ 310 w 1962"/>
                  <a:gd name="T9" fmla="*/ 1034 h 1133"/>
                  <a:gd name="T10" fmla="*/ 373 w 1962"/>
                  <a:gd name="T11" fmla="*/ 993 h 1133"/>
                  <a:gd name="T12" fmla="*/ 436 w 1962"/>
                  <a:gd name="T13" fmla="*/ 942 h 1133"/>
                  <a:gd name="T14" fmla="*/ 498 w 1962"/>
                  <a:gd name="T15" fmla="*/ 1132 h 1133"/>
                  <a:gd name="T16" fmla="*/ 561 w 1962"/>
                  <a:gd name="T17" fmla="*/ 1132 h 1133"/>
                  <a:gd name="T18" fmla="*/ 625 w 1962"/>
                  <a:gd name="T19" fmla="*/ 1132 h 1133"/>
                  <a:gd name="T20" fmla="*/ 688 w 1962"/>
                  <a:gd name="T21" fmla="*/ 1132 h 1133"/>
                  <a:gd name="T22" fmla="*/ 751 w 1962"/>
                  <a:gd name="T23" fmla="*/ 1132 h 1133"/>
                  <a:gd name="T24" fmla="*/ 814 w 1962"/>
                  <a:gd name="T25" fmla="*/ 1132 h 1133"/>
                  <a:gd name="T26" fmla="*/ 876 w 1962"/>
                  <a:gd name="T27" fmla="*/ 1132 h 1133"/>
                  <a:gd name="T28" fmla="*/ 939 w 1962"/>
                  <a:gd name="T29" fmla="*/ 1132 h 1133"/>
                  <a:gd name="T30" fmla="*/ 1002 w 1962"/>
                  <a:gd name="T31" fmla="*/ 1132 h 1133"/>
                  <a:gd name="T32" fmla="*/ 1065 w 1962"/>
                  <a:gd name="T33" fmla="*/ 1132 h 1133"/>
                  <a:gd name="T34" fmla="*/ 1128 w 1962"/>
                  <a:gd name="T35" fmla="*/ 1132 h 1133"/>
                  <a:gd name="T36" fmla="*/ 1191 w 1962"/>
                  <a:gd name="T37" fmla="*/ 0 h 1133"/>
                  <a:gd name="T38" fmla="*/ 1254 w 1962"/>
                  <a:gd name="T39" fmla="*/ 20 h 1133"/>
                  <a:gd name="T40" fmla="*/ 1317 w 1962"/>
                  <a:gd name="T41" fmla="*/ 67 h 1133"/>
                  <a:gd name="T42" fmla="*/ 1380 w 1962"/>
                  <a:gd name="T43" fmla="*/ 137 h 1133"/>
                  <a:gd name="T44" fmla="*/ 1443 w 1962"/>
                  <a:gd name="T45" fmla="*/ 227 h 1133"/>
                  <a:gd name="T46" fmla="*/ 1505 w 1962"/>
                  <a:gd name="T47" fmla="*/ 329 h 1133"/>
                  <a:gd name="T48" fmla="*/ 1568 w 1962"/>
                  <a:gd name="T49" fmla="*/ 438 h 1133"/>
                  <a:gd name="T50" fmla="*/ 1631 w 1962"/>
                  <a:gd name="T51" fmla="*/ 547 h 1133"/>
                  <a:gd name="T52" fmla="*/ 1694 w 1962"/>
                  <a:gd name="T53" fmla="*/ 652 h 1133"/>
                  <a:gd name="T54" fmla="*/ 1757 w 1962"/>
                  <a:gd name="T55" fmla="*/ 747 h 1133"/>
                  <a:gd name="T56" fmla="*/ 1819 w 1962"/>
                  <a:gd name="T57" fmla="*/ 832 h 1133"/>
                  <a:gd name="T58" fmla="*/ 1883 w 1962"/>
                  <a:gd name="T59" fmla="*/ 903 h 1133"/>
                  <a:gd name="T60" fmla="*/ 1946 w 1962"/>
                  <a:gd name="T61" fmla="*/ 963 h 1133"/>
                  <a:gd name="T62" fmla="*/ 1918 w 1962"/>
                  <a:gd name="T63" fmla="*/ 1132 h 1133"/>
                  <a:gd name="T64" fmla="*/ 1855 w 1962"/>
                  <a:gd name="T65" fmla="*/ 1132 h 1133"/>
                  <a:gd name="T66" fmla="*/ 1793 w 1962"/>
                  <a:gd name="T67" fmla="*/ 1132 h 1133"/>
                  <a:gd name="T68" fmla="*/ 1730 w 1962"/>
                  <a:gd name="T69" fmla="*/ 1132 h 1133"/>
                  <a:gd name="T70" fmla="*/ 1667 w 1962"/>
                  <a:gd name="T71" fmla="*/ 1132 h 1133"/>
                  <a:gd name="T72" fmla="*/ 1604 w 1962"/>
                  <a:gd name="T73" fmla="*/ 1132 h 1133"/>
                  <a:gd name="T74" fmla="*/ 1540 w 1962"/>
                  <a:gd name="T75" fmla="*/ 1132 h 1133"/>
                  <a:gd name="T76" fmla="*/ 1477 w 1962"/>
                  <a:gd name="T77" fmla="*/ 1132 h 1133"/>
                  <a:gd name="T78" fmla="*/ 1415 w 1962"/>
                  <a:gd name="T79" fmla="*/ 1132 h 1133"/>
                  <a:gd name="T80" fmla="*/ 1352 w 1962"/>
                  <a:gd name="T81" fmla="*/ 1132 h 1133"/>
                  <a:gd name="T82" fmla="*/ 1289 w 1962"/>
                  <a:gd name="T83" fmla="*/ 1132 h 1133"/>
                  <a:gd name="T84" fmla="*/ 1226 w 1962"/>
                  <a:gd name="T85" fmla="*/ 1132 h 1133"/>
                  <a:gd name="T86" fmla="*/ 1163 w 1962"/>
                  <a:gd name="T87" fmla="*/ 1132 h 1133"/>
                  <a:gd name="T88" fmla="*/ 1101 w 1962"/>
                  <a:gd name="T89" fmla="*/ 1132 h 1133"/>
                  <a:gd name="T90" fmla="*/ 1038 w 1962"/>
                  <a:gd name="T91" fmla="*/ 1132 h 1133"/>
                  <a:gd name="T92" fmla="*/ 975 w 1962"/>
                  <a:gd name="T93" fmla="*/ 1132 h 1133"/>
                  <a:gd name="T94" fmla="*/ 912 w 1962"/>
                  <a:gd name="T95" fmla="*/ 1132 h 1133"/>
                  <a:gd name="T96" fmla="*/ 848 w 1962"/>
                  <a:gd name="T97" fmla="*/ 1132 h 1133"/>
                  <a:gd name="T98" fmla="*/ 786 w 1962"/>
                  <a:gd name="T99" fmla="*/ 1132 h 1133"/>
                  <a:gd name="T100" fmla="*/ 723 w 1962"/>
                  <a:gd name="T101" fmla="*/ 1132 h 1133"/>
                  <a:gd name="T102" fmla="*/ 660 w 1962"/>
                  <a:gd name="T103" fmla="*/ 1132 h 1133"/>
                  <a:gd name="T104" fmla="*/ 597 w 1962"/>
                  <a:gd name="T105" fmla="*/ 1132 h 1133"/>
                  <a:gd name="T106" fmla="*/ 534 w 1962"/>
                  <a:gd name="T107" fmla="*/ 1132 h 1133"/>
                  <a:gd name="T108" fmla="*/ 472 w 1962"/>
                  <a:gd name="T109" fmla="*/ 1132 h 1133"/>
                  <a:gd name="T110" fmla="*/ 409 w 1962"/>
                  <a:gd name="T111" fmla="*/ 1132 h 1133"/>
                  <a:gd name="T112" fmla="*/ 345 w 1962"/>
                  <a:gd name="T113" fmla="*/ 1132 h 1133"/>
                  <a:gd name="T114" fmla="*/ 282 w 1962"/>
                  <a:gd name="T115" fmla="*/ 1132 h 1133"/>
                  <a:gd name="T116" fmla="*/ 219 w 1962"/>
                  <a:gd name="T117" fmla="*/ 1132 h 1133"/>
                  <a:gd name="T118" fmla="*/ 157 w 1962"/>
                  <a:gd name="T119" fmla="*/ 1132 h 1133"/>
                  <a:gd name="T120" fmla="*/ 94 w 1962"/>
                  <a:gd name="T121" fmla="*/ 1132 h 1133"/>
                  <a:gd name="T122" fmla="*/ 31 w 1962"/>
                  <a:gd name="T123" fmla="*/ 1132 h 113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62"/>
                  <a:gd name="T187" fmla="*/ 0 h 1133"/>
                  <a:gd name="T188" fmla="*/ 1962 w 1962"/>
                  <a:gd name="T189" fmla="*/ 1133 h 113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62" h="1133">
                    <a:moveTo>
                      <a:pt x="0" y="1119"/>
                    </a:moveTo>
                    <a:lnTo>
                      <a:pt x="4" y="1119"/>
                    </a:lnTo>
                    <a:lnTo>
                      <a:pt x="7" y="1118"/>
                    </a:lnTo>
                    <a:lnTo>
                      <a:pt x="11" y="1118"/>
                    </a:lnTo>
                    <a:lnTo>
                      <a:pt x="15" y="1117"/>
                    </a:lnTo>
                    <a:lnTo>
                      <a:pt x="19" y="1117"/>
                    </a:lnTo>
                    <a:lnTo>
                      <a:pt x="23" y="1117"/>
                    </a:lnTo>
                    <a:lnTo>
                      <a:pt x="27" y="1116"/>
                    </a:lnTo>
                    <a:lnTo>
                      <a:pt x="31" y="1116"/>
                    </a:lnTo>
                    <a:lnTo>
                      <a:pt x="35" y="1115"/>
                    </a:lnTo>
                    <a:lnTo>
                      <a:pt x="39" y="1115"/>
                    </a:lnTo>
                    <a:lnTo>
                      <a:pt x="43" y="1114"/>
                    </a:lnTo>
                    <a:lnTo>
                      <a:pt x="47" y="1114"/>
                    </a:lnTo>
                    <a:lnTo>
                      <a:pt x="51" y="1113"/>
                    </a:lnTo>
                    <a:lnTo>
                      <a:pt x="55" y="1113"/>
                    </a:lnTo>
                    <a:lnTo>
                      <a:pt x="59" y="1112"/>
                    </a:lnTo>
                    <a:lnTo>
                      <a:pt x="63" y="1112"/>
                    </a:lnTo>
                    <a:lnTo>
                      <a:pt x="66" y="1111"/>
                    </a:lnTo>
                    <a:lnTo>
                      <a:pt x="70" y="1110"/>
                    </a:lnTo>
                    <a:lnTo>
                      <a:pt x="74" y="1110"/>
                    </a:lnTo>
                    <a:lnTo>
                      <a:pt x="78" y="1109"/>
                    </a:lnTo>
                    <a:lnTo>
                      <a:pt x="82" y="1108"/>
                    </a:lnTo>
                    <a:lnTo>
                      <a:pt x="86" y="1108"/>
                    </a:lnTo>
                    <a:lnTo>
                      <a:pt x="90" y="1107"/>
                    </a:lnTo>
                    <a:lnTo>
                      <a:pt x="94" y="1106"/>
                    </a:lnTo>
                    <a:lnTo>
                      <a:pt x="98" y="1106"/>
                    </a:lnTo>
                    <a:lnTo>
                      <a:pt x="102" y="1105"/>
                    </a:lnTo>
                    <a:lnTo>
                      <a:pt x="106" y="1104"/>
                    </a:lnTo>
                    <a:lnTo>
                      <a:pt x="110" y="1104"/>
                    </a:lnTo>
                    <a:lnTo>
                      <a:pt x="114" y="1103"/>
                    </a:lnTo>
                    <a:lnTo>
                      <a:pt x="118" y="1102"/>
                    </a:lnTo>
                    <a:lnTo>
                      <a:pt x="122" y="1101"/>
                    </a:lnTo>
                    <a:lnTo>
                      <a:pt x="126" y="1100"/>
                    </a:lnTo>
                    <a:lnTo>
                      <a:pt x="130" y="1099"/>
                    </a:lnTo>
                    <a:lnTo>
                      <a:pt x="134" y="1099"/>
                    </a:lnTo>
                    <a:lnTo>
                      <a:pt x="138" y="1098"/>
                    </a:lnTo>
                    <a:lnTo>
                      <a:pt x="142" y="1097"/>
                    </a:lnTo>
                    <a:lnTo>
                      <a:pt x="145" y="1096"/>
                    </a:lnTo>
                    <a:lnTo>
                      <a:pt x="149" y="1095"/>
                    </a:lnTo>
                    <a:lnTo>
                      <a:pt x="153" y="1094"/>
                    </a:lnTo>
                    <a:lnTo>
                      <a:pt x="157" y="1093"/>
                    </a:lnTo>
                    <a:lnTo>
                      <a:pt x="161" y="1092"/>
                    </a:lnTo>
                    <a:lnTo>
                      <a:pt x="164" y="1091"/>
                    </a:lnTo>
                    <a:lnTo>
                      <a:pt x="168" y="1090"/>
                    </a:lnTo>
                    <a:lnTo>
                      <a:pt x="172" y="1089"/>
                    </a:lnTo>
                    <a:lnTo>
                      <a:pt x="176" y="1088"/>
                    </a:lnTo>
                    <a:lnTo>
                      <a:pt x="180" y="1087"/>
                    </a:lnTo>
                    <a:lnTo>
                      <a:pt x="184" y="1085"/>
                    </a:lnTo>
                    <a:lnTo>
                      <a:pt x="188" y="1084"/>
                    </a:lnTo>
                    <a:lnTo>
                      <a:pt x="192" y="1083"/>
                    </a:lnTo>
                    <a:lnTo>
                      <a:pt x="196" y="1082"/>
                    </a:lnTo>
                    <a:lnTo>
                      <a:pt x="200" y="1081"/>
                    </a:lnTo>
                    <a:lnTo>
                      <a:pt x="204" y="1079"/>
                    </a:lnTo>
                    <a:lnTo>
                      <a:pt x="208" y="1078"/>
                    </a:lnTo>
                    <a:lnTo>
                      <a:pt x="212" y="1077"/>
                    </a:lnTo>
                    <a:lnTo>
                      <a:pt x="216" y="1075"/>
                    </a:lnTo>
                    <a:lnTo>
                      <a:pt x="219" y="1074"/>
                    </a:lnTo>
                    <a:lnTo>
                      <a:pt x="223" y="1073"/>
                    </a:lnTo>
                    <a:lnTo>
                      <a:pt x="227" y="1071"/>
                    </a:lnTo>
                    <a:lnTo>
                      <a:pt x="231" y="1070"/>
                    </a:lnTo>
                    <a:lnTo>
                      <a:pt x="235" y="1068"/>
                    </a:lnTo>
                    <a:lnTo>
                      <a:pt x="239" y="1066"/>
                    </a:lnTo>
                    <a:lnTo>
                      <a:pt x="243" y="1065"/>
                    </a:lnTo>
                    <a:lnTo>
                      <a:pt x="247" y="1063"/>
                    </a:lnTo>
                    <a:lnTo>
                      <a:pt x="251" y="1061"/>
                    </a:lnTo>
                    <a:lnTo>
                      <a:pt x="255" y="1060"/>
                    </a:lnTo>
                    <a:lnTo>
                      <a:pt x="259" y="1058"/>
                    </a:lnTo>
                    <a:lnTo>
                      <a:pt x="263" y="1056"/>
                    </a:lnTo>
                    <a:lnTo>
                      <a:pt x="267" y="1054"/>
                    </a:lnTo>
                    <a:lnTo>
                      <a:pt x="271" y="1053"/>
                    </a:lnTo>
                    <a:lnTo>
                      <a:pt x="275" y="1051"/>
                    </a:lnTo>
                    <a:lnTo>
                      <a:pt x="279" y="1049"/>
                    </a:lnTo>
                    <a:lnTo>
                      <a:pt x="282" y="1047"/>
                    </a:lnTo>
                    <a:lnTo>
                      <a:pt x="286" y="1045"/>
                    </a:lnTo>
                    <a:lnTo>
                      <a:pt x="290" y="1043"/>
                    </a:lnTo>
                    <a:lnTo>
                      <a:pt x="294" y="1041"/>
                    </a:lnTo>
                    <a:lnTo>
                      <a:pt x="298" y="1039"/>
                    </a:lnTo>
                    <a:lnTo>
                      <a:pt x="302" y="1038"/>
                    </a:lnTo>
                    <a:lnTo>
                      <a:pt x="306" y="1036"/>
                    </a:lnTo>
                    <a:lnTo>
                      <a:pt x="310" y="1034"/>
                    </a:lnTo>
                    <a:lnTo>
                      <a:pt x="314" y="1032"/>
                    </a:lnTo>
                    <a:lnTo>
                      <a:pt x="318" y="1030"/>
                    </a:lnTo>
                    <a:lnTo>
                      <a:pt x="322" y="1027"/>
                    </a:lnTo>
                    <a:lnTo>
                      <a:pt x="326" y="1025"/>
                    </a:lnTo>
                    <a:lnTo>
                      <a:pt x="330" y="1022"/>
                    </a:lnTo>
                    <a:lnTo>
                      <a:pt x="334" y="1020"/>
                    </a:lnTo>
                    <a:lnTo>
                      <a:pt x="338" y="1018"/>
                    </a:lnTo>
                    <a:lnTo>
                      <a:pt x="342" y="1015"/>
                    </a:lnTo>
                    <a:lnTo>
                      <a:pt x="345" y="1012"/>
                    </a:lnTo>
                    <a:lnTo>
                      <a:pt x="349" y="1010"/>
                    </a:lnTo>
                    <a:lnTo>
                      <a:pt x="353" y="1007"/>
                    </a:lnTo>
                    <a:lnTo>
                      <a:pt x="357" y="1005"/>
                    </a:lnTo>
                    <a:lnTo>
                      <a:pt x="361" y="1002"/>
                    </a:lnTo>
                    <a:lnTo>
                      <a:pt x="365" y="999"/>
                    </a:lnTo>
                    <a:lnTo>
                      <a:pt x="369" y="996"/>
                    </a:lnTo>
                    <a:lnTo>
                      <a:pt x="373" y="993"/>
                    </a:lnTo>
                    <a:lnTo>
                      <a:pt x="377" y="991"/>
                    </a:lnTo>
                    <a:lnTo>
                      <a:pt x="381" y="988"/>
                    </a:lnTo>
                    <a:lnTo>
                      <a:pt x="385" y="985"/>
                    </a:lnTo>
                    <a:lnTo>
                      <a:pt x="389" y="982"/>
                    </a:lnTo>
                    <a:lnTo>
                      <a:pt x="393" y="979"/>
                    </a:lnTo>
                    <a:lnTo>
                      <a:pt x="397" y="976"/>
                    </a:lnTo>
                    <a:lnTo>
                      <a:pt x="401" y="973"/>
                    </a:lnTo>
                    <a:lnTo>
                      <a:pt x="405" y="969"/>
                    </a:lnTo>
                    <a:lnTo>
                      <a:pt x="409" y="966"/>
                    </a:lnTo>
                    <a:lnTo>
                      <a:pt x="413" y="963"/>
                    </a:lnTo>
                    <a:lnTo>
                      <a:pt x="417" y="959"/>
                    </a:lnTo>
                    <a:lnTo>
                      <a:pt x="421" y="956"/>
                    </a:lnTo>
                    <a:lnTo>
                      <a:pt x="425" y="953"/>
                    </a:lnTo>
                    <a:lnTo>
                      <a:pt x="428" y="949"/>
                    </a:lnTo>
                    <a:lnTo>
                      <a:pt x="432" y="946"/>
                    </a:lnTo>
                    <a:lnTo>
                      <a:pt x="436" y="942"/>
                    </a:lnTo>
                    <a:lnTo>
                      <a:pt x="440" y="938"/>
                    </a:lnTo>
                    <a:lnTo>
                      <a:pt x="444" y="935"/>
                    </a:lnTo>
                    <a:lnTo>
                      <a:pt x="448" y="931"/>
                    </a:lnTo>
                    <a:lnTo>
                      <a:pt x="452" y="927"/>
                    </a:lnTo>
                    <a:lnTo>
                      <a:pt x="456" y="923"/>
                    </a:lnTo>
                    <a:lnTo>
                      <a:pt x="460" y="919"/>
                    </a:lnTo>
                    <a:lnTo>
                      <a:pt x="464" y="916"/>
                    </a:lnTo>
                    <a:lnTo>
                      <a:pt x="468" y="912"/>
                    </a:lnTo>
                    <a:lnTo>
                      <a:pt x="472" y="908"/>
                    </a:lnTo>
                    <a:lnTo>
                      <a:pt x="476" y="903"/>
                    </a:lnTo>
                    <a:lnTo>
                      <a:pt x="480" y="899"/>
                    </a:lnTo>
                    <a:lnTo>
                      <a:pt x="484" y="895"/>
                    </a:lnTo>
                    <a:lnTo>
                      <a:pt x="488" y="1132"/>
                    </a:lnTo>
                    <a:lnTo>
                      <a:pt x="491" y="1132"/>
                    </a:lnTo>
                    <a:lnTo>
                      <a:pt x="494" y="1132"/>
                    </a:lnTo>
                    <a:lnTo>
                      <a:pt x="498" y="1132"/>
                    </a:lnTo>
                    <a:lnTo>
                      <a:pt x="502" y="1132"/>
                    </a:lnTo>
                    <a:lnTo>
                      <a:pt x="506" y="1132"/>
                    </a:lnTo>
                    <a:lnTo>
                      <a:pt x="510" y="1132"/>
                    </a:lnTo>
                    <a:lnTo>
                      <a:pt x="514" y="1132"/>
                    </a:lnTo>
                    <a:lnTo>
                      <a:pt x="518" y="1132"/>
                    </a:lnTo>
                    <a:lnTo>
                      <a:pt x="522" y="1132"/>
                    </a:lnTo>
                    <a:lnTo>
                      <a:pt x="526" y="1132"/>
                    </a:lnTo>
                    <a:lnTo>
                      <a:pt x="530" y="1132"/>
                    </a:lnTo>
                    <a:lnTo>
                      <a:pt x="534" y="1132"/>
                    </a:lnTo>
                    <a:lnTo>
                      <a:pt x="538" y="1132"/>
                    </a:lnTo>
                    <a:lnTo>
                      <a:pt x="542" y="1132"/>
                    </a:lnTo>
                    <a:lnTo>
                      <a:pt x="546" y="1132"/>
                    </a:lnTo>
                    <a:lnTo>
                      <a:pt x="550" y="1132"/>
                    </a:lnTo>
                    <a:lnTo>
                      <a:pt x="554" y="1132"/>
                    </a:lnTo>
                    <a:lnTo>
                      <a:pt x="557" y="1132"/>
                    </a:lnTo>
                    <a:lnTo>
                      <a:pt x="561" y="1132"/>
                    </a:lnTo>
                    <a:lnTo>
                      <a:pt x="565" y="1132"/>
                    </a:lnTo>
                    <a:lnTo>
                      <a:pt x="569" y="1132"/>
                    </a:lnTo>
                    <a:lnTo>
                      <a:pt x="573" y="1132"/>
                    </a:lnTo>
                    <a:lnTo>
                      <a:pt x="577" y="1132"/>
                    </a:lnTo>
                    <a:lnTo>
                      <a:pt x="581" y="1132"/>
                    </a:lnTo>
                    <a:lnTo>
                      <a:pt x="585" y="1132"/>
                    </a:lnTo>
                    <a:lnTo>
                      <a:pt x="589" y="1132"/>
                    </a:lnTo>
                    <a:lnTo>
                      <a:pt x="593" y="1132"/>
                    </a:lnTo>
                    <a:lnTo>
                      <a:pt x="597" y="1132"/>
                    </a:lnTo>
                    <a:lnTo>
                      <a:pt x="601" y="1132"/>
                    </a:lnTo>
                    <a:lnTo>
                      <a:pt x="605" y="1132"/>
                    </a:lnTo>
                    <a:lnTo>
                      <a:pt x="609" y="1132"/>
                    </a:lnTo>
                    <a:lnTo>
                      <a:pt x="613" y="1132"/>
                    </a:lnTo>
                    <a:lnTo>
                      <a:pt x="617" y="1132"/>
                    </a:lnTo>
                    <a:lnTo>
                      <a:pt x="621" y="1132"/>
                    </a:lnTo>
                    <a:lnTo>
                      <a:pt x="625" y="1132"/>
                    </a:lnTo>
                    <a:lnTo>
                      <a:pt x="629" y="1132"/>
                    </a:lnTo>
                    <a:lnTo>
                      <a:pt x="632" y="1132"/>
                    </a:lnTo>
                    <a:lnTo>
                      <a:pt x="636" y="1132"/>
                    </a:lnTo>
                    <a:lnTo>
                      <a:pt x="640" y="1132"/>
                    </a:lnTo>
                    <a:lnTo>
                      <a:pt x="644" y="1132"/>
                    </a:lnTo>
                    <a:lnTo>
                      <a:pt x="648" y="1132"/>
                    </a:lnTo>
                    <a:lnTo>
                      <a:pt x="652" y="1132"/>
                    </a:lnTo>
                    <a:lnTo>
                      <a:pt x="656" y="1132"/>
                    </a:lnTo>
                    <a:lnTo>
                      <a:pt x="660" y="1132"/>
                    </a:lnTo>
                    <a:lnTo>
                      <a:pt x="664" y="1132"/>
                    </a:lnTo>
                    <a:lnTo>
                      <a:pt x="668" y="1132"/>
                    </a:lnTo>
                    <a:lnTo>
                      <a:pt x="672" y="1132"/>
                    </a:lnTo>
                    <a:lnTo>
                      <a:pt x="676" y="1132"/>
                    </a:lnTo>
                    <a:lnTo>
                      <a:pt x="680" y="1132"/>
                    </a:lnTo>
                    <a:lnTo>
                      <a:pt x="684" y="1132"/>
                    </a:lnTo>
                    <a:lnTo>
                      <a:pt x="688" y="1132"/>
                    </a:lnTo>
                    <a:lnTo>
                      <a:pt x="692" y="1132"/>
                    </a:lnTo>
                    <a:lnTo>
                      <a:pt x="696" y="1132"/>
                    </a:lnTo>
                    <a:lnTo>
                      <a:pt x="700" y="1132"/>
                    </a:lnTo>
                    <a:lnTo>
                      <a:pt x="704" y="1132"/>
                    </a:lnTo>
                    <a:lnTo>
                      <a:pt x="707" y="1132"/>
                    </a:lnTo>
                    <a:lnTo>
                      <a:pt x="711" y="1132"/>
                    </a:lnTo>
                    <a:lnTo>
                      <a:pt x="715" y="1132"/>
                    </a:lnTo>
                    <a:lnTo>
                      <a:pt x="719" y="1132"/>
                    </a:lnTo>
                    <a:lnTo>
                      <a:pt x="723" y="1132"/>
                    </a:lnTo>
                    <a:lnTo>
                      <a:pt x="727" y="1132"/>
                    </a:lnTo>
                    <a:lnTo>
                      <a:pt x="731" y="1132"/>
                    </a:lnTo>
                    <a:lnTo>
                      <a:pt x="735" y="1132"/>
                    </a:lnTo>
                    <a:lnTo>
                      <a:pt x="739" y="1132"/>
                    </a:lnTo>
                    <a:lnTo>
                      <a:pt x="743" y="1132"/>
                    </a:lnTo>
                    <a:lnTo>
                      <a:pt x="747" y="1132"/>
                    </a:lnTo>
                    <a:lnTo>
                      <a:pt x="751" y="1132"/>
                    </a:lnTo>
                    <a:lnTo>
                      <a:pt x="755" y="1132"/>
                    </a:lnTo>
                    <a:lnTo>
                      <a:pt x="759" y="1132"/>
                    </a:lnTo>
                    <a:lnTo>
                      <a:pt x="763" y="1132"/>
                    </a:lnTo>
                    <a:lnTo>
                      <a:pt x="767" y="1132"/>
                    </a:lnTo>
                    <a:lnTo>
                      <a:pt x="770" y="1132"/>
                    </a:lnTo>
                    <a:lnTo>
                      <a:pt x="774" y="1132"/>
                    </a:lnTo>
                    <a:lnTo>
                      <a:pt x="778" y="1132"/>
                    </a:lnTo>
                    <a:lnTo>
                      <a:pt x="782" y="1132"/>
                    </a:lnTo>
                    <a:lnTo>
                      <a:pt x="786" y="1132"/>
                    </a:lnTo>
                    <a:lnTo>
                      <a:pt x="790" y="1132"/>
                    </a:lnTo>
                    <a:lnTo>
                      <a:pt x="794" y="1132"/>
                    </a:lnTo>
                    <a:lnTo>
                      <a:pt x="798" y="1132"/>
                    </a:lnTo>
                    <a:lnTo>
                      <a:pt x="802" y="1132"/>
                    </a:lnTo>
                    <a:lnTo>
                      <a:pt x="806" y="1132"/>
                    </a:lnTo>
                    <a:lnTo>
                      <a:pt x="810" y="1132"/>
                    </a:lnTo>
                    <a:lnTo>
                      <a:pt x="814" y="1132"/>
                    </a:lnTo>
                    <a:lnTo>
                      <a:pt x="817" y="1132"/>
                    </a:lnTo>
                    <a:lnTo>
                      <a:pt x="821" y="1132"/>
                    </a:lnTo>
                    <a:lnTo>
                      <a:pt x="825" y="1132"/>
                    </a:lnTo>
                    <a:lnTo>
                      <a:pt x="829" y="1132"/>
                    </a:lnTo>
                    <a:lnTo>
                      <a:pt x="833" y="1132"/>
                    </a:lnTo>
                    <a:lnTo>
                      <a:pt x="836" y="1132"/>
                    </a:lnTo>
                    <a:lnTo>
                      <a:pt x="840" y="1132"/>
                    </a:lnTo>
                    <a:lnTo>
                      <a:pt x="844" y="1132"/>
                    </a:lnTo>
                    <a:lnTo>
                      <a:pt x="848" y="1132"/>
                    </a:lnTo>
                    <a:lnTo>
                      <a:pt x="852" y="1132"/>
                    </a:lnTo>
                    <a:lnTo>
                      <a:pt x="856" y="1132"/>
                    </a:lnTo>
                    <a:lnTo>
                      <a:pt x="860" y="1132"/>
                    </a:lnTo>
                    <a:lnTo>
                      <a:pt x="864" y="1132"/>
                    </a:lnTo>
                    <a:lnTo>
                      <a:pt x="868" y="1132"/>
                    </a:lnTo>
                    <a:lnTo>
                      <a:pt x="872" y="1132"/>
                    </a:lnTo>
                    <a:lnTo>
                      <a:pt x="876" y="1132"/>
                    </a:lnTo>
                    <a:lnTo>
                      <a:pt x="880" y="1132"/>
                    </a:lnTo>
                    <a:lnTo>
                      <a:pt x="884" y="1132"/>
                    </a:lnTo>
                    <a:lnTo>
                      <a:pt x="888" y="1132"/>
                    </a:lnTo>
                    <a:lnTo>
                      <a:pt x="892" y="1132"/>
                    </a:lnTo>
                    <a:lnTo>
                      <a:pt x="896" y="1132"/>
                    </a:lnTo>
                    <a:lnTo>
                      <a:pt x="900" y="1132"/>
                    </a:lnTo>
                    <a:lnTo>
                      <a:pt x="904" y="1132"/>
                    </a:lnTo>
                    <a:lnTo>
                      <a:pt x="908" y="1132"/>
                    </a:lnTo>
                    <a:lnTo>
                      <a:pt x="912" y="1132"/>
                    </a:lnTo>
                    <a:lnTo>
                      <a:pt x="915" y="1132"/>
                    </a:lnTo>
                    <a:lnTo>
                      <a:pt x="919" y="1132"/>
                    </a:lnTo>
                    <a:lnTo>
                      <a:pt x="923" y="1132"/>
                    </a:lnTo>
                    <a:lnTo>
                      <a:pt x="927" y="1132"/>
                    </a:lnTo>
                    <a:lnTo>
                      <a:pt x="931" y="1132"/>
                    </a:lnTo>
                    <a:lnTo>
                      <a:pt x="935" y="1132"/>
                    </a:lnTo>
                    <a:lnTo>
                      <a:pt x="939" y="1132"/>
                    </a:lnTo>
                    <a:lnTo>
                      <a:pt x="943" y="1132"/>
                    </a:lnTo>
                    <a:lnTo>
                      <a:pt x="947" y="1132"/>
                    </a:lnTo>
                    <a:lnTo>
                      <a:pt x="951" y="1132"/>
                    </a:lnTo>
                    <a:lnTo>
                      <a:pt x="955" y="1132"/>
                    </a:lnTo>
                    <a:lnTo>
                      <a:pt x="959" y="1132"/>
                    </a:lnTo>
                    <a:lnTo>
                      <a:pt x="963" y="1132"/>
                    </a:lnTo>
                    <a:lnTo>
                      <a:pt x="967" y="1132"/>
                    </a:lnTo>
                    <a:lnTo>
                      <a:pt x="971" y="1132"/>
                    </a:lnTo>
                    <a:lnTo>
                      <a:pt x="975" y="1132"/>
                    </a:lnTo>
                    <a:lnTo>
                      <a:pt x="979" y="1132"/>
                    </a:lnTo>
                    <a:lnTo>
                      <a:pt x="982" y="1132"/>
                    </a:lnTo>
                    <a:lnTo>
                      <a:pt x="986" y="1132"/>
                    </a:lnTo>
                    <a:lnTo>
                      <a:pt x="990" y="1132"/>
                    </a:lnTo>
                    <a:lnTo>
                      <a:pt x="994" y="1132"/>
                    </a:lnTo>
                    <a:lnTo>
                      <a:pt x="998" y="1132"/>
                    </a:lnTo>
                    <a:lnTo>
                      <a:pt x="1002" y="1132"/>
                    </a:lnTo>
                    <a:lnTo>
                      <a:pt x="1006" y="1132"/>
                    </a:lnTo>
                    <a:lnTo>
                      <a:pt x="1010" y="1132"/>
                    </a:lnTo>
                    <a:lnTo>
                      <a:pt x="1014" y="1132"/>
                    </a:lnTo>
                    <a:lnTo>
                      <a:pt x="1018" y="1132"/>
                    </a:lnTo>
                    <a:lnTo>
                      <a:pt x="1022" y="1132"/>
                    </a:lnTo>
                    <a:lnTo>
                      <a:pt x="1026" y="1132"/>
                    </a:lnTo>
                    <a:lnTo>
                      <a:pt x="1030" y="1132"/>
                    </a:lnTo>
                    <a:lnTo>
                      <a:pt x="1034" y="1132"/>
                    </a:lnTo>
                    <a:lnTo>
                      <a:pt x="1038" y="1132"/>
                    </a:lnTo>
                    <a:lnTo>
                      <a:pt x="1042" y="1132"/>
                    </a:lnTo>
                    <a:lnTo>
                      <a:pt x="1045" y="1132"/>
                    </a:lnTo>
                    <a:lnTo>
                      <a:pt x="1049" y="1132"/>
                    </a:lnTo>
                    <a:lnTo>
                      <a:pt x="1053" y="1132"/>
                    </a:lnTo>
                    <a:lnTo>
                      <a:pt x="1057" y="1132"/>
                    </a:lnTo>
                    <a:lnTo>
                      <a:pt x="1061" y="1132"/>
                    </a:lnTo>
                    <a:lnTo>
                      <a:pt x="1065" y="1132"/>
                    </a:lnTo>
                    <a:lnTo>
                      <a:pt x="1069" y="1132"/>
                    </a:lnTo>
                    <a:lnTo>
                      <a:pt x="1073" y="1132"/>
                    </a:lnTo>
                    <a:lnTo>
                      <a:pt x="1077" y="1132"/>
                    </a:lnTo>
                    <a:lnTo>
                      <a:pt x="1081" y="1132"/>
                    </a:lnTo>
                    <a:lnTo>
                      <a:pt x="1085" y="1132"/>
                    </a:lnTo>
                    <a:lnTo>
                      <a:pt x="1089" y="1132"/>
                    </a:lnTo>
                    <a:lnTo>
                      <a:pt x="1093" y="1132"/>
                    </a:lnTo>
                    <a:lnTo>
                      <a:pt x="1097" y="1132"/>
                    </a:lnTo>
                    <a:lnTo>
                      <a:pt x="1101" y="1132"/>
                    </a:lnTo>
                    <a:lnTo>
                      <a:pt x="1105" y="1132"/>
                    </a:lnTo>
                    <a:lnTo>
                      <a:pt x="1109" y="1132"/>
                    </a:lnTo>
                    <a:lnTo>
                      <a:pt x="1113" y="1132"/>
                    </a:lnTo>
                    <a:lnTo>
                      <a:pt x="1117" y="1132"/>
                    </a:lnTo>
                    <a:lnTo>
                      <a:pt x="1120" y="1132"/>
                    </a:lnTo>
                    <a:lnTo>
                      <a:pt x="1124" y="1132"/>
                    </a:lnTo>
                    <a:lnTo>
                      <a:pt x="1128" y="1132"/>
                    </a:lnTo>
                    <a:lnTo>
                      <a:pt x="1132" y="1132"/>
                    </a:lnTo>
                    <a:lnTo>
                      <a:pt x="1136" y="1132"/>
                    </a:lnTo>
                    <a:lnTo>
                      <a:pt x="1140" y="1132"/>
                    </a:lnTo>
                    <a:lnTo>
                      <a:pt x="1144" y="1132"/>
                    </a:lnTo>
                    <a:lnTo>
                      <a:pt x="1147" y="1132"/>
                    </a:lnTo>
                    <a:lnTo>
                      <a:pt x="1151" y="1132"/>
                    </a:lnTo>
                    <a:lnTo>
                      <a:pt x="1155" y="1132"/>
                    </a:lnTo>
                    <a:lnTo>
                      <a:pt x="1159" y="1132"/>
                    </a:lnTo>
                    <a:lnTo>
                      <a:pt x="1163" y="1132"/>
                    </a:lnTo>
                    <a:lnTo>
                      <a:pt x="1167" y="1132"/>
                    </a:lnTo>
                    <a:lnTo>
                      <a:pt x="1171" y="1132"/>
                    </a:lnTo>
                    <a:lnTo>
                      <a:pt x="1175" y="1132"/>
                    </a:lnTo>
                    <a:lnTo>
                      <a:pt x="1179" y="1132"/>
                    </a:lnTo>
                    <a:lnTo>
                      <a:pt x="1183" y="0"/>
                    </a:lnTo>
                    <a:lnTo>
                      <a:pt x="1187" y="0"/>
                    </a:lnTo>
                    <a:lnTo>
                      <a:pt x="1191" y="0"/>
                    </a:lnTo>
                    <a:lnTo>
                      <a:pt x="1194" y="1"/>
                    </a:lnTo>
                    <a:lnTo>
                      <a:pt x="1198" y="1"/>
                    </a:lnTo>
                    <a:lnTo>
                      <a:pt x="1202" y="2"/>
                    </a:lnTo>
                    <a:lnTo>
                      <a:pt x="1206" y="2"/>
                    </a:lnTo>
                    <a:lnTo>
                      <a:pt x="1210" y="3"/>
                    </a:lnTo>
                    <a:lnTo>
                      <a:pt x="1214" y="4"/>
                    </a:lnTo>
                    <a:lnTo>
                      <a:pt x="1218" y="5"/>
                    </a:lnTo>
                    <a:lnTo>
                      <a:pt x="1222" y="6"/>
                    </a:lnTo>
                    <a:lnTo>
                      <a:pt x="1226" y="8"/>
                    </a:lnTo>
                    <a:lnTo>
                      <a:pt x="1230" y="9"/>
                    </a:lnTo>
                    <a:lnTo>
                      <a:pt x="1234" y="11"/>
                    </a:lnTo>
                    <a:lnTo>
                      <a:pt x="1238" y="12"/>
                    </a:lnTo>
                    <a:lnTo>
                      <a:pt x="1242" y="14"/>
                    </a:lnTo>
                    <a:lnTo>
                      <a:pt x="1246" y="16"/>
                    </a:lnTo>
                    <a:lnTo>
                      <a:pt x="1250" y="18"/>
                    </a:lnTo>
                    <a:lnTo>
                      <a:pt x="1254" y="20"/>
                    </a:lnTo>
                    <a:lnTo>
                      <a:pt x="1257" y="22"/>
                    </a:lnTo>
                    <a:lnTo>
                      <a:pt x="1261" y="24"/>
                    </a:lnTo>
                    <a:lnTo>
                      <a:pt x="1265" y="26"/>
                    </a:lnTo>
                    <a:lnTo>
                      <a:pt x="1269" y="29"/>
                    </a:lnTo>
                    <a:lnTo>
                      <a:pt x="1273" y="32"/>
                    </a:lnTo>
                    <a:lnTo>
                      <a:pt x="1277" y="34"/>
                    </a:lnTo>
                    <a:lnTo>
                      <a:pt x="1281" y="37"/>
                    </a:lnTo>
                    <a:lnTo>
                      <a:pt x="1285" y="40"/>
                    </a:lnTo>
                    <a:lnTo>
                      <a:pt x="1289" y="43"/>
                    </a:lnTo>
                    <a:lnTo>
                      <a:pt x="1293" y="46"/>
                    </a:lnTo>
                    <a:lnTo>
                      <a:pt x="1297" y="50"/>
                    </a:lnTo>
                    <a:lnTo>
                      <a:pt x="1301" y="53"/>
                    </a:lnTo>
                    <a:lnTo>
                      <a:pt x="1305" y="56"/>
                    </a:lnTo>
                    <a:lnTo>
                      <a:pt x="1309" y="60"/>
                    </a:lnTo>
                    <a:lnTo>
                      <a:pt x="1313" y="64"/>
                    </a:lnTo>
                    <a:lnTo>
                      <a:pt x="1317" y="67"/>
                    </a:lnTo>
                    <a:lnTo>
                      <a:pt x="1321" y="71"/>
                    </a:lnTo>
                    <a:lnTo>
                      <a:pt x="1324" y="75"/>
                    </a:lnTo>
                    <a:lnTo>
                      <a:pt x="1328" y="79"/>
                    </a:lnTo>
                    <a:lnTo>
                      <a:pt x="1332" y="83"/>
                    </a:lnTo>
                    <a:lnTo>
                      <a:pt x="1336" y="87"/>
                    </a:lnTo>
                    <a:lnTo>
                      <a:pt x="1340" y="91"/>
                    </a:lnTo>
                    <a:lnTo>
                      <a:pt x="1344" y="94"/>
                    </a:lnTo>
                    <a:lnTo>
                      <a:pt x="1348" y="99"/>
                    </a:lnTo>
                    <a:lnTo>
                      <a:pt x="1352" y="103"/>
                    </a:lnTo>
                    <a:lnTo>
                      <a:pt x="1356" y="108"/>
                    </a:lnTo>
                    <a:lnTo>
                      <a:pt x="1360" y="113"/>
                    </a:lnTo>
                    <a:lnTo>
                      <a:pt x="1364" y="118"/>
                    </a:lnTo>
                    <a:lnTo>
                      <a:pt x="1368" y="122"/>
                    </a:lnTo>
                    <a:lnTo>
                      <a:pt x="1372" y="127"/>
                    </a:lnTo>
                    <a:lnTo>
                      <a:pt x="1376" y="132"/>
                    </a:lnTo>
                    <a:lnTo>
                      <a:pt x="1380" y="137"/>
                    </a:lnTo>
                    <a:lnTo>
                      <a:pt x="1384" y="142"/>
                    </a:lnTo>
                    <a:lnTo>
                      <a:pt x="1388" y="147"/>
                    </a:lnTo>
                    <a:lnTo>
                      <a:pt x="1392" y="153"/>
                    </a:lnTo>
                    <a:lnTo>
                      <a:pt x="1396" y="158"/>
                    </a:lnTo>
                    <a:lnTo>
                      <a:pt x="1400" y="164"/>
                    </a:lnTo>
                    <a:lnTo>
                      <a:pt x="1403" y="169"/>
                    </a:lnTo>
                    <a:lnTo>
                      <a:pt x="1407" y="175"/>
                    </a:lnTo>
                    <a:lnTo>
                      <a:pt x="1411" y="180"/>
                    </a:lnTo>
                    <a:lnTo>
                      <a:pt x="1415" y="186"/>
                    </a:lnTo>
                    <a:lnTo>
                      <a:pt x="1419" y="192"/>
                    </a:lnTo>
                    <a:lnTo>
                      <a:pt x="1423" y="197"/>
                    </a:lnTo>
                    <a:lnTo>
                      <a:pt x="1427" y="203"/>
                    </a:lnTo>
                    <a:lnTo>
                      <a:pt x="1431" y="209"/>
                    </a:lnTo>
                    <a:lnTo>
                      <a:pt x="1435" y="215"/>
                    </a:lnTo>
                    <a:lnTo>
                      <a:pt x="1439" y="221"/>
                    </a:lnTo>
                    <a:lnTo>
                      <a:pt x="1443" y="227"/>
                    </a:lnTo>
                    <a:lnTo>
                      <a:pt x="1447" y="234"/>
                    </a:lnTo>
                    <a:lnTo>
                      <a:pt x="1451" y="240"/>
                    </a:lnTo>
                    <a:lnTo>
                      <a:pt x="1455" y="246"/>
                    </a:lnTo>
                    <a:lnTo>
                      <a:pt x="1459" y="252"/>
                    </a:lnTo>
                    <a:lnTo>
                      <a:pt x="1463" y="258"/>
                    </a:lnTo>
                    <a:lnTo>
                      <a:pt x="1467" y="265"/>
                    </a:lnTo>
                    <a:lnTo>
                      <a:pt x="1470" y="271"/>
                    </a:lnTo>
                    <a:lnTo>
                      <a:pt x="1473" y="278"/>
                    </a:lnTo>
                    <a:lnTo>
                      <a:pt x="1477" y="283"/>
                    </a:lnTo>
                    <a:lnTo>
                      <a:pt x="1481" y="289"/>
                    </a:lnTo>
                    <a:lnTo>
                      <a:pt x="1485" y="296"/>
                    </a:lnTo>
                    <a:lnTo>
                      <a:pt x="1489" y="303"/>
                    </a:lnTo>
                    <a:lnTo>
                      <a:pt x="1493" y="309"/>
                    </a:lnTo>
                    <a:lnTo>
                      <a:pt x="1497" y="316"/>
                    </a:lnTo>
                    <a:lnTo>
                      <a:pt x="1501" y="322"/>
                    </a:lnTo>
                    <a:lnTo>
                      <a:pt x="1505" y="329"/>
                    </a:lnTo>
                    <a:lnTo>
                      <a:pt x="1509" y="336"/>
                    </a:lnTo>
                    <a:lnTo>
                      <a:pt x="1513" y="343"/>
                    </a:lnTo>
                    <a:lnTo>
                      <a:pt x="1517" y="349"/>
                    </a:lnTo>
                    <a:lnTo>
                      <a:pt x="1521" y="356"/>
                    </a:lnTo>
                    <a:lnTo>
                      <a:pt x="1525" y="363"/>
                    </a:lnTo>
                    <a:lnTo>
                      <a:pt x="1529" y="370"/>
                    </a:lnTo>
                    <a:lnTo>
                      <a:pt x="1532" y="377"/>
                    </a:lnTo>
                    <a:lnTo>
                      <a:pt x="1536" y="383"/>
                    </a:lnTo>
                    <a:lnTo>
                      <a:pt x="1540" y="390"/>
                    </a:lnTo>
                    <a:lnTo>
                      <a:pt x="1544" y="397"/>
                    </a:lnTo>
                    <a:lnTo>
                      <a:pt x="1548" y="404"/>
                    </a:lnTo>
                    <a:lnTo>
                      <a:pt x="1552" y="411"/>
                    </a:lnTo>
                    <a:lnTo>
                      <a:pt x="1556" y="418"/>
                    </a:lnTo>
                    <a:lnTo>
                      <a:pt x="1560" y="425"/>
                    </a:lnTo>
                    <a:lnTo>
                      <a:pt x="1564" y="432"/>
                    </a:lnTo>
                    <a:lnTo>
                      <a:pt x="1568" y="438"/>
                    </a:lnTo>
                    <a:lnTo>
                      <a:pt x="1572" y="445"/>
                    </a:lnTo>
                    <a:lnTo>
                      <a:pt x="1576" y="452"/>
                    </a:lnTo>
                    <a:lnTo>
                      <a:pt x="1580" y="459"/>
                    </a:lnTo>
                    <a:lnTo>
                      <a:pt x="1584" y="466"/>
                    </a:lnTo>
                    <a:lnTo>
                      <a:pt x="1588" y="472"/>
                    </a:lnTo>
                    <a:lnTo>
                      <a:pt x="1592" y="479"/>
                    </a:lnTo>
                    <a:lnTo>
                      <a:pt x="1596" y="486"/>
                    </a:lnTo>
                    <a:lnTo>
                      <a:pt x="1600" y="493"/>
                    </a:lnTo>
                    <a:lnTo>
                      <a:pt x="1604" y="499"/>
                    </a:lnTo>
                    <a:lnTo>
                      <a:pt x="1607" y="506"/>
                    </a:lnTo>
                    <a:lnTo>
                      <a:pt x="1611" y="513"/>
                    </a:lnTo>
                    <a:lnTo>
                      <a:pt x="1615" y="520"/>
                    </a:lnTo>
                    <a:lnTo>
                      <a:pt x="1619" y="527"/>
                    </a:lnTo>
                    <a:lnTo>
                      <a:pt x="1623" y="534"/>
                    </a:lnTo>
                    <a:lnTo>
                      <a:pt x="1627" y="540"/>
                    </a:lnTo>
                    <a:lnTo>
                      <a:pt x="1631" y="547"/>
                    </a:lnTo>
                    <a:lnTo>
                      <a:pt x="1635" y="554"/>
                    </a:lnTo>
                    <a:lnTo>
                      <a:pt x="1639" y="561"/>
                    </a:lnTo>
                    <a:lnTo>
                      <a:pt x="1643" y="567"/>
                    </a:lnTo>
                    <a:lnTo>
                      <a:pt x="1647" y="574"/>
                    </a:lnTo>
                    <a:lnTo>
                      <a:pt x="1651" y="581"/>
                    </a:lnTo>
                    <a:lnTo>
                      <a:pt x="1655" y="587"/>
                    </a:lnTo>
                    <a:lnTo>
                      <a:pt x="1659" y="594"/>
                    </a:lnTo>
                    <a:lnTo>
                      <a:pt x="1663" y="601"/>
                    </a:lnTo>
                    <a:lnTo>
                      <a:pt x="1667" y="607"/>
                    </a:lnTo>
                    <a:lnTo>
                      <a:pt x="1671" y="614"/>
                    </a:lnTo>
                    <a:lnTo>
                      <a:pt x="1675" y="620"/>
                    </a:lnTo>
                    <a:lnTo>
                      <a:pt x="1679" y="627"/>
                    </a:lnTo>
                    <a:lnTo>
                      <a:pt x="1682" y="633"/>
                    </a:lnTo>
                    <a:lnTo>
                      <a:pt x="1686" y="640"/>
                    </a:lnTo>
                    <a:lnTo>
                      <a:pt x="1690" y="646"/>
                    </a:lnTo>
                    <a:lnTo>
                      <a:pt x="1694" y="652"/>
                    </a:lnTo>
                    <a:lnTo>
                      <a:pt x="1698" y="659"/>
                    </a:lnTo>
                    <a:lnTo>
                      <a:pt x="1702" y="664"/>
                    </a:lnTo>
                    <a:lnTo>
                      <a:pt x="1706" y="670"/>
                    </a:lnTo>
                    <a:lnTo>
                      <a:pt x="1710" y="676"/>
                    </a:lnTo>
                    <a:lnTo>
                      <a:pt x="1714" y="682"/>
                    </a:lnTo>
                    <a:lnTo>
                      <a:pt x="1718" y="689"/>
                    </a:lnTo>
                    <a:lnTo>
                      <a:pt x="1722" y="695"/>
                    </a:lnTo>
                    <a:lnTo>
                      <a:pt x="1726" y="701"/>
                    </a:lnTo>
                    <a:lnTo>
                      <a:pt x="1730" y="707"/>
                    </a:lnTo>
                    <a:lnTo>
                      <a:pt x="1734" y="713"/>
                    </a:lnTo>
                    <a:lnTo>
                      <a:pt x="1738" y="719"/>
                    </a:lnTo>
                    <a:lnTo>
                      <a:pt x="1742" y="724"/>
                    </a:lnTo>
                    <a:lnTo>
                      <a:pt x="1745" y="730"/>
                    </a:lnTo>
                    <a:lnTo>
                      <a:pt x="1749" y="736"/>
                    </a:lnTo>
                    <a:lnTo>
                      <a:pt x="1753" y="741"/>
                    </a:lnTo>
                    <a:lnTo>
                      <a:pt x="1757" y="747"/>
                    </a:lnTo>
                    <a:lnTo>
                      <a:pt x="1761" y="753"/>
                    </a:lnTo>
                    <a:lnTo>
                      <a:pt x="1765" y="759"/>
                    </a:lnTo>
                    <a:lnTo>
                      <a:pt x="1769" y="764"/>
                    </a:lnTo>
                    <a:lnTo>
                      <a:pt x="1773" y="770"/>
                    </a:lnTo>
                    <a:lnTo>
                      <a:pt x="1777" y="775"/>
                    </a:lnTo>
                    <a:lnTo>
                      <a:pt x="1781" y="781"/>
                    </a:lnTo>
                    <a:lnTo>
                      <a:pt x="1785" y="786"/>
                    </a:lnTo>
                    <a:lnTo>
                      <a:pt x="1789" y="792"/>
                    </a:lnTo>
                    <a:lnTo>
                      <a:pt x="1793" y="797"/>
                    </a:lnTo>
                    <a:lnTo>
                      <a:pt x="1797" y="802"/>
                    </a:lnTo>
                    <a:lnTo>
                      <a:pt x="1800" y="807"/>
                    </a:lnTo>
                    <a:lnTo>
                      <a:pt x="1804" y="812"/>
                    </a:lnTo>
                    <a:lnTo>
                      <a:pt x="1808" y="817"/>
                    </a:lnTo>
                    <a:lnTo>
                      <a:pt x="1811" y="822"/>
                    </a:lnTo>
                    <a:lnTo>
                      <a:pt x="1815" y="827"/>
                    </a:lnTo>
                    <a:lnTo>
                      <a:pt x="1819" y="832"/>
                    </a:lnTo>
                    <a:lnTo>
                      <a:pt x="1823" y="837"/>
                    </a:lnTo>
                    <a:lnTo>
                      <a:pt x="1827" y="842"/>
                    </a:lnTo>
                    <a:lnTo>
                      <a:pt x="1831" y="847"/>
                    </a:lnTo>
                    <a:lnTo>
                      <a:pt x="1835" y="851"/>
                    </a:lnTo>
                    <a:lnTo>
                      <a:pt x="1839" y="856"/>
                    </a:lnTo>
                    <a:lnTo>
                      <a:pt x="1843" y="860"/>
                    </a:lnTo>
                    <a:lnTo>
                      <a:pt x="1847" y="864"/>
                    </a:lnTo>
                    <a:lnTo>
                      <a:pt x="1851" y="869"/>
                    </a:lnTo>
                    <a:lnTo>
                      <a:pt x="1855" y="873"/>
                    </a:lnTo>
                    <a:lnTo>
                      <a:pt x="1859" y="878"/>
                    </a:lnTo>
                    <a:lnTo>
                      <a:pt x="1863" y="882"/>
                    </a:lnTo>
                    <a:lnTo>
                      <a:pt x="1867" y="887"/>
                    </a:lnTo>
                    <a:lnTo>
                      <a:pt x="1871" y="891"/>
                    </a:lnTo>
                    <a:lnTo>
                      <a:pt x="1875" y="895"/>
                    </a:lnTo>
                    <a:lnTo>
                      <a:pt x="1879" y="899"/>
                    </a:lnTo>
                    <a:lnTo>
                      <a:pt x="1883" y="903"/>
                    </a:lnTo>
                    <a:lnTo>
                      <a:pt x="1887" y="908"/>
                    </a:lnTo>
                    <a:lnTo>
                      <a:pt x="1891" y="912"/>
                    </a:lnTo>
                    <a:lnTo>
                      <a:pt x="1894" y="916"/>
                    </a:lnTo>
                    <a:lnTo>
                      <a:pt x="1898" y="919"/>
                    </a:lnTo>
                    <a:lnTo>
                      <a:pt x="1902" y="923"/>
                    </a:lnTo>
                    <a:lnTo>
                      <a:pt x="1906" y="927"/>
                    </a:lnTo>
                    <a:lnTo>
                      <a:pt x="1910" y="931"/>
                    </a:lnTo>
                    <a:lnTo>
                      <a:pt x="1914" y="935"/>
                    </a:lnTo>
                    <a:lnTo>
                      <a:pt x="1918" y="938"/>
                    </a:lnTo>
                    <a:lnTo>
                      <a:pt x="1922" y="942"/>
                    </a:lnTo>
                    <a:lnTo>
                      <a:pt x="1926" y="946"/>
                    </a:lnTo>
                    <a:lnTo>
                      <a:pt x="1930" y="949"/>
                    </a:lnTo>
                    <a:lnTo>
                      <a:pt x="1934" y="953"/>
                    </a:lnTo>
                    <a:lnTo>
                      <a:pt x="1938" y="956"/>
                    </a:lnTo>
                    <a:lnTo>
                      <a:pt x="1942" y="959"/>
                    </a:lnTo>
                    <a:lnTo>
                      <a:pt x="1946" y="963"/>
                    </a:lnTo>
                    <a:lnTo>
                      <a:pt x="1950" y="966"/>
                    </a:lnTo>
                    <a:lnTo>
                      <a:pt x="1954" y="969"/>
                    </a:lnTo>
                    <a:lnTo>
                      <a:pt x="1957" y="973"/>
                    </a:lnTo>
                    <a:lnTo>
                      <a:pt x="1961" y="976"/>
                    </a:lnTo>
                    <a:lnTo>
                      <a:pt x="1961" y="1132"/>
                    </a:lnTo>
                    <a:lnTo>
                      <a:pt x="1957" y="1132"/>
                    </a:lnTo>
                    <a:lnTo>
                      <a:pt x="1954" y="1132"/>
                    </a:lnTo>
                    <a:lnTo>
                      <a:pt x="1950" y="1132"/>
                    </a:lnTo>
                    <a:lnTo>
                      <a:pt x="1946" y="1132"/>
                    </a:lnTo>
                    <a:lnTo>
                      <a:pt x="1942" y="1132"/>
                    </a:lnTo>
                    <a:lnTo>
                      <a:pt x="1938" y="1132"/>
                    </a:lnTo>
                    <a:lnTo>
                      <a:pt x="1934" y="1132"/>
                    </a:lnTo>
                    <a:lnTo>
                      <a:pt x="1930" y="1132"/>
                    </a:lnTo>
                    <a:lnTo>
                      <a:pt x="1926" y="1132"/>
                    </a:lnTo>
                    <a:lnTo>
                      <a:pt x="1922" y="1132"/>
                    </a:lnTo>
                    <a:lnTo>
                      <a:pt x="1918" y="1132"/>
                    </a:lnTo>
                    <a:lnTo>
                      <a:pt x="1914" y="1132"/>
                    </a:lnTo>
                    <a:lnTo>
                      <a:pt x="1910" y="1132"/>
                    </a:lnTo>
                    <a:lnTo>
                      <a:pt x="1906" y="1132"/>
                    </a:lnTo>
                    <a:lnTo>
                      <a:pt x="1902" y="1132"/>
                    </a:lnTo>
                    <a:lnTo>
                      <a:pt x="1898" y="1132"/>
                    </a:lnTo>
                    <a:lnTo>
                      <a:pt x="1894" y="1132"/>
                    </a:lnTo>
                    <a:lnTo>
                      <a:pt x="1891" y="1132"/>
                    </a:lnTo>
                    <a:lnTo>
                      <a:pt x="1887" y="1132"/>
                    </a:lnTo>
                    <a:lnTo>
                      <a:pt x="1883" y="1132"/>
                    </a:lnTo>
                    <a:lnTo>
                      <a:pt x="1879" y="1132"/>
                    </a:lnTo>
                    <a:lnTo>
                      <a:pt x="1875" y="1132"/>
                    </a:lnTo>
                    <a:lnTo>
                      <a:pt x="1871" y="1132"/>
                    </a:lnTo>
                    <a:lnTo>
                      <a:pt x="1867" y="1132"/>
                    </a:lnTo>
                    <a:lnTo>
                      <a:pt x="1863" y="1132"/>
                    </a:lnTo>
                    <a:lnTo>
                      <a:pt x="1859" y="1132"/>
                    </a:lnTo>
                    <a:lnTo>
                      <a:pt x="1855" y="1132"/>
                    </a:lnTo>
                    <a:lnTo>
                      <a:pt x="1851" y="1132"/>
                    </a:lnTo>
                    <a:lnTo>
                      <a:pt x="1847" y="1132"/>
                    </a:lnTo>
                    <a:lnTo>
                      <a:pt x="1843" y="1132"/>
                    </a:lnTo>
                    <a:lnTo>
                      <a:pt x="1839" y="1132"/>
                    </a:lnTo>
                    <a:lnTo>
                      <a:pt x="1835" y="1132"/>
                    </a:lnTo>
                    <a:lnTo>
                      <a:pt x="1831" y="1132"/>
                    </a:lnTo>
                    <a:lnTo>
                      <a:pt x="1827" y="1132"/>
                    </a:lnTo>
                    <a:lnTo>
                      <a:pt x="1823" y="1132"/>
                    </a:lnTo>
                    <a:lnTo>
                      <a:pt x="1819" y="1132"/>
                    </a:lnTo>
                    <a:lnTo>
                      <a:pt x="1815" y="1132"/>
                    </a:lnTo>
                    <a:lnTo>
                      <a:pt x="1811" y="1132"/>
                    </a:lnTo>
                    <a:lnTo>
                      <a:pt x="1808" y="1132"/>
                    </a:lnTo>
                    <a:lnTo>
                      <a:pt x="1804" y="1132"/>
                    </a:lnTo>
                    <a:lnTo>
                      <a:pt x="1800" y="1132"/>
                    </a:lnTo>
                    <a:lnTo>
                      <a:pt x="1797" y="1132"/>
                    </a:lnTo>
                    <a:lnTo>
                      <a:pt x="1793" y="1132"/>
                    </a:lnTo>
                    <a:lnTo>
                      <a:pt x="1789" y="1132"/>
                    </a:lnTo>
                    <a:lnTo>
                      <a:pt x="1785" y="1132"/>
                    </a:lnTo>
                    <a:lnTo>
                      <a:pt x="1781" y="1132"/>
                    </a:lnTo>
                    <a:lnTo>
                      <a:pt x="1777" y="1132"/>
                    </a:lnTo>
                    <a:lnTo>
                      <a:pt x="1773" y="1132"/>
                    </a:lnTo>
                    <a:lnTo>
                      <a:pt x="1769" y="1132"/>
                    </a:lnTo>
                    <a:lnTo>
                      <a:pt x="1765" y="1132"/>
                    </a:lnTo>
                    <a:lnTo>
                      <a:pt x="1761" y="1132"/>
                    </a:lnTo>
                    <a:lnTo>
                      <a:pt x="1757" y="1132"/>
                    </a:lnTo>
                    <a:lnTo>
                      <a:pt x="1753" y="1132"/>
                    </a:lnTo>
                    <a:lnTo>
                      <a:pt x="1749" y="1132"/>
                    </a:lnTo>
                    <a:lnTo>
                      <a:pt x="1745" y="1132"/>
                    </a:lnTo>
                    <a:lnTo>
                      <a:pt x="1742" y="1132"/>
                    </a:lnTo>
                    <a:lnTo>
                      <a:pt x="1738" y="1132"/>
                    </a:lnTo>
                    <a:lnTo>
                      <a:pt x="1734" y="1132"/>
                    </a:lnTo>
                    <a:lnTo>
                      <a:pt x="1730" y="1132"/>
                    </a:lnTo>
                    <a:lnTo>
                      <a:pt x="1726" y="1132"/>
                    </a:lnTo>
                    <a:lnTo>
                      <a:pt x="1722" y="1132"/>
                    </a:lnTo>
                    <a:lnTo>
                      <a:pt x="1718" y="1132"/>
                    </a:lnTo>
                    <a:lnTo>
                      <a:pt x="1714" y="1132"/>
                    </a:lnTo>
                    <a:lnTo>
                      <a:pt x="1710" y="1132"/>
                    </a:lnTo>
                    <a:lnTo>
                      <a:pt x="1706" y="1132"/>
                    </a:lnTo>
                    <a:lnTo>
                      <a:pt x="1702" y="1132"/>
                    </a:lnTo>
                    <a:lnTo>
                      <a:pt x="1698" y="1132"/>
                    </a:lnTo>
                    <a:lnTo>
                      <a:pt x="1694" y="1132"/>
                    </a:lnTo>
                    <a:lnTo>
                      <a:pt x="1690" y="1132"/>
                    </a:lnTo>
                    <a:lnTo>
                      <a:pt x="1686" y="1132"/>
                    </a:lnTo>
                    <a:lnTo>
                      <a:pt x="1682" y="1132"/>
                    </a:lnTo>
                    <a:lnTo>
                      <a:pt x="1679" y="1132"/>
                    </a:lnTo>
                    <a:lnTo>
                      <a:pt x="1675" y="1132"/>
                    </a:lnTo>
                    <a:lnTo>
                      <a:pt x="1671" y="1132"/>
                    </a:lnTo>
                    <a:lnTo>
                      <a:pt x="1667" y="1132"/>
                    </a:lnTo>
                    <a:lnTo>
                      <a:pt x="1663" y="1132"/>
                    </a:lnTo>
                    <a:lnTo>
                      <a:pt x="1659" y="1132"/>
                    </a:lnTo>
                    <a:lnTo>
                      <a:pt x="1655" y="1132"/>
                    </a:lnTo>
                    <a:lnTo>
                      <a:pt x="1651" y="1132"/>
                    </a:lnTo>
                    <a:lnTo>
                      <a:pt x="1647" y="1132"/>
                    </a:lnTo>
                    <a:lnTo>
                      <a:pt x="1643" y="1132"/>
                    </a:lnTo>
                    <a:lnTo>
                      <a:pt x="1639" y="1132"/>
                    </a:lnTo>
                    <a:lnTo>
                      <a:pt x="1635" y="1132"/>
                    </a:lnTo>
                    <a:lnTo>
                      <a:pt x="1631" y="1132"/>
                    </a:lnTo>
                    <a:lnTo>
                      <a:pt x="1627" y="1132"/>
                    </a:lnTo>
                    <a:lnTo>
                      <a:pt x="1623" y="1132"/>
                    </a:lnTo>
                    <a:lnTo>
                      <a:pt x="1619" y="1132"/>
                    </a:lnTo>
                    <a:lnTo>
                      <a:pt x="1615" y="1132"/>
                    </a:lnTo>
                    <a:lnTo>
                      <a:pt x="1611" y="1132"/>
                    </a:lnTo>
                    <a:lnTo>
                      <a:pt x="1607" y="1132"/>
                    </a:lnTo>
                    <a:lnTo>
                      <a:pt x="1604" y="1132"/>
                    </a:lnTo>
                    <a:lnTo>
                      <a:pt x="1600" y="1132"/>
                    </a:lnTo>
                    <a:lnTo>
                      <a:pt x="1596" y="1132"/>
                    </a:lnTo>
                    <a:lnTo>
                      <a:pt x="1592" y="1132"/>
                    </a:lnTo>
                    <a:lnTo>
                      <a:pt x="1588" y="1132"/>
                    </a:lnTo>
                    <a:lnTo>
                      <a:pt x="1584" y="1132"/>
                    </a:lnTo>
                    <a:lnTo>
                      <a:pt x="1580" y="1132"/>
                    </a:lnTo>
                    <a:lnTo>
                      <a:pt x="1576" y="1132"/>
                    </a:lnTo>
                    <a:lnTo>
                      <a:pt x="1572" y="1132"/>
                    </a:lnTo>
                    <a:lnTo>
                      <a:pt x="1568" y="1132"/>
                    </a:lnTo>
                    <a:lnTo>
                      <a:pt x="1564" y="1132"/>
                    </a:lnTo>
                    <a:lnTo>
                      <a:pt x="1560" y="1132"/>
                    </a:lnTo>
                    <a:lnTo>
                      <a:pt x="1556" y="1132"/>
                    </a:lnTo>
                    <a:lnTo>
                      <a:pt x="1552" y="1132"/>
                    </a:lnTo>
                    <a:lnTo>
                      <a:pt x="1548" y="1132"/>
                    </a:lnTo>
                    <a:lnTo>
                      <a:pt x="1544" y="1132"/>
                    </a:lnTo>
                    <a:lnTo>
                      <a:pt x="1540" y="1132"/>
                    </a:lnTo>
                    <a:lnTo>
                      <a:pt x="1536" y="1132"/>
                    </a:lnTo>
                    <a:lnTo>
                      <a:pt x="1532" y="1132"/>
                    </a:lnTo>
                    <a:lnTo>
                      <a:pt x="1529" y="1132"/>
                    </a:lnTo>
                    <a:lnTo>
                      <a:pt x="1525" y="1132"/>
                    </a:lnTo>
                    <a:lnTo>
                      <a:pt x="1521" y="1132"/>
                    </a:lnTo>
                    <a:lnTo>
                      <a:pt x="1517" y="1132"/>
                    </a:lnTo>
                    <a:lnTo>
                      <a:pt x="1513" y="1132"/>
                    </a:lnTo>
                    <a:lnTo>
                      <a:pt x="1509" y="1132"/>
                    </a:lnTo>
                    <a:lnTo>
                      <a:pt x="1505" y="1132"/>
                    </a:lnTo>
                    <a:lnTo>
                      <a:pt x="1501" y="1132"/>
                    </a:lnTo>
                    <a:lnTo>
                      <a:pt x="1497" y="1132"/>
                    </a:lnTo>
                    <a:lnTo>
                      <a:pt x="1493" y="1132"/>
                    </a:lnTo>
                    <a:lnTo>
                      <a:pt x="1489" y="1132"/>
                    </a:lnTo>
                    <a:lnTo>
                      <a:pt x="1485" y="1132"/>
                    </a:lnTo>
                    <a:lnTo>
                      <a:pt x="1481" y="1132"/>
                    </a:lnTo>
                    <a:lnTo>
                      <a:pt x="1477" y="1132"/>
                    </a:lnTo>
                    <a:lnTo>
                      <a:pt x="1473" y="1132"/>
                    </a:lnTo>
                    <a:lnTo>
                      <a:pt x="1470" y="1132"/>
                    </a:lnTo>
                    <a:lnTo>
                      <a:pt x="1467" y="1132"/>
                    </a:lnTo>
                    <a:lnTo>
                      <a:pt x="1463" y="1132"/>
                    </a:lnTo>
                    <a:lnTo>
                      <a:pt x="1459" y="1132"/>
                    </a:lnTo>
                    <a:lnTo>
                      <a:pt x="1455" y="1132"/>
                    </a:lnTo>
                    <a:lnTo>
                      <a:pt x="1451" y="1132"/>
                    </a:lnTo>
                    <a:lnTo>
                      <a:pt x="1447" y="1132"/>
                    </a:lnTo>
                    <a:lnTo>
                      <a:pt x="1443" y="1132"/>
                    </a:lnTo>
                    <a:lnTo>
                      <a:pt x="1439" y="1132"/>
                    </a:lnTo>
                    <a:lnTo>
                      <a:pt x="1435" y="1132"/>
                    </a:lnTo>
                    <a:lnTo>
                      <a:pt x="1431" y="1132"/>
                    </a:lnTo>
                    <a:lnTo>
                      <a:pt x="1427" y="1132"/>
                    </a:lnTo>
                    <a:lnTo>
                      <a:pt x="1423" y="1132"/>
                    </a:lnTo>
                    <a:lnTo>
                      <a:pt x="1419" y="1132"/>
                    </a:lnTo>
                    <a:lnTo>
                      <a:pt x="1415" y="1132"/>
                    </a:lnTo>
                    <a:lnTo>
                      <a:pt x="1411" y="1132"/>
                    </a:lnTo>
                    <a:lnTo>
                      <a:pt x="1407" y="1132"/>
                    </a:lnTo>
                    <a:lnTo>
                      <a:pt x="1403" y="1132"/>
                    </a:lnTo>
                    <a:lnTo>
                      <a:pt x="1400" y="1132"/>
                    </a:lnTo>
                    <a:lnTo>
                      <a:pt x="1396" y="1132"/>
                    </a:lnTo>
                    <a:lnTo>
                      <a:pt x="1392" y="1132"/>
                    </a:lnTo>
                    <a:lnTo>
                      <a:pt x="1388" y="1132"/>
                    </a:lnTo>
                    <a:lnTo>
                      <a:pt x="1384" y="1132"/>
                    </a:lnTo>
                    <a:lnTo>
                      <a:pt x="1380" y="1132"/>
                    </a:lnTo>
                    <a:lnTo>
                      <a:pt x="1376" y="1132"/>
                    </a:lnTo>
                    <a:lnTo>
                      <a:pt x="1372" y="1132"/>
                    </a:lnTo>
                    <a:lnTo>
                      <a:pt x="1368" y="1132"/>
                    </a:lnTo>
                    <a:lnTo>
                      <a:pt x="1364" y="1132"/>
                    </a:lnTo>
                    <a:lnTo>
                      <a:pt x="1360" y="1132"/>
                    </a:lnTo>
                    <a:lnTo>
                      <a:pt x="1356" y="1132"/>
                    </a:lnTo>
                    <a:lnTo>
                      <a:pt x="1352" y="1132"/>
                    </a:lnTo>
                    <a:lnTo>
                      <a:pt x="1348" y="1132"/>
                    </a:lnTo>
                    <a:lnTo>
                      <a:pt x="1344" y="1132"/>
                    </a:lnTo>
                    <a:lnTo>
                      <a:pt x="1340" y="1132"/>
                    </a:lnTo>
                    <a:lnTo>
                      <a:pt x="1336" y="1132"/>
                    </a:lnTo>
                    <a:lnTo>
                      <a:pt x="1332" y="1132"/>
                    </a:lnTo>
                    <a:lnTo>
                      <a:pt x="1328" y="1132"/>
                    </a:lnTo>
                    <a:lnTo>
                      <a:pt x="1324" y="1132"/>
                    </a:lnTo>
                    <a:lnTo>
                      <a:pt x="1321" y="1132"/>
                    </a:lnTo>
                    <a:lnTo>
                      <a:pt x="1317" y="1132"/>
                    </a:lnTo>
                    <a:lnTo>
                      <a:pt x="1313" y="1132"/>
                    </a:lnTo>
                    <a:lnTo>
                      <a:pt x="1309" y="1132"/>
                    </a:lnTo>
                    <a:lnTo>
                      <a:pt x="1305" y="1132"/>
                    </a:lnTo>
                    <a:lnTo>
                      <a:pt x="1301" y="1132"/>
                    </a:lnTo>
                    <a:lnTo>
                      <a:pt x="1297" y="1132"/>
                    </a:lnTo>
                    <a:lnTo>
                      <a:pt x="1293" y="1132"/>
                    </a:lnTo>
                    <a:lnTo>
                      <a:pt x="1289" y="1132"/>
                    </a:lnTo>
                    <a:lnTo>
                      <a:pt x="1285" y="1132"/>
                    </a:lnTo>
                    <a:lnTo>
                      <a:pt x="1281" y="1132"/>
                    </a:lnTo>
                    <a:lnTo>
                      <a:pt x="1277" y="1132"/>
                    </a:lnTo>
                    <a:lnTo>
                      <a:pt x="1273" y="1132"/>
                    </a:lnTo>
                    <a:lnTo>
                      <a:pt x="1269" y="1132"/>
                    </a:lnTo>
                    <a:lnTo>
                      <a:pt x="1265" y="1132"/>
                    </a:lnTo>
                    <a:lnTo>
                      <a:pt x="1261" y="1132"/>
                    </a:lnTo>
                    <a:lnTo>
                      <a:pt x="1257" y="1132"/>
                    </a:lnTo>
                    <a:lnTo>
                      <a:pt x="1254" y="1132"/>
                    </a:lnTo>
                    <a:lnTo>
                      <a:pt x="1250" y="1132"/>
                    </a:lnTo>
                    <a:lnTo>
                      <a:pt x="1246" y="1132"/>
                    </a:lnTo>
                    <a:lnTo>
                      <a:pt x="1242" y="1132"/>
                    </a:lnTo>
                    <a:lnTo>
                      <a:pt x="1238" y="1132"/>
                    </a:lnTo>
                    <a:lnTo>
                      <a:pt x="1234" y="1132"/>
                    </a:lnTo>
                    <a:lnTo>
                      <a:pt x="1230" y="1132"/>
                    </a:lnTo>
                    <a:lnTo>
                      <a:pt x="1226" y="1132"/>
                    </a:lnTo>
                    <a:lnTo>
                      <a:pt x="1222" y="1132"/>
                    </a:lnTo>
                    <a:lnTo>
                      <a:pt x="1218" y="1132"/>
                    </a:lnTo>
                    <a:lnTo>
                      <a:pt x="1214" y="1132"/>
                    </a:lnTo>
                    <a:lnTo>
                      <a:pt x="1210" y="1132"/>
                    </a:lnTo>
                    <a:lnTo>
                      <a:pt x="1206" y="1132"/>
                    </a:lnTo>
                    <a:lnTo>
                      <a:pt x="1202" y="1132"/>
                    </a:lnTo>
                    <a:lnTo>
                      <a:pt x="1198" y="1132"/>
                    </a:lnTo>
                    <a:lnTo>
                      <a:pt x="1194" y="1132"/>
                    </a:lnTo>
                    <a:lnTo>
                      <a:pt x="1191" y="1132"/>
                    </a:lnTo>
                    <a:lnTo>
                      <a:pt x="1187" y="1132"/>
                    </a:lnTo>
                    <a:lnTo>
                      <a:pt x="1183" y="1132"/>
                    </a:lnTo>
                    <a:lnTo>
                      <a:pt x="1179" y="1132"/>
                    </a:lnTo>
                    <a:lnTo>
                      <a:pt x="1175" y="1132"/>
                    </a:lnTo>
                    <a:lnTo>
                      <a:pt x="1171" y="1132"/>
                    </a:lnTo>
                    <a:lnTo>
                      <a:pt x="1167" y="1132"/>
                    </a:lnTo>
                    <a:lnTo>
                      <a:pt x="1163" y="1132"/>
                    </a:lnTo>
                    <a:lnTo>
                      <a:pt x="1159" y="1132"/>
                    </a:lnTo>
                    <a:lnTo>
                      <a:pt x="1155" y="1132"/>
                    </a:lnTo>
                    <a:lnTo>
                      <a:pt x="1151" y="1132"/>
                    </a:lnTo>
                    <a:lnTo>
                      <a:pt x="1147" y="1132"/>
                    </a:lnTo>
                    <a:lnTo>
                      <a:pt x="1144" y="1132"/>
                    </a:lnTo>
                    <a:lnTo>
                      <a:pt x="1140" y="1132"/>
                    </a:lnTo>
                    <a:lnTo>
                      <a:pt x="1136" y="1132"/>
                    </a:lnTo>
                    <a:lnTo>
                      <a:pt x="1132" y="1132"/>
                    </a:lnTo>
                    <a:lnTo>
                      <a:pt x="1128" y="1132"/>
                    </a:lnTo>
                    <a:lnTo>
                      <a:pt x="1124" y="1132"/>
                    </a:lnTo>
                    <a:lnTo>
                      <a:pt x="1120" y="1132"/>
                    </a:lnTo>
                    <a:lnTo>
                      <a:pt x="1117" y="1132"/>
                    </a:lnTo>
                    <a:lnTo>
                      <a:pt x="1113" y="1132"/>
                    </a:lnTo>
                    <a:lnTo>
                      <a:pt x="1109" y="1132"/>
                    </a:lnTo>
                    <a:lnTo>
                      <a:pt x="1105" y="1132"/>
                    </a:lnTo>
                    <a:lnTo>
                      <a:pt x="1101" y="1132"/>
                    </a:lnTo>
                    <a:lnTo>
                      <a:pt x="1097" y="1132"/>
                    </a:lnTo>
                    <a:lnTo>
                      <a:pt x="1093" y="1132"/>
                    </a:lnTo>
                    <a:lnTo>
                      <a:pt x="1089" y="1132"/>
                    </a:lnTo>
                    <a:lnTo>
                      <a:pt x="1085" y="1132"/>
                    </a:lnTo>
                    <a:lnTo>
                      <a:pt x="1081" y="1132"/>
                    </a:lnTo>
                    <a:lnTo>
                      <a:pt x="1077" y="1132"/>
                    </a:lnTo>
                    <a:lnTo>
                      <a:pt x="1073" y="1132"/>
                    </a:lnTo>
                    <a:lnTo>
                      <a:pt x="1069" y="1132"/>
                    </a:lnTo>
                    <a:lnTo>
                      <a:pt x="1065" y="1132"/>
                    </a:lnTo>
                    <a:lnTo>
                      <a:pt x="1061" y="1132"/>
                    </a:lnTo>
                    <a:lnTo>
                      <a:pt x="1057" y="1132"/>
                    </a:lnTo>
                    <a:lnTo>
                      <a:pt x="1053" y="1132"/>
                    </a:lnTo>
                    <a:lnTo>
                      <a:pt x="1049" y="1132"/>
                    </a:lnTo>
                    <a:lnTo>
                      <a:pt x="1045" y="1132"/>
                    </a:lnTo>
                    <a:lnTo>
                      <a:pt x="1042" y="1132"/>
                    </a:lnTo>
                    <a:lnTo>
                      <a:pt x="1038" y="1132"/>
                    </a:lnTo>
                    <a:lnTo>
                      <a:pt x="1034" y="1132"/>
                    </a:lnTo>
                    <a:lnTo>
                      <a:pt x="1030" y="1132"/>
                    </a:lnTo>
                    <a:lnTo>
                      <a:pt x="1026" y="1132"/>
                    </a:lnTo>
                    <a:lnTo>
                      <a:pt x="1022" y="1132"/>
                    </a:lnTo>
                    <a:lnTo>
                      <a:pt x="1018" y="1132"/>
                    </a:lnTo>
                    <a:lnTo>
                      <a:pt x="1014" y="1132"/>
                    </a:lnTo>
                    <a:lnTo>
                      <a:pt x="1010" y="1132"/>
                    </a:lnTo>
                    <a:lnTo>
                      <a:pt x="1006" y="1132"/>
                    </a:lnTo>
                    <a:lnTo>
                      <a:pt x="1002" y="1132"/>
                    </a:lnTo>
                    <a:lnTo>
                      <a:pt x="998" y="1132"/>
                    </a:lnTo>
                    <a:lnTo>
                      <a:pt x="994" y="1132"/>
                    </a:lnTo>
                    <a:lnTo>
                      <a:pt x="990" y="1132"/>
                    </a:lnTo>
                    <a:lnTo>
                      <a:pt x="986" y="1132"/>
                    </a:lnTo>
                    <a:lnTo>
                      <a:pt x="982" y="1132"/>
                    </a:lnTo>
                    <a:lnTo>
                      <a:pt x="979" y="1132"/>
                    </a:lnTo>
                    <a:lnTo>
                      <a:pt x="975" y="1132"/>
                    </a:lnTo>
                    <a:lnTo>
                      <a:pt x="971" y="1132"/>
                    </a:lnTo>
                    <a:lnTo>
                      <a:pt x="967" y="1132"/>
                    </a:lnTo>
                    <a:lnTo>
                      <a:pt x="963" y="1132"/>
                    </a:lnTo>
                    <a:lnTo>
                      <a:pt x="959" y="1132"/>
                    </a:lnTo>
                    <a:lnTo>
                      <a:pt x="955" y="1132"/>
                    </a:lnTo>
                    <a:lnTo>
                      <a:pt x="951" y="1132"/>
                    </a:lnTo>
                    <a:lnTo>
                      <a:pt x="947" y="1132"/>
                    </a:lnTo>
                    <a:lnTo>
                      <a:pt x="943" y="1132"/>
                    </a:lnTo>
                    <a:lnTo>
                      <a:pt x="939" y="1132"/>
                    </a:lnTo>
                    <a:lnTo>
                      <a:pt x="935" y="1132"/>
                    </a:lnTo>
                    <a:lnTo>
                      <a:pt x="931" y="1132"/>
                    </a:lnTo>
                    <a:lnTo>
                      <a:pt x="927" y="1132"/>
                    </a:lnTo>
                    <a:lnTo>
                      <a:pt x="923" y="1132"/>
                    </a:lnTo>
                    <a:lnTo>
                      <a:pt x="919" y="1132"/>
                    </a:lnTo>
                    <a:lnTo>
                      <a:pt x="915" y="1132"/>
                    </a:lnTo>
                    <a:lnTo>
                      <a:pt x="912" y="1132"/>
                    </a:lnTo>
                    <a:lnTo>
                      <a:pt x="908" y="1132"/>
                    </a:lnTo>
                    <a:lnTo>
                      <a:pt x="904" y="1132"/>
                    </a:lnTo>
                    <a:lnTo>
                      <a:pt x="900" y="1132"/>
                    </a:lnTo>
                    <a:lnTo>
                      <a:pt x="896" y="1132"/>
                    </a:lnTo>
                    <a:lnTo>
                      <a:pt x="892" y="1132"/>
                    </a:lnTo>
                    <a:lnTo>
                      <a:pt x="888" y="1132"/>
                    </a:lnTo>
                    <a:lnTo>
                      <a:pt x="884" y="1132"/>
                    </a:lnTo>
                    <a:lnTo>
                      <a:pt x="880" y="1132"/>
                    </a:lnTo>
                    <a:lnTo>
                      <a:pt x="876" y="1132"/>
                    </a:lnTo>
                    <a:lnTo>
                      <a:pt x="872" y="1132"/>
                    </a:lnTo>
                    <a:lnTo>
                      <a:pt x="868" y="1132"/>
                    </a:lnTo>
                    <a:lnTo>
                      <a:pt x="864" y="1132"/>
                    </a:lnTo>
                    <a:lnTo>
                      <a:pt x="860" y="1132"/>
                    </a:lnTo>
                    <a:lnTo>
                      <a:pt x="856" y="1132"/>
                    </a:lnTo>
                    <a:lnTo>
                      <a:pt x="852" y="1132"/>
                    </a:lnTo>
                    <a:lnTo>
                      <a:pt x="848" y="1132"/>
                    </a:lnTo>
                    <a:lnTo>
                      <a:pt x="844" y="1132"/>
                    </a:lnTo>
                    <a:lnTo>
                      <a:pt x="840" y="1132"/>
                    </a:lnTo>
                    <a:lnTo>
                      <a:pt x="836" y="1132"/>
                    </a:lnTo>
                    <a:lnTo>
                      <a:pt x="833" y="1132"/>
                    </a:lnTo>
                    <a:lnTo>
                      <a:pt x="829" y="1132"/>
                    </a:lnTo>
                    <a:lnTo>
                      <a:pt x="825" y="1132"/>
                    </a:lnTo>
                    <a:lnTo>
                      <a:pt x="821" y="1132"/>
                    </a:lnTo>
                    <a:lnTo>
                      <a:pt x="817" y="1132"/>
                    </a:lnTo>
                    <a:lnTo>
                      <a:pt x="814" y="1132"/>
                    </a:lnTo>
                    <a:lnTo>
                      <a:pt x="810" y="1132"/>
                    </a:lnTo>
                    <a:lnTo>
                      <a:pt x="806" y="1132"/>
                    </a:lnTo>
                    <a:lnTo>
                      <a:pt x="802" y="1132"/>
                    </a:lnTo>
                    <a:lnTo>
                      <a:pt x="798" y="1132"/>
                    </a:lnTo>
                    <a:lnTo>
                      <a:pt x="794" y="1132"/>
                    </a:lnTo>
                    <a:lnTo>
                      <a:pt x="790" y="1132"/>
                    </a:lnTo>
                    <a:lnTo>
                      <a:pt x="786" y="1132"/>
                    </a:lnTo>
                    <a:lnTo>
                      <a:pt x="782" y="1132"/>
                    </a:lnTo>
                    <a:lnTo>
                      <a:pt x="778" y="1132"/>
                    </a:lnTo>
                    <a:lnTo>
                      <a:pt x="774" y="1132"/>
                    </a:lnTo>
                    <a:lnTo>
                      <a:pt x="770" y="1132"/>
                    </a:lnTo>
                    <a:lnTo>
                      <a:pt x="767" y="1132"/>
                    </a:lnTo>
                    <a:lnTo>
                      <a:pt x="763" y="1132"/>
                    </a:lnTo>
                    <a:lnTo>
                      <a:pt x="759" y="1132"/>
                    </a:lnTo>
                    <a:lnTo>
                      <a:pt x="755" y="1132"/>
                    </a:lnTo>
                    <a:lnTo>
                      <a:pt x="751" y="1132"/>
                    </a:lnTo>
                    <a:lnTo>
                      <a:pt x="747" y="1132"/>
                    </a:lnTo>
                    <a:lnTo>
                      <a:pt x="743" y="1132"/>
                    </a:lnTo>
                    <a:lnTo>
                      <a:pt x="739" y="1132"/>
                    </a:lnTo>
                    <a:lnTo>
                      <a:pt x="735" y="1132"/>
                    </a:lnTo>
                    <a:lnTo>
                      <a:pt x="731" y="1132"/>
                    </a:lnTo>
                    <a:lnTo>
                      <a:pt x="727" y="1132"/>
                    </a:lnTo>
                    <a:lnTo>
                      <a:pt x="723" y="1132"/>
                    </a:lnTo>
                    <a:lnTo>
                      <a:pt x="719" y="1132"/>
                    </a:lnTo>
                    <a:lnTo>
                      <a:pt x="715" y="1132"/>
                    </a:lnTo>
                    <a:lnTo>
                      <a:pt x="711" y="1132"/>
                    </a:lnTo>
                    <a:lnTo>
                      <a:pt x="707" y="1132"/>
                    </a:lnTo>
                    <a:lnTo>
                      <a:pt x="704" y="1132"/>
                    </a:lnTo>
                    <a:lnTo>
                      <a:pt x="700" y="1132"/>
                    </a:lnTo>
                    <a:lnTo>
                      <a:pt x="696" y="1132"/>
                    </a:lnTo>
                    <a:lnTo>
                      <a:pt x="692" y="1132"/>
                    </a:lnTo>
                    <a:lnTo>
                      <a:pt x="688" y="1132"/>
                    </a:lnTo>
                    <a:lnTo>
                      <a:pt x="684" y="1132"/>
                    </a:lnTo>
                    <a:lnTo>
                      <a:pt x="680" y="1132"/>
                    </a:lnTo>
                    <a:lnTo>
                      <a:pt x="676" y="1132"/>
                    </a:lnTo>
                    <a:lnTo>
                      <a:pt x="672" y="1132"/>
                    </a:lnTo>
                    <a:lnTo>
                      <a:pt x="668" y="1132"/>
                    </a:lnTo>
                    <a:lnTo>
                      <a:pt x="664" y="1132"/>
                    </a:lnTo>
                    <a:lnTo>
                      <a:pt x="660" y="1132"/>
                    </a:lnTo>
                    <a:lnTo>
                      <a:pt x="656" y="1132"/>
                    </a:lnTo>
                    <a:lnTo>
                      <a:pt x="652" y="1132"/>
                    </a:lnTo>
                    <a:lnTo>
                      <a:pt x="648" y="1132"/>
                    </a:lnTo>
                    <a:lnTo>
                      <a:pt x="644" y="1132"/>
                    </a:lnTo>
                    <a:lnTo>
                      <a:pt x="640" y="1132"/>
                    </a:lnTo>
                    <a:lnTo>
                      <a:pt x="636" y="1132"/>
                    </a:lnTo>
                    <a:lnTo>
                      <a:pt x="632" y="1132"/>
                    </a:lnTo>
                    <a:lnTo>
                      <a:pt x="629" y="1132"/>
                    </a:lnTo>
                    <a:lnTo>
                      <a:pt x="625" y="1132"/>
                    </a:lnTo>
                    <a:lnTo>
                      <a:pt x="621" y="1132"/>
                    </a:lnTo>
                    <a:lnTo>
                      <a:pt x="617" y="1132"/>
                    </a:lnTo>
                    <a:lnTo>
                      <a:pt x="613" y="1132"/>
                    </a:lnTo>
                    <a:lnTo>
                      <a:pt x="609" y="1132"/>
                    </a:lnTo>
                    <a:lnTo>
                      <a:pt x="605" y="1132"/>
                    </a:lnTo>
                    <a:lnTo>
                      <a:pt x="601" y="1132"/>
                    </a:lnTo>
                    <a:lnTo>
                      <a:pt x="597" y="1132"/>
                    </a:lnTo>
                    <a:lnTo>
                      <a:pt x="593" y="1132"/>
                    </a:lnTo>
                    <a:lnTo>
                      <a:pt x="589" y="1132"/>
                    </a:lnTo>
                    <a:lnTo>
                      <a:pt x="585" y="1132"/>
                    </a:lnTo>
                    <a:lnTo>
                      <a:pt x="581" y="1132"/>
                    </a:lnTo>
                    <a:lnTo>
                      <a:pt x="577" y="1132"/>
                    </a:lnTo>
                    <a:lnTo>
                      <a:pt x="573" y="1132"/>
                    </a:lnTo>
                    <a:lnTo>
                      <a:pt x="569" y="1132"/>
                    </a:lnTo>
                    <a:lnTo>
                      <a:pt x="565" y="1132"/>
                    </a:lnTo>
                    <a:lnTo>
                      <a:pt x="561" y="1132"/>
                    </a:lnTo>
                    <a:lnTo>
                      <a:pt x="557" y="1132"/>
                    </a:lnTo>
                    <a:lnTo>
                      <a:pt x="554" y="1132"/>
                    </a:lnTo>
                    <a:lnTo>
                      <a:pt x="550" y="1132"/>
                    </a:lnTo>
                    <a:lnTo>
                      <a:pt x="546" y="1132"/>
                    </a:lnTo>
                    <a:lnTo>
                      <a:pt x="542" y="1132"/>
                    </a:lnTo>
                    <a:lnTo>
                      <a:pt x="538" y="1132"/>
                    </a:lnTo>
                    <a:lnTo>
                      <a:pt x="534" y="1132"/>
                    </a:lnTo>
                    <a:lnTo>
                      <a:pt x="530" y="1132"/>
                    </a:lnTo>
                    <a:lnTo>
                      <a:pt x="526" y="1132"/>
                    </a:lnTo>
                    <a:lnTo>
                      <a:pt x="522" y="1132"/>
                    </a:lnTo>
                    <a:lnTo>
                      <a:pt x="518" y="1132"/>
                    </a:lnTo>
                    <a:lnTo>
                      <a:pt x="514" y="1132"/>
                    </a:lnTo>
                    <a:lnTo>
                      <a:pt x="510" y="1132"/>
                    </a:lnTo>
                    <a:lnTo>
                      <a:pt x="506" y="1132"/>
                    </a:lnTo>
                    <a:lnTo>
                      <a:pt x="502" y="1132"/>
                    </a:lnTo>
                    <a:lnTo>
                      <a:pt x="498" y="1132"/>
                    </a:lnTo>
                    <a:lnTo>
                      <a:pt x="494" y="1132"/>
                    </a:lnTo>
                    <a:lnTo>
                      <a:pt x="491" y="1132"/>
                    </a:lnTo>
                    <a:lnTo>
                      <a:pt x="488" y="1132"/>
                    </a:lnTo>
                    <a:lnTo>
                      <a:pt x="484" y="1132"/>
                    </a:lnTo>
                    <a:lnTo>
                      <a:pt x="480" y="1132"/>
                    </a:lnTo>
                    <a:lnTo>
                      <a:pt x="476" y="1132"/>
                    </a:lnTo>
                    <a:lnTo>
                      <a:pt x="472" y="1132"/>
                    </a:lnTo>
                    <a:lnTo>
                      <a:pt x="468" y="1132"/>
                    </a:lnTo>
                    <a:lnTo>
                      <a:pt x="464" y="1132"/>
                    </a:lnTo>
                    <a:lnTo>
                      <a:pt x="460" y="1132"/>
                    </a:lnTo>
                    <a:lnTo>
                      <a:pt x="456" y="1132"/>
                    </a:lnTo>
                    <a:lnTo>
                      <a:pt x="452" y="1132"/>
                    </a:lnTo>
                    <a:lnTo>
                      <a:pt x="448" y="1132"/>
                    </a:lnTo>
                    <a:lnTo>
                      <a:pt x="444" y="1132"/>
                    </a:lnTo>
                    <a:lnTo>
                      <a:pt x="440" y="1132"/>
                    </a:lnTo>
                    <a:lnTo>
                      <a:pt x="436" y="1132"/>
                    </a:lnTo>
                    <a:lnTo>
                      <a:pt x="432" y="1132"/>
                    </a:lnTo>
                    <a:lnTo>
                      <a:pt x="428" y="1132"/>
                    </a:lnTo>
                    <a:lnTo>
                      <a:pt x="425" y="1132"/>
                    </a:lnTo>
                    <a:lnTo>
                      <a:pt x="421" y="1132"/>
                    </a:lnTo>
                    <a:lnTo>
                      <a:pt x="417" y="1132"/>
                    </a:lnTo>
                    <a:lnTo>
                      <a:pt x="413" y="1132"/>
                    </a:lnTo>
                    <a:lnTo>
                      <a:pt x="409" y="1132"/>
                    </a:lnTo>
                    <a:lnTo>
                      <a:pt x="405" y="1132"/>
                    </a:lnTo>
                    <a:lnTo>
                      <a:pt x="401" y="1132"/>
                    </a:lnTo>
                    <a:lnTo>
                      <a:pt x="397" y="1132"/>
                    </a:lnTo>
                    <a:lnTo>
                      <a:pt x="393" y="1132"/>
                    </a:lnTo>
                    <a:lnTo>
                      <a:pt x="389" y="1132"/>
                    </a:lnTo>
                    <a:lnTo>
                      <a:pt x="385" y="1132"/>
                    </a:lnTo>
                    <a:lnTo>
                      <a:pt x="381" y="1132"/>
                    </a:lnTo>
                    <a:lnTo>
                      <a:pt x="377" y="1132"/>
                    </a:lnTo>
                    <a:lnTo>
                      <a:pt x="373" y="1132"/>
                    </a:lnTo>
                    <a:lnTo>
                      <a:pt x="369" y="1132"/>
                    </a:lnTo>
                    <a:lnTo>
                      <a:pt x="365" y="1132"/>
                    </a:lnTo>
                    <a:lnTo>
                      <a:pt x="361" y="1132"/>
                    </a:lnTo>
                    <a:lnTo>
                      <a:pt x="357" y="1132"/>
                    </a:lnTo>
                    <a:lnTo>
                      <a:pt x="353" y="1132"/>
                    </a:lnTo>
                    <a:lnTo>
                      <a:pt x="349" y="1132"/>
                    </a:lnTo>
                    <a:lnTo>
                      <a:pt x="345" y="1132"/>
                    </a:lnTo>
                    <a:lnTo>
                      <a:pt x="342" y="1132"/>
                    </a:lnTo>
                    <a:lnTo>
                      <a:pt x="338" y="1132"/>
                    </a:lnTo>
                    <a:lnTo>
                      <a:pt x="334" y="1132"/>
                    </a:lnTo>
                    <a:lnTo>
                      <a:pt x="330" y="1132"/>
                    </a:lnTo>
                    <a:lnTo>
                      <a:pt x="326" y="1132"/>
                    </a:lnTo>
                    <a:lnTo>
                      <a:pt x="322" y="1132"/>
                    </a:lnTo>
                    <a:lnTo>
                      <a:pt x="318" y="1132"/>
                    </a:lnTo>
                    <a:lnTo>
                      <a:pt x="314" y="1132"/>
                    </a:lnTo>
                    <a:lnTo>
                      <a:pt x="310" y="1132"/>
                    </a:lnTo>
                    <a:lnTo>
                      <a:pt x="306" y="1132"/>
                    </a:lnTo>
                    <a:lnTo>
                      <a:pt x="302" y="1132"/>
                    </a:lnTo>
                    <a:lnTo>
                      <a:pt x="298" y="1132"/>
                    </a:lnTo>
                    <a:lnTo>
                      <a:pt x="294" y="1132"/>
                    </a:lnTo>
                    <a:lnTo>
                      <a:pt x="290" y="1132"/>
                    </a:lnTo>
                    <a:lnTo>
                      <a:pt x="286" y="1132"/>
                    </a:lnTo>
                    <a:lnTo>
                      <a:pt x="282" y="1132"/>
                    </a:lnTo>
                    <a:lnTo>
                      <a:pt x="279" y="1132"/>
                    </a:lnTo>
                    <a:lnTo>
                      <a:pt x="275" y="1132"/>
                    </a:lnTo>
                    <a:lnTo>
                      <a:pt x="271" y="1132"/>
                    </a:lnTo>
                    <a:lnTo>
                      <a:pt x="267" y="1132"/>
                    </a:lnTo>
                    <a:lnTo>
                      <a:pt x="263" y="1132"/>
                    </a:lnTo>
                    <a:lnTo>
                      <a:pt x="259" y="1132"/>
                    </a:lnTo>
                    <a:lnTo>
                      <a:pt x="255" y="1132"/>
                    </a:lnTo>
                    <a:lnTo>
                      <a:pt x="251" y="1132"/>
                    </a:lnTo>
                    <a:lnTo>
                      <a:pt x="247" y="1132"/>
                    </a:lnTo>
                    <a:lnTo>
                      <a:pt x="243" y="1132"/>
                    </a:lnTo>
                    <a:lnTo>
                      <a:pt x="239" y="1132"/>
                    </a:lnTo>
                    <a:lnTo>
                      <a:pt x="235" y="1132"/>
                    </a:lnTo>
                    <a:lnTo>
                      <a:pt x="231" y="1132"/>
                    </a:lnTo>
                    <a:lnTo>
                      <a:pt x="227" y="1132"/>
                    </a:lnTo>
                    <a:lnTo>
                      <a:pt x="223" y="1132"/>
                    </a:lnTo>
                    <a:lnTo>
                      <a:pt x="219" y="1132"/>
                    </a:lnTo>
                    <a:lnTo>
                      <a:pt x="216" y="1132"/>
                    </a:lnTo>
                    <a:lnTo>
                      <a:pt x="212" y="1132"/>
                    </a:lnTo>
                    <a:lnTo>
                      <a:pt x="208" y="1132"/>
                    </a:lnTo>
                    <a:lnTo>
                      <a:pt x="204" y="1132"/>
                    </a:lnTo>
                    <a:lnTo>
                      <a:pt x="200" y="1132"/>
                    </a:lnTo>
                    <a:lnTo>
                      <a:pt x="196" y="1132"/>
                    </a:lnTo>
                    <a:lnTo>
                      <a:pt x="192" y="1132"/>
                    </a:lnTo>
                    <a:lnTo>
                      <a:pt x="188" y="1132"/>
                    </a:lnTo>
                    <a:lnTo>
                      <a:pt x="184" y="1132"/>
                    </a:lnTo>
                    <a:lnTo>
                      <a:pt x="180" y="1132"/>
                    </a:lnTo>
                    <a:lnTo>
                      <a:pt x="176" y="1132"/>
                    </a:lnTo>
                    <a:lnTo>
                      <a:pt x="172" y="1132"/>
                    </a:lnTo>
                    <a:lnTo>
                      <a:pt x="168" y="1132"/>
                    </a:lnTo>
                    <a:lnTo>
                      <a:pt x="164" y="1132"/>
                    </a:lnTo>
                    <a:lnTo>
                      <a:pt x="161" y="1132"/>
                    </a:lnTo>
                    <a:lnTo>
                      <a:pt x="157" y="1132"/>
                    </a:lnTo>
                    <a:lnTo>
                      <a:pt x="153" y="1132"/>
                    </a:lnTo>
                    <a:lnTo>
                      <a:pt x="149" y="1132"/>
                    </a:lnTo>
                    <a:lnTo>
                      <a:pt x="145" y="1132"/>
                    </a:lnTo>
                    <a:lnTo>
                      <a:pt x="142" y="1132"/>
                    </a:lnTo>
                    <a:lnTo>
                      <a:pt x="138" y="1132"/>
                    </a:lnTo>
                    <a:lnTo>
                      <a:pt x="134" y="1132"/>
                    </a:lnTo>
                    <a:lnTo>
                      <a:pt x="130" y="1132"/>
                    </a:lnTo>
                    <a:lnTo>
                      <a:pt x="126" y="1132"/>
                    </a:lnTo>
                    <a:lnTo>
                      <a:pt x="122" y="1132"/>
                    </a:lnTo>
                    <a:lnTo>
                      <a:pt x="118" y="1132"/>
                    </a:lnTo>
                    <a:lnTo>
                      <a:pt x="114" y="1132"/>
                    </a:lnTo>
                    <a:lnTo>
                      <a:pt x="110" y="1132"/>
                    </a:lnTo>
                    <a:lnTo>
                      <a:pt x="106" y="1132"/>
                    </a:lnTo>
                    <a:lnTo>
                      <a:pt x="102" y="1132"/>
                    </a:lnTo>
                    <a:lnTo>
                      <a:pt x="98" y="1132"/>
                    </a:lnTo>
                    <a:lnTo>
                      <a:pt x="94" y="1132"/>
                    </a:lnTo>
                    <a:lnTo>
                      <a:pt x="90" y="1132"/>
                    </a:lnTo>
                    <a:lnTo>
                      <a:pt x="86" y="1132"/>
                    </a:lnTo>
                    <a:lnTo>
                      <a:pt x="82" y="1132"/>
                    </a:lnTo>
                    <a:lnTo>
                      <a:pt x="78" y="1132"/>
                    </a:lnTo>
                    <a:lnTo>
                      <a:pt x="74" y="1132"/>
                    </a:lnTo>
                    <a:lnTo>
                      <a:pt x="70" y="1132"/>
                    </a:lnTo>
                    <a:lnTo>
                      <a:pt x="66" y="1132"/>
                    </a:lnTo>
                    <a:lnTo>
                      <a:pt x="63" y="1132"/>
                    </a:lnTo>
                    <a:lnTo>
                      <a:pt x="59" y="1132"/>
                    </a:lnTo>
                    <a:lnTo>
                      <a:pt x="55" y="1132"/>
                    </a:lnTo>
                    <a:lnTo>
                      <a:pt x="51" y="1132"/>
                    </a:lnTo>
                    <a:lnTo>
                      <a:pt x="47" y="1132"/>
                    </a:lnTo>
                    <a:lnTo>
                      <a:pt x="43" y="1132"/>
                    </a:lnTo>
                    <a:lnTo>
                      <a:pt x="39" y="1132"/>
                    </a:lnTo>
                    <a:lnTo>
                      <a:pt x="35" y="1132"/>
                    </a:lnTo>
                    <a:lnTo>
                      <a:pt x="31" y="1132"/>
                    </a:lnTo>
                    <a:lnTo>
                      <a:pt x="27" y="1132"/>
                    </a:lnTo>
                    <a:lnTo>
                      <a:pt x="23" y="1132"/>
                    </a:lnTo>
                    <a:lnTo>
                      <a:pt x="19" y="1132"/>
                    </a:lnTo>
                    <a:lnTo>
                      <a:pt x="15" y="1132"/>
                    </a:lnTo>
                    <a:lnTo>
                      <a:pt x="11" y="1132"/>
                    </a:lnTo>
                    <a:lnTo>
                      <a:pt x="7" y="1132"/>
                    </a:lnTo>
                    <a:lnTo>
                      <a:pt x="4" y="1132"/>
                    </a:lnTo>
                    <a:lnTo>
                      <a:pt x="0" y="1132"/>
                    </a:lnTo>
                    <a:lnTo>
                      <a:pt x="0" y="1119"/>
                    </a:lnTo>
                  </a:path>
                </a:pathLst>
              </a:custGeom>
              <a:solidFill>
                <a:srgbClr val="C0C0C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5" name="Freeform 40"/>
              <p:cNvSpPr>
                <a:spLocks/>
              </p:cNvSpPr>
              <p:nvPr/>
            </p:nvSpPr>
            <p:spPr bwMode="auto">
              <a:xfrm>
                <a:off x="459" y="1603"/>
                <a:ext cx="1962" cy="1069"/>
              </a:xfrm>
              <a:custGeom>
                <a:avLst/>
                <a:gdLst>
                  <a:gd name="T0" fmla="*/ 59 w 1962"/>
                  <a:gd name="T1" fmla="*/ 1068 h 1069"/>
                  <a:gd name="T2" fmla="*/ 122 w 1962"/>
                  <a:gd name="T3" fmla="*/ 1068 h 1069"/>
                  <a:gd name="T4" fmla="*/ 184 w 1962"/>
                  <a:gd name="T5" fmla="*/ 1068 h 1069"/>
                  <a:gd name="T6" fmla="*/ 247 w 1962"/>
                  <a:gd name="T7" fmla="*/ 1068 h 1069"/>
                  <a:gd name="T8" fmla="*/ 310 w 1962"/>
                  <a:gd name="T9" fmla="*/ 1068 h 1069"/>
                  <a:gd name="T10" fmla="*/ 373 w 1962"/>
                  <a:gd name="T11" fmla="*/ 1068 h 1069"/>
                  <a:gd name="T12" fmla="*/ 436 w 1962"/>
                  <a:gd name="T13" fmla="*/ 1068 h 1069"/>
                  <a:gd name="T14" fmla="*/ 498 w 1962"/>
                  <a:gd name="T15" fmla="*/ 814 h 1069"/>
                  <a:gd name="T16" fmla="*/ 561 w 1962"/>
                  <a:gd name="T17" fmla="*/ 738 h 1069"/>
                  <a:gd name="T18" fmla="*/ 625 w 1962"/>
                  <a:gd name="T19" fmla="*/ 649 h 1069"/>
                  <a:gd name="T20" fmla="*/ 688 w 1962"/>
                  <a:gd name="T21" fmla="*/ 550 h 1069"/>
                  <a:gd name="T22" fmla="*/ 751 w 1962"/>
                  <a:gd name="T23" fmla="*/ 443 h 1069"/>
                  <a:gd name="T24" fmla="*/ 814 w 1962"/>
                  <a:gd name="T25" fmla="*/ 333 h 1069"/>
                  <a:gd name="T26" fmla="*/ 876 w 1962"/>
                  <a:gd name="T27" fmla="*/ 226 h 1069"/>
                  <a:gd name="T28" fmla="*/ 939 w 1962"/>
                  <a:gd name="T29" fmla="*/ 128 h 1069"/>
                  <a:gd name="T30" fmla="*/ 1002 w 1962"/>
                  <a:gd name="T31" fmla="*/ 45 h 1069"/>
                  <a:gd name="T32" fmla="*/ 1065 w 1962"/>
                  <a:gd name="T33" fmla="*/ 1068 h 1069"/>
                  <a:gd name="T34" fmla="*/ 1128 w 1962"/>
                  <a:gd name="T35" fmla="*/ 1068 h 1069"/>
                  <a:gd name="T36" fmla="*/ 1191 w 1962"/>
                  <a:gd name="T37" fmla="*/ 1068 h 1069"/>
                  <a:gd name="T38" fmla="*/ 1254 w 1962"/>
                  <a:gd name="T39" fmla="*/ 1068 h 1069"/>
                  <a:gd name="T40" fmla="*/ 1317 w 1962"/>
                  <a:gd name="T41" fmla="*/ 1068 h 1069"/>
                  <a:gd name="T42" fmla="*/ 1380 w 1962"/>
                  <a:gd name="T43" fmla="*/ 1068 h 1069"/>
                  <a:gd name="T44" fmla="*/ 1443 w 1962"/>
                  <a:gd name="T45" fmla="*/ 1068 h 1069"/>
                  <a:gd name="T46" fmla="*/ 1505 w 1962"/>
                  <a:gd name="T47" fmla="*/ 1068 h 1069"/>
                  <a:gd name="T48" fmla="*/ 1568 w 1962"/>
                  <a:gd name="T49" fmla="*/ 1068 h 1069"/>
                  <a:gd name="T50" fmla="*/ 1631 w 1962"/>
                  <a:gd name="T51" fmla="*/ 1068 h 1069"/>
                  <a:gd name="T52" fmla="*/ 1694 w 1962"/>
                  <a:gd name="T53" fmla="*/ 1068 h 1069"/>
                  <a:gd name="T54" fmla="*/ 1757 w 1962"/>
                  <a:gd name="T55" fmla="*/ 1068 h 1069"/>
                  <a:gd name="T56" fmla="*/ 1819 w 1962"/>
                  <a:gd name="T57" fmla="*/ 1068 h 1069"/>
                  <a:gd name="T58" fmla="*/ 1883 w 1962"/>
                  <a:gd name="T59" fmla="*/ 1068 h 1069"/>
                  <a:gd name="T60" fmla="*/ 1946 w 1962"/>
                  <a:gd name="T61" fmla="*/ 1068 h 1069"/>
                  <a:gd name="T62" fmla="*/ 1914 w 1962"/>
                  <a:gd name="T63" fmla="*/ 1068 h 1069"/>
                  <a:gd name="T64" fmla="*/ 1851 w 1962"/>
                  <a:gd name="T65" fmla="*/ 1068 h 1069"/>
                  <a:gd name="T66" fmla="*/ 1789 w 1962"/>
                  <a:gd name="T67" fmla="*/ 1068 h 1069"/>
                  <a:gd name="T68" fmla="*/ 1726 w 1962"/>
                  <a:gd name="T69" fmla="*/ 1068 h 1069"/>
                  <a:gd name="T70" fmla="*/ 1663 w 1962"/>
                  <a:gd name="T71" fmla="*/ 1068 h 1069"/>
                  <a:gd name="T72" fmla="*/ 1600 w 1962"/>
                  <a:gd name="T73" fmla="*/ 1068 h 1069"/>
                  <a:gd name="T74" fmla="*/ 1536 w 1962"/>
                  <a:gd name="T75" fmla="*/ 1068 h 1069"/>
                  <a:gd name="T76" fmla="*/ 1473 w 1962"/>
                  <a:gd name="T77" fmla="*/ 1068 h 1069"/>
                  <a:gd name="T78" fmla="*/ 1411 w 1962"/>
                  <a:gd name="T79" fmla="*/ 1068 h 1069"/>
                  <a:gd name="T80" fmla="*/ 1348 w 1962"/>
                  <a:gd name="T81" fmla="*/ 1068 h 1069"/>
                  <a:gd name="T82" fmla="*/ 1285 w 1962"/>
                  <a:gd name="T83" fmla="*/ 1068 h 1069"/>
                  <a:gd name="T84" fmla="*/ 1222 w 1962"/>
                  <a:gd name="T85" fmla="*/ 1068 h 1069"/>
                  <a:gd name="T86" fmla="*/ 1159 w 1962"/>
                  <a:gd name="T87" fmla="*/ 1068 h 1069"/>
                  <a:gd name="T88" fmla="*/ 1097 w 1962"/>
                  <a:gd name="T89" fmla="*/ 1068 h 1069"/>
                  <a:gd name="T90" fmla="*/ 1034 w 1962"/>
                  <a:gd name="T91" fmla="*/ 1068 h 1069"/>
                  <a:gd name="T92" fmla="*/ 971 w 1962"/>
                  <a:gd name="T93" fmla="*/ 1068 h 1069"/>
                  <a:gd name="T94" fmla="*/ 908 w 1962"/>
                  <a:gd name="T95" fmla="*/ 1068 h 1069"/>
                  <a:gd name="T96" fmla="*/ 844 w 1962"/>
                  <a:gd name="T97" fmla="*/ 1068 h 1069"/>
                  <a:gd name="T98" fmla="*/ 782 w 1962"/>
                  <a:gd name="T99" fmla="*/ 1068 h 1069"/>
                  <a:gd name="T100" fmla="*/ 719 w 1962"/>
                  <a:gd name="T101" fmla="*/ 1068 h 1069"/>
                  <a:gd name="T102" fmla="*/ 656 w 1962"/>
                  <a:gd name="T103" fmla="*/ 1068 h 1069"/>
                  <a:gd name="T104" fmla="*/ 593 w 1962"/>
                  <a:gd name="T105" fmla="*/ 1068 h 1069"/>
                  <a:gd name="T106" fmla="*/ 530 w 1962"/>
                  <a:gd name="T107" fmla="*/ 1068 h 1069"/>
                  <a:gd name="T108" fmla="*/ 468 w 1962"/>
                  <a:gd name="T109" fmla="*/ 1068 h 1069"/>
                  <a:gd name="T110" fmla="*/ 405 w 1962"/>
                  <a:gd name="T111" fmla="*/ 1068 h 1069"/>
                  <a:gd name="T112" fmla="*/ 342 w 1962"/>
                  <a:gd name="T113" fmla="*/ 1068 h 1069"/>
                  <a:gd name="T114" fmla="*/ 279 w 1962"/>
                  <a:gd name="T115" fmla="*/ 1068 h 1069"/>
                  <a:gd name="T116" fmla="*/ 216 w 1962"/>
                  <a:gd name="T117" fmla="*/ 1068 h 1069"/>
                  <a:gd name="T118" fmla="*/ 153 w 1962"/>
                  <a:gd name="T119" fmla="*/ 1068 h 1069"/>
                  <a:gd name="T120" fmla="*/ 90 w 1962"/>
                  <a:gd name="T121" fmla="*/ 1068 h 1069"/>
                  <a:gd name="T122" fmla="*/ 27 w 1962"/>
                  <a:gd name="T123" fmla="*/ 1068 h 106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62"/>
                  <a:gd name="T187" fmla="*/ 0 h 1069"/>
                  <a:gd name="T188" fmla="*/ 1962 w 1962"/>
                  <a:gd name="T189" fmla="*/ 1069 h 106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62" h="1069">
                    <a:moveTo>
                      <a:pt x="0" y="1068"/>
                    </a:moveTo>
                    <a:lnTo>
                      <a:pt x="4" y="1068"/>
                    </a:lnTo>
                    <a:lnTo>
                      <a:pt x="7" y="1068"/>
                    </a:lnTo>
                    <a:lnTo>
                      <a:pt x="11" y="1068"/>
                    </a:lnTo>
                    <a:lnTo>
                      <a:pt x="15" y="1068"/>
                    </a:lnTo>
                    <a:lnTo>
                      <a:pt x="19" y="1068"/>
                    </a:lnTo>
                    <a:lnTo>
                      <a:pt x="23" y="1068"/>
                    </a:lnTo>
                    <a:lnTo>
                      <a:pt x="27" y="1068"/>
                    </a:lnTo>
                    <a:lnTo>
                      <a:pt x="31" y="1068"/>
                    </a:lnTo>
                    <a:lnTo>
                      <a:pt x="35" y="1068"/>
                    </a:lnTo>
                    <a:lnTo>
                      <a:pt x="39" y="1068"/>
                    </a:lnTo>
                    <a:lnTo>
                      <a:pt x="43" y="1068"/>
                    </a:lnTo>
                    <a:lnTo>
                      <a:pt x="47" y="1068"/>
                    </a:lnTo>
                    <a:lnTo>
                      <a:pt x="51" y="1068"/>
                    </a:lnTo>
                    <a:lnTo>
                      <a:pt x="55" y="1068"/>
                    </a:lnTo>
                    <a:lnTo>
                      <a:pt x="59" y="1068"/>
                    </a:lnTo>
                    <a:lnTo>
                      <a:pt x="63" y="1068"/>
                    </a:lnTo>
                    <a:lnTo>
                      <a:pt x="66" y="1068"/>
                    </a:lnTo>
                    <a:lnTo>
                      <a:pt x="70" y="1068"/>
                    </a:lnTo>
                    <a:lnTo>
                      <a:pt x="74" y="1068"/>
                    </a:lnTo>
                    <a:lnTo>
                      <a:pt x="78" y="1068"/>
                    </a:lnTo>
                    <a:lnTo>
                      <a:pt x="82" y="1068"/>
                    </a:lnTo>
                    <a:lnTo>
                      <a:pt x="86" y="1068"/>
                    </a:lnTo>
                    <a:lnTo>
                      <a:pt x="90" y="1068"/>
                    </a:lnTo>
                    <a:lnTo>
                      <a:pt x="94" y="1068"/>
                    </a:lnTo>
                    <a:lnTo>
                      <a:pt x="98" y="1068"/>
                    </a:lnTo>
                    <a:lnTo>
                      <a:pt x="102" y="1068"/>
                    </a:lnTo>
                    <a:lnTo>
                      <a:pt x="106" y="1068"/>
                    </a:lnTo>
                    <a:lnTo>
                      <a:pt x="110" y="1068"/>
                    </a:lnTo>
                    <a:lnTo>
                      <a:pt x="114" y="1068"/>
                    </a:lnTo>
                    <a:lnTo>
                      <a:pt x="118" y="1068"/>
                    </a:lnTo>
                    <a:lnTo>
                      <a:pt x="122" y="1068"/>
                    </a:lnTo>
                    <a:lnTo>
                      <a:pt x="126" y="1068"/>
                    </a:lnTo>
                    <a:lnTo>
                      <a:pt x="130" y="1068"/>
                    </a:lnTo>
                    <a:lnTo>
                      <a:pt x="134" y="1068"/>
                    </a:lnTo>
                    <a:lnTo>
                      <a:pt x="138" y="1068"/>
                    </a:lnTo>
                    <a:lnTo>
                      <a:pt x="142" y="1068"/>
                    </a:lnTo>
                    <a:lnTo>
                      <a:pt x="145" y="1068"/>
                    </a:lnTo>
                    <a:lnTo>
                      <a:pt x="149" y="1068"/>
                    </a:lnTo>
                    <a:lnTo>
                      <a:pt x="153" y="1068"/>
                    </a:lnTo>
                    <a:lnTo>
                      <a:pt x="157" y="1068"/>
                    </a:lnTo>
                    <a:lnTo>
                      <a:pt x="161" y="1068"/>
                    </a:lnTo>
                    <a:lnTo>
                      <a:pt x="164" y="1068"/>
                    </a:lnTo>
                    <a:lnTo>
                      <a:pt x="168" y="1068"/>
                    </a:lnTo>
                    <a:lnTo>
                      <a:pt x="172" y="1068"/>
                    </a:lnTo>
                    <a:lnTo>
                      <a:pt x="176" y="1068"/>
                    </a:lnTo>
                    <a:lnTo>
                      <a:pt x="180" y="1068"/>
                    </a:lnTo>
                    <a:lnTo>
                      <a:pt x="184" y="1068"/>
                    </a:lnTo>
                    <a:lnTo>
                      <a:pt x="188" y="1068"/>
                    </a:lnTo>
                    <a:lnTo>
                      <a:pt x="192" y="1068"/>
                    </a:lnTo>
                    <a:lnTo>
                      <a:pt x="196" y="1068"/>
                    </a:lnTo>
                    <a:lnTo>
                      <a:pt x="200" y="1068"/>
                    </a:lnTo>
                    <a:lnTo>
                      <a:pt x="204" y="1068"/>
                    </a:lnTo>
                    <a:lnTo>
                      <a:pt x="208" y="1068"/>
                    </a:lnTo>
                    <a:lnTo>
                      <a:pt x="212" y="1068"/>
                    </a:lnTo>
                    <a:lnTo>
                      <a:pt x="216" y="1068"/>
                    </a:lnTo>
                    <a:lnTo>
                      <a:pt x="219" y="1068"/>
                    </a:lnTo>
                    <a:lnTo>
                      <a:pt x="223" y="1068"/>
                    </a:lnTo>
                    <a:lnTo>
                      <a:pt x="227" y="1068"/>
                    </a:lnTo>
                    <a:lnTo>
                      <a:pt x="231" y="1068"/>
                    </a:lnTo>
                    <a:lnTo>
                      <a:pt x="235" y="1068"/>
                    </a:lnTo>
                    <a:lnTo>
                      <a:pt x="239" y="1068"/>
                    </a:lnTo>
                    <a:lnTo>
                      <a:pt x="243" y="1068"/>
                    </a:lnTo>
                    <a:lnTo>
                      <a:pt x="247" y="1068"/>
                    </a:lnTo>
                    <a:lnTo>
                      <a:pt x="251" y="1068"/>
                    </a:lnTo>
                    <a:lnTo>
                      <a:pt x="255" y="1068"/>
                    </a:lnTo>
                    <a:lnTo>
                      <a:pt x="259" y="1068"/>
                    </a:lnTo>
                    <a:lnTo>
                      <a:pt x="263" y="1068"/>
                    </a:lnTo>
                    <a:lnTo>
                      <a:pt x="267" y="1068"/>
                    </a:lnTo>
                    <a:lnTo>
                      <a:pt x="271" y="1068"/>
                    </a:lnTo>
                    <a:lnTo>
                      <a:pt x="275" y="1068"/>
                    </a:lnTo>
                    <a:lnTo>
                      <a:pt x="279" y="1068"/>
                    </a:lnTo>
                    <a:lnTo>
                      <a:pt x="282" y="1068"/>
                    </a:lnTo>
                    <a:lnTo>
                      <a:pt x="286" y="1068"/>
                    </a:lnTo>
                    <a:lnTo>
                      <a:pt x="290" y="1068"/>
                    </a:lnTo>
                    <a:lnTo>
                      <a:pt x="294" y="1068"/>
                    </a:lnTo>
                    <a:lnTo>
                      <a:pt x="298" y="1068"/>
                    </a:lnTo>
                    <a:lnTo>
                      <a:pt x="302" y="1068"/>
                    </a:lnTo>
                    <a:lnTo>
                      <a:pt x="306" y="1068"/>
                    </a:lnTo>
                    <a:lnTo>
                      <a:pt x="310" y="1068"/>
                    </a:lnTo>
                    <a:lnTo>
                      <a:pt x="314" y="1068"/>
                    </a:lnTo>
                    <a:lnTo>
                      <a:pt x="318" y="1068"/>
                    </a:lnTo>
                    <a:lnTo>
                      <a:pt x="322" y="1068"/>
                    </a:lnTo>
                    <a:lnTo>
                      <a:pt x="326" y="1068"/>
                    </a:lnTo>
                    <a:lnTo>
                      <a:pt x="330" y="1068"/>
                    </a:lnTo>
                    <a:lnTo>
                      <a:pt x="334" y="1068"/>
                    </a:lnTo>
                    <a:lnTo>
                      <a:pt x="338" y="1068"/>
                    </a:lnTo>
                    <a:lnTo>
                      <a:pt x="342" y="1068"/>
                    </a:lnTo>
                    <a:lnTo>
                      <a:pt x="345" y="1068"/>
                    </a:lnTo>
                    <a:lnTo>
                      <a:pt x="349" y="1068"/>
                    </a:lnTo>
                    <a:lnTo>
                      <a:pt x="353" y="1068"/>
                    </a:lnTo>
                    <a:lnTo>
                      <a:pt x="357" y="1068"/>
                    </a:lnTo>
                    <a:lnTo>
                      <a:pt x="361" y="1068"/>
                    </a:lnTo>
                    <a:lnTo>
                      <a:pt x="365" y="1068"/>
                    </a:lnTo>
                    <a:lnTo>
                      <a:pt x="369" y="1068"/>
                    </a:lnTo>
                    <a:lnTo>
                      <a:pt x="373" y="1068"/>
                    </a:lnTo>
                    <a:lnTo>
                      <a:pt x="377" y="1068"/>
                    </a:lnTo>
                    <a:lnTo>
                      <a:pt x="381" y="1068"/>
                    </a:lnTo>
                    <a:lnTo>
                      <a:pt x="385" y="1068"/>
                    </a:lnTo>
                    <a:lnTo>
                      <a:pt x="389" y="1068"/>
                    </a:lnTo>
                    <a:lnTo>
                      <a:pt x="393" y="1068"/>
                    </a:lnTo>
                    <a:lnTo>
                      <a:pt x="397" y="1068"/>
                    </a:lnTo>
                    <a:lnTo>
                      <a:pt x="401" y="1068"/>
                    </a:lnTo>
                    <a:lnTo>
                      <a:pt x="405" y="1068"/>
                    </a:lnTo>
                    <a:lnTo>
                      <a:pt x="409" y="1068"/>
                    </a:lnTo>
                    <a:lnTo>
                      <a:pt x="413" y="1068"/>
                    </a:lnTo>
                    <a:lnTo>
                      <a:pt x="417" y="1068"/>
                    </a:lnTo>
                    <a:lnTo>
                      <a:pt x="421" y="1068"/>
                    </a:lnTo>
                    <a:lnTo>
                      <a:pt x="425" y="1068"/>
                    </a:lnTo>
                    <a:lnTo>
                      <a:pt x="428" y="1068"/>
                    </a:lnTo>
                    <a:lnTo>
                      <a:pt x="432" y="1068"/>
                    </a:lnTo>
                    <a:lnTo>
                      <a:pt x="436" y="1068"/>
                    </a:lnTo>
                    <a:lnTo>
                      <a:pt x="440" y="1068"/>
                    </a:lnTo>
                    <a:lnTo>
                      <a:pt x="444" y="1068"/>
                    </a:lnTo>
                    <a:lnTo>
                      <a:pt x="448" y="1068"/>
                    </a:lnTo>
                    <a:lnTo>
                      <a:pt x="452" y="1068"/>
                    </a:lnTo>
                    <a:lnTo>
                      <a:pt x="456" y="1068"/>
                    </a:lnTo>
                    <a:lnTo>
                      <a:pt x="460" y="1068"/>
                    </a:lnTo>
                    <a:lnTo>
                      <a:pt x="464" y="1068"/>
                    </a:lnTo>
                    <a:lnTo>
                      <a:pt x="468" y="1068"/>
                    </a:lnTo>
                    <a:lnTo>
                      <a:pt x="472" y="1068"/>
                    </a:lnTo>
                    <a:lnTo>
                      <a:pt x="476" y="1068"/>
                    </a:lnTo>
                    <a:lnTo>
                      <a:pt x="480" y="1068"/>
                    </a:lnTo>
                    <a:lnTo>
                      <a:pt x="484" y="1068"/>
                    </a:lnTo>
                    <a:lnTo>
                      <a:pt x="488" y="827"/>
                    </a:lnTo>
                    <a:lnTo>
                      <a:pt x="491" y="823"/>
                    </a:lnTo>
                    <a:lnTo>
                      <a:pt x="494" y="818"/>
                    </a:lnTo>
                    <a:lnTo>
                      <a:pt x="498" y="814"/>
                    </a:lnTo>
                    <a:lnTo>
                      <a:pt x="502" y="809"/>
                    </a:lnTo>
                    <a:lnTo>
                      <a:pt x="506" y="805"/>
                    </a:lnTo>
                    <a:lnTo>
                      <a:pt x="510" y="801"/>
                    </a:lnTo>
                    <a:lnTo>
                      <a:pt x="514" y="797"/>
                    </a:lnTo>
                    <a:lnTo>
                      <a:pt x="518" y="793"/>
                    </a:lnTo>
                    <a:lnTo>
                      <a:pt x="522" y="788"/>
                    </a:lnTo>
                    <a:lnTo>
                      <a:pt x="526" y="783"/>
                    </a:lnTo>
                    <a:lnTo>
                      <a:pt x="530" y="778"/>
                    </a:lnTo>
                    <a:lnTo>
                      <a:pt x="534" y="773"/>
                    </a:lnTo>
                    <a:lnTo>
                      <a:pt x="538" y="768"/>
                    </a:lnTo>
                    <a:lnTo>
                      <a:pt x="542" y="763"/>
                    </a:lnTo>
                    <a:lnTo>
                      <a:pt x="546" y="758"/>
                    </a:lnTo>
                    <a:lnTo>
                      <a:pt x="550" y="753"/>
                    </a:lnTo>
                    <a:lnTo>
                      <a:pt x="554" y="748"/>
                    </a:lnTo>
                    <a:lnTo>
                      <a:pt x="557" y="743"/>
                    </a:lnTo>
                    <a:lnTo>
                      <a:pt x="561" y="738"/>
                    </a:lnTo>
                    <a:lnTo>
                      <a:pt x="565" y="733"/>
                    </a:lnTo>
                    <a:lnTo>
                      <a:pt x="569" y="728"/>
                    </a:lnTo>
                    <a:lnTo>
                      <a:pt x="573" y="722"/>
                    </a:lnTo>
                    <a:lnTo>
                      <a:pt x="577" y="717"/>
                    </a:lnTo>
                    <a:lnTo>
                      <a:pt x="581" y="711"/>
                    </a:lnTo>
                    <a:lnTo>
                      <a:pt x="585" y="706"/>
                    </a:lnTo>
                    <a:lnTo>
                      <a:pt x="589" y="700"/>
                    </a:lnTo>
                    <a:lnTo>
                      <a:pt x="593" y="695"/>
                    </a:lnTo>
                    <a:lnTo>
                      <a:pt x="597" y="689"/>
                    </a:lnTo>
                    <a:lnTo>
                      <a:pt x="601" y="683"/>
                    </a:lnTo>
                    <a:lnTo>
                      <a:pt x="605" y="677"/>
                    </a:lnTo>
                    <a:lnTo>
                      <a:pt x="609" y="672"/>
                    </a:lnTo>
                    <a:lnTo>
                      <a:pt x="613" y="666"/>
                    </a:lnTo>
                    <a:lnTo>
                      <a:pt x="617" y="660"/>
                    </a:lnTo>
                    <a:lnTo>
                      <a:pt x="621" y="655"/>
                    </a:lnTo>
                    <a:lnTo>
                      <a:pt x="625" y="649"/>
                    </a:lnTo>
                    <a:lnTo>
                      <a:pt x="629" y="643"/>
                    </a:lnTo>
                    <a:lnTo>
                      <a:pt x="632" y="637"/>
                    </a:lnTo>
                    <a:lnTo>
                      <a:pt x="636" y="631"/>
                    </a:lnTo>
                    <a:lnTo>
                      <a:pt x="640" y="625"/>
                    </a:lnTo>
                    <a:lnTo>
                      <a:pt x="644" y="619"/>
                    </a:lnTo>
                    <a:lnTo>
                      <a:pt x="648" y="613"/>
                    </a:lnTo>
                    <a:lnTo>
                      <a:pt x="652" y="607"/>
                    </a:lnTo>
                    <a:lnTo>
                      <a:pt x="656" y="601"/>
                    </a:lnTo>
                    <a:lnTo>
                      <a:pt x="660" y="595"/>
                    </a:lnTo>
                    <a:lnTo>
                      <a:pt x="664" y="588"/>
                    </a:lnTo>
                    <a:lnTo>
                      <a:pt x="668" y="582"/>
                    </a:lnTo>
                    <a:lnTo>
                      <a:pt x="672" y="576"/>
                    </a:lnTo>
                    <a:lnTo>
                      <a:pt x="676" y="569"/>
                    </a:lnTo>
                    <a:lnTo>
                      <a:pt x="680" y="563"/>
                    </a:lnTo>
                    <a:lnTo>
                      <a:pt x="684" y="556"/>
                    </a:lnTo>
                    <a:lnTo>
                      <a:pt x="688" y="550"/>
                    </a:lnTo>
                    <a:lnTo>
                      <a:pt x="692" y="543"/>
                    </a:lnTo>
                    <a:lnTo>
                      <a:pt x="696" y="537"/>
                    </a:lnTo>
                    <a:lnTo>
                      <a:pt x="700" y="530"/>
                    </a:lnTo>
                    <a:lnTo>
                      <a:pt x="704" y="523"/>
                    </a:lnTo>
                    <a:lnTo>
                      <a:pt x="707" y="517"/>
                    </a:lnTo>
                    <a:lnTo>
                      <a:pt x="711" y="510"/>
                    </a:lnTo>
                    <a:lnTo>
                      <a:pt x="715" y="503"/>
                    </a:lnTo>
                    <a:lnTo>
                      <a:pt x="719" y="497"/>
                    </a:lnTo>
                    <a:lnTo>
                      <a:pt x="723" y="490"/>
                    </a:lnTo>
                    <a:lnTo>
                      <a:pt x="727" y="483"/>
                    </a:lnTo>
                    <a:lnTo>
                      <a:pt x="731" y="476"/>
                    </a:lnTo>
                    <a:lnTo>
                      <a:pt x="735" y="470"/>
                    </a:lnTo>
                    <a:lnTo>
                      <a:pt x="739" y="463"/>
                    </a:lnTo>
                    <a:lnTo>
                      <a:pt x="743" y="456"/>
                    </a:lnTo>
                    <a:lnTo>
                      <a:pt x="747" y="449"/>
                    </a:lnTo>
                    <a:lnTo>
                      <a:pt x="751" y="443"/>
                    </a:lnTo>
                    <a:lnTo>
                      <a:pt x="755" y="436"/>
                    </a:lnTo>
                    <a:lnTo>
                      <a:pt x="759" y="430"/>
                    </a:lnTo>
                    <a:lnTo>
                      <a:pt x="763" y="423"/>
                    </a:lnTo>
                    <a:lnTo>
                      <a:pt x="767" y="416"/>
                    </a:lnTo>
                    <a:lnTo>
                      <a:pt x="770" y="409"/>
                    </a:lnTo>
                    <a:lnTo>
                      <a:pt x="774" y="402"/>
                    </a:lnTo>
                    <a:lnTo>
                      <a:pt x="778" y="395"/>
                    </a:lnTo>
                    <a:lnTo>
                      <a:pt x="782" y="388"/>
                    </a:lnTo>
                    <a:lnTo>
                      <a:pt x="786" y="381"/>
                    </a:lnTo>
                    <a:lnTo>
                      <a:pt x="790" y="374"/>
                    </a:lnTo>
                    <a:lnTo>
                      <a:pt x="794" y="368"/>
                    </a:lnTo>
                    <a:lnTo>
                      <a:pt x="798" y="361"/>
                    </a:lnTo>
                    <a:lnTo>
                      <a:pt x="802" y="354"/>
                    </a:lnTo>
                    <a:lnTo>
                      <a:pt x="806" y="347"/>
                    </a:lnTo>
                    <a:lnTo>
                      <a:pt x="810" y="340"/>
                    </a:lnTo>
                    <a:lnTo>
                      <a:pt x="814" y="333"/>
                    </a:lnTo>
                    <a:lnTo>
                      <a:pt x="817" y="326"/>
                    </a:lnTo>
                    <a:lnTo>
                      <a:pt x="821" y="319"/>
                    </a:lnTo>
                    <a:lnTo>
                      <a:pt x="825" y="313"/>
                    </a:lnTo>
                    <a:lnTo>
                      <a:pt x="829" y="306"/>
                    </a:lnTo>
                    <a:lnTo>
                      <a:pt x="833" y="299"/>
                    </a:lnTo>
                    <a:lnTo>
                      <a:pt x="836" y="292"/>
                    </a:lnTo>
                    <a:lnTo>
                      <a:pt x="840" y="285"/>
                    </a:lnTo>
                    <a:lnTo>
                      <a:pt x="844" y="279"/>
                    </a:lnTo>
                    <a:lnTo>
                      <a:pt x="848" y="272"/>
                    </a:lnTo>
                    <a:lnTo>
                      <a:pt x="852" y="266"/>
                    </a:lnTo>
                    <a:lnTo>
                      <a:pt x="856" y="259"/>
                    </a:lnTo>
                    <a:lnTo>
                      <a:pt x="860" y="253"/>
                    </a:lnTo>
                    <a:lnTo>
                      <a:pt x="864" y="246"/>
                    </a:lnTo>
                    <a:lnTo>
                      <a:pt x="868" y="240"/>
                    </a:lnTo>
                    <a:lnTo>
                      <a:pt x="872" y="233"/>
                    </a:lnTo>
                    <a:lnTo>
                      <a:pt x="876" y="226"/>
                    </a:lnTo>
                    <a:lnTo>
                      <a:pt x="880" y="220"/>
                    </a:lnTo>
                    <a:lnTo>
                      <a:pt x="884" y="214"/>
                    </a:lnTo>
                    <a:lnTo>
                      <a:pt x="888" y="207"/>
                    </a:lnTo>
                    <a:lnTo>
                      <a:pt x="892" y="201"/>
                    </a:lnTo>
                    <a:lnTo>
                      <a:pt x="896" y="194"/>
                    </a:lnTo>
                    <a:lnTo>
                      <a:pt x="900" y="188"/>
                    </a:lnTo>
                    <a:lnTo>
                      <a:pt x="904" y="182"/>
                    </a:lnTo>
                    <a:lnTo>
                      <a:pt x="908" y="176"/>
                    </a:lnTo>
                    <a:lnTo>
                      <a:pt x="912" y="170"/>
                    </a:lnTo>
                    <a:lnTo>
                      <a:pt x="915" y="163"/>
                    </a:lnTo>
                    <a:lnTo>
                      <a:pt x="919" y="157"/>
                    </a:lnTo>
                    <a:lnTo>
                      <a:pt x="923" y="151"/>
                    </a:lnTo>
                    <a:lnTo>
                      <a:pt x="927" y="145"/>
                    </a:lnTo>
                    <a:lnTo>
                      <a:pt x="931" y="139"/>
                    </a:lnTo>
                    <a:lnTo>
                      <a:pt x="935" y="133"/>
                    </a:lnTo>
                    <a:lnTo>
                      <a:pt x="939" y="128"/>
                    </a:lnTo>
                    <a:lnTo>
                      <a:pt x="943" y="122"/>
                    </a:lnTo>
                    <a:lnTo>
                      <a:pt x="947" y="116"/>
                    </a:lnTo>
                    <a:lnTo>
                      <a:pt x="951" y="111"/>
                    </a:lnTo>
                    <a:lnTo>
                      <a:pt x="955" y="105"/>
                    </a:lnTo>
                    <a:lnTo>
                      <a:pt x="959" y="100"/>
                    </a:lnTo>
                    <a:lnTo>
                      <a:pt x="963" y="94"/>
                    </a:lnTo>
                    <a:lnTo>
                      <a:pt x="967" y="89"/>
                    </a:lnTo>
                    <a:lnTo>
                      <a:pt x="971" y="84"/>
                    </a:lnTo>
                    <a:lnTo>
                      <a:pt x="975" y="79"/>
                    </a:lnTo>
                    <a:lnTo>
                      <a:pt x="979" y="74"/>
                    </a:lnTo>
                    <a:lnTo>
                      <a:pt x="982" y="69"/>
                    </a:lnTo>
                    <a:lnTo>
                      <a:pt x="986" y="64"/>
                    </a:lnTo>
                    <a:lnTo>
                      <a:pt x="990" y="59"/>
                    </a:lnTo>
                    <a:lnTo>
                      <a:pt x="994" y="55"/>
                    </a:lnTo>
                    <a:lnTo>
                      <a:pt x="998" y="50"/>
                    </a:lnTo>
                    <a:lnTo>
                      <a:pt x="1002" y="45"/>
                    </a:lnTo>
                    <a:lnTo>
                      <a:pt x="1006" y="40"/>
                    </a:lnTo>
                    <a:lnTo>
                      <a:pt x="1010" y="36"/>
                    </a:lnTo>
                    <a:lnTo>
                      <a:pt x="1014" y="31"/>
                    </a:lnTo>
                    <a:lnTo>
                      <a:pt x="1018" y="27"/>
                    </a:lnTo>
                    <a:lnTo>
                      <a:pt x="1022" y="23"/>
                    </a:lnTo>
                    <a:lnTo>
                      <a:pt x="1026" y="19"/>
                    </a:lnTo>
                    <a:lnTo>
                      <a:pt x="1030" y="15"/>
                    </a:lnTo>
                    <a:lnTo>
                      <a:pt x="1034" y="11"/>
                    </a:lnTo>
                    <a:lnTo>
                      <a:pt x="1038" y="7"/>
                    </a:lnTo>
                    <a:lnTo>
                      <a:pt x="1042" y="3"/>
                    </a:lnTo>
                    <a:lnTo>
                      <a:pt x="1045" y="0"/>
                    </a:lnTo>
                    <a:lnTo>
                      <a:pt x="1049" y="1068"/>
                    </a:lnTo>
                    <a:lnTo>
                      <a:pt x="1053" y="1068"/>
                    </a:lnTo>
                    <a:lnTo>
                      <a:pt x="1057" y="1068"/>
                    </a:lnTo>
                    <a:lnTo>
                      <a:pt x="1061" y="1068"/>
                    </a:lnTo>
                    <a:lnTo>
                      <a:pt x="1065" y="1068"/>
                    </a:lnTo>
                    <a:lnTo>
                      <a:pt x="1069" y="1068"/>
                    </a:lnTo>
                    <a:lnTo>
                      <a:pt x="1073" y="1068"/>
                    </a:lnTo>
                    <a:lnTo>
                      <a:pt x="1077" y="1068"/>
                    </a:lnTo>
                    <a:lnTo>
                      <a:pt x="1081" y="1068"/>
                    </a:lnTo>
                    <a:lnTo>
                      <a:pt x="1085" y="1068"/>
                    </a:lnTo>
                    <a:lnTo>
                      <a:pt x="1089" y="1068"/>
                    </a:lnTo>
                    <a:lnTo>
                      <a:pt x="1093" y="1068"/>
                    </a:lnTo>
                    <a:lnTo>
                      <a:pt x="1097" y="1068"/>
                    </a:lnTo>
                    <a:lnTo>
                      <a:pt x="1101" y="1068"/>
                    </a:lnTo>
                    <a:lnTo>
                      <a:pt x="1105" y="1068"/>
                    </a:lnTo>
                    <a:lnTo>
                      <a:pt x="1109" y="1068"/>
                    </a:lnTo>
                    <a:lnTo>
                      <a:pt x="1113" y="1068"/>
                    </a:lnTo>
                    <a:lnTo>
                      <a:pt x="1117" y="1068"/>
                    </a:lnTo>
                    <a:lnTo>
                      <a:pt x="1120" y="1068"/>
                    </a:lnTo>
                    <a:lnTo>
                      <a:pt x="1124" y="1068"/>
                    </a:lnTo>
                    <a:lnTo>
                      <a:pt x="1128" y="1068"/>
                    </a:lnTo>
                    <a:lnTo>
                      <a:pt x="1132" y="1068"/>
                    </a:lnTo>
                    <a:lnTo>
                      <a:pt x="1136" y="1068"/>
                    </a:lnTo>
                    <a:lnTo>
                      <a:pt x="1140" y="1068"/>
                    </a:lnTo>
                    <a:lnTo>
                      <a:pt x="1144" y="1068"/>
                    </a:lnTo>
                    <a:lnTo>
                      <a:pt x="1147" y="1068"/>
                    </a:lnTo>
                    <a:lnTo>
                      <a:pt x="1151" y="1068"/>
                    </a:lnTo>
                    <a:lnTo>
                      <a:pt x="1155" y="1068"/>
                    </a:lnTo>
                    <a:lnTo>
                      <a:pt x="1159" y="1068"/>
                    </a:lnTo>
                    <a:lnTo>
                      <a:pt x="1163" y="1068"/>
                    </a:lnTo>
                    <a:lnTo>
                      <a:pt x="1167" y="1068"/>
                    </a:lnTo>
                    <a:lnTo>
                      <a:pt x="1171" y="1068"/>
                    </a:lnTo>
                    <a:lnTo>
                      <a:pt x="1175" y="1068"/>
                    </a:lnTo>
                    <a:lnTo>
                      <a:pt x="1179" y="1068"/>
                    </a:lnTo>
                    <a:lnTo>
                      <a:pt x="1183" y="1068"/>
                    </a:lnTo>
                    <a:lnTo>
                      <a:pt x="1187" y="1068"/>
                    </a:lnTo>
                    <a:lnTo>
                      <a:pt x="1191" y="1068"/>
                    </a:lnTo>
                    <a:lnTo>
                      <a:pt x="1194" y="1068"/>
                    </a:lnTo>
                    <a:lnTo>
                      <a:pt x="1198" y="1068"/>
                    </a:lnTo>
                    <a:lnTo>
                      <a:pt x="1202" y="1068"/>
                    </a:lnTo>
                    <a:lnTo>
                      <a:pt x="1206" y="1068"/>
                    </a:lnTo>
                    <a:lnTo>
                      <a:pt x="1210" y="1068"/>
                    </a:lnTo>
                    <a:lnTo>
                      <a:pt x="1214" y="1068"/>
                    </a:lnTo>
                    <a:lnTo>
                      <a:pt x="1218" y="1068"/>
                    </a:lnTo>
                    <a:lnTo>
                      <a:pt x="1222" y="1068"/>
                    </a:lnTo>
                    <a:lnTo>
                      <a:pt x="1226" y="1068"/>
                    </a:lnTo>
                    <a:lnTo>
                      <a:pt x="1230" y="1068"/>
                    </a:lnTo>
                    <a:lnTo>
                      <a:pt x="1234" y="1068"/>
                    </a:lnTo>
                    <a:lnTo>
                      <a:pt x="1238" y="1068"/>
                    </a:lnTo>
                    <a:lnTo>
                      <a:pt x="1242" y="1068"/>
                    </a:lnTo>
                    <a:lnTo>
                      <a:pt x="1246" y="1068"/>
                    </a:lnTo>
                    <a:lnTo>
                      <a:pt x="1250" y="1068"/>
                    </a:lnTo>
                    <a:lnTo>
                      <a:pt x="1254" y="1068"/>
                    </a:lnTo>
                    <a:lnTo>
                      <a:pt x="1257" y="1068"/>
                    </a:lnTo>
                    <a:lnTo>
                      <a:pt x="1261" y="1068"/>
                    </a:lnTo>
                    <a:lnTo>
                      <a:pt x="1265" y="1068"/>
                    </a:lnTo>
                    <a:lnTo>
                      <a:pt x="1269" y="1068"/>
                    </a:lnTo>
                    <a:lnTo>
                      <a:pt x="1273" y="1068"/>
                    </a:lnTo>
                    <a:lnTo>
                      <a:pt x="1277" y="1068"/>
                    </a:lnTo>
                    <a:lnTo>
                      <a:pt x="1281" y="1068"/>
                    </a:lnTo>
                    <a:lnTo>
                      <a:pt x="1285" y="1068"/>
                    </a:lnTo>
                    <a:lnTo>
                      <a:pt x="1289" y="1068"/>
                    </a:lnTo>
                    <a:lnTo>
                      <a:pt x="1293" y="1068"/>
                    </a:lnTo>
                    <a:lnTo>
                      <a:pt x="1297" y="1068"/>
                    </a:lnTo>
                    <a:lnTo>
                      <a:pt x="1301" y="1068"/>
                    </a:lnTo>
                    <a:lnTo>
                      <a:pt x="1305" y="1068"/>
                    </a:lnTo>
                    <a:lnTo>
                      <a:pt x="1309" y="1068"/>
                    </a:lnTo>
                    <a:lnTo>
                      <a:pt x="1313" y="1068"/>
                    </a:lnTo>
                    <a:lnTo>
                      <a:pt x="1317" y="1068"/>
                    </a:lnTo>
                    <a:lnTo>
                      <a:pt x="1321" y="1068"/>
                    </a:lnTo>
                    <a:lnTo>
                      <a:pt x="1324" y="1068"/>
                    </a:lnTo>
                    <a:lnTo>
                      <a:pt x="1328" y="1068"/>
                    </a:lnTo>
                    <a:lnTo>
                      <a:pt x="1332" y="1068"/>
                    </a:lnTo>
                    <a:lnTo>
                      <a:pt x="1336" y="1068"/>
                    </a:lnTo>
                    <a:lnTo>
                      <a:pt x="1340" y="1068"/>
                    </a:lnTo>
                    <a:lnTo>
                      <a:pt x="1344" y="1068"/>
                    </a:lnTo>
                    <a:lnTo>
                      <a:pt x="1348" y="1068"/>
                    </a:lnTo>
                    <a:lnTo>
                      <a:pt x="1352" y="1068"/>
                    </a:lnTo>
                    <a:lnTo>
                      <a:pt x="1356" y="1068"/>
                    </a:lnTo>
                    <a:lnTo>
                      <a:pt x="1360" y="1068"/>
                    </a:lnTo>
                    <a:lnTo>
                      <a:pt x="1364" y="1068"/>
                    </a:lnTo>
                    <a:lnTo>
                      <a:pt x="1368" y="1068"/>
                    </a:lnTo>
                    <a:lnTo>
                      <a:pt x="1372" y="1068"/>
                    </a:lnTo>
                    <a:lnTo>
                      <a:pt x="1376" y="1068"/>
                    </a:lnTo>
                    <a:lnTo>
                      <a:pt x="1380" y="1068"/>
                    </a:lnTo>
                    <a:lnTo>
                      <a:pt x="1384" y="1068"/>
                    </a:lnTo>
                    <a:lnTo>
                      <a:pt x="1388" y="1068"/>
                    </a:lnTo>
                    <a:lnTo>
                      <a:pt x="1392" y="1068"/>
                    </a:lnTo>
                    <a:lnTo>
                      <a:pt x="1396" y="1068"/>
                    </a:lnTo>
                    <a:lnTo>
                      <a:pt x="1400" y="1068"/>
                    </a:lnTo>
                    <a:lnTo>
                      <a:pt x="1403" y="1068"/>
                    </a:lnTo>
                    <a:lnTo>
                      <a:pt x="1407" y="1068"/>
                    </a:lnTo>
                    <a:lnTo>
                      <a:pt x="1411" y="1068"/>
                    </a:lnTo>
                    <a:lnTo>
                      <a:pt x="1415" y="1068"/>
                    </a:lnTo>
                    <a:lnTo>
                      <a:pt x="1419" y="1068"/>
                    </a:lnTo>
                    <a:lnTo>
                      <a:pt x="1423" y="1068"/>
                    </a:lnTo>
                    <a:lnTo>
                      <a:pt x="1427" y="1068"/>
                    </a:lnTo>
                    <a:lnTo>
                      <a:pt x="1431" y="1068"/>
                    </a:lnTo>
                    <a:lnTo>
                      <a:pt x="1435" y="1068"/>
                    </a:lnTo>
                    <a:lnTo>
                      <a:pt x="1439" y="1068"/>
                    </a:lnTo>
                    <a:lnTo>
                      <a:pt x="1443" y="1068"/>
                    </a:lnTo>
                    <a:lnTo>
                      <a:pt x="1447" y="1068"/>
                    </a:lnTo>
                    <a:lnTo>
                      <a:pt x="1451" y="1068"/>
                    </a:lnTo>
                    <a:lnTo>
                      <a:pt x="1455" y="1068"/>
                    </a:lnTo>
                    <a:lnTo>
                      <a:pt x="1459" y="1068"/>
                    </a:lnTo>
                    <a:lnTo>
                      <a:pt x="1463" y="1068"/>
                    </a:lnTo>
                    <a:lnTo>
                      <a:pt x="1467" y="1068"/>
                    </a:lnTo>
                    <a:lnTo>
                      <a:pt x="1470" y="1068"/>
                    </a:lnTo>
                    <a:lnTo>
                      <a:pt x="1473" y="1068"/>
                    </a:lnTo>
                    <a:lnTo>
                      <a:pt x="1477" y="1068"/>
                    </a:lnTo>
                    <a:lnTo>
                      <a:pt x="1481" y="1068"/>
                    </a:lnTo>
                    <a:lnTo>
                      <a:pt x="1485" y="1068"/>
                    </a:lnTo>
                    <a:lnTo>
                      <a:pt x="1489" y="1068"/>
                    </a:lnTo>
                    <a:lnTo>
                      <a:pt x="1493" y="1068"/>
                    </a:lnTo>
                    <a:lnTo>
                      <a:pt x="1497" y="1068"/>
                    </a:lnTo>
                    <a:lnTo>
                      <a:pt x="1501" y="1068"/>
                    </a:lnTo>
                    <a:lnTo>
                      <a:pt x="1505" y="1068"/>
                    </a:lnTo>
                    <a:lnTo>
                      <a:pt x="1509" y="1068"/>
                    </a:lnTo>
                    <a:lnTo>
                      <a:pt x="1513" y="1068"/>
                    </a:lnTo>
                    <a:lnTo>
                      <a:pt x="1517" y="1068"/>
                    </a:lnTo>
                    <a:lnTo>
                      <a:pt x="1521" y="1068"/>
                    </a:lnTo>
                    <a:lnTo>
                      <a:pt x="1525" y="1068"/>
                    </a:lnTo>
                    <a:lnTo>
                      <a:pt x="1529" y="1068"/>
                    </a:lnTo>
                    <a:lnTo>
                      <a:pt x="1532" y="1068"/>
                    </a:lnTo>
                    <a:lnTo>
                      <a:pt x="1536" y="1068"/>
                    </a:lnTo>
                    <a:lnTo>
                      <a:pt x="1540" y="1068"/>
                    </a:lnTo>
                    <a:lnTo>
                      <a:pt x="1544" y="1068"/>
                    </a:lnTo>
                    <a:lnTo>
                      <a:pt x="1548" y="1068"/>
                    </a:lnTo>
                    <a:lnTo>
                      <a:pt x="1552" y="1068"/>
                    </a:lnTo>
                    <a:lnTo>
                      <a:pt x="1556" y="1068"/>
                    </a:lnTo>
                    <a:lnTo>
                      <a:pt x="1560" y="1068"/>
                    </a:lnTo>
                    <a:lnTo>
                      <a:pt x="1564" y="1068"/>
                    </a:lnTo>
                    <a:lnTo>
                      <a:pt x="1568" y="1068"/>
                    </a:lnTo>
                    <a:lnTo>
                      <a:pt x="1572" y="1068"/>
                    </a:lnTo>
                    <a:lnTo>
                      <a:pt x="1576" y="1068"/>
                    </a:lnTo>
                    <a:lnTo>
                      <a:pt x="1580" y="1068"/>
                    </a:lnTo>
                    <a:lnTo>
                      <a:pt x="1584" y="1068"/>
                    </a:lnTo>
                    <a:lnTo>
                      <a:pt x="1588" y="1068"/>
                    </a:lnTo>
                    <a:lnTo>
                      <a:pt x="1592" y="1068"/>
                    </a:lnTo>
                    <a:lnTo>
                      <a:pt x="1596" y="1068"/>
                    </a:lnTo>
                    <a:lnTo>
                      <a:pt x="1600" y="1068"/>
                    </a:lnTo>
                    <a:lnTo>
                      <a:pt x="1604" y="1068"/>
                    </a:lnTo>
                    <a:lnTo>
                      <a:pt x="1607" y="1068"/>
                    </a:lnTo>
                    <a:lnTo>
                      <a:pt x="1611" y="1068"/>
                    </a:lnTo>
                    <a:lnTo>
                      <a:pt x="1615" y="1068"/>
                    </a:lnTo>
                    <a:lnTo>
                      <a:pt x="1619" y="1068"/>
                    </a:lnTo>
                    <a:lnTo>
                      <a:pt x="1623" y="1068"/>
                    </a:lnTo>
                    <a:lnTo>
                      <a:pt x="1627" y="1068"/>
                    </a:lnTo>
                    <a:lnTo>
                      <a:pt x="1631" y="1068"/>
                    </a:lnTo>
                    <a:lnTo>
                      <a:pt x="1635" y="1068"/>
                    </a:lnTo>
                    <a:lnTo>
                      <a:pt x="1639" y="1068"/>
                    </a:lnTo>
                    <a:lnTo>
                      <a:pt x="1643" y="1068"/>
                    </a:lnTo>
                    <a:lnTo>
                      <a:pt x="1647" y="1068"/>
                    </a:lnTo>
                    <a:lnTo>
                      <a:pt x="1651" y="1068"/>
                    </a:lnTo>
                    <a:lnTo>
                      <a:pt x="1655" y="1068"/>
                    </a:lnTo>
                    <a:lnTo>
                      <a:pt x="1659" y="1068"/>
                    </a:lnTo>
                    <a:lnTo>
                      <a:pt x="1663" y="1068"/>
                    </a:lnTo>
                    <a:lnTo>
                      <a:pt x="1667" y="1068"/>
                    </a:lnTo>
                    <a:lnTo>
                      <a:pt x="1671" y="1068"/>
                    </a:lnTo>
                    <a:lnTo>
                      <a:pt x="1675" y="1068"/>
                    </a:lnTo>
                    <a:lnTo>
                      <a:pt x="1679" y="1068"/>
                    </a:lnTo>
                    <a:lnTo>
                      <a:pt x="1682" y="1068"/>
                    </a:lnTo>
                    <a:lnTo>
                      <a:pt x="1686" y="1068"/>
                    </a:lnTo>
                    <a:lnTo>
                      <a:pt x="1690" y="1068"/>
                    </a:lnTo>
                    <a:lnTo>
                      <a:pt x="1694" y="1068"/>
                    </a:lnTo>
                    <a:lnTo>
                      <a:pt x="1698" y="1068"/>
                    </a:lnTo>
                    <a:lnTo>
                      <a:pt x="1702" y="1068"/>
                    </a:lnTo>
                    <a:lnTo>
                      <a:pt x="1706" y="1068"/>
                    </a:lnTo>
                    <a:lnTo>
                      <a:pt x="1710" y="1068"/>
                    </a:lnTo>
                    <a:lnTo>
                      <a:pt x="1714" y="1068"/>
                    </a:lnTo>
                    <a:lnTo>
                      <a:pt x="1718" y="1068"/>
                    </a:lnTo>
                    <a:lnTo>
                      <a:pt x="1722" y="1068"/>
                    </a:lnTo>
                    <a:lnTo>
                      <a:pt x="1726" y="1068"/>
                    </a:lnTo>
                    <a:lnTo>
                      <a:pt x="1730" y="1068"/>
                    </a:lnTo>
                    <a:lnTo>
                      <a:pt x="1734" y="1068"/>
                    </a:lnTo>
                    <a:lnTo>
                      <a:pt x="1738" y="1068"/>
                    </a:lnTo>
                    <a:lnTo>
                      <a:pt x="1742" y="1068"/>
                    </a:lnTo>
                    <a:lnTo>
                      <a:pt x="1745" y="1068"/>
                    </a:lnTo>
                    <a:lnTo>
                      <a:pt x="1749" y="1068"/>
                    </a:lnTo>
                    <a:lnTo>
                      <a:pt x="1753" y="1068"/>
                    </a:lnTo>
                    <a:lnTo>
                      <a:pt x="1757" y="1068"/>
                    </a:lnTo>
                    <a:lnTo>
                      <a:pt x="1761" y="1068"/>
                    </a:lnTo>
                    <a:lnTo>
                      <a:pt x="1765" y="1068"/>
                    </a:lnTo>
                    <a:lnTo>
                      <a:pt x="1769" y="1068"/>
                    </a:lnTo>
                    <a:lnTo>
                      <a:pt x="1773" y="1068"/>
                    </a:lnTo>
                    <a:lnTo>
                      <a:pt x="1777" y="1068"/>
                    </a:lnTo>
                    <a:lnTo>
                      <a:pt x="1781" y="1068"/>
                    </a:lnTo>
                    <a:lnTo>
                      <a:pt x="1785" y="1068"/>
                    </a:lnTo>
                    <a:lnTo>
                      <a:pt x="1789" y="1068"/>
                    </a:lnTo>
                    <a:lnTo>
                      <a:pt x="1793" y="1068"/>
                    </a:lnTo>
                    <a:lnTo>
                      <a:pt x="1797" y="1068"/>
                    </a:lnTo>
                    <a:lnTo>
                      <a:pt x="1800" y="1068"/>
                    </a:lnTo>
                    <a:lnTo>
                      <a:pt x="1804" y="1068"/>
                    </a:lnTo>
                    <a:lnTo>
                      <a:pt x="1808" y="1068"/>
                    </a:lnTo>
                    <a:lnTo>
                      <a:pt x="1811" y="1068"/>
                    </a:lnTo>
                    <a:lnTo>
                      <a:pt x="1815" y="1068"/>
                    </a:lnTo>
                    <a:lnTo>
                      <a:pt x="1819" y="1068"/>
                    </a:lnTo>
                    <a:lnTo>
                      <a:pt x="1823" y="1068"/>
                    </a:lnTo>
                    <a:lnTo>
                      <a:pt x="1827" y="1068"/>
                    </a:lnTo>
                    <a:lnTo>
                      <a:pt x="1831" y="1068"/>
                    </a:lnTo>
                    <a:lnTo>
                      <a:pt x="1835" y="1068"/>
                    </a:lnTo>
                    <a:lnTo>
                      <a:pt x="1839" y="1068"/>
                    </a:lnTo>
                    <a:lnTo>
                      <a:pt x="1843" y="1068"/>
                    </a:lnTo>
                    <a:lnTo>
                      <a:pt x="1847" y="1068"/>
                    </a:lnTo>
                    <a:lnTo>
                      <a:pt x="1851" y="1068"/>
                    </a:lnTo>
                    <a:lnTo>
                      <a:pt x="1855" y="1068"/>
                    </a:lnTo>
                    <a:lnTo>
                      <a:pt x="1859" y="1068"/>
                    </a:lnTo>
                    <a:lnTo>
                      <a:pt x="1863" y="1068"/>
                    </a:lnTo>
                    <a:lnTo>
                      <a:pt x="1867" y="1068"/>
                    </a:lnTo>
                    <a:lnTo>
                      <a:pt x="1871" y="1068"/>
                    </a:lnTo>
                    <a:lnTo>
                      <a:pt x="1875" y="1068"/>
                    </a:lnTo>
                    <a:lnTo>
                      <a:pt x="1879" y="1068"/>
                    </a:lnTo>
                    <a:lnTo>
                      <a:pt x="1883" y="1068"/>
                    </a:lnTo>
                    <a:lnTo>
                      <a:pt x="1887" y="1068"/>
                    </a:lnTo>
                    <a:lnTo>
                      <a:pt x="1891" y="1068"/>
                    </a:lnTo>
                    <a:lnTo>
                      <a:pt x="1894" y="1068"/>
                    </a:lnTo>
                    <a:lnTo>
                      <a:pt x="1898" y="1068"/>
                    </a:lnTo>
                    <a:lnTo>
                      <a:pt x="1902" y="1068"/>
                    </a:lnTo>
                    <a:lnTo>
                      <a:pt x="1906" y="1068"/>
                    </a:lnTo>
                    <a:lnTo>
                      <a:pt x="1910" y="1068"/>
                    </a:lnTo>
                    <a:lnTo>
                      <a:pt x="1914" y="1068"/>
                    </a:lnTo>
                    <a:lnTo>
                      <a:pt x="1918" y="1068"/>
                    </a:lnTo>
                    <a:lnTo>
                      <a:pt x="1922" y="1068"/>
                    </a:lnTo>
                    <a:lnTo>
                      <a:pt x="1926" y="1068"/>
                    </a:lnTo>
                    <a:lnTo>
                      <a:pt x="1930" y="1068"/>
                    </a:lnTo>
                    <a:lnTo>
                      <a:pt x="1934" y="1068"/>
                    </a:lnTo>
                    <a:lnTo>
                      <a:pt x="1938" y="1068"/>
                    </a:lnTo>
                    <a:lnTo>
                      <a:pt x="1942" y="1068"/>
                    </a:lnTo>
                    <a:lnTo>
                      <a:pt x="1946" y="1068"/>
                    </a:lnTo>
                    <a:lnTo>
                      <a:pt x="1950" y="1068"/>
                    </a:lnTo>
                    <a:lnTo>
                      <a:pt x="1954" y="1068"/>
                    </a:lnTo>
                    <a:lnTo>
                      <a:pt x="1957" y="1068"/>
                    </a:lnTo>
                    <a:lnTo>
                      <a:pt x="1961" y="1068"/>
                    </a:lnTo>
                    <a:lnTo>
                      <a:pt x="1957" y="1068"/>
                    </a:lnTo>
                    <a:lnTo>
                      <a:pt x="1954" y="1068"/>
                    </a:lnTo>
                    <a:lnTo>
                      <a:pt x="1950" y="1068"/>
                    </a:lnTo>
                    <a:lnTo>
                      <a:pt x="1946" y="1068"/>
                    </a:lnTo>
                    <a:lnTo>
                      <a:pt x="1942" y="1068"/>
                    </a:lnTo>
                    <a:lnTo>
                      <a:pt x="1938" y="1068"/>
                    </a:lnTo>
                    <a:lnTo>
                      <a:pt x="1934" y="1068"/>
                    </a:lnTo>
                    <a:lnTo>
                      <a:pt x="1930" y="1068"/>
                    </a:lnTo>
                    <a:lnTo>
                      <a:pt x="1926" y="1068"/>
                    </a:lnTo>
                    <a:lnTo>
                      <a:pt x="1922" y="1068"/>
                    </a:lnTo>
                    <a:lnTo>
                      <a:pt x="1918" y="1068"/>
                    </a:lnTo>
                    <a:lnTo>
                      <a:pt x="1914" y="1068"/>
                    </a:lnTo>
                    <a:lnTo>
                      <a:pt x="1910" y="1068"/>
                    </a:lnTo>
                    <a:lnTo>
                      <a:pt x="1906" y="1068"/>
                    </a:lnTo>
                    <a:lnTo>
                      <a:pt x="1902" y="1068"/>
                    </a:lnTo>
                    <a:lnTo>
                      <a:pt x="1898" y="1068"/>
                    </a:lnTo>
                    <a:lnTo>
                      <a:pt x="1894" y="1068"/>
                    </a:lnTo>
                    <a:lnTo>
                      <a:pt x="1891" y="1068"/>
                    </a:lnTo>
                    <a:lnTo>
                      <a:pt x="1887" y="1068"/>
                    </a:lnTo>
                    <a:lnTo>
                      <a:pt x="1883" y="1068"/>
                    </a:lnTo>
                    <a:lnTo>
                      <a:pt x="1879" y="1068"/>
                    </a:lnTo>
                    <a:lnTo>
                      <a:pt x="1875" y="1068"/>
                    </a:lnTo>
                    <a:lnTo>
                      <a:pt x="1871" y="1068"/>
                    </a:lnTo>
                    <a:lnTo>
                      <a:pt x="1867" y="1068"/>
                    </a:lnTo>
                    <a:lnTo>
                      <a:pt x="1863" y="1068"/>
                    </a:lnTo>
                    <a:lnTo>
                      <a:pt x="1859" y="1068"/>
                    </a:lnTo>
                    <a:lnTo>
                      <a:pt x="1855" y="1068"/>
                    </a:lnTo>
                    <a:lnTo>
                      <a:pt x="1851" y="1068"/>
                    </a:lnTo>
                    <a:lnTo>
                      <a:pt x="1847" y="1068"/>
                    </a:lnTo>
                    <a:lnTo>
                      <a:pt x="1843" y="1068"/>
                    </a:lnTo>
                    <a:lnTo>
                      <a:pt x="1839" y="1068"/>
                    </a:lnTo>
                    <a:lnTo>
                      <a:pt x="1835" y="1068"/>
                    </a:lnTo>
                    <a:lnTo>
                      <a:pt x="1831" y="1068"/>
                    </a:lnTo>
                    <a:lnTo>
                      <a:pt x="1827" y="1068"/>
                    </a:lnTo>
                    <a:lnTo>
                      <a:pt x="1823" y="1068"/>
                    </a:lnTo>
                    <a:lnTo>
                      <a:pt x="1819" y="1068"/>
                    </a:lnTo>
                    <a:lnTo>
                      <a:pt x="1815" y="1068"/>
                    </a:lnTo>
                    <a:lnTo>
                      <a:pt x="1811" y="1068"/>
                    </a:lnTo>
                    <a:lnTo>
                      <a:pt x="1808" y="1068"/>
                    </a:lnTo>
                    <a:lnTo>
                      <a:pt x="1804" y="1068"/>
                    </a:lnTo>
                    <a:lnTo>
                      <a:pt x="1800" y="1068"/>
                    </a:lnTo>
                    <a:lnTo>
                      <a:pt x="1797" y="1068"/>
                    </a:lnTo>
                    <a:lnTo>
                      <a:pt x="1793" y="1068"/>
                    </a:lnTo>
                    <a:lnTo>
                      <a:pt x="1789" y="1068"/>
                    </a:lnTo>
                    <a:lnTo>
                      <a:pt x="1785" y="1068"/>
                    </a:lnTo>
                    <a:lnTo>
                      <a:pt x="1781" y="1068"/>
                    </a:lnTo>
                    <a:lnTo>
                      <a:pt x="1777" y="1068"/>
                    </a:lnTo>
                    <a:lnTo>
                      <a:pt x="1773" y="1068"/>
                    </a:lnTo>
                    <a:lnTo>
                      <a:pt x="1769" y="1068"/>
                    </a:lnTo>
                    <a:lnTo>
                      <a:pt x="1765" y="1068"/>
                    </a:lnTo>
                    <a:lnTo>
                      <a:pt x="1761" y="1068"/>
                    </a:lnTo>
                    <a:lnTo>
                      <a:pt x="1757" y="1068"/>
                    </a:lnTo>
                    <a:lnTo>
                      <a:pt x="1753" y="1068"/>
                    </a:lnTo>
                    <a:lnTo>
                      <a:pt x="1749" y="1068"/>
                    </a:lnTo>
                    <a:lnTo>
                      <a:pt x="1745" y="1068"/>
                    </a:lnTo>
                    <a:lnTo>
                      <a:pt x="1742" y="1068"/>
                    </a:lnTo>
                    <a:lnTo>
                      <a:pt x="1738" y="1068"/>
                    </a:lnTo>
                    <a:lnTo>
                      <a:pt x="1734" y="1068"/>
                    </a:lnTo>
                    <a:lnTo>
                      <a:pt x="1730" y="1068"/>
                    </a:lnTo>
                    <a:lnTo>
                      <a:pt x="1726" y="1068"/>
                    </a:lnTo>
                    <a:lnTo>
                      <a:pt x="1722" y="1068"/>
                    </a:lnTo>
                    <a:lnTo>
                      <a:pt x="1718" y="1068"/>
                    </a:lnTo>
                    <a:lnTo>
                      <a:pt x="1714" y="1068"/>
                    </a:lnTo>
                    <a:lnTo>
                      <a:pt x="1710" y="1068"/>
                    </a:lnTo>
                    <a:lnTo>
                      <a:pt x="1706" y="1068"/>
                    </a:lnTo>
                    <a:lnTo>
                      <a:pt x="1702" y="1068"/>
                    </a:lnTo>
                    <a:lnTo>
                      <a:pt x="1698" y="1068"/>
                    </a:lnTo>
                    <a:lnTo>
                      <a:pt x="1694" y="1068"/>
                    </a:lnTo>
                    <a:lnTo>
                      <a:pt x="1690" y="1068"/>
                    </a:lnTo>
                    <a:lnTo>
                      <a:pt x="1686" y="1068"/>
                    </a:lnTo>
                    <a:lnTo>
                      <a:pt x="1682" y="1068"/>
                    </a:lnTo>
                    <a:lnTo>
                      <a:pt x="1679" y="1068"/>
                    </a:lnTo>
                    <a:lnTo>
                      <a:pt x="1675" y="1068"/>
                    </a:lnTo>
                    <a:lnTo>
                      <a:pt x="1671" y="1068"/>
                    </a:lnTo>
                    <a:lnTo>
                      <a:pt x="1667" y="1068"/>
                    </a:lnTo>
                    <a:lnTo>
                      <a:pt x="1663" y="1068"/>
                    </a:lnTo>
                    <a:lnTo>
                      <a:pt x="1659" y="1068"/>
                    </a:lnTo>
                    <a:lnTo>
                      <a:pt x="1655" y="1068"/>
                    </a:lnTo>
                    <a:lnTo>
                      <a:pt x="1651" y="1068"/>
                    </a:lnTo>
                    <a:lnTo>
                      <a:pt x="1647" y="1068"/>
                    </a:lnTo>
                    <a:lnTo>
                      <a:pt x="1643" y="1068"/>
                    </a:lnTo>
                    <a:lnTo>
                      <a:pt x="1639" y="1068"/>
                    </a:lnTo>
                    <a:lnTo>
                      <a:pt x="1635" y="1068"/>
                    </a:lnTo>
                    <a:lnTo>
                      <a:pt x="1631" y="1068"/>
                    </a:lnTo>
                    <a:lnTo>
                      <a:pt x="1627" y="1068"/>
                    </a:lnTo>
                    <a:lnTo>
                      <a:pt x="1623" y="1068"/>
                    </a:lnTo>
                    <a:lnTo>
                      <a:pt x="1619" y="1068"/>
                    </a:lnTo>
                    <a:lnTo>
                      <a:pt x="1615" y="1068"/>
                    </a:lnTo>
                    <a:lnTo>
                      <a:pt x="1611" y="1068"/>
                    </a:lnTo>
                    <a:lnTo>
                      <a:pt x="1607" y="1068"/>
                    </a:lnTo>
                    <a:lnTo>
                      <a:pt x="1604" y="1068"/>
                    </a:lnTo>
                    <a:lnTo>
                      <a:pt x="1600" y="1068"/>
                    </a:lnTo>
                    <a:lnTo>
                      <a:pt x="1596" y="1068"/>
                    </a:lnTo>
                    <a:lnTo>
                      <a:pt x="1592" y="1068"/>
                    </a:lnTo>
                    <a:lnTo>
                      <a:pt x="1588" y="1068"/>
                    </a:lnTo>
                    <a:lnTo>
                      <a:pt x="1584" y="1068"/>
                    </a:lnTo>
                    <a:lnTo>
                      <a:pt x="1580" y="1068"/>
                    </a:lnTo>
                    <a:lnTo>
                      <a:pt x="1576" y="1068"/>
                    </a:lnTo>
                    <a:lnTo>
                      <a:pt x="1572" y="1068"/>
                    </a:lnTo>
                    <a:lnTo>
                      <a:pt x="1568" y="1068"/>
                    </a:lnTo>
                    <a:lnTo>
                      <a:pt x="1564" y="1068"/>
                    </a:lnTo>
                    <a:lnTo>
                      <a:pt x="1560" y="1068"/>
                    </a:lnTo>
                    <a:lnTo>
                      <a:pt x="1556" y="1068"/>
                    </a:lnTo>
                    <a:lnTo>
                      <a:pt x="1552" y="1068"/>
                    </a:lnTo>
                    <a:lnTo>
                      <a:pt x="1548" y="1068"/>
                    </a:lnTo>
                    <a:lnTo>
                      <a:pt x="1544" y="1068"/>
                    </a:lnTo>
                    <a:lnTo>
                      <a:pt x="1540" y="1068"/>
                    </a:lnTo>
                    <a:lnTo>
                      <a:pt x="1536" y="1068"/>
                    </a:lnTo>
                    <a:lnTo>
                      <a:pt x="1532" y="1068"/>
                    </a:lnTo>
                    <a:lnTo>
                      <a:pt x="1529" y="1068"/>
                    </a:lnTo>
                    <a:lnTo>
                      <a:pt x="1525" y="1068"/>
                    </a:lnTo>
                    <a:lnTo>
                      <a:pt x="1521" y="1068"/>
                    </a:lnTo>
                    <a:lnTo>
                      <a:pt x="1517" y="1068"/>
                    </a:lnTo>
                    <a:lnTo>
                      <a:pt x="1513" y="1068"/>
                    </a:lnTo>
                    <a:lnTo>
                      <a:pt x="1509" y="1068"/>
                    </a:lnTo>
                    <a:lnTo>
                      <a:pt x="1505" y="1068"/>
                    </a:lnTo>
                    <a:lnTo>
                      <a:pt x="1501" y="1068"/>
                    </a:lnTo>
                    <a:lnTo>
                      <a:pt x="1497" y="1068"/>
                    </a:lnTo>
                    <a:lnTo>
                      <a:pt x="1493" y="1068"/>
                    </a:lnTo>
                    <a:lnTo>
                      <a:pt x="1489" y="1068"/>
                    </a:lnTo>
                    <a:lnTo>
                      <a:pt x="1485" y="1068"/>
                    </a:lnTo>
                    <a:lnTo>
                      <a:pt x="1481" y="1068"/>
                    </a:lnTo>
                    <a:lnTo>
                      <a:pt x="1477" y="1068"/>
                    </a:lnTo>
                    <a:lnTo>
                      <a:pt x="1473" y="1068"/>
                    </a:lnTo>
                    <a:lnTo>
                      <a:pt x="1470" y="1068"/>
                    </a:lnTo>
                    <a:lnTo>
                      <a:pt x="1467" y="1068"/>
                    </a:lnTo>
                    <a:lnTo>
                      <a:pt x="1463" y="1068"/>
                    </a:lnTo>
                    <a:lnTo>
                      <a:pt x="1459" y="1068"/>
                    </a:lnTo>
                    <a:lnTo>
                      <a:pt x="1455" y="1068"/>
                    </a:lnTo>
                    <a:lnTo>
                      <a:pt x="1451" y="1068"/>
                    </a:lnTo>
                    <a:lnTo>
                      <a:pt x="1447" y="1068"/>
                    </a:lnTo>
                    <a:lnTo>
                      <a:pt x="1443" y="1068"/>
                    </a:lnTo>
                    <a:lnTo>
                      <a:pt x="1439" y="1068"/>
                    </a:lnTo>
                    <a:lnTo>
                      <a:pt x="1435" y="1068"/>
                    </a:lnTo>
                    <a:lnTo>
                      <a:pt x="1431" y="1068"/>
                    </a:lnTo>
                    <a:lnTo>
                      <a:pt x="1427" y="1068"/>
                    </a:lnTo>
                    <a:lnTo>
                      <a:pt x="1423" y="1068"/>
                    </a:lnTo>
                    <a:lnTo>
                      <a:pt x="1419" y="1068"/>
                    </a:lnTo>
                    <a:lnTo>
                      <a:pt x="1415" y="1068"/>
                    </a:lnTo>
                    <a:lnTo>
                      <a:pt x="1411" y="1068"/>
                    </a:lnTo>
                    <a:lnTo>
                      <a:pt x="1407" y="1068"/>
                    </a:lnTo>
                    <a:lnTo>
                      <a:pt x="1403" y="1068"/>
                    </a:lnTo>
                    <a:lnTo>
                      <a:pt x="1400" y="1068"/>
                    </a:lnTo>
                    <a:lnTo>
                      <a:pt x="1396" y="1068"/>
                    </a:lnTo>
                    <a:lnTo>
                      <a:pt x="1392" y="1068"/>
                    </a:lnTo>
                    <a:lnTo>
                      <a:pt x="1388" y="1068"/>
                    </a:lnTo>
                    <a:lnTo>
                      <a:pt x="1384" y="1068"/>
                    </a:lnTo>
                    <a:lnTo>
                      <a:pt x="1380" y="1068"/>
                    </a:lnTo>
                    <a:lnTo>
                      <a:pt x="1376" y="1068"/>
                    </a:lnTo>
                    <a:lnTo>
                      <a:pt x="1372" y="1068"/>
                    </a:lnTo>
                    <a:lnTo>
                      <a:pt x="1368" y="1068"/>
                    </a:lnTo>
                    <a:lnTo>
                      <a:pt x="1364" y="1068"/>
                    </a:lnTo>
                    <a:lnTo>
                      <a:pt x="1360" y="1068"/>
                    </a:lnTo>
                    <a:lnTo>
                      <a:pt x="1356" y="1068"/>
                    </a:lnTo>
                    <a:lnTo>
                      <a:pt x="1352" y="1068"/>
                    </a:lnTo>
                    <a:lnTo>
                      <a:pt x="1348" y="1068"/>
                    </a:lnTo>
                    <a:lnTo>
                      <a:pt x="1344" y="1068"/>
                    </a:lnTo>
                    <a:lnTo>
                      <a:pt x="1340" y="1068"/>
                    </a:lnTo>
                    <a:lnTo>
                      <a:pt x="1336" y="1068"/>
                    </a:lnTo>
                    <a:lnTo>
                      <a:pt x="1332" y="1068"/>
                    </a:lnTo>
                    <a:lnTo>
                      <a:pt x="1328" y="1068"/>
                    </a:lnTo>
                    <a:lnTo>
                      <a:pt x="1324" y="1068"/>
                    </a:lnTo>
                    <a:lnTo>
                      <a:pt x="1321" y="1068"/>
                    </a:lnTo>
                    <a:lnTo>
                      <a:pt x="1317" y="1068"/>
                    </a:lnTo>
                    <a:lnTo>
                      <a:pt x="1313" y="1068"/>
                    </a:lnTo>
                    <a:lnTo>
                      <a:pt x="1309" y="1068"/>
                    </a:lnTo>
                    <a:lnTo>
                      <a:pt x="1305" y="1068"/>
                    </a:lnTo>
                    <a:lnTo>
                      <a:pt x="1301" y="1068"/>
                    </a:lnTo>
                    <a:lnTo>
                      <a:pt x="1297" y="1068"/>
                    </a:lnTo>
                    <a:lnTo>
                      <a:pt x="1293" y="1068"/>
                    </a:lnTo>
                    <a:lnTo>
                      <a:pt x="1289" y="1068"/>
                    </a:lnTo>
                    <a:lnTo>
                      <a:pt x="1285" y="1068"/>
                    </a:lnTo>
                    <a:lnTo>
                      <a:pt x="1281" y="1068"/>
                    </a:lnTo>
                    <a:lnTo>
                      <a:pt x="1277" y="1068"/>
                    </a:lnTo>
                    <a:lnTo>
                      <a:pt x="1273" y="1068"/>
                    </a:lnTo>
                    <a:lnTo>
                      <a:pt x="1269" y="1068"/>
                    </a:lnTo>
                    <a:lnTo>
                      <a:pt x="1265" y="1068"/>
                    </a:lnTo>
                    <a:lnTo>
                      <a:pt x="1261" y="1068"/>
                    </a:lnTo>
                    <a:lnTo>
                      <a:pt x="1257" y="1068"/>
                    </a:lnTo>
                    <a:lnTo>
                      <a:pt x="1254" y="1068"/>
                    </a:lnTo>
                    <a:lnTo>
                      <a:pt x="1250" y="1068"/>
                    </a:lnTo>
                    <a:lnTo>
                      <a:pt x="1246" y="1068"/>
                    </a:lnTo>
                    <a:lnTo>
                      <a:pt x="1242" y="1068"/>
                    </a:lnTo>
                    <a:lnTo>
                      <a:pt x="1238" y="1068"/>
                    </a:lnTo>
                    <a:lnTo>
                      <a:pt x="1234" y="1068"/>
                    </a:lnTo>
                    <a:lnTo>
                      <a:pt x="1230" y="1068"/>
                    </a:lnTo>
                    <a:lnTo>
                      <a:pt x="1226" y="1068"/>
                    </a:lnTo>
                    <a:lnTo>
                      <a:pt x="1222" y="1068"/>
                    </a:lnTo>
                    <a:lnTo>
                      <a:pt x="1218" y="1068"/>
                    </a:lnTo>
                    <a:lnTo>
                      <a:pt x="1214" y="1068"/>
                    </a:lnTo>
                    <a:lnTo>
                      <a:pt x="1210" y="1068"/>
                    </a:lnTo>
                    <a:lnTo>
                      <a:pt x="1206" y="1068"/>
                    </a:lnTo>
                    <a:lnTo>
                      <a:pt x="1202" y="1068"/>
                    </a:lnTo>
                    <a:lnTo>
                      <a:pt x="1198" y="1068"/>
                    </a:lnTo>
                    <a:lnTo>
                      <a:pt x="1194" y="1068"/>
                    </a:lnTo>
                    <a:lnTo>
                      <a:pt x="1191" y="1068"/>
                    </a:lnTo>
                    <a:lnTo>
                      <a:pt x="1187" y="1068"/>
                    </a:lnTo>
                    <a:lnTo>
                      <a:pt x="1183" y="1068"/>
                    </a:lnTo>
                    <a:lnTo>
                      <a:pt x="1179" y="1068"/>
                    </a:lnTo>
                    <a:lnTo>
                      <a:pt x="1175" y="1068"/>
                    </a:lnTo>
                    <a:lnTo>
                      <a:pt x="1171" y="1068"/>
                    </a:lnTo>
                    <a:lnTo>
                      <a:pt x="1167" y="1068"/>
                    </a:lnTo>
                    <a:lnTo>
                      <a:pt x="1163" y="1068"/>
                    </a:lnTo>
                    <a:lnTo>
                      <a:pt x="1159" y="1068"/>
                    </a:lnTo>
                    <a:lnTo>
                      <a:pt x="1155" y="1068"/>
                    </a:lnTo>
                    <a:lnTo>
                      <a:pt x="1151" y="1068"/>
                    </a:lnTo>
                    <a:lnTo>
                      <a:pt x="1147" y="1068"/>
                    </a:lnTo>
                    <a:lnTo>
                      <a:pt x="1144" y="1068"/>
                    </a:lnTo>
                    <a:lnTo>
                      <a:pt x="1140" y="1068"/>
                    </a:lnTo>
                    <a:lnTo>
                      <a:pt x="1136" y="1068"/>
                    </a:lnTo>
                    <a:lnTo>
                      <a:pt x="1132" y="1068"/>
                    </a:lnTo>
                    <a:lnTo>
                      <a:pt x="1128" y="1068"/>
                    </a:lnTo>
                    <a:lnTo>
                      <a:pt x="1124" y="1068"/>
                    </a:lnTo>
                    <a:lnTo>
                      <a:pt x="1120" y="1068"/>
                    </a:lnTo>
                    <a:lnTo>
                      <a:pt x="1117" y="1068"/>
                    </a:lnTo>
                    <a:lnTo>
                      <a:pt x="1113" y="1068"/>
                    </a:lnTo>
                    <a:lnTo>
                      <a:pt x="1109" y="1068"/>
                    </a:lnTo>
                    <a:lnTo>
                      <a:pt x="1105" y="1068"/>
                    </a:lnTo>
                    <a:lnTo>
                      <a:pt x="1101" y="1068"/>
                    </a:lnTo>
                    <a:lnTo>
                      <a:pt x="1097" y="1068"/>
                    </a:lnTo>
                    <a:lnTo>
                      <a:pt x="1093" y="1068"/>
                    </a:lnTo>
                    <a:lnTo>
                      <a:pt x="1089" y="1068"/>
                    </a:lnTo>
                    <a:lnTo>
                      <a:pt x="1085" y="1068"/>
                    </a:lnTo>
                    <a:lnTo>
                      <a:pt x="1081" y="1068"/>
                    </a:lnTo>
                    <a:lnTo>
                      <a:pt x="1077" y="1068"/>
                    </a:lnTo>
                    <a:lnTo>
                      <a:pt x="1073" y="1068"/>
                    </a:lnTo>
                    <a:lnTo>
                      <a:pt x="1069" y="1068"/>
                    </a:lnTo>
                    <a:lnTo>
                      <a:pt x="1065" y="1068"/>
                    </a:lnTo>
                    <a:lnTo>
                      <a:pt x="1061" y="1068"/>
                    </a:lnTo>
                    <a:lnTo>
                      <a:pt x="1057" y="1068"/>
                    </a:lnTo>
                    <a:lnTo>
                      <a:pt x="1053" y="1068"/>
                    </a:lnTo>
                    <a:lnTo>
                      <a:pt x="1049" y="1068"/>
                    </a:lnTo>
                    <a:lnTo>
                      <a:pt x="1045" y="1068"/>
                    </a:lnTo>
                    <a:lnTo>
                      <a:pt x="1042" y="1068"/>
                    </a:lnTo>
                    <a:lnTo>
                      <a:pt x="1038" y="1068"/>
                    </a:lnTo>
                    <a:lnTo>
                      <a:pt x="1034" y="1068"/>
                    </a:lnTo>
                    <a:lnTo>
                      <a:pt x="1030" y="1068"/>
                    </a:lnTo>
                    <a:lnTo>
                      <a:pt x="1026" y="1068"/>
                    </a:lnTo>
                    <a:lnTo>
                      <a:pt x="1022" y="1068"/>
                    </a:lnTo>
                    <a:lnTo>
                      <a:pt x="1018" y="1068"/>
                    </a:lnTo>
                    <a:lnTo>
                      <a:pt x="1014" y="1068"/>
                    </a:lnTo>
                    <a:lnTo>
                      <a:pt x="1010" y="1068"/>
                    </a:lnTo>
                    <a:lnTo>
                      <a:pt x="1006" y="1068"/>
                    </a:lnTo>
                    <a:lnTo>
                      <a:pt x="1002" y="1068"/>
                    </a:lnTo>
                    <a:lnTo>
                      <a:pt x="998" y="1068"/>
                    </a:lnTo>
                    <a:lnTo>
                      <a:pt x="994" y="1068"/>
                    </a:lnTo>
                    <a:lnTo>
                      <a:pt x="990" y="1068"/>
                    </a:lnTo>
                    <a:lnTo>
                      <a:pt x="986" y="1068"/>
                    </a:lnTo>
                    <a:lnTo>
                      <a:pt x="982" y="1068"/>
                    </a:lnTo>
                    <a:lnTo>
                      <a:pt x="979" y="1068"/>
                    </a:lnTo>
                    <a:lnTo>
                      <a:pt x="975" y="1068"/>
                    </a:lnTo>
                    <a:lnTo>
                      <a:pt x="971" y="1068"/>
                    </a:lnTo>
                    <a:lnTo>
                      <a:pt x="967" y="1068"/>
                    </a:lnTo>
                    <a:lnTo>
                      <a:pt x="963" y="1068"/>
                    </a:lnTo>
                    <a:lnTo>
                      <a:pt x="959" y="1068"/>
                    </a:lnTo>
                    <a:lnTo>
                      <a:pt x="955" y="1068"/>
                    </a:lnTo>
                    <a:lnTo>
                      <a:pt x="951" y="1068"/>
                    </a:lnTo>
                    <a:lnTo>
                      <a:pt x="947" y="1068"/>
                    </a:lnTo>
                    <a:lnTo>
                      <a:pt x="943" y="1068"/>
                    </a:lnTo>
                    <a:lnTo>
                      <a:pt x="939" y="1068"/>
                    </a:lnTo>
                    <a:lnTo>
                      <a:pt x="935" y="1068"/>
                    </a:lnTo>
                    <a:lnTo>
                      <a:pt x="931" y="1068"/>
                    </a:lnTo>
                    <a:lnTo>
                      <a:pt x="927" y="1068"/>
                    </a:lnTo>
                    <a:lnTo>
                      <a:pt x="923" y="1068"/>
                    </a:lnTo>
                    <a:lnTo>
                      <a:pt x="919" y="1068"/>
                    </a:lnTo>
                    <a:lnTo>
                      <a:pt x="915" y="1068"/>
                    </a:lnTo>
                    <a:lnTo>
                      <a:pt x="912" y="1068"/>
                    </a:lnTo>
                    <a:lnTo>
                      <a:pt x="908" y="1068"/>
                    </a:lnTo>
                    <a:lnTo>
                      <a:pt x="904" y="1068"/>
                    </a:lnTo>
                    <a:lnTo>
                      <a:pt x="900" y="1068"/>
                    </a:lnTo>
                    <a:lnTo>
                      <a:pt x="896" y="1068"/>
                    </a:lnTo>
                    <a:lnTo>
                      <a:pt x="892" y="1068"/>
                    </a:lnTo>
                    <a:lnTo>
                      <a:pt x="888" y="1068"/>
                    </a:lnTo>
                    <a:lnTo>
                      <a:pt x="884" y="1068"/>
                    </a:lnTo>
                    <a:lnTo>
                      <a:pt x="880" y="1068"/>
                    </a:lnTo>
                    <a:lnTo>
                      <a:pt x="876" y="1068"/>
                    </a:lnTo>
                    <a:lnTo>
                      <a:pt x="872" y="1068"/>
                    </a:lnTo>
                    <a:lnTo>
                      <a:pt x="868" y="1068"/>
                    </a:lnTo>
                    <a:lnTo>
                      <a:pt x="864" y="1068"/>
                    </a:lnTo>
                    <a:lnTo>
                      <a:pt x="860" y="1068"/>
                    </a:lnTo>
                    <a:lnTo>
                      <a:pt x="856" y="1068"/>
                    </a:lnTo>
                    <a:lnTo>
                      <a:pt x="852" y="1068"/>
                    </a:lnTo>
                    <a:lnTo>
                      <a:pt x="848" y="1068"/>
                    </a:lnTo>
                    <a:lnTo>
                      <a:pt x="844" y="1068"/>
                    </a:lnTo>
                    <a:lnTo>
                      <a:pt x="840" y="1068"/>
                    </a:lnTo>
                    <a:lnTo>
                      <a:pt x="836" y="1068"/>
                    </a:lnTo>
                    <a:lnTo>
                      <a:pt x="833" y="1068"/>
                    </a:lnTo>
                    <a:lnTo>
                      <a:pt x="829" y="1068"/>
                    </a:lnTo>
                    <a:lnTo>
                      <a:pt x="825" y="1068"/>
                    </a:lnTo>
                    <a:lnTo>
                      <a:pt x="821" y="1068"/>
                    </a:lnTo>
                    <a:lnTo>
                      <a:pt x="817" y="1068"/>
                    </a:lnTo>
                    <a:lnTo>
                      <a:pt x="814" y="1068"/>
                    </a:lnTo>
                    <a:lnTo>
                      <a:pt x="810" y="1068"/>
                    </a:lnTo>
                    <a:lnTo>
                      <a:pt x="806" y="1068"/>
                    </a:lnTo>
                    <a:lnTo>
                      <a:pt x="802" y="1068"/>
                    </a:lnTo>
                    <a:lnTo>
                      <a:pt x="798" y="1068"/>
                    </a:lnTo>
                    <a:lnTo>
                      <a:pt x="794" y="1068"/>
                    </a:lnTo>
                    <a:lnTo>
                      <a:pt x="790" y="1068"/>
                    </a:lnTo>
                    <a:lnTo>
                      <a:pt x="786" y="1068"/>
                    </a:lnTo>
                    <a:lnTo>
                      <a:pt x="782" y="1068"/>
                    </a:lnTo>
                    <a:lnTo>
                      <a:pt x="778" y="1068"/>
                    </a:lnTo>
                    <a:lnTo>
                      <a:pt x="774" y="1068"/>
                    </a:lnTo>
                    <a:lnTo>
                      <a:pt x="770" y="1068"/>
                    </a:lnTo>
                    <a:lnTo>
                      <a:pt x="767" y="1068"/>
                    </a:lnTo>
                    <a:lnTo>
                      <a:pt x="763" y="1068"/>
                    </a:lnTo>
                    <a:lnTo>
                      <a:pt x="759" y="1068"/>
                    </a:lnTo>
                    <a:lnTo>
                      <a:pt x="755" y="1068"/>
                    </a:lnTo>
                    <a:lnTo>
                      <a:pt x="751" y="1068"/>
                    </a:lnTo>
                    <a:lnTo>
                      <a:pt x="747" y="1068"/>
                    </a:lnTo>
                    <a:lnTo>
                      <a:pt x="743" y="1068"/>
                    </a:lnTo>
                    <a:lnTo>
                      <a:pt x="739" y="1068"/>
                    </a:lnTo>
                    <a:lnTo>
                      <a:pt x="735" y="1068"/>
                    </a:lnTo>
                    <a:lnTo>
                      <a:pt x="731" y="1068"/>
                    </a:lnTo>
                    <a:lnTo>
                      <a:pt x="727" y="1068"/>
                    </a:lnTo>
                    <a:lnTo>
                      <a:pt x="723" y="1068"/>
                    </a:lnTo>
                    <a:lnTo>
                      <a:pt x="719" y="1068"/>
                    </a:lnTo>
                    <a:lnTo>
                      <a:pt x="715" y="1068"/>
                    </a:lnTo>
                    <a:lnTo>
                      <a:pt x="711" y="1068"/>
                    </a:lnTo>
                    <a:lnTo>
                      <a:pt x="707" y="1068"/>
                    </a:lnTo>
                    <a:lnTo>
                      <a:pt x="704" y="1068"/>
                    </a:lnTo>
                    <a:lnTo>
                      <a:pt x="700" y="1068"/>
                    </a:lnTo>
                    <a:lnTo>
                      <a:pt x="696" y="1068"/>
                    </a:lnTo>
                    <a:lnTo>
                      <a:pt x="692" y="1068"/>
                    </a:lnTo>
                    <a:lnTo>
                      <a:pt x="688" y="1068"/>
                    </a:lnTo>
                    <a:lnTo>
                      <a:pt x="684" y="1068"/>
                    </a:lnTo>
                    <a:lnTo>
                      <a:pt x="680" y="1068"/>
                    </a:lnTo>
                    <a:lnTo>
                      <a:pt x="676" y="1068"/>
                    </a:lnTo>
                    <a:lnTo>
                      <a:pt x="672" y="1068"/>
                    </a:lnTo>
                    <a:lnTo>
                      <a:pt x="668" y="1068"/>
                    </a:lnTo>
                    <a:lnTo>
                      <a:pt x="664" y="1068"/>
                    </a:lnTo>
                    <a:lnTo>
                      <a:pt x="660" y="1068"/>
                    </a:lnTo>
                    <a:lnTo>
                      <a:pt x="656" y="1068"/>
                    </a:lnTo>
                    <a:lnTo>
                      <a:pt x="652" y="1068"/>
                    </a:lnTo>
                    <a:lnTo>
                      <a:pt x="648" y="1068"/>
                    </a:lnTo>
                    <a:lnTo>
                      <a:pt x="644" y="1068"/>
                    </a:lnTo>
                    <a:lnTo>
                      <a:pt x="640" y="1068"/>
                    </a:lnTo>
                    <a:lnTo>
                      <a:pt x="636" y="1068"/>
                    </a:lnTo>
                    <a:lnTo>
                      <a:pt x="632" y="1068"/>
                    </a:lnTo>
                    <a:lnTo>
                      <a:pt x="629" y="1068"/>
                    </a:lnTo>
                    <a:lnTo>
                      <a:pt x="625" y="1068"/>
                    </a:lnTo>
                    <a:lnTo>
                      <a:pt x="621" y="1068"/>
                    </a:lnTo>
                    <a:lnTo>
                      <a:pt x="617" y="1068"/>
                    </a:lnTo>
                    <a:lnTo>
                      <a:pt x="613" y="1068"/>
                    </a:lnTo>
                    <a:lnTo>
                      <a:pt x="609" y="1068"/>
                    </a:lnTo>
                    <a:lnTo>
                      <a:pt x="605" y="1068"/>
                    </a:lnTo>
                    <a:lnTo>
                      <a:pt x="601" y="1068"/>
                    </a:lnTo>
                    <a:lnTo>
                      <a:pt x="597" y="1068"/>
                    </a:lnTo>
                    <a:lnTo>
                      <a:pt x="593" y="1068"/>
                    </a:lnTo>
                    <a:lnTo>
                      <a:pt x="589" y="1068"/>
                    </a:lnTo>
                    <a:lnTo>
                      <a:pt x="585" y="1068"/>
                    </a:lnTo>
                    <a:lnTo>
                      <a:pt x="581" y="1068"/>
                    </a:lnTo>
                    <a:lnTo>
                      <a:pt x="577" y="1068"/>
                    </a:lnTo>
                    <a:lnTo>
                      <a:pt x="573" y="1068"/>
                    </a:lnTo>
                    <a:lnTo>
                      <a:pt x="569" y="1068"/>
                    </a:lnTo>
                    <a:lnTo>
                      <a:pt x="565" y="1068"/>
                    </a:lnTo>
                    <a:lnTo>
                      <a:pt x="561" y="1068"/>
                    </a:lnTo>
                    <a:lnTo>
                      <a:pt x="557" y="1068"/>
                    </a:lnTo>
                    <a:lnTo>
                      <a:pt x="554" y="1068"/>
                    </a:lnTo>
                    <a:lnTo>
                      <a:pt x="550" y="1068"/>
                    </a:lnTo>
                    <a:lnTo>
                      <a:pt x="546" y="1068"/>
                    </a:lnTo>
                    <a:lnTo>
                      <a:pt x="542" y="1068"/>
                    </a:lnTo>
                    <a:lnTo>
                      <a:pt x="538" y="1068"/>
                    </a:lnTo>
                    <a:lnTo>
                      <a:pt x="534" y="1068"/>
                    </a:lnTo>
                    <a:lnTo>
                      <a:pt x="530" y="1068"/>
                    </a:lnTo>
                    <a:lnTo>
                      <a:pt x="526" y="1068"/>
                    </a:lnTo>
                    <a:lnTo>
                      <a:pt x="522" y="1068"/>
                    </a:lnTo>
                    <a:lnTo>
                      <a:pt x="518" y="1068"/>
                    </a:lnTo>
                    <a:lnTo>
                      <a:pt x="514" y="1068"/>
                    </a:lnTo>
                    <a:lnTo>
                      <a:pt x="510" y="1068"/>
                    </a:lnTo>
                    <a:lnTo>
                      <a:pt x="506" y="1068"/>
                    </a:lnTo>
                    <a:lnTo>
                      <a:pt x="502" y="1068"/>
                    </a:lnTo>
                    <a:lnTo>
                      <a:pt x="498" y="1068"/>
                    </a:lnTo>
                    <a:lnTo>
                      <a:pt x="494" y="1068"/>
                    </a:lnTo>
                    <a:lnTo>
                      <a:pt x="491" y="1068"/>
                    </a:lnTo>
                    <a:lnTo>
                      <a:pt x="488" y="1068"/>
                    </a:lnTo>
                    <a:lnTo>
                      <a:pt x="484" y="1068"/>
                    </a:lnTo>
                    <a:lnTo>
                      <a:pt x="480" y="1068"/>
                    </a:lnTo>
                    <a:lnTo>
                      <a:pt x="476" y="1068"/>
                    </a:lnTo>
                    <a:lnTo>
                      <a:pt x="472" y="1068"/>
                    </a:lnTo>
                    <a:lnTo>
                      <a:pt x="468" y="1068"/>
                    </a:lnTo>
                    <a:lnTo>
                      <a:pt x="464" y="1068"/>
                    </a:lnTo>
                    <a:lnTo>
                      <a:pt x="460" y="1068"/>
                    </a:lnTo>
                    <a:lnTo>
                      <a:pt x="456" y="1068"/>
                    </a:lnTo>
                    <a:lnTo>
                      <a:pt x="452" y="1068"/>
                    </a:lnTo>
                    <a:lnTo>
                      <a:pt x="448" y="1068"/>
                    </a:lnTo>
                    <a:lnTo>
                      <a:pt x="444" y="1068"/>
                    </a:lnTo>
                    <a:lnTo>
                      <a:pt x="440" y="1068"/>
                    </a:lnTo>
                    <a:lnTo>
                      <a:pt x="436" y="1068"/>
                    </a:lnTo>
                    <a:lnTo>
                      <a:pt x="432" y="1068"/>
                    </a:lnTo>
                    <a:lnTo>
                      <a:pt x="428" y="1068"/>
                    </a:lnTo>
                    <a:lnTo>
                      <a:pt x="425" y="1068"/>
                    </a:lnTo>
                    <a:lnTo>
                      <a:pt x="421" y="1068"/>
                    </a:lnTo>
                    <a:lnTo>
                      <a:pt x="417" y="1068"/>
                    </a:lnTo>
                    <a:lnTo>
                      <a:pt x="413" y="1068"/>
                    </a:lnTo>
                    <a:lnTo>
                      <a:pt x="409" y="1068"/>
                    </a:lnTo>
                    <a:lnTo>
                      <a:pt x="405" y="1068"/>
                    </a:lnTo>
                    <a:lnTo>
                      <a:pt x="401" y="1068"/>
                    </a:lnTo>
                    <a:lnTo>
                      <a:pt x="397" y="1068"/>
                    </a:lnTo>
                    <a:lnTo>
                      <a:pt x="393" y="1068"/>
                    </a:lnTo>
                    <a:lnTo>
                      <a:pt x="389" y="1068"/>
                    </a:lnTo>
                    <a:lnTo>
                      <a:pt x="385" y="1068"/>
                    </a:lnTo>
                    <a:lnTo>
                      <a:pt x="381" y="1068"/>
                    </a:lnTo>
                    <a:lnTo>
                      <a:pt x="377" y="1068"/>
                    </a:lnTo>
                    <a:lnTo>
                      <a:pt x="373" y="1068"/>
                    </a:lnTo>
                    <a:lnTo>
                      <a:pt x="369" y="1068"/>
                    </a:lnTo>
                    <a:lnTo>
                      <a:pt x="365" y="1068"/>
                    </a:lnTo>
                    <a:lnTo>
                      <a:pt x="361" y="1068"/>
                    </a:lnTo>
                    <a:lnTo>
                      <a:pt x="357" y="1068"/>
                    </a:lnTo>
                    <a:lnTo>
                      <a:pt x="353" y="1068"/>
                    </a:lnTo>
                    <a:lnTo>
                      <a:pt x="349" y="1068"/>
                    </a:lnTo>
                    <a:lnTo>
                      <a:pt x="345" y="1068"/>
                    </a:lnTo>
                    <a:lnTo>
                      <a:pt x="342" y="1068"/>
                    </a:lnTo>
                    <a:lnTo>
                      <a:pt x="338" y="1068"/>
                    </a:lnTo>
                    <a:lnTo>
                      <a:pt x="334" y="1068"/>
                    </a:lnTo>
                    <a:lnTo>
                      <a:pt x="330" y="1068"/>
                    </a:lnTo>
                    <a:lnTo>
                      <a:pt x="326" y="1068"/>
                    </a:lnTo>
                    <a:lnTo>
                      <a:pt x="322" y="1068"/>
                    </a:lnTo>
                    <a:lnTo>
                      <a:pt x="318" y="1068"/>
                    </a:lnTo>
                    <a:lnTo>
                      <a:pt x="314" y="1068"/>
                    </a:lnTo>
                    <a:lnTo>
                      <a:pt x="310" y="1068"/>
                    </a:lnTo>
                    <a:lnTo>
                      <a:pt x="306" y="1068"/>
                    </a:lnTo>
                    <a:lnTo>
                      <a:pt x="302" y="1068"/>
                    </a:lnTo>
                    <a:lnTo>
                      <a:pt x="298" y="1068"/>
                    </a:lnTo>
                    <a:lnTo>
                      <a:pt x="294" y="1068"/>
                    </a:lnTo>
                    <a:lnTo>
                      <a:pt x="290" y="1068"/>
                    </a:lnTo>
                    <a:lnTo>
                      <a:pt x="286" y="1068"/>
                    </a:lnTo>
                    <a:lnTo>
                      <a:pt x="282" y="1068"/>
                    </a:lnTo>
                    <a:lnTo>
                      <a:pt x="279" y="1068"/>
                    </a:lnTo>
                    <a:lnTo>
                      <a:pt x="275" y="1068"/>
                    </a:lnTo>
                    <a:lnTo>
                      <a:pt x="271" y="1068"/>
                    </a:lnTo>
                    <a:lnTo>
                      <a:pt x="267" y="1068"/>
                    </a:lnTo>
                    <a:lnTo>
                      <a:pt x="263" y="1068"/>
                    </a:lnTo>
                    <a:lnTo>
                      <a:pt x="259" y="1068"/>
                    </a:lnTo>
                    <a:lnTo>
                      <a:pt x="255" y="1068"/>
                    </a:lnTo>
                    <a:lnTo>
                      <a:pt x="251" y="1068"/>
                    </a:lnTo>
                    <a:lnTo>
                      <a:pt x="247" y="1068"/>
                    </a:lnTo>
                    <a:lnTo>
                      <a:pt x="243" y="1068"/>
                    </a:lnTo>
                    <a:lnTo>
                      <a:pt x="239" y="1068"/>
                    </a:lnTo>
                    <a:lnTo>
                      <a:pt x="235" y="1068"/>
                    </a:lnTo>
                    <a:lnTo>
                      <a:pt x="231" y="1068"/>
                    </a:lnTo>
                    <a:lnTo>
                      <a:pt x="227" y="1068"/>
                    </a:lnTo>
                    <a:lnTo>
                      <a:pt x="223" y="1068"/>
                    </a:lnTo>
                    <a:lnTo>
                      <a:pt x="219" y="1068"/>
                    </a:lnTo>
                    <a:lnTo>
                      <a:pt x="216" y="1068"/>
                    </a:lnTo>
                    <a:lnTo>
                      <a:pt x="212" y="1068"/>
                    </a:lnTo>
                    <a:lnTo>
                      <a:pt x="208" y="1068"/>
                    </a:lnTo>
                    <a:lnTo>
                      <a:pt x="204" y="1068"/>
                    </a:lnTo>
                    <a:lnTo>
                      <a:pt x="200" y="1068"/>
                    </a:lnTo>
                    <a:lnTo>
                      <a:pt x="196" y="1068"/>
                    </a:lnTo>
                    <a:lnTo>
                      <a:pt x="192" y="1068"/>
                    </a:lnTo>
                    <a:lnTo>
                      <a:pt x="188" y="1068"/>
                    </a:lnTo>
                    <a:lnTo>
                      <a:pt x="184" y="1068"/>
                    </a:lnTo>
                    <a:lnTo>
                      <a:pt x="180" y="1068"/>
                    </a:lnTo>
                    <a:lnTo>
                      <a:pt x="176" y="1068"/>
                    </a:lnTo>
                    <a:lnTo>
                      <a:pt x="172" y="1068"/>
                    </a:lnTo>
                    <a:lnTo>
                      <a:pt x="168" y="1068"/>
                    </a:lnTo>
                    <a:lnTo>
                      <a:pt x="164" y="1068"/>
                    </a:lnTo>
                    <a:lnTo>
                      <a:pt x="161" y="1068"/>
                    </a:lnTo>
                    <a:lnTo>
                      <a:pt x="157" y="1068"/>
                    </a:lnTo>
                    <a:lnTo>
                      <a:pt x="153" y="1068"/>
                    </a:lnTo>
                    <a:lnTo>
                      <a:pt x="149" y="1068"/>
                    </a:lnTo>
                    <a:lnTo>
                      <a:pt x="145" y="1068"/>
                    </a:lnTo>
                    <a:lnTo>
                      <a:pt x="142" y="1068"/>
                    </a:lnTo>
                    <a:lnTo>
                      <a:pt x="138" y="1068"/>
                    </a:lnTo>
                    <a:lnTo>
                      <a:pt x="134" y="1068"/>
                    </a:lnTo>
                    <a:lnTo>
                      <a:pt x="130" y="1068"/>
                    </a:lnTo>
                    <a:lnTo>
                      <a:pt x="126" y="1068"/>
                    </a:lnTo>
                    <a:lnTo>
                      <a:pt x="122" y="1068"/>
                    </a:lnTo>
                    <a:lnTo>
                      <a:pt x="118" y="1068"/>
                    </a:lnTo>
                    <a:lnTo>
                      <a:pt x="114" y="1068"/>
                    </a:lnTo>
                    <a:lnTo>
                      <a:pt x="110" y="1068"/>
                    </a:lnTo>
                    <a:lnTo>
                      <a:pt x="106" y="1068"/>
                    </a:lnTo>
                    <a:lnTo>
                      <a:pt x="102" y="1068"/>
                    </a:lnTo>
                    <a:lnTo>
                      <a:pt x="98" y="1068"/>
                    </a:lnTo>
                    <a:lnTo>
                      <a:pt x="94" y="1068"/>
                    </a:lnTo>
                    <a:lnTo>
                      <a:pt x="90" y="1068"/>
                    </a:lnTo>
                    <a:lnTo>
                      <a:pt x="86" y="1068"/>
                    </a:lnTo>
                    <a:lnTo>
                      <a:pt x="82" y="1068"/>
                    </a:lnTo>
                    <a:lnTo>
                      <a:pt x="78" y="1068"/>
                    </a:lnTo>
                    <a:lnTo>
                      <a:pt x="74" y="1068"/>
                    </a:lnTo>
                    <a:lnTo>
                      <a:pt x="70" y="1068"/>
                    </a:lnTo>
                    <a:lnTo>
                      <a:pt x="66" y="1068"/>
                    </a:lnTo>
                    <a:lnTo>
                      <a:pt x="63" y="1068"/>
                    </a:lnTo>
                    <a:lnTo>
                      <a:pt x="59" y="1068"/>
                    </a:lnTo>
                    <a:lnTo>
                      <a:pt x="55" y="1068"/>
                    </a:lnTo>
                    <a:lnTo>
                      <a:pt x="51" y="1068"/>
                    </a:lnTo>
                    <a:lnTo>
                      <a:pt x="47" y="1068"/>
                    </a:lnTo>
                    <a:lnTo>
                      <a:pt x="43" y="1068"/>
                    </a:lnTo>
                    <a:lnTo>
                      <a:pt x="39" y="1068"/>
                    </a:lnTo>
                    <a:lnTo>
                      <a:pt x="35" y="1068"/>
                    </a:lnTo>
                    <a:lnTo>
                      <a:pt x="31" y="1068"/>
                    </a:lnTo>
                    <a:lnTo>
                      <a:pt x="27" y="1068"/>
                    </a:lnTo>
                    <a:lnTo>
                      <a:pt x="23" y="1068"/>
                    </a:lnTo>
                    <a:lnTo>
                      <a:pt x="19" y="1068"/>
                    </a:lnTo>
                    <a:lnTo>
                      <a:pt x="15" y="1068"/>
                    </a:lnTo>
                    <a:lnTo>
                      <a:pt x="11" y="1068"/>
                    </a:lnTo>
                    <a:lnTo>
                      <a:pt x="7" y="1068"/>
                    </a:lnTo>
                    <a:lnTo>
                      <a:pt x="4" y="1068"/>
                    </a:lnTo>
                    <a:lnTo>
                      <a:pt x="0" y="1068"/>
                    </a:lnTo>
                  </a:path>
                </a:pathLst>
              </a:custGeom>
              <a:solidFill>
                <a:srgbClr val="CC000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6" name="Freeform 41"/>
              <p:cNvSpPr>
                <a:spLocks/>
              </p:cNvSpPr>
              <p:nvPr/>
            </p:nvSpPr>
            <p:spPr bwMode="auto">
              <a:xfrm>
                <a:off x="459" y="1539"/>
                <a:ext cx="1962" cy="1133"/>
              </a:xfrm>
              <a:custGeom>
                <a:avLst/>
                <a:gdLst>
                  <a:gd name="T0" fmla="*/ 59 w 1962"/>
                  <a:gd name="T1" fmla="*/ 1132 h 1133"/>
                  <a:gd name="T2" fmla="*/ 122 w 1962"/>
                  <a:gd name="T3" fmla="*/ 1132 h 1133"/>
                  <a:gd name="T4" fmla="*/ 184 w 1962"/>
                  <a:gd name="T5" fmla="*/ 1132 h 1133"/>
                  <a:gd name="T6" fmla="*/ 247 w 1962"/>
                  <a:gd name="T7" fmla="*/ 1132 h 1133"/>
                  <a:gd name="T8" fmla="*/ 310 w 1962"/>
                  <a:gd name="T9" fmla="*/ 1132 h 1133"/>
                  <a:gd name="T10" fmla="*/ 373 w 1962"/>
                  <a:gd name="T11" fmla="*/ 1132 h 1133"/>
                  <a:gd name="T12" fmla="*/ 436 w 1962"/>
                  <a:gd name="T13" fmla="*/ 1132 h 1133"/>
                  <a:gd name="T14" fmla="*/ 498 w 1962"/>
                  <a:gd name="T15" fmla="*/ 1132 h 1133"/>
                  <a:gd name="T16" fmla="*/ 561 w 1962"/>
                  <a:gd name="T17" fmla="*/ 1132 h 1133"/>
                  <a:gd name="T18" fmla="*/ 625 w 1962"/>
                  <a:gd name="T19" fmla="*/ 1132 h 1133"/>
                  <a:gd name="T20" fmla="*/ 688 w 1962"/>
                  <a:gd name="T21" fmla="*/ 1132 h 1133"/>
                  <a:gd name="T22" fmla="*/ 751 w 1962"/>
                  <a:gd name="T23" fmla="*/ 1132 h 1133"/>
                  <a:gd name="T24" fmla="*/ 814 w 1962"/>
                  <a:gd name="T25" fmla="*/ 1132 h 1133"/>
                  <a:gd name="T26" fmla="*/ 876 w 1962"/>
                  <a:gd name="T27" fmla="*/ 1132 h 1133"/>
                  <a:gd name="T28" fmla="*/ 939 w 1962"/>
                  <a:gd name="T29" fmla="*/ 1132 h 1133"/>
                  <a:gd name="T30" fmla="*/ 1002 w 1962"/>
                  <a:gd name="T31" fmla="*/ 1132 h 1133"/>
                  <a:gd name="T32" fmla="*/ 1065 w 1962"/>
                  <a:gd name="T33" fmla="*/ 46 h 1133"/>
                  <a:gd name="T34" fmla="*/ 1128 w 1962"/>
                  <a:gd name="T35" fmla="*/ 9 h 1133"/>
                  <a:gd name="T36" fmla="*/ 1191 w 1962"/>
                  <a:gd name="T37" fmla="*/ 1132 h 1133"/>
                  <a:gd name="T38" fmla="*/ 1254 w 1962"/>
                  <a:gd name="T39" fmla="*/ 1132 h 1133"/>
                  <a:gd name="T40" fmla="*/ 1317 w 1962"/>
                  <a:gd name="T41" fmla="*/ 1132 h 1133"/>
                  <a:gd name="T42" fmla="*/ 1380 w 1962"/>
                  <a:gd name="T43" fmla="*/ 1132 h 1133"/>
                  <a:gd name="T44" fmla="*/ 1443 w 1962"/>
                  <a:gd name="T45" fmla="*/ 1132 h 1133"/>
                  <a:gd name="T46" fmla="*/ 1505 w 1962"/>
                  <a:gd name="T47" fmla="*/ 1132 h 1133"/>
                  <a:gd name="T48" fmla="*/ 1568 w 1962"/>
                  <a:gd name="T49" fmla="*/ 1132 h 1133"/>
                  <a:gd name="T50" fmla="*/ 1631 w 1962"/>
                  <a:gd name="T51" fmla="*/ 1132 h 1133"/>
                  <a:gd name="T52" fmla="*/ 1694 w 1962"/>
                  <a:gd name="T53" fmla="*/ 1132 h 1133"/>
                  <a:gd name="T54" fmla="*/ 1757 w 1962"/>
                  <a:gd name="T55" fmla="*/ 1132 h 1133"/>
                  <a:gd name="T56" fmla="*/ 1819 w 1962"/>
                  <a:gd name="T57" fmla="*/ 1132 h 1133"/>
                  <a:gd name="T58" fmla="*/ 1883 w 1962"/>
                  <a:gd name="T59" fmla="*/ 1132 h 1133"/>
                  <a:gd name="T60" fmla="*/ 1946 w 1962"/>
                  <a:gd name="T61" fmla="*/ 1132 h 1133"/>
                  <a:gd name="T62" fmla="*/ 1914 w 1962"/>
                  <a:gd name="T63" fmla="*/ 1132 h 1133"/>
                  <a:gd name="T64" fmla="*/ 1851 w 1962"/>
                  <a:gd name="T65" fmla="*/ 1132 h 1133"/>
                  <a:gd name="T66" fmla="*/ 1789 w 1962"/>
                  <a:gd name="T67" fmla="*/ 1132 h 1133"/>
                  <a:gd name="T68" fmla="*/ 1726 w 1962"/>
                  <a:gd name="T69" fmla="*/ 1132 h 1133"/>
                  <a:gd name="T70" fmla="*/ 1663 w 1962"/>
                  <a:gd name="T71" fmla="*/ 1132 h 1133"/>
                  <a:gd name="T72" fmla="*/ 1600 w 1962"/>
                  <a:gd name="T73" fmla="*/ 1132 h 1133"/>
                  <a:gd name="T74" fmla="*/ 1536 w 1962"/>
                  <a:gd name="T75" fmla="*/ 1132 h 1133"/>
                  <a:gd name="T76" fmla="*/ 1473 w 1962"/>
                  <a:gd name="T77" fmla="*/ 1132 h 1133"/>
                  <a:gd name="T78" fmla="*/ 1411 w 1962"/>
                  <a:gd name="T79" fmla="*/ 1132 h 1133"/>
                  <a:gd name="T80" fmla="*/ 1348 w 1962"/>
                  <a:gd name="T81" fmla="*/ 1132 h 1133"/>
                  <a:gd name="T82" fmla="*/ 1285 w 1962"/>
                  <a:gd name="T83" fmla="*/ 1132 h 1133"/>
                  <a:gd name="T84" fmla="*/ 1222 w 1962"/>
                  <a:gd name="T85" fmla="*/ 1132 h 1133"/>
                  <a:gd name="T86" fmla="*/ 1159 w 1962"/>
                  <a:gd name="T87" fmla="*/ 1132 h 1133"/>
                  <a:gd name="T88" fmla="*/ 1097 w 1962"/>
                  <a:gd name="T89" fmla="*/ 1132 h 1133"/>
                  <a:gd name="T90" fmla="*/ 1034 w 1962"/>
                  <a:gd name="T91" fmla="*/ 1132 h 1133"/>
                  <a:gd name="T92" fmla="*/ 971 w 1962"/>
                  <a:gd name="T93" fmla="*/ 1132 h 1133"/>
                  <a:gd name="T94" fmla="*/ 908 w 1962"/>
                  <a:gd name="T95" fmla="*/ 1132 h 1133"/>
                  <a:gd name="T96" fmla="*/ 844 w 1962"/>
                  <a:gd name="T97" fmla="*/ 1132 h 1133"/>
                  <a:gd name="T98" fmla="*/ 782 w 1962"/>
                  <a:gd name="T99" fmla="*/ 1132 h 1133"/>
                  <a:gd name="T100" fmla="*/ 719 w 1962"/>
                  <a:gd name="T101" fmla="*/ 1132 h 1133"/>
                  <a:gd name="T102" fmla="*/ 656 w 1962"/>
                  <a:gd name="T103" fmla="*/ 1132 h 1133"/>
                  <a:gd name="T104" fmla="*/ 593 w 1962"/>
                  <a:gd name="T105" fmla="*/ 1132 h 1133"/>
                  <a:gd name="T106" fmla="*/ 530 w 1962"/>
                  <a:gd name="T107" fmla="*/ 1132 h 1133"/>
                  <a:gd name="T108" fmla="*/ 468 w 1962"/>
                  <a:gd name="T109" fmla="*/ 1132 h 1133"/>
                  <a:gd name="T110" fmla="*/ 405 w 1962"/>
                  <a:gd name="T111" fmla="*/ 1132 h 1133"/>
                  <a:gd name="T112" fmla="*/ 342 w 1962"/>
                  <a:gd name="T113" fmla="*/ 1132 h 1133"/>
                  <a:gd name="T114" fmla="*/ 279 w 1962"/>
                  <a:gd name="T115" fmla="*/ 1132 h 1133"/>
                  <a:gd name="T116" fmla="*/ 216 w 1962"/>
                  <a:gd name="T117" fmla="*/ 1132 h 1133"/>
                  <a:gd name="T118" fmla="*/ 153 w 1962"/>
                  <a:gd name="T119" fmla="*/ 1132 h 1133"/>
                  <a:gd name="T120" fmla="*/ 90 w 1962"/>
                  <a:gd name="T121" fmla="*/ 1132 h 1133"/>
                  <a:gd name="T122" fmla="*/ 27 w 1962"/>
                  <a:gd name="T123" fmla="*/ 1132 h 113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62"/>
                  <a:gd name="T187" fmla="*/ 0 h 1133"/>
                  <a:gd name="T188" fmla="*/ 1962 w 1962"/>
                  <a:gd name="T189" fmla="*/ 1133 h 113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62" h="1133">
                    <a:moveTo>
                      <a:pt x="0" y="1132"/>
                    </a:moveTo>
                    <a:lnTo>
                      <a:pt x="4" y="1132"/>
                    </a:lnTo>
                    <a:lnTo>
                      <a:pt x="7" y="1132"/>
                    </a:lnTo>
                    <a:lnTo>
                      <a:pt x="11" y="1132"/>
                    </a:lnTo>
                    <a:lnTo>
                      <a:pt x="15" y="1132"/>
                    </a:lnTo>
                    <a:lnTo>
                      <a:pt x="19" y="1132"/>
                    </a:lnTo>
                    <a:lnTo>
                      <a:pt x="23" y="1132"/>
                    </a:lnTo>
                    <a:lnTo>
                      <a:pt x="27" y="1132"/>
                    </a:lnTo>
                    <a:lnTo>
                      <a:pt x="31" y="1132"/>
                    </a:lnTo>
                    <a:lnTo>
                      <a:pt x="35" y="1132"/>
                    </a:lnTo>
                    <a:lnTo>
                      <a:pt x="39" y="1132"/>
                    </a:lnTo>
                    <a:lnTo>
                      <a:pt x="43" y="1132"/>
                    </a:lnTo>
                    <a:lnTo>
                      <a:pt x="47" y="1132"/>
                    </a:lnTo>
                    <a:lnTo>
                      <a:pt x="51" y="1132"/>
                    </a:lnTo>
                    <a:lnTo>
                      <a:pt x="55" y="1132"/>
                    </a:lnTo>
                    <a:lnTo>
                      <a:pt x="59" y="1132"/>
                    </a:lnTo>
                    <a:lnTo>
                      <a:pt x="63" y="1132"/>
                    </a:lnTo>
                    <a:lnTo>
                      <a:pt x="66" y="1132"/>
                    </a:lnTo>
                    <a:lnTo>
                      <a:pt x="70" y="1132"/>
                    </a:lnTo>
                    <a:lnTo>
                      <a:pt x="74" y="1132"/>
                    </a:lnTo>
                    <a:lnTo>
                      <a:pt x="78" y="1132"/>
                    </a:lnTo>
                    <a:lnTo>
                      <a:pt x="82" y="1132"/>
                    </a:lnTo>
                    <a:lnTo>
                      <a:pt x="86" y="1132"/>
                    </a:lnTo>
                    <a:lnTo>
                      <a:pt x="90" y="1132"/>
                    </a:lnTo>
                    <a:lnTo>
                      <a:pt x="94" y="1132"/>
                    </a:lnTo>
                    <a:lnTo>
                      <a:pt x="98" y="1132"/>
                    </a:lnTo>
                    <a:lnTo>
                      <a:pt x="102" y="1132"/>
                    </a:lnTo>
                    <a:lnTo>
                      <a:pt x="106" y="1132"/>
                    </a:lnTo>
                    <a:lnTo>
                      <a:pt x="110" y="1132"/>
                    </a:lnTo>
                    <a:lnTo>
                      <a:pt x="114" y="1132"/>
                    </a:lnTo>
                    <a:lnTo>
                      <a:pt x="118" y="1132"/>
                    </a:lnTo>
                    <a:lnTo>
                      <a:pt x="122" y="1132"/>
                    </a:lnTo>
                    <a:lnTo>
                      <a:pt x="126" y="1132"/>
                    </a:lnTo>
                    <a:lnTo>
                      <a:pt x="130" y="1132"/>
                    </a:lnTo>
                    <a:lnTo>
                      <a:pt x="134" y="1132"/>
                    </a:lnTo>
                    <a:lnTo>
                      <a:pt x="138" y="1132"/>
                    </a:lnTo>
                    <a:lnTo>
                      <a:pt x="142" y="1132"/>
                    </a:lnTo>
                    <a:lnTo>
                      <a:pt x="145" y="1132"/>
                    </a:lnTo>
                    <a:lnTo>
                      <a:pt x="149" y="1132"/>
                    </a:lnTo>
                    <a:lnTo>
                      <a:pt x="153" y="1132"/>
                    </a:lnTo>
                    <a:lnTo>
                      <a:pt x="157" y="1132"/>
                    </a:lnTo>
                    <a:lnTo>
                      <a:pt x="161" y="1132"/>
                    </a:lnTo>
                    <a:lnTo>
                      <a:pt x="164" y="1132"/>
                    </a:lnTo>
                    <a:lnTo>
                      <a:pt x="168" y="1132"/>
                    </a:lnTo>
                    <a:lnTo>
                      <a:pt x="172" y="1132"/>
                    </a:lnTo>
                    <a:lnTo>
                      <a:pt x="176" y="1132"/>
                    </a:lnTo>
                    <a:lnTo>
                      <a:pt x="180" y="1132"/>
                    </a:lnTo>
                    <a:lnTo>
                      <a:pt x="184" y="1132"/>
                    </a:lnTo>
                    <a:lnTo>
                      <a:pt x="188" y="1132"/>
                    </a:lnTo>
                    <a:lnTo>
                      <a:pt x="192" y="1132"/>
                    </a:lnTo>
                    <a:lnTo>
                      <a:pt x="196" y="1132"/>
                    </a:lnTo>
                    <a:lnTo>
                      <a:pt x="200" y="1132"/>
                    </a:lnTo>
                    <a:lnTo>
                      <a:pt x="204" y="1132"/>
                    </a:lnTo>
                    <a:lnTo>
                      <a:pt x="208" y="1132"/>
                    </a:lnTo>
                    <a:lnTo>
                      <a:pt x="212" y="1132"/>
                    </a:lnTo>
                    <a:lnTo>
                      <a:pt x="216" y="1132"/>
                    </a:lnTo>
                    <a:lnTo>
                      <a:pt x="219" y="1132"/>
                    </a:lnTo>
                    <a:lnTo>
                      <a:pt x="223" y="1132"/>
                    </a:lnTo>
                    <a:lnTo>
                      <a:pt x="227" y="1132"/>
                    </a:lnTo>
                    <a:lnTo>
                      <a:pt x="231" y="1132"/>
                    </a:lnTo>
                    <a:lnTo>
                      <a:pt x="235" y="1132"/>
                    </a:lnTo>
                    <a:lnTo>
                      <a:pt x="239" y="1132"/>
                    </a:lnTo>
                    <a:lnTo>
                      <a:pt x="243" y="1132"/>
                    </a:lnTo>
                    <a:lnTo>
                      <a:pt x="247" y="1132"/>
                    </a:lnTo>
                    <a:lnTo>
                      <a:pt x="251" y="1132"/>
                    </a:lnTo>
                    <a:lnTo>
                      <a:pt x="255" y="1132"/>
                    </a:lnTo>
                    <a:lnTo>
                      <a:pt x="259" y="1132"/>
                    </a:lnTo>
                    <a:lnTo>
                      <a:pt x="263" y="1132"/>
                    </a:lnTo>
                    <a:lnTo>
                      <a:pt x="267" y="1132"/>
                    </a:lnTo>
                    <a:lnTo>
                      <a:pt x="271" y="1132"/>
                    </a:lnTo>
                    <a:lnTo>
                      <a:pt x="275" y="1132"/>
                    </a:lnTo>
                    <a:lnTo>
                      <a:pt x="279" y="1132"/>
                    </a:lnTo>
                    <a:lnTo>
                      <a:pt x="282" y="1132"/>
                    </a:lnTo>
                    <a:lnTo>
                      <a:pt x="286" y="1132"/>
                    </a:lnTo>
                    <a:lnTo>
                      <a:pt x="290" y="1132"/>
                    </a:lnTo>
                    <a:lnTo>
                      <a:pt x="294" y="1132"/>
                    </a:lnTo>
                    <a:lnTo>
                      <a:pt x="298" y="1132"/>
                    </a:lnTo>
                    <a:lnTo>
                      <a:pt x="302" y="1132"/>
                    </a:lnTo>
                    <a:lnTo>
                      <a:pt x="306" y="1132"/>
                    </a:lnTo>
                    <a:lnTo>
                      <a:pt x="310" y="1132"/>
                    </a:lnTo>
                    <a:lnTo>
                      <a:pt x="314" y="1132"/>
                    </a:lnTo>
                    <a:lnTo>
                      <a:pt x="318" y="1132"/>
                    </a:lnTo>
                    <a:lnTo>
                      <a:pt x="322" y="1132"/>
                    </a:lnTo>
                    <a:lnTo>
                      <a:pt x="326" y="1132"/>
                    </a:lnTo>
                    <a:lnTo>
                      <a:pt x="330" y="1132"/>
                    </a:lnTo>
                    <a:lnTo>
                      <a:pt x="334" y="1132"/>
                    </a:lnTo>
                    <a:lnTo>
                      <a:pt x="338" y="1132"/>
                    </a:lnTo>
                    <a:lnTo>
                      <a:pt x="342" y="1132"/>
                    </a:lnTo>
                    <a:lnTo>
                      <a:pt x="345" y="1132"/>
                    </a:lnTo>
                    <a:lnTo>
                      <a:pt x="349" y="1132"/>
                    </a:lnTo>
                    <a:lnTo>
                      <a:pt x="353" y="1132"/>
                    </a:lnTo>
                    <a:lnTo>
                      <a:pt x="357" y="1132"/>
                    </a:lnTo>
                    <a:lnTo>
                      <a:pt x="361" y="1132"/>
                    </a:lnTo>
                    <a:lnTo>
                      <a:pt x="365" y="1132"/>
                    </a:lnTo>
                    <a:lnTo>
                      <a:pt x="369" y="1132"/>
                    </a:lnTo>
                    <a:lnTo>
                      <a:pt x="373" y="1132"/>
                    </a:lnTo>
                    <a:lnTo>
                      <a:pt x="377" y="1132"/>
                    </a:lnTo>
                    <a:lnTo>
                      <a:pt x="381" y="1132"/>
                    </a:lnTo>
                    <a:lnTo>
                      <a:pt x="385" y="1132"/>
                    </a:lnTo>
                    <a:lnTo>
                      <a:pt x="389" y="1132"/>
                    </a:lnTo>
                    <a:lnTo>
                      <a:pt x="393" y="1132"/>
                    </a:lnTo>
                    <a:lnTo>
                      <a:pt x="397" y="1132"/>
                    </a:lnTo>
                    <a:lnTo>
                      <a:pt x="401" y="1132"/>
                    </a:lnTo>
                    <a:lnTo>
                      <a:pt x="405" y="1132"/>
                    </a:lnTo>
                    <a:lnTo>
                      <a:pt x="409" y="1132"/>
                    </a:lnTo>
                    <a:lnTo>
                      <a:pt x="413" y="1132"/>
                    </a:lnTo>
                    <a:lnTo>
                      <a:pt x="417" y="1132"/>
                    </a:lnTo>
                    <a:lnTo>
                      <a:pt x="421" y="1132"/>
                    </a:lnTo>
                    <a:lnTo>
                      <a:pt x="425" y="1132"/>
                    </a:lnTo>
                    <a:lnTo>
                      <a:pt x="428" y="1132"/>
                    </a:lnTo>
                    <a:lnTo>
                      <a:pt x="432" y="1132"/>
                    </a:lnTo>
                    <a:lnTo>
                      <a:pt x="436" y="1132"/>
                    </a:lnTo>
                    <a:lnTo>
                      <a:pt x="440" y="1132"/>
                    </a:lnTo>
                    <a:lnTo>
                      <a:pt x="444" y="1132"/>
                    </a:lnTo>
                    <a:lnTo>
                      <a:pt x="448" y="1132"/>
                    </a:lnTo>
                    <a:lnTo>
                      <a:pt x="452" y="1132"/>
                    </a:lnTo>
                    <a:lnTo>
                      <a:pt x="456" y="1132"/>
                    </a:lnTo>
                    <a:lnTo>
                      <a:pt x="460" y="1132"/>
                    </a:lnTo>
                    <a:lnTo>
                      <a:pt x="464" y="1132"/>
                    </a:lnTo>
                    <a:lnTo>
                      <a:pt x="468" y="1132"/>
                    </a:lnTo>
                    <a:lnTo>
                      <a:pt x="472" y="1132"/>
                    </a:lnTo>
                    <a:lnTo>
                      <a:pt x="476" y="1132"/>
                    </a:lnTo>
                    <a:lnTo>
                      <a:pt x="480" y="1132"/>
                    </a:lnTo>
                    <a:lnTo>
                      <a:pt x="484" y="1132"/>
                    </a:lnTo>
                    <a:lnTo>
                      <a:pt x="488" y="1132"/>
                    </a:lnTo>
                    <a:lnTo>
                      <a:pt x="491" y="1132"/>
                    </a:lnTo>
                    <a:lnTo>
                      <a:pt x="494" y="1132"/>
                    </a:lnTo>
                    <a:lnTo>
                      <a:pt x="498" y="1132"/>
                    </a:lnTo>
                    <a:lnTo>
                      <a:pt x="502" y="1132"/>
                    </a:lnTo>
                    <a:lnTo>
                      <a:pt x="506" y="1132"/>
                    </a:lnTo>
                    <a:lnTo>
                      <a:pt x="510" y="1132"/>
                    </a:lnTo>
                    <a:lnTo>
                      <a:pt x="514" y="1132"/>
                    </a:lnTo>
                    <a:lnTo>
                      <a:pt x="518" y="1132"/>
                    </a:lnTo>
                    <a:lnTo>
                      <a:pt x="522" y="1132"/>
                    </a:lnTo>
                    <a:lnTo>
                      <a:pt x="526" y="1132"/>
                    </a:lnTo>
                    <a:lnTo>
                      <a:pt x="530" y="1132"/>
                    </a:lnTo>
                    <a:lnTo>
                      <a:pt x="534" y="1132"/>
                    </a:lnTo>
                    <a:lnTo>
                      <a:pt x="538" y="1132"/>
                    </a:lnTo>
                    <a:lnTo>
                      <a:pt x="542" y="1132"/>
                    </a:lnTo>
                    <a:lnTo>
                      <a:pt x="546" y="1132"/>
                    </a:lnTo>
                    <a:lnTo>
                      <a:pt x="550" y="1132"/>
                    </a:lnTo>
                    <a:lnTo>
                      <a:pt x="554" y="1132"/>
                    </a:lnTo>
                    <a:lnTo>
                      <a:pt x="557" y="1132"/>
                    </a:lnTo>
                    <a:lnTo>
                      <a:pt x="561" y="1132"/>
                    </a:lnTo>
                    <a:lnTo>
                      <a:pt x="565" y="1132"/>
                    </a:lnTo>
                    <a:lnTo>
                      <a:pt x="569" y="1132"/>
                    </a:lnTo>
                    <a:lnTo>
                      <a:pt x="573" y="1132"/>
                    </a:lnTo>
                    <a:lnTo>
                      <a:pt x="577" y="1132"/>
                    </a:lnTo>
                    <a:lnTo>
                      <a:pt x="581" y="1132"/>
                    </a:lnTo>
                    <a:lnTo>
                      <a:pt x="585" y="1132"/>
                    </a:lnTo>
                    <a:lnTo>
                      <a:pt x="589" y="1132"/>
                    </a:lnTo>
                    <a:lnTo>
                      <a:pt x="593" y="1132"/>
                    </a:lnTo>
                    <a:lnTo>
                      <a:pt x="597" y="1132"/>
                    </a:lnTo>
                    <a:lnTo>
                      <a:pt x="601" y="1132"/>
                    </a:lnTo>
                    <a:lnTo>
                      <a:pt x="605" y="1132"/>
                    </a:lnTo>
                    <a:lnTo>
                      <a:pt x="609" y="1132"/>
                    </a:lnTo>
                    <a:lnTo>
                      <a:pt x="613" y="1132"/>
                    </a:lnTo>
                    <a:lnTo>
                      <a:pt x="617" y="1132"/>
                    </a:lnTo>
                    <a:lnTo>
                      <a:pt x="621" y="1132"/>
                    </a:lnTo>
                    <a:lnTo>
                      <a:pt x="625" y="1132"/>
                    </a:lnTo>
                    <a:lnTo>
                      <a:pt x="629" y="1132"/>
                    </a:lnTo>
                    <a:lnTo>
                      <a:pt x="632" y="1132"/>
                    </a:lnTo>
                    <a:lnTo>
                      <a:pt x="636" y="1132"/>
                    </a:lnTo>
                    <a:lnTo>
                      <a:pt x="640" y="1132"/>
                    </a:lnTo>
                    <a:lnTo>
                      <a:pt x="644" y="1132"/>
                    </a:lnTo>
                    <a:lnTo>
                      <a:pt x="648" y="1132"/>
                    </a:lnTo>
                    <a:lnTo>
                      <a:pt x="652" y="1132"/>
                    </a:lnTo>
                    <a:lnTo>
                      <a:pt x="656" y="1132"/>
                    </a:lnTo>
                    <a:lnTo>
                      <a:pt x="660" y="1132"/>
                    </a:lnTo>
                    <a:lnTo>
                      <a:pt x="664" y="1132"/>
                    </a:lnTo>
                    <a:lnTo>
                      <a:pt x="668" y="1132"/>
                    </a:lnTo>
                    <a:lnTo>
                      <a:pt x="672" y="1132"/>
                    </a:lnTo>
                    <a:lnTo>
                      <a:pt x="676" y="1132"/>
                    </a:lnTo>
                    <a:lnTo>
                      <a:pt x="680" y="1132"/>
                    </a:lnTo>
                    <a:lnTo>
                      <a:pt x="684" y="1132"/>
                    </a:lnTo>
                    <a:lnTo>
                      <a:pt x="688" y="1132"/>
                    </a:lnTo>
                    <a:lnTo>
                      <a:pt x="692" y="1132"/>
                    </a:lnTo>
                    <a:lnTo>
                      <a:pt x="696" y="1132"/>
                    </a:lnTo>
                    <a:lnTo>
                      <a:pt x="700" y="1132"/>
                    </a:lnTo>
                    <a:lnTo>
                      <a:pt x="704" y="1132"/>
                    </a:lnTo>
                    <a:lnTo>
                      <a:pt x="707" y="1132"/>
                    </a:lnTo>
                    <a:lnTo>
                      <a:pt x="711" y="1132"/>
                    </a:lnTo>
                    <a:lnTo>
                      <a:pt x="715" y="1132"/>
                    </a:lnTo>
                    <a:lnTo>
                      <a:pt x="719" y="1132"/>
                    </a:lnTo>
                    <a:lnTo>
                      <a:pt x="723" y="1132"/>
                    </a:lnTo>
                    <a:lnTo>
                      <a:pt x="727" y="1132"/>
                    </a:lnTo>
                    <a:lnTo>
                      <a:pt x="731" y="1132"/>
                    </a:lnTo>
                    <a:lnTo>
                      <a:pt x="735" y="1132"/>
                    </a:lnTo>
                    <a:lnTo>
                      <a:pt x="739" y="1132"/>
                    </a:lnTo>
                    <a:lnTo>
                      <a:pt x="743" y="1132"/>
                    </a:lnTo>
                    <a:lnTo>
                      <a:pt x="747" y="1132"/>
                    </a:lnTo>
                    <a:lnTo>
                      <a:pt x="751" y="1132"/>
                    </a:lnTo>
                    <a:lnTo>
                      <a:pt x="755" y="1132"/>
                    </a:lnTo>
                    <a:lnTo>
                      <a:pt x="759" y="1132"/>
                    </a:lnTo>
                    <a:lnTo>
                      <a:pt x="763" y="1132"/>
                    </a:lnTo>
                    <a:lnTo>
                      <a:pt x="767" y="1132"/>
                    </a:lnTo>
                    <a:lnTo>
                      <a:pt x="770" y="1132"/>
                    </a:lnTo>
                    <a:lnTo>
                      <a:pt x="774" y="1132"/>
                    </a:lnTo>
                    <a:lnTo>
                      <a:pt x="778" y="1132"/>
                    </a:lnTo>
                    <a:lnTo>
                      <a:pt x="782" y="1132"/>
                    </a:lnTo>
                    <a:lnTo>
                      <a:pt x="786" y="1132"/>
                    </a:lnTo>
                    <a:lnTo>
                      <a:pt x="790" y="1132"/>
                    </a:lnTo>
                    <a:lnTo>
                      <a:pt x="794" y="1132"/>
                    </a:lnTo>
                    <a:lnTo>
                      <a:pt x="798" y="1132"/>
                    </a:lnTo>
                    <a:lnTo>
                      <a:pt x="802" y="1132"/>
                    </a:lnTo>
                    <a:lnTo>
                      <a:pt x="806" y="1132"/>
                    </a:lnTo>
                    <a:lnTo>
                      <a:pt x="810" y="1132"/>
                    </a:lnTo>
                    <a:lnTo>
                      <a:pt x="814" y="1132"/>
                    </a:lnTo>
                    <a:lnTo>
                      <a:pt x="817" y="1132"/>
                    </a:lnTo>
                    <a:lnTo>
                      <a:pt x="821" y="1132"/>
                    </a:lnTo>
                    <a:lnTo>
                      <a:pt x="825" y="1132"/>
                    </a:lnTo>
                    <a:lnTo>
                      <a:pt x="829" y="1132"/>
                    </a:lnTo>
                    <a:lnTo>
                      <a:pt x="833" y="1132"/>
                    </a:lnTo>
                    <a:lnTo>
                      <a:pt x="836" y="1132"/>
                    </a:lnTo>
                    <a:lnTo>
                      <a:pt x="840" y="1132"/>
                    </a:lnTo>
                    <a:lnTo>
                      <a:pt x="844" y="1132"/>
                    </a:lnTo>
                    <a:lnTo>
                      <a:pt x="848" y="1132"/>
                    </a:lnTo>
                    <a:lnTo>
                      <a:pt x="852" y="1132"/>
                    </a:lnTo>
                    <a:lnTo>
                      <a:pt x="856" y="1132"/>
                    </a:lnTo>
                    <a:lnTo>
                      <a:pt x="860" y="1132"/>
                    </a:lnTo>
                    <a:lnTo>
                      <a:pt x="864" y="1132"/>
                    </a:lnTo>
                    <a:lnTo>
                      <a:pt x="868" y="1132"/>
                    </a:lnTo>
                    <a:lnTo>
                      <a:pt x="872" y="1132"/>
                    </a:lnTo>
                    <a:lnTo>
                      <a:pt x="876" y="1132"/>
                    </a:lnTo>
                    <a:lnTo>
                      <a:pt x="880" y="1132"/>
                    </a:lnTo>
                    <a:lnTo>
                      <a:pt x="884" y="1132"/>
                    </a:lnTo>
                    <a:lnTo>
                      <a:pt x="888" y="1132"/>
                    </a:lnTo>
                    <a:lnTo>
                      <a:pt x="892" y="1132"/>
                    </a:lnTo>
                    <a:lnTo>
                      <a:pt x="896" y="1132"/>
                    </a:lnTo>
                    <a:lnTo>
                      <a:pt x="900" y="1132"/>
                    </a:lnTo>
                    <a:lnTo>
                      <a:pt x="904" y="1132"/>
                    </a:lnTo>
                    <a:lnTo>
                      <a:pt x="908" y="1132"/>
                    </a:lnTo>
                    <a:lnTo>
                      <a:pt x="912" y="1132"/>
                    </a:lnTo>
                    <a:lnTo>
                      <a:pt x="915" y="1132"/>
                    </a:lnTo>
                    <a:lnTo>
                      <a:pt x="919" y="1132"/>
                    </a:lnTo>
                    <a:lnTo>
                      <a:pt x="923" y="1132"/>
                    </a:lnTo>
                    <a:lnTo>
                      <a:pt x="927" y="1132"/>
                    </a:lnTo>
                    <a:lnTo>
                      <a:pt x="931" y="1132"/>
                    </a:lnTo>
                    <a:lnTo>
                      <a:pt x="935" y="1132"/>
                    </a:lnTo>
                    <a:lnTo>
                      <a:pt x="939" y="1132"/>
                    </a:lnTo>
                    <a:lnTo>
                      <a:pt x="943" y="1132"/>
                    </a:lnTo>
                    <a:lnTo>
                      <a:pt x="947" y="1132"/>
                    </a:lnTo>
                    <a:lnTo>
                      <a:pt x="951" y="1132"/>
                    </a:lnTo>
                    <a:lnTo>
                      <a:pt x="955" y="1132"/>
                    </a:lnTo>
                    <a:lnTo>
                      <a:pt x="959" y="1132"/>
                    </a:lnTo>
                    <a:lnTo>
                      <a:pt x="963" y="1132"/>
                    </a:lnTo>
                    <a:lnTo>
                      <a:pt x="967" y="1132"/>
                    </a:lnTo>
                    <a:lnTo>
                      <a:pt x="971" y="1132"/>
                    </a:lnTo>
                    <a:lnTo>
                      <a:pt x="975" y="1132"/>
                    </a:lnTo>
                    <a:lnTo>
                      <a:pt x="979" y="1132"/>
                    </a:lnTo>
                    <a:lnTo>
                      <a:pt x="982" y="1132"/>
                    </a:lnTo>
                    <a:lnTo>
                      <a:pt x="986" y="1132"/>
                    </a:lnTo>
                    <a:lnTo>
                      <a:pt x="990" y="1132"/>
                    </a:lnTo>
                    <a:lnTo>
                      <a:pt x="994" y="1132"/>
                    </a:lnTo>
                    <a:lnTo>
                      <a:pt x="998" y="1132"/>
                    </a:lnTo>
                    <a:lnTo>
                      <a:pt x="1002" y="1132"/>
                    </a:lnTo>
                    <a:lnTo>
                      <a:pt x="1006" y="1132"/>
                    </a:lnTo>
                    <a:lnTo>
                      <a:pt x="1010" y="1132"/>
                    </a:lnTo>
                    <a:lnTo>
                      <a:pt x="1014" y="1132"/>
                    </a:lnTo>
                    <a:lnTo>
                      <a:pt x="1018" y="1132"/>
                    </a:lnTo>
                    <a:lnTo>
                      <a:pt x="1022" y="1132"/>
                    </a:lnTo>
                    <a:lnTo>
                      <a:pt x="1026" y="1132"/>
                    </a:lnTo>
                    <a:lnTo>
                      <a:pt x="1030" y="1132"/>
                    </a:lnTo>
                    <a:lnTo>
                      <a:pt x="1034" y="1132"/>
                    </a:lnTo>
                    <a:lnTo>
                      <a:pt x="1038" y="1132"/>
                    </a:lnTo>
                    <a:lnTo>
                      <a:pt x="1042" y="1132"/>
                    </a:lnTo>
                    <a:lnTo>
                      <a:pt x="1045" y="1132"/>
                    </a:lnTo>
                    <a:lnTo>
                      <a:pt x="1049" y="60"/>
                    </a:lnTo>
                    <a:lnTo>
                      <a:pt x="1053" y="56"/>
                    </a:lnTo>
                    <a:lnTo>
                      <a:pt x="1057" y="53"/>
                    </a:lnTo>
                    <a:lnTo>
                      <a:pt x="1061" y="50"/>
                    </a:lnTo>
                    <a:lnTo>
                      <a:pt x="1065" y="46"/>
                    </a:lnTo>
                    <a:lnTo>
                      <a:pt x="1069" y="43"/>
                    </a:lnTo>
                    <a:lnTo>
                      <a:pt x="1073" y="40"/>
                    </a:lnTo>
                    <a:lnTo>
                      <a:pt x="1077" y="37"/>
                    </a:lnTo>
                    <a:lnTo>
                      <a:pt x="1081" y="34"/>
                    </a:lnTo>
                    <a:lnTo>
                      <a:pt x="1085" y="32"/>
                    </a:lnTo>
                    <a:lnTo>
                      <a:pt x="1089" y="29"/>
                    </a:lnTo>
                    <a:lnTo>
                      <a:pt x="1093" y="26"/>
                    </a:lnTo>
                    <a:lnTo>
                      <a:pt x="1097" y="24"/>
                    </a:lnTo>
                    <a:lnTo>
                      <a:pt x="1101" y="22"/>
                    </a:lnTo>
                    <a:lnTo>
                      <a:pt x="1105" y="20"/>
                    </a:lnTo>
                    <a:lnTo>
                      <a:pt x="1109" y="18"/>
                    </a:lnTo>
                    <a:lnTo>
                      <a:pt x="1113" y="16"/>
                    </a:lnTo>
                    <a:lnTo>
                      <a:pt x="1117" y="14"/>
                    </a:lnTo>
                    <a:lnTo>
                      <a:pt x="1120" y="12"/>
                    </a:lnTo>
                    <a:lnTo>
                      <a:pt x="1124" y="11"/>
                    </a:lnTo>
                    <a:lnTo>
                      <a:pt x="1128" y="9"/>
                    </a:lnTo>
                    <a:lnTo>
                      <a:pt x="1132" y="8"/>
                    </a:lnTo>
                    <a:lnTo>
                      <a:pt x="1136" y="6"/>
                    </a:lnTo>
                    <a:lnTo>
                      <a:pt x="1140" y="5"/>
                    </a:lnTo>
                    <a:lnTo>
                      <a:pt x="1144" y="4"/>
                    </a:lnTo>
                    <a:lnTo>
                      <a:pt x="1147" y="3"/>
                    </a:lnTo>
                    <a:lnTo>
                      <a:pt x="1151" y="2"/>
                    </a:lnTo>
                    <a:lnTo>
                      <a:pt x="1155" y="2"/>
                    </a:lnTo>
                    <a:lnTo>
                      <a:pt x="1159" y="1"/>
                    </a:lnTo>
                    <a:lnTo>
                      <a:pt x="1163" y="1"/>
                    </a:lnTo>
                    <a:lnTo>
                      <a:pt x="1167" y="0"/>
                    </a:lnTo>
                    <a:lnTo>
                      <a:pt x="1171" y="0"/>
                    </a:lnTo>
                    <a:lnTo>
                      <a:pt x="1175" y="0"/>
                    </a:lnTo>
                    <a:lnTo>
                      <a:pt x="1179" y="0"/>
                    </a:lnTo>
                    <a:lnTo>
                      <a:pt x="1183" y="1132"/>
                    </a:lnTo>
                    <a:lnTo>
                      <a:pt x="1187" y="1132"/>
                    </a:lnTo>
                    <a:lnTo>
                      <a:pt x="1191" y="1132"/>
                    </a:lnTo>
                    <a:lnTo>
                      <a:pt x="1194" y="1132"/>
                    </a:lnTo>
                    <a:lnTo>
                      <a:pt x="1198" y="1132"/>
                    </a:lnTo>
                    <a:lnTo>
                      <a:pt x="1202" y="1132"/>
                    </a:lnTo>
                    <a:lnTo>
                      <a:pt x="1206" y="1132"/>
                    </a:lnTo>
                    <a:lnTo>
                      <a:pt x="1210" y="1132"/>
                    </a:lnTo>
                    <a:lnTo>
                      <a:pt x="1214" y="1132"/>
                    </a:lnTo>
                    <a:lnTo>
                      <a:pt x="1218" y="1132"/>
                    </a:lnTo>
                    <a:lnTo>
                      <a:pt x="1222" y="1132"/>
                    </a:lnTo>
                    <a:lnTo>
                      <a:pt x="1226" y="1132"/>
                    </a:lnTo>
                    <a:lnTo>
                      <a:pt x="1230" y="1132"/>
                    </a:lnTo>
                    <a:lnTo>
                      <a:pt x="1234" y="1132"/>
                    </a:lnTo>
                    <a:lnTo>
                      <a:pt x="1238" y="1132"/>
                    </a:lnTo>
                    <a:lnTo>
                      <a:pt x="1242" y="1132"/>
                    </a:lnTo>
                    <a:lnTo>
                      <a:pt x="1246" y="1132"/>
                    </a:lnTo>
                    <a:lnTo>
                      <a:pt x="1250" y="1132"/>
                    </a:lnTo>
                    <a:lnTo>
                      <a:pt x="1254" y="1132"/>
                    </a:lnTo>
                    <a:lnTo>
                      <a:pt x="1257" y="1132"/>
                    </a:lnTo>
                    <a:lnTo>
                      <a:pt x="1261" y="1132"/>
                    </a:lnTo>
                    <a:lnTo>
                      <a:pt x="1265" y="1132"/>
                    </a:lnTo>
                    <a:lnTo>
                      <a:pt x="1269" y="1132"/>
                    </a:lnTo>
                    <a:lnTo>
                      <a:pt x="1273" y="1132"/>
                    </a:lnTo>
                    <a:lnTo>
                      <a:pt x="1277" y="1132"/>
                    </a:lnTo>
                    <a:lnTo>
                      <a:pt x="1281" y="1132"/>
                    </a:lnTo>
                    <a:lnTo>
                      <a:pt x="1285" y="1132"/>
                    </a:lnTo>
                    <a:lnTo>
                      <a:pt x="1289" y="1132"/>
                    </a:lnTo>
                    <a:lnTo>
                      <a:pt x="1293" y="1132"/>
                    </a:lnTo>
                    <a:lnTo>
                      <a:pt x="1297" y="1132"/>
                    </a:lnTo>
                    <a:lnTo>
                      <a:pt x="1301" y="1132"/>
                    </a:lnTo>
                    <a:lnTo>
                      <a:pt x="1305" y="1132"/>
                    </a:lnTo>
                    <a:lnTo>
                      <a:pt x="1309" y="1132"/>
                    </a:lnTo>
                    <a:lnTo>
                      <a:pt x="1313" y="1132"/>
                    </a:lnTo>
                    <a:lnTo>
                      <a:pt x="1317" y="1132"/>
                    </a:lnTo>
                    <a:lnTo>
                      <a:pt x="1321" y="1132"/>
                    </a:lnTo>
                    <a:lnTo>
                      <a:pt x="1324" y="1132"/>
                    </a:lnTo>
                    <a:lnTo>
                      <a:pt x="1328" y="1132"/>
                    </a:lnTo>
                    <a:lnTo>
                      <a:pt x="1332" y="1132"/>
                    </a:lnTo>
                    <a:lnTo>
                      <a:pt x="1336" y="1132"/>
                    </a:lnTo>
                    <a:lnTo>
                      <a:pt x="1340" y="1132"/>
                    </a:lnTo>
                    <a:lnTo>
                      <a:pt x="1344" y="1132"/>
                    </a:lnTo>
                    <a:lnTo>
                      <a:pt x="1348" y="1132"/>
                    </a:lnTo>
                    <a:lnTo>
                      <a:pt x="1352" y="1132"/>
                    </a:lnTo>
                    <a:lnTo>
                      <a:pt x="1356" y="1132"/>
                    </a:lnTo>
                    <a:lnTo>
                      <a:pt x="1360" y="1132"/>
                    </a:lnTo>
                    <a:lnTo>
                      <a:pt x="1364" y="1132"/>
                    </a:lnTo>
                    <a:lnTo>
                      <a:pt x="1368" y="1132"/>
                    </a:lnTo>
                    <a:lnTo>
                      <a:pt x="1372" y="1132"/>
                    </a:lnTo>
                    <a:lnTo>
                      <a:pt x="1376" y="1132"/>
                    </a:lnTo>
                    <a:lnTo>
                      <a:pt x="1380" y="1132"/>
                    </a:lnTo>
                    <a:lnTo>
                      <a:pt x="1384" y="1132"/>
                    </a:lnTo>
                    <a:lnTo>
                      <a:pt x="1388" y="1132"/>
                    </a:lnTo>
                    <a:lnTo>
                      <a:pt x="1392" y="1132"/>
                    </a:lnTo>
                    <a:lnTo>
                      <a:pt x="1396" y="1132"/>
                    </a:lnTo>
                    <a:lnTo>
                      <a:pt x="1400" y="1132"/>
                    </a:lnTo>
                    <a:lnTo>
                      <a:pt x="1403" y="1132"/>
                    </a:lnTo>
                    <a:lnTo>
                      <a:pt x="1407" y="1132"/>
                    </a:lnTo>
                    <a:lnTo>
                      <a:pt x="1411" y="1132"/>
                    </a:lnTo>
                    <a:lnTo>
                      <a:pt x="1415" y="1132"/>
                    </a:lnTo>
                    <a:lnTo>
                      <a:pt x="1419" y="1132"/>
                    </a:lnTo>
                    <a:lnTo>
                      <a:pt x="1423" y="1132"/>
                    </a:lnTo>
                    <a:lnTo>
                      <a:pt x="1427" y="1132"/>
                    </a:lnTo>
                    <a:lnTo>
                      <a:pt x="1431" y="1132"/>
                    </a:lnTo>
                    <a:lnTo>
                      <a:pt x="1435" y="1132"/>
                    </a:lnTo>
                    <a:lnTo>
                      <a:pt x="1439" y="1132"/>
                    </a:lnTo>
                    <a:lnTo>
                      <a:pt x="1443" y="1132"/>
                    </a:lnTo>
                    <a:lnTo>
                      <a:pt x="1447" y="1132"/>
                    </a:lnTo>
                    <a:lnTo>
                      <a:pt x="1451" y="1132"/>
                    </a:lnTo>
                    <a:lnTo>
                      <a:pt x="1455" y="1132"/>
                    </a:lnTo>
                    <a:lnTo>
                      <a:pt x="1459" y="1132"/>
                    </a:lnTo>
                    <a:lnTo>
                      <a:pt x="1463" y="1132"/>
                    </a:lnTo>
                    <a:lnTo>
                      <a:pt x="1467" y="1132"/>
                    </a:lnTo>
                    <a:lnTo>
                      <a:pt x="1470" y="1132"/>
                    </a:lnTo>
                    <a:lnTo>
                      <a:pt x="1473" y="1132"/>
                    </a:lnTo>
                    <a:lnTo>
                      <a:pt x="1477" y="1132"/>
                    </a:lnTo>
                    <a:lnTo>
                      <a:pt x="1481" y="1132"/>
                    </a:lnTo>
                    <a:lnTo>
                      <a:pt x="1485" y="1132"/>
                    </a:lnTo>
                    <a:lnTo>
                      <a:pt x="1489" y="1132"/>
                    </a:lnTo>
                    <a:lnTo>
                      <a:pt x="1493" y="1132"/>
                    </a:lnTo>
                    <a:lnTo>
                      <a:pt x="1497" y="1132"/>
                    </a:lnTo>
                    <a:lnTo>
                      <a:pt x="1501" y="1132"/>
                    </a:lnTo>
                    <a:lnTo>
                      <a:pt x="1505" y="1132"/>
                    </a:lnTo>
                    <a:lnTo>
                      <a:pt x="1509" y="1132"/>
                    </a:lnTo>
                    <a:lnTo>
                      <a:pt x="1513" y="1132"/>
                    </a:lnTo>
                    <a:lnTo>
                      <a:pt x="1517" y="1132"/>
                    </a:lnTo>
                    <a:lnTo>
                      <a:pt x="1521" y="1132"/>
                    </a:lnTo>
                    <a:lnTo>
                      <a:pt x="1525" y="1132"/>
                    </a:lnTo>
                    <a:lnTo>
                      <a:pt x="1529" y="1132"/>
                    </a:lnTo>
                    <a:lnTo>
                      <a:pt x="1532" y="1132"/>
                    </a:lnTo>
                    <a:lnTo>
                      <a:pt x="1536" y="1132"/>
                    </a:lnTo>
                    <a:lnTo>
                      <a:pt x="1540" y="1132"/>
                    </a:lnTo>
                    <a:lnTo>
                      <a:pt x="1544" y="1132"/>
                    </a:lnTo>
                    <a:lnTo>
                      <a:pt x="1548" y="1132"/>
                    </a:lnTo>
                    <a:lnTo>
                      <a:pt x="1552" y="1132"/>
                    </a:lnTo>
                    <a:lnTo>
                      <a:pt x="1556" y="1132"/>
                    </a:lnTo>
                    <a:lnTo>
                      <a:pt x="1560" y="1132"/>
                    </a:lnTo>
                    <a:lnTo>
                      <a:pt x="1564" y="1132"/>
                    </a:lnTo>
                    <a:lnTo>
                      <a:pt x="1568" y="1132"/>
                    </a:lnTo>
                    <a:lnTo>
                      <a:pt x="1572" y="1132"/>
                    </a:lnTo>
                    <a:lnTo>
                      <a:pt x="1576" y="1132"/>
                    </a:lnTo>
                    <a:lnTo>
                      <a:pt x="1580" y="1132"/>
                    </a:lnTo>
                    <a:lnTo>
                      <a:pt x="1584" y="1132"/>
                    </a:lnTo>
                    <a:lnTo>
                      <a:pt x="1588" y="1132"/>
                    </a:lnTo>
                    <a:lnTo>
                      <a:pt x="1592" y="1132"/>
                    </a:lnTo>
                    <a:lnTo>
                      <a:pt x="1596" y="1132"/>
                    </a:lnTo>
                    <a:lnTo>
                      <a:pt x="1600" y="1132"/>
                    </a:lnTo>
                    <a:lnTo>
                      <a:pt x="1604" y="1132"/>
                    </a:lnTo>
                    <a:lnTo>
                      <a:pt x="1607" y="1132"/>
                    </a:lnTo>
                    <a:lnTo>
                      <a:pt x="1611" y="1132"/>
                    </a:lnTo>
                    <a:lnTo>
                      <a:pt x="1615" y="1132"/>
                    </a:lnTo>
                    <a:lnTo>
                      <a:pt x="1619" y="1132"/>
                    </a:lnTo>
                    <a:lnTo>
                      <a:pt x="1623" y="1132"/>
                    </a:lnTo>
                    <a:lnTo>
                      <a:pt x="1627" y="1132"/>
                    </a:lnTo>
                    <a:lnTo>
                      <a:pt x="1631" y="1132"/>
                    </a:lnTo>
                    <a:lnTo>
                      <a:pt x="1635" y="1132"/>
                    </a:lnTo>
                    <a:lnTo>
                      <a:pt x="1639" y="1132"/>
                    </a:lnTo>
                    <a:lnTo>
                      <a:pt x="1643" y="1132"/>
                    </a:lnTo>
                    <a:lnTo>
                      <a:pt x="1647" y="1132"/>
                    </a:lnTo>
                    <a:lnTo>
                      <a:pt x="1651" y="1132"/>
                    </a:lnTo>
                    <a:lnTo>
                      <a:pt x="1655" y="1132"/>
                    </a:lnTo>
                    <a:lnTo>
                      <a:pt x="1659" y="1132"/>
                    </a:lnTo>
                    <a:lnTo>
                      <a:pt x="1663" y="1132"/>
                    </a:lnTo>
                    <a:lnTo>
                      <a:pt x="1667" y="1132"/>
                    </a:lnTo>
                    <a:lnTo>
                      <a:pt x="1671" y="1132"/>
                    </a:lnTo>
                    <a:lnTo>
                      <a:pt x="1675" y="1132"/>
                    </a:lnTo>
                    <a:lnTo>
                      <a:pt x="1679" y="1132"/>
                    </a:lnTo>
                    <a:lnTo>
                      <a:pt x="1682" y="1132"/>
                    </a:lnTo>
                    <a:lnTo>
                      <a:pt x="1686" y="1132"/>
                    </a:lnTo>
                    <a:lnTo>
                      <a:pt x="1690" y="1132"/>
                    </a:lnTo>
                    <a:lnTo>
                      <a:pt x="1694" y="1132"/>
                    </a:lnTo>
                    <a:lnTo>
                      <a:pt x="1698" y="1132"/>
                    </a:lnTo>
                    <a:lnTo>
                      <a:pt x="1702" y="1132"/>
                    </a:lnTo>
                    <a:lnTo>
                      <a:pt x="1706" y="1132"/>
                    </a:lnTo>
                    <a:lnTo>
                      <a:pt x="1710" y="1132"/>
                    </a:lnTo>
                    <a:lnTo>
                      <a:pt x="1714" y="1132"/>
                    </a:lnTo>
                    <a:lnTo>
                      <a:pt x="1718" y="1132"/>
                    </a:lnTo>
                    <a:lnTo>
                      <a:pt x="1722" y="1132"/>
                    </a:lnTo>
                    <a:lnTo>
                      <a:pt x="1726" y="1132"/>
                    </a:lnTo>
                    <a:lnTo>
                      <a:pt x="1730" y="1132"/>
                    </a:lnTo>
                    <a:lnTo>
                      <a:pt x="1734" y="1132"/>
                    </a:lnTo>
                    <a:lnTo>
                      <a:pt x="1738" y="1132"/>
                    </a:lnTo>
                    <a:lnTo>
                      <a:pt x="1742" y="1132"/>
                    </a:lnTo>
                    <a:lnTo>
                      <a:pt x="1745" y="1132"/>
                    </a:lnTo>
                    <a:lnTo>
                      <a:pt x="1749" y="1132"/>
                    </a:lnTo>
                    <a:lnTo>
                      <a:pt x="1753" y="1132"/>
                    </a:lnTo>
                    <a:lnTo>
                      <a:pt x="1757" y="1132"/>
                    </a:lnTo>
                    <a:lnTo>
                      <a:pt x="1761" y="1132"/>
                    </a:lnTo>
                    <a:lnTo>
                      <a:pt x="1765" y="1132"/>
                    </a:lnTo>
                    <a:lnTo>
                      <a:pt x="1769" y="1132"/>
                    </a:lnTo>
                    <a:lnTo>
                      <a:pt x="1773" y="1132"/>
                    </a:lnTo>
                    <a:lnTo>
                      <a:pt x="1777" y="1132"/>
                    </a:lnTo>
                    <a:lnTo>
                      <a:pt x="1781" y="1132"/>
                    </a:lnTo>
                    <a:lnTo>
                      <a:pt x="1785" y="1132"/>
                    </a:lnTo>
                    <a:lnTo>
                      <a:pt x="1789" y="1132"/>
                    </a:lnTo>
                    <a:lnTo>
                      <a:pt x="1793" y="1132"/>
                    </a:lnTo>
                    <a:lnTo>
                      <a:pt x="1797" y="1132"/>
                    </a:lnTo>
                    <a:lnTo>
                      <a:pt x="1800" y="1132"/>
                    </a:lnTo>
                    <a:lnTo>
                      <a:pt x="1804" y="1132"/>
                    </a:lnTo>
                    <a:lnTo>
                      <a:pt x="1808" y="1132"/>
                    </a:lnTo>
                    <a:lnTo>
                      <a:pt x="1811" y="1132"/>
                    </a:lnTo>
                    <a:lnTo>
                      <a:pt x="1815" y="1132"/>
                    </a:lnTo>
                    <a:lnTo>
                      <a:pt x="1819" y="1132"/>
                    </a:lnTo>
                    <a:lnTo>
                      <a:pt x="1823" y="1132"/>
                    </a:lnTo>
                    <a:lnTo>
                      <a:pt x="1827" y="1132"/>
                    </a:lnTo>
                    <a:lnTo>
                      <a:pt x="1831" y="1132"/>
                    </a:lnTo>
                    <a:lnTo>
                      <a:pt x="1835" y="1132"/>
                    </a:lnTo>
                    <a:lnTo>
                      <a:pt x="1839" y="1132"/>
                    </a:lnTo>
                    <a:lnTo>
                      <a:pt x="1843" y="1132"/>
                    </a:lnTo>
                    <a:lnTo>
                      <a:pt x="1847" y="1132"/>
                    </a:lnTo>
                    <a:lnTo>
                      <a:pt x="1851" y="1132"/>
                    </a:lnTo>
                    <a:lnTo>
                      <a:pt x="1855" y="1132"/>
                    </a:lnTo>
                    <a:lnTo>
                      <a:pt x="1859" y="1132"/>
                    </a:lnTo>
                    <a:lnTo>
                      <a:pt x="1863" y="1132"/>
                    </a:lnTo>
                    <a:lnTo>
                      <a:pt x="1867" y="1132"/>
                    </a:lnTo>
                    <a:lnTo>
                      <a:pt x="1871" y="1132"/>
                    </a:lnTo>
                    <a:lnTo>
                      <a:pt x="1875" y="1132"/>
                    </a:lnTo>
                    <a:lnTo>
                      <a:pt x="1879" y="1132"/>
                    </a:lnTo>
                    <a:lnTo>
                      <a:pt x="1883" y="1132"/>
                    </a:lnTo>
                    <a:lnTo>
                      <a:pt x="1887" y="1132"/>
                    </a:lnTo>
                    <a:lnTo>
                      <a:pt x="1891" y="1132"/>
                    </a:lnTo>
                    <a:lnTo>
                      <a:pt x="1894" y="1132"/>
                    </a:lnTo>
                    <a:lnTo>
                      <a:pt x="1898" y="1132"/>
                    </a:lnTo>
                    <a:lnTo>
                      <a:pt x="1902" y="1132"/>
                    </a:lnTo>
                    <a:lnTo>
                      <a:pt x="1906" y="1132"/>
                    </a:lnTo>
                    <a:lnTo>
                      <a:pt x="1910" y="1132"/>
                    </a:lnTo>
                    <a:lnTo>
                      <a:pt x="1914" y="1132"/>
                    </a:lnTo>
                    <a:lnTo>
                      <a:pt x="1918" y="1132"/>
                    </a:lnTo>
                    <a:lnTo>
                      <a:pt x="1922" y="1132"/>
                    </a:lnTo>
                    <a:lnTo>
                      <a:pt x="1926" y="1132"/>
                    </a:lnTo>
                    <a:lnTo>
                      <a:pt x="1930" y="1132"/>
                    </a:lnTo>
                    <a:lnTo>
                      <a:pt x="1934" y="1132"/>
                    </a:lnTo>
                    <a:lnTo>
                      <a:pt x="1938" y="1132"/>
                    </a:lnTo>
                    <a:lnTo>
                      <a:pt x="1942" y="1132"/>
                    </a:lnTo>
                    <a:lnTo>
                      <a:pt x="1946" y="1132"/>
                    </a:lnTo>
                    <a:lnTo>
                      <a:pt x="1950" y="1132"/>
                    </a:lnTo>
                    <a:lnTo>
                      <a:pt x="1954" y="1132"/>
                    </a:lnTo>
                    <a:lnTo>
                      <a:pt x="1957" y="1132"/>
                    </a:lnTo>
                    <a:lnTo>
                      <a:pt x="1961" y="1132"/>
                    </a:lnTo>
                    <a:lnTo>
                      <a:pt x="1957" y="1132"/>
                    </a:lnTo>
                    <a:lnTo>
                      <a:pt x="1954" y="1132"/>
                    </a:lnTo>
                    <a:lnTo>
                      <a:pt x="1950" y="1132"/>
                    </a:lnTo>
                    <a:lnTo>
                      <a:pt x="1946" y="1132"/>
                    </a:lnTo>
                    <a:lnTo>
                      <a:pt x="1942" y="1132"/>
                    </a:lnTo>
                    <a:lnTo>
                      <a:pt x="1938" y="1132"/>
                    </a:lnTo>
                    <a:lnTo>
                      <a:pt x="1934" y="1132"/>
                    </a:lnTo>
                    <a:lnTo>
                      <a:pt x="1930" y="1132"/>
                    </a:lnTo>
                    <a:lnTo>
                      <a:pt x="1926" y="1132"/>
                    </a:lnTo>
                    <a:lnTo>
                      <a:pt x="1922" y="1132"/>
                    </a:lnTo>
                    <a:lnTo>
                      <a:pt x="1918" y="1132"/>
                    </a:lnTo>
                    <a:lnTo>
                      <a:pt x="1914" y="1132"/>
                    </a:lnTo>
                    <a:lnTo>
                      <a:pt x="1910" y="1132"/>
                    </a:lnTo>
                    <a:lnTo>
                      <a:pt x="1906" y="1132"/>
                    </a:lnTo>
                    <a:lnTo>
                      <a:pt x="1902" y="1132"/>
                    </a:lnTo>
                    <a:lnTo>
                      <a:pt x="1898" y="1132"/>
                    </a:lnTo>
                    <a:lnTo>
                      <a:pt x="1894" y="1132"/>
                    </a:lnTo>
                    <a:lnTo>
                      <a:pt x="1891" y="1132"/>
                    </a:lnTo>
                    <a:lnTo>
                      <a:pt x="1887" y="1132"/>
                    </a:lnTo>
                    <a:lnTo>
                      <a:pt x="1883" y="1132"/>
                    </a:lnTo>
                    <a:lnTo>
                      <a:pt x="1879" y="1132"/>
                    </a:lnTo>
                    <a:lnTo>
                      <a:pt x="1875" y="1132"/>
                    </a:lnTo>
                    <a:lnTo>
                      <a:pt x="1871" y="1132"/>
                    </a:lnTo>
                    <a:lnTo>
                      <a:pt x="1867" y="1132"/>
                    </a:lnTo>
                    <a:lnTo>
                      <a:pt x="1863" y="1132"/>
                    </a:lnTo>
                    <a:lnTo>
                      <a:pt x="1859" y="1132"/>
                    </a:lnTo>
                    <a:lnTo>
                      <a:pt x="1855" y="1132"/>
                    </a:lnTo>
                    <a:lnTo>
                      <a:pt x="1851" y="1132"/>
                    </a:lnTo>
                    <a:lnTo>
                      <a:pt x="1847" y="1132"/>
                    </a:lnTo>
                    <a:lnTo>
                      <a:pt x="1843" y="1132"/>
                    </a:lnTo>
                    <a:lnTo>
                      <a:pt x="1839" y="1132"/>
                    </a:lnTo>
                    <a:lnTo>
                      <a:pt x="1835" y="1132"/>
                    </a:lnTo>
                    <a:lnTo>
                      <a:pt x="1831" y="1132"/>
                    </a:lnTo>
                    <a:lnTo>
                      <a:pt x="1827" y="1132"/>
                    </a:lnTo>
                    <a:lnTo>
                      <a:pt x="1823" y="1132"/>
                    </a:lnTo>
                    <a:lnTo>
                      <a:pt x="1819" y="1132"/>
                    </a:lnTo>
                    <a:lnTo>
                      <a:pt x="1815" y="1132"/>
                    </a:lnTo>
                    <a:lnTo>
                      <a:pt x="1811" y="1132"/>
                    </a:lnTo>
                    <a:lnTo>
                      <a:pt x="1808" y="1132"/>
                    </a:lnTo>
                    <a:lnTo>
                      <a:pt x="1804" y="1132"/>
                    </a:lnTo>
                    <a:lnTo>
                      <a:pt x="1800" y="1132"/>
                    </a:lnTo>
                    <a:lnTo>
                      <a:pt x="1797" y="1132"/>
                    </a:lnTo>
                    <a:lnTo>
                      <a:pt x="1793" y="1132"/>
                    </a:lnTo>
                    <a:lnTo>
                      <a:pt x="1789" y="1132"/>
                    </a:lnTo>
                    <a:lnTo>
                      <a:pt x="1785" y="1132"/>
                    </a:lnTo>
                    <a:lnTo>
                      <a:pt x="1781" y="1132"/>
                    </a:lnTo>
                    <a:lnTo>
                      <a:pt x="1777" y="1132"/>
                    </a:lnTo>
                    <a:lnTo>
                      <a:pt x="1773" y="1132"/>
                    </a:lnTo>
                    <a:lnTo>
                      <a:pt x="1769" y="1132"/>
                    </a:lnTo>
                    <a:lnTo>
                      <a:pt x="1765" y="1132"/>
                    </a:lnTo>
                    <a:lnTo>
                      <a:pt x="1761" y="1132"/>
                    </a:lnTo>
                    <a:lnTo>
                      <a:pt x="1757" y="1132"/>
                    </a:lnTo>
                    <a:lnTo>
                      <a:pt x="1753" y="1132"/>
                    </a:lnTo>
                    <a:lnTo>
                      <a:pt x="1749" y="1132"/>
                    </a:lnTo>
                    <a:lnTo>
                      <a:pt x="1745" y="1132"/>
                    </a:lnTo>
                    <a:lnTo>
                      <a:pt x="1742" y="1132"/>
                    </a:lnTo>
                    <a:lnTo>
                      <a:pt x="1738" y="1132"/>
                    </a:lnTo>
                    <a:lnTo>
                      <a:pt x="1734" y="1132"/>
                    </a:lnTo>
                    <a:lnTo>
                      <a:pt x="1730" y="1132"/>
                    </a:lnTo>
                    <a:lnTo>
                      <a:pt x="1726" y="1132"/>
                    </a:lnTo>
                    <a:lnTo>
                      <a:pt x="1722" y="1132"/>
                    </a:lnTo>
                    <a:lnTo>
                      <a:pt x="1718" y="1132"/>
                    </a:lnTo>
                    <a:lnTo>
                      <a:pt x="1714" y="1132"/>
                    </a:lnTo>
                    <a:lnTo>
                      <a:pt x="1710" y="1132"/>
                    </a:lnTo>
                    <a:lnTo>
                      <a:pt x="1706" y="1132"/>
                    </a:lnTo>
                    <a:lnTo>
                      <a:pt x="1702" y="1132"/>
                    </a:lnTo>
                    <a:lnTo>
                      <a:pt x="1698" y="1132"/>
                    </a:lnTo>
                    <a:lnTo>
                      <a:pt x="1694" y="1132"/>
                    </a:lnTo>
                    <a:lnTo>
                      <a:pt x="1690" y="1132"/>
                    </a:lnTo>
                    <a:lnTo>
                      <a:pt x="1686" y="1132"/>
                    </a:lnTo>
                    <a:lnTo>
                      <a:pt x="1682" y="1132"/>
                    </a:lnTo>
                    <a:lnTo>
                      <a:pt x="1679" y="1132"/>
                    </a:lnTo>
                    <a:lnTo>
                      <a:pt x="1675" y="1132"/>
                    </a:lnTo>
                    <a:lnTo>
                      <a:pt x="1671" y="1132"/>
                    </a:lnTo>
                    <a:lnTo>
                      <a:pt x="1667" y="1132"/>
                    </a:lnTo>
                    <a:lnTo>
                      <a:pt x="1663" y="1132"/>
                    </a:lnTo>
                    <a:lnTo>
                      <a:pt x="1659" y="1132"/>
                    </a:lnTo>
                    <a:lnTo>
                      <a:pt x="1655" y="1132"/>
                    </a:lnTo>
                    <a:lnTo>
                      <a:pt x="1651" y="1132"/>
                    </a:lnTo>
                    <a:lnTo>
                      <a:pt x="1647" y="1132"/>
                    </a:lnTo>
                    <a:lnTo>
                      <a:pt x="1643" y="1132"/>
                    </a:lnTo>
                    <a:lnTo>
                      <a:pt x="1639" y="1132"/>
                    </a:lnTo>
                    <a:lnTo>
                      <a:pt x="1635" y="1132"/>
                    </a:lnTo>
                    <a:lnTo>
                      <a:pt x="1631" y="1132"/>
                    </a:lnTo>
                    <a:lnTo>
                      <a:pt x="1627" y="1132"/>
                    </a:lnTo>
                    <a:lnTo>
                      <a:pt x="1623" y="1132"/>
                    </a:lnTo>
                    <a:lnTo>
                      <a:pt x="1619" y="1132"/>
                    </a:lnTo>
                    <a:lnTo>
                      <a:pt x="1615" y="1132"/>
                    </a:lnTo>
                    <a:lnTo>
                      <a:pt x="1611" y="1132"/>
                    </a:lnTo>
                    <a:lnTo>
                      <a:pt x="1607" y="1132"/>
                    </a:lnTo>
                    <a:lnTo>
                      <a:pt x="1604" y="1132"/>
                    </a:lnTo>
                    <a:lnTo>
                      <a:pt x="1600" y="1132"/>
                    </a:lnTo>
                    <a:lnTo>
                      <a:pt x="1596" y="1132"/>
                    </a:lnTo>
                    <a:lnTo>
                      <a:pt x="1592" y="1132"/>
                    </a:lnTo>
                    <a:lnTo>
                      <a:pt x="1588" y="1132"/>
                    </a:lnTo>
                    <a:lnTo>
                      <a:pt x="1584" y="1132"/>
                    </a:lnTo>
                    <a:lnTo>
                      <a:pt x="1580" y="1132"/>
                    </a:lnTo>
                    <a:lnTo>
                      <a:pt x="1576" y="1132"/>
                    </a:lnTo>
                    <a:lnTo>
                      <a:pt x="1572" y="1132"/>
                    </a:lnTo>
                    <a:lnTo>
                      <a:pt x="1568" y="1132"/>
                    </a:lnTo>
                    <a:lnTo>
                      <a:pt x="1564" y="1132"/>
                    </a:lnTo>
                    <a:lnTo>
                      <a:pt x="1560" y="1132"/>
                    </a:lnTo>
                    <a:lnTo>
                      <a:pt x="1556" y="1132"/>
                    </a:lnTo>
                    <a:lnTo>
                      <a:pt x="1552" y="1132"/>
                    </a:lnTo>
                    <a:lnTo>
                      <a:pt x="1548" y="1132"/>
                    </a:lnTo>
                    <a:lnTo>
                      <a:pt x="1544" y="1132"/>
                    </a:lnTo>
                    <a:lnTo>
                      <a:pt x="1540" y="1132"/>
                    </a:lnTo>
                    <a:lnTo>
                      <a:pt x="1536" y="1132"/>
                    </a:lnTo>
                    <a:lnTo>
                      <a:pt x="1532" y="1132"/>
                    </a:lnTo>
                    <a:lnTo>
                      <a:pt x="1529" y="1132"/>
                    </a:lnTo>
                    <a:lnTo>
                      <a:pt x="1525" y="1132"/>
                    </a:lnTo>
                    <a:lnTo>
                      <a:pt x="1521" y="1132"/>
                    </a:lnTo>
                    <a:lnTo>
                      <a:pt x="1517" y="1132"/>
                    </a:lnTo>
                    <a:lnTo>
                      <a:pt x="1513" y="1132"/>
                    </a:lnTo>
                    <a:lnTo>
                      <a:pt x="1509" y="1132"/>
                    </a:lnTo>
                    <a:lnTo>
                      <a:pt x="1505" y="1132"/>
                    </a:lnTo>
                    <a:lnTo>
                      <a:pt x="1501" y="1132"/>
                    </a:lnTo>
                    <a:lnTo>
                      <a:pt x="1497" y="1132"/>
                    </a:lnTo>
                    <a:lnTo>
                      <a:pt x="1493" y="1132"/>
                    </a:lnTo>
                    <a:lnTo>
                      <a:pt x="1489" y="1132"/>
                    </a:lnTo>
                    <a:lnTo>
                      <a:pt x="1485" y="1132"/>
                    </a:lnTo>
                    <a:lnTo>
                      <a:pt x="1481" y="1132"/>
                    </a:lnTo>
                    <a:lnTo>
                      <a:pt x="1477" y="1132"/>
                    </a:lnTo>
                    <a:lnTo>
                      <a:pt x="1473" y="1132"/>
                    </a:lnTo>
                    <a:lnTo>
                      <a:pt x="1470" y="1132"/>
                    </a:lnTo>
                    <a:lnTo>
                      <a:pt x="1467" y="1132"/>
                    </a:lnTo>
                    <a:lnTo>
                      <a:pt x="1463" y="1132"/>
                    </a:lnTo>
                    <a:lnTo>
                      <a:pt x="1459" y="1132"/>
                    </a:lnTo>
                    <a:lnTo>
                      <a:pt x="1455" y="1132"/>
                    </a:lnTo>
                    <a:lnTo>
                      <a:pt x="1451" y="1132"/>
                    </a:lnTo>
                    <a:lnTo>
                      <a:pt x="1447" y="1132"/>
                    </a:lnTo>
                    <a:lnTo>
                      <a:pt x="1443" y="1132"/>
                    </a:lnTo>
                    <a:lnTo>
                      <a:pt x="1439" y="1132"/>
                    </a:lnTo>
                    <a:lnTo>
                      <a:pt x="1435" y="1132"/>
                    </a:lnTo>
                    <a:lnTo>
                      <a:pt x="1431" y="1132"/>
                    </a:lnTo>
                    <a:lnTo>
                      <a:pt x="1427" y="1132"/>
                    </a:lnTo>
                    <a:lnTo>
                      <a:pt x="1423" y="1132"/>
                    </a:lnTo>
                    <a:lnTo>
                      <a:pt x="1419" y="1132"/>
                    </a:lnTo>
                    <a:lnTo>
                      <a:pt x="1415" y="1132"/>
                    </a:lnTo>
                    <a:lnTo>
                      <a:pt x="1411" y="1132"/>
                    </a:lnTo>
                    <a:lnTo>
                      <a:pt x="1407" y="1132"/>
                    </a:lnTo>
                    <a:lnTo>
                      <a:pt x="1403" y="1132"/>
                    </a:lnTo>
                    <a:lnTo>
                      <a:pt x="1400" y="1132"/>
                    </a:lnTo>
                    <a:lnTo>
                      <a:pt x="1396" y="1132"/>
                    </a:lnTo>
                    <a:lnTo>
                      <a:pt x="1392" y="1132"/>
                    </a:lnTo>
                    <a:lnTo>
                      <a:pt x="1388" y="1132"/>
                    </a:lnTo>
                    <a:lnTo>
                      <a:pt x="1384" y="1132"/>
                    </a:lnTo>
                    <a:lnTo>
                      <a:pt x="1380" y="1132"/>
                    </a:lnTo>
                    <a:lnTo>
                      <a:pt x="1376" y="1132"/>
                    </a:lnTo>
                    <a:lnTo>
                      <a:pt x="1372" y="1132"/>
                    </a:lnTo>
                    <a:lnTo>
                      <a:pt x="1368" y="1132"/>
                    </a:lnTo>
                    <a:lnTo>
                      <a:pt x="1364" y="1132"/>
                    </a:lnTo>
                    <a:lnTo>
                      <a:pt x="1360" y="1132"/>
                    </a:lnTo>
                    <a:lnTo>
                      <a:pt x="1356" y="1132"/>
                    </a:lnTo>
                    <a:lnTo>
                      <a:pt x="1352" y="1132"/>
                    </a:lnTo>
                    <a:lnTo>
                      <a:pt x="1348" y="1132"/>
                    </a:lnTo>
                    <a:lnTo>
                      <a:pt x="1344" y="1132"/>
                    </a:lnTo>
                    <a:lnTo>
                      <a:pt x="1340" y="1132"/>
                    </a:lnTo>
                    <a:lnTo>
                      <a:pt x="1336" y="1132"/>
                    </a:lnTo>
                    <a:lnTo>
                      <a:pt x="1332" y="1132"/>
                    </a:lnTo>
                    <a:lnTo>
                      <a:pt x="1328" y="1132"/>
                    </a:lnTo>
                    <a:lnTo>
                      <a:pt x="1324" y="1132"/>
                    </a:lnTo>
                    <a:lnTo>
                      <a:pt x="1321" y="1132"/>
                    </a:lnTo>
                    <a:lnTo>
                      <a:pt x="1317" y="1132"/>
                    </a:lnTo>
                    <a:lnTo>
                      <a:pt x="1313" y="1132"/>
                    </a:lnTo>
                    <a:lnTo>
                      <a:pt x="1309" y="1132"/>
                    </a:lnTo>
                    <a:lnTo>
                      <a:pt x="1305" y="1132"/>
                    </a:lnTo>
                    <a:lnTo>
                      <a:pt x="1301" y="1132"/>
                    </a:lnTo>
                    <a:lnTo>
                      <a:pt x="1297" y="1132"/>
                    </a:lnTo>
                    <a:lnTo>
                      <a:pt x="1293" y="1132"/>
                    </a:lnTo>
                    <a:lnTo>
                      <a:pt x="1289" y="1132"/>
                    </a:lnTo>
                    <a:lnTo>
                      <a:pt x="1285" y="1132"/>
                    </a:lnTo>
                    <a:lnTo>
                      <a:pt x="1281" y="1132"/>
                    </a:lnTo>
                    <a:lnTo>
                      <a:pt x="1277" y="1132"/>
                    </a:lnTo>
                    <a:lnTo>
                      <a:pt x="1273" y="1132"/>
                    </a:lnTo>
                    <a:lnTo>
                      <a:pt x="1269" y="1132"/>
                    </a:lnTo>
                    <a:lnTo>
                      <a:pt x="1265" y="1132"/>
                    </a:lnTo>
                    <a:lnTo>
                      <a:pt x="1261" y="1132"/>
                    </a:lnTo>
                    <a:lnTo>
                      <a:pt x="1257" y="1132"/>
                    </a:lnTo>
                    <a:lnTo>
                      <a:pt x="1254" y="1132"/>
                    </a:lnTo>
                    <a:lnTo>
                      <a:pt x="1250" y="1132"/>
                    </a:lnTo>
                    <a:lnTo>
                      <a:pt x="1246" y="1132"/>
                    </a:lnTo>
                    <a:lnTo>
                      <a:pt x="1242" y="1132"/>
                    </a:lnTo>
                    <a:lnTo>
                      <a:pt x="1238" y="1132"/>
                    </a:lnTo>
                    <a:lnTo>
                      <a:pt x="1234" y="1132"/>
                    </a:lnTo>
                    <a:lnTo>
                      <a:pt x="1230" y="1132"/>
                    </a:lnTo>
                    <a:lnTo>
                      <a:pt x="1226" y="1132"/>
                    </a:lnTo>
                    <a:lnTo>
                      <a:pt x="1222" y="1132"/>
                    </a:lnTo>
                    <a:lnTo>
                      <a:pt x="1218" y="1132"/>
                    </a:lnTo>
                    <a:lnTo>
                      <a:pt x="1214" y="1132"/>
                    </a:lnTo>
                    <a:lnTo>
                      <a:pt x="1210" y="1132"/>
                    </a:lnTo>
                    <a:lnTo>
                      <a:pt x="1206" y="1132"/>
                    </a:lnTo>
                    <a:lnTo>
                      <a:pt x="1202" y="1132"/>
                    </a:lnTo>
                    <a:lnTo>
                      <a:pt x="1198" y="1132"/>
                    </a:lnTo>
                    <a:lnTo>
                      <a:pt x="1194" y="1132"/>
                    </a:lnTo>
                    <a:lnTo>
                      <a:pt x="1191" y="1132"/>
                    </a:lnTo>
                    <a:lnTo>
                      <a:pt x="1187" y="1132"/>
                    </a:lnTo>
                    <a:lnTo>
                      <a:pt x="1183" y="1132"/>
                    </a:lnTo>
                    <a:lnTo>
                      <a:pt x="1179" y="1132"/>
                    </a:lnTo>
                    <a:lnTo>
                      <a:pt x="1175" y="1132"/>
                    </a:lnTo>
                    <a:lnTo>
                      <a:pt x="1171" y="1132"/>
                    </a:lnTo>
                    <a:lnTo>
                      <a:pt x="1167" y="1132"/>
                    </a:lnTo>
                    <a:lnTo>
                      <a:pt x="1163" y="1132"/>
                    </a:lnTo>
                    <a:lnTo>
                      <a:pt x="1159" y="1132"/>
                    </a:lnTo>
                    <a:lnTo>
                      <a:pt x="1155" y="1132"/>
                    </a:lnTo>
                    <a:lnTo>
                      <a:pt x="1151" y="1132"/>
                    </a:lnTo>
                    <a:lnTo>
                      <a:pt x="1147" y="1132"/>
                    </a:lnTo>
                    <a:lnTo>
                      <a:pt x="1144" y="1132"/>
                    </a:lnTo>
                    <a:lnTo>
                      <a:pt x="1140" y="1132"/>
                    </a:lnTo>
                    <a:lnTo>
                      <a:pt x="1136" y="1132"/>
                    </a:lnTo>
                    <a:lnTo>
                      <a:pt x="1132" y="1132"/>
                    </a:lnTo>
                    <a:lnTo>
                      <a:pt x="1128" y="1132"/>
                    </a:lnTo>
                    <a:lnTo>
                      <a:pt x="1124" y="1132"/>
                    </a:lnTo>
                    <a:lnTo>
                      <a:pt x="1120" y="1132"/>
                    </a:lnTo>
                    <a:lnTo>
                      <a:pt x="1117" y="1132"/>
                    </a:lnTo>
                    <a:lnTo>
                      <a:pt x="1113" y="1132"/>
                    </a:lnTo>
                    <a:lnTo>
                      <a:pt x="1109" y="1132"/>
                    </a:lnTo>
                    <a:lnTo>
                      <a:pt x="1105" y="1132"/>
                    </a:lnTo>
                    <a:lnTo>
                      <a:pt x="1101" y="1132"/>
                    </a:lnTo>
                    <a:lnTo>
                      <a:pt x="1097" y="1132"/>
                    </a:lnTo>
                    <a:lnTo>
                      <a:pt x="1093" y="1132"/>
                    </a:lnTo>
                    <a:lnTo>
                      <a:pt x="1089" y="1132"/>
                    </a:lnTo>
                    <a:lnTo>
                      <a:pt x="1085" y="1132"/>
                    </a:lnTo>
                    <a:lnTo>
                      <a:pt x="1081" y="1132"/>
                    </a:lnTo>
                    <a:lnTo>
                      <a:pt x="1077" y="1132"/>
                    </a:lnTo>
                    <a:lnTo>
                      <a:pt x="1073" y="1132"/>
                    </a:lnTo>
                    <a:lnTo>
                      <a:pt x="1069" y="1132"/>
                    </a:lnTo>
                    <a:lnTo>
                      <a:pt x="1065" y="1132"/>
                    </a:lnTo>
                    <a:lnTo>
                      <a:pt x="1061" y="1132"/>
                    </a:lnTo>
                    <a:lnTo>
                      <a:pt x="1057" y="1132"/>
                    </a:lnTo>
                    <a:lnTo>
                      <a:pt x="1053" y="1132"/>
                    </a:lnTo>
                    <a:lnTo>
                      <a:pt x="1049" y="1132"/>
                    </a:lnTo>
                    <a:lnTo>
                      <a:pt x="1045" y="1132"/>
                    </a:lnTo>
                    <a:lnTo>
                      <a:pt x="1042" y="1132"/>
                    </a:lnTo>
                    <a:lnTo>
                      <a:pt x="1038" y="1132"/>
                    </a:lnTo>
                    <a:lnTo>
                      <a:pt x="1034" y="1132"/>
                    </a:lnTo>
                    <a:lnTo>
                      <a:pt x="1030" y="1132"/>
                    </a:lnTo>
                    <a:lnTo>
                      <a:pt x="1026" y="1132"/>
                    </a:lnTo>
                    <a:lnTo>
                      <a:pt x="1022" y="1132"/>
                    </a:lnTo>
                    <a:lnTo>
                      <a:pt x="1018" y="1132"/>
                    </a:lnTo>
                    <a:lnTo>
                      <a:pt x="1014" y="1132"/>
                    </a:lnTo>
                    <a:lnTo>
                      <a:pt x="1010" y="1132"/>
                    </a:lnTo>
                    <a:lnTo>
                      <a:pt x="1006" y="1132"/>
                    </a:lnTo>
                    <a:lnTo>
                      <a:pt x="1002" y="1132"/>
                    </a:lnTo>
                    <a:lnTo>
                      <a:pt x="998" y="1132"/>
                    </a:lnTo>
                    <a:lnTo>
                      <a:pt x="994" y="1132"/>
                    </a:lnTo>
                    <a:lnTo>
                      <a:pt x="990" y="1132"/>
                    </a:lnTo>
                    <a:lnTo>
                      <a:pt x="986" y="1132"/>
                    </a:lnTo>
                    <a:lnTo>
                      <a:pt x="982" y="1132"/>
                    </a:lnTo>
                    <a:lnTo>
                      <a:pt x="979" y="1132"/>
                    </a:lnTo>
                    <a:lnTo>
                      <a:pt x="975" y="1132"/>
                    </a:lnTo>
                    <a:lnTo>
                      <a:pt x="971" y="1132"/>
                    </a:lnTo>
                    <a:lnTo>
                      <a:pt x="967" y="1132"/>
                    </a:lnTo>
                    <a:lnTo>
                      <a:pt x="963" y="1132"/>
                    </a:lnTo>
                    <a:lnTo>
                      <a:pt x="959" y="1132"/>
                    </a:lnTo>
                    <a:lnTo>
                      <a:pt x="955" y="1132"/>
                    </a:lnTo>
                    <a:lnTo>
                      <a:pt x="951" y="1132"/>
                    </a:lnTo>
                    <a:lnTo>
                      <a:pt x="947" y="1132"/>
                    </a:lnTo>
                    <a:lnTo>
                      <a:pt x="943" y="1132"/>
                    </a:lnTo>
                    <a:lnTo>
                      <a:pt x="939" y="1132"/>
                    </a:lnTo>
                    <a:lnTo>
                      <a:pt x="935" y="1132"/>
                    </a:lnTo>
                    <a:lnTo>
                      <a:pt x="931" y="1132"/>
                    </a:lnTo>
                    <a:lnTo>
                      <a:pt x="927" y="1132"/>
                    </a:lnTo>
                    <a:lnTo>
                      <a:pt x="923" y="1132"/>
                    </a:lnTo>
                    <a:lnTo>
                      <a:pt x="919" y="1132"/>
                    </a:lnTo>
                    <a:lnTo>
                      <a:pt x="915" y="1132"/>
                    </a:lnTo>
                    <a:lnTo>
                      <a:pt x="912" y="1132"/>
                    </a:lnTo>
                    <a:lnTo>
                      <a:pt x="908" y="1132"/>
                    </a:lnTo>
                    <a:lnTo>
                      <a:pt x="904" y="1132"/>
                    </a:lnTo>
                    <a:lnTo>
                      <a:pt x="900" y="1132"/>
                    </a:lnTo>
                    <a:lnTo>
                      <a:pt x="896" y="1132"/>
                    </a:lnTo>
                    <a:lnTo>
                      <a:pt x="892" y="1132"/>
                    </a:lnTo>
                    <a:lnTo>
                      <a:pt x="888" y="1132"/>
                    </a:lnTo>
                    <a:lnTo>
                      <a:pt x="884" y="1132"/>
                    </a:lnTo>
                    <a:lnTo>
                      <a:pt x="880" y="1132"/>
                    </a:lnTo>
                    <a:lnTo>
                      <a:pt x="876" y="1132"/>
                    </a:lnTo>
                    <a:lnTo>
                      <a:pt x="872" y="1132"/>
                    </a:lnTo>
                    <a:lnTo>
                      <a:pt x="868" y="1132"/>
                    </a:lnTo>
                    <a:lnTo>
                      <a:pt x="864" y="1132"/>
                    </a:lnTo>
                    <a:lnTo>
                      <a:pt x="860" y="1132"/>
                    </a:lnTo>
                    <a:lnTo>
                      <a:pt x="856" y="1132"/>
                    </a:lnTo>
                    <a:lnTo>
                      <a:pt x="852" y="1132"/>
                    </a:lnTo>
                    <a:lnTo>
                      <a:pt x="848" y="1132"/>
                    </a:lnTo>
                    <a:lnTo>
                      <a:pt x="844" y="1132"/>
                    </a:lnTo>
                    <a:lnTo>
                      <a:pt x="840" y="1132"/>
                    </a:lnTo>
                    <a:lnTo>
                      <a:pt x="836" y="1132"/>
                    </a:lnTo>
                    <a:lnTo>
                      <a:pt x="833" y="1132"/>
                    </a:lnTo>
                    <a:lnTo>
                      <a:pt x="829" y="1132"/>
                    </a:lnTo>
                    <a:lnTo>
                      <a:pt x="825" y="1132"/>
                    </a:lnTo>
                    <a:lnTo>
                      <a:pt x="821" y="1132"/>
                    </a:lnTo>
                    <a:lnTo>
                      <a:pt x="817" y="1132"/>
                    </a:lnTo>
                    <a:lnTo>
                      <a:pt x="814" y="1132"/>
                    </a:lnTo>
                    <a:lnTo>
                      <a:pt x="810" y="1132"/>
                    </a:lnTo>
                    <a:lnTo>
                      <a:pt x="806" y="1132"/>
                    </a:lnTo>
                    <a:lnTo>
                      <a:pt x="802" y="1132"/>
                    </a:lnTo>
                    <a:lnTo>
                      <a:pt x="798" y="1132"/>
                    </a:lnTo>
                    <a:lnTo>
                      <a:pt x="794" y="1132"/>
                    </a:lnTo>
                    <a:lnTo>
                      <a:pt x="790" y="1132"/>
                    </a:lnTo>
                    <a:lnTo>
                      <a:pt x="786" y="1132"/>
                    </a:lnTo>
                    <a:lnTo>
                      <a:pt x="782" y="1132"/>
                    </a:lnTo>
                    <a:lnTo>
                      <a:pt x="778" y="1132"/>
                    </a:lnTo>
                    <a:lnTo>
                      <a:pt x="774" y="1132"/>
                    </a:lnTo>
                    <a:lnTo>
                      <a:pt x="770" y="1132"/>
                    </a:lnTo>
                    <a:lnTo>
                      <a:pt x="767" y="1132"/>
                    </a:lnTo>
                    <a:lnTo>
                      <a:pt x="763" y="1132"/>
                    </a:lnTo>
                    <a:lnTo>
                      <a:pt x="759" y="1132"/>
                    </a:lnTo>
                    <a:lnTo>
                      <a:pt x="755" y="1132"/>
                    </a:lnTo>
                    <a:lnTo>
                      <a:pt x="751" y="1132"/>
                    </a:lnTo>
                    <a:lnTo>
                      <a:pt x="747" y="1132"/>
                    </a:lnTo>
                    <a:lnTo>
                      <a:pt x="743" y="1132"/>
                    </a:lnTo>
                    <a:lnTo>
                      <a:pt x="739" y="1132"/>
                    </a:lnTo>
                    <a:lnTo>
                      <a:pt x="735" y="1132"/>
                    </a:lnTo>
                    <a:lnTo>
                      <a:pt x="731" y="1132"/>
                    </a:lnTo>
                    <a:lnTo>
                      <a:pt x="727" y="1132"/>
                    </a:lnTo>
                    <a:lnTo>
                      <a:pt x="723" y="1132"/>
                    </a:lnTo>
                    <a:lnTo>
                      <a:pt x="719" y="1132"/>
                    </a:lnTo>
                    <a:lnTo>
                      <a:pt x="715" y="1132"/>
                    </a:lnTo>
                    <a:lnTo>
                      <a:pt x="711" y="1132"/>
                    </a:lnTo>
                    <a:lnTo>
                      <a:pt x="707" y="1132"/>
                    </a:lnTo>
                    <a:lnTo>
                      <a:pt x="704" y="1132"/>
                    </a:lnTo>
                    <a:lnTo>
                      <a:pt x="700" y="1132"/>
                    </a:lnTo>
                    <a:lnTo>
                      <a:pt x="696" y="1132"/>
                    </a:lnTo>
                    <a:lnTo>
                      <a:pt x="692" y="1132"/>
                    </a:lnTo>
                    <a:lnTo>
                      <a:pt x="688" y="1132"/>
                    </a:lnTo>
                    <a:lnTo>
                      <a:pt x="684" y="1132"/>
                    </a:lnTo>
                    <a:lnTo>
                      <a:pt x="680" y="1132"/>
                    </a:lnTo>
                    <a:lnTo>
                      <a:pt x="676" y="1132"/>
                    </a:lnTo>
                    <a:lnTo>
                      <a:pt x="672" y="1132"/>
                    </a:lnTo>
                    <a:lnTo>
                      <a:pt x="668" y="1132"/>
                    </a:lnTo>
                    <a:lnTo>
                      <a:pt x="664" y="1132"/>
                    </a:lnTo>
                    <a:lnTo>
                      <a:pt x="660" y="1132"/>
                    </a:lnTo>
                    <a:lnTo>
                      <a:pt x="656" y="1132"/>
                    </a:lnTo>
                    <a:lnTo>
                      <a:pt x="652" y="1132"/>
                    </a:lnTo>
                    <a:lnTo>
                      <a:pt x="648" y="1132"/>
                    </a:lnTo>
                    <a:lnTo>
                      <a:pt x="644" y="1132"/>
                    </a:lnTo>
                    <a:lnTo>
                      <a:pt x="640" y="1132"/>
                    </a:lnTo>
                    <a:lnTo>
                      <a:pt x="636" y="1132"/>
                    </a:lnTo>
                    <a:lnTo>
                      <a:pt x="632" y="1132"/>
                    </a:lnTo>
                    <a:lnTo>
                      <a:pt x="629" y="1132"/>
                    </a:lnTo>
                    <a:lnTo>
                      <a:pt x="625" y="1132"/>
                    </a:lnTo>
                    <a:lnTo>
                      <a:pt x="621" y="1132"/>
                    </a:lnTo>
                    <a:lnTo>
                      <a:pt x="617" y="1132"/>
                    </a:lnTo>
                    <a:lnTo>
                      <a:pt x="613" y="1132"/>
                    </a:lnTo>
                    <a:lnTo>
                      <a:pt x="609" y="1132"/>
                    </a:lnTo>
                    <a:lnTo>
                      <a:pt x="605" y="1132"/>
                    </a:lnTo>
                    <a:lnTo>
                      <a:pt x="601" y="1132"/>
                    </a:lnTo>
                    <a:lnTo>
                      <a:pt x="597" y="1132"/>
                    </a:lnTo>
                    <a:lnTo>
                      <a:pt x="593" y="1132"/>
                    </a:lnTo>
                    <a:lnTo>
                      <a:pt x="589" y="1132"/>
                    </a:lnTo>
                    <a:lnTo>
                      <a:pt x="585" y="1132"/>
                    </a:lnTo>
                    <a:lnTo>
                      <a:pt x="581" y="1132"/>
                    </a:lnTo>
                    <a:lnTo>
                      <a:pt x="577" y="1132"/>
                    </a:lnTo>
                    <a:lnTo>
                      <a:pt x="573" y="1132"/>
                    </a:lnTo>
                    <a:lnTo>
                      <a:pt x="569" y="1132"/>
                    </a:lnTo>
                    <a:lnTo>
                      <a:pt x="565" y="1132"/>
                    </a:lnTo>
                    <a:lnTo>
                      <a:pt x="561" y="1132"/>
                    </a:lnTo>
                    <a:lnTo>
                      <a:pt x="557" y="1132"/>
                    </a:lnTo>
                    <a:lnTo>
                      <a:pt x="554" y="1132"/>
                    </a:lnTo>
                    <a:lnTo>
                      <a:pt x="550" y="1132"/>
                    </a:lnTo>
                    <a:lnTo>
                      <a:pt x="546" y="1132"/>
                    </a:lnTo>
                    <a:lnTo>
                      <a:pt x="542" y="1132"/>
                    </a:lnTo>
                    <a:lnTo>
                      <a:pt x="538" y="1132"/>
                    </a:lnTo>
                    <a:lnTo>
                      <a:pt x="534" y="1132"/>
                    </a:lnTo>
                    <a:lnTo>
                      <a:pt x="530" y="1132"/>
                    </a:lnTo>
                    <a:lnTo>
                      <a:pt x="526" y="1132"/>
                    </a:lnTo>
                    <a:lnTo>
                      <a:pt x="522" y="1132"/>
                    </a:lnTo>
                    <a:lnTo>
                      <a:pt x="518" y="1132"/>
                    </a:lnTo>
                    <a:lnTo>
                      <a:pt x="514" y="1132"/>
                    </a:lnTo>
                    <a:lnTo>
                      <a:pt x="510" y="1132"/>
                    </a:lnTo>
                    <a:lnTo>
                      <a:pt x="506" y="1132"/>
                    </a:lnTo>
                    <a:lnTo>
                      <a:pt x="502" y="1132"/>
                    </a:lnTo>
                    <a:lnTo>
                      <a:pt x="498" y="1132"/>
                    </a:lnTo>
                    <a:lnTo>
                      <a:pt x="494" y="1132"/>
                    </a:lnTo>
                    <a:lnTo>
                      <a:pt x="491" y="1132"/>
                    </a:lnTo>
                    <a:lnTo>
                      <a:pt x="488" y="1132"/>
                    </a:lnTo>
                    <a:lnTo>
                      <a:pt x="484" y="1132"/>
                    </a:lnTo>
                    <a:lnTo>
                      <a:pt x="480" y="1132"/>
                    </a:lnTo>
                    <a:lnTo>
                      <a:pt x="476" y="1132"/>
                    </a:lnTo>
                    <a:lnTo>
                      <a:pt x="472" y="1132"/>
                    </a:lnTo>
                    <a:lnTo>
                      <a:pt x="468" y="1132"/>
                    </a:lnTo>
                    <a:lnTo>
                      <a:pt x="464" y="1132"/>
                    </a:lnTo>
                    <a:lnTo>
                      <a:pt x="460" y="1132"/>
                    </a:lnTo>
                    <a:lnTo>
                      <a:pt x="456" y="1132"/>
                    </a:lnTo>
                    <a:lnTo>
                      <a:pt x="452" y="1132"/>
                    </a:lnTo>
                    <a:lnTo>
                      <a:pt x="448" y="1132"/>
                    </a:lnTo>
                    <a:lnTo>
                      <a:pt x="444" y="1132"/>
                    </a:lnTo>
                    <a:lnTo>
                      <a:pt x="440" y="1132"/>
                    </a:lnTo>
                    <a:lnTo>
                      <a:pt x="436" y="1132"/>
                    </a:lnTo>
                    <a:lnTo>
                      <a:pt x="432" y="1132"/>
                    </a:lnTo>
                    <a:lnTo>
                      <a:pt x="428" y="1132"/>
                    </a:lnTo>
                    <a:lnTo>
                      <a:pt x="425" y="1132"/>
                    </a:lnTo>
                    <a:lnTo>
                      <a:pt x="421" y="1132"/>
                    </a:lnTo>
                    <a:lnTo>
                      <a:pt x="417" y="1132"/>
                    </a:lnTo>
                    <a:lnTo>
                      <a:pt x="413" y="1132"/>
                    </a:lnTo>
                    <a:lnTo>
                      <a:pt x="409" y="1132"/>
                    </a:lnTo>
                    <a:lnTo>
                      <a:pt x="405" y="1132"/>
                    </a:lnTo>
                    <a:lnTo>
                      <a:pt x="401" y="1132"/>
                    </a:lnTo>
                    <a:lnTo>
                      <a:pt x="397" y="1132"/>
                    </a:lnTo>
                    <a:lnTo>
                      <a:pt x="393" y="1132"/>
                    </a:lnTo>
                    <a:lnTo>
                      <a:pt x="389" y="1132"/>
                    </a:lnTo>
                    <a:lnTo>
                      <a:pt x="385" y="1132"/>
                    </a:lnTo>
                    <a:lnTo>
                      <a:pt x="381" y="1132"/>
                    </a:lnTo>
                    <a:lnTo>
                      <a:pt x="377" y="1132"/>
                    </a:lnTo>
                    <a:lnTo>
                      <a:pt x="373" y="1132"/>
                    </a:lnTo>
                    <a:lnTo>
                      <a:pt x="369" y="1132"/>
                    </a:lnTo>
                    <a:lnTo>
                      <a:pt x="365" y="1132"/>
                    </a:lnTo>
                    <a:lnTo>
                      <a:pt x="361" y="1132"/>
                    </a:lnTo>
                    <a:lnTo>
                      <a:pt x="357" y="1132"/>
                    </a:lnTo>
                    <a:lnTo>
                      <a:pt x="353" y="1132"/>
                    </a:lnTo>
                    <a:lnTo>
                      <a:pt x="349" y="1132"/>
                    </a:lnTo>
                    <a:lnTo>
                      <a:pt x="345" y="1132"/>
                    </a:lnTo>
                    <a:lnTo>
                      <a:pt x="342" y="1132"/>
                    </a:lnTo>
                    <a:lnTo>
                      <a:pt x="338" y="1132"/>
                    </a:lnTo>
                    <a:lnTo>
                      <a:pt x="334" y="1132"/>
                    </a:lnTo>
                    <a:lnTo>
                      <a:pt x="330" y="1132"/>
                    </a:lnTo>
                    <a:lnTo>
                      <a:pt x="326" y="1132"/>
                    </a:lnTo>
                    <a:lnTo>
                      <a:pt x="322" y="1132"/>
                    </a:lnTo>
                    <a:lnTo>
                      <a:pt x="318" y="1132"/>
                    </a:lnTo>
                    <a:lnTo>
                      <a:pt x="314" y="1132"/>
                    </a:lnTo>
                    <a:lnTo>
                      <a:pt x="310" y="1132"/>
                    </a:lnTo>
                    <a:lnTo>
                      <a:pt x="306" y="1132"/>
                    </a:lnTo>
                    <a:lnTo>
                      <a:pt x="302" y="1132"/>
                    </a:lnTo>
                    <a:lnTo>
                      <a:pt x="298" y="1132"/>
                    </a:lnTo>
                    <a:lnTo>
                      <a:pt x="294" y="1132"/>
                    </a:lnTo>
                    <a:lnTo>
                      <a:pt x="290" y="1132"/>
                    </a:lnTo>
                    <a:lnTo>
                      <a:pt x="286" y="1132"/>
                    </a:lnTo>
                    <a:lnTo>
                      <a:pt x="282" y="1132"/>
                    </a:lnTo>
                    <a:lnTo>
                      <a:pt x="279" y="1132"/>
                    </a:lnTo>
                    <a:lnTo>
                      <a:pt x="275" y="1132"/>
                    </a:lnTo>
                    <a:lnTo>
                      <a:pt x="271" y="1132"/>
                    </a:lnTo>
                    <a:lnTo>
                      <a:pt x="267" y="1132"/>
                    </a:lnTo>
                    <a:lnTo>
                      <a:pt x="263" y="1132"/>
                    </a:lnTo>
                    <a:lnTo>
                      <a:pt x="259" y="1132"/>
                    </a:lnTo>
                    <a:lnTo>
                      <a:pt x="255" y="1132"/>
                    </a:lnTo>
                    <a:lnTo>
                      <a:pt x="251" y="1132"/>
                    </a:lnTo>
                    <a:lnTo>
                      <a:pt x="247" y="1132"/>
                    </a:lnTo>
                    <a:lnTo>
                      <a:pt x="243" y="1132"/>
                    </a:lnTo>
                    <a:lnTo>
                      <a:pt x="239" y="1132"/>
                    </a:lnTo>
                    <a:lnTo>
                      <a:pt x="235" y="1132"/>
                    </a:lnTo>
                    <a:lnTo>
                      <a:pt x="231" y="1132"/>
                    </a:lnTo>
                    <a:lnTo>
                      <a:pt x="227" y="1132"/>
                    </a:lnTo>
                    <a:lnTo>
                      <a:pt x="223" y="1132"/>
                    </a:lnTo>
                    <a:lnTo>
                      <a:pt x="219" y="1132"/>
                    </a:lnTo>
                    <a:lnTo>
                      <a:pt x="216" y="1132"/>
                    </a:lnTo>
                    <a:lnTo>
                      <a:pt x="212" y="1132"/>
                    </a:lnTo>
                    <a:lnTo>
                      <a:pt x="208" y="1132"/>
                    </a:lnTo>
                    <a:lnTo>
                      <a:pt x="204" y="1132"/>
                    </a:lnTo>
                    <a:lnTo>
                      <a:pt x="200" y="1132"/>
                    </a:lnTo>
                    <a:lnTo>
                      <a:pt x="196" y="1132"/>
                    </a:lnTo>
                    <a:lnTo>
                      <a:pt x="192" y="1132"/>
                    </a:lnTo>
                    <a:lnTo>
                      <a:pt x="188" y="1132"/>
                    </a:lnTo>
                    <a:lnTo>
                      <a:pt x="184" y="1132"/>
                    </a:lnTo>
                    <a:lnTo>
                      <a:pt x="180" y="1132"/>
                    </a:lnTo>
                    <a:lnTo>
                      <a:pt x="176" y="1132"/>
                    </a:lnTo>
                    <a:lnTo>
                      <a:pt x="172" y="1132"/>
                    </a:lnTo>
                    <a:lnTo>
                      <a:pt x="168" y="1132"/>
                    </a:lnTo>
                    <a:lnTo>
                      <a:pt x="164" y="1132"/>
                    </a:lnTo>
                    <a:lnTo>
                      <a:pt x="161" y="1132"/>
                    </a:lnTo>
                    <a:lnTo>
                      <a:pt x="157" y="1132"/>
                    </a:lnTo>
                    <a:lnTo>
                      <a:pt x="153" y="1132"/>
                    </a:lnTo>
                    <a:lnTo>
                      <a:pt x="149" y="1132"/>
                    </a:lnTo>
                    <a:lnTo>
                      <a:pt x="145" y="1132"/>
                    </a:lnTo>
                    <a:lnTo>
                      <a:pt x="142" y="1132"/>
                    </a:lnTo>
                    <a:lnTo>
                      <a:pt x="138" y="1132"/>
                    </a:lnTo>
                    <a:lnTo>
                      <a:pt x="134" y="1132"/>
                    </a:lnTo>
                    <a:lnTo>
                      <a:pt x="130" y="1132"/>
                    </a:lnTo>
                    <a:lnTo>
                      <a:pt x="126" y="1132"/>
                    </a:lnTo>
                    <a:lnTo>
                      <a:pt x="122" y="1132"/>
                    </a:lnTo>
                    <a:lnTo>
                      <a:pt x="118" y="1132"/>
                    </a:lnTo>
                    <a:lnTo>
                      <a:pt x="114" y="1132"/>
                    </a:lnTo>
                    <a:lnTo>
                      <a:pt x="110" y="1132"/>
                    </a:lnTo>
                    <a:lnTo>
                      <a:pt x="106" y="1132"/>
                    </a:lnTo>
                    <a:lnTo>
                      <a:pt x="102" y="1132"/>
                    </a:lnTo>
                    <a:lnTo>
                      <a:pt x="98" y="1132"/>
                    </a:lnTo>
                    <a:lnTo>
                      <a:pt x="94" y="1132"/>
                    </a:lnTo>
                    <a:lnTo>
                      <a:pt x="90" y="1132"/>
                    </a:lnTo>
                    <a:lnTo>
                      <a:pt x="86" y="1132"/>
                    </a:lnTo>
                    <a:lnTo>
                      <a:pt x="82" y="1132"/>
                    </a:lnTo>
                    <a:lnTo>
                      <a:pt x="78" y="1132"/>
                    </a:lnTo>
                    <a:lnTo>
                      <a:pt x="74" y="1132"/>
                    </a:lnTo>
                    <a:lnTo>
                      <a:pt x="70" y="1132"/>
                    </a:lnTo>
                    <a:lnTo>
                      <a:pt x="66" y="1132"/>
                    </a:lnTo>
                    <a:lnTo>
                      <a:pt x="63" y="1132"/>
                    </a:lnTo>
                    <a:lnTo>
                      <a:pt x="59" y="1132"/>
                    </a:lnTo>
                    <a:lnTo>
                      <a:pt x="55" y="1132"/>
                    </a:lnTo>
                    <a:lnTo>
                      <a:pt x="51" y="1132"/>
                    </a:lnTo>
                    <a:lnTo>
                      <a:pt x="47" y="1132"/>
                    </a:lnTo>
                    <a:lnTo>
                      <a:pt x="43" y="1132"/>
                    </a:lnTo>
                    <a:lnTo>
                      <a:pt x="39" y="1132"/>
                    </a:lnTo>
                    <a:lnTo>
                      <a:pt x="35" y="1132"/>
                    </a:lnTo>
                    <a:lnTo>
                      <a:pt x="31" y="1132"/>
                    </a:lnTo>
                    <a:lnTo>
                      <a:pt x="27" y="1132"/>
                    </a:lnTo>
                    <a:lnTo>
                      <a:pt x="23" y="1132"/>
                    </a:lnTo>
                    <a:lnTo>
                      <a:pt x="19" y="1132"/>
                    </a:lnTo>
                    <a:lnTo>
                      <a:pt x="15" y="1132"/>
                    </a:lnTo>
                    <a:lnTo>
                      <a:pt x="11" y="1132"/>
                    </a:lnTo>
                    <a:lnTo>
                      <a:pt x="7" y="1132"/>
                    </a:lnTo>
                    <a:lnTo>
                      <a:pt x="4" y="1132"/>
                    </a:lnTo>
                    <a:lnTo>
                      <a:pt x="0" y="1132"/>
                    </a:lnTo>
                  </a:path>
                </a:pathLst>
              </a:custGeom>
              <a:solidFill>
                <a:srgbClr val="00FF66"/>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7" name="Freeform 42"/>
              <p:cNvSpPr>
                <a:spLocks/>
              </p:cNvSpPr>
              <p:nvPr/>
            </p:nvSpPr>
            <p:spPr bwMode="auto">
              <a:xfrm>
                <a:off x="2036" y="1986"/>
                <a:ext cx="784" cy="686"/>
              </a:xfrm>
              <a:custGeom>
                <a:avLst/>
                <a:gdLst>
                  <a:gd name="T0" fmla="*/ 24 w 784"/>
                  <a:gd name="T1" fmla="*/ 42 h 686"/>
                  <a:gd name="T2" fmla="*/ 51 w 784"/>
                  <a:gd name="T3" fmla="*/ 89 h 686"/>
                  <a:gd name="T4" fmla="*/ 78 w 784"/>
                  <a:gd name="T5" fmla="*/ 136 h 686"/>
                  <a:gd name="T6" fmla="*/ 106 w 784"/>
                  <a:gd name="T7" fmla="*/ 181 h 686"/>
                  <a:gd name="T8" fmla="*/ 133 w 784"/>
                  <a:gd name="T9" fmla="*/ 225 h 686"/>
                  <a:gd name="T10" fmla="*/ 161 w 784"/>
                  <a:gd name="T11" fmla="*/ 268 h 686"/>
                  <a:gd name="T12" fmla="*/ 188 w 784"/>
                  <a:gd name="T13" fmla="*/ 307 h 686"/>
                  <a:gd name="T14" fmla="*/ 215 w 784"/>
                  <a:gd name="T15" fmla="*/ 346 h 686"/>
                  <a:gd name="T16" fmla="*/ 242 w 784"/>
                  <a:gd name="T17" fmla="*/ 381 h 686"/>
                  <a:gd name="T18" fmla="*/ 270 w 784"/>
                  <a:gd name="T19" fmla="*/ 414 h 686"/>
                  <a:gd name="T20" fmla="*/ 298 w 784"/>
                  <a:gd name="T21" fmla="*/ 445 h 686"/>
                  <a:gd name="T22" fmla="*/ 325 w 784"/>
                  <a:gd name="T23" fmla="*/ 473 h 686"/>
                  <a:gd name="T24" fmla="*/ 352 w 784"/>
                  <a:gd name="T25" fmla="*/ 500 h 686"/>
                  <a:gd name="T26" fmla="*/ 380 w 784"/>
                  <a:gd name="T27" fmla="*/ 522 h 686"/>
                  <a:gd name="T28" fmla="*/ 407 w 784"/>
                  <a:gd name="T29" fmla="*/ 544 h 686"/>
                  <a:gd name="T30" fmla="*/ 435 w 784"/>
                  <a:gd name="T31" fmla="*/ 563 h 686"/>
                  <a:gd name="T32" fmla="*/ 461 w 784"/>
                  <a:gd name="T33" fmla="*/ 580 h 686"/>
                  <a:gd name="T34" fmla="*/ 489 w 784"/>
                  <a:gd name="T35" fmla="*/ 595 h 686"/>
                  <a:gd name="T36" fmla="*/ 517 w 784"/>
                  <a:gd name="T37" fmla="*/ 608 h 686"/>
                  <a:gd name="T38" fmla="*/ 544 w 784"/>
                  <a:gd name="T39" fmla="*/ 620 h 686"/>
                  <a:gd name="T40" fmla="*/ 572 w 784"/>
                  <a:gd name="T41" fmla="*/ 630 h 686"/>
                  <a:gd name="T42" fmla="*/ 598 w 784"/>
                  <a:gd name="T43" fmla="*/ 638 h 686"/>
                  <a:gd name="T44" fmla="*/ 626 w 784"/>
                  <a:gd name="T45" fmla="*/ 646 h 686"/>
                  <a:gd name="T46" fmla="*/ 654 w 784"/>
                  <a:gd name="T47" fmla="*/ 652 h 686"/>
                  <a:gd name="T48" fmla="*/ 681 w 784"/>
                  <a:gd name="T49" fmla="*/ 658 h 686"/>
                  <a:gd name="T50" fmla="*/ 709 w 784"/>
                  <a:gd name="T51" fmla="*/ 663 h 686"/>
                  <a:gd name="T52" fmla="*/ 735 w 784"/>
                  <a:gd name="T53" fmla="*/ 667 h 686"/>
                  <a:gd name="T54" fmla="*/ 763 w 784"/>
                  <a:gd name="T55" fmla="*/ 670 h 686"/>
                  <a:gd name="T56" fmla="*/ 779 w 784"/>
                  <a:gd name="T57" fmla="*/ 685 h 686"/>
                  <a:gd name="T58" fmla="*/ 751 w 784"/>
                  <a:gd name="T59" fmla="*/ 685 h 686"/>
                  <a:gd name="T60" fmla="*/ 723 w 784"/>
                  <a:gd name="T61" fmla="*/ 685 h 686"/>
                  <a:gd name="T62" fmla="*/ 697 w 784"/>
                  <a:gd name="T63" fmla="*/ 685 h 686"/>
                  <a:gd name="T64" fmla="*/ 669 w 784"/>
                  <a:gd name="T65" fmla="*/ 685 h 686"/>
                  <a:gd name="T66" fmla="*/ 642 w 784"/>
                  <a:gd name="T67" fmla="*/ 685 h 686"/>
                  <a:gd name="T68" fmla="*/ 614 w 784"/>
                  <a:gd name="T69" fmla="*/ 685 h 686"/>
                  <a:gd name="T70" fmla="*/ 587 w 784"/>
                  <a:gd name="T71" fmla="*/ 685 h 686"/>
                  <a:gd name="T72" fmla="*/ 560 w 784"/>
                  <a:gd name="T73" fmla="*/ 685 h 686"/>
                  <a:gd name="T74" fmla="*/ 532 w 784"/>
                  <a:gd name="T75" fmla="*/ 685 h 686"/>
                  <a:gd name="T76" fmla="*/ 505 w 784"/>
                  <a:gd name="T77" fmla="*/ 685 h 686"/>
                  <a:gd name="T78" fmla="*/ 477 w 784"/>
                  <a:gd name="T79" fmla="*/ 685 h 686"/>
                  <a:gd name="T80" fmla="*/ 450 w 784"/>
                  <a:gd name="T81" fmla="*/ 685 h 686"/>
                  <a:gd name="T82" fmla="*/ 423 w 784"/>
                  <a:gd name="T83" fmla="*/ 685 h 686"/>
                  <a:gd name="T84" fmla="*/ 395 w 784"/>
                  <a:gd name="T85" fmla="*/ 685 h 686"/>
                  <a:gd name="T86" fmla="*/ 368 w 784"/>
                  <a:gd name="T87" fmla="*/ 685 h 686"/>
                  <a:gd name="T88" fmla="*/ 340 w 784"/>
                  <a:gd name="T89" fmla="*/ 685 h 686"/>
                  <a:gd name="T90" fmla="*/ 314 w 784"/>
                  <a:gd name="T91" fmla="*/ 685 h 686"/>
                  <a:gd name="T92" fmla="*/ 286 w 784"/>
                  <a:gd name="T93" fmla="*/ 685 h 686"/>
                  <a:gd name="T94" fmla="*/ 258 w 784"/>
                  <a:gd name="T95" fmla="*/ 685 h 686"/>
                  <a:gd name="T96" fmla="*/ 231 w 784"/>
                  <a:gd name="T97" fmla="*/ 685 h 686"/>
                  <a:gd name="T98" fmla="*/ 203 w 784"/>
                  <a:gd name="T99" fmla="*/ 685 h 686"/>
                  <a:gd name="T100" fmla="*/ 176 w 784"/>
                  <a:gd name="T101" fmla="*/ 685 h 686"/>
                  <a:gd name="T102" fmla="*/ 149 w 784"/>
                  <a:gd name="T103" fmla="*/ 685 h 686"/>
                  <a:gd name="T104" fmla="*/ 121 w 784"/>
                  <a:gd name="T105" fmla="*/ 685 h 686"/>
                  <a:gd name="T106" fmla="*/ 94 w 784"/>
                  <a:gd name="T107" fmla="*/ 685 h 686"/>
                  <a:gd name="T108" fmla="*/ 66 w 784"/>
                  <a:gd name="T109" fmla="*/ 685 h 686"/>
                  <a:gd name="T110" fmla="*/ 39 w 784"/>
                  <a:gd name="T111" fmla="*/ 685 h 686"/>
                  <a:gd name="T112" fmla="*/ 12 w 784"/>
                  <a:gd name="T113" fmla="*/ 685 h 6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4"/>
                  <a:gd name="T172" fmla="*/ 0 h 686"/>
                  <a:gd name="T173" fmla="*/ 784 w 784"/>
                  <a:gd name="T174" fmla="*/ 686 h 6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4" h="686">
                    <a:moveTo>
                      <a:pt x="0" y="0"/>
                    </a:moveTo>
                    <a:lnTo>
                      <a:pt x="4" y="7"/>
                    </a:lnTo>
                    <a:lnTo>
                      <a:pt x="8" y="14"/>
                    </a:lnTo>
                    <a:lnTo>
                      <a:pt x="12" y="21"/>
                    </a:lnTo>
                    <a:lnTo>
                      <a:pt x="16" y="28"/>
                    </a:lnTo>
                    <a:lnTo>
                      <a:pt x="20" y="35"/>
                    </a:lnTo>
                    <a:lnTo>
                      <a:pt x="24" y="42"/>
                    </a:lnTo>
                    <a:lnTo>
                      <a:pt x="28" y="49"/>
                    </a:lnTo>
                    <a:lnTo>
                      <a:pt x="32" y="55"/>
                    </a:lnTo>
                    <a:lnTo>
                      <a:pt x="35" y="61"/>
                    </a:lnTo>
                    <a:lnTo>
                      <a:pt x="39" y="68"/>
                    </a:lnTo>
                    <a:lnTo>
                      <a:pt x="43" y="75"/>
                    </a:lnTo>
                    <a:lnTo>
                      <a:pt x="47" y="82"/>
                    </a:lnTo>
                    <a:lnTo>
                      <a:pt x="51" y="89"/>
                    </a:lnTo>
                    <a:lnTo>
                      <a:pt x="55" y="95"/>
                    </a:lnTo>
                    <a:lnTo>
                      <a:pt x="59" y="102"/>
                    </a:lnTo>
                    <a:lnTo>
                      <a:pt x="63" y="109"/>
                    </a:lnTo>
                    <a:lnTo>
                      <a:pt x="66" y="116"/>
                    </a:lnTo>
                    <a:lnTo>
                      <a:pt x="70" y="122"/>
                    </a:lnTo>
                    <a:lnTo>
                      <a:pt x="74" y="129"/>
                    </a:lnTo>
                    <a:lnTo>
                      <a:pt x="78" y="136"/>
                    </a:lnTo>
                    <a:lnTo>
                      <a:pt x="82" y="142"/>
                    </a:lnTo>
                    <a:lnTo>
                      <a:pt x="86" y="149"/>
                    </a:lnTo>
                    <a:lnTo>
                      <a:pt x="90" y="156"/>
                    </a:lnTo>
                    <a:lnTo>
                      <a:pt x="94" y="162"/>
                    </a:lnTo>
                    <a:lnTo>
                      <a:pt x="98" y="169"/>
                    </a:lnTo>
                    <a:lnTo>
                      <a:pt x="102" y="174"/>
                    </a:lnTo>
                    <a:lnTo>
                      <a:pt x="106" y="181"/>
                    </a:lnTo>
                    <a:lnTo>
                      <a:pt x="109" y="187"/>
                    </a:lnTo>
                    <a:lnTo>
                      <a:pt x="113" y="194"/>
                    </a:lnTo>
                    <a:lnTo>
                      <a:pt x="117" y="200"/>
                    </a:lnTo>
                    <a:lnTo>
                      <a:pt x="121" y="206"/>
                    </a:lnTo>
                    <a:lnTo>
                      <a:pt x="125" y="213"/>
                    </a:lnTo>
                    <a:lnTo>
                      <a:pt x="129" y="219"/>
                    </a:lnTo>
                    <a:lnTo>
                      <a:pt x="133" y="225"/>
                    </a:lnTo>
                    <a:lnTo>
                      <a:pt x="137" y="231"/>
                    </a:lnTo>
                    <a:lnTo>
                      <a:pt x="141" y="237"/>
                    </a:lnTo>
                    <a:lnTo>
                      <a:pt x="145" y="244"/>
                    </a:lnTo>
                    <a:lnTo>
                      <a:pt x="149" y="250"/>
                    </a:lnTo>
                    <a:lnTo>
                      <a:pt x="153" y="256"/>
                    </a:lnTo>
                    <a:lnTo>
                      <a:pt x="157" y="262"/>
                    </a:lnTo>
                    <a:lnTo>
                      <a:pt x="161" y="268"/>
                    </a:lnTo>
                    <a:lnTo>
                      <a:pt x="165" y="274"/>
                    </a:lnTo>
                    <a:lnTo>
                      <a:pt x="169" y="279"/>
                    </a:lnTo>
                    <a:lnTo>
                      <a:pt x="172" y="285"/>
                    </a:lnTo>
                    <a:lnTo>
                      <a:pt x="176" y="290"/>
                    </a:lnTo>
                    <a:lnTo>
                      <a:pt x="180" y="295"/>
                    </a:lnTo>
                    <a:lnTo>
                      <a:pt x="184" y="301"/>
                    </a:lnTo>
                    <a:lnTo>
                      <a:pt x="188" y="307"/>
                    </a:lnTo>
                    <a:lnTo>
                      <a:pt x="192" y="313"/>
                    </a:lnTo>
                    <a:lnTo>
                      <a:pt x="196" y="318"/>
                    </a:lnTo>
                    <a:lnTo>
                      <a:pt x="199" y="324"/>
                    </a:lnTo>
                    <a:lnTo>
                      <a:pt x="203" y="329"/>
                    </a:lnTo>
                    <a:lnTo>
                      <a:pt x="207" y="335"/>
                    </a:lnTo>
                    <a:lnTo>
                      <a:pt x="211" y="340"/>
                    </a:lnTo>
                    <a:lnTo>
                      <a:pt x="215" y="346"/>
                    </a:lnTo>
                    <a:lnTo>
                      <a:pt x="219" y="351"/>
                    </a:lnTo>
                    <a:lnTo>
                      <a:pt x="223" y="356"/>
                    </a:lnTo>
                    <a:lnTo>
                      <a:pt x="227" y="361"/>
                    </a:lnTo>
                    <a:lnTo>
                      <a:pt x="231" y="366"/>
                    </a:lnTo>
                    <a:lnTo>
                      <a:pt x="235" y="371"/>
                    </a:lnTo>
                    <a:lnTo>
                      <a:pt x="238" y="376"/>
                    </a:lnTo>
                    <a:lnTo>
                      <a:pt x="242" y="381"/>
                    </a:lnTo>
                    <a:lnTo>
                      <a:pt x="246" y="386"/>
                    </a:lnTo>
                    <a:lnTo>
                      <a:pt x="250" y="391"/>
                    </a:lnTo>
                    <a:lnTo>
                      <a:pt x="254" y="396"/>
                    </a:lnTo>
                    <a:lnTo>
                      <a:pt x="258" y="400"/>
                    </a:lnTo>
                    <a:lnTo>
                      <a:pt x="262" y="405"/>
                    </a:lnTo>
                    <a:lnTo>
                      <a:pt x="266" y="410"/>
                    </a:lnTo>
                    <a:lnTo>
                      <a:pt x="270" y="414"/>
                    </a:lnTo>
                    <a:lnTo>
                      <a:pt x="274" y="418"/>
                    </a:lnTo>
                    <a:lnTo>
                      <a:pt x="278" y="423"/>
                    </a:lnTo>
                    <a:lnTo>
                      <a:pt x="282" y="427"/>
                    </a:lnTo>
                    <a:lnTo>
                      <a:pt x="286" y="432"/>
                    </a:lnTo>
                    <a:lnTo>
                      <a:pt x="290" y="436"/>
                    </a:lnTo>
                    <a:lnTo>
                      <a:pt x="294" y="441"/>
                    </a:lnTo>
                    <a:lnTo>
                      <a:pt x="298" y="445"/>
                    </a:lnTo>
                    <a:lnTo>
                      <a:pt x="302" y="449"/>
                    </a:lnTo>
                    <a:lnTo>
                      <a:pt x="306" y="453"/>
                    </a:lnTo>
                    <a:lnTo>
                      <a:pt x="310" y="457"/>
                    </a:lnTo>
                    <a:lnTo>
                      <a:pt x="314" y="462"/>
                    </a:lnTo>
                    <a:lnTo>
                      <a:pt x="318" y="466"/>
                    </a:lnTo>
                    <a:lnTo>
                      <a:pt x="321" y="470"/>
                    </a:lnTo>
                    <a:lnTo>
                      <a:pt x="325" y="473"/>
                    </a:lnTo>
                    <a:lnTo>
                      <a:pt x="328" y="477"/>
                    </a:lnTo>
                    <a:lnTo>
                      <a:pt x="332" y="481"/>
                    </a:lnTo>
                    <a:lnTo>
                      <a:pt x="336" y="485"/>
                    </a:lnTo>
                    <a:lnTo>
                      <a:pt x="340" y="489"/>
                    </a:lnTo>
                    <a:lnTo>
                      <a:pt x="344" y="492"/>
                    </a:lnTo>
                    <a:lnTo>
                      <a:pt x="348" y="496"/>
                    </a:lnTo>
                    <a:lnTo>
                      <a:pt x="352" y="500"/>
                    </a:lnTo>
                    <a:lnTo>
                      <a:pt x="356" y="503"/>
                    </a:lnTo>
                    <a:lnTo>
                      <a:pt x="360" y="507"/>
                    </a:lnTo>
                    <a:lnTo>
                      <a:pt x="364" y="510"/>
                    </a:lnTo>
                    <a:lnTo>
                      <a:pt x="368" y="513"/>
                    </a:lnTo>
                    <a:lnTo>
                      <a:pt x="372" y="516"/>
                    </a:lnTo>
                    <a:lnTo>
                      <a:pt x="376" y="519"/>
                    </a:lnTo>
                    <a:lnTo>
                      <a:pt x="380" y="522"/>
                    </a:lnTo>
                    <a:lnTo>
                      <a:pt x="383" y="526"/>
                    </a:lnTo>
                    <a:lnTo>
                      <a:pt x="387" y="529"/>
                    </a:lnTo>
                    <a:lnTo>
                      <a:pt x="391" y="532"/>
                    </a:lnTo>
                    <a:lnTo>
                      <a:pt x="395" y="535"/>
                    </a:lnTo>
                    <a:lnTo>
                      <a:pt x="399" y="538"/>
                    </a:lnTo>
                    <a:lnTo>
                      <a:pt x="403" y="541"/>
                    </a:lnTo>
                    <a:lnTo>
                      <a:pt x="407" y="544"/>
                    </a:lnTo>
                    <a:lnTo>
                      <a:pt x="411" y="546"/>
                    </a:lnTo>
                    <a:lnTo>
                      <a:pt x="415" y="549"/>
                    </a:lnTo>
                    <a:lnTo>
                      <a:pt x="419" y="552"/>
                    </a:lnTo>
                    <a:lnTo>
                      <a:pt x="423" y="555"/>
                    </a:lnTo>
                    <a:lnTo>
                      <a:pt x="427" y="558"/>
                    </a:lnTo>
                    <a:lnTo>
                      <a:pt x="431" y="560"/>
                    </a:lnTo>
                    <a:lnTo>
                      <a:pt x="435" y="563"/>
                    </a:lnTo>
                    <a:lnTo>
                      <a:pt x="439" y="565"/>
                    </a:lnTo>
                    <a:lnTo>
                      <a:pt x="443" y="568"/>
                    </a:lnTo>
                    <a:lnTo>
                      <a:pt x="446" y="571"/>
                    </a:lnTo>
                    <a:lnTo>
                      <a:pt x="450" y="573"/>
                    </a:lnTo>
                    <a:lnTo>
                      <a:pt x="454" y="575"/>
                    </a:lnTo>
                    <a:lnTo>
                      <a:pt x="457" y="578"/>
                    </a:lnTo>
                    <a:lnTo>
                      <a:pt x="461" y="580"/>
                    </a:lnTo>
                    <a:lnTo>
                      <a:pt x="465" y="583"/>
                    </a:lnTo>
                    <a:lnTo>
                      <a:pt x="469" y="585"/>
                    </a:lnTo>
                    <a:lnTo>
                      <a:pt x="473" y="587"/>
                    </a:lnTo>
                    <a:lnTo>
                      <a:pt x="477" y="589"/>
                    </a:lnTo>
                    <a:lnTo>
                      <a:pt x="481" y="591"/>
                    </a:lnTo>
                    <a:lnTo>
                      <a:pt x="485" y="593"/>
                    </a:lnTo>
                    <a:lnTo>
                      <a:pt x="489" y="595"/>
                    </a:lnTo>
                    <a:lnTo>
                      <a:pt x="493" y="597"/>
                    </a:lnTo>
                    <a:lnTo>
                      <a:pt x="497" y="599"/>
                    </a:lnTo>
                    <a:lnTo>
                      <a:pt x="501" y="601"/>
                    </a:lnTo>
                    <a:lnTo>
                      <a:pt x="505" y="603"/>
                    </a:lnTo>
                    <a:lnTo>
                      <a:pt x="509" y="605"/>
                    </a:lnTo>
                    <a:lnTo>
                      <a:pt x="513" y="607"/>
                    </a:lnTo>
                    <a:lnTo>
                      <a:pt x="517" y="608"/>
                    </a:lnTo>
                    <a:lnTo>
                      <a:pt x="520" y="610"/>
                    </a:lnTo>
                    <a:lnTo>
                      <a:pt x="524" y="612"/>
                    </a:lnTo>
                    <a:lnTo>
                      <a:pt x="528" y="614"/>
                    </a:lnTo>
                    <a:lnTo>
                      <a:pt x="532" y="615"/>
                    </a:lnTo>
                    <a:lnTo>
                      <a:pt x="536" y="617"/>
                    </a:lnTo>
                    <a:lnTo>
                      <a:pt x="540" y="619"/>
                    </a:lnTo>
                    <a:lnTo>
                      <a:pt x="544" y="620"/>
                    </a:lnTo>
                    <a:lnTo>
                      <a:pt x="548" y="622"/>
                    </a:lnTo>
                    <a:lnTo>
                      <a:pt x="552" y="624"/>
                    </a:lnTo>
                    <a:lnTo>
                      <a:pt x="556" y="625"/>
                    </a:lnTo>
                    <a:lnTo>
                      <a:pt x="560" y="627"/>
                    </a:lnTo>
                    <a:lnTo>
                      <a:pt x="564" y="628"/>
                    </a:lnTo>
                    <a:lnTo>
                      <a:pt x="568" y="628"/>
                    </a:lnTo>
                    <a:lnTo>
                      <a:pt x="572" y="630"/>
                    </a:lnTo>
                    <a:lnTo>
                      <a:pt x="576" y="631"/>
                    </a:lnTo>
                    <a:lnTo>
                      <a:pt x="580" y="632"/>
                    </a:lnTo>
                    <a:lnTo>
                      <a:pt x="584" y="634"/>
                    </a:lnTo>
                    <a:lnTo>
                      <a:pt x="587" y="635"/>
                    </a:lnTo>
                    <a:lnTo>
                      <a:pt x="591" y="636"/>
                    </a:lnTo>
                    <a:lnTo>
                      <a:pt x="594" y="637"/>
                    </a:lnTo>
                    <a:lnTo>
                      <a:pt x="598" y="638"/>
                    </a:lnTo>
                    <a:lnTo>
                      <a:pt x="602" y="640"/>
                    </a:lnTo>
                    <a:lnTo>
                      <a:pt x="606" y="641"/>
                    </a:lnTo>
                    <a:lnTo>
                      <a:pt x="610" y="642"/>
                    </a:lnTo>
                    <a:lnTo>
                      <a:pt x="614" y="643"/>
                    </a:lnTo>
                    <a:lnTo>
                      <a:pt x="618" y="644"/>
                    </a:lnTo>
                    <a:lnTo>
                      <a:pt x="622" y="645"/>
                    </a:lnTo>
                    <a:lnTo>
                      <a:pt x="626" y="646"/>
                    </a:lnTo>
                    <a:lnTo>
                      <a:pt x="630" y="647"/>
                    </a:lnTo>
                    <a:lnTo>
                      <a:pt x="634" y="648"/>
                    </a:lnTo>
                    <a:lnTo>
                      <a:pt x="638" y="649"/>
                    </a:lnTo>
                    <a:lnTo>
                      <a:pt x="642" y="650"/>
                    </a:lnTo>
                    <a:lnTo>
                      <a:pt x="646" y="651"/>
                    </a:lnTo>
                    <a:lnTo>
                      <a:pt x="650" y="652"/>
                    </a:lnTo>
                    <a:lnTo>
                      <a:pt x="654" y="652"/>
                    </a:lnTo>
                    <a:lnTo>
                      <a:pt x="657" y="653"/>
                    </a:lnTo>
                    <a:lnTo>
                      <a:pt x="661" y="654"/>
                    </a:lnTo>
                    <a:lnTo>
                      <a:pt x="665" y="655"/>
                    </a:lnTo>
                    <a:lnTo>
                      <a:pt x="669" y="656"/>
                    </a:lnTo>
                    <a:lnTo>
                      <a:pt x="673" y="657"/>
                    </a:lnTo>
                    <a:lnTo>
                      <a:pt x="677" y="657"/>
                    </a:lnTo>
                    <a:lnTo>
                      <a:pt x="681" y="658"/>
                    </a:lnTo>
                    <a:lnTo>
                      <a:pt x="685" y="659"/>
                    </a:lnTo>
                    <a:lnTo>
                      <a:pt x="689" y="659"/>
                    </a:lnTo>
                    <a:lnTo>
                      <a:pt x="693" y="660"/>
                    </a:lnTo>
                    <a:lnTo>
                      <a:pt x="697" y="661"/>
                    </a:lnTo>
                    <a:lnTo>
                      <a:pt x="701" y="661"/>
                    </a:lnTo>
                    <a:lnTo>
                      <a:pt x="705" y="662"/>
                    </a:lnTo>
                    <a:lnTo>
                      <a:pt x="709" y="663"/>
                    </a:lnTo>
                    <a:lnTo>
                      <a:pt x="713" y="663"/>
                    </a:lnTo>
                    <a:lnTo>
                      <a:pt x="717" y="664"/>
                    </a:lnTo>
                    <a:lnTo>
                      <a:pt x="720" y="665"/>
                    </a:lnTo>
                    <a:lnTo>
                      <a:pt x="723" y="665"/>
                    </a:lnTo>
                    <a:lnTo>
                      <a:pt x="727" y="666"/>
                    </a:lnTo>
                    <a:lnTo>
                      <a:pt x="731" y="666"/>
                    </a:lnTo>
                    <a:lnTo>
                      <a:pt x="735" y="667"/>
                    </a:lnTo>
                    <a:lnTo>
                      <a:pt x="739" y="667"/>
                    </a:lnTo>
                    <a:lnTo>
                      <a:pt x="743" y="668"/>
                    </a:lnTo>
                    <a:lnTo>
                      <a:pt x="747" y="668"/>
                    </a:lnTo>
                    <a:lnTo>
                      <a:pt x="751" y="669"/>
                    </a:lnTo>
                    <a:lnTo>
                      <a:pt x="755" y="669"/>
                    </a:lnTo>
                    <a:lnTo>
                      <a:pt x="759" y="670"/>
                    </a:lnTo>
                    <a:lnTo>
                      <a:pt x="763" y="670"/>
                    </a:lnTo>
                    <a:lnTo>
                      <a:pt x="767" y="670"/>
                    </a:lnTo>
                    <a:lnTo>
                      <a:pt x="771" y="671"/>
                    </a:lnTo>
                    <a:lnTo>
                      <a:pt x="775" y="671"/>
                    </a:lnTo>
                    <a:lnTo>
                      <a:pt x="779" y="672"/>
                    </a:lnTo>
                    <a:lnTo>
                      <a:pt x="783" y="672"/>
                    </a:lnTo>
                    <a:lnTo>
                      <a:pt x="783" y="685"/>
                    </a:lnTo>
                    <a:lnTo>
                      <a:pt x="779" y="685"/>
                    </a:lnTo>
                    <a:lnTo>
                      <a:pt x="775" y="685"/>
                    </a:lnTo>
                    <a:lnTo>
                      <a:pt x="771" y="685"/>
                    </a:lnTo>
                    <a:lnTo>
                      <a:pt x="767" y="685"/>
                    </a:lnTo>
                    <a:lnTo>
                      <a:pt x="763" y="685"/>
                    </a:lnTo>
                    <a:lnTo>
                      <a:pt x="759" y="685"/>
                    </a:lnTo>
                    <a:lnTo>
                      <a:pt x="755" y="685"/>
                    </a:lnTo>
                    <a:lnTo>
                      <a:pt x="751" y="685"/>
                    </a:lnTo>
                    <a:lnTo>
                      <a:pt x="747" y="685"/>
                    </a:lnTo>
                    <a:lnTo>
                      <a:pt x="743" y="685"/>
                    </a:lnTo>
                    <a:lnTo>
                      <a:pt x="739" y="685"/>
                    </a:lnTo>
                    <a:lnTo>
                      <a:pt x="735" y="685"/>
                    </a:lnTo>
                    <a:lnTo>
                      <a:pt x="731" y="685"/>
                    </a:lnTo>
                    <a:lnTo>
                      <a:pt x="727" y="685"/>
                    </a:lnTo>
                    <a:lnTo>
                      <a:pt x="723" y="685"/>
                    </a:lnTo>
                    <a:lnTo>
                      <a:pt x="720" y="685"/>
                    </a:lnTo>
                    <a:lnTo>
                      <a:pt x="717" y="685"/>
                    </a:lnTo>
                    <a:lnTo>
                      <a:pt x="713" y="685"/>
                    </a:lnTo>
                    <a:lnTo>
                      <a:pt x="709" y="685"/>
                    </a:lnTo>
                    <a:lnTo>
                      <a:pt x="705" y="685"/>
                    </a:lnTo>
                    <a:lnTo>
                      <a:pt x="701" y="685"/>
                    </a:lnTo>
                    <a:lnTo>
                      <a:pt x="697" y="685"/>
                    </a:lnTo>
                    <a:lnTo>
                      <a:pt x="693" y="685"/>
                    </a:lnTo>
                    <a:lnTo>
                      <a:pt x="689" y="685"/>
                    </a:lnTo>
                    <a:lnTo>
                      <a:pt x="685" y="685"/>
                    </a:lnTo>
                    <a:lnTo>
                      <a:pt x="681" y="685"/>
                    </a:lnTo>
                    <a:lnTo>
                      <a:pt x="677" y="685"/>
                    </a:lnTo>
                    <a:lnTo>
                      <a:pt x="673" y="685"/>
                    </a:lnTo>
                    <a:lnTo>
                      <a:pt x="669" y="685"/>
                    </a:lnTo>
                    <a:lnTo>
                      <a:pt x="665" y="685"/>
                    </a:lnTo>
                    <a:lnTo>
                      <a:pt x="661" y="685"/>
                    </a:lnTo>
                    <a:lnTo>
                      <a:pt x="657" y="685"/>
                    </a:lnTo>
                    <a:lnTo>
                      <a:pt x="654" y="685"/>
                    </a:lnTo>
                    <a:lnTo>
                      <a:pt x="650" y="685"/>
                    </a:lnTo>
                    <a:lnTo>
                      <a:pt x="646" y="685"/>
                    </a:lnTo>
                    <a:lnTo>
                      <a:pt x="642" y="685"/>
                    </a:lnTo>
                    <a:lnTo>
                      <a:pt x="638" y="685"/>
                    </a:lnTo>
                    <a:lnTo>
                      <a:pt x="634" y="685"/>
                    </a:lnTo>
                    <a:lnTo>
                      <a:pt x="630" y="685"/>
                    </a:lnTo>
                    <a:lnTo>
                      <a:pt x="626" y="685"/>
                    </a:lnTo>
                    <a:lnTo>
                      <a:pt x="622" y="685"/>
                    </a:lnTo>
                    <a:lnTo>
                      <a:pt x="618" y="685"/>
                    </a:lnTo>
                    <a:lnTo>
                      <a:pt x="614" y="685"/>
                    </a:lnTo>
                    <a:lnTo>
                      <a:pt x="610" y="685"/>
                    </a:lnTo>
                    <a:lnTo>
                      <a:pt x="606" y="685"/>
                    </a:lnTo>
                    <a:lnTo>
                      <a:pt x="602" y="685"/>
                    </a:lnTo>
                    <a:lnTo>
                      <a:pt x="598" y="685"/>
                    </a:lnTo>
                    <a:lnTo>
                      <a:pt x="594" y="685"/>
                    </a:lnTo>
                    <a:lnTo>
                      <a:pt x="591" y="685"/>
                    </a:lnTo>
                    <a:lnTo>
                      <a:pt x="587" y="685"/>
                    </a:lnTo>
                    <a:lnTo>
                      <a:pt x="584" y="685"/>
                    </a:lnTo>
                    <a:lnTo>
                      <a:pt x="580" y="685"/>
                    </a:lnTo>
                    <a:lnTo>
                      <a:pt x="576" y="685"/>
                    </a:lnTo>
                    <a:lnTo>
                      <a:pt x="572" y="685"/>
                    </a:lnTo>
                    <a:lnTo>
                      <a:pt x="568" y="685"/>
                    </a:lnTo>
                    <a:lnTo>
                      <a:pt x="564" y="685"/>
                    </a:lnTo>
                    <a:lnTo>
                      <a:pt x="560" y="685"/>
                    </a:lnTo>
                    <a:lnTo>
                      <a:pt x="556" y="685"/>
                    </a:lnTo>
                    <a:lnTo>
                      <a:pt x="552" y="685"/>
                    </a:lnTo>
                    <a:lnTo>
                      <a:pt x="548" y="685"/>
                    </a:lnTo>
                    <a:lnTo>
                      <a:pt x="544" y="685"/>
                    </a:lnTo>
                    <a:lnTo>
                      <a:pt x="540" y="685"/>
                    </a:lnTo>
                    <a:lnTo>
                      <a:pt x="536" y="685"/>
                    </a:lnTo>
                    <a:lnTo>
                      <a:pt x="532" y="685"/>
                    </a:lnTo>
                    <a:lnTo>
                      <a:pt x="528" y="685"/>
                    </a:lnTo>
                    <a:lnTo>
                      <a:pt x="524" y="685"/>
                    </a:lnTo>
                    <a:lnTo>
                      <a:pt x="520" y="685"/>
                    </a:lnTo>
                    <a:lnTo>
                      <a:pt x="517" y="685"/>
                    </a:lnTo>
                    <a:lnTo>
                      <a:pt x="513" y="685"/>
                    </a:lnTo>
                    <a:lnTo>
                      <a:pt x="509" y="685"/>
                    </a:lnTo>
                    <a:lnTo>
                      <a:pt x="505" y="685"/>
                    </a:lnTo>
                    <a:lnTo>
                      <a:pt x="501" y="685"/>
                    </a:lnTo>
                    <a:lnTo>
                      <a:pt x="497" y="685"/>
                    </a:lnTo>
                    <a:lnTo>
                      <a:pt x="493" y="685"/>
                    </a:lnTo>
                    <a:lnTo>
                      <a:pt x="489" y="685"/>
                    </a:lnTo>
                    <a:lnTo>
                      <a:pt x="485" y="685"/>
                    </a:lnTo>
                    <a:lnTo>
                      <a:pt x="481" y="685"/>
                    </a:lnTo>
                    <a:lnTo>
                      <a:pt x="477" y="685"/>
                    </a:lnTo>
                    <a:lnTo>
                      <a:pt x="473" y="685"/>
                    </a:lnTo>
                    <a:lnTo>
                      <a:pt x="469" y="685"/>
                    </a:lnTo>
                    <a:lnTo>
                      <a:pt x="465" y="685"/>
                    </a:lnTo>
                    <a:lnTo>
                      <a:pt x="461" y="685"/>
                    </a:lnTo>
                    <a:lnTo>
                      <a:pt x="457" y="685"/>
                    </a:lnTo>
                    <a:lnTo>
                      <a:pt x="454" y="685"/>
                    </a:lnTo>
                    <a:lnTo>
                      <a:pt x="450" y="685"/>
                    </a:lnTo>
                    <a:lnTo>
                      <a:pt x="446" y="685"/>
                    </a:lnTo>
                    <a:lnTo>
                      <a:pt x="443" y="685"/>
                    </a:lnTo>
                    <a:lnTo>
                      <a:pt x="439" y="685"/>
                    </a:lnTo>
                    <a:lnTo>
                      <a:pt x="435" y="685"/>
                    </a:lnTo>
                    <a:lnTo>
                      <a:pt x="431" y="685"/>
                    </a:lnTo>
                    <a:lnTo>
                      <a:pt x="427" y="685"/>
                    </a:lnTo>
                    <a:lnTo>
                      <a:pt x="423" y="685"/>
                    </a:lnTo>
                    <a:lnTo>
                      <a:pt x="419" y="685"/>
                    </a:lnTo>
                    <a:lnTo>
                      <a:pt x="415" y="685"/>
                    </a:lnTo>
                    <a:lnTo>
                      <a:pt x="411" y="685"/>
                    </a:lnTo>
                    <a:lnTo>
                      <a:pt x="407" y="685"/>
                    </a:lnTo>
                    <a:lnTo>
                      <a:pt x="403" y="685"/>
                    </a:lnTo>
                    <a:lnTo>
                      <a:pt x="399" y="685"/>
                    </a:lnTo>
                    <a:lnTo>
                      <a:pt x="395" y="685"/>
                    </a:lnTo>
                    <a:lnTo>
                      <a:pt x="391" y="685"/>
                    </a:lnTo>
                    <a:lnTo>
                      <a:pt x="387" y="685"/>
                    </a:lnTo>
                    <a:lnTo>
                      <a:pt x="383" y="685"/>
                    </a:lnTo>
                    <a:lnTo>
                      <a:pt x="380" y="685"/>
                    </a:lnTo>
                    <a:lnTo>
                      <a:pt x="376" y="685"/>
                    </a:lnTo>
                    <a:lnTo>
                      <a:pt x="372" y="685"/>
                    </a:lnTo>
                    <a:lnTo>
                      <a:pt x="368" y="685"/>
                    </a:lnTo>
                    <a:lnTo>
                      <a:pt x="364" y="685"/>
                    </a:lnTo>
                    <a:lnTo>
                      <a:pt x="360" y="685"/>
                    </a:lnTo>
                    <a:lnTo>
                      <a:pt x="356" y="685"/>
                    </a:lnTo>
                    <a:lnTo>
                      <a:pt x="352" y="685"/>
                    </a:lnTo>
                    <a:lnTo>
                      <a:pt x="348" y="685"/>
                    </a:lnTo>
                    <a:lnTo>
                      <a:pt x="344" y="685"/>
                    </a:lnTo>
                    <a:lnTo>
                      <a:pt x="340" y="685"/>
                    </a:lnTo>
                    <a:lnTo>
                      <a:pt x="336" y="685"/>
                    </a:lnTo>
                    <a:lnTo>
                      <a:pt x="332" y="685"/>
                    </a:lnTo>
                    <a:lnTo>
                      <a:pt x="328" y="685"/>
                    </a:lnTo>
                    <a:lnTo>
                      <a:pt x="325" y="685"/>
                    </a:lnTo>
                    <a:lnTo>
                      <a:pt x="321" y="685"/>
                    </a:lnTo>
                    <a:lnTo>
                      <a:pt x="318" y="685"/>
                    </a:lnTo>
                    <a:lnTo>
                      <a:pt x="314" y="685"/>
                    </a:lnTo>
                    <a:lnTo>
                      <a:pt x="310" y="685"/>
                    </a:lnTo>
                    <a:lnTo>
                      <a:pt x="306" y="685"/>
                    </a:lnTo>
                    <a:lnTo>
                      <a:pt x="302" y="685"/>
                    </a:lnTo>
                    <a:lnTo>
                      <a:pt x="298" y="685"/>
                    </a:lnTo>
                    <a:lnTo>
                      <a:pt x="294" y="685"/>
                    </a:lnTo>
                    <a:lnTo>
                      <a:pt x="290" y="685"/>
                    </a:lnTo>
                    <a:lnTo>
                      <a:pt x="286" y="685"/>
                    </a:lnTo>
                    <a:lnTo>
                      <a:pt x="282" y="685"/>
                    </a:lnTo>
                    <a:lnTo>
                      <a:pt x="278" y="685"/>
                    </a:lnTo>
                    <a:lnTo>
                      <a:pt x="274" y="685"/>
                    </a:lnTo>
                    <a:lnTo>
                      <a:pt x="270" y="685"/>
                    </a:lnTo>
                    <a:lnTo>
                      <a:pt x="266" y="685"/>
                    </a:lnTo>
                    <a:lnTo>
                      <a:pt x="262" y="685"/>
                    </a:lnTo>
                    <a:lnTo>
                      <a:pt x="258" y="685"/>
                    </a:lnTo>
                    <a:lnTo>
                      <a:pt x="254" y="685"/>
                    </a:lnTo>
                    <a:lnTo>
                      <a:pt x="250" y="685"/>
                    </a:lnTo>
                    <a:lnTo>
                      <a:pt x="246" y="685"/>
                    </a:lnTo>
                    <a:lnTo>
                      <a:pt x="242" y="685"/>
                    </a:lnTo>
                    <a:lnTo>
                      <a:pt x="238" y="685"/>
                    </a:lnTo>
                    <a:lnTo>
                      <a:pt x="235" y="685"/>
                    </a:lnTo>
                    <a:lnTo>
                      <a:pt x="231" y="685"/>
                    </a:lnTo>
                    <a:lnTo>
                      <a:pt x="227" y="685"/>
                    </a:lnTo>
                    <a:lnTo>
                      <a:pt x="223" y="685"/>
                    </a:lnTo>
                    <a:lnTo>
                      <a:pt x="219" y="685"/>
                    </a:lnTo>
                    <a:lnTo>
                      <a:pt x="215" y="685"/>
                    </a:lnTo>
                    <a:lnTo>
                      <a:pt x="211" y="685"/>
                    </a:lnTo>
                    <a:lnTo>
                      <a:pt x="207" y="685"/>
                    </a:lnTo>
                    <a:lnTo>
                      <a:pt x="203" y="685"/>
                    </a:lnTo>
                    <a:lnTo>
                      <a:pt x="199" y="685"/>
                    </a:lnTo>
                    <a:lnTo>
                      <a:pt x="196" y="685"/>
                    </a:lnTo>
                    <a:lnTo>
                      <a:pt x="192" y="685"/>
                    </a:lnTo>
                    <a:lnTo>
                      <a:pt x="188" y="685"/>
                    </a:lnTo>
                    <a:lnTo>
                      <a:pt x="184" y="685"/>
                    </a:lnTo>
                    <a:lnTo>
                      <a:pt x="180" y="685"/>
                    </a:lnTo>
                    <a:lnTo>
                      <a:pt x="176" y="685"/>
                    </a:lnTo>
                    <a:lnTo>
                      <a:pt x="172" y="685"/>
                    </a:lnTo>
                    <a:lnTo>
                      <a:pt x="169" y="685"/>
                    </a:lnTo>
                    <a:lnTo>
                      <a:pt x="165" y="685"/>
                    </a:lnTo>
                    <a:lnTo>
                      <a:pt x="161" y="685"/>
                    </a:lnTo>
                    <a:lnTo>
                      <a:pt x="157" y="685"/>
                    </a:lnTo>
                    <a:lnTo>
                      <a:pt x="153" y="685"/>
                    </a:lnTo>
                    <a:lnTo>
                      <a:pt x="149" y="685"/>
                    </a:lnTo>
                    <a:lnTo>
                      <a:pt x="145" y="685"/>
                    </a:lnTo>
                    <a:lnTo>
                      <a:pt x="141" y="685"/>
                    </a:lnTo>
                    <a:lnTo>
                      <a:pt x="137" y="685"/>
                    </a:lnTo>
                    <a:lnTo>
                      <a:pt x="133" y="685"/>
                    </a:lnTo>
                    <a:lnTo>
                      <a:pt x="129" y="685"/>
                    </a:lnTo>
                    <a:lnTo>
                      <a:pt x="125" y="685"/>
                    </a:lnTo>
                    <a:lnTo>
                      <a:pt x="121" y="685"/>
                    </a:lnTo>
                    <a:lnTo>
                      <a:pt x="117" y="685"/>
                    </a:lnTo>
                    <a:lnTo>
                      <a:pt x="113" y="685"/>
                    </a:lnTo>
                    <a:lnTo>
                      <a:pt x="109" y="685"/>
                    </a:lnTo>
                    <a:lnTo>
                      <a:pt x="106" y="685"/>
                    </a:lnTo>
                    <a:lnTo>
                      <a:pt x="102" y="685"/>
                    </a:lnTo>
                    <a:lnTo>
                      <a:pt x="98" y="685"/>
                    </a:lnTo>
                    <a:lnTo>
                      <a:pt x="94" y="685"/>
                    </a:lnTo>
                    <a:lnTo>
                      <a:pt x="90" y="685"/>
                    </a:lnTo>
                    <a:lnTo>
                      <a:pt x="86" y="685"/>
                    </a:lnTo>
                    <a:lnTo>
                      <a:pt x="82" y="685"/>
                    </a:lnTo>
                    <a:lnTo>
                      <a:pt x="78" y="685"/>
                    </a:lnTo>
                    <a:lnTo>
                      <a:pt x="74" y="685"/>
                    </a:lnTo>
                    <a:lnTo>
                      <a:pt x="70" y="685"/>
                    </a:lnTo>
                    <a:lnTo>
                      <a:pt x="66" y="685"/>
                    </a:lnTo>
                    <a:lnTo>
                      <a:pt x="63" y="685"/>
                    </a:lnTo>
                    <a:lnTo>
                      <a:pt x="59" y="685"/>
                    </a:lnTo>
                    <a:lnTo>
                      <a:pt x="55" y="685"/>
                    </a:lnTo>
                    <a:lnTo>
                      <a:pt x="51" y="685"/>
                    </a:lnTo>
                    <a:lnTo>
                      <a:pt x="47" y="685"/>
                    </a:lnTo>
                    <a:lnTo>
                      <a:pt x="43" y="685"/>
                    </a:lnTo>
                    <a:lnTo>
                      <a:pt x="39" y="685"/>
                    </a:lnTo>
                    <a:lnTo>
                      <a:pt x="35" y="685"/>
                    </a:lnTo>
                    <a:lnTo>
                      <a:pt x="32" y="685"/>
                    </a:lnTo>
                    <a:lnTo>
                      <a:pt x="28" y="685"/>
                    </a:lnTo>
                    <a:lnTo>
                      <a:pt x="24" y="685"/>
                    </a:lnTo>
                    <a:lnTo>
                      <a:pt x="20" y="685"/>
                    </a:lnTo>
                    <a:lnTo>
                      <a:pt x="16" y="685"/>
                    </a:lnTo>
                    <a:lnTo>
                      <a:pt x="12" y="685"/>
                    </a:lnTo>
                    <a:lnTo>
                      <a:pt x="8" y="685"/>
                    </a:lnTo>
                    <a:lnTo>
                      <a:pt x="4" y="685"/>
                    </a:lnTo>
                    <a:lnTo>
                      <a:pt x="0" y="685"/>
                    </a:lnTo>
                    <a:lnTo>
                      <a:pt x="0" y="0"/>
                    </a:lnTo>
                  </a:path>
                </a:pathLst>
              </a:custGeom>
              <a:solidFill>
                <a:srgbClr val="C0C0C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8" name="Freeform 43"/>
              <p:cNvSpPr>
                <a:spLocks/>
              </p:cNvSpPr>
              <p:nvPr/>
            </p:nvSpPr>
            <p:spPr bwMode="auto">
              <a:xfrm>
                <a:off x="2036" y="2677"/>
                <a:ext cx="784" cy="1"/>
              </a:xfrm>
              <a:custGeom>
                <a:avLst/>
                <a:gdLst>
                  <a:gd name="T0" fmla="*/ 24 w 784"/>
                  <a:gd name="T1" fmla="*/ 0 h 1"/>
                  <a:gd name="T2" fmla="*/ 51 w 784"/>
                  <a:gd name="T3" fmla="*/ 0 h 1"/>
                  <a:gd name="T4" fmla="*/ 78 w 784"/>
                  <a:gd name="T5" fmla="*/ 0 h 1"/>
                  <a:gd name="T6" fmla="*/ 106 w 784"/>
                  <a:gd name="T7" fmla="*/ 0 h 1"/>
                  <a:gd name="T8" fmla="*/ 133 w 784"/>
                  <a:gd name="T9" fmla="*/ 0 h 1"/>
                  <a:gd name="T10" fmla="*/ 161 w 784"/>
                  <a:gd name="T11" fmla="*/ 0 h 1"/>
                  <a:gd name="T12" fmla="*/ 188 w 784"/>
                  <a:gd name="T13" fmla="*/ 0 h 1"/>
                  <a:gd name="T14" fmla="*/ 215 w 784"/>
                  <a:gd name="T15" fmla="*/ 0 h 1"/>
                  <a:gd name="T16" fmla="*/ 242 w 784"/>
                  <a:gd name="T17" fmla="*/ 0 h 1"/>
                  <a:gd name="T18" fmla="*/ 270 w 784"/>
                  <a:gd name="T19" fmla="*/ 0 h 1"/>
                  <a:gd name="T20" fmla="*/ 298 w 784"/>
                  <a:gd name="T21" fmla="*/ 0 h 1"/>
                  <a:gd name="T22" fmla="*/ 325 w 784"/>
                  <a:gd name="T23" fmla="*/ 0 h 1"/>
                  <a:gd name="T24" fmla="*/ 352 w 784"/>
                  <a:gd name="T25" fmla="*/ 0 h 1"/>
                  <a:gd name="T26" fmla="*/ 380 w 784"/>
                  <a:gd name="T27" fmla="*/ 0 h 1"/>
                  <a:gd name="T28" fmla="*/ 407 w 784"/>
                  <a:gd name="T29" fmla="*/ 0 h 1"/>
                  <a:gd name="T30" fmla="*/ 435 w 784"/>
                  <a:gd name="T31" fmla="*/ 0 h 1"/>
                  <a:gd name="T32" fmla="*/ 461 w 784"/>
                  <a:gd name="T33" fmla="*/ 0 h 1"/>
                  <a:gd name="T34" fmla="*/ 489 w 784"/>
                  <a:gd name="T35" fmla="*/ 0 h 1"/>
                  <a:gd name="T36" fmla="*/ 517 w 784"/>
                  <a:gd name="T37" fmla="*/ 0 h 1"/>
                  <a:gd name="T38" fmla="*/ 544 w 784"/>
                  <a:gd name="T39" fmla="*/ 0 h 1"/>
                  <a:gd name="T40" fmla="*/ 572 w 784"/>
                  <a:gd name="T41" fmla="*/ 0 h 1"/>
                  <a:gd name="T42" fmla="*/ 598 w 784"/>
                  <a:gd name="T43" fmla="*/ 0 h 1"/>
                  <a:gd name="T44" fmla="*/ 626 w 784"/>
                  <a:gd name="T45" fmla="*/ 0 h 1"/>
                  <a:gd name="T46" fmla="*/ 654 w 784"/>
                  <a:gd name="T47" fmla="*/ 0 h 1"/>
                  <a:gd name="T48" fmla="*/ 681 w 784"/>
                  <a:gd name="T49" fmla="*/ 0 h 1"/>
                  <a:gd name="T50" fmla="*/ 709 w 784"/>
                  <a:gd name="T51" fmla="*/ 0 h 1"/>
                  <a:gd name="T52" fmla="*/ 735 w 784"/>
                  <a:gd name="T53" fmla="*/ 0 h 1"/>
                  <a:gd name="T54" fmla="*/ 763 w 784"/>
                  <a:gd name="T55" fmla="*/ 0 h 1"/>
                  <a:gd name="T56" fmla="*/ 775 w 784"/>
                  <a:gd name="T57" fmla="*/ 0 h 1"/>
                  <a:gd name="T58" fmla="*/ 747 w 784"/>
                  <a:gd name="T59" fmla="*/ 0 h 1"/>
                  <a:gd name="T60" fmla="*/ 720 w 784"/>
                  <a:gd name="T61" fmla="*/ 0 h 1"/>
                  <a:gd name="T62" fmla="*/ 693 w 784"/>
                  <a:gd name="T63" fmla="*/ 0 h 1"/>
                  <a:gd name="T64" fmla="*/ 665 w 784"/>
                  <a:gd name="T65" fmla="*/ 0 h 1"/>
                  <a:gd name="T66" fmla="*/ 638 w 784"/>
                  <a:gd name="T67" fmla="*/ 0 h 1"/>
                  <a:gd name="T68" fmla="*/ 610 w 784"/>
                  <a:gd name="T69" fmla="*/ 0 h 1"/>
                  <a:gd name="T70" fmla="*/ 584 w 784"/>
                  <a:gd name="T71" fmla="*/ 0 h 1"/>
                  <a:gd name="T72" fmla="*/ 556 w 784"/>
                  <a:gd name="T73" fmla="*/ 0 h 1"/>
                  <a:gd name="T74" fmla="*/ 528 w 784"/>
                  <a:gd name="T75" fmla="*/ 0 h 1"/>
                  <a:gd name="T76" fmla="*/ 501 w 784"/>
                  <a:gd name="T77" fmla="*/ 0 h 1"/>
                  <a:gd name="T78" fmla="*/ 473 w 784"/>
                  <a:gd name="T79" fmla="*/ 0 h 1"/>
                  <a:gd name="T80" fmla="*/ 446 w 784"/>
                  <a:gd name="T81" fmla="*/ 0 h 1"/>
                  <a:gd name="T82" fmla="*/ 419 w 784"/>
                  <a:gd name="T83" fmla="*/ 0 h 1"/>
                  <a:gd name="T84" fmla="*/ 391 w 784"/>
                  <a:gd name="T85" fmla="*/ 0 h 1"/>
                  <a:gd name="T86" fmla="*/ 364 w 784"/>
                  <a:gd name="T87" fmla="*/ 0 h 1"/>
                  <a:gd name="T88" fmla="*/ 336 w 784"/>
                  <a:gd name="T89" fmla="*/ 0 h 1"/>
                  <a:gd name="T90" fmla="*/ 310 w 784"/>
                  <a:gd name="T91" fmla="*/ 0 h 1"/>
                  <a:gd name="T92" fmla="*/ 282 w 784"/>
                  <a:gd name="T93" fmla="*/ 0 h 1"/>
                  <a:gd name="T94" fmla="*/ 254 w 784"/>
                  <a:gd name="T95" fmla="*/ 0 h 1"/>
                  <a:gd name="T96" fmla="*/ 227 w 784"/>
                  <a:gd name="T97" fmla="*/ 0 h 1"/>
                  <a:gd name="T98" fmla="*/ 199 w 784"/>
                  <a:gd name="T99" fmla="*/ 0 h 1"/>
                  <a:gd name="T100" fmla="*/ 172 w 784"/>
                  <a:gd name="T101" fmla="*/ 0 h 1"/>
                  <a:gd name="T102" fmla="*/ 145 w 784"/>
                  <a:gd name="T103" fmla="*/ 0 h 1"/>
                  <a:gd name="T104" fmla="*/ 117 w 784"/>
                  <a:gd name="T105" fmla="*/ 0 h 1"/>
                  <a:gd name="T106" fmla="*/ 90 w 784"/>
                  <a:gd name="T107" fmla="*/ 0 h 1"/>
                  <a:gd name="T108" fmla="*/ 63 w 784"/>
                  <a:gd name="T109" fmla="*/ 0 h 1"/>
                  <a:gd name="T110" fmla="*/ 35 w 784"/>
                  <a:gd name="T111" fmla="*/ 0 h 1"/>
                  <a:gd name="T112" fmla="*/ 8 w 784"/>
                  <a:gd name="T113" fmla="*/ 0 h 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4"/>
                  <a:gd name="T172" fmla="*/ 0 h 1"/>
                  <a:gd name="T173" fmla="*/ 784 w 784"/>
                  <a:gd name="T174" fmla="*/ 1 h 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4" h="1">
                    <a:moveTo>
                      <a:pt x="0" y="0"/>
                    </a:moveTo>
                    <a:lnTo>
                      <a:pt x="4" y="0"/>
                    </a:lnTo>
                    <a:lnTo>
                      <a:pt x="8" y="0"/>
                    </a:lnTo>
                    <a:lnTo>
                      <a:pt x="12" y="0"/>
                    </a:lnTo>
                    <a:lnTo>
                      <a:pt x="16" y="0"/>
                    </a:lnTo>
                    <a:lnTo>
                      <a:pt x="20" y="0"/>
                    </a:lnTo>
                    <a:lnTo>
                      <a:pt x="24" y="0"/>
                    </a:lnTo>
                    <a:lnTo>
                      <a:pt x="28" y="0"/>
                    </a:lnTo>
                    <a:lnTo>
                      <a:pt x="32" y="0"/>
                    </a:lnTo>
                    <a:lnTo>
                      <a:pt x="35" y="0"/>
                    </a:lnTo>
                    <a:lnTo>
                      <a:pt x="39" y="0"/>
                    </a:lnTo>
                    <a:lnTo>
                      <a:pt x="43" y="0"/>
                    </a:lnTo>
                    <a:lnTo>
                      <a:pt x="47" y="0"/>
                    </a:lnTo>
                    <a:lnTo>
                      <a:pt x="51" y="0"/>
                    </a:lnTo>
                    <a:lnTo>
                      <a:pt x="55" y="0"/>
                    </a:lnTo>
                    <a:lnTo>
                      <a:pt x="59" y="0"/>
                    </a:lnTo>
                    <a:lnTo>
                      <a:pt x="63" y="0"/>
                    </a:lnTo>
                    <a:lnTo>
                      <a:pt x="66" y="0"/>
                    </a:lnTo>
                    <a:lnTo>
                      <a:pt x="70" y="0"/>
                    </a:lnTo>
                    <a:lnTo>
                      <a:pt x="74" y="0"/>
                    </a:lnTo>
                    <a:lnTo>
                      <a:pt x="78" y="0"/>
                    </a:lnTo>
                    <a:lnTo>
                      <a:pt x="82" y="0"/>
                    </a:lnTo>
                    <a:lnTo>
                      <a:pt x="86" y="0"/>
                    </a:lnTo>
                    <a:lnTo>
                      <a:pt x="90" y="0"/>
                    </a:lnTo>
                    <a:lnTo>
                      <a:pt x="94" y="0"/>
                    </a:lnTo>
                    <a:lnTo>
                      <a:pt x="98" y="0"/>
                    </a:lnTo>
                    <a:lnTo>
                      <a:pt x="102" y="0"/>
                    </a:lnTo>
                    <a:lnTo>
                      <a:pt x="106" y="0"/>
                    </a:lnTo>
                    <a:lnTo>
                      <a:pt x="109" y="0"/>
                    </a:lnTo>
                    <a:lnTo>
                      <a:pt x="113" y="0"/>
                    </a:lnTo>
                    <a:lnTo>
                      <a:pt x="117" y="0"/>
                    </a:lnTo>
                    <a:lnTo>
                      <a:pt x="121" y="0"/>
                    </a:lnTo>
                    <a:lnTo>
                      <a:pt x="125" y="0"/>
                    </a:lnTo>
                    <a:lnTo>
                      <a:pt x="129" y="0"/>
                    </a:lnTo>
                    <a:lnTo>
                      <a:pt x="133" y="0"/>
                    </a:lnTo>
                    <a:lnTo>
                      <a:pt x="137" y="0"/>
                    </a:lnTo>
                    <a:lnTo>
                      <a:pt x="141" y="0"/>
                    </a:lnTo>
                    <a:lnTo>
                      <a:pt x="145" y="0"/>
                    </a:lnTo>
                    <a:lnTo>
                      <a:pt x="149" y="0"/>
                    </a:lnTo>
                    <a:lnTo>
                      <a:pt x="153" y="0"/>
                    </a:lnTo>
                    <a:lnTo>
                      <a:pt x="157" y="0"/>
                    </a:lnTo>
                    <a:lnTo>
                      <a:pt x="161" y="0"/>
                    </a:lnTo>
                    <a:lnTo>
                      <a:pt x="165" y="0"/>
                    </a:lnTo>
                    <a:lnTo>
                      <a:pt x="169" y="0"/>
                    </a:lnTo>
                    <a:lnTo>
                      <a:pt x="172" y="0"/>
                    </a:lnTo>
                    <a:lnTo>
                      <a:pt x="176" y="0"/>
                    </a:lnTo>
                    <a:lnTo>
                      <a:pt x="180" y="0"/>
                    </a:lnTo>
                    <a:lnTo>
                      <a:pt x="184" y="0"/>
                    </a:lnTo>
                    <a:lnTo>
                      <a:pt x="188" y="0"/>
                    </a:lnTo>
                    <a:lnTo>
                      <a:pt x="192" y="0"/>
                    </a:lnTo>
                    <a:lnTo>
                      <a:pt x="196" y="0"/>
                    </a:lnTo>
                    <a:lnTo>
                      <a:pt x="199" y="0"/>
                    </a:lnTo>
                    <a:lnTo>
                      <a:pt x="203" y="0"/>
                    </a:lnTo>
                    <a:lnTo>
                      <a:pt x="207" y="0"/>
                    </a:lnTo>
                    <a:lnTo>
                      <a:pt x="211" y="0"/>
                    </a:lnTo>
                    <a:lnTo>
                      <a:pt x="215" y="0"/>
                    </a:lnTo>
                    <a:lnTo>
                      <a:pt x="219" y="0"/>
                    </a:lnTo>
                    <a:lnTo>
                      <a:pt x="223" y="0"/>
                    </a:lnTo>
                    <a:lnTo>
                      <a:pt x="227" y="0"/>
                    </a:lnTo>
                    <a:lnTo>
                      <a:pt x="231" y="0"/>
                    </a:lnTo>
                    <a:lnTo>
                      <a:pt x="235" y="0"/>
                    </a:lnTo>
                    <a:lnTo>
                      <a:pt x="238" y="0"/>
                    </a:lnTo>
                    <a:lnTo>
                      <a:pt x="242" y="0"/>
                    </a:lnTo>
                    <a:lnTo>
                      <a:pt x="246" y="0"/>
                    </a:lnTo>
                    <a:lnTo>
                      <a:pt x="250" y="0"/>
                    </a:lnTo>
                    <a:lnTo>
                      <a:pt x="254" y="0"/>
                    </a:lnTo>
                    <a:lnTo>
                      <a:pt x="258" y="0"/>
                    </a:lnTo>
                    <a:lnTo>
                      <a:pt x="262" y="0"/>
                    </a:lnTo>
                    <a:lnTo>
                      <a:pt x="266" y="0"/>
                    </a:lnTo>
                    <a:lnTo>
                      <a:pt x="270" y="0"/>
                    </a:lnTo>
                    <a:lnTo>
                      <a:pt x="274" y="0"/>
                    </a:lnTo>
                    <a:lnTo>
                      <a:pt x="278" y="0"/>
                    </a:lnTo>
                    <a:lnTo>
                      <a:pt x="282" y="0"/>
                    </a:lnTo>
                    <a:lnTo>
                      <a:pt x="286" y="0"/>
                    </a:lnTo>
                    <a:lnTo>
                      <a:pt x="290" y="0"/>
                    </a:lnTo>
                    <a:lnTo>
                      <a:pt x="294" y="0"/>
                    </a:lnTo>
                    <a:lnTo>
                      <a:pt x="298" y="0"/>
                    </a:lnTo>
                    <a:lnTo>
                      <a:pt x="302" y="0"/>
                    </a:lnTo>
                    <a:lnTo>
                      <a:pt x="306" y="0"/>
                    </a:lnTo>
                    <a:lnTo>
                      <a:pt x="310" y="0"/>
                    </a:lnTo>
                    <a:lnTo>
                      <a:pt x="314" y="0"/>
                    </a:lnTo>
                    <a:lnTo>
                      <a:pt x="318" y="0"/>
                    </a:lnTo>
                    <a:lnTo>
                      <a:pt x="321" y="0"/>
                    </a:lnTo>
                    <a:lnTo>
                      <a:pt x="325" y="0"/>
                    </a:lnTo>
                    <a:lnTo>
                      <a:pt x="328" y="0"/>
                    </a:lnTo>
                    <a:lnTo>
                      <a:pt x="332" y="0"/>
                    </a:lnTo>
                    <a:lnTo>
                      <a:pt x="336" y="0"/>
                    </a:lnTo>
                    <a:lnTo>
                      <a:pt x="340" y="0"/>
                    </a:lnTo>
                    <a:lnTo>
                      <a:pt x="344" y="0"/>
                    </a:lnTo>
                    <a:lnTo>
                      <a:pt x="348" y="0"/>
                    </a:lnTo>
                    <a:lnTo>
                      <a:pt x="352" y="0"/>
                    </a:lnTo>
                    <a:lnTo>
                      <a:pt x="356" y="0"/>
                    </a:lnTo>
                    <a:lnTo>
                      <a:pt x="360" y="0"/>
                    </a:lnTo>
                    <a:lnTo>
                      <a:pt x="364" y="0"/>
                    </a:lnTo>
                    <a:lnTo>
                      <a:pt x="368" y="0"/>
                    </a:lnTo>
                    <a:lnTo>
                      <a:pt x="372" y="0"/>
                    </a:lnTo>
                    <a:lnTo>
                      <a:pt x="376" y="0"/>
                    </a:lnTo>
                    <a:lnTo>
                      <a:pt x="380" y="0"/>
                    </a:lnTo>
                    <a:lnTo>
                      <a:pt x="383" y="0"/>
                    </a:lnTo>
                    <a:lnTo>
                      <a:pt x="387" y="0"/>
                    </a:lnTo>
                    <a:lnTo>
                      <a:pt x="391" y="0"/>
                    </a:lnTo>
                    <a:lnTo>
                      <a:pt x="395" y="0"/>
                    </a:lnTo>
                    <a:lnTo>
                      <a:pt x="399" y="0"/>
                    </a:lnTo>
                    <a:lnTo>
                      <a:pt x="403" y="0"/>
                    </a:lnTo>
                    <a:lnTo>
                      <a:pt x="407" y="0"/>
                    </a:lnTo>
                    <a:lnTo>
                      <a:pt x="411" y="0"/>
                    </a:lnTo>
                    <a:lnTo>
                      <a:pt x="415" y="0"/>
                    </a:lnTo>
                    <a:lnTo>
                      <a:pt x="419" y="0"/>
                    </a:lnTo>
                    <a:lnTo>
                      <a:pt x="423" y="0"/>
                    </a:lnTo>
                    <a:lnTo>
                      <a:pt x="427" y="0"/>
                    </a:lnTo>
                    <a:lnTo>
                      <a:pt x="431" y="0"/>
                    </a:lnTo>
                    <a:lnTo>
                      <a:pt x="435" y="0"/>
                    </a:lnTo>
                    <a:lnTo>
                      <a:pt x="439" y="0"/>
                    </a:lnTo>
                    <a:lnTo>
                      <a:pt x="443" y="0"/>
                    </a:lnTo>
                    <a:lnTo>
                      <a:pt x="446" y="0"/>
                    </a:lnTo>
                    <a:lnTo>
                      <a:pt x="450" y="0"/>
                    </a:lnTo>
                    <a:lnTo>
                      <a:pt x="454" y="0"/>
                    </a:lnTo>
                    <a:lnTo>
                      <a:pt x="457" y="0"/>
                    </a:lnTo>
                    <a:lnTo>
                      <a:pt x="461" y="0"/>
                    </a:lnTo>
                    <a:lnTo>
                      <a:pt x="465" y="0"/>
                    </a:lnTo>
                    <a:lnTo>
                      <a:pt x="469" y="0"/>
                    </a:lnTo>
                    <a:lnTo>
                      <a:pt x="473" y="0"/>
                    </a:lnTo>
                    <a:lnTo>
                      <a:pt x="477" y="0"/>
                    </a:lnTo>
                    <a:lnTo>
                      <a:pt x="481" y="0"/>
                    </a:lnTo>
                    <a:lnTo>
                      <a:pt x="485" y="0"/>
                    </a:lnTo>
                    <a:lnTo>
                      <a:pt x="489" y="0"/>
                    </a:lnTo>
                    <a:lnTo>
                      <a:pt x="493" y="0"/>
                    </a:lnTo>
                    <a:lnTo>
                      <a:pt x="497" y="0"/>
                    </a:lnTo>
                    <a:lnTo>
                      <a:pt x="501" y="0"/>
                    </a:lnTo>
                    <a:lnTo>
                      <a:pt x="505" y="0"/>
                    </a:lnTo>
                    <a:lnTo>
                      <a:pt x="509" y="0"/>
                    </a:lnTo>
                    <a:lnTo>
                      <a:pt x="513" y="0"/>
                    </a:lnTo>
                    <a:lnTo>
                      <a:pt x="517" y="0"/>
                    </a:lnTo>
                    <a:lnTo>
                      <a:pt x="520" y="0"/>
                    </a:lnTo>
                    <a:lnTo>
                      <a:pt x="524" y="0"/>
                    </a:lnTo>
                    <a:lnTo>
                      <a:pt x="528" y="0"/>
                    </a:lnTo>
                    <a:lnTo>
                      <a:pt x="532" y="0"/>
                    </a:lnTo>
                    <a:lnTo>
                      <a:pt x="536" y="0"/>
                    </a:lnTo>
                    <a:lnTo>
                      <a:pt x="540" y="0"/>
                    </a:lnTo>
                    <a:lnTo>
                      <a:pt x="544" y="0"/>
                    </a:lnTo>
                    <a:lnTo>
                      <a:pt x="548" y="0"/>
                    </a:lnTo>
                    <a:lnTo>
                      <a:pt x="552" y="0"/>
                    </a:lnTo>
                    <a:lnTo>
                      <a:pt x="556" y="0"/>
                    </a:lnTo>
                    <a:lnTo>
                      <a:pt x="560" y="0"/>
                    </a:lnTo>
                    <a:lnTo>
                      <a:pt x="564" y="0"/>
                    </a:lnTo>
                    <a:lnTo>
                      <a:pt x="568" y="0"/>
                    </a:lnTo>
                    <a:lnTo>
                      <a:pt x="572" y="0"/>
                    </a:lnTo>
                    <a:lnTo>
                      <a:pt x="576" y="0"/>
                    </a:lnTo>
                    <a:lnTo>
                      <a:pt x="580" y="0"/>
                    </a:lnTo>
                    <a:lnTo>
                      <a:pt x="584" y="0"/>
                    </a:lnTo>
                    <a:lnTo>
                      <a:pt x="587" y="0"/>
                    </a:lnTo>
                    <a:lnTo>
                      <a:pt x="591" y="0"/>
                    </a:lnTo>
                    <a:lnTo>
                      <a:pt x="594" y="0"/>
                    </a:lnTo>
                    <a:lnTo>
                      <a:pt x="598" y="0"/>
                    </a:lnTo>
                    <a:lnTo>
                      <a:pt x="602" y="0"/>
                    </a:lnTo>
                    <a:lnTo>
                      <a:pt x="606" y="0"/>
                    </a:lnTo>
                    <a:lnTo>
                      <a:pt x="610" y="0"/>
                    </a:lnTo>
                    <a:lnTo>
                      <a:pt x="614" y="0"/>
                    </a:lnTo>
                    <a:lnTo>
                      <a:pt x="618" y="0"/>
                    </a:lnTo>
                    <a:lnTo>
                      <a:pt x="622" y="0"/>
                    </a:lnTo>
                    <a:lnTo>
                      <a:pt x="626" y="0"/>
                    </a:lnTo>
                    <a:lnTo>
                      <a:pt x="630" y="0"/>
                    </a:lnTo>
                    <a:lnTo>
                      <a:pt x="634" y="0"/>
                    </a:lnTo>
                    <a:lnTo>
                      <a:pt x="638" y="0"/>
                    </a:lnTo>
                    <a:lnTo>
                      <a:pt x="642" y="0"/>
                    </a:lnTo>
                    <a:lnTo>
                      <a:pt x="646" y="0"/>
                    </a:lnTo>
                    <a:lnTo>
                      <a:pt x="650" y="0"/>
                    </a:lnTo>
                    <a:lnTo>
                      <a:pt x="654" y="0"/>
                    </a:lnTo>
                    <a:lnTo>
                      <a:pt x="657" y="0"/>
                    </a:lnTo>
                    <a:lnTo>
                      <a:pt x="661" y="0"/>
                    </a:lnTo>
                    <a:lnTo>
                      <a:pt x="665" y="0"/>
                    </a:lnTo>
                    <a:lnTo>
                      <a:pt x="669" y="0"/>
                    </a:lnTo>
                    <a:lnTo>
                      <a:pt x="673" y="0"/>
                    </a:lnTo>
                    <a:lnTo>
                      <a:pt x="677" y="0"/>
                    </a:lnTo>
                    <a:lnTo>
                      <a:pt x="681" y="0"/>
                    </a:lnTo>
                    <a:lnTo>
                      <a:pt x="685" y="0"/>
                    </a:lnTo>
                    <a:lnTo>
                      <a:pt x="689" y="0"/>
                    </a:lnTo>
                    <a:lnTo>
                      <a:pt x="693" y="0"/>
                    </a:lnTo>
                    <a:lnTo>
                      <a:pt x="697" y="0"/>
                    </a:lnTo>
                    <a:lnTo>
                      <a:pt x="701" y="0"/>
                    </a:lnTo>
                    <a:lnTo>
                      <a:pt x="705" y="0"/>
                    </a:lnTo>
                    <a:lnTo>
                      <a:pt x="709" y="0"/>
                    </a:lnTo>
                    <a:lnTo>
                      <a:pt x="713" y="0"/>
                    </a:lnTo>
                    <a:lnTo>
                      <a:pt x="717" y="0"/>
                    </a:lnTo>
                    <a:lnTo>
                      <a:pt x="720" y="0"/>
                    </a:lnTo>
                    <a:lnTo>
                      <a:pt x="723" y="0"/>
                    </a:lnTo>
                    <a:lnTo>
                      <a:pt x="727" y="0"/>
                    </a:lnTo>
                    <a:lnTo>
                      <a:pt x="731" y="0"/>
                    </a:lnTo>
                    <a:lnTo>
                      <a:pt x="735" y="0"/>
                    </a:lnTo>
                    <a:lnTo>
                      <a:pt x="739" y="0"/>
                    </a:lnTo>
                    <a:lnTo>
                      <a:pt x="743" y="0"/>
                    </a:lnTo>
                    <a:lnTo>
                      <a:pt x="747" y="0"/>
                    </a:lnTo>
                    <a:lnTo>
                      <a:pt x="751" y="0"/>
                    </a:lnTo>
                    <a:lnTo>
                      <a:pt x="755" y="0"/>
                    </a:lnTo>
                    <a:lnTo>
                      <a:pt x="759" y="0"/>
                    </a:lnTo>
                    <a:lnTo>
                      <a:pt x="763" y="0"/>
                    </a:lnTo>
                    <a:lnTo>
                      <a:pt x="767" y="0"/>
                    </a:lnTo>
                    <a:lnTo>
                      <a:pt x="771" y="0"/>
                    </a:lnTo>
                    <a:lnTo>
                      <a:pt x="775" y="0"/>
                    </a:lnTo>
                    <a:lnTo>
                      <a:pt x="779" y="0"/>
                    </a:lnTo>
                    <a:lnTo>
                      <a:pt x="783" y="0"/>
                    </a:lnTo>
                    <a:lnTo>
                      <a:pt x="779" y="0"/>
                    </a:lnTo>
                    <a:lnTo>
                      <a:pt x="775" y="0"/>
                    </a:lnTo>
                    <a:lnTo>
                      <a:pt x="771" y="0"/>
                    </a:lnTo>
                    <a:lnTo>
                      <a:pt x="767" y="0"/>
                    </a:lnTo>
                    <a:lnTo>
                      <a:pt x="763" y="0"/>
                    </a:lnTo>
                    <a:lnTo>
                      <a:pt x="759" y="0"/>
                    </a:lnTo>
                    <a:lnTo>
                      <a:pt x="755" y="0"/>
                    </a:lnTo>
                    <a:lnTo>
                      <a:pt x="751" y="0"/>
                    </a:lnTo>
                    <a:lnTo>
                      <a:pt x="747" y="0"/>
                    </a:lnTo>
                    <a:lnTo>
                      <a:pt x="743" y="0"/>
                    </a:lnTo>
                    <a:lnTo>
                      <a:pt x="739" y="0"/>
                    </a:lnTo>
                    <a:lnTo>
                      <a:pt x="735" y="0"/>
                    </a:lnTo>
                    <a:lnTo>
                      <a:pt x="731" y="0"/>
                    </a:lnTo>
                    <a:lnTo>
                      <a:pt x="727" y="0"/>
                    </a:lnTo>
                    <a:lnTo>
                      <a:pt x="723" y="0"/>
                    </a:lnTo>
                    <a:lnTo>
                      <a:pt x="720" y="0"/>
                    </a:lnTo>
                    <a:lnTo>
                      <a:pt x="717" y="0"/>
                    </a:lnTo>
                    <a:lnTo>
                      <a:pt x="713" y="0"/>
                    </a:lnTo>
                    <a:lnTo>
                      <a:pt x="709" y="0"/>
                    </a:lnTo>
                    <a:lnTo>
                      <a:pt x="705" y="0"/>
                    </a:lnTo>
                    <a:lnTo>
                      <a:pt x="701" y="0"/>
                    </a:lnTo>
                    <a:lnTo>
                      <a:pt x="697" y="0"/>
                    </a:lnTo>
                    <a:lnTo>
                      <a:pt x="693" y="0"/>
                    </a:lnTo>
                    <a:lnTo>
                      <a:pt x="689" y="0"/>
                    </a:lnTo>
                    <a:lnTo>
                      <a:pt x="685" y="0"/>
                    </a:lnTo>
                    <a:lnTo>
                      <a:pt x="681" y="0"/>
                    </a:lnTo>
                    <a:lnTo>
                      <a:pt x="677" y="0"/>
                    </a:lnTo>
                    <a:lnTo>
                      <a:pt x="673" y="0"/>
                    </a:lnTo>
                    <a:lnTo>
                      <a:pt x="669" y="0"/>
                    </a:lnTo>
                    <a:lnTo>
                      <a:pt x="665" y="0"/>
                    </a:lnTo>
                    <a:lnTo>
                      <a:pt x="661" y="0"/>
                    </a:lnTo>
                    <a:lnTo>
                      <a:pt x="657" y="0"/>
                    </a:lnTo>
                    <a:lnTo>
                      <a:pt x="654" y="0"/>
                    </a:lnTo>
                    <a:lnTo>
                      <a:pt x="650" y="0"/>
                    </a:lnTo>
                    <a:lnTo>
                      <a:pt x="646" y="0"/>
                    </a:lnTo>
                    <a:lnTo>
                      <a:pt x="642" y="0"/>
                    </a:lnTo>
                    <a:lnTo>
                      <a:pt x="638" y="0"/>
                    </a:lnTo>
                    <a:lnTo>
                      <a:pt x="634" y="0"/>
                    </a:lnTo>
                    <a:lnTo>
                      <a:pt x="630" y="0"/>
                    </a:lnTo>
                    <a:lnTo>
                      <a:pt x="626" y="0"/>
                    </a:lnTo>
                    <a:lnTo>
                      <a:pt x="622" y="0"/>
                    </a:lnTo>
                    <a:lnTo>
                      <a:pt x="618" y="0"/>
                    </a:lnTo>
                    <a:lnTo>
                      <a:pt x="614" y="0"/>
                    </a:lnTo>
                    <a:lnTo>
                      <a:pt x="610" y="0"/>
                    </a:lnTo>
                    <a:lnTo>
                      <a:pt x="606" y="0"/>
                    </a:lnTo>
                    <a:lnTo>
                      <a:pt x="602" y="0"/>
                    </a:lnTo>
                    <a:lnTo>
                      <a:pt x="598" y="0"/>
                    </a:lnTo>
                    <a:lnTo>
                      <a:pt x="594" y="0"/>
                    </a:lnTo>
                    <a:lnTo>
                      <a:pt x="591" y="0"/>
                    </a:lnTo>
                    <a:lnTo>
                      <a:pt x="587" y="0"/>
                    </a:lnTo>
                    <a:lnTo>
                      <a:pt x="584" y="0"/>
                    </a:lnTo>
                    <a:lnTo>
                      <a:pt x="580" y="0"/>
                    </a:lnTo>
                    <a:lnTo>
                      <a:pt x="576" y="0"/>
                    </a:lnTo>
                    <a:lnTo>
                      <a:pt x="572" y="0"/>
                    </a:lnTo>
                    <a:lnTo>
                      <a:pt x="568" y="0"/>
                    </a:lnTo>
                    <a:lnTo>
                      <a:pt x="564" y="0"/>
                    </a:lnTo>
                    <a:lnTo>
                      <a:pt x="560" y="0"/>
                    </a:lnTo>
                    <a:lnTo>
                      <a:pt x="556" y="0"/>
                    </a:lnTo>
                    <a:lnTo>
                      <a:pt x="552" y="0"/>
                    </a:lnTo>
                    <a:lnTo>
                      <a:pt x="548" y="0"/>
                    </a:lnTo>
                    <a:lnTo>
                      <a:pt x="544" y="0"/>
                    </a:lnTo>
                    <a:lnTo>
                      <a:pt x="540" y="0"/>
                    </a:lnTo>
                    <a:lnTo>
                      <a:pt x="536" y="0"/>
                    </a:lnTo>
                    <a:lnTo>
                      <a:pt x="532" y="0"/>
                    </a:lnTo>
                    <a:lnTo>
                      <a:pt x="528" y="0"/>
                    </a:lnTo>
                    <a:lnTo>
                      <a:pt x="524" y="0"/>
                    </a:lnTo>
                    <a:lnTo>
                      <a:pt x="520" y="0"/>
                    </a:lnTo>
                    <a:lnTo>
                      <a:pt x="517" y="0"/>
                    </a:lnTo>
                    <a:lnTo>
                      <a:pt x="513" y="0"/>
                    </a:lnTo>
                    <a:lnTo>
                      <a:pt x="509" y="0"/>
                    </a:lnTo>
                    <a:lnTo>
                      <a:pt x="505" y="0"/>
                    </a:lnTo>
                    <a:lnTo>
                      <a:pt x="501" y="0"/>
                    </a:lnTo>
                    <a:lnTo>
                      <a:pt x="497" y="0"/>
                    </a:lnTo>
                    <a:lnTo>
                      <a:pt x="493" y="0"/>
                    </a:lnTo>
                    <a:lnTo>
                      <a:pt x="489" y="0"/>
                    </a:lnTo>
                    <a:lnTo>
                      <a:pt x="485" y="0"/>
                    </a:lnTo>
                    <a:lnTo>
                      <a:pt x="481" y="0"/>
                    </a:lnTo>
                    <a:lnTo>
                      <a:pt x="477" y="0"/>
                    </a:lnTo>
                    <a:lnTo>
                      <a:pt x="473" y="0"/>
                    </a:lnTo>
                    <a:lnTo>
                      <a:pt x="469" y="0"/>
                    </a:lnTo>
                    <a:lnTo>
                      <a:pt x="465" y="0"/>
                    </a:lnTo>
                    <a:lnTo>
                      <a:pt x="461" y="0"/>
                    </a:lnTo>
                    <a:lnTo>
                      <a:pt x="457" y="0"/>
                    </a:lnTo>
                    <a:lnTo>
                      <a:pt x="454" y="0"/>
                    </a:lnTo>
                    <a:lnTo>
                      <a:pt x="450" y="0"/>
                    </a:lnTo>
                    <a:lnTo>
                      <a:pt x="446" y="0"/>
                    </a:lnTo>
                    <a:lnTo>
                      <a:pt x="443" y="0"/>
                    </a:lnTo>
                    <a:lnTo>
                      <a:pt x="439" y="0"/>
                    </a:lnTo>
                    <a:lnTo>
                      <a:pt x="435" y="0"/>
                    </a:lnTo>
                    <a:lnTo>
                      <a:pt x="431" y="0"/>
                    </a:lnTo>
                    <a:lnTo>
                      <a:pt x="427" y="0"/>
                    </a:lnTo>
                    <a:lnTo>
                      <a:pt x="423" y="0"/>
                    </a:lnTo>
                    <a:lnTo>
                      <a:pt x="419" y="0"/>
                    </a:lnTo>
                    <a:lnTo>
                      <a:pt x="415" y="0"/>
                    </a:lnTo>
                    <a:lnTo>
                      <a:pt x="411" y="0"/>
                    </a:lnTo>
                    <a:lnTo>
                      <a:pt x="407" y="0"/>
                    </a:lnTo>
                    <a:lnTo>
                      <a:pt x="403" y="0"/>
                    </a:lnTo>
                    <a:lnTo>
                      <a:pt x="399" y="0"/>
                    </a:lnTo>
                    <a:lnTo>
                      <a:pt x="395" y="0"/>
                    </a:lnTo>
                    <a:lnTo>
                      <a:pt x="391" y="0"/>
                    </a:lnTo>
                    <a:lnTo>
                      <a:pt x="387" y="0"/>
                    </a:lnTo>
                    <a:lnTo>
                      <a:pt x="383" y="0"/>
                    </a:lnTo>
                    <a:lnTo>
                      <a:pt x="380" y="0"/>
                    </a:lnTo>
                    <a:lnTo>
                      <a:pt x="376" y="0"/>
                    </a:lnTo>
                    <a:lnTo>
                      <a:pt x="372" y="0"/>
                    </a:lnTo>
                    <a:lnTo>
                      <a:pt x="368" y="0"/>
                    </a:lnTo>
                    <a:lnTo>
                      <a:pt x="364" y="0"/>
                    </a:lnTo>
                    <a:lnTo>
                      <a:pt x="360" y="0"/>
                    </a:lnTo>
                    <a:lnTo>
                      <a:pt x="356" y="0"/>
                    </a:lnTo>
                    <a:lnTo>
                      <a:pt x="352" y="0"/>
                    </a:lnTo>
                    <a:lnTo>
                      <a:pt x="348" y="0"/>
                    </a:lnTo>
                    <a:lnTo>
                      <a:pt x="344" y="0"/>
                    </a:lnTo>
                    <a:lnTo>
                      <a:pt x="340" y="0"/>
                    </a:lnTo>
                    <a:lnTo>
                      <a:pt x="336" y="0"/>
                    </a:lnTo>
                    <a:lnTo>
                      <a:pt x="332" y="0"/>
                    </a:lnTo>
                    <a:lnTo>
                      <a:pt x="328" y="0"/>
                    </a:lnTo>
                    <a:lnTo>
                      <a:pt x="325" y="0"/>
                    </a:lnTo>
                    <a:lnTo>
                      <a:pt x="321" y="0"/>
                    </a:lnTo>
                    <a:lnTo>
                      <a:pt x="318" y="0"/>
                    </a:lnTo>
                    <a:lnTo>
                      <a:pt x="314" y="0"/>
                    </a:lnTo>
                    <a:lnTo>
                      <a:pt x="310" y="0"/>
                    </a:lnTo>
                    <a:lnTo>
                      <a:pt x="306" y="0"/>
                    </a:lnTo>
                    <a:lnTo>
                      <a:pt x="302" y="0"/>
                    </a:lnTo>
                    <a:lnTo>
                      <a:pt x="298" y="0"/>
                    </a:lnTo>
                    <a:lnTo>
                      <a:pt x="294" y="0"/>
                    </a:lnTo>
                    <a:lnTo>
                      <a:pt x="290" y="0"/>
                    </a:lnTo>
                    <a:lnTo>
                      <a:pt x="286" y="0"/>
                    </a:lnTo>
                    <a:lnTo>
                      <a:pt x="282" y="0"/>
                    </a:lnTo>
                    <a:lnTo>
                      <a:pt x="278" y="0"/>
                    </a:lnTo>
                    <a:lnTo>
                      <a:pt x="274" y="0"/>
                    </a:lnTo>
                    <a:lnTo>
                      <a:pt x="270" y="0"/>
                    </a:lnTo>
                    <a:lnTo>
                      <a:pt x="266" y="0"/>
                    </a:lnTo>
                    <a:lnTo>
                      <a:pt x="262" y="0"/>
                    </a:lnTo>
                    <a:lnTo>
                      <a:pt x="258" y="0"/>
                    </a:lnTo>
                    <a:lnTo>
                      <a:pt x="254" y="0"/>
                    </a:lnTo>
                    <a:lnTo>
                      <a:pt x="250" y="0"/>
                    </a:lnTo>
                    <a:lnTo>
                      <a:pt x="246" y="0"/>
                    </a:lnTo>
                    <a:lnTo>
                      <a:pt x="242" y="0"/>
                    </a:lnTo>
                    <a:lnTo>
                      <a:pt x="238" y="0"/>
                    </a:lnTo>
                    <a:lnTo>
                      <a:pt x="235" y="0"/>
                    </a:lnTo>
                    <a:lnTo>
                      <a:pt x="231" y="0"/>
                    </a:lnTo>
                    <a:lnTo>
                      <a:pt x="227" y="0"/>
                    </a:lnTo>
                    <a:lnTo>
                      <a:pt x="223" y="0"/>
                    </a:lnTo>
                    <a:lnTo>
                      <a:pt x="219" y="0"/>
                    </a:lnTo>
                    <a:lnTo>
                      <a:pt x="215" y="0"/>
                    </a:lnTo>
                    <a:lnTo>
                      <a:pt x="211" y="0"/>
                    </a:lnTo>
                    <a:lnTo>
                      <a:pt x="207" y="0"/>
                    </a:lnTo>
                    <a:lnTo>
                      <a:pt x="203" y="0"/>
                    </a:lnTo>
                    <a:lnTo>
                      <a:pt x="199" y="0"/>
                    </a:lnTo>
                    <a:lnTo>
                      <a:pt x="196" y="0"/>
                    </a:lnTo>
                    <a:lnTo>
                      <a:pt x="192" y="0"/>
                    </a:lnTo>
                    <a:lnTo>
                      <a:pt x="188" y="0"/>
                    </a:lnTo>
                    <a:lnTo>
                      <a:pt x="184" y="0"/>
                    </a:lnTo>
                    <a:lnTo>
                      <a:pt x="180" y="0"/>
                    </a:lnTo>
                    <a:lnTo>
                      <a:pt x="176" y="0"/>
                    </a:lnTo>
                    <a:lnTo>
                      <a:pt x="172" y="0"/>
                    </a:lnTo>
                    <a:lnTo>
                      <a:pt x="169" y="0"/>
                    </a:lnTo>
                    <a:lnTo>
                      <a:pt x="165" y="0"/>
                    </a:lnTo>
                    <a:lnTo>
                      <a:pt x="161" y="0"/>
                    </a:lnTo>
                    <a:lnTo>
                      <a:pt x="157" y="0"/>
                    </a:lnTo>
                    <a:lnTo>
                      <a:pt x="153" y="0"/>
                    </a:lnTo>
                    <a:lnTo>
                      <a:pt x="149" y="0"/>
                    </a:lnTo>
                    <a:lnTo>
                      <a:pt x="145" y="0"/>
                    </a:lnTo>
                    <a:lnTo>
                      <a:pt x="141" y="0"/>
                    </a:lnTo>
                    <a:lnTo>
                      <a:pt x="137" y="0"/>
                    </a:lnTo>
                    <a:lnTo>
                      <a:pt x="133" y="0"/>
                    </a:lnTo>
                    <a:lnTo>
                      <a:pt x="129" y="0"/>
                    </a:lnTo>
                    <a:lnTo>
                      <a:pt x="125" y="0"/>
                    </a:lnTo>
                    <a:lnTo>
                      <a:pt x="121" y="0"/>
                    </a:lnTo>
                    <a:lnTo>
                      <a:pt x="117" y="0"/>
                    </a:lnTo>
                    <a:lnTo>
                      <a:pt x="113" y="0"/>
                    </a:lnTo>
                    <a:lnTo>
                      <a:pt x="109" y="0"/>
                    </a:lnTo>
                    <a:lnTo>
                      <a:pt x="106" y="0"/>
                    </a:lnTo>
                    <a:lnTo>
                      <a:pt x="102" y="0"/>
                    </a:lnTo>
                    <a:lnTo>
                      <a:pt x="98" y="0"/>
                    </a:lnTo>
                    <a:lnTo>
                      <a:pt x="94" y="0"/>
                    </a:lnTo>
                    <a:lnTo>
                      <a:pt x="90" y="0"/>
                    </a:lnTo>
                    <a:lnTo>
                      <a:pt x="86" y="0"/>
                    </a:lnTo>
                    <a:lnTo>
                      <a:pt x="82" y="0"/>
                    </a:lnTo>
                    <a:lnTo>
                      <a:pt x="78" y="0"/>
                    </a:lnTo>
                    <a:lnTo>
                      <a:pt x="74" y="0"/>
                    </a:lnTo>
                    <a:lnTo>
                      <a:pt x="70" y="0"/>
                    </a:lnTo>
                    <a:lnTo>
                      <a:pt x="66" y="0"/>
                    </a:lnTo>
                    <a:lnTo>
                      <a:pt x="63" y="0"/>
                    </a:lnTo>
                    <a:lnTo>
                      <a:pt x="59" y="0"/>
                    </a:lnTo>
                    <a:lnTo>
                      <a:pt x="55" y="0"/>
                    </a:lnTo>
                    <a:lnTo>
                      <a:pt x="51" y="0"/>
                    </a:lnTo>
                    <a:lnTo>
                      <a:pt x="47" y="0"/>
                    </a:lnTo>
                    <a:lnTo>
                      <a:pt x="43" y="0"/>
                    </a:lnTo>
                    <a:lnTo>
                      <a:pt x="39" y="0"/>
                    </a:lnTo>
                    <a:lnTo>
                      <a:pt x="35" y="0"/>
                    </a:lnTo>
                    <a:lnTo>
                      <a:pt x="32" y="0"/>
                    </a:lnTo>
                    <a:lnTo>
                      <a:pt x="28" y="0"/>
                    </a:lnTo>
                    <a:lnTo>
                      <a:pt x="24" y="0"/>
                    </a:lnTo>
                    <a:lnTo>
                      <a:pt x="20" y="0"/>
                    </a:lnTo>
                    <a:lnTo>
                      <a:pt x="16" y="0"/>
                    </a:lnTo>
                    <a:lnTo>
                      <a:pt x="12" y="0"/>
                    </a:lnTo>
                    <a:lnTo>
                      <a:pt x="8" y="0"/>
                    </a:lnTo>
                    <a:lnTo>
                      <a:pt x="4" y="0"/>
                    </a:lnTo>
                    <a:lnTo>
                      <a:pt x="0" y="0"/>
                    </a:lnTo>
                  </a:path>
                </a:pathLst>
              </a:custGeom>
              <a:solidFill>
                <a:srgbClr val="C0300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9" name="Freeform 44"/>
              <p:cNvSpPr>
                <a:spLocks/>
              </p:cNvSpPr>
              <p:nvPr/>
            </p:nvSpPr>
            <p:spPr bwMode="auto">
              <a:xfrm>
                <a:off x="2036" y="2677"/>
                <a:ext cx="784" cy="1"/>
              </a:xfrm>
              <a:custGeom>
                <a:avLst/>
                <a:gdLst>
                  <a:gd name="T0" fmla="*/ 24 w 784"/>
                  <a:gd name="T1" fmla="*/ 0 h 1"/>
                  <a:gd name="T2" fmla="*/ 51 w 784"/>
                  <a:gd name="T3" fmla="*/ 0 h 1"/>
                  <a:gd name="T4" fmla="*/ 78 w 784"/>
                  <a:gd name="T5" fmla="*/ 0 h 1"/>
                  <a:gd name="T6" fmla="*/ 106 w 784"/>
                  <a:gd name="T7" fmla="*/ 0 h 1"/>
                  <a:gd name="T8" fmla="*/ 133 w 784"/>
                  <a:gd name="T9" fmla="*/ 0 h 1"/>
                  <a:gd name="T10" fmla="*/ 161 w 784"/>
                  <a:gd name="T11" fmla="*/ 0 h 1"/>
                  <a:gd name="T12" fmla="*/ 188 w 784"/>
                  <a:gd name="T13" fmla="*/ 0 h 1"/>
                  <a:gd name="T14" fmla="*/ 215 w 784"/>
                  <a:gd name="T15" fmla="*/ 0 h 1"/>
                  <a:gd name="T16" fmla="*/ 242 w 784"/>
                  <a:gd name="T17" fmla="*/ 0 h 1"/>
                  <a:gd name="T18" fmla="*/ 270 w 784"/>
                  <a:gd name="T19" fmla="*/ 0 h 1"/>
                  <a:gd name="T20" fmla="*/ 298 w 784"/>
                  <a:gd name="T21" fmla="*/ 0 h 1"/>
                  <a:gd name="T22" fmla="*/ 325 w 784"/>
                  <a:gd name="T23" fmla="*/ 0 h 1"/>
                  <a:gd name="T24" fmla="*/ 352 w 784"/>
                  <a:gd name="T25" fmla="*/ 0 h 1"/>
                  <a:gd name="T26" fmla="*/ 380 w 784"/>
                  <a:gd name="T27" fmla="*/ 0 h 1"/>
                  <a:gd name="T28" fmla="*/ 407 w 784"/>
                  <a:gd name="T29" fmla="*/ 0 h 1"/>
                  <a:gd name="T30" fmla="*/ 435 w 784"/>
                  <a:gd name="T31" fmla="*/ 0 h 1"/>
                  <a:gd name="T32" fmla="*/ 461 w 784"/>
                  <a:gd name="T33" fmla="*/ 0 h 1"/>
                  <a:gd name="T34" fmla="*/ 489 w 784"/>
                  <a:gd name="T35" fmla="*/ 0 h 1"/>
                  <a:gd name="T36" fmla="*/ 517 w 784"/>
                  <a:gd name="T37" fmla="*/ 0 h 1"/>
                  <a:gd name="T38" fmla="*/ 544 w 784"/>
                  <a:gd name="T39" fmla="*/ 0 h 1"/>
                  <a:gd name="T40" fmla="*/ 572 w 784"/>
                  <a:gd name="T41" fmla="*/ 0 h 1"/>
                  <a:gd name="T42" fmla="*/ 598 w 784"/>
                  <a:gd name="T43" fmla="*/ 0 h 1"/>
                  <a:gd name="T44" fmla="*/ 626 w 784"/>
                  <a:gd name="T45" fmla="*/ 0 h 1"/>
                  <a:gd name="T46" fmla="*/ 654 w 784"/>
                  <a:gd name="T47" fmla="*/ 0 h 1"/>
                  <a:gd name="T48" fmla="*/ 681 w 784"/>
                  <a:gd name="T49" fmla="*/ 0 h 1"/>
                  <a:gd name="T50" fmla="*/ 709 w 784"/>
                  <a:gd name="T51" fmla="*/ 0 h 1"/>
                  <a:gd name="T52" fmla="*/ 735 w 784"/>
                  <a:gd name="T53" fmla="*/ 0 h 1"/>
                  <a:gd name="T54" fmla="*/ 763 w 784"/>
                  <a:gd name="T55" fmla="*/ 0 h 1"/>
                  <a:gd name="T56" fmla="*/ 775 w 784"/>
                  <a:gd name="T57" fmla="*/ 0 h 1"/>
                  <a:gd name="T58" fmla="*/ 747 w 784"/>
                  <a:gd name="T59" fmla="*/ 0 h 1"/>
                  <a:gd name="T60" fmla="*/ 720 w 784"/>
                  <a:gd name="T61" fmla="*/ 0 h 1"/>
                  <a:gd name="T62" fmla="*/ 693 w 784"/>
                  <a:gd name="T63" fmla="*/ 0 h 1"/>
                  <a:gd name="T64" fmla="*/ 665 w 784"/>
                  <a:gd name="T65" fmla="*/ 0 h 1"/>
                  <a:gd name="T66" fmla="*/ 638 w 784"/>
                  <a:gd name="T67" fmla="*/ 0 h 1"/>
                  <a:gd name="T68" fmla="*/ 610 w 784"/>
                  <a:gd name="T69" fmla="*/ 0 h 1"/>
                  <a:gd name="T70" fmla="*/ 584 w 784"/>
                  <a:gd name="T71" fmla="*/ 0 h 1"/>
                  <a:gd name="T72" fmla="*/ 556 w 784"/>
                  <a:gd name="T73" fmla="*/ 0 h 1"/>
                  <a:gd name="T74" fmla="*/ 528 w 784"/>
                  <a:gd name="T75" fmla="*/ 0 h 1"/>
                  <a:gd name="T76" fmla="*/ 501 w 784"/>
                  <a:gd name="T77" fmla="*/ 0 h 1"/>
                  <a:gd name="T78" fmla="*/ 473 w 784"/>
                  <a:gd name="T79" fmla="*/ 0 h 1"/>
                  <a:gd name="T80" fmla="*/ 446 w 784"/>
                  <a:gd name="T81" fmla="*/ 0 h 1"/>
                  <a:gd name="T82" fmla="*/ 419 w 784"/>
                  <a:gd name="T83" fmla="*/ 0 h 1"/>
                  <a:gd name="T84" fmla="*/ 391 w 784"/>
                  <a:gd name="T85" fmla="*/ 0 h 1"/>
                  <a:gd name="T86" fmla="*/ 364 w 784"/>
                  <a:gd name="T87" fmla="*/ 0 h 1"/>
                  <a:gd name="T88" fmla="*/ 336 w 784"/>
                  <a:gd name="T89" fmla="*/ 0 h 1"/>
                  <a:gd name="T90" fmla="*/ 310 w 784"/>
                  <a:gd name="T91" fmla="*/ 0 h 1"/>
                  <a:gd name="T92" fmla="*/ 282 w 784"/>
                  <a:gd name="T93" fmla="*/ 0 h 1"/>
                  <a:gd name="T94" fmla="*/ 254 w 784"/>
                  <a:gd name="T95" fmla="*/ 0 h 1"/>
                  <a:gd name="T96" fmla="*/ 227 w 784"/>
                  <a:gd name="T97" fmla="*/ 0 h 1"/>
                  <a:gd name="T98" fmla="*/ 199 w 784"/>
                  <a:gd name="T99" fmla="*/ 0 h 1"/>
                  <a:gd name="T100" fmla="*/ 172 w 784"/>
                  <a:gd name="T101" fmla="*/ 0 h 1"/>
                  <a:gd name="T102" fmla="*/ 145 w 784"/>
                  <a:gd name="T103" fmla="*/ 0 h 1"/>
                  <a:gd name="T104" fmla="*/ 117 w 784"/>
                  <a:gd name="T105" fmla="*/ 0 h 1"/>
                  <a:gd name="T106" fmla="*/ 90 w 784"/>
                  <a:gd name="T107" fmla="*/ 0 h 1"/>
                  <a:gd name="T108" fmla="*/ 63 w 784"/>
                  <a:gd name="T109" fmla="*/ 0 h 1"/>
                  <a:gd name="T110" fmla="*/ 35 w 784"/>
                  <a:gd name="T111" fmla="*/ 0 h 1"/>
                  <a:gd name="T112" fmla="*/ 8 w 784"/>
                  <a:gd name="T113" fmla="*/ 0 h 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4"/>
                  <a:gd name="T172" fmla="*/ 0 h 1"/>
                  <a:gd name="T173" fmla="*/ 784 w 784"/>
                  <a:gd name="T174" fmla="*/ 1 h 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4" h="1">
                    <a:moveTo>
                      <a:pt x="0" y="0"/>
                    </a:moveTo>
                    <a:lnTo>
                      <a:pt x="4" y="0"/>
                    </a:lnTo>
                    <a:lnTo>
                      <a:pt x="8" y="0"/>
                    </a:lnTo>
                    <a:lnTo>
                      <a:pt x="12" y="0"/>
                    </a:lnTo>
                    <a:lnTo>
                      <a:pt x="16" y="0"/>
                    </a:lnTo>
                    <a:lnTo>
                      <a:pt x="20" y="0"/>
                    </a:lnTo>
                    <a:lnTo>
                      <a:pt x="24" y="0"/>
                    </a:lnTo>
                    <a:lnTo>
                      <a:pt x="28" y="0"/>
                    </a:lnTo>
                    <a:lnTo>
                      <a:pt x="32" y="0"/>
                    </a:lnTo>
                    <a:lnTo>
                      <a:pt x="35" y="0"/>
                    </a:lnTo>
                    <a:lnTo>
                      <a:pt x="39" y="0"/>
                    </a:lnTo>
                    <a:lnTo>
                      <a:pt x="43" y="0"/>
                    </a:lnTo>
                    <a:lnTo>
                      <a:pt x="47" y="0"/>
                    </a:lnTo>
                    <a:lnTo>
                      <a:pt x="51" y="0"/>
                    </a:lnTo>
                    <a:lnTo>
                      <a:pt x="55" y="0"/>
                    </a:lnTo>
                    <a:lnTo>
                      <a:pt x="59" y="0"/>
                    </a:lnTo>
                    <a:lnTo>
                      <a:pt x="63" y="0"/>
                    </a:lnTo>
                    <a:lnTo>
                      <a:pt x="66" y="0"/>
                    </a:lnTo>
                    <a:lnTo>
                      <a:pt x="70" y="0"/>
                    </a:lnTo>
                    <a:lnTo>
                      <a:pt x="74" y="0"/>
                    </a:lnTo>
                    <a:lnTo>
                      <a:pt x="78" y="0"/>
                    </a:lnTo>
                    <a:lnTo>
                      <a:pt x="82" y="0"/>
                    </a:lnTo>
                    <a:lnTo>
                      <a:pt x="86" y="0"/>
                    </a:lnTo>
                    <a:lnTo>
                      <a:pt x="90" y="0"/>
                    </a:lnTo>
                    <a:lnTo>
                      <a:pt x="94" y="0"/>
                    </a:lnTo>
                    <a:lnTo>
                      <a:pt x="98" y="0"/>
                    </a:lnTo>
                    <a:lnTo>
                      <a:pt x="102" y="0"/>
                    </a:lnTo>
                    <a:lnTo>
                      <a:pt x="106" y="0"/>
                    </a:lnTo>
                    <a:lnTo>
                      <a:pt x="109" y="0"/>
                    </a:lnTo>
                    <a:lnTo>
                      <a:pt x="113" y="0"/>
                    </a:lnTo>
                    <a:lnTo>
                      <a:pt x="117" y="0"/>
                    </a:lnTo>
                    <a:lnTo>
                      <a:pt x="121" y="0"/>
                    </a:lnTo>
                    <a:lnTo>
                      <a:pt x="125" y="0"/>
                    </a:lnTo>
                    <a:lnTo>
                      <a:pt x="129" y="0"/>
                    </a:lnTo>
                    <a:lnTo>
                      <a:pt x="133" y="0"/>
                    </a:lnTo>
                    <a:lnTo>
                      <a:pt x="137" y="0"/>
                    </a:lnTo>
                    <a:lnTo>
                      <a:pt x="141" y="0"/>
                    </a:lnTo>
                    <a:lnTo>
                      <a:pt x="145" y="0"/>
                    </a:lnTo>
                    <a:lnTo>
                      <a:pt x="149" y="0"/>
                    </a:lnTo>
                    <a:lnTo>
                      <a:pt x="153" y="0"/>
                    </a:lnTo>
                    <a:lnTo>
                      <a:pt x="157" y="0"/>
                    </a:lnTo>
                    <a:lnTo>
                      <a:pt x="161" y="0"/>
                    </a:lnTo>
                    <a:lnTo>
                      <a:pt x="165" y="0"/>
                    </a:lnTo>
                    <a:lnTo>
                      <a:pt x="169" y="0"/>
                    </a:lnTo>
                    <a:lnTo>
                      <a:pt x="172" y="0"/>
                    </a:lnTo>
                    <a:lnTo>
                      <a:pt x="176" y="0"/>
                    </a:lnTo>
                    <a:lnTo>
                      <a:pt x="180" y="0"/>
                    </a:lnTo>
                    <a:lnTo>
                      <a:pt x="184" y="0"/>
                    </a:lnTo>
                    <a:lnTo>
                      <a:pt x="188" y="0"/>
                    </a:lnTo>
                    <a:lnTo>
                      <a:pt x="192" y="0"/>
                    </a:lnTo>
                    <a:lnTo>
                      <a:pt x="196" y="0"/>
                    </a:lnTo>
                    <a:lnTo>
                      <a:pt x="199" y="0"/>
                    </a:lnTo>
                    <a:lnTo>
                      <a:pt x="203" y="0"/>
                    </a:lnTo>
                    <a:lnTo>
                      <a:pt x="207" y="0"/>
                    </a:lnTo>
                    <a:lnTo>
                      <a:pt x="211" y="0"/>
                    </a:lnTo>
                    <a:lnTo>
                      <a:pt x="215" y="0"/>
                    </a:lnTo>
                    <a:lnTo>
                      <a:pt x="219" y="0"/>
                    </a:lnTo>
                    <a:lnTo>
                      <a:pt x="223" y="0"/>
                    </a:lnTo>
                    <a:lnTo>
                      <a:pt x="227" y="0"/>
                    </a:lnTo>
                    <a:lnTo>
                      <a:pt x="231" y="0"/>
                    </a:lnTo>
                    <a:lnTo>
                      <a:pt x="235" y="0"/>
                    </a:lnTo>
                    <a:lnTo>
                      <a:pt x="238" y="0"/>
                    </a:lnTo>
                    <a:lnTo>
                      <a:pt x="242" y="0"/>
                    </a:lnTo>
                    <a:lnTo>
                      <a:pt x="246" y="0"/>
                    </a:lnTo>
                    <a:lnTo>
                      <a:pt x="250" y="0"/>
                    </a:lnTo>
                    <a:lnTo>
                      <a:pt x="254" y="0"/>
                    </a:lnTo>
                    <a:lnTo>
                      <a:pt x="258" y="0"/>
                    </a:lnTo>
                    <a:lnTo>
                      <a:pt x="262" y="0"/>
                    </a:lnTo>
                    <a:lnTo>
                      <a:pt x="266" y="0"/>
                    </a:lnTo>
                    <a:lnTo>
                      <a:pt x="270" y="0"/>
                    </a:lnTo>
                    <a:lnTo>
                      <a:pt x="274" y="0"/>
                    </a:lnTo>
                    <a:lnTo>
                      <a:pt x="278" y="0"/>
                    </a:lnTo>
                    <a:lnTo>
                      <a:pt x="282" y="0"/>
                    </a:lnTo>
                    <a:lnTo>
                      <a:pt x="286" y="0"/>
                    </a:lnTo>
                    <a:lnTo>
                      <a:pt x="290" y="0"/>
                    </a:lnTo>
                    <a:lnTo>
                      <a:pt x="294" y="0"/>
                    </a:lnTo>
                    <a:lnTo>
                      <a:pt x="298" y="0"/>
                    </a:lnTo>
                    <a:lnTo>
                      <a:pt x="302" y="0"/>
                    </a:lnTo>
                    <a:lnTo>
                      <a:pt x="306" y="0"/>
                    </a:lnTo>
                    <a:lnTo>
                      <a:pt x="310" y="0"/>
                    </a:lnTo>
                    <a:lnTo>
                      <a:pt x="314" y="0"/>
                    </a:lnTo>
                    <a:lnTo>
                      <a:pt x="318" y="0"/>
                    </a:lnTo>
                    <a:lnTo>
                      <a:pt x="321" y="0"/>
                    </a:lnTo>
                    <a:lnTo>
                      <a:pt x="325" y="0"/>
                    </a:lnTo>
                    <a:lnTo>
                      <a:pt x="328" y="0"/>
                    </a:lnTo>
                    <a:lnTo>
                      <a:pt x="332" y="0"/>
                    </a:lnTo>
                    <a:lnTo>
                      <a:pt x="336" y="0"/>
                    </a:lnTo>
                    <a:lnTo>
                      <a:pt x="340" y="0"/>
                    </a:lnTo>
                    <a:lnTo>
                      <a:pt x="344" y="0"/>
                    </a:lnTo>
                    <a:lnTo>
                      <a:pt x="348" y="0"/>
                    </a:lnTo>
                    <a:lnTo>
                      <a:pt x="352" y="0"/>
                    </a:lnTo>
                    <a:lnTo>
                      <a:pt x="356" y="0"/>
                    </a:lnTo>
                    <a:lnTo>
                      <a:pt x="360" y="0"/>
                    </a:lnTo>
                    <a:lnTo>
                      <a:pt x="364" y="0"/>
                    </a:lnTo>
                    <a:lnTo>
                      <a:pt x="368" y="0"/>
                    </a:lnTo>
                    <a:lnTo>
                      <a:pt x="372" y="0"/>
                    </a:lnTo>
                    <a:lnTo>
                      <a:pt x="376" y="0"/>
                    </a:lnTo>
                    <a:lnTo>
                      <a:pt x="380" y="0"/>
                    </a:lnTo>
                    <a:lnTo>
                      <a:pt x="383" y="0"/>
                    </a:lnTo>
                    <a:lnTo>
                      <a:pt x="387" y="0"/>
                    </a:lnTo>
                    <a:lnTo>
                      <a:pt x="391" y="0"/>
                    </a:lnTo>
                    <a:lnTo>
                      <a:pt x="395" y="0"/>
                    </a:lnTo>
                    <a:lnTo>
                      <a:pt x="399" y="0"/>
                    </a:lnTo>
                    <a:lnTo>
                      <a:pt x="403" y="0"/>
                    </a:lnTo>
                    <a:lnTo>
                      <a:pt x="407" y="0"/>
                    </a:lnTo>
                    <a:lnTo>
                      <a:pt x="411" y="0"/>
                    </a:lnTo>
                    <a:lnTo>
                      <a:pt x="415" y="0"/>
                    </a:lnTo>
                    <a:lnTo>
                      <a:pt x="419" y="0"/>
                    </a:lnTo>
                    <a:lnTo>
                      <a:pt x="423" y="0"/>
                    </a:lnTo>
                    <a:lnTo>
                      <a:pt x="427" y="0"/>
                    </a:lnTo>
                    <a:lnTo>
                      <a:pt x="431" y="0"/>
                    </a:lnTo>
                    <a:lnTo>
                      <a:pt x="435" y="0"/>
                    </a:lnTo>
                    <a:lnTo>
                      <a:pt x="439" y="0"/>
                    </a:lnTo>
                    <a:lnTo>
                      <a:pt x="443" y="0"/>
                    </a:lnTo>
                    <a:lnTo>
                      <a:pt x="446" y="0"/>
                    </a:lnTo>
                    <a:lnTo>
                      <a:pt x="450" y="0"/>
                    </a:lnTo>
                    <a:lnTo>
                      <a:pt x="454" y="0"/>
                    </a:lnTo>
                    <a:lnTo>
                      <a:pt x="457" y="0"/>
                    </a:lnTo>
                    <a:lnTo>
                      <a:pt x="461" y="0"/>
                    </a:lnTo>
                    <a:lnTo>
                      <a:pt x="465" y="0"/>
                    </a:lnTo>
                    <a:lnTo>
                      <a:pt x="469" y="0"/>
                    </a:lnTo>
                    <a:lnTo>
                      <a:pt x="473" y="0"/>
                    </a:lnTo>
                    <a:lnTo>
                      <a:pt x="477" y="0"/>
                    </a:lnTo>
                    <a:lnTo>
                      <a:pt x="481" y="0"/>
                    </a:lnTo>
                    <a:lnTo>
                      <a:pt x="485" y="0"/>
                    </a:lnTo>
                    <a:lnTo>
                      <a:pt x="489" y="0"/>
                    </a:lnTo>
                    <a:lnTo>
                      <a:pt x="493" y="0"/>
                    </a:lnTo>
                    <a:lnTo>
                      <a:pt x="497" y="0"/>
                    </a:lnTo>
                    <a:lnTo>
                      <a:pt x="501" y="0"/>
                    </a:lnTo>
                    <a:lnTo>
                      <a:pt x="505" y="0"/>
                    </a:lnTo>
                    <a:lnTo>
                      <a:pt x="509" y="0"/>
                    </a:lnTo>
                    <a:lnTo>
                      <a:pt x="513" y="0"/>
                    </a:lnTo>
                    <a:lnTo>
                      <a:pt x="517" y="0"/>
                    </a:lnTo>
                    <a:lnTo>
                      <a:pt x="520" y="0"/>
                    </a:lnTo>
                    <a:lnTo>
                      <a:pt x="524" y="0"/>
                    </a:lnTo>
                    <a:lnTo>
                      <a:pt x="528" y="0"/>
                    </a:lnTo>
                    <a:lnTo>
                      <a:pt x="532" y="0"/>
                    </a:lnTo>
                    <a:lnTo>
                      <a:pt x="536" y="0"/>
                    </a:lnTo>
                    <a:lnTo>
                      <a:pt x="540" y="0"/>
                    </a:lnTo>
                    <a:lnTo>
                      <a:pt x="544" y="0"/>
                    </a:lnTo>
                    <a:lnTo>
                      <a:pt x="548" y="0"/>
                    </a:lnTo>
                    <a:lnTo>
                      <a:pt x="552" y="0"/>
                    </a:lnTo>
                    <a:lnTo>
                      <a:pt x="556" y="0"/>
                    </a:lnTo>
                    <a:lnTo>
                      <a:pt x="560" y="0"/>
                    </a:lnTo>
                    <a:lnTo>
                      <a:pt x="564" y="0"/>
                    </a:lnTo>
                    <a:lnTo>
                      <a:pt x="568" y="0"/>
                    </a:lnTo>
                    <a:lnTo>
                      <a:pt x="572" y="0"/>
                    </a:lnTo>
                    <a:lnTo>
                      <a:pt x="576" y="0"/>
                    </a:lnTo>
                    <a:lnTo>
                      <a:pt x="580" y="0"/>
                    </a:lnTo>
                    <a:lnTo>
                      <a:pt x="584" y="0"/>
                    </a:lnTo>
                    <a:lnTo>
                      <a:pt x="587" y="0"/>
                    </a:lnTo>
                    <a:lnTo>
                      <a:pt x="591" y="0"/>
                    </a:lnTo>
                    <a:lnTo>
                      <a:pt x="594" y="0"/>
                    </a:lnTo>
                    <a:lnTo>
                      <a:pt x="598" y="0"/>
                    </a:lnTo>
                    <a:lnTo>
                      <a:pt x="602" y="0"/>
                    </a:lnTo>
                    <a:lnTo>
                      <a:pt x="606" y="0"/>
                    </a:lnTo>
                    <a:lnTo>
                      <a:pt x="610" y="0"/>
                    </a:lnTo>
                    <a:lnTo>
                      <a:pt x="614" y="0"/>
                    </a:lnTo>
                    <a:lnTo>
                      <a:pt x="618" y="0"/>
                    </a:lnTo>
                    <a:lnTo>
                      <a:pt x="622" y="0"/>
                    </a:lnTo>
                    <a:lnTo>
                      <a:pt x="626" y="0"/>
                    </a:lnTo>
                    <a:lnTo>
                      <a:pt x="630" y="0"/>
                    </a:lnTo>
                    <a:lnTo>
                      <a:pt x="634" y="0"/>
                    </a:lnTo>
                    <a:lnTo>
                      <a:pt x="638" y="0"/>
                    </a:lnTo>
                    <a:lnTo>
                      <a:pt x="642" y="0"/>
                    </a:lnTo>
                    <a:lnTo>
                      <a:pt x="646" y="0"/>
                    </a:lnTo>
                    <a:lnTo>
                      <a:pt x="650" y="0"/>
                    </a:lnTo>
                    <a:lnTo>
                      <a:pt x="654" y="0"/>
                    </a:lnTo>
                    <a:lnTo>
                      <a:pt x="657" y="0"/>
                    </a:lnTo>
                    <a:lnTo>
                      <a:pt x="661" y="0"/>
                    </a:lnTo>
                    <a:lnTo>
                      <a:pt x="665" y="0"/>
                    </a:lnTo>
                    <a:lnTo>
                      <a:pt x="669" y="0"/>
                    </a:lnTo>
                    <a:lnTo>
                      <a:pt x="673" y="0"/>
                    </a:lnTo>
                    <a:lnTo>
                      <a:pt x="677" y="0"/>
                    </a:lnTo>
                    <a:lnTo>
                      <a:pt x="681" y="0"/>
                    </a:lnTo>
                    <a:lnTo>
                      <a:pt x="685" y="0"/>
                    </a:lnTo>
                    <a:lnTo>
                      <a:pt x="689" y="0"/>
                    </a:lnTo>
                    <a:lnTo>
                      <a:pt x="693" y="0"/>
                    </a:lnTo>
                    <a:lnTo>
                      <a:pt x="697" y="0"/>
                    </a:lnTo>
                    <a:lnTo>
                      <a:pt x="701" y="0"/>
                    </a:lnTo>
                    <a:lnTo>
                      <a:pt x="705" y="0"/>
                    </a:lnTo>
                    <a:lnTo>
                      <a:pt x="709" y="0"/>
                    </a:lnTo>
                    <a:lnTo>
                      <a:pt x="713" y="0"/>
                    </a:lnTo>
                    <a:lnTo>
                      <a:pt x="717" y="0"/>
                    </a:lnTo>
                    <a:lnTo>
                      <a:pt x="720" y="0"/>
                    </a:lnTo>
                    <a:lnTo>
                      <a:pt x="723" y="0"/>
                    </a:lnTo>
                    <a:lnTo>
                      <a:pt x="727" y="0"/>
                    </a:lnTo>
                    <a:lnTo>
                      <a:pt x="731" y="0"/>
                    </a:lnTo>
                    <a:lnTo>
                      <a:pt x="735" y="0"/>
                    </a:lnTo>
                    <a:lnTo>
                      <a:pt x="739" y="0"/>
                    </a:lnTo>
                    <a:lnTo>
                      <a:pt x="743" y="0"/>
                    </a:lnTo>
                    <a:lnTo>
                      <a:pt x="747" y="0"/>
                    </a:lnTo>
                    <a:lnTo>
                      <a:pt x="751" y="0"/>
                    </a:lnTo>
                    <a:lnTo>
                      <a:pt x="755" y="0"/>
                    </a:lnTo>
                    <a:lnTo>
                      <a:pt x="759" y="0"/>
                    </a:lnTo>
                    <a:lnTo>
                      <a:pt x="763" y="0"/>
                    </a:lnTo>
                    <a:lnTo>
                      <a:pt x="767" y="0"/>
                    </a:lnTo>
                    <a:lnTo>
                      <a:pt x="771" y="0"/>
                    </a:lnTo>
                    <a:lnTo>
                      <a:pt x="775" y="0"/>
                    </a:lnTo>
                    <a:lnTo>
                      <a:pt x="779" y="0"/>
                    </a:lnTo>
                    <a:lnTo>
                      <a:pt x="783" y="0"/>
                    </a:lnTo>
                    <a:lnTo>
                      <a:pt x="779" y="0"/>
                    </a:lnTo>
                    <a:lnTo>
                      <a:pt x="775" y="0"/>
                    </a:lnTo>
                    <a:lnTo>
                      <a:pt x="771" y="0"/>
                    </a:lnTo>
                    <a:lnTo>
                      <a:pt x="767" y="0"/>
                    </a:lnTo>
                    <a:lnTo>
                      <a:pt x="763" y="0"/>
                    </a:lnTo>
                    <a:lnTo>
                      <a:pt x="759" y="0"/>
                    </a:lnTo>
                    <a:lnTo>
                      <a:pt x="755" y="0"/>
                    </a:lnTo>
                    <a:lnTo>
                      <a:pt x="751" y="0"/>
                    </a:lnTo>
                    <a:lnTo>
                      <a:pt x="747" y="0"/>
                    </a:lnTo>
                    <a:lnTo>
                      <a:pt x="743" y="0"/>
                    </a:lnTo>
                    <a:lnTo>
                      <a:pt x="739" y="0"/>
                    </a:lnTo>
                    <a:lnTo>
                      <a:pt x="735" y="0"/>
                    </a:lnTo>
                    <a:lnTo>
                      <a:pt x="731" y="0"/>
                    </a:lnTo>
                    <a:lnTo>
                      <a:pt x="727" y="0"/>
                    </a:lnTo>
                    <a:lnTo>
                      <a:pt x="723" y="0"/>
                    </a:lnTo>
                    <a:lnTo>
                      <a:pt x="720" y="0"/>
                    </a:lnTo>
                    <a:lnTo>
                      <a:pt x="717" y="0"/>
                    </a:lnTo>
                    <a:lnTo>
                      <a:pt x="713" y="0"/>
                    </a:lnTo>
                    <a:lnTo>
                      <a:pt x="709" y="0"/>
                    </a:lnTo>
                    <a:lnTo>
                      <a:pt x="705" y="0"/>
                    </a:lnTo>
                    <a:lnTo>
                      <a:pt x="701" y="0"/>
                    </a:lnTo>
                    <a:lnTo>
                      <a:pt x="697" y="0"/>
                    </a:lnTo>
                    <a:lnTo>
                      <a:pt x="693" y="0"/>
                    </a:lnTo>
                    <a:lnTo>
                      <a:pt x="689" y="0"/>
                    </a:lnTo>
                    <a:lnTo>
                      <a:pt x="685" y="0"/>
                    </a:lnTo>
                    <a:lnTo>
                      <a:pt x="681" y="0"/>
                    </a:lnTo>
                    <a:lnTo>
                      <a:pt x="677" y="0"/>
                    </a:lnTo>
                    <a:lnTo>
                      <a:pt x="673" y="0"/>
                    </a:lnTo>
                    <a:lnTo>
                      <a:pt x="669" y="0"/>
                    </a:lnTo>
                    <a:lnTo>
                      <a:pt x="665" y="0"/>
                    </a:lnTo>
                    <a:lnTo>
                      <a:pt x="661" y="0"/>
                    </a:lnTo>
                    <a:lnTo>
                      <a:pt x="657" y="0"/>
                    </a:lnTo>
                    <a:lnTo>
                      <a:pt x="654" y="0"/>
                    </a:lnTo>
                    <a:lnTo>
                      <a:pt x="650" y="0"/>
                    </a:lnTo>
                    <a:lnTo>
                      <a:pt x="646" y="0"/>
                    </a:lnTo>
                    <a:lnTo>
                      <a:pt x="642" y="0"/>
                    </a:lnTo>
                    <a:lnTo>
                      <a:pt x="638" y="0"/>
                    </a:lnTo>
                    <a:lnTo>
                      <a:pt x="634" y="0"/>
                    </a:lnTo>
                    <a:lnTo>
                      <a:pt x="630" y="0"/>
                    </a:lnTo>
                    <a:lnTo>
                      <a:pt x="626" y="0"/>
                    </a:lnTo>
                    <a:lnTo>
                      <a:pt x="622" y="0"/>
                    </a:lnTo>
                    <a:lnTo>
                      <a:pt x="618" y="0"/>
                    </a:lnTo>
                    <a:lnTo>
                      <a:pt x="614" y="0"/>
                    </a:lnTo>
                    <a:lnTo>
                      <a:pt x="610" y="0"/>
                    </a:lnTo>
                    <a:lnTo>
                      <a:pt x="606" y="0"/>
                    </a:lnTo>
                    <a:lnTo>
                      <a:pt x="602" y="0"/>
                    </a:lnTo>
                    <a:lnTo>
                      <a:pt x="598" y="0"/>
                    </a:lnTo>
                    <a:lnTo>
                      <a:pt x="594" y="0"/>
                    </a:lnTo>
                    <a:lnTo>
                      <a:pt x="591" y="0"/>
                    </a:lnTo>
                    <a:lnTo>
                      <a:pt x="587" y="0"/>
                    </a:lnTo>
                    <a:lnTo>
                      <a:pt x="584" y="0"/>
                    </a:lnTo>
                    <a:lnTo>
                      <a:pt x="580" y="0"/>
                    </a:lnTo>
                    <a:lnTo>
                      <a:pt x="576" y="0"/>
                    </a:lnTo>
                    <a:lnTo>
                      <a:pt x="572" y="0"/>
                    </a:lnTo>
                    <a:lnTo>
                      <a:pt x="568" y="0"/>
                    </a:lnTo>
                    <a:lnTo>
                      <a:pt x="564" y="0"/>
                    </a:lnTo>
                    <a:lnTo>
                      <a:pt x="560" y="0"/>
                    </a:lnTo>
                    <a:lnTo>
                      <a:pt x="556" y="0"/>
                    </a:lnTo>
                    <a:lnTo>
                      <a:pt x="552" y="0"/>
                    </a:lnTo>
                    <a:lnTo>
                      <a:pt x="548" y="0"/>
                    </a:lnTo>
                    <a:lnTo>
                      <a:pt x="544" y="0"/>
                    </a:lnTo>
                    <a:lnTo>
                      <a:pt x="540" y="0"/>
                    </a:lnTo>
                    <a:lnTo>
                      <a:pt x="536" y="0"/>
                    </a:lnTo>
                    <a:lnTo>
                      <a:pt x="532" y="0"/>
                    </a:lnTo>
                    <a:lnTo>
                      <a:pt x="528" y="0"/>
                    </a:lnTo>
                    <a:lnTo>
                      <a:pt x="524" y="0"/>
                    </a:lnTo>
                    <a:lnTo>
                      <a:pt x="520" y="0"/>
                    </a:lnTo>
                    <a:lnTo>
                      <a:pt x="517" y="0"/>
                    </a:lnTo>
                    <a:lnTo>
                      <a:pt x="513" y="0"/>
                    </a:lnTo>
                    <a:lnTo>
                      <a:pt x="509" y="0"/>
                    </a:lnTo>
                    <a:lnTo>
                      <a:pt x="505" y="0"/>
                    </a:lnTo>
                    <a:lnTo>
                      <a:pt x="501" y="0"/>
                    </a:lnTo>
                    <a:lnTo>
                      <a:pt x="497" y="0"/>
                    </a:lnTo>
                    <a:lnTo>
                      <a:pt x="493" y="0"/>
                    </a:lnTo>
                    <a:lnTo>
                      <a:pt x="489" y="0"/>
                    </a:lnTo>
                    <a:lnTo>
                      <a:pt x="485" y="0"/>
                    </a:lnTo>
                    <a:lnTo>
                      <a:pt x="481" y="0"/>
                    </a:lnTo>
                    <a:lnTo>
                      <a:pt x="477" y="0"/>
                    </a:lnTo>
                    <a:lnTo>
                      <a:pt x="473" y="0"/>
                    </a:lnTo>
                    <a:lnTo>
                      <a:pt x="469" y="0"/>
                    </a:lnTo>
                    <a:lnTo>
                      <a:pt x="465" y="0"/>
                    </a:lnTo>
                    <a:lnTo>
                      <a:pt x="461" y="0"/>
                    </a:lnTo>
                    <a:lnTo>
                      <a:pt x="457" y="0"/>
                    </a:lnTo>
                    <a:lnTo>
                      <a:pt x="454" y="0"/>
                    </a:lnTo>
                    <a:lnTo>
                      <a:pt x="450" y="0"/>
                    </a:lnTo>
                    <a:lnTo>
                      <a:pt x="446" y="0"/>
                    </a:lnTo>
                    <a:lnTo>
                      <a:pt x="443" y="0"/>
                    </a:lnTo>
                    <a:lnTo>
                      <a:pt x="439" y="0"/>
                    </a:lnTo>
                    <a:lnTo>
                      <a:pt x="435" y="0"/>
                    </a:lnTo>
                    <a:lnTo>
                      <a:pt x="431" y="0"/>
                    </a:lnTo>
                    <a:lnTo>
                      <a:pt x="427" y="0"/>
                    </a:lnTo>
                    <a:lnTo>
                      <a:pt x="423" y="0"/>
                    </a:lnTo>
                    <a:lnTo>
                      <a:pt x="419" y="0"/>
                    </a:lnTo>
                    <a:lnTo>
                      <a:pt x="415" y="0"/>
                    </a:lnTo>
                    <a:lnTo>
                      <a:pt x="411" y="0"/>
                    </a:lnTo>
                    <a:lnTo>
                      <a:pt x="407" y="0"/>
                    </a:lnTo>
                    <a:lnTo>
                      <a:pt x="403" y="0"/>
                    </a:lnTo>
                    <a:lnTo>
                      <a:pt x="399" y="0"/>
                    </a:lnTo>
                    <a:lnTo>
                      <a:pt x="395" y="0"/>
                    </a:lnTo>
                    <a:lnTo>
                      <a:pt x="391" y="0"/>
                    </a:lnTo>
                    <a:lnTo>
                      <a:pt x="387" y="0"/>
                    </a:lnTo>
                    <a:lnTo>
                      <a:pt x="383" y="0"/>
                    </a:lnTo>
                    <a:lnTo>
                      <a:pt x="380" y="0"/>
                    </a:lnTo>
                    <a:lnTo>
                      <a:pt x="376" y="0"/>
                    </a:lnTo>
                    <a:lnTo>
                      <a:pt x="372" y="0"/>
                    </a:lnTo>
                    <a:lnTo>
                      <a:pt x="368" y="0"/>
                    </a:lnTo>
                    <a:lnTo>
                      <a:pt x="364" y="0"/>
                    </a:lnTo>
                    <a:lnTo>
                      <a:pt x="360" y="0"/>
                    </a:lnTo>
                    <a:lnTo>
                      <a:pt x="356" y="0"/>
                    </a:lnTo>
                    <a:lnTo>
                      <a:pt x="352" y="0"/>
                    </a:lnTo>
                    <a:lnTo>
                      <a:pt x="348" y="0"/>
                    </a:lnTo>
                    <a:lnTo>
                      <a:pt x="344" y="0"/>
                    </a:lnTo>
                    <a:lnTo>
                      <a:pt x="340" y="0"/>
                    </a:lnTo>
                    <a:lnTo>
                      <a:pt x="336" y="0"/>
                    </a:lnTo>
                    <a:lnTo>
                      <a:pt x="332" y="0"/>
                    </a:lnTo>
                    <a:lnTo>
                      <a:pt x="328" y="0"/>
                    </a:lnTo>
                    <a:lnTo>
                      <a:pt x="325" y="0"/>
                    </a:lnTo>
                    <a:lnTo>
                      <a:pt x="321" y="0"/>
                    </a:lnTo>
                    <a:lnTo>
                      <a:pt x="318" y="0"/>
                    </a:lnTo>
                    <a:lnTo>
                      <a:pt x="314" y="0"/>
                    </a:lnTo>
                    <a:lnTo>
                      <a:pt x="310" y="0"/>
                    </a:lnTo>
                    <a:lnTo>
                      <a:pt x="306" y="0"/>
                    </a:lnTo>
                    <a:lnTo>
                      <a:pt x="302" y="0"/>
                    </a:lnTo>
                    <a:lnTo>
                      <a:pt x="298" y="0"/>
                    </a:lnTo>
                    <a:lnTo>
                      <a:pt x="294" y="0"/>
                    </a:lnTo>
                    <a:lnTo>
                      <a:pt x="290" y="0"/>
                    </a:lnTo>
                    <a:lnTo>
                      <a:pt x="286" y="0"/>
                    </a:lnTo>
                    <a:lnTo>
                      <a:pt x="282" y="0"/>
                    </a:lnTo>
                    <a:lnTo>
                      <a:pt x="278" y="0"/>
                    </a:lnTo>
                    <a:lnTo>
                      <a:pt x="274" y="0"/>
                    </a:lnTo>
                    <a:lnTo>
                      <a:pt x="270" y="0"/>
                    </a:lnTo>
                    <a:lnTo>
                      <a:pt x="266" y="0"/>
                    </a:lnTo>
                    <a:lnTo>
                      <a:pt x="262" y="0"/>
                    </a:lnTo>
                    <a:lnTo>
                      <a:pt x="258" y="0"/>
                    </a:lnTo>
                    <a:lnTo>
                      <a:pt x="254" y="0"/>
                    </a:lnTo>
                    <a:lnTo>
                      <a:pt x="250" y="0"/>
                    </a:lnTo>
                    <a:lnTo>
                      <a:pt x="246" y="0"/>
                    </a:lnTo>
                    <a:lnTo>
                      <a:pt x="242" y="0"/>
                    </a:lnTo>
                    <a:lnTo>
                      <a:pt x="238" y="0"/>
                    </a:lnTo>
                    <a:lnTo>
                      <a:pt x="235" y="0"/>
                    </a:lnTo>
                    <a:lnTo>
                      <a:pt x="231" y="0"/>
                    </a:lnTo>
                    <a:lnTo>
                      <a:pt x="227" y="0"/>
                    </a:lnTo>
                    <a:lnTo>
                      <a:pt x="223" y="0"/>
                    </a:lnTo>
                    <a:lnTo>
                      <a:pt x="219" y="0"/>
                    </a:lnTo>
                    <a:lnTo>
                      <a:pt x="215" y="0"/>
                    </a:lnTo>
                    <a:lnTo>
                      <a:pt x="211" y="0"/>
                    </a:lnTo>
                    <a:lnTo>
                      <a:pt x="207" y="0"/>
                    </a:lnTo>
                    <a:lnTo>
                      <a:pt x="203" y="0"/>
                    </a:lnTo>
                    <a:lnTo>
                      <a:pt x="199" y="0"/>
                    </a:lnTo>
                    <a:lnTo>
                      <a:pt x="196" y="0"/>
                    </a:lnTo>
                    <a:lnTo>
                      <a:pt x="192" y="0"/>
                    </a:lnTo>
                    <a:lnTo>
                      <a:pt x="188" y="0"/>
                    </a:lnTo>
                    <a:lnTo>
                      <a:pt x="184" y="0"/>
                    </a:lnTo>
                    <a:lnTo>
                      <a:pt x="180" y="0"/>
                    </a:lnTo>
                    <a:lnTo>
                      <a:pt x="176" y="0"/>
                    </a:lnTo>
                    <a:lnTo>
                      <a:pt x="172" y="0"/>
                    </a:lnTo>
                    <a:lnTo>
                      <a:pt x="169" y="0"/>
                    </a:lnTo>
                    <a:lnTo>
                      <a:pt x="165" y="0"/>
                    </a:lnTo>
                    <a:lnTo>
                      <a:pt x="161" y="0"/>
                    </a:lnTo>
                    <a:lnTo>
                      <a:pt x="157" y="0"/>
                    </a:lnTo>
                    <a:lnTo>
                      <a:pt x="153" y="0"/>
                    </a:lnTo>
                    <a:lnTo>
                      <a:pt x="149" y="0"/>
                    </a:lnTo>
                    <a:lnTo>
                      <a:pt x="145" y="0"/>
                    </a:lnTo>
                    <a:lnTo>
                      <a:pt x="141" y="0"/>
                    </a:lnTo>
                    <a:lnTo>
                      <a:pt x="137" y="0"/>
                    </a:lnTo>
                    <a:lnTo>
                      <a:pt x="133" y="0"/>
                    </a:lnTo>
                    <a:lnTo>
                      <a:pt x="129" y="0"/>
                    </a:lnTo>
                    <a:lnTo>
                      <a:pt x="125" y="0"/>
                    </a:lnTo>
                    <a:lnTo>
                      <a:pt x="121" y="0"/>
                    </a:lnTo>
                    <a:lnTo>
                      <a:pt x="117" y="0"/>
                    </a:lnTo>
                    <a:lnTo>
                      <a:pt x="113" y="0"/>
                    </a:lnTo>
                    <a:lnTo>
                      <a:pt x="109" y="0"/>
                    </a:lnTo>
                    <a:lnTo>
                      <a:pt x="106" y="0"/>
                    </a:lnTo>
                    <a:lnTo>
                      <a:pt x="102" y="0"/>
                    </a:lnTo>
                    <a:lnTo>
                      <a:pt x="98" y="0"/>
                    </a:lnTo>
                    <a:lnTo>
                      <a:pt x="94" y="0"/>
                    </a:lnTo>
                    <a:lnTo>
                      <a:pt x="90" y="0"/>
                    </a:lnTo>
                    <a:lnTo>
                      <a:pt x="86" y="0"/>
                    </a:lnTo>
                    <a:lnTo>
                      <a:pt x="82" y="0"/>
                    </a:lnTo>
                    <a:lnTo>
                      <a:pt x="78" y="0"/>
                    </a:lnTo>
                    <a:lnTo>
                      <a:pt x="74" y="0"/>
                    </a:lnTo>
                    <a:lnTo>
                      <a:pt x="70" y="0"/>
                    </a:lnTo>
                    <a:lnTo>
                      <a:pt x="66" y="0"/>
                    </a:lnTo>
                    <a:lnTo>
                      <a:pt x="63" y="0"/>
                    </a:lnTo>
                    <a:lnTo>
                      <a:pt x="59" y="0"/>
                    </a:lnTo>
                    <a:lnTo>
                      <a:pt x="55" y="0"/>
                    </a:lnTo>
                    <a:lnTo>
                      <a:pt x="51" y="0"/>
                    </a:lnTo>
                    <a:lnTo>
                      <a:pt x="47" y="0"/>
                    </a:lnTo>
                    <a:lnTo>
                      <a:pt x="43" y="0"/>
                    </a:lnTo>
                    <a:lnTo>
                      <a:pt x="39" y="0"/>
                    </a:lnTo>
                    <a:lnTo>
                      <a:pt x="35" y="0"/>
                    </a:lnTo>
                    <a:lnTo>
                      <a:pt x="32" y="0"/>
                    </a:lnTo>
                    <a:lnTo>
                      <a:pt x="28" y="0"/>
                    </a:lnTo>
                    <a:lnTo>
                      <a:pt x="24" y="0"/>
                    </a:lnTo>
                    <a:lnTo>
                      <a:pt x="20" y="0"/>
                    </a:lnTo>
                    <a:lnTo>
                      <a:pt x="16" y="0"/>
                    </a:lnTo>
                    <a:lnTo>
                      <a:pt x="12" y="0"/>
                    </a:lnTo>
                    <a:lnTo>
                      <a:pt x="8" y="0"/>
                    </a:lnTo>
                    <a:lnTo>
                      <a:pt x="4" y="0"/>
                    </a:lnTo>
                    <a:lnTo>
                      <a:pt x="0" y="0"/>
                    </a:lnTo>
                  </a:path>
                </a:pathLst>
              </a:custGeom>
              <a:solidFill>
                <a:srgbClr val="00FF0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0" name="Line 45"/>
              <p:cNvSpPr>
                <a:spLocks noChangeShapeType="1"/>
              </p:cNvSpPr>
              <p:nvPr/>
            </p:nvSpPr>
            <p:spPr bwMode="auto">
              <a:xfrm>
                <a:off x="463" y="2677"/>
                <a:ext cx="2358"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21" name="Rectangle 46"/>
              <p:cNvSpPr>
                <a:spLocks noChangeArrowheads="1"/>
              </p:cNvSpPr>
              <p:nvPr/>
            </p:nvSpPr>
            <p:spPr bwMode="auto">
              <a:xfrm>
                <a:off x="1541" y="2713"/>
                <a:ext cx="196" cy="232"/>
              </a:xfrm>
              <a:prstGeom prst="rect">
                <a:avLst/>
              </a:prstGeom>
              <a:solidFill>
                <a:srgbClr val="FFFFFF"/>
              </a:solidFill>
              <a:ln w="12700">
                <a:noFill/>
                <a:miter lim="800000"/>
                <a:headEnd/>
                <a:tailEnd/>
              </a:ln>
            </p:spPr>
            <p:txBody>
              <a:bodyPr wrap="none" anchor="ctr"/>
              <a:lstStyle/>
              <a:p>
                <a:endParaRPr lang="en-US" sz="2400" i="0">
                  <a:solidFill>
                    <a:srgbClr val="000000"/>
                  </a:solidFill>
                </a:endParaRPr>
              </a:p>
            </p:txBody>
          </p:sp>
          <p:sp>
            <p:nvSpPr>
              <p:cNvPr id="22" name="Rectangle 47"/>
              <p:cNvSpPr>
                <a:spLocks noChangeArrowheads="1"/>
              </p:cNvSpPr>
              <p:nvPr/>
            </p:nvSpPr>
            <p:spPr bwMode="auto">
              <a:xfrm>
                <a:off x="1504" y="2718"/>
                <a:ext cx="354" cy="229"/>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i="0" kern="0">
                    <a:solidFill>
                      <a:srgbClr val="102060"/>
                    </a:solidFill>
                    <a:latin typeface="Arial" pitchFamily="34" charset="0"/>
                    <a:cs typeface="+mn-cs"/>
                  </a:rPr>
                  <a:t>448</a:t>
                </a:r>
              </a:p>
            </p:txBody>
          </p:sp>
          <p:graphicFrame>
            <p:nvGraphicFramePr>
              <p:cNvPr id="23" name="Object 48">
                <a:hlinkClick r:id="" action="ppaction://ole?verb=0"/>
              </p:cNvPr>
              <p:cNvGraphicFramePr>
                <a:graphicFrameLocks/>
              </p:cNvGraphicFramePr>
              <p:nvPr/>
            </p:nvGraphicFramePr>
            <p:xfrm>
              <a:off x="443" y="1469"/>
              <a:ext cx="646" cy="207"/>
            </p:xfrm>
            <a:graphic>
              <a:graphicData uri="http://schemas.openxmlformats.org/presentationml/2006/ole">
                <mc:AlternateContent xmlns:mc="http://schemas.openxmlformats.org/markup-compatibility/2006">
                  <mc:Choice xmlns:v="urn:schemas-microsoft-com:vml" Requires="v">
                    <p:oleObj spid="_x0000_s19501" name="Equation" r:id="rId9" imgW="457200" imgH="199800" progId="Equation.3">
                      <p:embed/>
                    </p:oleObj>
                  </mc:Choice>
                  <mc:Fallback>
                    <p:oleObj name="Equation" r:id="rId9" imgW="457200" imgH="1998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3" y="1469"/>
                            <a:ext cx="646"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49"/>
              <p:cNvSpPr>
                <a:spLocks noChangeArrowheads="1"/>
              </p:cNvSpPr>
              <p:nvPr/>
            </p:nvSpPr>
            <p:spPr bwMode="auto">
              <a:xfrm>
                <a:off x="2673" y="2777"/>
                <a:ext cx="226" cy="111"/>
              </a:xfrm>
              <a:prstGeom prst="rect">
                <a:avLst/>
              </a:prstGeom>
              <a:noFill/>
              <a:ln w="12700">
                <a:noFill/>
                <a:miter lim="800000"/>
                <a:headEnd/>
                <a:tailEnd/>
              </a:ln>
            </p:spPr>
            <p:txBody>
              <a:bodyPr wrap="none" lIns="90488" tIns="44450" rIns="90488" bIns="44450" anchor="ctr"/>
              <a:lstStyle/>
              <a:p>
                <a:pPr algn="ctr"/>
                <a:r>
                  <a:rPr lang="en-US" sz="1800" b="1" i="0">
                    <a:solidFill>
                      <a:srgbClr val="000000"/>
                    </a:solidFill>
                    <a:latin typeface="Arial" charset="0"/>
                  </a:rPr>
                  <a:t>X</a:t>
                </a:r>
              </a:p>
            </p:txBody>
          </p:sp>
          <p:sp>
            <p:nvSpPr>
              <p:cNvPr id="25" name="Rectangle 50"/>
              <p:cNvSpPr>
                <a:spLocks noChangeArrowheads="1"/>
              </p:cNvSpPr>
              <p:nvPr/>
            </p:nvSpPr>
            <p:spPr bwMode="auto">
              <a:xfrm>
                <a:off x="816" y="2777"/>
                <a:ext cx="227" cy="111"/>
              </a:xfrm>
              <a:prstGeom prst="rect">
                <a:avLst/>
              </a:prstGeom>
              <a:noFill/>
              <a:ln w="12700">
                <a:noFill/>
                <a:miter lim="800000"/>
                <a:headEnd/>
                <a:tailEnd/>
              </a:ln>
            </p:spPr>
            <p:txBody>
              <a:bodyPr wrap="none" lIns="90488" tIns="44450" rIns="90488" bIns="44450" anchor="ctr"/>
              <a:lstStyle/>
              <a:p>
                <a:pPr algn="ctr" fontAlgn="auto">
                  <a:spcBef>
                    <a:spcPts val="0"/>
                  </a:spcBef>
                  <a:spcAft>
                    <a:spcPts val="0"/>
                  </a:spcAft>
                  <a:defRPr/>
                </a:pPr>
                <a:r>
                  <a:rPr lang="en-US" sz="1800" b="1" i="0" kern="0">
                    <a:solidFill>
                      <a:srgbClr val="333399"/>
                    </a:solidFill>
                    <a:latin typeface="Arial" pitchFamily="34" charset="0"/>
                    <a:cs typeface="+mn-cs"/>
                  </a:rPr>
                  <a:t>441</a:t>
                </a:r>
              </a:p>
            </p:txBody>
          </p:sp>
          <p:sp>
            <p:nvSpPr>
              <p:cNvPr id="26" name="Rectangle 51"/>
              <p:cNvSpPr>
                <a:spLocks noChangeArrowheads="1"/>
              </p:cNvSpPr>
              <p:nvPr/>
            </p:nvSpPr>
            <p:spPr bwMode="auto">
              <a:xfrm>
                <a:off x="1248" y="2777"/>
                <a:ext cx="227" cy="111"/>
              </a:xfrm>
              <a:prstGeom prst="rect">
                <a:avLst/>
              </a:prstGeom>
              <a:noFill/>
              <a:ln w="12700">
                <a:noFill/>
                <a:miter lim="800000"/>
                <a:headEnd/>
                <a:tailEnd/>
              </a:ln>
            </p:spPr>
            <p:txBody>
              <a:bodyPr wrap="none" lIns="90488" tIns="44450" rIns="90488" bIns="44450" anchor="ctr"/>
              <a:lstStyle/>
              <a:p>
                <a:pPr algn="ctr" fontAlgn="auto">
                  <a:spcBef>
                    <a:spcPts val="0"/>
                  </a:spcBef>
                  <a:spcAft>
                    <a:spcPts val="0"/>
                  </a:spcAft>
                  <a:defRPr/>
                </a:pPr>
                <a:r>
                  <a:rPr lang="en-US" sz="1800" b="1" i="0" kern="0">
                    <a:solidFill>
                      <a:srgbClr val="00AE00"/>
                    </a:solidFill>
                    <a:latin typeface="Arial" pitchFamily="34" charset="0"/>
                    <a:cs typeface="+mn-cs"/>
                  </a:rPr>
                  <a:t>446</a:t>
                </a:r>
              </a:p>
            </p:txBody>
          </p:sp>
          <p:sp>
            <p:nvSpPr>
              <p:cNvPr id="27" name="Rectangle 52"/>
              <p:cNvSpPr>
                <a:spLocks noChangeArrowheads="1"/>
              </p:cNvSpPr>
              <p:nvPr/>
            </p:nvSpPr>
            <p:spPr bwMode="auto">
              <a:xfrm>
                <a:off x="2388" y="1872"/>
                <a:ext cx="288" cy="144"/>
              </a:xfrm>
              <a:prstGeom prst="rect">
                <a:avLst/>
              </a:prstGeom>
              <a:noFill/>
              <a:ln w="12700">
                <a:noFill/>
                <a:miter lim="800000"/>
                <a:headEnd/>
                <a:tailEnd/>
              </a:ln>
            </p:spPr>
            <p:txBody>
              <a:bodyPr wrap="none" lIns="90488" tIns="44450" rIns="90488" bIns="44450" anchor="ctr"/>
              <a:lstStyle/>
              <a:p>
                <a:pPr algn="ctr" fontAlgn="auto">
                  <a:spcBef>
                    <a:spcPts val="0"/>
                  </a:spcBef>
                  <a:spcAft>
                    <a:spcPts val="0"/>
                  </a:spcAft>
                  <a:defRPr/>
                </a:pPr>
                <a:r>
                  <a:rPr lang="en-US" sz="1800" b="1" i="0" kern="0">
                    <a:solidFill>
                      <a:srgbClr val="808080"/>
                    </a:solidFill>
                    <a:latin typeface="Arial" pitchFamily="34" charset="0"/>
                    <a:cs typeface="+mn-cs"/>
                  </a:rPr>
                  <a:t>.2486</a:t>
                </a:r>
              </a:p>
            </p:txBody>
          </p:sp>
          <p:sp>
            <p:nvSpPr>
              <p:cNvPr id="28" name="Line 53"/>
              <p:cNvSpPr>
                <a:spLocks noChangeShapeType="1"/>
              </p:cNvSpPr>
              <p:nvPr/>
            </p:nvSpPr>
            <p:spPr bwMode="auto">
              <a:xfrm flipH="1">
                <a:off x="1528" y="1920"/>
                <a:ext cx="784" cy="0"/>
              </a:xfrm>
              <a:prstGeom prst="line">
                <a:avLst/>
              </a:prstGeom>
              <a:noFill/>
              <a:ln w="25400">
                <a:solidFill>
                  <a:srgbClr val="80808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29" name="Line 54"/>
              <p:cNvSpPr>
                <a:spLocks noChangeShapeType="1"/>
              </p:cNvSpPr>
              <p:nvPr/>
            </p:nvSpPr>
            <p:spPr bwMode="auto">
              <a:xfrm flipV="1">
                <a:off x="1497" y="1616"/>
                <a:ext cx="0" cy="1088"/>
              </a:xfrm>
              <a:prstGeom prst="line">
                <a:avLst/>
              </a:prstGeom>
              <a:noFill/>
              <a:ln w="508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0" name="Line 55"/>
              <p:cNvSpPr>
                <a:spLocks noChangeShapeType="1"/>
              </p:cNvSpPr>
              <p:nvPr/>
            </p:nvSpPr>
            <p:spPr bwMode="auto">
              <a:xfrm flipV="1">
                <a:off x="1632" y="1520"/>
                <a:ext cx="0" cy="1184"/>
              </a:xfrm>
              <a:prstGeom prst="line">
                <a:avLst/>
              </a:prstGeom>
              <a:noFill/>
              <a:ln w="508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1" name="Line 56"/>
              <p:cNvSpPr>
                <a:spLocks noChangeShapeType="1"/>
              </p:cNvSpPr>
              <p:nvPr/>
            </p:nvSpPr>
            <p:spPr bwMode="auto">
              <a:xfrm flipV="1">
                <a:off x="960" y="1973"/>
                <a:ext cx="0" cy="731"/>
              </a:xfrm>
              <a:prstGeom prst="line">
                <a:avLst/>
              </a:prstGeom>
              <a:noFill/>
              <a:ln w="508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2" name="Rectangle 57"/>
              <p:cNvSpPr>
                <a:spLocks noChangeArrowheads="1"/>
              </p:cNvSpPr>
              <p:nvPr/>
            </p:nvSpPr>
            <p:spPr bwMode="auto">
              <a:xfrm>
                <a:off x="966" y="1776"/>
                <a:ext cx="288" cy="144"/>
              </a:xfrm>
              <a:prstGeom prst="rect">
                <a:avLst/>
              </a:prstGeom>
              <a:noFill/>
              <a:ln w="12700">
                <a:noFill/>
                <a:miter lim="800000"/>
                <a:headEnd/>
                <a:tailEnd/>
              </a:ln>
            </p:spPr>
            <p:txBody>
              <a:bodyPr wrap="none" lIns="90488" tIns="44450" rIns="90488" bIns="44450" anchor="ctr"/>
              <a:lstStyle/>
              <a:p>
                <a:pPr algn="ctr" fontAlgn="auto">
                  <a:spcBef>
                    <a:spcPts val="0"/>
                  </a:spcBef>
                  <a:spcAft>
                    <a:spcPts val="0"/>
                  </a:spcAft>
                  <a:defRPr/>
                </a:pPr>
                <a:r>
                  <a:rPr lang="en-US" sz="1800" b="1" i="0" kern="0">
                    <a:solidFill>
                      <a:srgbClr val="808080"/>
                    </a:solidFill>
                    <a:latin typeface="Arial" pitchFamily="34" charset="0"/>
                    <a:cs typeface="+mn-cs"/>
                  </a:rPr>
                  <a:t>.4901</a:t>
                </a:r>
              </a:p>
            </p:txBody>
          </p:sp>
          <p:sp>
            <p:nvSpPr>
              <p:cNvPr id="33" name="Line 58"/>
              <p:cNvSpPr>
                <a:spLocks noChangeShapeType="1"/>
              </p:cNvSpPr>
              <p:nvPr/>
            </p:nvSpPr>
            <p:spPr bwMode="auto">
              <a:xfrm flipH="1">
                <a:off x="1000" y="2016"/>
                <a:ext cx="637" cy="0"/>
              </a:xfrm>
              <a:prstGeom prst="line">
                <a:avLst/>
              </a:prstGeom>
              <a:noFill/>
              <a:ln w="25400">
                <a:solidFill>
                  <a:srgbClr val="80808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4" name="Rectangle 59"/>
              <p:cNvSpPr>
                <a:spLocks noChangeArrowheads="1"/>
              </p:cNvSpPr>
              <p:nvPr/>
            </p:nvSpPr>
            <p:spPr bwMode="auto">
              <a:xfrm>
                <a:off x="994" y="2377"/>
                <a:ext cx="474" cy="229"/>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i="0" kern="0">
                    <a:solidFill>
                      <a:sysClr val="windowText" lastClr="000000"/>
                    </a:solidFill>
                    <a:latin typeface="Arial" pitchFamily="34" charset="0"/>
                    <a:cs typeface="+mn-cs"/>
                  </a:rPr>
                  <a:t>.2415</a:t>
                </a:r>
              </a:p>
            </p:txBody>
          </p:sp>
          <p:sp>
            <p:nvSpPr>
              <p:cNvPr id="35" name="Line 60"/>
              <p:cNvSpPr>
                <a:spLocks noChangeShapeType="1"/>
              </p:cNvSpPr>
              <p:nvPr/>
            </p:nvSpPr>
            <p:spPr bwMode="auto">
              <a:xfrm>
                <a:off x="2744" y="2745"/>
                <a:ext cx="83" cy="0"/>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grpSp>
    </p:spTree>
    <p:extLst>
      <p:ext uri="{BB962C8B-B14F-4D97-AF65-F5344CB8AC3E}">
        <p14:creationId xmlns:p14="http://schemas.microsoft.com/office/powerpoint/2010/main" val="236485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Sampling Distribution of  </a:t>
            </a:r>
            <a:r>
              <a:rPr lang="en-US" sz="2000" b="0" u="sng" dirty="0" err="1" smtClean="0">
                <a:latin typeface="Times New Roman" pitchFamily="18" charset="0"/>
                <a:cs typeface="Times New Roman" pitchFamily="18" charset="0"/>
              </a:rPr>
              <a:t>Pcap</a:t>
            </a:r>
            <a:r>
              <a:rPr lang="en-US" sz="2000" b="0" u="sng" dirty="0" smtClean="0">
                <a:latin typeface="Times New Roman" pitchFamily="18" charset="0"/>
                <a:cs typeface="Times New Roman" pitchFamily="18" charset="0"/>
              </a:rPr>
              <a:t> :</a:t>
            </a:r>
          </a:p>
        </p:txBody>
      </p:sp>
      <p:sp>
        <p:nvSpPr>
          <p:cNvPr id="5" name="Content Placeholder 10"/>
          <p:cNvSpPr txBox="1">
            <a:spLocks/>
          </p:cNvSpPr>
          <p:nvPr/>
        </p:nvSpPr>
        <p:spPr>
          <a:xfrm>
            <a:off x="381000" y="1704280"/>
            <a:ext cx="8382000" cy="48355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mtClean="0">
                <a:latin typeface="Times New Roman" pitchFamily="18" charset="0"/>
                <a:cs typeface="Times New Roman" pitchFamily="18" charset="0"/>
              </a:rPr>
              <a:t>Sample Proportion</a:t>
            </a:r>
          </a:p>
          <a:p>
            <a:endParaRPr lang="en-US" sz="2000" smtClean="0">
              <a:latin typeface="Times New Roman" pitchFamily="18" charset="0"/>
              <a:cs typeface="Times New Roman" pitchFamily="18" charset="0"/>
            </a:endParaRPr>
          </a:p>
          <a:p>
            <a:endParaRPr lang="en-US" sz="2000" smtClean="0">
              <a:latin typeface="Times New Roman" pitchFamily="18" charset="0"/>
              <a:cs typeface="Times New Roman" pitchFamily="18" charset="0"/>
            </a:endParaRPr>
          </a:p>
          <a:p>
            <a:endParaRPr lang="en-US" sz="2000" smtClean="0">
              <a:latin typeface="Times New Roman" pitchFamily="18" charset="0"/>
              <a:cs typeface="Times New Roman" pitchFamily="18" charset="0"/>
            </a:endParaRPr>
          </a:p>
          <a:p>
            <a:endParaRPr lang="en-US" sz="2000" smtClean="0">
              <a:latin typeface="Times New Roman" pitchFamily="18" charset="0"/>
              <a:cs typeface="Times New Roman" pitchFamily="18" charset="0"/>
            </a:endParaRPr>
          </a:p>
          <a:p>
            <a:endParaRPr lang="en-US" sz="2000" smtClean="0">
              <a:latin typeface="Times New Roman" pitchFamily="18" charset="0"/>
              <a:cs typeface="Times New Roman" pitchFamily="18" charset="0"/>
            </a:endParaRPr>
          </a:p>
          <a:p>
            <a:endParaRPr lang="en-US" sz="2000" smtClean="0">
              <a:latin typeface="Times New Roman" pitchFamily="18" charset="0"/>
              <a:cs typeface="Times New Roman" pitchFamily="18" charset="0"/>
            </a:endParaRPr>
          </a:p>
          <a:p>
            <a:r>
              <a:rPr lang="en-US" sz="2000" smtClean="0">
                <a:latin typeface="Times New Roman" pitchFamily="18" charset="0"/>
                <a:cs typeface="Times New Roman" pitchFamily="18" charset="0"/>
              </a:rPr>
              <a:t>Sampling Distribution</a:t>
            </a:r>
          </a:p>
          <a:p>
            <a:pPr lvl="1"/>
            <a:r>
              <a:rPr lang="en-US" sz="2000" smtClean="0">
                <a:latin typeface="Times New Roman" pitchFamily="18" charset="0"/>
                <a:cs typeface="Times New Roman" pitchFamily="18" charset="0"/>
              </a:rPr>
              <a:t>The central limit theorem holds, and the distribution is approximately normal if </a:t>
            </a:r>
            <a:r>
              <a:rPr lang="en-US" sz="2000" i="1" smtClean="0">
                <a:latin typeface="Times New Roman" pitchFamily="18" charset="0"/>
                <a:cs typeface="Times New Roman" pitchFamily="18" charset="0"/>
              </a:rPr>
              <a:t>np</a:t>
            </a:r>
            <a:r>
              <a:rPr lang="en-US" sz="2000" smtClean="0">
                <a:latin typeface="Times New Roman" pitchFamily="18" charset="0"/>
                <a:cs typeface="Times New Roman" pitchFamily="18" charset="0"/>
              </a:rPr>
              <a:t> &gt; 5 and </a:t>
            </a:r>
            <a:r>
              <a:rPr lang="en-US" sz="2000" i="1" smtClean="0">
                <a:latin typeface="Times New Roman" pitchFamily="18" charset="0"/>
                <a:cs typeface="Times New Roman" pitchFamily="18" charset="0"/>
              </a:rPr>
              <a:t>nq</a:t>
            </a:r>
            <a:r>
              <a:rPr lang="en-US" sz="2000" smtClean="0">
                <a:latin typeface="Times New Roman" pitchFamily="18" charset="0"/>
                <a:cs typeface="Times New Roman" pitchFamily="18" charset="0"/>
              </a:rPr>
              <a:t> &gt; 5 </a:t>
            </a:r>
            <a:br>
              <a:rPr lang="en-US" sz="2000" smtClean="0">
                <a:latin typeface="Times New Roman" pitchFamily="18" charset="0"/>
                <a:cs typeface="Times New Roman" pitchFamily="18" charset="0"/>
              </a:rPr>
            </a:b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p</a:t>
            </a:r>
            <a:r>
              <a:rPr lang="en-US" sz="2000" smtClean="0">
                <a:latin typeface="Times New Roman" pitchFamily="18" charset="0"/>
                <a:cs typeface="Times New Roman" pitchFamily="18" charset="0"/>
              </a:rPr>
              <a:t> is the population proportion and q = 1 - </a:t>
            </a:r>
            <a:r>
              <a:rPr lang="en-US" sz="2000" i="1" smtClean="0">
                <a:latin typeface="Times New Roman" pitchFamily="18" charset="0"/>
                <a:cs typeface="Times New Roman" pitchFamily="18" charset="0"/>
              </a:rPr>
              <a:t>p</a:t>
            </a:r>
            <a:r>
              <a:rPr lang="en-US" sz="2000" smtClean="0">
                <a:latin typeface="Times New Roman" pitchFamily="18" charset="0"/>
                <a:cs typeface="Times New Roman" pitchFamily="18" charset="0"/>
              </a:rPr>
              <a:t>)</a:t>
            </a:r>
          </a:p>
          <a:p>
            <a:pPr lvl="1"/>
            <a:r>
              <a:rPr lang="en-US" sz="2000" smtClean="0">
                <a:latin typeface="Times New Roman" pitchFamily="18" charset="0"/>
                <a:cs typeface="Times New Roman" pitchFamily="18" charset="0"/>
              </a:rPr>
              <a:t>The mean of the distribution is </a:t>
            </a:r>
            <a:r>
              <a:rPr lang="en-US" sz="2000" i="1" smtClean="0">
                <a:latin typeface="Times New Roman" pitchFamily="18" charset="0"/>
                <a:cs typeface="Times New Roman" pitchFamily="18" charset="0"/>
              </a:rPr>
              <a:t>p</a:t>
            </a:r>
            <a:r>
              <a:rPr lang="en-US" sz="2000" smtClean="0">
                <a:latin typeface="Times New Roman" pitchFamily="18" charset="0"/>
                <a:cs typeface="Times New Roman" pitchFamily="18" charset="0"/>
              </a:rPr>
              <a:t>.</a:t>
            </a:r>
          </a:p>
          <a:p>
            <a:pPr lvl="1"/>
            <a:r>
              <a:rPr lang="en-US" sz="2000" smtClean="0">
                <a:latin typeface="Times New Roman" pitchFamily="18" charset="0"/>
                <a:cs typeface="Times New Roman" pitchFamily="18" charset="0"/>
              </a:rPr>
              <a:t>The variance of the distribution is pq/n</a:t>
            </a:r>
            <a:endParaRPr lang="en-US" sz="2000" dirty="0" smtClean="0">
              <a:latin typeface="Times New Roman" pitchFamily="18" charset="0"/>
              <a:cs typeface="Times New Roman" pitchFamily="18" charset="0"/>
            </a:endParaRPr>
          </a:p>
        </p:txBody>
      </p:sp>
      <p:graphicFrame>
        <p:nvGraphicFramePr>
          <p:cNvPr id="6" name="Object 8">
            <a:hlinkClick r:id="" action="ppaction://ole?verb=0"/>
          </p:cNvPr>
          <p:cNvGraphicFramePr>
            <a:graphicFrameLocks/>
          </p:cNvGraphicFramePr>
          <p:nvPr>
            <p:extLst>
              <p:ext uri="{D42A27DB-BD31-4B8C-83A1-F6EECF244321}">
                <p14:modId xmlns:p14="http://schemas.microsoft.com/office/powerpoint/2010/main" val="1722987079"/>
              </p:ext>
            </p:extLst>
          </p:nvPr>
        </p:nvGraphicFramePr>
        <p:xfrm>
          <a:off x="1083138" y="2234340"/>
          <a:ext cx="6945312" cy="1885950"/>
        </p:xfrm>
        <a:graphic>
          <a:graphicData uri="http://schemas.openxmlformats.org/presentationml/2006/ole">
            <mc:AlternateContent xmlns:mc="http://schemas.openxmlformats.org/markup-compatibility/2006">
              <mc:Choice xmlns:v="urn:schemas-microsoft-com:vml" Requires="v">
                <p:oleObj spid="_x0000_s20492" name="Equation" r:id="rId3" imgW="4025880" imgH="1091880" progId="Equation.3">
                  <p:embed/>
                </p:oleObj>
              </mc:Choice>
              <mc:Fallback>
                <p:oleObj name="Equation" r:id="rId3" imgW="4025880" imgH="10918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138" y="2234340"/>
                        <a:ext cx="6945312" cy="188595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9"/>
          <p:cNvGrpSpPr>
            <a:grpSpLocks/>
          </p:cNvGrpSpPr>
          <p:nvPr/>
        </p:nvGrpSpPr>
        <p:grpSpPr bwMode="auto">
          <a:xfrm>
            <a:off x="3842305" y="1201510"/>
            <a:ext cx="414338" cy="704850"/>
            <a:chOff x="6977062" y="50800"/>
            <a:chExt cx="414338" cy="704850"/>
          </a:xfrm>
        </p:grpSpPr>
        <p:sp>
          <p:nvSpPr>
            <p:cNvPr id="8" name="Rectangle 5"/>
            <p:cNvSpPr>
              <a:spLocks noChangeArrowheads="1"/>
            </p:cNvSpPr>
            <p:nvPr/>
          </p:nvSpPr>
          <p:spPr bwMode="auto">
            <a:xfrm>
              <a:off x="6977062" y="76200"/>
              <a:ext cx="414338" cy="644525"/>
            </a:xfrm>
            <a:prstGeom prst="rect">
              <a:avLst/>
            </a:prstGeom>
            <a:noFill/>
            <a:ln w="12700">
              <a:noFill/>
              <a:miter lim="800000"/>
              <a:headEnd/>
              <a:tailEnd/>
            </a:ln>
          </p:spPr>
          <p:txBody>
            <a:bodyPr lIns="90488" tIns="44450" rIns="90488" bIns="44450">
              <a:spAutoFit/>
            </a:bodyPr>
            <a:lstStyle/>
            <a:p>
              <a:pPr eaLnBrk="0" hangingPunct="0"/>
              <a:r>
                <a:rPr lang="en-US" sz="3600" b="1">
                  <a:latin typeface="Calibri" pitchFamily="34" charset="0"/>
                </a:rPr>
                <a:t>p</a:t>
              </a:r>
              <a:endParaRPr lang="en-US" sz="3800" b="1">
                <a:latin typeface="Calibri" pitchFamily="34" charset="0"/>
              </a:endParaRPr>
            </a:p>
          </p:txBody>
        </p:sp>
        <p:sp>
          <p:nvSpPr>
            <p:cNvPr id="9" name="Rectangle 6"/>
            <p:cNvSpPr>
              <a:spLocks noChangeArrowheads="1"/>
            </p:cNvSpPr>
            <p:nvPr/>
          </p:nvSpPr>
          <p:spPr bwMode="auto">
            <a:xfrm>
              <a:off x="7007225" y="50800"/>
              <a:ext cx="35401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4000" i="0" dirty="0">
                  <a:latin typeface="MT Extra" pitchFamily="18" charset="2"/>
                </a:rPr>
                <a:t></a:t>
              </a:r>
              <a:endParaRPr lang="en-US" sz="3800" i="0" dirty="0">
                <a:latin typeface="MT Extra" pitchFamily="18" charset="2"/>
              </a:endParaRPr>
            </a:p>
          </p:txBody>
        </p:sp>
      </p:grpSp>
    </p:spTree>
    <p:extLst>
      <p:ext uri="{BB962C8B-B14F-4D97-AF65-F5344CB8AC3E}">
        <p14:creationId xmlns:p14="http://schemas.microsoft.com/office/powerpoint/2010/main" val="2364850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Sampling Distribution of  </a:t>
            </a:r>
            <a:r>
              <a:rPr lang="en-US" sz="2000" b="0" u="sng" dirty="0" err="1" smtClean="0">
                <a:latin typeface="Times New Roman" pitchFamily="18" charset="0"/>
                <a:cs typeface="Times New Roman" pitchFamily="18" charset="0"/>
              </a:rPr>
              <a:t>Pcap</a:t>
            </a:r>
            <a:r>
              <a:rPr lang="en-US" sz="2000" b="0" u="sng" dirty="0" smtClean="0">
                <a:latin typeface="Times New Roman" pitchFamily="18" charset="0"/>
                <a:cs typeface="Times New Roman" pitchFamily="18" charset="0"/>
              </a:rPr>
              <a:t> :</a:t>
            </a:r>
          </a:p>
        </p:txBody>
      </p:sp>
      <p:grpSp>
        <p:nvGrpSpPr>
          <p:cNvPr id="5" name="Group 9"/>
          <p:cNvGrpSpPr>
            <a:grpSpLocks/>
          </p:cNvGrpSpPr>
          <p:nvPr/>
        </p:nvGrpSpPr>
        <p:grpSpPr bwMode="auto">
          <a:xfrm>
            <a:off x="3842305" y="1201510"/>
            <a:ext cx="414338" cy="704850"/>
            <a:chOff x="6977062" y="50800"/>
            <a:chExt cx="414338" cy="704850"/>
          </a:xfrm>
        </p:grpSpPr>
        <p:sp>
          <p:nvSpPr>
            <p:cNvPr id="6" name="Rectangle 5"/>
            <p:cNvSpPr>
              <a:spLocks noChangeArrowheads="1"/>
            </p:cNvSpPr>
            <p:nvPr/>
          </p:nvSpPr>
          <p:spPr bwMode="auto">
            <a:xfrm>
              <a:off x="6977062" y="76200"/>
              <a:ext cx="414338" cy="644525"/>
            </a:xfrm>
            <a:prstGeom prst="rect">
              <a:avLst/>
            </a:prstGeom>
            <a:noFill/>
            <a:ln w="12700">
              <a:noFill/>
              <a:miter lim="800000"/>
              <a:headEnd/>
              <a:tailEnd/>
            </a:ln>
          </p:spPr>
          <p:txBody>
            <a:bodyPr lIns="90488" tIns="44450" rIns="90488" bIns="44450">
              <a:spAutoFit/>
            </a:bodyPr>
            <a:lstStyle/>
            <a:p>
              <a:pPr eaLnBrk="0" hangingPunct="0"/>
              <a:r>
                <a:rPr lang="en-US" sz="3600" b="1">
                  <a:latin typeface="Calibri" pitchFamily="34" charset="0"/>
                </a:rPr>
                <a:t>p</a:t>
              </a:r>
              <a:endParaRPr lang="en-US" sz="3800" b="1">
                <a:latin typeface="Calibri" pitchFamily="34" charset="0"/>
              </a:endParaRPr>
            </a:p>
          </p:txBody>
        </p:sp>
        <p:sp>
          <p:nvSpPr>
            <p:cNvPr id="7" name="Rectangle 6"/>
            <p:cNvSpPr>
              <a:spLocks noChangeArrowheads="1"/>
            </p:cNvSpPr>
            <p:nvPr/>
          </p:nvSpPr>
          <p:spPr bwMode="auto">
            <a:xfrm>
              <a:off x="7007225" y="50800"/>
              <a:ext cx="35401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4000" i="0" dirty="0">
                  <a:latin typeface="MT Extra" pitchFamily="18" charset="2"/>
                </a:rPr>
                <a:t></a:t>
              </a:r>
              <a:endParaRPr lang="en-US" sz="3800" i="0" dirty="0">
                <a:latin typeface="MT Extra" pitchFamily="18" charset="2"/>
              </a:endParaRPr>
            </a:p>
          </p:txBody>
        </p:sp>
      </p:grpSp>
      <p:sp>
        <p:nvSpPr>
          <p:cNvPr id="8" name="Content Placeholder 2"/>
          <p:cNvSpPr txBox="1">
            <a:spLocks/>
          </p:cNvSpPr>
          <p:nvPr/>
        </p:nvSpPr>
        <p:spPr>
          <a:xfrm>
            <a:off x="381000" y="2311075"/>
            <a:ext cx="8382000" cy="2625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latin typeface="Times New Roman" pitchFamily="18" charset="0"/>
                <a:cs typeface="Times New Roman" pitchFamily="18" charset="0"/>
              </a:rPr>
              <a:t>     or “p hat’ is a sample proportion</a:t>
            </a:r>
          </a:p>
          <a:p>
            <a:r>
              <a:rPr lang="en-US" smtClean="0">
                <a:latin typeface="Times New Roman" pitchFamily="18" charset="0"/>
                <a:cs typeface="Times New Roman" pitchFamily="18" charset="0"/>
              </a:rPr>
              <a:t>Whereas the mean is computed by averaging a set</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of values, the sample proportion is computed by dividing the frequency with which a given characteristic occurs in a sample by the number</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of items in the sample</a:t>
            </a:r>
            <a:endParaRPr lang="en-US" dirty="0" smtClean="0">
              <a:latin typeface="Times New Roman" pitchFamily="18" charset="0"/>
              <a:cs typeface="Times New Roman" pitchFamily="18" charset="0"/>
            </a:endParaRPr>
          </a:p>
        </p:txBody>
      </p:sp>
      <p:grpSp>
        <p:nvGrpSpPr>
          <p:cNvPr id="9" name="Group 13"/>
          <p:cNvGrpSpPr>
            <a:grpSpLocks/>
          </p:cNvGrpSpPr>
          <p:nvPr/>
        </p:nvGrpSpPr>
        <p:grpSpPr bwMode="auto">
          <a:xfrm>
            <a:off x="763588" y="2088825"/>
            <a:ext cx="414337" cy="704850"/>
            <a:chOff x="763588" y="1165225"/>
            <a:chExt cx="414337" cy="704850"/>
          </a:xfrm>
        </p:grpSpPr>
        <p:sp>
          <p:nvSpPr>
            <p:cNvPr id="10" name="Rectangle 5"/>
            <p:cNvSpPr>
              <a:spLocks noChangeArrowheads="1"/>
            </p:cNvSpPr>
            <p:nvPr/>
          </p:nvSpPr>
          <p:spPr bwMode="auto">
            <a:xfrm>
              <a:off x="763588" y="1203325"/>
              <a:ext cx="414337" cy="638175"/>
            </a:xfrm>
            <a:prstGeom prst="rect">
              <a:avLst/>
            </a:prstGeom>
            <a:noFill/>
            <a:ln w="12700">
              <a:noFill/>
              <a:miter lim="800000"/>
              <a:headEnd/>
              <a:tailEnd/>
            </a:ln>
          </p:spPr>
          <p:txBody>
            <a:bodyPr lIns="90488" tIns="44450" rIns="90488" bIns="44450">
              <a:spAutoFit/>
            </a:bodyPr>
            <a:lstStyle/>
            <a:p>
              <a:pPr eaLnBrk="0" hangingPunct="0"/>
              <a:r>
                <a:rPr lang="en-US" sz="3600" b="1">
                  <a:latin typeface="Calibri" pitchFamily="34" charset="0"/>
                </a:rPr>
                <a:t>p</a:t>
              </a:r>
              <a:endParaRPr lang="en-US" sz="3800" b="1">
                <a:latin typeface="Calibri" pitchFamily="34" charset="0"/>
              </a:endParaRPr>
            </a:p>
          </p:txBody>
        </p:sp>
        <p:sp>
          <p:nvSpPr>
            <p:cNvPr id="11" name="Rectangle 6"/>
            <p:cNvSpPr>
              <a:spLocks noChangeArrowheads="1"/>
            </p:cNvSpPr>
            <p:nvPr/>
          </p:nvSpPr>
          <p:spPr bwMode="auto">
            <a:xfrm>
              <a:off x="776288" y="1165225"/>
              <a:ext cx="35401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4000" i="0">
                  <a:latin typeface="MT Extra" pitchFamily="18" charset="2"/>
                </a:rPr>
                <a:t></a:t>
              </a:r>
              <a:endParaRPr lang="en-US" sz="3800" i="0">
                <a:latin typeface="MT Extra" pitchFamily="18" charset="2"/>
              </a:endParaRPr>
            </a:p>
          </p:txBody>
        </p:sp>
      </p:grpSp>
    </p:spTree>
    <p:extLst>
      <p:ext uri="{BB962C8B-B14F-4D97-AF65-F5344CB8AC3E}">
        <p14:creationId xmlns:p14="http://schemas.microsoft.com/office/powerpoint/2010/main" val="2364850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Z formula for sample proportions :</a:t>
            </a:r>
          </a:p>
        </p:txBody>
      </p:sp>
      <p:grpSp>
        <p:nvGrpSpPr>
          <p:cNvPr id="5" name="Group 227"/>
          <p:cNvGrpSpPr>
            <a:grpSpLocks/>
          </p:cNvGrpSpPr>
          <p:nvPr/>
        </p:nvGrpSpPr>
        <p:grpSpPr bwMode="auto">
          <a:xfrm>
            <a:off x="2217738" y="1885990"/>
            <a:ext cx="4710112" cy="4346575"/>
            <a:chOff x="1752600" y="1609725"/>
            <a:chExt cx="4710113" cy="4346575"/>
          </a:xfrm>
        </p:grpSpPr>
        <p:sp>
          <p:nvSpPr>
            <p:cNvPr id="6" name="Rectangle 5"/>
            <p:cNvSpPr>
              <a:spLocks noChangeArrowheads="1"/>
            </p:cNvSpPr>
            <p:nvPr/>
          </p:nvSpPr>
          <p:spPr bwMode="auto">
            <a:xfrm>
              <a:off x="1752600" y="1609725"/>
              <a:ext cx="4710113" cy="4346575"/>
            </a:xfrm>
            <a:prstGeom prst="rect">
              <a:avLst/>
            </a:prstGeom>
            <a:noFill/>
            <a:ln w="508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sz="2400"/>
            </a:p>
          </p:txBody>
        </p:sp>
        <p:sp>
          <p:nvSpPr>
            <p:cNvPr id="7" name="Rectangle 6"/>
            <p:cNvSpPr>
              <a:spLocks noChangeArrowheads="1"/>
            </p:cNvSpPr>
            <p:nvPr/>
          </p:nvSpPr>
          <p:spPr bwMode="auto">
            <a:xfrm>
              <a:off x="3273425" y="1668463"/>
              <a:ext cx="363883"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t>p</a:t>
              </a:r>
            </a:p>
          </p:txBody>
        </p:sp>
        <p:sp>
          <p:nvSpPr>
            <p:cNvPr id="8" name="Rectangle 8"/>
            <p:cNvSpPr>
              <a:spLocks noChangeArrowheads="1"/>
            </p:cNvSpPr>
            <p:nvPr/>
          </p:nvSpPr>
          <p:spPr bwMode="auto">
            <a:xfrm>
              <a:off x="3778250" y="1668463"/>
              <a:ext cx="363883"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t>p</a:t>
              </a:r>
            </a:p>
          </p:txBody>
        </p:sp>
        <p:sp>
          <p:nvSpPr>
            <p:cNvPr id="9" name="Line 9"/>
            <p:cNvSpPr>
              <a:spLocks noChangeShapeType="1"/>
            </p:cNvSpPr>
            <p:nvPr/>
          </p:nvSpPr>
          <p:spPr bwMode="auto">
            <a:xfrm>
              <a:off x="3495675" y="2484438"/>
              <a:ext cx="666750" cy="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0" name="Line 10"/>
            <p:cNvSpPr>
              <a:spLocks noChangeShapeType="1"/>
            </p:cNvSpPr>
            <p:nvPr/>
          </p:nvSpPr>
          <p:spPr bwMode="auto">
            <a:xfrm flipV="1">
              <a:off x="3263900" y="2535238"/>
              <a:ext cx="28575" cy="33338"/>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1" name="Line 11"/>
            <p:cNvSpPr>
              <a:spLocks noChangeShapeType="1"/>
            </p:cNvSpPr>
            <p:nvPr/>
          </p:nvSpPr>
          <p:spPr bwMode="auto">
            <a:xfrm>
              <a:off x="3314700" y="2560638"/>
              <a:ext cx="34925" cy="219075"/>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2" name="Line 12"/>
            <p:cNvSpPr>
              <a:spLocks noChangeShapeType="1"/>
            </p:cNvSpPr>
            <p:nvPr/>
          </p:nvSpPr>
          <p:spPr bwMode="auto">
            <a:xfrm flipV="1">
              <a:off x="3379788" y="2122488"/>
              <a:ext cx="71438" cy="677863"/>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3" name="Line 13"/>
            <p:cNvSpPr>
              <a:spLocks noChangeShapeType="1"/>
            </p:cNvSpPr>
            <p:nvPr/>
          </p:nvSpPr>
          <p:spPr bwMode="auto">
            <a:xfrm>
              <a:off x="3467100" y="2128838"/>
              <a:ext cx="723900" cy="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4" name="Line 14"/>
            <p:cNvSpPr>
              <a:spLocks noChangeShapeType="1"/>
            </p:cNvSpPr>
            <p:nvPr/>
          </p:nvSpPr>
          <p:spPr bwMode="auto">
            <a:xfrm>
              <a:off x="3225800" y="2087563"/>
              <a:ext cx="993775" cy="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5" name="Rectangle 15"/>
            <p:cNvSpPr>
              <a:spLocks noChangeArrowheads="1"/>
            </p:cNvSpPr>
            <p:nvPr/>
          </p:nvSpPr>
          <p:spPr bwMode="auto">
            <a:xfrm>
              <a:off x="2524125" y="1852613"/>
              <a:ext cx="333426"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t>Z</a:t>
              </a:r>
            </a:p>
          </p:txBody>
        </p:sp>
        <p:sp>
          <p:nvSpPr>
            <p:cNvPr id="16" name="Rectangle 16"/>
            <p:cNvSpPr>
              <a:spLocks noChangeArrowheads="1"/>
            </p:cNvSpPr>
            <p:nvPr/>
          </p:nvSpPr>
          <p:spPr bwMode="auto">
            <a:xfrm>
              <a:off x="3413125" y="2071688"/>
              <a:ext cx="363883"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488" tIns="44450" rIns="90488" bIns="44450">
              <a:spAutoFit/>
            </a:bodyPr>
            <a:lstStyle/>
            <a:p>
              <a:pPr eaLnBrk="0" hangingPunct="0"/>
              <a:r>
                <a:rPr lang="en-US" sz="2200" b="1"/>
                <a:t>p</a:t>
              </a:r>
            </a:p>
          </p:txBody>
        </p:sp>
        <p:sp>
          <p:nvSpPr>
            <p:cNvPr id="17" name="Rectangle 17"/>
            <p:cNvSpPr>
              <a:spLocks noChangeArrowheads="1"/>
            </p:cNvSpPr>
            <p:nvPr/>
          </p:nvSpPr>
          <p:spPr bwMode="auto">
            <a:xfrm>
              <a:off x="3794125" y="2071688"/>
              <a:ext cx="382588"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488" tIns="44450" rIns="90488" bIns="44450">
              <a:spAutoFit/>
            </a:bodyPr>
            <a:lstStyle/>
            <a:p>
              <a:pPr eaLnBrk="0" hangingPunct="0"/>
              <a:r>
                <a:rPr lang="en-US" sz="2200" b="1" dirty="0"/>
                <a:t>q</a:t>
              </a:r>
            </a:p>
          </p:txBody>
        </p:sp>
        <p:sp>
          <p:nvSpPr>
            <p:cNvPr id="18" name="Rectangle 18"/>
            <p:cNvSpPr>
              <a:spLocks noChangeArrowheads="1"/>
            </p:cNvSpPr>
            <p:nvPr/>
          </p:nvSpPr>
          <p:spPr bwMode="auto">
            <a:xfrm>
              <a:off x="3633788" y="2470150"/>
              <a:ext cx="354265"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488" tIns="44450" rIns="90488" bIns="44450">
              <a:spAutoFit/>
            </a:bodyPr>
            <a:lstStyle/>
            <a:p>
              <a:pPr eaLnBrk="0" hangingPunct="0"/>
              <a:r>
                <a:rPr lang="en-US" sz="2200" b="1"/>
                <a:t>n</a:t>
              </a:r>
            </a:p>
          </p:txBody>
        </p:sp>
        <p:sp>
          <p:nvSpPr>
            <p:cNvPr id="19" name="Rectangle 19"/>
            <p:cNvSpPr>
              <a:spLocks noChangeArrowheads="1"/>
            </p:cNvSpPr>
            <p:nvPr/>
          </p:nvSpPr>
          <p:spPr bwMode="auto">
            <a:xfrm>
              <a:off x="2513012" y="2870200"/>
              <a:ext cx="998672" cy="428322"/>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dirty="0">
                  <a:latin typeface="+mj-lt"/>
                  <a:cs typeface="+mn-cs"/>
                </a:rPr>
                <a:t>where</a:t>
              </a:r>
            </a:p>
          </p:txBody>
        </p:sp>
        <p:sp>
          <p:nvSpPr>
            <p:cNvPr id="20" name="Rectangle 20"/>
            <p:cNvSpPr>
              <a:spLocks noChangeArrowheads="1"/>
            </p:cNvSpPr>
            <p:nvPr/>
          </p:nvSpPr>
          <p:spPr bwMode="auto">
            <a:xfrm>
              <a:off x="2543175" y="3321050"/>
              <a:ext cx="363883"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t>p</a:t>
              </a:r>
            </a:p>
          </p:txBody>
        </p:sp>
        <p:sp>
          <p:nvSpPr>
            <p:cNvPr id="21" name="Rectangle 21"/>
            <p:cNvSpPr>
              <a:spLocks noChangeArrowheads="1"/>
            </p:cNvSpPr>
            <p:nvPr/>
          </p:nvSpPr>
          <p:spPr bwMode="auto">
            <a:xfrm>
              <a:off x="2511425" y="3756025"/>
              <a:ext cx="354265"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t>n</a:t>
              </a:r>
            </a:p>
          </p:txBody>
        </p:sp>
        <p:sp>
          <p:nvSpPr>
            <p:cNvPr id="22" name="Rectangle 22"/>
            <p:cNvSpPr>
              <a:spLocks noChangeArrowheads="1"/>
            </p:cNvSpPr>
            <p:nvPr/>
          </p:nvSpPr>
          <p:spPr bwMode="auto">
            <a:xfrm>
              <a:off x="2522538" y="4192588"/>
              <a:ext cx="363883"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t>p</a:t>
              </a:r>
            </a:p>
          </p:txBody>
        </p:sp>
        <p:sp>
          <p:nvSpPr>
            <p:cNvPr id="23" name="Rectangle 23"/>
            <p:cNvSpPr>
              <a:spLocks noChangeArrowheads="1"/>
            </p:cNvSpPr>
            <p:nvPr/>
          </p:nvSpPr>
          <p:spPr bwMode="auto">
            <a:xfrm>
              <a:off x="2503488" y="4625975"/>
              <a:ext cx="359074"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t>q</a:t>
              </a:r>
            </a:p>
          </p:txBody>
        </p:sp>
        <p:sp>
          <p:nvSpPr>
            <p:cNvPr id="24" name="Rectangle 24"/>
            <p:cNvSpPr>
              <a:spLocks noChangeArrowheads="1"/>
            </p:cNvSpPr>
            <p:nvPr/>
          </p:nvSpPr>
          <p:spPr bwMode="auto">
            <a:xfrm>
              <a:off x="3567113" y="4625975"/>
              <a:ext cx="363883"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t>p</a:t>
              </a:r>
            </a:p>
          </p:txBody>
        </p:sp>
        <p:sp>
          <p:nvSpPr>
            <p:cNvPr id="25" name="Rectangle 25"/>
            <p:cNvSpPr>
              <a:spLocks noChangeArrowheads="1"/>
            </p:cNvSpPr>
            <p:nvPr/>
          </p:nvSpPr>
          <p:spPr bwMode="auto">
            <a:xfrm>
              <a:off x="2511425" y="5062538"/>
              <a:ext cx="354265"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t>n</a:t>
              </a:r>
            </a:p>
          </p:txBody>
        </p:sp>
        <p:sp>
          <p:nvSpPr>
            <p:cNvPr id="26" name="Rectangle 26"/>
            <p:cNvSpPr>
              <a:spLocks noChangeArrowheads="1"/>
            </p:cNvSpPr>
            <p:nvPr/>
          </p:nvSpPr>
          <p:spPr bwMode="auto">
            <a:xfrm>
              <a:off x="2868613" y="5062538"/>
              <a:ext cx="363883"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t>p</a:t>
              </a:r>
            </a:p>
          </p:txBody>
        </p:sp>
        <p:sp>
          <p:nvSpPr>
            <p:cNvPr id="27" name="Rectangle 27"/>
            <p:cNvSpPr>
              <a:spLocks noChangeArrowheads="1"/>
            </p:cNvSpPr>
            <p:nvPr/>
          </p:nvSpPr>
          <p:spPr bwMode="auto">
            <a:xfrm>
              <a:off x="2511425" y="5500688"/>
              <a:ext cx="354265"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t>n</a:t>
              </a:r>
            </a:p>
          </p:txBody>
        </p:sp>
        <p:sp>
          <p:nvSpPr>
            <p:cNvPr id="28" name="Rectangle 28"/>
            <p:cNvSpPr>
              <a:spLocks noChangeArrowheads="1"/>
            </p:cNvSpPr>
            <p:nvPr/>
          </p:nvSpPr>
          <p:spPr bwMode="auto">
            <a:xfrm>
              <a:off x="2849563" y="5500688"/>
              <a:ext cx="359074"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t>q</a:t>
              </a:r>
            </a:p>
          </p:txBody>
        </p:sp>
        <p:sp>
          <p:nvSpPr>
            <p:cNvPr id="29" name="Rectangle 29"/>
            <p:cNvSpPr>
              <a:spLocks noChangeArrowheads="1"/>
            </p:cNvSpPr>
            <p:nvPr/>
          </p:nvSpPr>
          <p:spPr bwMode="auto">
            <a:xfrm>
              <a:off x="2822575" y="1852613"/>
              <a:ext cx="338235"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dirty="0">
                  <a:latin typeface="Symbol" pitchFamily="18" charset="2"/>
                </a:rPr>
                <a:t></a:t>
              </a:r>
            </a:p>
          </p:txBody>
        </p:sp>
        <p:sp>
          <p:nvSpPr>
            <p:cNvPr id="30" name="Rectangle 30"/>
            <p:cNvSpPr>
              <a:spLocks noChangeArrowheads="1"/>
            </p:cNvSpPr>
            <p:nvPr/>
          </p:nvSpPr>
          <p:spPr bwMode="auto">
            <a:xfrm>
              <a:off x="3671888" y="2071688"/>
              <a:ext cx="253275"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Symbol" pitchFamily="18" charset="2"/>
                </a:rPr>
                <a:t></a:t>
              </a:r>
            </a:p>
          </p:txBody>
        </p:sp>
        <p:sp>
          <p:nvSpPr>
            <p:cNvPr id="31" name="Rectangle 31"/>
            <p:cNvSpPr>
              <a:spLocks noChangeArrowheads="1"/>
            </p:cNvSpPr>
            <p:nvPr/>
          </p:nvSpPr>
          <p:spPr bwMode="auto">
            <a:xfrm>
              <a:off x="2801938" y="3321050"/>
              <a:ext cx="338235"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Symbol" pitchFamily="18" charset="2"/>
                </a:rPr>
                <a:t></a:t>
              </a:r>
            </a:p>
          </p:txBody>
        </p:sp>
        <p:sp>
          <p:nvSpPr>
            <p:cNvPr id="32" name="Rectangle 32"/>
            <p:cNvSpPr>
              <a:spLocks noChangeArrowheads="1"/>
            </p:cNvSpPr>
            <p:nvPr/>
          </p:nvSpPr>
          <p:spPr bwMode="auto">
            <a:xfrm>
              <a:off x="2770188" y="3756025"/>
              <a:ext cx="338235"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Symbol" pitchFamily="18" charset="2"/>
                </a:rPr>
                <a:t></a:t>
              </a:r>
            </a:p>
          </p:txBody>
        </p:sp>
        <p:sp>
          <p:nvSpPr>
            <p:cNvPr id="33" name="Rectangle 33"/>
            <p:cNvSpPr>
              <a:spLocks noChangeArrowheads="1"/>
            </p:cNvSpPr>
            <p:nvPr/>
          </p:nvSpPr>
          <p:spPr bwMode="auto">
            <a:xfrm>
              <a:off x="2822575" y="4192588"/>
              <a:ext cx="338235"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Symbol" pitchFamily="18" charset="2"/>
                </a:rPr>
                <a:t></a:t>
              </a:r>
            </a:p>
          </p:txBody>
        </p:sp>
        <p:sp>
          <p:nvSpPr>
            <p:cNvPr id="34" name="Rectangle 34"/>
            <p:cNvSpPr>
              <a:spLocks noChangeArrowheads="1"/>
            </p:cNvSpPr>
            <p:nvPr/>
          </p:nvSpPr>
          <p:spPr bwMode="auto">
            <a:xfrm>
              <a:off x="2838450" y="4625975"/>
              <a:ext cx="338235"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Symbol" pitchFamily="18" charset="2"/>
                </a:rPr>
                <a:t></a:t>
              </a:r>
            </a:p>
          </p:txBody>
        </p:sp>
        <p:sp>
          <p:nvSpPr>
            <p:cNvPr id="35" name="Rectangle 35"/>
            <p:cNvSpPr>
              <a:spLocks noChangeArrowheads="1"/>
            </p:cNvSpPr>
            <p:nvPr/>
          </p:nvSpPr>
          <p:spPr bwMode="auto">
            <a:xfrm>
              <a:off x="3297238" y="4625975"/>
              <a:ext cx="338235"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Symbol" pitchFamily="18" charset="2"/>
                </a:rPr>
                <a:t></a:t>
              </a:r>
            </a:p>
          </p:txBody>
        </p:sp>
        <p:sp>
          <p:nvSpPr>
            <p:cNvPr id="36" name="Rectangle 36"/>
            <p:cNvSpPr>
              <a:spLocks noChangeArrowheads="1"/>
            </p:cNvSpPr>
            <p:nvPr/>
          </p:nvSpPr>
          <p:spPr bwMode="auto">
            <a:xfrm>
              <a:off x="2727325" y="5062538"/>
              <a:ext cx="253275"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Symbol" pitchFamily="18" charset="2"/>
                </a:rPr>
                <a:t></a:t>
              </a:r>
            </a:p>
          </p:txBody>
        </p:sp>
        <p:sp>
          <p:nvSpPr>
            <p:cNvPr id="37" name="Rectangle 37"/>
            <p:cNvSpPr>
              <a:spLocks noChangeArrowheads="1"/>
            </p:cNvSpPr>
            <p:nvPr/>
          </p:nvSpPr>
          <p:spPr bwMode="auto">
            <a:xfrm>
              <a:off x="3162300" y="5062538"/>
              <a:ext cx="338235"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Arial" charset="0"/>
                </a:rPr>
                <a:t>≥</a:t>
              </a:r>
              <a:endParaRPr lang="en-US" sz="2200" b="1" i="0">
                <a:latin typeface="Symbol" pitchFamily="18" charset="2"/>
              </a:endParaRPr>
            </a:p>
          </p:txBody>
        </p:sp>
        <p:sp>
          <p:nvSpPr>
            <p:cNvPr id="38" name="Rectangle 38"/>
            <p:cNvSpPr>
              <a:spLocks noChangeArrowheads="1"/>
            </p:cNvSpPr>
            <p:nvPr/>
          </p:nvSpPr>
          <p:spPr bwMode="auto">
            <a:xfrm>
              <a:off x="2727325" y="5500688"/>
              <a:ext cx="253275"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Symbol" pitchFamily="18" charset="2"/>
                </a:rPr>
                <a:t></a:t>
              </a:r>
            </a:p>
          </p:txBody>
        </p:sp>
        <p:sp>
          <p:nvSpPr>
            <p:cNvPr id="39" name="Rectangle 39"/>
            <p:cNvSpPr>
              <a:spLocks noChangeArrowheads="1"/>
            </p:cNvSpPr>
            <p:nvPr/>
          </p:nvSpPr>
          <p:spPr bwMode="auto">
            <a:xfrm>
              <a:off x="3179763" y="5500688"/>
              <a:ext cx="338235"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Arial" charset="0"/>
                </a:rPr>
                <a:t>≥</a:t>
              </a:r>
              <a:endParaRPr lang="en-US" sz="2200" b="1" i="0">
                <a:latin typeface="Symbol" pitchFamily="18" charset="2"/>
              </a:endParaRPr>
            </a:p>
          </p:txBody>
        </p:sp>
        <p:sp>
          <p:nvSpPr>
            <p:cNvPr id="40" name="Rectangle 40"/>
            <p:cNvSpPr>
              <a:spLocks noChangeArrowheads="1"/>
            </p:cNvSpPr>
            <p:nvPr/>
          </p:nvSpPr>
          <p:spPr bwMode="auto">
            <a:xfrm>
              <a:off x="3362325" y="2870200"/>
              <a:ext cx="261937" cy="428625"/>
            </a:xfrm>
            <a:prstGeom prst="rect">
              <a:avLst/>
            </a:prstGeom>
            <a:noFill/>
            <a:ln w="12700">
              <a:noFill/>
              <a:miter lim="800000"/>
              <a:headEnd/>
              <a:tailEnd/>
            </a:ln>
          </p:spPr>
          <p:txBody>
            <a:bodyPr wrap="none" lIns="90488" tIns="44450" rIns="90488" bIns="44450">
              <a:spAutoFit/>
            </a:bodyPr>
            <a:lstStyle/>
            <a:p>
              <a:pPr eaLnBrk="0" hangingPunct="0"/>
              <a:r>
                <a:rPr lang="en-US" sz="2200" b="1" i="0">
                  <a:latin typeface="Calibri" pitchFamily="34" charset="0"/>
                </a:rPr>
                <a:t>:</a:t>
              </a:r>
            </a:p>
          </p:txBody>
        </p:sp>
        <p:sp>
          <p:nvSpPr>
            <p:cNvPr id="41" name="Rectangle 41"/>
            <p:cNvSpPr>
              <a:spLocks noChangeArrowheads="1"/>
            </p:cNvSpPr>
            <p:nvPr/>
          </p:nvSpPr>
          <p:spPr bwMode="auto">
            <a:xfrm>
              <a:off x="2573338" y="3302000"/>
              <a:ext cx="277321"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MT Extra" pitchFamily="18" charset="2"/>
                </a:rPr>
                <a:t></a:t>
              </a:r>
            </a:p>
          </p:txBody>
        </p:sp>
        <p:sp>
          <p:nvSpPr>
            <p:cNvPr id="42" name="Rectangle 42"/>
            <p:cNvSpPr>
              <a:spLocks noChangeArrowheads="1"/>
            </p:cNvSpPr>
            <p:nvPr/>
          </p:nvSpPr>
          <p:spPr bwMode="auto">
            <a:xfrm>
              <a:off x="3089275" y="3321050"/>
              <a:ext cx="2734725" cy="428322"/>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i="0" dirty="0">
                  <a:cs typeface="+mn-cs"/>
                </a:rPr>
                <a:t> </a:t>
              </a:r>
              <a:r>
                <a:rPr lang="en-US" sz="2200" b="1" i="0" dirty="0">
                  <a:latin typeface="+mj-lt"/>
                  <a:cs typeface="+mn-cs"/>
                </a:rPr>
                <a:t>sample proportion</a:t>
              </a:r>
            </a:p>
          </p:txBody>
        </p:sp>
        <p:sp>
          <p:nvSpPr>
            <p:cNvPr id="43" name="Rectangle 43"/>
            <p:cNvSpPr>
              <a:spLocks noChangeArrowheads="1"/>
            </p:cNvSpPr>
            <p:nvPr/>
          </p:nvSpPr>
          <p:spPr bwMode="auto">
            <a:xfrm>
              <a:off x="3055937" y="3756025"/>
              <a:ext cx="1846660" cy="428322"/>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i="0" dirty="0">
                  <a:latin typeface="+mj-lt"/>
                  <a:cs typeface="+mn-cs"/>
                </a:rPr>
                <a:t> sample size</a:t>
              </a:r>
            </a:p>
          </p:txBody>
        </p:sp>
        <p:sp>
          <p:nvSpPr>
            <p:cNvPr id="44" name="Rectangle 44"/>
            <p:cNvSpPr>
              <a:spLocks noChangeArrowheads="1"/>
            </p:cNvSpPr>
            <p:nvPr/>
          </p:nvSpPr>
          <p:spPr bwMode="auto">
            <a:xfrm>
              <a:off x="3109912" y="4192588"/>
              <a:ext cx="3209214" cy="428322"/>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i="0" dirty="0">
                  <a:cs typeface="+mn-cs"/>
                </a:rPr>
                <a:t> </a:t>
              </a:r>
              <a:r>
                <a:rPr lang="en-US" sz="2200" b="1" i="0" dirty="0">
                  <a:latin typeface="+mj-lt"/>
                  <a:cs typeface="+mn-cs"/>
                </a:rPr>
                <a:t>population proportion</a:t>
              </a:r>
            </a:p>
          </p:txBody>
        </p:sp>
        <p:sp>
          <p:nvSpPr>
            <p:cNvPr id="45" name="Rectangle 45"/>
            <p:cNvSpPr>
              <a:spLocks noChangeArrowheads="1"/>
            </p:cNvSpPr>
            <p:nvPr/>
          </p:nvSpPr>
          <p:spPr bwMode="auto">
            <a:xfrm>
              <a:off x="3086100" y="4625975"/>
              <a:ext cx="325437" cy="428625"/>
            </a:xfrm>
            <a:prstGeom prst="rect">
              <a:avLst/>
            </a:prstGeom>
            <a:noFill/>
            <a:ln w="12700">
              <a:noFill/>
              <a:miter lim="800000"/>
              <a:headEnd/>
              <a:tailEnd/>
            </a:ln>
          </p:spPr>
          <p:txBody>
            <a:bodyPr wrap="none" lIns="90488" tIns="44450" rIns="90488" bIns="44450">
              <a:spAutoFit/>
            </a:bodyPr>
            <a:lstStyle/>
            <a:p>
              <a:pPr eaLnBrk="0" hangingPunct="0"/>
              <a:r>
                <a:rPr lang="en-US" sz="2200" b="1" i="0">
                  <a:latin typeface="Calibri" pitchFamily="34" charset="0"/>
                </a:rPr>
                <a:t>1</a:t>
              </a:r>
            </a:p>
          </p:txBody>
        </p:sp>
        <p:sp>
          <p:nvSpPr>
            <p:cNvPr id="46" name="Rectangle 46"/>
            <p:cNvSpPr>
              <a:spLocks noChangeArrowheads="1"/>
            </p:cNvSpPr>
            <p:nvPr/>
          </p:nvSpPr>
          <p:spPr bwMode="auto">
            <a:xfrm>
              <a:off x="3433763" y="5062538"/>
              <a:ext cx="333426"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t>5</a:t>
              </a:r>
            </a:p>
          </p:txBody>
        </p:sp>
        <p:sp>
          <p:nvSpPr>
            <p:cNvPr id="47" name="Rectangle 47"/>
            <p:cNvSpPr>
              <a:spLocks noChangeArrowheads="1"/>
            </p:cNvSpPr>
            <p:nvPr/>
          </p:nvSpPr>
          <p:spPr bwMode="auto">
            <a:xfrm>
              <a:off x="3449638" y="5500688"/>
              <a:ext cx="333426"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t>5</a:t>
              </a:r>
            </a:p>
          </p:txBody>
        </p:sp>
        <p:sp>
          <p:nvSpPr>
            <p:cNvPr id="48" name="Rectangle 49"/>
            <p:cNvSpPr>
              <a:spLocks noChangeArrowheads="1"/>
            </p:cNvSpPr>
            <p:nvPr/>
          </p:nvSpPr>
          <p:spPr bwMode="auto">
            <a:xfrm>
              <a:off x="3303588" y="1649413"/>
              <a:ext cx="277321"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MT Extra" pitchFamily="18" charset="2"/>
                </a:rPr>
                <a:t></a:t>
              </a:r>
            </a:p>
          </p:txBody>
        </p:sp>
        <p:sp>
          <p:nvSpPr>
            <p:cNvPr id="49" name="Rectangle 7"/>
            <p:cNvSpPr>
              <a:spLocks noChangeArrowheads="1"/>
            </p:cNvSpPr>
            <p:nvPr/>
          </p:nvSpPr>
          <p:spPr bwMode="auto">
            <a:xfrm>
              <a:off x="3508375" y="1668463"/>
              <a:ext cx="338235"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Symbol" pitchFamily="18" charset="2"/>
                </a:rPr>
                <a:t></a:t>
              </a:r>
            </a:p>
          </p:txBody>
        </p:sp>
      </p:grpSp>
    </p:spTree>
    <p:extLst>
      <p:ext uri="{BB962C8B-B14F-4D97-AF65-F5344CB8AC3E}">
        <p14:creationId xmlns:p14="http://schemas.microsoft.com/office/powerpoint/2010/main" val="2364850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18903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0323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4143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Example :</a:t>
            </a:r>
          </a:p>
        </p:txBody>
      </p:sp>
      <p:sp>
        <p:nvSpPr>
          <p:cNvPr id="5" name="Rectangle 4"/>
          <p:cNvSpPr/>
          <p:nvPr/>
        </p:nvSpPr>
        <p:spPr>
          <a:xfrm>
            <a:off x="232235" y="2142115"/>
            <a:ext cx="8679530" cy="1384995"/>
          </a:xfrm>
          <a:prstGeom prst="rect">
            <a:avLst/>
          </a:prstGeom>
        </p:spPr>
        <p:txBody>
          <a:bodyPr wrap="square">
            <a:spAutoFit/>
          </a:bodyPr>
          <a:lstStyle/>
          <a:p>
            <a:pPr>
              <a:defRPr/>
            </a:pPr>
            <a:r>
              <a:rPr lang="en-US" sz="2800" b="0" dirty="0">
                <a:latin typeface="Times New Roman" pitchFamily="18" charset="0"/>
                <a:cs typeface="Times New Roman" pitchFamily="18" charset="0"/>
              </a:rPr>
              <a:t>If 10% of a population of parts is </a:t>
            </a:r>
            <a:r>
              <a:rPr lang="en-US" sz="2800" b="0" dirty="0" smtClean="0">
                <a:latin typeface="Times New Roman" pitchFamily="18" charset="0"/>
                <a:cs typeface="Times New Roman" pitchFamily="18" charset="0"/>
              </a:rPr>
              <a:t>defective, what </a:t>
            </a:r>
            <a:r>
              <a:rPr lang="en-US" sz="2800" b="0" dirty="0">
                <a:latin typeface="Times New Roman" pitchFamily="18" charset="0"/>
                <a:cs typeface="Times New Roman" pitchFamily="18" charset="0"/>
              </a:rPr>
              <a:t>is the probability of randomly </a:t>
            </a:r>
            <a:r>
              <a:rPr lang="en-US" sz="2800" b="0" dirty="0" smtClean="0">
                <a:latin typeface="Times New Roman" pitchFamily="18" charset="0"/>
                <a:cs typeface="Times New Roman" pitchFamily="18" charset="0"/>
              </a:rPr>
              <a:t>selecting 80 </a:t>
            </a:r>
            <a:r>
              <a:rPr lang="en-US" sz="2800" b="0" dirty="0">
                <a:latin typeface="Times New Roman" pitchFamily="18" charset="0"/>
                <a:cs typeface="Times New Roman" pitchFamily="18" charset="0"/>
              </a:rPr>
              <a:t>parts and finding that 12 or more parts are defective?</a:t>
            </a:r>
          </a:p>
        </p:txBody>
      </p:sp>
    </p:spTree>
    <p:extLst>
      <p:ext uri="{BB962C8B-B14F-4D97-AF65-F5344CB8AC3E}">
        <p14:creationId xmlns:p14="http://schemas.microsoft.com/office/powerpoint/2010/main" val="236485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374925" y="1316725"/>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Example :</a:t>
            </a:r>
          </a:p>
        </p:txBody>
      </p:sp>
      <p:grpSp>
        <p:nvGrpSpPr>
          <p:cNvPr id="5" name="Group 187"/>
          <p:cNvGrpSpPr>
            <a:grpSpLocks/>
          </p:cNvGrpSpPr>
          <p:nvPr/>
        </p:nvGrpSpPr>
        <p:grpSpPr bwMode="auto">
          <a:xfrm>
            <a:off x="580469" y="1752600"/>
            <a:ext cx="4083050" cy="4435475"/>
            <a:chOff x="288" y="983"/>
            <a:chExt cx="2572" cy="2794"/>
          </a:xfrm>
        </p:grpSpPr>
        <p:sp>
          <p:nvSpPr>
            <p:cNvPr id="6" name="Rectangle 5"/>
            <p:cNvSpPr>
              <a:spLocks noChangeArrowheads="1"/>
            </p:cNvSpPr>
            <p:nvPr/>
          </p:nvSpPr>
          <p:spPr bwMode="auto">
            <a:xfrm>
              <a:off x="288" y="1013"/>
              <a:ext cx="2572" cy="2764"/>
            </a:xfrm>
            <a:prstGeom prst="rect">
              <a:avLst/>
            </a:prstGeom>
            <a:noFill/>
            <a:ln w="508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sz="2400">
                <a:latin typeface="Times New Roman" pitchFamily="18" charset="0"/>
                <a:cs typeface="Times New Roman" pitchFamily="18" charset="0"/>
              </a:endParaRPr>
            </a:p>
          </p:txBody>
        </p:sp>
        <p:sp>
          <p:nvSpPr>
            <p:cNvPr id="7" name="Line 6"/>
            <p:cNvSpPr>
              <a:spLocks noChangeShapeType="1"/>
            </p:cNvSpPr>
            <p:nvPr/>
          </p:nvSpPr>
          <p:spPr bwMode="auto">
            <a:xfrm>
              <a:off x="766" y="2787"/>
              <a:ext cx="15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itchFamily="18" charset="0"/>
                <a:cs typeface="Times New Roman" pitchFamily="18" charset="0"/>
              </a:endParaRPr>
            </a:p>
          </p:txBody>
        </p:sp>
        <p:sp>
          <p:nvSpPr>
            <p:cNvPr id="8" name="Line 7"/>
            <p:cNvSpPr>
              <a:spLocks noChangeShapeType="1"/>
            </p:cNvSpPr>
            <p:nvPr/>
          </p:nvSpPr>
          <p:spPr bwMode="auto">
            <a:xfrm>
              <a:off x="1140" y="2787"/>
              <a:ext cx="20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itchFamily="18" charset="0"/>
                <a:cs typeface="Times New Roman" pitchFamily="18" charset="0"/>
              </a:endParaRPr>
            </a:p>
          </p:txBody>
        </p:sp>
        <p:sp>
          <p:nvSpPr>
            <p:cNvPr id="9" name="Rectangle 8"/>
            <p:cNvSpPr>
              <a:spLocks noChangeArrowheads="1"/>
            </p:cNvSpPr>
            <p:nvPr/>
          </p:nvSpPr>
          <p:spPr bwMode="auto">
            <a:xfrm>
              <a:off x="388" y="983"/>
              <a:ext cx="1869"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i="0" dirty="0">
                  <a:latin typeface="Times New Roman" pitchFamily="18" charset="0"/>
                  <a:cs typeface="Times New Roman" pitchFamily="18" charset="0"/>
                </a:rPr>
                <a:t>Population Parameters</a:t>
              </a:r>
            </a:p>
          </p:txBody>
        </p:sp>
        <p:sp>
          <p:nvSpPr>
            <p:cNvPr id="10" name="Rectangle 9"/>
            <p:cNvSpPr>
              <a:spLocks noChangeArrowheads="1"/>
            </p:cNvSpPr>
            <p:nvPr/>
          </p:nvSpPr>
          <p:spPr bwMode="auto">
            <a:xfrm>
              <a:off x="555" y="1242"/>
              <a:ext cx="21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a:t>
              </a:r>
            </a:p>
          </p:txBody>
        </p:sp>
        <p:sp>
          <p:nvSpPr>
            <p:cNvPr id="11" name="Rectangle 10"/>
            <p:cNvSpPr>
              <a:spLocks noChangeArrowheads="1"/>
            </p:cNvSpPr>
            <p:nvPr/>
          </p:nvSpPr>
          <p:spPr bwMode="auto">
            <a:xfrm>
              <a:off x="805" y="1242"/>
              <a:ext cx="16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a:t>
              </a:r>
            </a:p>
          </p:txBody>
        </p:sp>
        <p:sp>
          <p:nvSpPr>
            <p:cNvPr id="12" name="Rectangle 11"/>
            <p:cNvSpPr>
              <a:spLocks noChangeArrowheads="1"/>
            </p:cNvSpPr>
            <p:nvPr/>
          </p:nvSpPr>
          <p:spPr bwMode="auto">
            <a:xfrm>
              <a:off x="563" y="1501"/>
              <a:ext cx="21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a:t>
              </a:r>
            </a:p>
          </p:txBody>
        </p:sp>
        <p:sp>
          <p:nvSpPr>
            <p:cNvPr id="13" name="Rectangle 12"/>
            <p:cNvSpPr>
              <a:spLocks noChangeArrowheads="1"/>
            </p:cNvSpPr>
            <p:nvPr/>
          </p:nvSpPr>
          <p:spPr bwMode="auto">
            <a:xfrm>
              <a:off x="810" y="1501"/>
              <a:ext cx="1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a:t>
              </a:r>
            </a:p>
          </p:txBody>
        </p:sp>
        <p:sp>
          <p:nvSpPr>
            <p:cNvPr id="14" name="Rectangle 13"/>
            <p:cNvSpPr>
              <a:spLocks noChangeArrowheads="1"/>
            </p:cNvSpPr>
            <p:nvPr/>
          </p:nvSpPr>
          <p:spPr bwMode="auto">
            <a:xfrm>
              <a:off x="382" y="1760"/>
              <a:ext cx="679"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i="0" dirty="0">
                  <a:latin typeface="Times New Roman" pitchFamily="18" charset="0"/>
                  <a:cs typeface="Times New Roman" pitchFamily="18" charset="0"/>
                </a:rPr>
                <a:t>Sample</a:t>
              </a:r>
            </a:p>
          </p:txBody>
        </p:sp>
        <p:sp>
          <p:nvSpPr>
            <p:cNvPr id="15" name="Rectangle 14"/>
            <p:cNvSpPr>
              <a:spLocks noChangeArrowheads="1"/>
            </p:cNvSpPr>
            <p:nvPr/>
          </p:nvSpPr>
          <p:spPr bwMode="auto">
            <a:xfrm>
              <a:off x="526" y="2019"/>
              <a:ext cx="21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a:t>
              </a:r>
            </a:p>
          </p:txBody>
        </p:sp>
        <p:sp>
          <p:nvSpPr>
            <p:cNvPr id="16" name="Rectangle 15"/>
            <p:cNvSpPr>
              <a:spLocks noChangeArrowheads="1"/>
            </p:cNvSpPr>
            <p:nvPr/>
          </p:nvSpPr>
          <p:spPr bwMode="auto">
            <a:xfrm>
              <a:off x="393" y="1242"/>
              <a:ext cx="21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latin typeface="Times New Roman" pitchFamily="18" charset="0"/>
                  <a:cs typeface="Times New Roman" pitchFamily="18" charset="0"/>
                </a:rPr>
                <a:t>p</a:t>
              </a:r>
            </a:p>
          </p:txBody>
        </p:sp>
        <p:sp>
          <p:nvSpPr>
            <p:cNvPr id="17" name="Rectangle 16"/>
            <p:cNvSpPr>
              <a:spLocks noChangeArrowheads="1"/>
            </p:cNvSpPr>
            <p:nvPr/>
          </p:nvSpPr>
          <p:spPr bwMode="auto">
            <a:xfrm>
              <a:off x="383" y="1501"/>
              <a:ext cx="21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latin typeface="Times New Roman" pitchFamily="18" charset="0"/>
                  <a:cs typeface="Times New Roman" pitchFamily="18" charset="0"/>
                </a:rPr>
                <a:t>q</a:t>
              </a:r>
            </a:p>
          </p:txBody>
        </p:sp>
        <p:sp>
          <p:nvSpPr>
            <p:cNvPr id="18" name="Rectangle 17"/>
            <p:cNvSpPr>
              <a:spLocks noChangeArrowheads="1"/>
            </p:cNvSpPr>
            <p:nvPr/>
          </p:nvSpPr>
          <p:spPr bwMode="auto">
            <a:xfrm>
              <a:off x="911" y="1501"/>
              <a:ext cx="21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latin typeface="Times New Roman" pitchFamily="18" charset="0"/>
                  <a:cs typeface="Times New Roman" pitchFamily="18" charset="0"/>
                </a:rPr>
                <a:t>p</a:t>
              </a:r>
            </a:p>
          </p:txBody>
        </p:sp>
        <p:sp>
          <p:nvSpPr>
            <p:cNvPr id="19" name="Rectangle 18"/>
            <p:cNvSpPr>
              <a:spLocks noChangeArrowheads="1"/>
            </p:cNvSpPr>
            <p:nvPr/>
          </p:nvSpPr>
          <p:spPr bwMode="auto">
            <a:xfrm>
              <a:off x="386" y="2019"/>
              <a:ext cx="21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latin typeface="Times New Roman" pitchFamily="18" charset="0"/>
                  <a:cs typeface="Times New Roman" pitchFamily="18" charset="0"/>
                </a:rPr>
                <a:t>n</a:t>
              </a:r>
            </a:p>
          </p:txBody>
        </p:sp>
        <p:sp>
          <p:nvSpPr>
            <p:cNvPr id="20" name="Rectangle 19"/>
            <p:cNvSpPr>
              <a:spLocks noChangeArrowheads="1"/>
            </p:cNvSpPr>
            <p:nvPr/>
          </p:nvSpPr>
          <p:spPr bwMode="auto">
            <a:xfrm>
              <a:off x="399" y="2278"/>
              <a:ext cx="20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latin typeface="Times New Roman" pitchFamily="18" charset="0"/>
                  <a:cs typeface="Times New Roman" pitchFamily="18" charset="0"/>
                </a:rPr>
                <a:t>x</a:t>
              </a:r>
            </a:p>
          </p:txBody>
        </p:sp>
        <p:sp>
          <p:nvSpPr>
            <p:cNvPr id="21" name="Rectangle 20"/>
            <p:cNvSpPr>
              <a:spLocks noChangeArrowheads="1"/>
            </p:cNvSpPr>
            <p:nvPr/>
          </p:nvSpPr>
          <p:spPr bwMode="auto">
            <a:xfrm>
              <a:off x="404" y="2646"/>
              <a:ext cx="21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latin typeface="Times New Roman" pitchFamily="18" charset="0"/>
                  <a:cs typeface="Times New Roman" pitchFamily="18" charset="0"/>
                </a:rPr>
                <a:t>p</a:t>
              </a:r>
            </a:p>
          </p:txBody>
        </p:sp>
        <p:sp>
          <p:nvSpPr>
            <p:cNvPr id="22" name="Rectangle 21"/>
            <p:cNvSpPr>
              <a:spLocks noChangeArrowheads="1"/>
            </p:cNvSpPr>
            <p:nvPr/>
          </p:nvSpPr>
          <p:spPr bwMode="auto">
            <a:xfrm>
              <a:off x="730" y="2537"/>
              <a:ext cx="20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latin typeface="Times New Roman" pitchFamily="18" charset="0"/>
                  <a:cs typeface="Times New Roman" pitchFamily="18" charset="0"/>
                </a:rPr>
                <a:t>x</a:t>
              </a:r>
            </a:p>
          </p:txBody>
        </p:sp>
        <p:sp>
          <p:nvSpPr>
            <p:cNvPr id="23" name="Rectangle 22"/>
            <p:cNvSpPr>
              <a:spLocks noChangeArrowheads="1"/>
            </p:cNvSpPr>
            <p:nvPr/>
          </p:nvSpPr>
          <p:spPr bwMode="auto">
            <a:xfrm>
              <a:off x="739" y="2779"/>
              <a:ext cx="21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latin typeface="Times New Roman" pitchFamily="18" charset="0"/>
                  <a:cs typeface="Times New Roman" pitchFamily="18" charset="0"/>
                </a:rPr>
                <a:t>n</a:t>
              </a:r>
            </a:p>
          </p:txBody>
        </p:sp>
        <p:sp>
          <p:nvSpPr>
            <p:cNvPr id="24" name="Rectangle 23"/>
            <p:cNvSpPr>
              <a:spLocks noChangeArrowheads="1"/>
            </p:cNvSpPr>
            <p:nvPr/>
          </p:nvSpPr>
          <p:spPr bwMode="auto">
            <a:xfrm>
              <a:off x="393" y="3492"/>
              <a:ext cx="22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latin typeface="Times New Roman" pitchFamily="18" charset="0"/>
                  <a:cs typeface="Times New Roman" pitchFamily="18" charset="0"/>
                </a:rPr>
                <a:t>P</a:t>
              </a:r>
            </a:p>
          </p:txBody>
        </p:sp>
        <p:sp>
          <p:nvSpPr>
            <p:cNvPr id="25" name="Rectangle 24"/>
            <p:cNvSpPr>
              <a:spLocks noChangeArrowheads="1"/>
            </p:cNvSpPr>
            <p:nvPr/>
          </p:nvSpPr>
          <p:spPr bwMode="auto">
            <a:xfrm>
              <a:off x="606" y="3471"/>
              <a:ext cx="21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latin typeface="Times New Roman" pitchFamily="18" charset="0"/>
                  <a:cs typeface="Times New Roman" pitchFamily="18" charset="0"/>
                </a:rPr>
                <a:t>p</a:t>
              </a:r>
            </a:p>
          </p:txBody>
        </p:sp>
        <p:sp>
          <p:nvSpPr>
            <p:cNvPr id="26" name="Rectangle 30"/>
            <p:cNvSpPr>
              <a:spLocks noChangeArrowheads="1"/>
            </p:cNvSpPr>
            <p:nvPr/>
          </p:nvSpPr>
          <p:spPr bwMode="auto">
            <a:xfrm>
              <a:off x="708" y="1242"/>
              <a:ext cx="20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0</a:t>
              </a:r>
            </a:p>
          </p:txBody>
        </p:sp>
        <p:sp>
          <p:nvSpPr>
            <p:cNvPr id="27" name="Rectangle 31"/>
            <p:cNvSpPr>
              <a:spLocks noChangeArrowheads="1"/>
            </p:cNvSpPr>
            <p:nvPr/>
          </p:nvSpPr>
          <p:spPr bwMode="auto">
            <a:xfrm>
              <a:off x="855" y="1242"/>
              <a:ext cx="29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10</a:t>
              </a:r>
            </a:p>
          </p:txBody>
        </p:sp>
        <p:sp>
          <p:nvSpPr>
            <p:cNvPr id="28" name="Rectangle 32"/>
            <p:cNvSpPr>
              <a:spLocks noChangeArrowheads="1"/>
            </p:cNvSpPr>
            <p:nvPr/>
          </p:nvSpPr>
          <p:spPr bwMode="auto">
            <a:xfrm>
              <a:off x="700" y="1501"/>
              <a:ext cx="20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1</a:t>
              </a:r>
            </a:p>
          </p:txBody>
        </p:sp>
        <p:sp>
          <p:nvSpPr>
            <p:cNvPr id="29" name="Rectangle 33"/>
            <p:cNvSpPr>
              <a:spLocks noChangeArrowheads="1"/>
            </p:cNvSpPr>
            <p:nvPr/>
          </p:nvSpPr>
          <p:spPr bwMode="auto">
            <a:xfrm>
              <a:off x="1214" y="1501"/>
              <a:ext cx="20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1</a:t>
              </a:r>
            </a:p>
          </p:txBody>
        </p:sp>
        <p:sp>
          <p:nvSpPr>
            <p:cNvPr id="30" name="Rectangle 34"/>
            <p:cNvSpPr>
              <a:spLocks noChangeArrowheads="1"/>
            </p:cNvSpPr>
            <p:nvPr/>
          </p:nvSpPr>
          <p:spPr bwMode="auto">
            <a:xfrm>
              <a:off x="1465" y="1501"/>
              <a:ext cx="29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10</a:t>
              </a:r>
            </a:p>
          </p:txBody>
        </p:sp>
        <p:sp>
          <p:nvSpPr>
            <p:cNvPr id="31" name="Rectangle 35"/>
            <p:cNvSpPr>
              <a:spLocks noChangeArrowheads="1"/>
            </p:cNvSpPr>
            <p:nvPr/>
          </p:nvSpPr>
          <p:spPr bwMode="auto">
            <a:xfrm>
              <a:off x="1881" y="1501"/>
              <a:ext cx="29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90</a:t>
              </a:r>
            </a:p>
          </p:txBody>
        </p:sp>
        <p:sp>
          <p:nvSpPr>
            <p:cNvPr id="32" name="Rectangle 36"/>
            <p:cNvSpPr>
              <a:spLocks noChangeArrowheads="1"/>
            </p:cNvSpPr>
            <p:nvPr/>
          </p:nvSpPr>
          <p:spPr bwMode="auto">
            <a:xfrm>
              <a:off x="674" y="2019"/>
              <a:ext cx="29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80</a:t>
              </a:r>
            </a:p>
          </p:txBody>
        </p:sp>
        <p:sp>
          <p:nvSpPr>
            <p:cNvPr id="33" name="Rectangle 37"/>
            <p:cNvSpPr>
              <a:spLocks noChangeArrowheads="1"/>
            </p:cNvSpPr>
            <p:nvPr/>
          </p:nvSpPr>
          <p:spPr bwMode="auto">
            <a:xfrm>
              <a:off x="711" y="2278"/>
              <a:ext cx="29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12</a:t>
              </a:r>
            </a:p>
          </p:txBody>
        </p:sp>
        <p:sp>
          <p:nvSpPr>
            <p:cNvPr id="34" name="Rectangle 38"/>
            <p:cNvSpPr>
              <a:spLocks noChangeArrowheads="1"/>
            </p:cNvSpPr>
            <p:nvPr/>
          </p:nvSpPr>
          <p:spPr bwMode="auto">
            <a:xfrm>
              <a:off x="1080" y="2537"/>
              <a:ext cx="29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12</a:t>
              </a:r>
            </a:p>
          </p:txBody>
        </p:sp>
        <p:sp>
          <p:nvSpPr>
            <p:cNvPr id="35" name="Rectangle 39"/>
            <p:cNvSpPr>
              <a:spLocks noChangeArrowheads="1"/>
            </p:cNvSpPr>
            <p:nvPr/>
          </p:nvSpPr>
          <p:spPr bwMode="auto">
            <a:xfrm>
              <a:off x="1085" y="2779"/>
              <a:ext cx="29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80</a:t>
              </a:r>
            </a:p>
          </p:txBody>
        </p:sp>
        <p:sp>
          <p:nvSpPr>
            <p:cNvPr id="36" name="Rectangle 40"/>
            <p:cNvSpPr>
              <a:spLocks noChangeArrowheads="1"/>
            </p:cNvSpPr>
            <p:nvPr/>
          </p:nvSpPr>
          <p:spPr bwMode="auto">
            <a:xfrm>
              <a:off x="1497" y="2646"/>
              <a:ext cx="20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0</a:t>
              </a:r>
            </a:p>
          </p:txBody>
        </p:sp>
        <p:sp>
          <p:nvSpPr>
            <p:cNvPr id="37" name="Rectangle 41"/>
            <p:cNvSpPr>
              <a:spLocks noChangeArrowheads="1"/>
            </p:cNvSpPr>
            <p:nvPr/>
          </p:nvSpPr>
          <p:spPr bwMode="auto">
            <a:xfrm>
              <a:off x="1644" y="2646"/>
              <a:ext cx="29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15</a:t>
              </a:r>
            </a:p>
          </p:txBody>
        </p:sp>
        <p:sp>
          <p:nvSpPr>
            <p:cNvPr id="38" name="Rectangle 42"/>
            <p:cNvSpPr>
              <a:spLocks noChangeArrowheads="1"/>
            </p:cNvSpPr>
            <p:nvPr/>
          </p:nvSpPr>
          <p:spPr bwMode="auto">
            <a:xfrm>
              <a:off x="901" y="3471"/>
              <a:ext cx="29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15</a:t>
              </a:r>
            </a:p>
          </p:txBody>
        </p:sp>
        <p:sp>
          <p:nvSpPr>
            <p:cNvPr id="39" name="Rectangle 44"/>
            <p:cNvSpPr>
              <a:spLocks noChangeArrowheads="1"/>
            </p:cNvSpPr>
            <p:nvPr/>
          </p:nvSpPr>
          <p:spPr bwMode="auto">
            <a:xfrm>
              <a:off x="1076" y="1501"/>
              <a:ext cx="25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a:t>
              </a:r>
            </a:p>
          </p:txBody>
        </p:sp>
        <p:sp>
          <p:nvSpPr>
            <p:cNvPr id="40" name="Rectangle 45"/>
            <p:cNvSpPr>
              <a:spLocks noChangeArrowheads="1"/>
            </p:cNvSpPr>
            <p:nvPr/>
          </p:nvSpPr>
          <p:spPr bwMode="auto">
            <a:xfrm>
              <a:off x="1306" y="1501"/>
              <a:ext cx="25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a:t>
              </a:r>
            </a:p>
          </p:txBody>
        </p:sp>
        <p:sp>
          <p:nvSpPr>
            <p:cNvPr id="41" name="Rectangle 46"/>
            <p:cNvSpPr>
              <a:spLocks noChangeArrowheads="1"/>
            </p:cNvSpPr>
            <p:nvPr/>
          </p:nvSpPr>
          <p:spPr bwMode="auto">
            <a:xfrm>
              <a:off x="1706" y="1501"/>
              <a:ext cx="25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a:t>
              </a:r>
            </a:p>
          </p:txBody>
        </p:sp>
        <p:sp>
          <p:nvSpPr>
            <p:cNvPr id="42" name="Rectangle 47"/>
            <p:cNvSpPr>
              <a:spLocks noChangeArrowheads="1"/>
            </p:cNvSpPr>
            <p:nvPr/>
          </p:nvSpPr>
          <p:spPr bwMode="auto">
            <a:xfrm>
              <a:off x="574" y="2278"/>
              <a:ext cx="25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dirty="0">
                  <a:latin typeface="Times New Roman" pitchFamily="18" charset="0"/>
                  <a:cs typeface="Times New Roman" pitchFamily="18" charset="0"/>
                </a:rPr>
                <a:t></a:t>
              </a:r>
            </a:p>
          </p:txBody>
        </p:sp>
        <p:sp>
          <p:nvSpPr>
            <p:cNvPr id="43" name="Rectangle 48"/>
            <p:cNvSpPr>
              <a:spLocks noChangeArrowheads="1"/>
            </p:cNvSpPr>
            <p:nvPr/>
          </p:nvSpPr>
          <p:spPr bwMode="auto">
            <a:xfrm>
              <a:off x="547" y="2646"/>
              <a:ext cx="25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a:t>
              </a:r>
            </a:p>
          </p:txBody>
        </p:sp>
        <p:sp>
          <p:nvSpPr>
            <p:cNvPr id="44" name="Rectangle 49"/>
            <p:cNvSpPr>
              <a:spLocks noChangeArrowheads="1"/>
            </p:cNvSpPr>
            <p:nvPr/>
          </p:nvSpPr>
          <p:spPr bwMode="auto">
            <a:xfrm>
              <a:off x="921" y="2646"/>
              <a:ext cx="25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a:t>
              </a:r>
            </a:p>
          </p:txBody>
        </p:sp>
        <p:sp>
          <p:nvSpPr>
            <p:cNvPr id="45" name="Rectangle 50"/>
            <p:cNvSpPr>
              <a:spLocks noChangeArrowheads="1"/>
            </p:cNvSpPr>
            <p:nvPr/>
          </p:nvSpPr>
          <p:spPr bwMode="auto">
            <a:xfrm>
              <a:off x="1343" y="2646"/>
              <a:ext cx="25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a:t>
              </a:r>
            </a:p>
          </p:txBody>
        </p:sp>
        <p:sp>
          <p:nvSpPr>
            <p:cNvPr id="46" name="Rectangle 51"/>
            <p:cNvSpPr>
              <a:spLocks noChangeArrowheads="1"/>
            </p:cNvSpPr>
            <p:nvPr/>
          </p:nvSpPr>
          <p:spPr bwMode="auto">
            <a:xfrm>
              <a:off x="744" y="3471"/>
              <a:ext cx="25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a:t>
              </a:r>
            </a:p>
          </p:txBody>
        </p:sp>
        <p:sp>
          <p:nvSpPr>
            <p:cNvPr id="47" name="Rectangle 52"/>
            <p:cNvSpPr>
              <a:spLocks noChangeArrowheads="1"/>
            </p:cNvSpPr>
            <p:nvPr/>
          </p:nvSpPr>
          <p:spPr bwMode="auto">
            <a:xfrm>
              <a:off x="1203" y="3492"/>
              <a:ext cx="25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a:t>
              </a:r>
            </a:p>
          </p:txBody>
        </p:sp>
        <p:sp>
          <p:nvSpPr>
            <p:cNvPr id="48" name="Rectangle 55"/>
            <p:cNvSpPr>
              <a:spLocks noChangeArrowheads="1"/>
            </p:cNvSpPr>
            <p:nvPr/>
          </p:nvSpPr>
          <p:spPr bwMode="auto">
            <a:xfrm>
              <a:off x="1488" y="2886"/>
              <a:ext cx="115"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4400" b="1" i="0">
                <a:latin typeface="Times New Roman" pitchFamily="18" charset="0"/>
                <a:cs typeface="Times New Roman" pitchFamily="18" charset="0"/>
              </a:endParaRPr>
            </a:p>
          </p:txBody>
        </p:sp>
        <p:sp>
          <p:nvSpPr>
            <p:cNvPr id="49" name="Rectangle 56"/>
            <p:cNvSpPr>
              <a:spLocks noChangeArrowheads="1"/>
            </p:cNvSpPr>
            <p:nvPr/>
          </p:nvSpPr>
          <p:spPr bwMode="auto">
            <a:xfrm>
              <a:off x="1488" y="3273"/>
              <a:ext cx="115"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4400" b="1" i="0">
                <a:latin typeface="Times New Roman" pitchFamily="18" charset="0"/>
                <a:cs typeface="Times New Roman" pitchFamily="18" charset="0"/>
              </a:endParaRPr>
            </a:p>
          </p:txBody>
        </p:sp>
        <p:sp>
          <p:nvSpPr>
            <p:cNvPr id="50" name="Rectangle 57"/>
            <p:cNvSpPr>
              <a:spLocks noChangeArrowheads="1"/>
            </p:cNvSpPr>
            <p:nvPr/>
          </p:nvSpPr>
          <p:spPr bwMode="auto">
            <a:xfrm>
              <a:off x="1488" y="3089"/>
              <a:ext cx="115"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4400" b="1" i="0">
                <a:latin typeface="Times New Roman" pitchFamily="18" charset="0"/>
                <a:cs typeface="Times New Roman" pitchFamily="18" charset="0"/>
              </a:endParaRPr>
            </a:p>
          </p:txBody>
        </p:sp>
        <p:sp>
          <p:nvSpPr>
            <p:cNvPr id="51" name="Rectangle 58"/>
            <p:cNvSpPr>
              <a:spLocks noChangeArrowheads="1"/>
            </p:cNvSpPr>
            <p:nvPr/>
          </p:nvSpPr>
          <p:spPr bwMode="auto">
            <a:xfrm>
              <a:off x="1488" y="3175"/>
              <a:ext cx="115"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4400" b="1" i="0">
                <a:latin typeface="Times New Roman" pitchFamily="18" charset="0"/>
                <a:cs typeface="Times New Roman" pitchFamily="18" charset="0"/>
              </a:endParaRPr>
            </a:p>
          </p:txBody>
        </p:sp>
        <p:sp>
          <p:nvSpPr>
            <p:cNvPr id="52" name="Rectangle 63"/>
            <p:cNvSpPr>
              <a:spLocks noChangeArrowheads="1"/>
            </p:cNvSpPr>
            <p:nvPr/>
          </p:nvSpPr>
          <p:spPr bwMode="auto">
            <a:xfrm>
              <a:off x="1414" y="1501"/>
              <a:ext cx="16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a:t>
              </a:r>
            </a:p>
          </p:txBody>
        </p:sp>
        <p:sp>
          <p:nvSpPr>
            <p:cNvPr id="53" name="Rectangle 64"/>
            <p:cNvSpPr>
              <a:spLocks noChangeArrowheads="1"/>
            </p:cNvSpPr>
            <p:nvPr/>
          </p:nvSpPr>
          <p:spPr bwMode="auto">
            <a:xfrm>
              <a:off x="1815" y="1501"/>
              <a:ext cx="16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a:t>
              </a:r>
            </a:p>
          </p:txBody>
        </p:sp>
        <p:sp>
          <p:nvSpPr>
            <p:cNvPr id="54" name="Rectangle 65"/>
            <p:cNvSpPr>
              <a:spLocks noChangeArrowheads="1"/>
            </p:cNvSpPr>
            <p:nvPr/>
          </p:nvSpPr>
          <p:spPr bwMode="auto">
            <a:xfrm>
              <a:off x="421" y="2635"/>
              <a:ext cx="25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a:t>
              </a:r>
            </a:p>
          </p:txBody>
        </p:sp>
        <p:sp>
          <p:nvSpPr>
            <p:cNvPr id="55" name="Rectangle 66"/>
            <p:cNvSpPr>
              <a:spLocks noChangeArrowheads="1"/>
            </p:cNvSpPr>
            <p:nvPr/>
          </p:nvSpPr>
          <p:spPr bwMode="auto">
            <a:xfrm>
              <a:off x="1594" y="2646"/>
              <a:ext cx="16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a:t>
              </a:r>
            </a:p>
          </p:txBody>
        </p:sp>
        <p:sp>
          <p:nvSpPr>
            <p:cNvPr id="56" name="Rectangle 67"/>
            <p:cNvSpPr>
              <a:spLocks noChangeArrowheads="1"/>
            </p:cNvSpPr>
            <p:nvPr/>
          </p:nvSpPr>
          <p:spPr bwMode="auto">
            <a:xfrm>
              <a:off x="515" y="3471"/>
              <a:ext cx="1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a:t>
              </a:r>
            </a:p>
          </p:txBody>
        </p:sp>
        <p:sp>
          <p:nvSpPr>
            <p:cNvPr id="57" name="Rectangle 68"/>
            <p:cNvSpPr>
              <a:spLocks noChangeArrowheads="1"/>
            </p:cNvSpPr>
            <p:nvPr/>
          </p:nvSpPr>
          <p:spPr bwMode="auto">
            <a:xfrm>
              <a:off x="622" y="3481"/>
              <a:ext cx="25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a:t>
              </a:r>
            </a:p>
          </p:txBody>
        </p:sp>
        <p:sp>
          <p:nvSpPr>
            <p:cNvPr id="58" name="Rectangle 69"/>
            <p:cNvSpPr>
              <a:spLocks noChangeArrowheads="1"/>
            </p:cNvSpPr>
            <p:nvPr/>
          </p:nvSpPr>
          <p:spPr bwMode="auto">
            <a:xfrm>
              <a:off x="851" y="3492"/>
              <a:ext cx="16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a:t>
              </a:r>
            </a:p>
          </p:txBody>
        </p:sp>
        <p:sp>
          <p:nvSpPr>
            <p:cNvPr id="59" name="Rectangle 70"/>
            <p:cNvSpPr>
              <a:spLocks noChangeArrowheads="1"/>
            </p:cNvSpPr>
            <p:nvPr/>
          </p:nvSpPr>
          <p:spPr bwMode="auto">
            <a:xfrm>
              <a:off x="1096" y="3492"/>
              <a:ext cx="1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i="0">
                  <a:latin typeface="Times New Roman" pitchFamily="18" charset="0"/>
                  <a:cs typeface="Times New Roman" pitchFamily="18" charset="0"/>
                </a:rPr>
                <a:t>)</a:t>
              </a:r>
            </a:p>
          </p:txBody>
        </p:sp>
      </p:grpSp>
      <p:grpSp>
        <p:nvGrpSpPr>
          <p:cNvPr id="60" name="Group 195"/>
          <p:cNvGrpSpPr>
            <a:grpSpLocks/>
          </p:cNvGrpSpPr>
          <p:nvPr/>
        </p:nvGrpSpPr>
        <p:grpSpPr bwMode="auto">
          <a:xfrm>
            <a:off x="4923869" y="1752600"/>
            <a:ext cx="3868737" cy="4457700"/>
            <a:chOff x="4919662" y="1384300"/>
            <a:chExt cx="3868738" cy="4457700"/>
          </a:xfrm>
        </p:grpSpPr>
        <p:sp>
          <p:nvSpPr>
            <p:cNvPr id="61" name="Rectangle 95"/>
            <p:cNvSpPr>
              <a:spLocks noChangeArrowheads="1"/>
            </p:cNvSpPr>
            <p:nvPr/>
          </p:nvSpPr>
          <p:spPr bwMode="auto">
            <a:xfrm>
              <a:off x="5527675" y="1447800"/>
              <a:ext cx="182808"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3500" b="1" i="0">
                <a:latin typeface="Times New Roman" pitchFamily="18" charset="0"/>
                <a:cs typeface="Times New Roman" pitchFamily="18" charset="0"/>
              </a:endParaRPr>
            </a:p>
          </p:txBody>
        </p:sp>
        <p:sp>
          <p:nvSpPr>
            <p:cNvPr id="62" name="Rectangle 100"/>
            <p:cNvSpPr>
              <a:spLocks noChangeArrowheads="1"/>
            </p:cNvSpPr>
            <p:nvPr/>
          </p:nvSpPr>
          <p:spPr bwMode="auto">
            <a:xfrm>
              <a:off x="6953250" y="1447800"/>
              <a:ext cx="182808"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3500" b="1" i="0">
                <a:latin typeface="Times New Roman" pitchFamily="18" charset="0"/>
                <a:cs typeface="Times New Roman" pitchFamily="18" charset="0"/>
              </a:endParaRPr>
            </a:p>
          </p:txBody>
        </p:sp>
        <p:grpSp>
          <p:nvGrpSpPr>
            <p:cNvPr id="63" name="Group 194"/>
            <p:cNvGrpSpPr>
              <a:grpSpLocks/>
            </p:cNvGrpSpPr>
            <p:nvPr/>
          </p:nvGrpSpPr>
          <p:grpSpPr bwMode="auto">
            <a:xfrm>
              <a:off x="4919662" y="1384300"/>
              <a:ext cx="3868738" cy="4457700"/>
              <a:chOff x="4919662" y="1384300"/>
              <a:chExt cx="3868738" cy="4457700"/>
            </a:xfrm>
          </p:grpSpPr>
          <p:sp>
            <p:nvSpPr>
              <p:cNvPr id="166" name="Rectangle 77"/>
              <p:cNvSpPr>
                <a:spLocks noChangeArrowheads="1"/>
              </p:cNvSpPr>
              <p:nvPr/>
            </p:nvSpPr>
            <p:spPr bwMode="auto">
              <a:xfrm>
                <a:off x="4919662" y="1384300"/>
                <a:ext cx="3868738" cy="4457700"/>
              </a:xfrm>
              <a:prstGeom prst="rect">
                <a:avLst/>
              </a:prstGeom>
              <a:noFill/>
              <a:ln w="508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sz="2400">
                  <a:latin typeface="Times New Roman" pitchFamily="18" charset="0"/>
                  <a:cs typeface="Times New Roman" pitchFamily="18" charset="0"/>
                </a:endParaRPr>
              </a:p>
            </p:txBody>
          </p:sp>
          <p:sp>
            <p:nvSpPr>
              <p:cNvPr id="167" name="Rectangle 97"/>
              <p:cNvSpPr>
                <a:spLocks noChangeArrowheads="1"/>
              </p:cNvSpPr>
              <p:nvPr/>
            </p:nvSpPr>
            <p:spPr bwMode="auto">
              <a:xfrm>
                <a:off x="5646737" y="1568450"/>
                <a:ext cx="182808"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3500" b="1" i="0">
                  <a:latin typeface="Times New Roman" pitchFamily="18" charset="0"/>
                  <a:cs typeface="Times New Roman" pitchFamily="18" charset="0"/>
                </a:endParaRPr>
              </a:p>
            </p:txBody>
          </p:sp>
          <p:sp>
            <p:nvSpPr>
              <p:cNvPr id="168" name="Rectangle 102"/>
              <p:cNvSpPr>
                <a:spLocks noChangeArrowheads="1"/>
              </p:cNvSpPr>
              <p:nvPr/>
            </p:nvSpPr>
            <p:spPr bwMode="auto">
              <a:xfrm>
                <a:off x="7072312" y="1568450"/>
                <a:ext cx="182808"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3500" b="1" i="0">
                  <a:latin typeface="Times New Roman" pitchFamily="18" charset="0"/>
                  <a:cs typeface="Times New Roman" pitchFamily="18" charset="0"/>
                </a:endParaRPr>
              </a:p>
            </p:txBody>
          </p:sp>
          <p:sp>
            <p:nvSpPr>
              <p:cNvPr id="169" name="Rectangle 108"/>
              <p:cNvSpPr>
                <a:spLocks noChangeArrowheads="1"/>
              </p:cNvSpPr>
              <p:nvPr/>
            </p:nvSpPr>
            <p:spPr bwMode="auto">
              <a:xfrm>
                <a:off x="5646737" y="2578100"/>
                <a:ext cx="182808"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3500" b="1" i="0">
                  <a:latin typeface="Times New Roman" pitchFamily="18" charset="0"/>
                  <a:cs typeface="Times New Roman" pitchFamily="18" charset="0"/>
                </a:endParaRPr>
              </a:p>
            </p:txBody>
          </p:sp>
          <p:sp>
            <p:nvSpPr>
              <p:cNvPr id="170" name="Rectangle 109"/>
              <p:cNvSpPr>
                <a:spLocks noChangeArrowheads="1"/>
              </p:cNvSpPr>
              <p:nvPr/>
            </p:nvSpPr>
            <p:spPr bwMode="auto">
              <a:xfrm>
                <a:off x="5646737" y="3446463"/>
                <a:ext cx="182808"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3500" b="1" i="0">
                  <a:latin typeface="Times New Roman" pitchFamily="18" charset="0"/>
                  <a:cs typeface="Times New Roman" pitchFamily="18" charset="0"/>
                </a:endParaRPr>
              </a:p>
            </p:txBody>
          </p:sp>
          <p:sp>
            <p:nvSpPr>
              <p:cNvPr id="171" name="Rectangle 110"/>
              <p:cNvSpPr>
                <a:spLocks noChangeArrowheads="1"/>
              </p:cNvSpPr>
              <p:nvPr/>
            </p:nvSpPr>
            <p:spPr bwMode="auto">
              <a:xfrm>
                <a:off x="5646737" y="2838450"/>
                <a:ext cx="182808"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3500" b="1" i="0">
                  <a:latin typeface="Times New Roman" pitchFamily="18" charset="0"/>
                  <a:cs typeface="Times New Roman" pitchFamily="18" charset="0"/>
                </a:endParaRPr>
              </a:p>
            </p:txBody>
          </p:sp>
          <p:sp>
            <p:nvSpPr>
              <p:cNvPr id="172" name="Rectangle 113"/>
              <p:cNvSpPr>
                <a:spLocks noChangeArrowheads="1"/>
              </p:cNvSpPr>
              <p:nvPr/>
            </p:nvSpPr>
            <p:spPr bwMode="auto">
              <a:xfrm>
                <a:off x="7667625" y="2578100"/>
                <a:ext cx="182808"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3500" b="1" i="0">
                  <a:latin typeface="Times New Roman" pitchFamily="18" charset="0"/>
                  <a:cs typeface="Times New Roman" pitchFamily="18" charset="0"/>
                </a:endParaRPr>
              </a:p>
            </p:txBody>
          </p:sp>
          <p:sp>
            <p:nvSpPr>
              <p:cNvPr id="173" name="Rectangle 120"/>
              <p:cNvSpPr>
                <a:spLocks noChangeArrowheads="1"/>
              </p:cNvSpPr>
              <p:nvPr/>
            </p:nvSpPr>
            <p:spPr bwMode="auto">
              <a:xfrm>
                <a:off x="5646737" y="3849688"/>
                <a:ext cx="182808"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3500" b="1" i="0">
                  <a:latin typeface="Times New Roman" pitchFamily="18" charset="0"/>
                  <a:cs typeface="Times New Roman" pitchFamily="18" charset="0"/>
                </a:endParaRPr>
              </a:p>
            </p:txBody>
          </p:sp>
          <p:sp>
            <p:nvSpPr>
              <p:cNvPr id="174" name="Rectangle 121"/>
              <p:cNvSpPr>
                <a:spLocks noChangeArrowheads="1"/>
              </p:cNvSpPr>
              <p:nvPr/>
            </p:nvSpPr>
            <p:spPr bwMode="auto">
              <a:xfrm>
                <a:off x="5646737" y="4089400"/>
                <a:ext cx="182808"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3500" b="1" i="0">
                  <a:latin typeface="Times New Roman" pitchFamily="18" charset="0"/>
                  <a:cs typeface="Times New Roman" pitchFamily="18" charset="0"/>
                </a:endParaRPr>
              </a:p>
            </p:txBody>
          </p:sp>
          <p:sp>
            <p:nvSpPr>
              <p:cNvPr id="175" name="Rectangle 122"/>
              <p:cNvSpPr>
                <a:spLocks noChangeArrowheads="1"/>
              </p:cNvSpPr>
              <p:nvPr/>
            </p:nvSpPr>
            <p:spPr bwMode="auto">
              <a:xfrm>
                <a:off x="7088187" y="3849688"/>
                <a:ext cx="182808"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3500" b="1" i="0">
                  <a:latin typeface="Times New Roman" pitchFamily="18" charset="0"/>
                  <a:cs typeface="Times New Roman" pitchFamily="18" charset="0"/>
                </a:endParaRPr>
              </a:p>
            </p:txBody>
          </p:sp>
          <p:sp>
            <p:nvSpPr>
              <p:cNvPr id="176" name="Rectangle 123"/>
              <p:cNvSpPr>
                <a:spLocks noChangeArrowheads="1"/>
              </p:cNvSpPr>
              <p:nvPr/>
            </p:nvSpPr>
            <p:spPr bwMode="auto">
              <a:xfrm>
                <a:off x="7088187" y="4089400"/>
                <a:ext cx="182808"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3500" b="1" i="0">
                  <a:latin typeface="Times New Roman" pitchFamily="18" charset="0"/>
                  <a:cs typeface="Times New Roman" pitchFamily="18" charset="0"/>
                </a:endParaRPr>
              </a:p>
            </p:txBody>
          </p:sp>
        </p:grpSp>
        <p:grpSp>
          <p:nvGrpSpPr>
            <p:cNvPr id="64" name="Group 190"/>
            <p:cNvGrpSpPr>
              <a:grpSpLocks/>
            </p:cNvGrpSpPr>
            <p:nvPr/>
          </p:nvGrpSpPr>
          <p:grpSpPr bwMode="auto">
            <a:xfrm>
              <a:off x="5376862" y="4432300"/>
              <a:ext cx="2545642" cy="1353091"/>
              <a:chOff x="5376862" y="4432300"/>
              <a:chExt cx="2545642" cy="1353091"/>
            </a:xfrm>
          </p:grpSpPr>
          <p:sp>
            <p:nvSpPr>
              <p:cNvPr id="134" name="Rectangle 124"/>
              <p:cNvSpPr>
                <a:spLocks noChangeArrowheads="1"/>
              </p:cNvSpPr>
              <p:nvPr/>
            </p:nvSpPr>
            <p:spPr bwMode="auto">
              <a:xfrm>
                <a:off x="5376862" y="4432300"/>
                <a:ext cx="35266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35" name="Rectangle 125"/>
              <p:cNvSpPr>
                <a:spLocks noChangeArrowheads="1"/>
              </p:cNvSpPr>
              <p:nvPr/>
            </p:nvSpPr>
            <p:spPr bwMode="auto">
              <a:xfrm>
                <a:off x="6134100" y="4432300"/>
                <a:ext cx="35266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36" name="Rectangle 126"/>
              <p:cNvSpPr>
                <a:spLocks noChangeArrowheads="1"/>
              </p:cNvSpPr>
              <p:nvPr/>
            </p:nvSpPr>
            <p:spPr bwMode="auto">
              <a:xfrm>
                <a:off x="5376862" y="4767263"/>
                <a:ext cx="35266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37" name="Rectangle 127"/>
              <p:cNvSpPr>
                <a:spLocks noChangeArrowheads="1"/>
              </p:cNvSpPr>
              <p:nvPr/>
            </p:nvSpPr>
            <p:spPr bwMode="auto">
              <a:xfrm>
                <a:off x="5808662" y="4767263"/>
                <a:ext cx="35266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38" name="Rectangle 128"/>
              <p:cNvSpPr>
                <a:spLocks noChangeArrowheads="1"/>
              </p:cNvSpPr>
              <p:nvPr/>
            </p:nvSpPr>
            <p:spPr bwMode="auto">
              <a:xfrm>
                <a:off x="6505575" y="4767263"/>
                <a:ext cx="35266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39" name="Rectangle 129"/>
              <p:cNvSpPr>
                <a:spLocks noChangeArrowheads="1"/>
              </p:cNvSpPr>
              <p:nvPr/>
            </p:nvSpPr>
            <p:spPr bwMode="auto">
              <a:xfrm>
                <a:off x="6969125" y="4767263"/>
                <a:ext cx="35266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40" name="Rectangle 130"/>
              <p:cNvSpPr>
                <a:spLocks noChangeArrowheads="1"/>
              </p:cNvSpPr>
              <p:nvPr/>
            </p:nvSpPr>
            <p:spPr bwMode="auto">
              <a:xfrm>
                <a:off x="5376862" y="5100638"/>
                <a:ext cx="35266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41" name="Rectangle 131"/>
              <p:cNvSpPr>
                <a:spLocks noChangeArrowheads="1"/>
              </p:cNvSpPr>
              <p:nvPr/>
            </p:nvSpPr>
            <p:spPr bwMode="auto">
              <a:xfrm>
                <a:off x="5773737" y="5100638"/>
                <a:ext cx="35266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42" name="Rectangle 132"/>
              <p:cNvSpPr>
                <a:spLocks noChangeArrowheads="1"/>
              </p:cNvSpPr>
              <p:nvPr/>
            </p:nvSpPr>
            <p:spPr bwMode="auto">
              <a:xfrm>
                <a:off x="5376862" y="5434013"/>
                <a:ext cx="35266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43" name="Rectangle 142"/>
              <p:cNvSpPr>
                <a:spLocks noChangeArrowheads="1"/>
              </p:cNvSpPr>
              <p:nvPr/>
            </p:nvSpPr>
            <p:spPr bwMode="auto">
              <a:xfrm>
                <a:off x="5610225" y="4432300"/>
                <a:ext cx="315793"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latin typeface="Times New Roman" pitchFamily="18" charset="0"/>
                    <a:cs typeface="Times New Roman" pitchFamily="18" charset="0"/>
                  </a:rPr>
                  <a:t>P</a:t>
                </a:r>
              </a:p>
            </p:txBody>
          </p:sp>
          <p:sp>
            <p:nvSpPr>
              <p:cNvPr id="144" name="Rectangle 143"/>
              <p:cNvSpPr>
                <a:spLocks noChangeArrowheads="1"/>
              </p:cNvSpPr>
              <p:nvPr/>
            </p:nvSpPr>
            <p:spPr bwMode="auto">
              <a:xfrm>
                <a:off x="5900737" y="4432300"/>
                <a:ext cx="328617"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latin typeface="Times New Roman" pitchFamily="18" charset="0"/>
                    <a:cs typeface="Times New Roman" pitchFamily="18" charset="0"/>
                  </a:rPr>
                  <a:t>Z</a:t>
                </a:r>
              </a:p>
            </p:txBody>
          </p:sp>
          <p:sp>
            <p:nvSpPr>
              <p:cNvPr id="145" name="Rectangle 144"/>
              <p:cNvSpPr>
                <a:spLocks noChangeArrowheads="1"/>
              </p:cNvSpPr>
              <p:nvPr/>
            </p:nvSpPr>
            <p:spPr bwMode="auto">
              <a:xfrm>
                <a:off x="6022975" y="4767263"/>
                <a:ext cx="315793"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latin typeface="Times New Roman" pitchFamily="18" charset="0"/>
                    <a:cs typeface="Times New Roman" pitchFamily="18" charset="0"/>
                  </a:rPr>
                  <a:t>P</a:t>
                </a:r>
              </a:p>
            </p:txBody>
          </p:sp>
          <p:sp>
            <p:nvSpPr>
              <p:cNvPr id="146" name="Rectangle 145"/>
              <p:cNvSpPr>
                <a:spLocks noChangeArrowheads="1"/>
              </p:cNvSpPr>
              <p:nvPr/>
            </p:nvSpPr>
            <p:spPr bwMode="auto">
              <a:xfrm>
                <a:off x="6735762" y="4767263"/>
                <a:ext cx="328617"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latin typeface="Times New Roman" pitchFamily="18" charset="0"/>
                    <a:cs typeface="Times New Roman" pitchFamily="18" charset="0"/>
                  </a:rPr>
                  <a:t>Z</a:t>
                </a:r>
              </a:p>
            </p:txBody>
          </p:sp>
          <p:sp>
            <p:nvSpPr>
              <p:cNvPr id="147" name="Rectangle 156"/>
              <p:cNvSpPr>
                <a:spLocks noChangeArrowheads="1"/>
              </p:cNvSpPr>
              <p:nvPr/>
            </p:nvSpPr>
            <p:spPr bwMode="auto">
              <a:xfrm>
                <a:off x="5784850" y="4432300"/>
                <a:ext cx="254879"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48" name="Rectangle 157"/>
              <p:cNvSpPr>
                <a:spLocks noChangeArrowheads="1"/>
              </p:cNvSpPr>
              <p:nvPr/>
            </p:nvSpPr>
            <p:spPr bwMode="auto">
              <a:xfrm>
                <a:off x="6432550" y="4432300"/>
                <a:ext cx="237245"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49" name="Rectangle 158"/>
              <p:cNvSpPr>
                <a:spLocks noChangeArrowheads="1"/>
              </p:cNvSpPr>
              <p:nvPr/>
            </p:nvSpPr>
            <p:spPr bwMode="auto">
              <a:xfrm>
                <a:off x="6831012" y="4432300"/>
                <a:ext cx="254879"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50" name="Rectangle 159"/>
              <p:cNvSpPr>
                <a:spLocks noChangeArrowheads="1"/>
              </p:cNvSpPr>
              <p:nvPr/>
            </p:nvSpPr>
            <p:spPr bwMode="auto">
              <a:xfrm>
                <a:off x="5521325" y="4767263"/>
                <a:ext cx="237245"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51" name="Rectangle 160"/>
              <p:cNvSpPr>
                <a:spLocks noChangeArrowheads="1"/>
              </p:cNvSpPr>
              <p:nvPr/>
            </p:nvSpPr>
            <p:spPr bwMode="auto">
              <a:xfrm>
                <a:off x="6199187" y="4767263"/>
                <a:ext cx="254879"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52" name="Rectangle 161"/>
              <p:cNvSpPr>
                <a:spLocks noChangeArrowheads="1"/>
              </p:cNvSpPr>
              <p:nvPr/>
            </p:nvSpPr>
            <p:spPr bwMode="auto">
              <a:xfrm>
                <a:off x="7267575" y="4767263"/>
                <a:ext cx="237245"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53" name="Rectangle 162"/>
              <p:cNvSpPr>
                <a:spLocks noChangeArrowheads="1"/>
              </p:cNvSpPr>
              <p:nvPr/>
            </p:nvSpPr>
            <p:spPr bwMode="auto">
              <a:xfrm>
                <a:off x="7667625" y="4767263"/>
                <a:ext cx="254879"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54" name="Rectangle 163"/>
              <p:cNvSpPr>
                <a:spLocks noChangeArrowheads="1"/>
              </p:cNvSpPr>
              <p:nvPr/>
            </p:nvSpPr>
            <p:spPr bwMode="auto">
              <a:xfrm>
                <a:off x="5521325" y="5100638"/>
                <a:ext cx="237245"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55" name="Rectangle 164"/>
              <p:cNvSpPr>
                <a:spLocks noChangeArrowheads="1"/>
              </p:cNvSpPr>
              <p:nvPr/>
            </p:nvSpPr>
            <p:spPr bwMode="auto">
              <a:xfrm>
                <a:off x="5918200" y="5100638"/>
                <a:ext cx="237245"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56" name="Rectangle 165"/>
              <p:cNvSpPr>
                <a:spLocks noChangeArrowheads="1"/>
              </p:cNvSpPr>
              <p:nvPr/>
            </p:nvSpPr>
            <p:spPr bwMode="auto">
              <a:xfrm>
                <a:off x="5521325" y="5434013"/>
                <a:ext cx="237245"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57" name="Rectangle 176"/>
              <p:cNvSpPr>
                <a:spLocks noChangeArrowheads="1"/>
              </p:cNvSpPr>
              <p:nvPr/>
            </p:nvSpPr>
            <p:spPr bwMode="auto">
              <a:xfrm>
                <a:off x="6327775" y="4432300"/>
                <a:ext cx="291748"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1</a:t>
                </a:r>
              </a:p>
            </p:txBody>
          </p:sp>
          <p:sp>
            <p:nvSpPr>
              <p:cNvPr id="158" name="Rectangle 177"/>
              <p:cNvSpPr>
                <a:spLocks noChangeArrowheads="1"/>
              </p:cNvSpPr>
              <p:nvPr/>
            </p:nvSpPr>
            <p:spPr bwMode="auto">
              <a:xfrm>
                <a:off x="6545262" y="4432300"/>
                <a:ext cx="40075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49</a:t>
                </a:r>
              </a:p>
            </p:txBody>
          </p:sp>
          <p:sp>
            <p:nvSpPr>
              <p:cNvPr id="159" name="Rectangle 178"/>
              <p:cNvSpPr>
                <a:spLocks noChangeArrowheads="1"/>
              </p:cNvSpPr>
              <p:nvPr/>
            </p:nvSpPr>
            <p:spPr bwMode="auto">
              <a:xfrm>
                <a:off x="5627687" y="4767263"/>
                <a:ext cx="291748"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5</a:t>
                </a:r>
              </a:p>
            </p:txBody>
          </p:sp>
          <p:sp>
            <p:nvSpPr>
              <p:cNvPr id="160" name="Rectangle 179"/>
              <p:cNvSpPr>
                <a:spLocks noChangeArrowheads="1"/>
              </p:cNvSpPr>
              <p:nvPr/>
            </p:nvSpPr>
            <p:spPr bwMode="auto">
              <a:xfrm>
                <a:off x="6302375" y="4767263"/>
                <a:ext cx="291748"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0</a:t>
                </a:r>
              </a:p>
            </p:txBody>
          </p:sp>
          <p:sp>
            <p:nvSpPr>
              <p:cNvPr id="161" name="Rectangle 180"/>
              <p:cNvSpPr>
                <a:spLocks noChangeArrowheads="1"/>
              </p:cNvSpPr>
              <p:nvPr/>
            </p:nvSpPr>
            <p:spPr bwMode="auto">
              <a:xfrm>
                <a:off x="7162800" y="4767263"/>
                <a:ext cx="291748"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1</a:t>
                </a:r>
              </a:p>
            </p:txBody>
          </p:sp>
          <p:sp>
            <p:nvSpPr>
              <p:cNvPr id="162" name="Rectangle 181"/>
              <p:cNvSpPr>
                <a:spLocks noChangeArrowheads="1"/>
              </p:cNvSpPr>
              <p:nvPr/>
            </p:nvSpPr>
            <p:spPr bwMode="auto">
              <a:xfrm>
                <a:off x="7380287" y="4767263"/>
                <a:ext cx="40075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49</a:t>
                </a:r>
              </a:p>
            </p:txBody>
          </p:sp>
          <p:sp>
            <p:nvSpPr>
              <p:cNvPr id="163" name="Rectangle 182"/>
              <p:cNvSpPr>
                <a:spLocks noChangeArrowheads="1"/>
              </p:cNvSpPr>
              <p:nvPr/>
            </p:nvSpPr>
            <p:spPr bwMode="auto">
              <a:xfrm>
                <a:off x="5627687" y="5100638"/>
                <a:ext cx="291748"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5</a:t>
                </a:r>
              </a:p>
            </p:txBody>
          </p:sp>
          <p:sp>
            <p:nvSpPr>
              <p:cNvPr id="164" name="Rectangle 183"/>
              <p:cNvSpPr>
                <a:spLocks noChangeArrowheads="1"/>
              </p:cNvSpPr>
              <p:nvPr/>
            </p:nvSpPr>
            <p:spPr bwMode="auto">
              <a:xfrm>
                <a:off x="6030912" y="5100638"/>
                <a:ext cx="618760"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4319</a:t>
                </a:r>
              </a:p>
            </p:txBody>
          </p:sp>
          <p:sp>
            <p:nvSpPr>
              <p:cNvPr id="165" name="Rectangle 184"/>
              <p:cNvSpPr>
                <a:spLocks noChangeArrowheads="1"/>
              </p:cNvSpPr>
              <p:nvPr/>
            </p:nvSpPr>
            <p:spPr bwMode="auto">
              <a:xfrm>
                <a:off x="5630862" y="5434013"/>
                <a:ext cx="618760"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0681</a:t>
                </a:r>
              </a:p>
            </p:txBody>
          </p:sp>
        </p:grpSp>
        <p:grpSp>
          <p:nvGrpSpPr>
            <p:cNvPr id="65" name="Group 191"/>
            <p:cNvGrpSpPr>
              <a:grpSpLocks/>
            </p:cNvGrpSpPr>
            <p:nvPr/>
          </p:nvGrpSpPr>
          <p:grpSpPr bwMode="auto">
            <a:xfrm>
              <a:off x="5300662" y="1536700"/>
              <a:ext cx="2479675" cy="1039813"/>
              <a:chOff x="5300662" y="1536700"/>
              <a:chExt cx="2479675" cy="1039813"/>
            </a:xfrm>
          </p:grpSpPr>
          <p:sp>
            <p:nvSpPr>
              <p:cNvPr id="107" name="Rectangle 91"/>
              <p:cNvSpPr>
                <a:spLocks noChangeArrowheads="1"/>
              </p:cNvSpPr>
              <p:nvPr/>
            </p:nvSpPr>
            <p:spPr bwMode="auto">
              <a:xfrm>
                <a:off x="5300662" y="1706563"/>
                <a:ext cx="35266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08" name="Rectangle 96"/>
              <p:cNvSpPr>
                <a:spLocks noChangeArrowheads="1"/>
              </p:cNvSpPr>
              <p:nvPr/>
            </p:nvSpPr>
            <p:spPr bwMode="auto">
              <a:xfrm>
                <a:off x="5688012" y="1946275"/>
                <a:ext cx="182808"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3500" b="1" i="0">
                  <a:latin typeface="Times New Roman" pitchFamily="18" charset="0"/>
                  <a:cs typeface="Times New Roman" pitchFamily="18" charset="0"/>
                </a:endParaRPr>
              </a:p>
            </p:txBody>
          </p:sp>
          <p:sp>
            <p:nvSpPr>
              <p:cNvPr id="109" name="Rectangle 98"/>
              <p:cNvSpPr>
                <a:spLocks noChangeArrowheads="1"/>
              </p:cNvSpPr>
              <p:nvPr/>
            </p:nvSpPr>
            <p:spPr bwMode="auto">
              <a:xfrm>
                <a:off x="5722937" y="1536700"/>
                <a:ext cx="182808"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3500" b="1" i="0">
                  <a:latin typeface="Times New Roman" pitchFamily="18" charset="0"/>
                  <a:cs typeface="Times New Roman" pitchFamily="18" charset="0"/>
                </a:endParaRPr>
              </a:p>
            </p:txBody>
          </p:sp>
          <p:sp>
            <p:nvSpPr>
              <p:cNvPr id="110" name="Rectangle 99"/>
              <p:cNvSpPr>
                <a:spLocks noChangeArrowheads="1"/>
              </p:cNvSpPr>
              <p:nvPr/>
            </p:nvSpPr>
            <p:spPr bwMode="auto">
              <a:xfrm>
                <a:off x="5646737" y="1765300"/>
                <a:ext cx="182808"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3500" b="1" i="0">
                  <a:latin typeface="Times New Roman" pitchFamily="18" charset="0"/>
                  <a:cs typeface="Times New Roman" pitchFamily="18" charset="0"/>
                </a:endParaRPr>
              </a:p>
            </p:txBody>
          </p:sp>
          <p:sp>
            <p:nvSpPr>
              <p:cNvPr id="111" name="Rectangle 101"/>
              <p:cNvSpPr>
                <a:spLocks noChangeArrowheads="1"/>
              </p:cNvSpPr>
              <p:nvPr/>
            </p:nvSpPr>
            <p:spPr bwMode="auto">
              <a:xfrm>
                <a:off x="7113587" y="1946275"/>
                <a:ext cx="182808"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3500" b="1" i="0">
                  <a:latin typeface="Times New Roman" pitchFamily="18" charset="0"/>
                  <a:cs typeface="Times New Roman" pitchFamily="18" charset="0"/>
                </a:endParaRPr>
              </a:p>
            </p:txBody>
          </p:sp>
          <p:sp>
            <p:nvSpPr>
              <p:cNvPr id="112" name="Rectangle 103"/>
              <p:cNvSpPr>
                <a:spLocks noChangeArrowheads="1"/>
              </p:cNvSpPr>
              <p:nvPr/>
            </p:nvSpPr>
            <p:spPr bwMode="auto">
              <a:xfrm>
                <a:off x="7113587" y="1554163"/>
                <a:ext cx="182808"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3500" b="1" i="0">
                  <a:latin typeface="Times New Roman" pitchFamily="18" charset="0"/>
                  <a:cs typeface="Times New Roman" pitchFamily="18" charset="0"/>
                </a:endParaRPr>
              </a:p>
            </p:txBody>
          </p:sp>
          <p:sp>
            <p:nvSpPr>
              <p:cNvPr id="113" name="Rectangle 104"/>
              <p:cNvSpPr>
                <a:spLocks noChangeArrowheads="1"/>
              </p:cNvSpPr>
              <p:nvPr/>
            </p:nvSpPr>
            <p:spPr bwMode="auto">
              <a:xfrm>
                <a:off x="7113587" y="1768475"/>
                <a:ext cx="182808"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3500" b="1" i="0">
                  <a:latin typeface="Times New Roman" pitchFamily="18" charset="0"/>
                  <a:cs typeface="Times New Roman" pitchFamily="18" charset="0"/>
                </a:endParaRPr>
              </a:p>
            </p:txBody>
          </p:sp>
          <p:sp>
            <p:nvSpPr>
              <p:cNvPr id="114" name="Rectangle 133"/>
              <p:cNvSpPr>
                <a:spLocks noChangeArrowheads="1"/>
              </p:cNvSpPr>
              <p:nvPr/>
            </p:nvSpPr>
            <p:spPr bwMode="auto">
              <a:xfrm>
                <a:off x="5646737" y="1765300"/>
                <a:ext cx="315793"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latin typeface="Times New Roman" pitchFamily="18" charset="0"/>
                    <a:cs typeface="Times New Roman" pitchFamily="18" charset="0"/>
                  </a:rPr>
                  <a:t>P</a:t>
                </a:r>
              </a:p>
            </p:txBody>
          </p:sp>
          <p:grpSp>
            <p:nvGrpSpPr>
              <p:cNvPr id="115" name="Group 190"/>
              <p:cNvGrpSpPr>
                <a:grpSpLocks/>
              </p:cNvGrpSpPr>
              <p:nvPr/>
            </p:nvGrpSpPr>
            <p:grpSpPr bwMode="auto">
              <a:xfrm>
                <a:off x="6103939" y="1612900"/>
                <a:ext cx="1376363" cy="963613"/>
                <a:chOff x="3593" y="1218"/>
                <a:chExt cx="867" cy="607"/>
              </a:xfrm>
            </p:grpSpPr>
            <p:sp>
              <p:nvSpPr>
                <p:cNvPr id="118" name="Line 78"/>
                <p:cNvSpPr>
                  <a:spLocks noChangeShapeType="1"/>
                </p:cNvSpPr>
                <p:nvPr/>
              </p:nvSpPr>
              <p:spPr bwMode="auto">
                <a:xfrm>
                  <a:off x="4045" y="1580"/>
                  <a:ext cx="33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itchFamily="18" charset="0"/>
                    <a:cs typeface="Times New Roman" pitchFamily="18" charset="0"/>
                  </a:endParaRPr>
                </a:p>
              </p:txBody>
            </p:sp>
            <p:sp>
              <p:nvSpPr>
                <p:cNvPr id="119" name="Line 79"/>
                <p:cNvSpPr>
                  <a:spLocks noChangeShapeType="1"/>
                </p:cNvSpPr>
                <p:nvPr/>
              </p:nvSpPr>
              <p:spPr bwMode="auto">
                <a:xfrm flipV="1">
                  <a:off x="3928" y="1604"/>
                  <a:ext cx="15" cy="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itchFamily="18" charset="0"/>
                    <a:cs typeface="Times New Roman" pitchFamily="18" charset="0"/>
                  </a:endParaRPr>
                </a:p>
              </p:txBody>
            </p:sp>
            <p:sp>
              <p:nvSpPr>
                <p:cNvPr id="120" name="Line 80"/>
                <p:cNvSpPr>
                  <a:spLocks noChangeShapeType="1"/>
                </p:cNvSpPr>
                <p:nvPr/>
              </p:nvSpPr>
              <p:spPr bwMode="auto">
                <a:xfrm>
                  <a:off x="3955" y="1619"/>
                  <a:ext cx="16" cy="10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itchFamily="18" charset="0"/>
                    <a:cs typeface="Times New Roman" pitchFamily="18" charset="0"/>
                  </a:endParaRPr>
                </a:p>
              </p:txBody>
            </p:sp>
            <p:sp>
              <p:nvSpPr>
                <p:cNvPr id="121" name="Line 81"/>
                <p:cNvSpPr>
                  <a:spLocks noChangeShapeType="1"/>
                </p:cNvSpPr>
                <p:nvPr/>
              </p:nvSpPr>
              <p:spPr bwMode="auto">
                <a:xfrm flipV="1">
                  <a:off x="3987" y="1405"/>
                  <a:ext cx="35" cy="3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itchFamily="18" charset="0"/>
                    <a:cs typeface="Times New Roman" pitchFamily="18" charset="0"/>
                  </a:endParaRPr>
                </a:p>
              </p:txBody>
            </p:sp>
            <p:sp>
              <p:nvSpPr>
                <p:cNvPr id="122" name="Line 82"/>
                <p:cNvSpPr>
                  <a:spLocks noChangeShapeType="1"/>
                </p:cNvSpPr>
                <p:nvPr/>
              </p:nvSpPr>
              <p:spPr bwMode="auto">
                <a:xfrm>
                  <a:off x="4030" y="1409"/>
                  <a:ext cx="36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itchFamily="18" charset="0"/>
                    <a:cs typeface="Times New Roman" pitchFamily="18" charset="0"/>
                  </a:endParaRPr>
                </a:p>
              </p:txBody>
            </p:sp>
            <p:sp>
              <p:nvSpPr>
                <p:cNvPr id="123" name="Line 83"/>
                <p:cNvSpPr>
                  <a:spLocks noChangeShapeType="1"/>
                </p:cNvSpPr>
                <p:nvPr/>
              </p:nvSpPr>
              <p:spPr bwMode="auto">
                <a:xfrm>
                  <a:off x="3910" y="1389"/>
                  <a:ext cx="49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itchFamily="18" charset="0"/>
                    <a:cs typeface="Times New Roman" pitchFamily="18" charset="0"/>
                  </a:endParaRPr>
                </a:p>
              </p:txBody>
            </p:sp>
            <p:sp>
              <p:nvSpPr>
                <p:cNvPr id="124" name="Rectangle 92"/>
                <p:cNvSpPr>
                  <a:spLocks noChangeArrowheads="1"/>
                </p:cNvSpPr>
                <p:nvPr/>
              </p:nvSpPr>
              <p:spPr bwMode="auto">
                <a:xfrm>
                  <a:off x="3739" y="1307"/>
                  <a:ext cx="22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25" name="Rectangle 93"/>
                <p:cNvSpPr>
                  <a:spLocks noChangeArrowheads="1"/>
                </p:cNvSpPr>
                <p:nvPr/>
              </p:nvSpPr>
              <p:spPr bwMode="auto">
                <a:xfrm>
                  <a:off x="4133" y="1218"/>
                  <a:ext cx="22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26" name="Rectangle 94"/>
                <p:cNvSpPr>
                  <a:spLocks noChangeArrowheads="1"/>
                </p:cNvSpPr>
                <p:nvPr/>
              </p:nvSpPr>
              <p:spPr bwMode="auto">
                <a:xfrm>
                  <a:off x="4154" y="1412"/>
                  <a:ext cx="22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27" name="Rectangle 134"/>
                <p:cNvSpPr>
                  <a:spLocks noChangeArrowheads="1"/>
                </p:cNvSpPr>
                <p:nvPr/>
              </p:nvSpPr>
              <p:spPr bwMode="auto">
                <a:xfrm>
                  <a:off x="3593" y="1307"/>
                  <a:ext cx="20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latin typeface="Times New Roman" pitchFamily="18" charset="0"/>
                      <a:cs typeface="Times New Roman" pitchFamily="18" charset="0"/>
                    </a:rPr>
                    <a:t>Z</a:t>
                  </a:r>
                </a:p>
              </p:txBody>
            </p:sp>
            <p:sp>
              <p:nvSpPr>
                <p:cNvPr id="128" name="Rectangle 135"/>
                <p:cNvSpPr>
                  <a:spLocks noChangeArrowheads="1"/>
                </p:cNvSpPr>
                <p:nvPr/>
              </p:nvSpPr>
              <p:spPr bwMode="auto">
                <a:xfrm>
                  <a:off x="4268" y="1218"/>
                  <a:ext cx="1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latin typeface="Times New Roman" pitchFamily="18" charset="0"/>
                      <a:cs typeface="Times New Roman" pitchFamily="18" charset="0"/>
                    </a:rPr>
                    <a:t>p</a:t>
                  </a:r>
                </a:p>
              </p:txBody>
            </p:sp>
            <p:sp>
              <p:nvSpPr>
                <p:cNvPr id="129" name="Rectangle 136"/>
                <p:cNvSpPr>
                  <a:spLocks noChangeArrowheads="1"/>
                </p:cNvSpPr>
                <p:nvPr/>
              </p:nvSpPr>
              <p:spPr bwMode="auto">
                <a:xfrm>
                  <a:off x="4033" y="1412"/>
                  <a:ext cx="1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latin typeface="Times New Roman" pitchFamily="18" charset="0"/>
                      <a:cs typeface="Times New Roman" pitchFamily="18" charset="0"/>
                    </a:rPr>
                    <a:t>p</a:t>
                  </a:r>
                </a:p>
              </p:txBody>
            </p:sp>
            <p:sp>
              <p:nvSpPr>
                <p:cNvPr id="130" name="Rectangle 137"/>
                <p:cNvSpPr>
                  <a:spLocks noChangeArrowheads="1"/>
                </p:cNvSpPr>
                <p:nvPr/>
              </p:nvSpPr>
              <p:spPr bwMode="auto">
                <a:xfrm>
                  <a:off x="4223" y="1412"/>
                  <a:ext cx="1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latin typeface="Times New Roman" pitchFamily="18" charset="0"/>
                      <a:cs typeface="Times New Roman" pitchFamily="18" charset="0"/>
                    </a:rPr>
                    <a:t>q</a:t>
                  </a:r>
                </a:p>
              </p:txBody>
            </p:sp>
            <p:sp>
              <p:nvSpPr>
                <p:cNvPr id="131" name="Rectangle 138"/>
                <p:cNvSpPr>
                  <a:spLocks noChangeArrowheads="1"/>
                </p:cNvSpPr>
                <p:nvPr/>
              </p:nvSpPr>
              <p:spPr bwMode="auto">
                <a:xfrm>
                  <a:off x="4143" y="1604"/>
                  <a:ext cx="1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latin typeface="Times New Roman" pitchFamily="18" charset="0"/>
                      <a:cs typeface="Times New Roman" pitchFamily="18" charset="0"/>
                    </a:rPr>
                    <a:t>n</a:t>
                  </a:r>
                </a:p>
              </p:txBody>
            </p:sp>
            <p:sp>
              <p:nvSpPr>
                <p:cNvPr id="132" name="Rectangle 147"/>
                <p:cNvSpPr>
                  <a:spLocks noChangeArrowheads="1"/>
                </p:cNvSpPr>
                <p:nvPr/>
              </p:nvSpPr>
              <p:spPr bwMode="auto">
                <a:xfrm>
                  <a:off x="3877" y="1218"/>
                  <a:ext cx="14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133" name="Rectangle 166"/>
                <p:cNvSpPr>
                  <a:spLocks noChangeArrowheads="1"/>
                </p:cNvSpPr>
                <p:nvPr/>
              </p:nvSpPr>
              <p:spPr bwMode="auto">
                <a:xfrm>
                  <a:off x="3931" y="1218"/>
                  <a:ext cx="2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15</a:t>
                  </a:r>
                </a:p>
              </p:txBody>
            </p:sp>
          </p:grpSp>
          <p:sp>
            <p:nvSpPr>
              <p:cNvPr id="116" name="AutoShape 191"/>
              <p:cNvSpPr>
                <a:spLocks/>
              </p:cNvSpPr>
              <p:nvPr/>
            </p:nvSpPr>
            <p:spPr bwMode="auto">
              <a:xfrm>
                <a:off x="5951537" y="1536700"/>
                <a:ext cx="152400" cy="838200"/>
              </a:xfrm>
              <a:prstGeom prst="leftBracket">
                <a:avLst>
                  <a:gd name="adj" fmla="val 84384"/>
                </a:avLst>
              </a:prstGeom>
              <a:noFill/>
              <a:ln w="19050" cap="sq">
                <a:solidFill>
                  <a:srgbClr val="80808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sz="2400">
                  <a:latin typeface="Times New Roman" pitchFamily="18" charset="0"/>
                  <a:cs typeface="Times New Roman" pitchFamily="18" charset="0"/>
                </a:endParaRPr>
              </a:p>
            </p:txBody>
          </p:sp>
          <p:sp>
            <p:nvSpPr>
              <p:cNvPr id="117" name="AutoShape 192"/>
              <p:cNvSpPr>
                <a:spLocks/>
              </p:cNvSpPr>
              <p:nvPr/>
            </p:nvSpPr>
            <p:spPr bwMode="auto">
              <a:xfrm>
                <a:off x="7627937" y="1536700"/>
                <a:ext cx="152400" cy="838200"/>
              </a:xfrm>
              <a:prstGeom prst="rightBracket">
                <a:avLst>
                  <a:gd name="adj" fmla="val 103125"/>
                </a:avLst>
              </a:prstGeom>
              <a:noFill/>
              <a:ln w="19050" cap="sq">
                <a:solidFill>
                  <a:srgbClr val="80808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sz="2400">
                  <a:latin typeface="Times New Roman" pitchFamily="18" charset="0"/>
                  <a:cs typeface="Times New Roman" pitchFamily="18" charset="0"/>
                </a:endParaRPr>
              </a:p>
            </p:txBody>
          </p:sp>
        </p:grpSp>
        <p:grpSp>
          <p:nvGrpSpPr>
            <p:cNvPr id="66" name="Group 192"/>
            <p:cNvGrpSpPr>
              <a:grpSpLocks/>
            </p:cNvGrpSpPr>
            <p:nvPr/>
          </p:nvGrpSpPr>
          <p:grpSpPr bwMode="auto">
            <a:xfrm>
              <a:off x="5300662" y="2603500"/>
              <a:ext cx="2632075" cy="1045116"/>
              <a:chOff x="5300662" y="2603500"/>
              <a:chExt cx="2632075" cy="1045116"/>
            </a:xfrm>
          </p:grpSpPr>
          <p:sp>
            <p:nvSpPr>
              <p:cNvPr id="81" name="Line 84"/>
              <p:cNvSpPr>
                <a:spLocks noChangeShapeType="1"/>
              </p:cNvSpPr>
              <p:nvPr/>
            </p:nvSpPr>
            <p:spPr bwMode="auto">
              <a:xfrm>
                <a:off x="6581775" y="3259138"/>
                <a:ext cx="112395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itchFamily="18" charset="0"/>
                  <a:cs typeface="Times New Roman" pitchFamily="18" charset="0"/>
                </a:endParaRPr>
              </a:p>
            </p:txBody>
          </p:sp>
          <p:sp>
            <p:nvSpPr>
              <p:cNvPr id="82" name="Line 85"/>
              <p:cNvSpPr>
                <a:spLocks noChangeShapeType="1"/>
              </p:cNvSpPr>
              <p:nvPr/>
            </p:nvSpPr>
            <p:spPr bwMode="auto">
              <a:xfrm flipV="1">
                <a:off x="6396037" y="3297238"/>
                <a:ext cx="23813" cy="301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itchFamily="18" charset="0"/>
                  <a:cs typeface="Times New Roman" pitchFamily="18" charset="0"/>
                </a:endParaRPr>
              </a:p>
            </p:txBody>
          </p:sp>
          <p:sp>
            <p:nvSpPr>
              <p:cNvPr id="83" name="Line 86"/>
              <p:cNvSpPr>
                <a:spLocks noChangeShapeType="1"/>
              </p:cNvSpPr>
              <p:nvPr/>
            </p:nvSpPr>
            <p:spPr bwMode="auto">
              <a:xfrm>
                <a:off x="6438900" y="3321050"/>
                <a:ext cx="25400" cy="1619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itchFamily="18" charset="0"/>
                  <a:cs typeface="Times New Roman" pitchFamily="18" charset="0"/>
                </a:endParaRPr>
              </a:p>
            </p:txBody>
          </p:sp>
          <p:sp>
            <p:nvSpPr>
              <p:cNvPr id="84" name="Line 87"/>
              <p:cNvSpPr>
                <a:spLocks noChangeShapeType="1"/>
              </p:cNvSpPr>
              <p:nvPr/>
            </p:nvSpPr>
            <p:spPr bwMode="auto">
              <a:xfrm flipV="1">
                <a:off x="6489700" y="2981325"/>
                <a:ext cx="55563" cy="5207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itchFamily="18" charset="0"/>
                  <a:cs typeface="Times New Roman" pitchFamily="18" charset="0"/>
                </a:endParaRPr>
              </a:p>
            </p:txBody>
          </p:sp>
          <p:sp>
            <p:nvSpPr>
              <p:cNvPr id="85" name="Line 88"/>
              <p:cNvSpPr>
                <a:spLocks noChangeShapeType="1"/>
              </p:cNvSpPr>
              <p:nvPr/>
            </p:nvSpPr>
            <p:spPr bwMode="auto">
              <a:xfrm>
                <a:off x="6557962" y="2987675"/>
                <a:ext cx="117157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itchFamily="18" charset="0"/>
                  <a:cs typeface="Times New Roman" pitchFamily="18" charset="0"/>
                </a:endParaRPr>
              </a:p>
            </p:txBody>
          </p:sp>
          <p:sp>
            <p:nvSpPr>
              <p:cNvPr id="86" name="Line 89"/>
              <p:cNvSpPr>
                <a:spLocks noChangeShapeType="1"/>
              </p:cNvSpPr>
              <p:nvPr/>
            </p:nvSpPr>
            <p:spPr bwMode="auto">
              <a:xfrm>
                <a:off x="6367462" y="2954338"/>
                <a:ext cx="138588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itchFamily="18" charset="0"/>
                  <a:cs typeface="Times New Roman" pitchFamily="18" charset="0"/>
                </a:endParaRPr>
              </a:p>
            </p:txBody>
          </p:sp>
          <p:sp>
            <p:nvSpPr>
              <p:cNvPr id="87" name="Rectangle 105"/>
              <p:cNvSpPr>
                <a:spLocks noChangeArrowheads="1"/>
              </p:cNvSpPr>
              <p:nvPr/>
            </p:nvSpPr>
            <p:spPr bwMode="auto">
              <a:xfrm>
                <a:off x="5300662" y="2824163"/>
                <a:ext cx="35266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88" name="Rectangle 106"/>
              <p:cNvSpPr>
                <a:spLocks noChangeArrowheads="1"/>
              </p:cNvSpPr>
              <p:nvPr/>
            </p:nvSpPr>
            <p:spPr bwMode="auto">
              <a:xfrm>
                <a:off x="6096000" y="2824163"/>
                <a:ext cx="35266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89" name="Rectangle 107"/>
              <p:cNvSpPr>
                <a:spLocks noChangeArrowheads="1"/>
              </p:cNvSpPr>
              <p:nvPr/>
            </p:nvSpPr>
            <p:spPr bwMode="auto">
              <a:xfrm>
                <a:off x="6938962" y="2684463"/>
                <a:ext cx="35266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90" name="Rectangle 111"/>
              <p:cNvSpPr>
                <a:spLocks noChangeArrowheads="1"/>
              </p:cNvSpPr>
              <p:nvPr/>
            </p:nvSpPr>
            <p:spPr bwMode="auto">
              <a:xfrm>
                <a:off x="5688012" y="2671763"/>
                <a:ext cx="182808"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3500" b="1" i="0">
                  <a:latin typeface="Times New Roman" pitchFamily="18" charset="0"/>
                  <a:cs typeface="Times New Roman" pitchFamily="18" charset="0"/>
                </a:endParaRPr>
              </a:p>
            </p:txBody>
          </p:sp>
          <p:sp>
            <p:nvSpPr>
              <p:cNvPr id="91" name="Rectangle 112"/>
              <p:cNvSpPr>
                <a:spLocks noChangeArrowheads="1"/>
              </p:cNvSpPr>
              <p:nvPr/>
            </p:nvSpPr>
            <p:spPr bwMode="auto">
              <a:xfrm>
                <a:off x="5688012" y="2886075"/>
                <a:ext cx="182808"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sz="3500" b="1" i="0">
                  <a:latin typeface="Times New Roman" pitchFamily="18" charset="0"/>
                  <a:cs typeface="Times New Roman" pitchFamily="18" charset="0"/>
                </a:endParaRPr>
              </a:p>
            </p:txBody>
          </p:sp>
          <p:sp>
            <p:nvSpPr>
              <p:cNvPr id="92" name="Rectangle 139"/>
              <p:cNvSpPr>
                <a:spLocks noChangeArrowheads="1"/>
              </p:cNvSpPr>
              <p:nvPr/>
            </p:nvSpPr>
            <p:spPr bwMode="auto">
              <a:xfrm>
                <a:off x="5534025" y="2824163"/>
                <a:ext cx="315793"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latin typeface="Times New Roman" pitchFamily="18" charset="0"/>
                    <a:cs typeface="Times New Roman" pitchFamily="18" charset="0"/>
                  </a:rPr>
                  <a:t>P</a:t>
                </a:r>
              </a:p>
            </p:txBody>
          </p:sp>
          <p:sp>
            <p:nvSpPr>
              <p:cNvPr id="93" name="Rectangle 148"/>
              <p:cNvSpPr>
                <a:spLocks noChangeArrowheads="1"/>
              </p:cNvSpPr>
              <p:nvPr/>
            </p:nvSpPr>
            <p:spPr bwMode="auto">
              <a:xfrm>
                <a:off x="6569075" y="2684463"/>
                <a:ext cx="237245"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94" name="Rectangle 149"/>
              <p:cNvSpPr>
                <a:spLocks noChangeArrowheads="1"/>
              </p:cNvSpPr>
              <p:nvPr/>
            </p:nvSpPr>
            <p:spPr bwMode="auto">
              <a:xfrm>
                <a:off x="7083425" y="2684463"/>
                <a:ext cx="237245"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95" name="Rectangle 150"/>
              <p:cNvSpPr>
                <a:spLocks noChangeArrowheads="1"/>
              </p:cNvSpPr>
              <p:nvPr/>
            </p:nvSpPr>
            <p:spPr bwMode="auto">
              <a:xfrm>
                <a:off x="6545262" y="2992438"/>
                <a:ext cx="309381"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96" name="Rectangle 151"/>
              <p:cNvSpPr>
                <a:spLocks noChangeArrowheads="1"/>
              </p:cNvSpPr>
              <p:nvPr/>
            </p:nvSpPr>
            <p:spPr bwMode="auto">
              <a:xfrm>
                <a:off x="7000875" y="2992438"/>
                <a:ext cx="254879"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97" name="Rectangle 152"/>
              <p:cNvSpPr>
                <a:spLocks noChangeArrowheads="1"/>
              </p:cNvSpPr>
              <p:nvPr/>
            </p:nvSpPr>
            <p:spPr bwMode="auto">
              <a:xfrm>
                <a:off x="7092950" y="2992438"/>
                <a:ext cx="309381"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98" name="Rectangle 153"/>
              <p:cNvSpPr>
                <a:spLocks noChangeArrowheads="1"/>
              </p:cNvSpPr>
              <p:nvPr/>
            </p:nvSpPr>
            <p:spPr bwMode="auto">
              <a:xfrm>
                <a:off x="7570787" y="2992438"/>
                <a:ext cx="254879"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99" name="Rectangle 167"/>
              <p:cNvSpPr>
                <a:spLocks noChangeArrowheads="1"/>
              </p:cNvSpPr>
              <p:nvPr/>
            </p:nvSpPr>
            <p:spPr bwMode="auto">
              <a:xfrm>
                <a:off x="6654800" y="2684463"/>
                <a:ext cx="40075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15</a:t>
                </a:r>
              </a:p>
            </p:txBody>
          </p:sp>
          <p:sp>
            <p:nvSpPr>
              <p:cNvPr id="100" name="Rectangle 168"/>
              <p:cNvSpPr>
                <a:spLocks noChangeArrowheads="1"/>
              </p:cNvSpPr>
              <p:nvPr/>
            </p:nvSpPr>
            <p:spPr bwMode="auto">
              <a:xfrm>
                <a:off x="7169150" y="2684463"/>
                <a:ext cx="40075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10</a:t>
                </a:r>
              </a:p>
            </p:txBody>
          </p:sp>
          <p:sp>
            <p:nvSpPr>
              <p:cNvPr id="101" name="Rectangle 169"/>
              <p:cNvSpPr>
                <a:spLocks noChangeArrowheads="1"/>
              </p:cNvSpPr>
              <p:nvPr/>
            </p:nvSpPr>
            <p:spPr bwMode="auto">
              <a:xfrm>
                <a:off x="6710362" y="2992438"/>
                <a:ext cx="40075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10</a:t>
                </a:r>
              </a:p>
            </p:txBody>
          </p:sp>
          <p:sp>
            <p:nvSpPr>
              <p:cNvPr id="102" name="Rectangle 170"/>
              <p:cNvSpPr>
                <a:spLocks noChangeArrowheads="1"/>
              </p:cNvSpPr>
              <p:nvPr/>
            </p:nvSpPr>
            <p:spPr bwMode="auto">
              <a:xfrm>
                <a:off x="7280275" y="2992438"/>
                <a:ext cx="40075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90</a:t>
                </a:r>
              </a:p>
            </p:txBody>
          </p:sp>
          <p:sp>
            <p:nvSpPr>
              <p:cNvPr id="103" name="Rectangle 171"/>
              <p:cNvSpPr>
                <a:spLocks noChangeArrowheads="1"/>
              </p:cNvSpPr>
              <p:nvPr/>
            </p:nvSpPr>
            <p:spPr bwMode="auto">
              <a:xfrm>
                <a:off x="6961187" y="3297238"/>
                <a:ext cx="40075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80</a:t>
                </a:r>
              </a:p>
            </p:txBody>
          </p:sp>
          <p:sp>
            <p:nvSpPr>
              <p:cNvPr id="104" name="AutoShape 193"/>
              <p:cNvSpPr>
                <a:spLocks/>
              </p:cNvSpPr>
              <p:nvPr/>
            </p:nvSpPr>
            <p:spPr bwMode="auto">
              <a:xfrm>
                <a:off x="5799137" y="2679700"/>
                <a:ext cx="152400" cy="838200"/>
              </a:xfrm>
              <a:prstGeom prst="leftBracket">
                <a:avLst>
                  <a:gd name="adj" fmla="val 84384"/>
                </a:avLst>
              </a:prstGeom>
              <a:noFill/>
              <a:ln w="19050" cap="sq">
                <a:solidFill>
                  <a:srgbClr val="80808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sz="2400">
                  <a:latin typeface="Times New Roman" pitchFamily="18" charset="0"/>
                  <a:cs typeface="Times New Roman" pitchFamily="18" charset="0"/>
                </a:endParaRPr>
              </a:p>
            </p:txBody>
          </p:sp>
          <p:sp>
            <p:nvSpPr>
              <p:cNvPr id="105" name="Rectangle 140"/>
              <p:cNvSpPr>
                <a:spLocks noChangeArrowheads="1"/>
              </p:cNvSpPr>
              <p:nvPr/>
            </p:nvSpPr>
            <p:spPr bwMode="auto">
              <a:xfrm>
                <a:off x="5864225" y="2824163"/>
                <a:ext cx="328617"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latin typeface="Times New Roman" pitchFamily="18" charset="0"/>
                    <a:cs typeface="Times New Roman" pitchFamily="18" charset="0"/>
                  </a:rPr>
                  <a:t>Z</a:t>
                </a:r>
              </a:p>
            </p:txBody>
          </p:sp>
          <p:sp>
            <p:nvSpPr>
              <p:cNvPr id="106" name="AutoShape 194"/>
              <p:cNvSpPr>
                <a:spLocks/>
              </p:cNvSpPr>
              <p:nvPr/>
            </p:nvSpPr>
            <p:spPr bwMode="auto">
              <a:xfrm>
                <a:off x="7780337" y="2603500"/>
                <a:ext cx="152400" cy="838200"/>
              </a:xfrm>
              <a:prstGeom prst="rightBracket">
                <a:avLst>
                  <a:gd name="adj" fmla="val 103125"/>
                </a:avLst>
              </a:prstGeom>
              <a:noFill/>
              <a:ln w="19050" cap="sq">
                <a:solidFill>
                  <a:srgbClr val="80808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sz="2400">
                  <a:latin typeface="Times New Roman" pitchFamily="18" charset="0"/>
                  <a:cs typeface="Times New Roman" pitchFamily="18" charset="0"/>
                </a:endParaRPr>
              </a:p>
            </p:txBody>
          </p:sp>
        </p:grpSp>
        <p:grpSp>
          <p:nvGrpSpPr>
            <p:cNvPr id="67" name="Group 193"/>
            <p:cNvGrpSpPr>
              <a:grpSpLocks/>
            </p:cNvGrpSpPr>
            <p:nvPr/>
          </p:nvGrpSpPr>
          <p:grpSpPr bwMode="auto">
            <a:xfrm>
              <a:off x="5376862" y="3670300"/>
              <a:ext cx="2022475" cy="662528"/>
              <a:chOff x="5376862" y="3670300"/>
              <a:chExt cx="2022475" cy="662528"/>
            </a:xfrm>
          </p:grpSpPr>
          <p:sp>
            <p:nvSpPr>
              <p:cNvPr id="68" name="Line 90"/>
              <p:cNvSpPr>
                <a:spLocks noChangeShapeType="1"/>
              </p:cNvSpPr>
              <p:nvPr/>
            </p:nvSpPr>
            <p:spPr bwMode="auto">
              <a:xfrm>
                <a:off x="6443662" y="3940175"/>
                <a:ext cx="80486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itchFamily="18" charset="0"/>
                  <a:cs typeface="Times New Roman" pitchFamily="18" charset="0"/>
                </a:endParaRPr>
              </a:p>
            </p:txBody>
          </p:sp>
          <p:sp>
            <p:nvSpPr>
              <p:cNvPr id="69" name="Rectangle 118"/>
              <p:cNvSpPr>
                <a:spLocks noChangeArrowheads="1"/>
              </p:cNvSpPr>
              <p:nvPr/>
            </p:nvSpPr>
            <p:spPr bwMode="auto">
              <a:xfrm>
                <a:off x="5376862" y="3810000"/>
                <a:ext cx="35266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70" name="Rectangle 119"/>
              <p:cNvSpPr>
                <a:spLocks noChangeArrowheads="1"/>
              </p:cNvSpPr>
              <p:nvPr/>
            </p:nvSpPr>
            <p:spPr bwMode="auto">
              <a:xfrm>
                <a:off x="6172200" y="3810000"/>
                <a:ext cx="35266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71" name="Rectangle 141"/>
              <p:cNvSpPr>
                <a:spLocks noChangeArrowheads="1"/>
              </p:cNvSpPr>
              <p:nvPr/>
            </p:nvSpPr>
            <p:spPr bwMode="auto">
              <a:xfrm>
                <a:off x="5610225" y="3810000"/>
                <a:ext cx="315793"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latin typeface="Times New Roman" pitchFamily="18" charset="0"/>
                    <a:cs typeface="Times New Roman" pitchFamily="18" charset="0"/>
                  </a:rPr>
                  <a:t>P</a:t>
                </a:r>
              </a:p>
            </p:txBody>
          </p:sp>
          <p:sp>
            <p:nvSpPr>
              <p:cNvPr id="72" name="Rectangle 142"/>
              <p:cNvSpPr>
                <a:spLocks noChangeArrowheads="1"/>
              </p:cNvSpPr>
              <p:nvPr/>
            </p:nvSpPr>
            <p:spPr bwMode="auto">
              <a:xfrm>
                <a:off x="5940425" y="3810000"/>
                <a:ext cx="328617"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latin typeface="Times New Roman" pitchFamily="18" charset="0"/>
                    <a:cs typeface="Times New Roman" pitchFamily="18" charset="0"/>
                  </a:rPr>
                  <a:t>Z</a:t>
                </a:r>
              </a:p>
            </p:txBody>
          </p:sp>
          <p:sp>
            <p:nvSpPr>
              <p:cNvPr id="73" name="Rectangle 154"/>
              <p:cNvSpPr>
                <a:spLocks noChangeArrowheads="1"/>
              </p:cNvSpPr>
              <p:nvPr/>
            </p:nvSpPr>
            <p:spPr bwMode="auto">
              <a:xfrm>
                <a:off x="6681787" y="3670300"/>
                <a:ext cx="237245"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74" name="Rectangle 155"/>
              <p:cNvSpPr>
                <a:spLocks noChangeArrowheads="1"/>
              </p:cNvSpPr>
              <p:nvPr/>
            </p:nvSpPr>
            <p:spPr bwMode="auto">
              <a:xfrm>
                <a:off x="6542087" y="3981450"/>
                <a:ext cx="237245"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a:t>
                </a:r>
              </a:p>
            </p:txBody>
          </p:sp>
          <p:sp>
            <p:nvSpPr>
              <p:cNvPr id="75" name="Rectangle 172"/>
              <p:cNvSpPr>
                <a:spLocks noChangeArrowheads="1"/>
              </p:cNvSpPr>
              <p:nvPr/>
            </p:nvSpPr>
            <p:spPr bwMode="auto">
              <a:xfrm>
                <a:off x="6554787" y="3670300"/>
                <a:ext cx="291748"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0</a:t>
                </a:r>
              </a:p>
            </p:txBody>
          </p:sp>
          <p:sp>
            <p:nvSpPr>
              <p:cNvPr id="76" name="Rectangle 173"/>
              <p:cNvSpPr>
                <a:spLocks noChangeArrowheads="1"/>
              </p:cNvSpPr>
              <p:nvPr/>
            </p:nvSpPr>
            <p:spPr bwMode="auto">
              <a:xfrm>
                <a:off x="6791325" y="3670300"/>
                <a:ext cx="400752"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05</a:t>
                </a:r>
              </a:p>
            </p:txBody>
          </p:sp>
          <p:sp>
            <p:nvSpPr>
              <p:cNvPr id="77" name="Rectangle 174"/>
              <p:cNvSpPr>
                <a:spLocks noChangeArrowheads="1"/>
              </p:cNvSpPr>
              <p:nvPr/>
            </p:nvSpPr>
            <p:spPr bwMode="auto">
              <a:xfrm>
                <a:off x="6415087" y="3981450"/>
                <a:ext cx="291748"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0</a:t>
                </a:r>
              </a:p>
            </p:txBody>
          </p:sp>
          <p:sp>
            <p:nvSpPr>
              <p:cNvPr id="78" name="Rectangle 175"/>
              <p:cNvSpPr>
                <a:spLocks noChangeArrowheads="1"/>
              </p:cNvSpPr>
              <p:nvPr/>
            </p:nvSpPr>
            <p:spPr bwMode="auto">
              <a:xfrm>
                <a:off x="6651625" y="3981450"/>
                <a:ext cx="618760"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i="0">
                    <a:latin typeface="Times New Roman" pitchFamily="18" charset="0"/>
                    <a:cs typeface="Times New Roman" pitchFamily="18" charset="0"/>
                  </a:rPr>
                  <a:t>0335</a:t>
                </a:r>
              </a:p>
            </p:txBody>
          </p:sp>
          <p:sp>
            <p:nvSpPr>
              <p:cNvPr id="79" name="AutoShape 195"/>
              <p:cNvSpPr>
                <a:spLocks/>
              </p:cNvSpPr>
              <p:nvPr/>
            </p:nvSpPr>
            <p:spPr bwMode="auto">
              <a:xfrm>
                <a:off x="5875337" y="3775075"/>
                <a:ext cx="152400" cy="533400"/>
              </a:xfrm>
              <a:prstGeom prst="leftBracket">
                <a:avLst>
                  <a:gd name="adj" fmla="val 53699"/>
                </a:avLst>
              </a:prstGeom>
              <a:noFill/>
              <a:ln w="19050" cap="sq">
                <a:solidFill>
                  <a:srgbClr val="80808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sz="2400">
                  <a:latin typeface="Times New Roman" pitchFamily="18" charset="0"/>
                  <a:cs typeface="Times New Roman" pitchFamily="18" charset="0"/>
                </a:endParaRPr>
              </a:p>
            </p:txBody>
          </p:sp>
          <p:sp>
            <p:nvSpPr>
              <p:cNvPr id="80" name="AutoShape 196"/>
              <p:cNvSpPr>
                <a:spLocks/>
              </p:cNvSpPr>
              <p:nvPr/>
            </p:nvSpPr>
            <p:spPr bwMode="auto">
              <a:xfrm>
                <a:off x="7323137" y="3698875"/>
                <a:ext cx="76200" cy="533400"/>
              </a:xfrm>
              <a:prstGeom prst="rightBracket">
                <a:avLst>
                  <a:gd name="adj" fmla="val 131250"/>
                </a:avLst>
              </a:prstGeom>
              <a:noFill/>
              <a:ln w="19050" cap="sq">
                <a:solidFill>
                  <a:srgbClr val="80808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sz="2400">
                  <a:latin typeface="Times New Roman" pitchFamily="18" charset="0"/>
                  <a:cs typeface="Times New Roman" pitchFamily="18" charset="0"/>
                </a:endParaRPr>
              </a:p>
            </p:txBody>
          </p:sp>
        </p:grpSp>
      </p:grpSp>
      <p:sp>
        <p:nvSpPr>
          <p:cNvPr id="177" name="TextBox 191"/>
          <p:cNvSpPr txBox="1">
            <a:spLocks noChangeArrowheads="1"/>
          </p:cNvSpPr>
          <p:nvPr/>
        </p:nvSpPr>
        <p:spPr bwMode="auto">
          <a:xfrm>
            <a:off x="766206" y="5016500"/>
            <a:ext cx="32223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i="1">
                <a:solidFill>
                  <a:schemeClr val="tx1"/>
                </a:solidFill>
                <a:latin typeface="Times New Roman" pitchFamily="18" charset="0"/>
                <a:cs typeface="Arial" charset="0"/>
              </a:defRPr>
            </a:lvl1pPr>
            <a:lvl2pPr marL="742950" indent="-285750" eaLnBrk="0" hangingPunct="0">
              <a:defRPr sz="2800" i="1">
                <a:solidFill>
                  <a:schemeClr val="tx1"/>
                </a:solidFill>
                <a:latin typeface="Times New Roman" pitchFamily="18" charset="0"/>
                <a:cs typeface="Arial" charset="0"/>
              </a:defRPr>
            </a:lvl2pPr>
            <a:lvl3pPr marL="1143000" indent="-228600" eaLnBrk="0" hangingPunct="0">
              <a:defRPr sz="2800" i="1">
                <a:solidFill>
                  <a:schemeClr val="tx1"/>
                </a:solidFill>
                <a:latin typeface="Times New Roman" pitchFamily="18" charset="0"/>
                <a:cs typeface="Arial" charset="0"/>
              </a:defRPr>
            </a:lvl3pPr>
            <a:lvl4pPr marL="1600200" indent="-228600" eaLnBrk="0" hangingPunct="0">
              <a:defRPr sz="2800" i="1">
                <a:solidFill>
                  <a:schemeClr val="tx1"/>
                </a:solidFill>
                <a:latin typeface="Times New Roman" pitchFamily="18" charset="0"/>
                <a:cs typeface="Arial" charset="0"/>
              </a:defRPr>
            </a:lvl4pPr>
            <a:lvl5pPr marL="2057400" indent="-228600" eaLnBrk="0" hangingPunct="0">
              <a:defRPr sz="2800" i="1">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i="1">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i="1">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i="1">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i="1">
                <a:solidFill>
                  <a:schemeClr val="tx1"/>
                </a:solidFill>
                <a:latin typeface="Times New Roman" pitchFamily="18" charset="0"/>
                <a:cs typeface="Arial" charset="0"/>
              </a:defRPr>
            </a:lvl9pPr>
          </a:lstStyle>
          <a:p>
            <a:r>
              <a:rPr lang="en-US" sz="2000" i="0" dirty="0">
                <a:cs typeface="Times New Roman" pitchFamily="18" charset="0"/>
              </a:rPr>
              <a:t>Check: </a:t>
            </a:r>
            <a:r>
              <a:rPr lang="en-US" sz="2000" i="0" dirty="0" err="1">
                <a:cs typeface="Times New Roman" pitchFamily="18" charset="0"/>
              </a:rPr>
              <a:t>np</a:t>
            </a:r>
            <a:r>
              <a:rPr lang="en-US" sz="2000" i="0" dirty="0">
                <a:cs typeface="Times New Roman" pitchFamily="18" charset="0"/>
              </a:rPr>
              <a:t> = 80(0.1) = 8 &gt; 5</a:t>
            </a:r>
          </a:p>
          <a:p>
            <a:r>
              <a:rPr lang="en-US" sz="2000" i="0" dirty="0">
                <a:cs typeface="Times New Roman" pitchFamily="18" charset="0"/>
              </a:rPr>
              <a:t>     and </a:t>
            </a:r>
            <a:r>
              <a:rPr lang="en-US" sz="2000" i="0" dirty="0" err="1">
                <a:cs typeface="Times New Roman" pitchFamily="18" charset="0"/>
              </a:rPr>
              <a:t>nq</a:t>
            </a:r>
            <a:r>
              <a:rPr lang="en-US" sz="2000" i="0" dirty="0">
                <a:cs typeface="Times New Roman" pitchFamily="18" charset="0"/>
              </a:rPr>
              <a:t> = 80(0.9) = 72 &gt; 5</a:t>
            </a:r>
          </a:p>
        </p:txBody>
      </p:sp>
    </p:spTree>
    <p:extLst>
      <p:ext uri="{BB962C8B-B14F-4D97-AF65-F5344CB8AC3E}">
        <p14:creationId xmlns:p14="http://schemas.microsoft.com/office/powerpoint/2010/main" val="2364850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Sampling &amp; CLT</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Example :</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709814834"/>
              </p:ext>
            </p:extLst>
          </p:nvPr>
        </p:nvGraphicFramePr>
        <p:xfrm>
          <a:off x="1263650" y="4747430"/>
          <a:ext cx="6813550" cy="1616075"/>
        </p:xfrm>
        <a:graphic>
          <a:graphicData uri="http://schemas.openxmlformats.org/presentationml/2006/ole">
            <mc:AlternateContent xmlns:mc="http://schemas.openxmlformats.org/markup-compatibility/2006">
              <mc:Choice xmlns:v="urn:schemas-microsoft-com:vml" Requires="v">
                <p:oleObj spid="_x0000_s21518" name="Equation" r:id="rId3" imgW="2666880" imgH="634680" progId="Equation.3">
                  <p:embed/>
                </p:oleObj>
              </mc:Choice>
              <mc:Fallback>
                <p:oleObj name="Equation" r:id="rId3" imgW="2666880" imgH="634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3650" y="4747430"/>
                        <a:ext cx="6813550" cy="1616075"/>
                      </a:xfrm>
                      <a:prstGeom prst="rect">
                        <a:avLst/>
                      </a:prstGeom>
                      <a:noFill/>
                      <a:ln w="76200">
                        <a:solidFill>
                          <a:srgbClr val="CC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22"/>
          <p:cNvGrpSpPr>
            <a:grpSpLocks/>
          </p:cNvGrpSpPr>
          <p:nvPr/>
        </p:nvGrpSpPr>
        <p:grpSpPr bwMode="auto">
          <a:xfrm>
            <a:off x="4767263" y="1931205"/>
            <a:ext cx="4081462" cy="2676525"/>
            <a:chOff x="3027" y="1359"/>
            <a:chExt cx="2571" cy="1581"/>
          </a:xfrm>
        </p:grpSpPr>
        <p:sp>
          <p:nvSpPr>
            <p:cNvPr id="7" name="Rectangle 6"/>
            <p:cNvSpPr>
              <a:spLocks noChangeArrowheads="1"/>
            </p:cNvSpPr>
            <p:nvPr/>
          </p:nvSpPr>
          <p:spPr bwMode="auto">
            <a:xfrm>
              <a:off x="3027" y="1359"/>
              <a:ext cx="2571" cy="1581"/>
            </a:xfrm>
            <a:prstGeom prst="rect">
              <a:avLst/>
            </a:prstGeom>
            <a:noFill/>
            <a:ln w="76200">
              <a:solidFill>
                <a:srgbClr val="F6BF69"/>
              </a:solidFill>
              <a:miter lim="800000"/>
              <a:headEnd/>
              <a:tailEnd/>
            </a:ln>
          </p:spPr>
          <p:txBody>
            <a:bodyPr wrap="none" anchor="ctr"/>
            <a:lstStyle/>
            <a:p>
              <a:endParaRPr lang="en-US" sz="2400" i="0">
                <a:solidFill>
                  <a:srgbClr val="000000"/>
                </a:solidFill>
              </a:endParaRPr>
            </a:p>
          </p:txBody>
        </p:sp>
        <p:sp>
          <p:nvSpPr>
            <p:cNvPr id="8" name="Freeform 7"/>
            <p:cNvSpPr>
              <a:spLocks/>
            </p:cNvSpPr>
            <p:nvPr/>
          </p:nvSpPr>
          <p:spPr bwMode="auto">
            <a:xfrm>
              <a:off x="3129" y="1546"/>
              <a:ext cx="1962" cy="1152"/>
            </a:xfrm>
            <a:custGeom>
              <a:avLst/>
              <a:gdLst>
                <a:gd name="T0" fmla="*/ 59 w 1962"/>
                <a:gd name="T1" fmla="*/ 1128 h 1149"/>
                <a:gd name="T2" fmla="*/ 122 w 1962"/>
                <a:gd name="T3" fmla="*/ 1117 h 1149"/>
                <a:gd name="T4" fmla="*/ 184 w 1962"/>
                <a:gd name="T5" fmla="*/ 1101 h 1149"/>
                <a:gd name="T6" fmla="*/ 247 w 1962"/>
                <a:gd name="T7" fmla="*/ 1079 h 1149"/>
                <a:gd name="T8" fmla="*/ 310 w 1962"/>
                <a:gd name="T9" fmla="*/ 1049 h 1149"/>
                <a:gd name="T10" fmla="*/ 373 w 1962"/>
                <a:gd name="T11" fmla="*/ 1008 h 1149"/>
                <a:gd name="T12" fmla="*/ 436 w 1962"/>
                <a:gd name="T13" fmla="*/ 956 h 1149"/>
                <a:gd name="T14" fmla="*/ 498 w 1962"/>
                <a:gd name="T15" fmla="*/ 891 h 1149"/>
                <a:gd name="T16" fmla="*/ 561 w 1962"/>
                <a:gd name="T17" fmla="*/ 813 h 1149"/>
                <a:gd name="T18" fmla="*/ 625 w 1962"/>
                <a:gd name="T19" fmla="*/ 723 h 1149"/>
                <a:gd name="T20" fmla="*/ 688 w 1962"/>
                <a:gd name="T21" fmla="*/ 622 h 1149"/>
                <a:gd name="T22" fmla="*/ 751 w 1962"/>
                <a:gd name="T23" fmla="*/ 514 h 1149"/>
                <a:gd name="T24" fmla="*/ 814 w 1962"/>
                <a:gd name="T25" fmla="*/ 403 h 1149"/>
                <a:gd name="T26" fmla="*/ 876 w 1962"/>
                <a:gd name="T27" fmla="*/ 294 h 1149"/>
                <a:gd name="T28" fmla="*/ 939 w 1962"/>
                <a:gd name="T29" fmla="*/ 195 h 1149"/>
                <a:gd name="T30" fmla="*/ 1002 w 1962"/>
                <a:gd name="T31" fmla="*/ 110 h 1149"/>
                <a:gd name="T32" fmla="*/ 1065 w 1962"/>
                <a:gd name="T33" fmla="*/ 47 h 1149"/>
                <a:gd name="T34" fmla="*/ 1128 w 1962"/>
                <a:gd name="T35" fmla="*/ 9 h 1149"/>
                <a:gd name="T36" fmla="*/ 1191 w 1962"/>
                <a:gd name="T37" fmla="*/ 0 h 1149"/>
                <a:gd name="T38" fmla="*/ 1254 w 1962"/>
                <a:gd name="T39" fmla="*/ 20 h 1149"/>
                <a:gd name="T40" fmla="*/ 1317 w 1962"/>
                <a:gd name="T41" fmla="*/ 68 h 1149"/>
                <a:gd name="T42" fmla="*/ 1380 w 1962"/>
                <a:gd name="T43" fmla="*/ 139 h 1149"/>
                <a:gd name="T44" fmla="*/ 1443 w 1962"/>
                <a:gd name="T45" fmla="*/ 230 h 1149"/>
                <a:gd name="T46" fmla="*/ 1505 w 1962"/>
                <a:gd name="T47" fmla="*/ 334 h 1149"/>
                <a:gd name="T48" fmla="*/ 1568 w 1962"/>
                <a:gd name="T49" fmla="*/ 445 h 1149"/>
                <a:gd name="T50" fmla="*/ 1631 w 1962"/>
                <a:gd name="T51" fmla="*/ 555 h 1149"/>
                <a:gd name="T52" fmla="*/ 1694 w 1962"/>
                <a:gd name="T53" fmla="*/ 662 h 1149"/>
                <a:gd name="T54" fmla="*/ 1757 w 1962"/>
                <a:gd name="T55" fmla="*/ 758 h 1149"/>
                <a:gd name="T56" fmla="*/ 1819 w 1962"/>
                <a:gd name="T57" fmla="*/ 845 h 1149"/>
                <a:gd name="T58" fmla="*/ 1883 w 1962"/>
                <a:gd name="T59" fmla="*/ 917 h 1149"/>
                <a:gd name="T60" fmla="*/ 1946 w 1962"/>
                <a:gd name="T61" fmla="*/ 977 h 1149"/>
                <a:gd name="T62" fmla="*/ 1918 w 1962"/>
                <a:gd name="T63" fmla="*/ 1148 h 1149"/>
                <a:gd name="T64" fmla="*/ 1855 w 1962"/>
                <a:gd name="T65" fmla="*/ 1148 h 1149"/>
                <a:gd name="T66" fmla="*/ 1793 w 1962"/>
                <a:gd name="T67" fmla="*/ 1148 h 1149"/>
                <a:gd name="T68" fmla="*/ 1730 w 1962"/>
                <a:gd name="T69" fmla="*/ 1148 h 1149"/>
                <a:gd name="T70" fmla="*/ 1667 w 1962"/>
                <a:gd name="T71" fmla="*/ 1148 h 1149"/>
                <a:gd name="T72" fmla="*/ 1604 w 1962"/>
                <a:gd name="T73" fmla="*/ 1148 h 1149"/>
                <a:gd name="T74" fmla="*/ 1540 w 1962"/>
                <a:gd name="T75" fmla="*/ 1148 h 1149"/>
                <a:gd name="T76" fmla="*/ 1477 w 1962"/>
                <a:gd name="T77" fmla="*/ 1148 h 1149"/>
                <a:gd name="T78" fmla="*/ 1415 w 1962"/>
                <a:gd name="T79" fmla="*/ 1148 h 1149"/>
                <a:gd name="T80" fmla="*/ 1352 w 1962"/>
                <a:gd name="T81" fmla="*/ 1148 h 1149"/>
                <a:gd name="T82" fmla="*/ 1289 w 1962"/>
                <a:gd name="T83" fmla="*/ 1148 h 1149"/>
                <a:gd name="T84" fmla="*/ 1226 w 1962"/>
                <a:gd name="T85" fmla="*/ 1148 h 1149"/>
                <a:gd name="T86" fmla="*/ 1163 w 1962"/>
                <a:gd name="T87" fmla="*/ 1148 h 1149"/>
                <a:gd name="T88" fmla="*/ 1101 w 1962"/>
                <a:gd name="T89" fmla="*/ 1148 h 1149"/>
                <a:gd name="T90" fmla="*/ 1038 w 1962"/>
                <a:gd name="T91" fmla="*/ 1148 h 1149"/>
                <a:gd name="T92" fmla="*/ 975 w 1962"/>
                <a:gd name="T93" fmla="*/ 1148 h 1149"/>
                <a:gd name="T94" fmla="*/ 912 w 1962"/>
                <a:gd name="T95" fmla="*/ 1148 h 1149"/>
                <a:gd name="T96" fmla="*/ 848 w 1962"/>
                <a:gd name="T97" fmla="*/ 1148 h 1149"/>
                <a:gd name="T98" fmla="*/ 786 w 1962"/>
                <a:gd name="T99" fmla="*/ 1148 h 1149"/>
                <a:gd name="T100" fmla="*/ 723 w 1962"/>
                <a:gd name="T101" fmla="*/ 1148 h 1149"/>
                <a:gd name="T102" fmla="*/ 660 w 1962"/>
                <a:gd name="T103" fmla="*/ 1148 h 1149"/>
                <a:gd name="T104" fmla="*/ 597 w 1962"/>
                <a:gd name="T105" fmla="*/ 1148 h 1149"/>
                <a:gd name="T106" fmla="*/ 534 w 1962"/>
                <a:gd name="T107" fmla="*/ 1148 h 1149"/>
                <a:gd name="T108" fmla="*/ 472 w 1962"/>
                <a:gd name="T109" fmla="*/ 1148 h 1149"/>
                <a:gd name="T110" fmla="*/ 409 w 1962"/>
                <a:gd name="T111" fmla="*/ 1148 h 1149"/>
                <a:gd name="T112" fmla="*/ 345 w 1962"/>
                <a:gd name="T113" fmla="*/ 1148 h 1149"/>
                <a:gd name="T114" fmla="*/ 282 w 1962"/>
                <a:gd name="T115" fmla="*/ 1148 h 1149"/>
                <a:gd name="T116" fmla="*/ 219 w 1962"/>
                <a:gd name="T117" fmla="*/ 1148 h 1149"/>
                <a:gd name="T118" fmla="*/ 157 w 1962"/>
                <a:gd name="T119" fmla="*/ 1148 h 1149"/>
                <a:gd name="T120" fmla="*/ 94 w 1962"/>
                <a:gd name="T121" fmla="*/ 1148 h 1149"/>
                <a:gd name="T122" fmla="*/ 31 w 1962"/>
                <a:gd name="T123" fmla="*/ 1148 h 11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62"/>
                <a:gd name="T187" fmla="*/ 0 h 1149"/>
                <a:gd name="T188" fmla="*/ 1962 w 1962"/>
                <a:gd name="T189" fmla="*/ 1149 h 11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62" h="1149">
                  <a:moveTo>
                    <a:pt x="0" y="1136"/>
                  </a:moveTo>
                  <a:lnTo>
                    <a:pt x="4" y="1135"/>
                  </a:lnTo>
                  <a:lnTo>
                    <a:pt x="7" y="1135"/>
                  </a:lnTo>
                  <a:lnTo>
                    <a:pt x="11" y="1134"/>
                  </a:lnTo>
                  <a:lnTo>
                    <a:pt x="15" y="1134"/>
                  </a:lnTo>
                  <a:lnTo>
                    <a:pt x="19" y="1134"/>
                  </a:lnTo>
                  <a:lnTo>
                    <a:pt x="23" y="1133"/>
                  </a:lnTo>
                  <a:lnTo>
                    <a:pt x="27" y="1133"/>
                  </a:lnTo>
                  <a:lnTo>
                    <a:pt x="31" y="1132"/>
                  </a:lnTo>
                  <a:lnTo>
                    <a:pt x="35" y="1132"/>
                  </a:lnTo>
                  <a:lnTo>
                    <a:pt x="39" y="1131"/>
                  </a:lnTo>
                  <a:lnTo>
                    <a:pt x="43" y="1131"/>
                  </a:lnTo>
                  <a:lnTo>
                    <a:pt x="47" y="1130"/>
                  </a:lnTo>
                  <a:lnTo>
                    <a:pt x="51" y="1130"/>
                  </a:lnTo>
                  <a:lnTo>
                    <a:pt x="55" y="1129"/>
                  </a:lnTo>
                  <a:lnTo>
                    <a:pt x="59" y="1128"/>
                  </a:lnTo>
                  <a:lnTo>
                    <a:pt x="63" y="1128"/>
                  </a:lnTo>
                  <a:lnTo>
                    <a:pt x="66" y="1127"/>
                  </a:lnTo>
                  <a:lnTo>
                    <a:pt x="70" y="1127"/>
                  </a:lnTo>
                  <a:lnTo>
                    <a:pt x="74" y="1126"/>
                  </a:lnTo>
                  <a:lnTo>
                    <a:pt x="78" y="1125"/>
                  </a:lnTo>
                  <a:lnTo>
                    <a:pt x="82" y="1125"/>
                  </a:lnTo>
                  <a:lnTo>
                    <a:pt x="86" y="1124"/>
                  </a:lnTo>
                  <a:lnTo>
                    <a:pt x="90" y="1123"/>
                  </a:lnTo>
                  <a:lnTo>
                    <a:pt x="94" y="1123"/>
                  </a:lnTo>
                  <a:lnTo>
                    <a:pt x="98" y="1122"/>
                  </a:lnTo>
                  <a:lnTo>
                    <a:pt x="102" y="1121"/>
                  </a:lnTo>
                  <a:lnTo>
                    <a:pt x="106" y="1121"/>
                  </a:lnTo>
                  <a:lnTo>
                    <a:pt x="110" y="1120"/>
                  </a:lnTo>
                  <a:lnTo>
                    <a:pt x="114" y="1119"/>
                  </a:lnTo>
                  <a:lnTo>
                    <a:pt x="118" y="1118"/>
                  </a:lnTo>
                  <a:lnTo>
                    <a:pt x="122" y="1117"/>
                  </a:lnTo>
                  <a:lnTo>
                    <a:pt x="126" y="1116"/>
                  </a:lnTo>
                  <a:lnTo>
                    <a:pt x="130" y="1115"/>
                  </a:lnTo>
                  <a:lnTo>
                    <a:pt x="134" y="1115"/>
                  </a:lnTo>
                  <a:lnTo>
                    <a:pt x="138" y="1114"/>
                  </a:lnTo>
                  <a:lnTo>
                    <a:pt x="142" y="1113"/>
                  </a:lnTo>
                  <a:lnTo>
                    <a:pt x="145" y="1112"/>
                  </a:lnTo>
                  <a:lnTo>
                    <a:pt x="149" y="1111"/>
                  </a:lnTo>
                  <a:lnTo>
                    <a:pt x="153" y="1110"/>
                  </a:lnTo>
                  <a:lnTo>
                    <a:pt x="157" y="1109"/>
                  </a:lnTo>
                  <a:lnTo>
                    <a:pt x="161" y="1108"/>
                  </a:lnTo>
                  <a:lnTo>
                    <a:pt x="164" y="1107"/>
                  </a:lnTo>
                  <a:lnTo>
                    <a:pt x="168" y="1106"/>
                  </a:lnTo>
                  <a:lnTo>
                    <a:pt x="172" y="1105"/>
                  </a:lnTo>
                  <a:lnTo>
                    <a:pt x="176" y="1104"/>
                  </a:lnTo>
                  <a:lnTo>
                    <a:pt x="180" y="1102"/>
                  </a:lnTo>
                  <a:lnTo>
                    <a:pt x="184" y="1101"/>
                  </a:lnTo>
                  <a:lnTo>
                    <a:pt x="188" y="1100"/>
                  </a:lnTo>
                  <a:lnTo>
                    <a:pt x="192" y="1099"/>
                  </a:lnTo>
                  <a:lnTo>
                    <a:pt x="196" y="1097"/>
                  </a:lnTo>
                  <a:lnTo>
                    <a:pt x="200" y="1097"/>
                  </a:lnTo>
                  <a:lnTo>
                    <a:pt x="204" y="1095"/>
                  </a:lnTo>
                  <a:lnTo>
                    <a:pt x="208" y="1094"/>
                  </a:lnTo>
                  <a:lnTo>
                    <a:pt x="212" y="1093"/>
                  </a:lnTo>
                  <a:lnTo>
                    <a:pt x="216" y="1091"/>
                  </a:lnTo>
                  <a:lnTo>
                    <a:pt x="219" y="1090"/>
                  </a:lnTo>
                  <a:lnTo>
                    <a:pt x="223" y="1088"/>
                  </a:lnTo>
                  <a:lnTo>
                    <a:pt x="227" y="1087"/>
                  </a:lnTo>
                  <a:lnTo>
                    <a:pt x="231" y="1085"/>
                  </a:lnTo>
                  <a:lnTo>
                    <a:pt x="235" y="1084"/>
                  </a:lnTo>
                  <a:lnTo>
                    <a:pt x="239" y="1082"/>
                  </a:lnTo>
                  <a:lnTo>
                    <a:pt x="243" y="1080"/>
                  </a:lnTo>
                  <a:lnTo>
                    <a:pt x="247" y="1079"/>
                  </a:lnTo>
                  <a:lnTo>
                    <a:pt x="251" y="1077"/>
                  </a:lnTo>
                  <a:lnTo>
                    <a:pt x="255" y="1075"/>
                  </a:lnTo>
                  <a:lnTo>
                    <a:pt x="259" y="1074"/>
                  </a:lnTo>
                  <a:lnTo>
                    <a:pt x="263" y="1072"/>
                  </a:lnTo>
                  <a:lnTo>
                    <a:pt x="267" y="1070"/>
                  </a:lnTo>
                  <a:lnTo>
                    <a:pt x="271" y="1068"/>
                  </a:lnTo>
                  <a:lnTo>
                    <a:pt x="275" y="1066"/>
                  </a:lnTo>
                  <a:lnTo>
                    <a:pt x="279" y="1064"/>
                  </a:lnTo>
                  <a:lnTo>
                    <a:pt x="282" y="1063"/>
                  </a:lnTo>
                  <a:lnTo>
                    <a:pt x="286" y="1060"/>
                  </a:lnTo>
                  <a:lnTo>
                    <a:pt x="290" y="1058"/>
                  </a:lnTo>
                  <a:lnTo>
                    <a:pt x="294" y="1057"/>
                  </a:lnTo>
                  <a:lnTo>
                    <a:pt x="298" y="1054"/>
                  </a:lnTo>
                  <a:lnTo>
                    <a:pt x="302" y="1052"/>
                  </a:lnTo>
                  <a:lnTo>
                    <a:pt x="306" y="1051"/>
                  </a:lnTo>
                  <a:lnTo>
                    <a:pt x="310" y="1049"/>
                  </a:lnTo>
                  <a:lnTo>
                    <a:pt x="314" y="1047"/>
                  </a:lnTo>
                  <a:lnTo>
                    <a:pt x="318" y="1044"/>
                  </a:lnTo>
                  <a:lnTo>
                    <a:pt x="322" y="1042"/>
                  </a:lnTo>
                  <a:lnTo>
                    <a:pt x="326" y="1039"/>
                  </a:lnTo>
                  <a:lnTo>
                    <a:pt x="330" y="1037"/>
                  </a:lnTo>
                  <a:lnTo>
                    <a:pt x="334" y="1035"/>
                  </a:lnTo>
                  <a:lnTo>
                    <a:pt x="338" y="1032"/>
                  </a:lnTo>
                  <a:lnTo>
                    <a:pt x="342" y="1030"/>
                  </a:lnTo>
                  <a:lnTo>
                    <a:pt x="345" y="1027"/>
                  </a:lnTo>
                  <a:lnTo>
                    <a:pt x="349" y="1025"/>
                  </a:lnTo>
                  <a:lnTo>
                    <a:pt x="353" y="1022"/>
                  </a:lnTo>
                  <a:lnTo>
                    <a:pt x="357" y="1019"/>
                  </a:lnTo>
                  <a:lnTo>
                    <a:pt x="361" y="1017"/>
                  </a:lnTo>
                  <a:lnTo>
                    <a:pt x="365" y="1014"/>
                  </a:lnTo>
                  <a:lnTo>
                    <a:pt x="369" y="1011"/>
                  </a:lnTo>
                  <a:lnTo>
                    <a:pt x="373" y="1008"/>
                  </a:lnTo>
                  <a:lnTo>
                    <a:pt x="377" y="1005"/>
                  </a:lnTo>
                  <a:lnTo>
                    <a:pt x="381" y="1002"/>
                  </a:lnTo>
                  <a:lnTo>
                    <a:pt x="385" y="999"/>
                  </a:lnTo>
                  <a:lnTo>
                    <a:pt x="389" y="996"/>
                  </a:lnTo>
                  <a:lnTo>
                    <a:pt x="393" y="993"/>
                  </a:lnTo>
                  <a:lnTo>
                    <a:pt x="397" y="990"/>
                  </a:lnTo>
                  <a:lnTo>
                    <a:pt x="401" y="987"/>
                  </a:lnTo>
                  <a:lnTo>
                    <a:pt x="405" y="983"/>
                  </a:lnTo>
                  <a:lnTo>
                    <a:pt x="409" y="980"/>
                  </a:lnTo>
                  <a:lnTo>
                    <a:pt x="413" y="977"/>
                  </a:lnTo>
                  <a:lnTo>
                    <a:pt x="417" y="974"/>
                  </a:lnTo>
                  <a:lnTo>
                    <a:pt x="421" y="970"/>
                  </a:lnTo>
                  <a:lnTo>
                    <a:pt x="425" y="967"/>
                  </a:lnTo>
                  <a:lnTo>
                    <a:pt x="428" y="963"/>
                  </a:lnTo>
                  <a:lnTo>
                    <a:pt x="432" y="959"/>
                  </a:lnTo>
                  <a:lnTo>
                    <a:pt x="436" y="956"/>
                  </a:lnTo>
                  <a:lnTo>
                    <a:pt x="440" y="952"/>
                  </a:lnTo>
                  <a:lnTo>
                    <a:pt x="444" y="948"/>
                  </a:lnTo>
                  <a:lnTo>
                    <a:pt x="448" y="944"/>
                  </a:lnTo>
                  <a:lnTo>
                    <a:pt x="452" y="941"/>
                  </a:lnTo>
                  <a:lnTo>
                    <a:pt x="456" y="937"/>
                  </a:lnTo>
                  <a:lnTo>
                    <a:pt x="460" y="933"/>
                  </a:lnTo>
                  <a:lnTo>
                    <a:pt x="464" y="929"/>
                  </a:lnTo>
                  <a:lnTo>
                    <a:pt x="468" y="925"/>
                  </a:lnTo>
                  <a:lnTo>
                    <a:pt x="472" y="921"/>
                  </a:lnTo>
                  <a:lnTo>
                    <a:pt x="476" y="917"/>
                  </a:lnTo>
                  <a:lnTo>
                    <a:pt x="480" y="913"/>
                  </a:lnTo>
                  <a:lnTo>
                    <a:pt x="484" y="908"/>
                  </a:lnTo>
                  <a:lnTo>
                    <a:pt x="488" y="904"/>
                  </a:lnTo>
                  <a:lnTo>
                    <a:pt x="491" y="900"/>
                  </a:lnTo>
                  <a:lnTo>
                    <a:pt x="494" y="895"/>
                  </a:lnTo>
                  <a:lnTo>
                    <a:pt x="498" y="891"/>
                  </a:lnTo>
                  <a:lnTo>
                    <a:pt x="502" y="886"/>
                  </a:lnTo>
                  <a:lnTo>
                    <a:pt x="506" y="882"/>
                  </a:lnTo>
                  <a:lnTo>
                    <a:pt x="510" y="877"/>
                  </a:lnTo>
                  <a:lnTo>
                    <a:pt x="514" y="872"/>
                  </a:lnTo>
                  <a:lnTo>
                    <a:pt x="518" y="868"/>
                  </a:lnTo>
                  <a:lnTo>
                    <a:pt x="522" y="863"/>
                  </a:lnTo>
                  <a:lnTo>
                    <a:pt x="526" y="859"/>
                  </a:lnTo>
                  <a:lnTo>
                    <a:pt x="530" y="854"/>
                  </a:lnTo>
                  <a:lnTo>
                    <a:pt x="534" y="850"/>
                  </a:lnTo>
                  <a:lnTo>
                    <a:pt x="538" y="845"/>
                  </a:lnTo>
                  <a:lnTo>
                    <a:pt x="542" y="839"/>
                  </a:lnTo>
                  <a:lnTo>
                    <a:pt x="546" y="834"/>
                  </a:lnTo>
                  <a:lnTo>
                    <a:pt x="550" y="829"/>
                  </a:lnTo>
                  <a:lnTo>
                    <a:pt x="554" y="824"/>
                  </a:lnTo>
                  <a:lnTo>
                    <a:pt x="557" y="819"/>
                  </a:lnTo>
                  <a:lnTo>
                    <a:pt x="561" y="813"/>
                  </a:lnTo>
                  <a:lnTo>
                    <a:pt x="565" y="808"/>
                  </a:lnTo>
                  <a:lnTo>
                    <a:pt x="569" y="803"/>
                  </a:lnTo>
                  <a:lnTo>
                    <a:pt x="573" y="797"/>
                  </a:lnTo>
                  <a:lnTo>
                    <a:pt x="577" y="792"/>
                  </a:lnTo>
                  <a:lnTo>
                    <a:pt x="581" y="787"/>
                  </a:lnTo>
                  <a:lnTo>
                    <a:pt x="585" y="781"/>
                  </a:lnTo>
                  <a:lnTo>
                    <a:pt x="589" y="775"/>
                  </a:lnTo>
                  <a:lnTo>
                    <a:pt x="593" y="770"/>
                  </a:lnTo>
                  <a:lnTo>
                    <a:pt x="597" y="764"/>
                  </a:lnTo>
                  <a:lnTo>
                    <a:pt x="601" y="758"/>
                  </a:lnTo>
                  <a:lnTo>
                    <a:pt x="605" y="752"/>
                  </a:lnTo>
                  <a:lnTo>
                    <a:pt x="609" y="747"/>
                  </a:lnTo>
                  <a:lnTo>
                    <a:pt x="613" y="741"/>
                  </a:lnTo>
                  <a:lnTo>
                    <a:pt x="617" y="735"/>
                  </a:lnTo>
                  <a:lnTo>
                    <a:pt x="621" y="729"/>
                  </a:lnTo>
                  <a:lnTo>
                    <a:pt x="625" y="723"/>
                  </a:lnTo>
                  <a:lnTo>
                    <a:pt x="629" y="717"/>
                  </a:lnTo>
                  <a:lnTo>
                    <a:pt x="632" y="711"/>
                  </a:lnTo>
                  <a:lnTo>
                    <a:pt x="636" y="705"/>
                  </a:lnTo>
                  <a:lnTo>
                    <a:pt x="640" y="699"/>
                  </a:lnTo>
                  <a:lnTo>
                    <a:pt x="644" y="692"/>
                  </a:lnTo>
                  <a:lnTo>
                    <a:pt x="648" y="686"/>
                  </a:lnTo>
                  <a:lnTo>
                    <a:pt x="652" y="680"/>
                  </a:lnTo>
                  <a:lnTo>
                    <a:pt x="656" y="674"/>
                  </a:lnTo>
                  <a:lnTo>
                    <a:pt x="660" y="668"/>
                  </a:lnTo>
                  <a:lnTo>
                    <a:pt x="664" y="662"/>
                  </a:lnTo>
                  <a:lnTo>
                    <a:pt x="668" y="655"/>
                  </a:lnTo>
                  <a:lnTo>
                    <a:pt x="672" y="649"/>
                  </a:lnTo>
                  <a:lnTo>
                    <a:pt x="676" y="642"/>
                  </a:lnTo>
                  <a:lnTo>
                    <a:pt x="680" y="636"/>
                  </a:lnTo>
                  <a:lnTo>
                    <a:pt x="684" y="629"/>
                  </a:lnTo>
                  <a:lnTo>
                    <a:pt x="688" y="622"/>
                  </a:lnTo>
                  <a:lnTo>
                    <a:pt x="692" y="616"/>
                  </a:lnTo>
                  <a:lnTo>
                    <a:pt x="696" y="609"/>
                  </a:lnTo>
                  <a:lnTo>
                    <a:pt x="700" y="603"/>
                  </a:lnTo>
                  <a:lnTo>
                    <a:pt x="704" y="596"/>
                  </a:lnTo>
                  <a:lnTo>
                    <a:pt x="707" y="589"/>
                  </a:lnTo>
                  <a:lnTo>
                    <a:pt x="711" y="582"/>
                  </a:lnTo>
                  <a:lnTo>
                    <a:pt x="715" y="576"/>
                  </a:lnTo>
                  <a:lnTo>
                    <a:pt x="719" y="569"/>
                  </a:lnTo>
                  <a:lnTo>
                    <a:pt x="723" y="562"/>
                  </a:lnTo>
                  <a:lnTo>
                    <a:pt x="727" y="555"/>
                  </a:lnTo>
                  <a:lnTo>
                    <a:pt x="731" y="548"/>
                  </a:lnTo>
                  <a:lnTo>
                    <a:pt x="735" y="541"/>
                  </a:lnTo>
                  <a:lnTo>
                    <a:pt x="739" y="535"/>
                  </a:lnTo>
                  <a:lnTo>
                    <a:pt x="743" y="528"/>
                  </a:lnTo>
                  <a:lnTo>
                    <a:pt x="747" y="521"/>
                  </a:lnTo>
                  <a:lnTo>
                    <a:pt x="751" y="514"/>
                  </a:lnTo>
                  <a:lnTo>
                    <a:pt x="755" y="507"/>
                  </a:lnTo>
                  <a:lnTo>
                    <a:pt x="759" y="500"/>
                  </a:lnTo>
                  <a:lnTo>
                    <a:pt x="763" y="493"/>
                  </a:lnTo>
                  <a:lnTo>
                    <a:pt x="767" y="486"/>
                  </a:lnTo>
                  <a:lnTo>
                    <a:pt x="770" y="479"/>
                  </a:lnTo>
                  <a:lnTo>
                    <a:pt x="774" y="473"/>
                  </a:lnTo>
                  <a:lnTo>
                    <a:pt x="778" y="466"/>
                  </a:lnTo>
                  <a:lnTo>
                    <a:pt x="782" y="459"/>
                  </a:lnTo>
                  <a:lnTo>
                    <a:pt x="786" y="452"/>
                  </a:lnTo>
                  <a:lnTo>
                    <a:pt x="790" y="445"/>
                  </a:lnTo>
                  <a:lnTo>
                    <a:pt x="794" y="438"/>
                  </a:lnTo>
                  <a:lnTo>
                    <a:pt x="798" y="431"/>
                  </a:lnTo>
                  <a:lnTo>
                    <a:pt x="802" y="424"/>
                  </a:lnTo>
                  <a:lnTo>
                    <a:pt x="806" y="417"/>
                  </a:lnTo>
                  <a:lnTo>
                    <a:pt x="810" y="410"/>
                  </a:lnTo>
                  <a:lnTo>
                    <a:pt x="814" y="403"/>
                  </a:lnTo>
                  <a:lnTo>
                    <a:pt x="817" y="396"/>
                  </a:lnTo>
                  <a:lnTo>
                    <a:pt x="821" y="389"/>
                  </a:lnTo>
                  <a:lnTo>
                    <a:pt x="825" y="382"/>
                  </a:lnTo>
                  <a:lnTo>
                    <a:pt x="829" y="375"/>
                  </a:lnTo>
                  <a:lnTo>
                    <a:pt x="833" y="368"/>
                  </a:lnTo>
                  <a:lnTo>
                    <a:pt x="836" y="361"/>
                  </a:lnTo>
                  <a:lnTo>
                    <a:pt x="840" y="354"/>
                  </a:lnTo>
                  <a:lnTo>
                    <a:pt x="844" y="348"/>
                  </a:lnTo>
                  <a:lnTo>
                    <a:pt x="848" y="341"/>
                  </a:lnTo>
                  <a:lnTo>
                    <a:pt x="852" y="334"/>
                  </a:lnTo>
                  <a:lnTo>
                    <a:pt x="856" y="327"/>
                  </a:lnTo>
                  <a:lnTo>
                    <a:pt x="860" y="320"/>
                  </a:lnTo>
                  <a:lnTo>
                    <a:pt x="864" y="314"/>
                  </a:lnTo>
                  <a:lnTo>
                    <a:pt x="868" y="307"/>
                  </a:lnTo>
                  <a:lnTo>
                    <a:pt x="872" y="300"/>
                  </a:lnTo>
                  <a:lnTo>
                    <a:pt x="876" y="294"/>
                  </a:lnTo>
                  <a:lnTo>
                    <a:pt x="880" y="287"/>
                  </a:lnTo>
                  <a:lnTo>
                    <a:pt x="884" y="282"/>
                  </a:lnTo>
                  <a:lnTo>
                    <a:pt x="888" y="275"/>
                  </a:lnTo>
                  <a:lnTo>
                    <a:pt x="892" y="268"/>
                  </a:lnTo>
                  <a:lnTo>
                    <a:pt x="896" y="262"/>
                  </a:lnTo>
                  <a:lnTo>
                    <a:pt x="900" y="256"/>
                  </a:lnTo>
                  <a:lnTo>
                    <a:pt x="904" y="249"/>
                  </a:lnTo>
                  <a:lnTo>
                    <a:pt x="908" y="243"/>
                  </a:lnTo>
                  <a:lnTo>
                    <a:pt x="912" y="237"/>
                  </a:lnTo>
                  <a:lnTo>
                    <a:pt x="915" y="230"/>
                  </a:lnTo>
                  <a:lnTo>
                    <a:pt x="919" y="224"/>
                  </a:lnTo>
                  <a:lnTo>
                    <a:pt x="923" y="218"/>
                  </a:lnTo>
                  <a:lnTo>
                    <a:pt x="927" y="212"/>
                  </a:lnTo>
                  <a:lnTo>
                    <a:pt x="931" y="206"/>
                  </a:lnTo>
                  <a:lnTo>
                    <a:pt x="935" y="200"/>
                  </a:lnTo>
                  <a:lnTo>
                    <a:pt x="939" y="195"/>
                  </a:lnTo>
                  <a:lnTo>
                    <a:pt x="943" y="189"/>
                  </a:lnTo>
                  <a:lnTo>
                    <a:pt x="947" y="183"/>
                  </a:lnTo>
                  <a:lnTo>
                    <a:pt x="951" y="177"/>
                  </a:lnTo>
                  <a:lnTo>
                    <a:pt x="955" y="172"/>
                  </a:lnTo>
                  <a:lnTo>
                    <a:pt x="959" y="166"/>
                  </a:lnTo>
                  <a:lnTo>
                    <a:pt x="963" y="161"/>
                  </a:lnTo>
                  <a:lnTo>
                    <a:pt x="967" y="155"/>
                  </a:lnTo>
                  <a:lnTo>
                    <a:pt x="971" y="150"/>
                  </a:lnTo>
                  <a:lnTo>
                    <a:pt x="975" y="144"/>
                  </a:lnTo>
                  <a:lnTo>
                    <a:pt x="979" y="139"/>
                  </a:lnTo>
                  <a:lnTo>
                    <a:pt x="982" y="134"/>
                  </a:lnTo>
                  <a:lnTo>
                    <a:pt x="986" y="129"/>
                  </a:lnTo>
                  <a:lnTo>
                    <a:pt x="990" y="124"/>
                  </a:lnTo>
                  <a:lnTo>
                    <a:pt x="994" y="119"/>
                  </a:lnTo>
                  <a:lnTo>
                    <a:pt x="998" y="114"/>
                  </a:lnTo>
                  <a:lnTo>
                    <a:pt x="1002" y="110"/>
                  </a:lnTo>
                  <a:lnTo>
                    <a:pt x="1006" y="105"/>
                  </a:lnTo>
                  <a:lnTo>
                    <a:pt x="1010" y="100"/>
                  </a:lnTo>
                  <a:lnTo>
                    <a:pt x="1014" y="96"/>
                  </a:lnTo>
                  <a:lnTo>
                    <a:pt x="1018" y="92"/>
                  </a:lnTo>
                  <a:lnTo>
                    <a:pt x="1022" y="88"/>
                  </a:lnTo>
                  <a:lnTo>
                    <a:pt x="1026" y="84"/>
                  </a:lnTo>
                  <a:lnTo>
                    <a:pt x="1030" y="80"/>
                  </a:lnTo>
                  <a:lnTo>
                    <a:pt x="1034" y="76"/>
                  </a:lnTo>
                  <a:lnTo>
                    <a:pt x="1038" y="72"/>
                  </a:lnTo>
                  <a:lnTo>
                    <a:pt x="1042" y="68"/>
                  </a:lnTo>
                  <a:lnTo>
                    <a:pt x="1045" y="64"/>
                  </a:lnTo>
                  <a:lnTo>
                    <a:pt x="1049" y="61"/>
                  </a:lnTo>
                  <a:lnTo>
                    <a:pt x="1053" y="57"/>
                  </a:lnTo>
                  <a:lnTo>
                    <a:pt x="1057" y="54"/>
                  </a:lnTo>
                  <a:lnTo>
                    <a:pt x="1061" y="50"/>
                  </a:lnTo>
                  <a:lnTo>
                    <a:pt x="1065" y="47"/>
                  </a:lnTo>
                  <a:lnTo>
                    <a:pt x="1069" y="44"/>
                  </a:lnTo>
                  <a:lnTo>
                    <a:pt x="1073" y="41"/>
                  </a:lnTo>
                  <a:lnTo>
                    <a:pt x="1077" y="38"/>
                  </a:lnTo>
                  <a:lnTo>
                    <a:pt x="1081" y="35"/>
                  </a:lnTo>
                  <a:lnTo>
                    <a:pt x="1085" y="32"/>
                  </a:lnTo>
                  <a:lnTo>
                    <a:pt x="1089" y="30"/>
                  </a:lnTo>
                  <a:lnTo>
                    <a:pt x="1093" y="27"/>
                  </a:lnTo>
                  <a:lnTo>
                    <a:pt x="1097" y="24"/>
                  </a:lnTo>
                  <a:lnTo>
                    <a:pt x="1101" y="22"/>
                  </a:lnTo>
                  <a:lnTo>
                    <a:pt x="1105" y="20"/>
                  </a:lnTo>
                  <a:lnTo>
                    <a:pt x="1109" y="18"/>
                  </a:lnTo>
                  <a:lnTo>
                    <a:pt x="1113" y="16"/>
                  </a:lnTo>
                  <a:lnTo>
                    <a:pt x="1117" y="14"/>
                  </a:lnTo>
                  <a:lnTo>
                    <a:pt x="1120" y="12"/>
                  </a:lnTo>
                  <a:lnTo>
                    <a:pt x="1124" y="11"/>
                  </a:lnTo>
                  <a:lnTo>
                    <a:pt x="1128" y="9"/>
                  </a:lnTo>
                  <a:lnTo>
                    <a:pt x="1132" y="8"/>
                  </a:lnTo>
                  <a:lnTo>
                    <a:pt x="1136" y="6"/>
                  </a:lnTo>
                  <a:lnTo>
                    <a:pt x="1140" y="5"/>
                  </a:lnTo>
                  <a:lnTo>
                    <a:pt x="1144" y="4"/>
                  </a:lnTo>
                  <a:lnTo>
                    <a:pt x="1147" y="3"/>
                  </a:lnTo>
                  <a:lnTo>
                    <a:pt x="1151" y="2"/>
                  </a:lnTo>
                  <a:lnTo>
                    <a:pt x="1155" y="1"/>
                  </a:lnTo>
                  <a:lnTo>
                    <a:pt x="1159" y="1"/>
                  </a:lnTo>
                  <a:lnTo>
                    <a:pt x="1163" y="1"/>
                  </a:lnTo>
                  <a:lnTo>
                    <a:pt x="1167" y="0"/>
                  </a:lnTo>
                  <a:lnTo>
                    <a:pt x="1171" y="0"/>
                  </a:lnTo>
                  <a:lnTo>
                    <a:pt x="1175" y="0"/>
                  </a:lnTo>
                  <a:lnTo>
                    <a:pt x="1179" y="0"/>
                  </a:lnTo>
                  <a:lnTo>
                    <a:pt x="1183" y="0"/>
                  </a:lnTo>
                  <a:lnTo>
                    <a:pt x="1187" y="0"/>
                  </a:lnTo>
                  <a:lnTo>
                    <a:pt x="1191" y="0"/>
                  </a:lnTo>
                  <a:lnTo>
                    <a:pt x="1194" y="1"/>
                  </a:lnTo>
                  <a:lnTo>
                    <a:pt x="1198" y="1"/>
                  </a:lnTo>
                  <a:lnTo>
                    <a:pt x="1202" y="1"/>
                  </a:lnTo>
                  <a:lnTo>
                    <a:pt x="1206" y="2"/>
                  </a:lnTo>
                  <a:lnTo>
                    <a:pt x="1210" y="3"/>
                  </a:lnTo>
                  <a:lnTo>
                    <a:pt x="1214" y="4"/>
                  </a:lnTo>
                  <a:lnTo>
                    <a:pt x="1218" y="5"/>
                  </a:lnTo>
                  <a:lnTo>
                    <a:pt x="1222" y="6"/>
                  </a:lnTo>
                  <a:lnTo>
                    <a:pt x="1226" y="8"/>
                  </a:lnTo>
                  <a:lnTo>
                    <a:pt x="1230" y="9"/>
                  </a:lnTo>
                  <a:lnTo>
                    <a:pt x="1234" y="11"/>
                  </a:lnTo>
                  <a:lnTo>
                    <a:pt x="1238" y="12"/>
                  </a:lnTo>
                  <a:lnTo>
                    <a:pt x="1242" y="14"/>
                  </a:lnTo>
                  <a:lnTo>
                    <a:pt x="1246" y="16"/>
                  </a:lnTo>
                  <a:lnTo>
                    <a:pt x="1250" y="18"/>
                  </a:lnTo>
                  <a:lnTo>
                    <a:pt x="1254" y="20"/>
                  </a:lnTo>
                  <a:lnTo>
                    <a:pt x="1257" y="22"/>
                  </a:lnTo>
                  <a:lnTo>
                    <a:pt x="1261" y="24"/>
                  </a:lnTo>
                  <a:lnTo>
                    <a:pt x="1265" y="27"/>
                  </a:lnTo>
                  <a:lnTo>
                    <a:pt x="1269" y="30"/>
                  </a:lnTo>
                  <a:lnTo>
                    <a:pt x="1273" y="32"/>
                  </a:lnTo>
                  <a:lnTo>
                    <a:pt x="1277" y="35"/>
                  </a:lnTo>
                  <a:lnTo>
                    <a:pt x="1281" y="38"/>
                  </a:lnTo>
                  <a:lnTo>
                    <a:pt x="1285" y="41"/>
                  </a:lnTo>
                  <a:lnTo>
                    <a:pt x="1289" y="44"/>
                  </a:lnTo>
                  <a:lnTo>
                    <a:pt x="1293" y="47"/>
                  </a:lnTo>
                  <a:lnTo>
                    <a:pt x="1297" y="50"/>
                  </a:lnTo>
                  <a:lnTo>
                    <a:pt x="1301" y="54"/>
                  </a:lnTo>
                  <a:lnTo>
                    <a:pt x="1305" y="57"/>
                  </a:lnTo>
                  <a:lnTo>
                    <a:pt x="1309" y="61"/>
                  </a:lnTo>
                  <a:lnTo>
                    <a:pt x="1313" y="64"/>
                  </a:lnTo>
                  <a:lnTo>
                    <a:pt x="1317" y="68"/>
                  </a:lnTo>
                  <a:lnTo>
                    <a:pt x="1321" y="72"/>
                  </a:lnTo>
                  <a:lnTo>
                    <a:pt x="1324" y="76"/>
                  </a:lnTo>
                  <a:lnTo>
                    <a:pt x="1328" y="80"/>
                  </a:lnTo>
                  <a:lnTo>
                    <a:pt x="1332" y="84"/>
                  </a:lnTo>
                  <a:lnTo>
                    <a:pt x="1336" y="88"/>
                  </a:lnTo>
                  <a:lnTo>
                    <a:pt x="1340" y="92"/>
                  </a:lnTo>
                  <a:lnTo>
                    <a:pt x="1344" y="96"/>
                  </a:lnTo>
                  <a:lnTo>
                    <a:pt x="1348" y="100"/>
                  </a:lnTo>
                  <a:lnTo>
                    <a:pt x="1352" y="105"/>
                  </a:lnTo>
                  <a:lnTo>
                    <a:pt x="1356" y="110"/>
                  </a:lnTo>
                  <a:lnTo>
                    <a:pt x="1360" y="114"/>
                  </a:lnTo>
                  <a:lnTo>
                    <a:pt x="1364" y="119"/>
                  </a:lnTo>
                  <a:lnTo>
                    <a:pt x="1368" y="124"/>
                  </a:lnTo>
                  <a:lnTo>
                    <a:pt x="1372" y="129"/>
                  </a:lnTo>
                  <a:lnTo>
                    <a:pt x="1376" y="134"/>
                  </a:lnTo>
                  <a:lnTo>
                    <a:pt x="1380" y="139"/>
                  </a:lnTo>
                  <a:lnTo>
                    <a:pt x="1384" y="144"/>
                  </a:lnTo>
                  <a:lnTo>
                    <a:pt x="1388" y="150"/>
                  </a:lnTo>
                  <a:lnTo>
                    <a:pt x="1392" y="155"/>
                  </a:lnTo>
                  <a:lnTo>
                    <a:pt x="1396" y="161"/>
                  </a:lnTo>
                  <a:lnTo>
                    <a:pt x="1400" y="166"/>
                  </a:lnTo>
                  <a:lnTo>
                    <a:pt x="1403" y="172"/>
                  </a:lnTo>
                  <a:lnTo>
                    <a:pt x="1407" y="177"/>
                  </a:lnTo>
                  <a:lnTo>
                    <a:pt x="1411" y="183"/>
                  </a:lnTo>
                  <a:lnTo>
                    <a:pt x="1415" y="189"/>
                  </a:lnTo>
                  <a:lnTo>
                    <a:pt x="1419" y="195"/>
                  </a:lnTo>
                  <a:lnTo>
                    <a:pt x="1423" y="200"/>
                  </a:lnTo>
                  <a:lnTo>
                    <a:pt x="1427" y="206"/>
                  </a:lnTo>
                  <a:lnTo>
                    <a:pt x="1431" y="212"/>
                  </a:lnTo>
                  <a:lnTo>
                    <a:pt x="1435" y="218"/>
                  </a:lnTo>
                  <a:lnTo>
                    <a:pt x="1439" y="224"/>
                  </a:lnTo>
                  <a:lnTo>
                    <a:pt x="1443" y="230"/>
                  </a:lnTo>
                  <a:lnTo>
                    <a:pt x="1447" y="237"/>
                  </a:lnTo>
                  <a:lnTo>
                    <a:pt x="1451" y="243"/>
                  </a:lnTo>
                  <a:lnTo>
                    <a:pt x="1455" y="249"/>
                  </a:lnTo>
                  <a:lnTo>
                    <a:pt x="1459" y="256"/>
                  </a:lnTo>
                  <a:lnTo>
                    <a:pt x="1463" y="262"/>
                  </a:lnTo>
                  <a:lnTo>
                    <a:pt x="1467" y="268"/>
                  </a:lnTo>
                  <a:lnTo>
                    <a:pt x="1470" y="275"/>
                  </a:lnTo>
                  <a:lnTo>
                    <a:pt x="1473" y="282"/>
                  </a:lnTo>
                  <a:lnTo>
                    <a:pt x="1477" y="287"/>
                  </a:lnTo>
                  <a:lnTo>
                    <a:pt x="1481" y="294"/>
                  </a:lnTo>
                  <a:lnTo>
                    <a:pt x="1485" y="300"/>
                  </a:lnTo>
                  <a:lnTo>
                    <a:pt x="1489" y="307"/>
                  </a:lnTo>
                  <a:lnTo>
                    <a:pt x="1493" y="314"/>
                  </a:lnTo>
                  <a:lnTo>
                    <a:pt x="1497" y="320"/>
                  </a:lnTo>
                  <a:lnTo>
                    <a:pt x="1501" y="327"/>
                  </a:lnTo>
                  <a:lnTo>
                    <a:pt x="1505" y="334"/>
                  </a:lnTo>
                  <a:lnTo>
                    <a:pt x="1509" y="341"/>
                  </a:lnTo>
                  <a:lnTo>
                    <a:pt x="1513" y="348"/>
                  </a:lnTo>
                  <a:lnTo>
                    <a:pt x="1517" y="354"/>
                  </a:lnTo>
                  <a:lnTo>
                    <a:pt x="1521" y="361"/>
                  </a:lnTo>
                  <a:lnTo>
                    <a:pt x="1525" y="368"/>
                  </a:lnTo>
                  <a:lnTo>
                    <a:pt x="1529" y="375"/>
                  </a:lnTo>
                  <a:lnTo>
                    <a:pt x="1532" y="382"/>
                  </a:lnTo>
                  <a:lnTo>
                    <a:pt x="1536" y="389"/>
                  </a:lnTo>
                  <a:lnTo>
                    <a:pt x="1540" y="396"/>
                  </a:lnTo>
                  <a:lnTo>
                    <a:pt x="1544" y="403"/>
                  </a:lnTo>
                  <a:lnTo>
                    <a:pt x="1548" y="410"/>
                  </a:lnTo>
                  <a:lnTo>
                    <a:pt x="1552" y="417"/>
                  </a:lnTo>
                  <a:lnTo>
                    <a:pt x="1556" y="424"/>
                  </a:lnTo>
                  <a:lnTo>
                    <a:pt x="1560" y="431"/>
                  </a:lnTo>
                  <a:lnTo>
                    <a:pt x="1564" y="438"/>
                  </a:lnTo>
                  <a:lnTo>
                    <a:pt x="1568" y="445"/>
                  </a:lnTo>
                  <a:lnTo>
                    <a:pt x="1572" y="452"/>
                  </a:lnTo>
                  <a:lnTo>
                    <a:pt x="1576" y="459"/>
                  </a:lnTo>
                  <a:lnTo>
                    <a:pt x="1580" y="466"/>
                  </a:lnTo>
                  <a:lnTo>
                    <a:pt x="1584" y="473"/>
                  </a:lnTo>
                  <a:lnTo>
                    <a:pt x="1588" y="479"/>
                  </a:lnTo>
                  <a:lnTo>
                    <a:pt x="1592" y="486"/>
                  </a:lnTo>
                  <a:lnTo>
                    <a:pt x="1596" y="493"/>
                  </a:lnTo>
                  <a:lnTo>
                    <a:pt x="1600" y="500"/>
                  </a:lnTo>
                  <a:lnTo>
                    <a:pt x="1604" y="507"/>
                  </a:lnTo>
                  <a:lnTo>
                    <a:pt x="1607" y="514"/>
                  </a:lnTo>
                  <a:lnTo>
                    <a:pt x="1611" y="521"/>
                  </a:lnTo>
                  <a:lnTo>
                    <a:pt x="1615" y="528"/>
                  </a:lnTo>
                  <a:lnTo>
                    <a:pt x="1619" y="535"/>
                  </a:lnTo>
                  <a:lnTo>
                    <a:pt x="1623" y="541"/>
                  </a:lnTo>
                  <a:lnTo>
                    <a:pt x="1627" y="548"/>
                  </a:lnTo>
                  <a:lnTo>
                    <a:pt x="1631" y="555"/>
                  </a:lnTo>
                  <a:lnTo>
                    <a:pt x="1635" y="562"/>
                  </a:lnTo>
                  <a:lnTo>
                    <a:pt x="1639" y="569"/>
                  </a:lnTo>
                  <a:lnTo>
                    <a:pt x="1643" y="576"/>
                  </a:lnTo>
                  <a:lnTo>
                    <a:pt x="1647" y="582"/>
                  </a:lnTo>
                  <a:lnTo>
                    <a:pt x="1651" y="589"/>
                  </a:lnTo>
                  <a:lnTo>
                    <a:pt x="1655" y="596"/>
                  </a:lnTo>
                  <a:lnTo>
                    <a:pt x="1659" y="603"/>
                  </a:lnTo>
                  <a:lnTo>
                    <a:pt x="1663" y="609"/>
                  </a:lnTo>
                  <a:lnTo>
                    <a:pt x="1667" y="616"/>
                  </a:lnTo>
                  <a:lnTo>
                    <a:pt x="1671" y="622"/>
                  </a:lnTo>
                  <a:lnTo>
                    <a:pt x="1675" y="629"/>
                  </a:lnTo>
                  <a:lnTo>
                    <a:pt x="1679" y="636"/>
                  </a:lnTo>
                  <a:lnTo>
                    <a:pt x="1682" y="642"/>
                  </a:lnTo>
                  <a:lnTo>
                    <a:pt x="1686" y="649"/>
                  </a:lnTo>
                  <a:lnTo>
                    <a:pt x="1690" y="655"/>
                  </a:lnTo>
                  <a:lnTo>
                    <a:pt x="1694" y="662"/>
                  </a:lnTo>
                  <a:lnTo>
                    <a:pt x="1698" y="668"/>
                  </a:lnTo>
                  <a:lnTo>
                    <a:pt x="1702" y="674"/>
                  </a:lnTo>
                  <a:lnTo>
                    <a:pt x="1706" y="680"/>
                  </a:lnTo>
                  <a:lnTo>
                    <a:pt x="1710" y="686"/>
                  </a:lnTo>
                  <a:lnTo>
                    <a:pt x="1714" y="692"/>
                  </a:lnTo>
                  <a:lnTo>
                    <a:pt x="1718" y="699"/>
                  </a:lnTo>
                  <a:lnTo>
                    <a:pt x="1722" y="705"/>
                  </a:lnTo>
                  <a:lnTo>
                    <a:pt x="1726" y="711"/>
                  </a:lnTo>
                  <a:lnTo>
                    <a:pt x="1730" y="717"/>
                  </a:lnTo>
                  <a:lnTo>
                    <a:pt x="1734" y="723"/>
                  </a:lnTo>
                  <a:lnTo>
                    <a:pt x="1738" y="729"/>
                  </a:lnTo>
                  <a:lnTo>
                    <a:pt x="1742" y="735"/>
                  </a:lnTo>
                  <a:lnTo>
                    <a:pt x="1745" y="741"/>
                  </a:lnTo>
                  <a:lnTo>
                    <a:pt x="1749" y="747"/>
                  </a:lnTo>
                  <a:lnTo>
                    <a:pt x="1753" y="752"/>
                  </a:lnTo>
                  <a:lnTo>
                    <a:pt x="1757" y="758"/>
                  </a:lnTo>
                  <a:lnTo>
                    <a:pt x="1761" y="764"/>
                  </a:lnTo>
                  <a:lnTo>
                    <a:pt x="1765" y="770"/>
                  </a:lnTo>
                  <a:lnTo>
                    <a:pt x="1769" y="775"/>
                  </a:lnTo>
                  <a:lnTo>
                    <a:pt x="1773" y="781"/>
                  </a:lnTo>
                  <a:lnTo>
                    <a:pt x="1777" y="787"/>
                  </a:lnTo>
                  <a:lnTo>
                    <a:pt x="1781" y="792"/>
                  </a:lnTo>
                  <a:lnTo>
                    <a:pt x="1785" y="797"/>
                  </a:lnTo>
                  <a:lnTo>
                    <a:pt x="1789" y="803"/>
                  </a:lnTo>
                  <a:lnTo>
                    <a:pt x="1793" y="808"/>
                  </a:lnTo>
                  <a:lnTo>
                    <a:pt x="1797" y="813"/>
                  </a:lnTo>
                  <a:lnTo>
                    <a:pt x="1800" y="819"/>
                  </a:lnTo>
                  <a:lnTo>
                    <a:pt x="1804" y="824"/>
                  </a:lnTo>
                  <a:lnTo>
                    <a:pt x="1808" y="829"/>
                  </a:lnTo>
                  <a:lnTo>
                    <a:pt x="1811" y="834"/>
                  </a:lnTo>
                  <a:lnTo>
                    <a:pt x="1815" y="839"/>
                  </a:lnTo>
                  <a:lnTo>
                    <a:pt x="1819" y="845"/>
                  </a:lnTo>
                  <a:lnTo>
                    <a:pt x="1823" y="850"/>
                  </a:lnTo>
                  <a:lnTo>
                    <a:pt x="1827" y="854"/>
                  </a:lnTo>
                  <a:lnTo>
                    <a:pt x="1831" y="859"/>
                  </a:lnTo>
                  <a:lnTo>
                    <a:pt x="1835" y="863"/>
                  </a:lnTo>
                  <a:lnTo>
                    <a:pt x="1839" y="868"/>
                  </a:lnTo>
                  <a:lnTo>
                    <a:pt x="1843" y="872"/>
                  </a:lnTo>
                  <a:lnTo>
                    <a:pt x="1847" y="877"/>
                  </a:lnTo>
                  <a:lnTo>
                    <a:pt x="1851" y="882"/>
                  </a:lnTo>
                  <a:lnTo>
                    <a:pt x="1855" y="886"/>
                  </a:lnTo>
                  <a:lnTo>
                    <a:pt x="1859" y="891"/>
                  </a:lnTo>
                  <a:lnTo>
                    <a:pt x="1863" y="895"/>
                  </a:lnTo>
                  <a:lnTo>
                    <a:pt x="1867" y="900"/>
                  </a:lnTo>
                  <a:lnTo>
                    <a:pt x="1871" y="904"/>
                  </a:lnTo>
                  <a:lnTo>
                    <a:pt x="1875" y="908"/>
                  </a:lnTo>
                  <a:lnTo>
                    <a:pt x="1879" y="913"/>
                  </a:lnTo>
                  <a:lnTo>
                    <a:pt x="1883" y="917"/>
                  </a:lnTo>
                  <a:lnTo>
                    <a:pt x="1887" y="921"/>
                  </a:lnTo>
                  <a:lnTo>
                    <a:pt x="1891" y="925"/>
                  </a:lnTo>
                  <a:lnTo>
                    <a:pt x="1894" y="929"/>
                  </a:lnTo>
                  <a:lnTo>
                    <a:pt x="1898" y="933"/>
                  </a:lnTo>
                  <a:lnTo>
                    <a:pt x="1902" y="937"/>
                  </a:lnTo>
                  <a:lnTo>
                    <a:pt x="1906" y="941"/>
                  </a:lnTo>
                  <a:lnTo>
                    <a:pt x="1910" y="944"/>
                  </a:lnTo>
                  <a:lnTo>
                    <a:pt x="1914" y="948"/>
                  </a:lnTo>
                  <a:lnTo>
                    <a:pt x="1918" y="952"/>
                  </a:lnTo>
                  <a:lnTo>
                    <a:pt x="1922" y="956"/>
                  </a:lnTo>
                  <a:lnTo>
                    <a:pt x="1926" y="959"/>
                  </a:lnTo>
                  <a:lnTo>
                    <a:pt x="1930" y="963"/>
                  </a:lnTo>
                  <a:lnTo>
                    <a:pt x="1934" y="967"/>
                  </a:lnTo>
                  <a:lnTo>
                    <a:pt x="1938" y="970"/>
                  </a:lnTo>
                  <a:lnTo>
                    <a:pt x="1942" y="974"/>
                  </a:lnTo>
                  <a:lnTo>
                    <a:pt x="1946" y="977"/>
                  </a:lnTo>
                  <a:lnTo>
                    <a:pt x="1950" y="980"/>
                  </a:lnTo>
                  <a:lnTo>
                    <a:pt x="1954" y="983"/>
                  </a:lnTo>
                  <a:lnTo>
                    <a:pt x="1957" y="987"/>
                  </a:lnTo>
                  <a:lnTo>
                    <a:pt x="1961" y="990"/>
                  </a:lnTo>
                  <a:lnTo>
                    <a:pt x="1961" y="1148"/>
                  </a:lnTo>
                  <a:lnTo>
                    <a:pt x="1957" y="1148"/>
                  </a:lnTo>
                  <a:lnTo>
                    <a:pt x="1954" y="1148"/>
                  </a:lnTo>
                  <a:lnTo>
                    <a:pt x="1950" y="1148"/>
                  </a:lnTo>
                  <a:lnTo>
                    <a:pt x="1946" y="1148"/>
                  </a:lnTo>
                  <a:lnTo>
                    <a:pt x="1942" y="1148"/>
                  </a:lnTo>
                  <a:lnTo>
                    <a:pt x="1938" y="1148"/>
                  </a:lnTo>
                  <a:lnTo>
                    <a:pt x="1934" y="1148"/>
                  </a:lnTo>
                  <a:lnTo>
                    <a:pt x="1930" y="1148"/>
                  </a:lnTo>
                  <a:lnTo>
                    <a:pt x="1926" y="1148"/>
                  </a:lnTo>
                  <a:lnTo>
                    <a:pt x="1922" y="1148"/>
                  </a:lnTo>
                  <a:lnTo>
                    <a:pt x="1918" y="1148"/>
                  </a:lnTo>
                  <a:lnTo>
                    <a:pt x="1914" y="1148"/>
                  </a:lnTo>
                  <a:lnTo>
                    <a:pt x="1910" y="1148"/>
                  </a:lnTo>
                  <a:lnTo>
                    <a:pt x="1906" y="1148"/>
                  </a:lnTo>
                  <a:lnTo>
                    <a:pt x="1902" y="1148"/>
                  </a:lnTo>
                  <a:lnTo>
                    <a:pt x="1898" y="1148"/>
                  </a:lnTo>
                  <a:lnTo>
                    <a:pt x="1894" y="1148"/>
                  </a:lnTo>
                  <a:lnTo>
                    <a:pt x="1891" y="1148"/>
                  </a:lnTo>
                  <a:lnTo>
                    <a:pt x="1887" y="1148"/>
                  </a:lnTo>
                  <a:lnTo>
                    <a:pt x="1883" y="1148"/>
                  </a:lnTo>
                  <a:lnTo>
                    <a:pt x="1879" y="1148"/>
                  </a:lnTo>
                  <a:lnTo>
                    <a:pt x="1875" y="1148"/>
                  </a:lnTo>
                  <a:lnTo>
                    <a:pt x="1871" y="1148"/>
                  </a:lnTo>
                  <a:lnTo>
                    <a:pt x="1867" y="1148"/>
                  </a:lnTo>
                  <a:lnTo>
                    <a:pt x="1863" y="1148"/>
                  </a:lnTo>
                  <a:lnTo>
                    <a:pt x="1859" y="1148"/>
                  </a:lnTo>
                  <a:lnTo>
                    <a:pt x="1855" y="1148"/>
                  </a:lnTo>
                  <a:lnTo>
                    <a:pt x="1851" y="1148"/>
                  </a:lnTo>
                  <a:lnTo>
                    <a:pt x="1847" y="1148"/>
                  </a:lnTo>
                  <a:lnTo>
                    <a:pt x="1843" y="1148"/>
                  </a:lnTo>
                  <a:lnTo>
                    <a:pt x="1839" y="1148"/>
                  </a:lnTo>
                  <a:lnTo>
                    <a:pt x="1835" y="1148"/>
                  </a:lnTo>
                  <a:lnTo>
                    <a:pt x="1831" y="1148"/>
                  </a:lnTo>
                  <a:lnTo>
                    <a:pt x="1827" y="1148"/>
                  </a:lnTo>
                  <a:lnTo>
                    <a:pt x="1823" y="1148"/>
                  </a:lnTo>
                  <a:lnTo>
                    <a:pt x="1819" y="1148"/>
                  </a:lnTo>
                  <a:lnTo>
                    <a:pt x="1815" y="1148"/>
                  </a:lnTo>
                  <a:lnTo>
                    <a:pt x="1811" y="1148"/>
                  </a:lnTo>
                  <a:lnTo>
                    <a:pt x="1808" y="1148"/>
                  </a:lnTo>
                  <a:lnTo>
                    <a:pt x="1804" y="1148"/>
                  </a:lnTo>
                  <a:lnTo>
                    <a:pt x="1800" y="1148"/>
                  </a:lnTo>
                  <a:lnTo>
                    <a:pt x="1797" y="1148"/>
                  </a:lnTo>
                  <a:lnTo>
                    <a:pt x="1793" y="1148"/>
                  </a:lnTo>
                  <a:lnTo>
                    <a:pt x="1789" y="1148"/>
                  </a:lnTo>
                  <a:lnTo>
                    <a:pt x="1785" y="1148"/>
                  </a:lnTo>
                  <a:lnTo>
                    <a:pt x="1781" y="1148"/>
                  </a:lnTo>
                  <a:lnTo>
                    <a:pt x="1777" y="1148"/>
                  </a:lnTo>
                  <a:lnTo>
                    <a:pt x="1773" y="1148"/>
                  </a:lnTo>
                  <a:lnTo>
                    <a:pt x="1769" y="1148"/>
                  </a:lnTo>
                  <a:lnTo>
                    <a:pt x="1765" y="1148"/>
                  </a:lnTo>
                  <a:lnTo>
                    <a:pt x="1761" y="1148"/>
                  </a:lnTo>
                  <a:lnTo>
                    <a:pt x="1757" y="1148"/>
                  </a:lnTo>
                  <a:lnTo>
                    <a:pt x="1753" y="1148"/>
                  </a:lnTo>
                  <a:lnTo>
                    <a:pt x="1749" y="1148"/>
                  </a:lnTo>
                  <a:lnTo>
                    <a:pt x="1745" y="1148"/>
                  </a:lnTo>
                  <a:lnTo>
                    <a:pt x="1742" y="1148"/>
                  </a:lnTo>
                  <a:lnTo>
                    <a:pt x="1738" y="1148"/>
                  </a:lnTo>
                  <a:lnTo>
                    <a:pt x="1734" y="1148"/>
                  </a:lnTo>
                  <a:lnTo>
                    <a:pt x="1730" y="1148"/>
                  </a:lnTo>
                  <a:lnTo>
                    <a:pt x="1726" y="1148"/>
                  </a:lnTo>
                  <a:lnTo>
                    <a:pt x="1722" y="1148"/>
                  </a:lnTo>
                  <a:lnTo>
                    <a:pt x="1718" y="1148"/>
                  </a:lnTo>
                  <a:lnTo>
                    <a:pt x="1714" y="1148"/>
                  </a:lnTo>
                  <a:lnTo>
                    <a:pt x="1710" y="1148"/>
                  </a:lnTo>
                  <a:lnTo>
                    <a:pt x="1706" y="1148"/>
                  </a:lnTo>
                  <a:lnTo>
                    <a:pt x="1702" y="1148"/>
                  </a:lnTo>
                  <a:lnTo>
                    <a:pt x="1698" y="1148"/>
                  </a:lnTo>
                  <a:lnTo>
                    <a:pt x="1694" y="1148"/>
                  </a:lnTo>
                  <a:lnTo>
                    <a:pt x="1690" y="1148"/>
                  </a:lnTo>
                  <a:lnTo>
                    <a:pt x="1686" y="1148"/>
                  </a:lnTo>
                  <a:lnTo>
                    <a:pt x="1682" y="1148"/>
                  </a:lnTo>
                  <a:lnTo>
                    <a:pt x="1679" y="1148"/>
                  </a:lnTo>
                  <a:lnTo>
                    <a:pt x="1675" y="1148"/>
                  </a:lnTo>
                  <a:lnTo>
                    <a:pt x="1671" y="1148"/>
                  </a:lnTo>
                  <a:lnTo>
                    <a:pt x="1667" y="1148"/>
                  </a:lnTo>
                  <a:lnTo>
                    <a:pt x="1663" y="1148"/>
                  </a:lnTo>
                  <a:lnTo>
                    <a:pt x="1659" y="1148"/>
                  </a:lnTo>
                  <a:lnTo>
                    <a:pt x="1655" y="1148"/>
                  </a:lnTo>
                  <a:lnTo>
                    <a:pt x="1651" y="1148"/>
                  </a:lnTo>
                  <a:lnTo>
                    <a:pt x="1647" y="1148"/>
                  </a:lnTo>
                  <a:lnTo>
                    <a:pt x="1643" y="1148"/>
                  </a:lnTo>
                  <a:lnTo>
                    <a:pt x="1639" y="1148"/>
                  </a:lnTo>
                  <a:lnTo>
                    <a:pt x="1635" y="1148"/>
                  </a:lnTo>
                  <a:lnTo>
                    <a:pt x="1631" y="1148"/>
                  </a:lnTo>
                  <a:lnTo>
                    <a:pt x="1627" y="1148"/>
                  </a:lnTo>
                  <a:lnTo>
                    <a:pt x="1623" y="1148"/>
                  </a:lnTo>
                  <a:lnTo>
                    <a:pt x="1619" y="1148"/>
                  </a:lnTo>
                  <a:lnTo>
                    <a:pt x="1615" y="1148"/>
                  </a:lnTo>
                  <a:lnTo>
                    <a:pt x="1611" y="1148"/>
                  </a:lnTo>
                  <a:lnTo>
                    <a:pt x="1607" y="1148"/>
                  </a:lnTo>
                  <a:lnTo>
                    <a:pt x="1604" y="1148"/>
                  </a:lnTo>
                  <a:lnTo>
                    <a:pt x="1600" y="1148"/>
                  </a:lnTo>
                  <a:lnTo>
                    <a:pt x="1596" y="1148"/>
                  </a:lnTo>
                  <a:lnTo>
                    <a:pt x="1592" y="1148"/>
                  </a:lnTo>
                  <a:lnTo>
                    <a:pt x="1588" y="1148"/>
                  </a:lnTo>
                  <a:lnTo>
                    <a:pt x="1584" y="1148"/>
                  </a:lnTo>
                  <a:lnTo>
                    <a:pt x="1580" y="1148"/>
                  </a:lnTo>
                  <a:lnTo>
                    <a:pt x="1576" y="1148"/>
                  </a:lnTo>
                  <a:lnTo>
                    <a:pt x="1572" y="1148"/>
                  </a:lnTo>
                  <a:lnTo>
                    <a:pt x="1568" y="1148"/>
                  </a:lnTo>
                  <a:lnTo>
                    <a:pt x="1564" y="1148"/>
                  </a:lnTo>
                  <a:lnTo>
                    <a:pt x="1560" y="1148"/>
                  </a:lnTo>
                  <a:lnTo>
                    <a:pt x="1556" y="1148"/>
                  </a:lnTo>
                  <a:lnTo>
                    <a:pt x="1552" y="1148"/>
                  </a:lnTo>
                  <a:lnTo>
                    <a:pt x="1548" y="1148"/>
                  </a:lnTo>
                  <a:lnTo>
                    <a:pt x="1544" y="1148"/>
                  </a:lnTo>
                  <a:lnTo>
                    <a:pt x="1540" y="1148"/>
                  </a:lnTo>
                  <a:lnTo>
                    <a:pt x="1536" y="1148"/>
                  </a:lnTo>
                  <a:lnTo>
                    <a:pt x="1532" y="1148"/>
                  </a:lnTo>
                  <a:lnTo>
                    <a:pt x="1529" y="1148"/>
                  </a:lnTo>
                  <a:lnTo>
                    <a:pt x="1525" y="1148"/>
                  </a:lnTo>
                  <a:lnTo>
                    <a:pt x="1521" y="1148"/>
                  </a:lnTo>
                  <a:lnTo>
                    <a:pt x="1517" y="1148"/>
                  </a:lnTo>
                  <a:lnTo>
                    <a:pt x="1513" y="1148"/>
                  </a:lnTo>
                  <a:lnTo>
                    <a:pt x="1509" y="1148"/>
                  </a:lnTo>
                  <a:lnTo>
                    <a:pt x="1505" y="1148"/>
                  </a:lnTo>
                  <a:lnTo>
                    <a:pt x="1501" y="1148"/>
                  </a:lnTo>
                  <a:lnTo>
                    <a:pt x="1497" y="1148"/>
                  </a:lnTo>
                  <a:lnTo>
                    <a:pt x="1493" y="1148"/>
                  </a:lnTo>
                  <a:lnTo>
                    <a:pt x="1489" y="1148"/>
                  </a:lnTo>
                  <a:lnTo>
                    <a:pt x="1485" y="1148"/>
                  </a:lnTo>
                  <a:lnTo>
                    <a:pt x="1481" y="1148"/>
                  </a:lnTo>
                  <a:lnTo>
                    <a:pt x="1477" y="1148"/>
                  </a:lnTo>
                  <a:lnTo>
                    <a:pt x="1473" y="1148"/>
                  </a:lnTo>
                  <a:lnTo>
                    <a:pt x="1470" y="1148"/>
                  </a:lnTo>
                  <a:lnTo>
                    <a:pt x="1467" y="1148"/>
                  </a:lnTo>
                  <a:lnTo>
                    <a:pt x="1463" y="1148"/>
                  </a:lnTo>
                  <a:lnTo>
                    <a:pt x="1459" y="1148"/>
                  </a:lnTo>
                  <a:lnTo>
                    <a:pt x="1455" y="1148"/>
                  </a:lnTo>
                  <a:lnTo>
                    <a:pt x="1451" y="1148"/>
                  </a:lnTo>
                  <a:lnTo>
                    <a:pt x="1447" y="1148"/>
                  </a:lnTo>
                  <a:lnTo>
                    <a:pt x="1443" y="1148"/>
                  </a:lnTo>
                  <a:lnTo>
                    <a:pt x="1439" y="1148"/>
                  </a:lnTo>
                  <a:lnTo>
                    <a:pt x="1435" y="1148"/>
                  </a:lnTo>
                  <a:lnTo>
                    <a:pt x="1431" y="1148"/>
                  </a:lnTo>
                  <a:lnTo>
                    <a:pt x="1427" y="1148"/>
                  </a:lnTo>
                  <a:lnTo>
                    <a:pt x="1423" y="1148"/>
                  </a:lnTo>
                  <a:lnTo>
                    <a:pt x="1419" y="1148"/>
                  </a:lnTo>
                  <a:lnTo>
                    <a:pt x="1415" y="1148"/>
                  </a:lnTo>
                  <a:lnTo>
                    <a:pt x="1411" y="1148"/>
                  </a:lnTo>
                  <a:lnTo>
                    <a:pt x="1407" y="1148"/>
                  </a:lnTo>
                  <a:lnTo>
                    <a:pt x="1403" y="1148"/>
                  </a:lnTo>
                  <a:lnTo>
                    <a:pt x="1400" y="1148"/>
                  </a:lnTo>
                  <a:lnTo>
                    <a:pt x="1396" y="1148"/>
                  </a:lnTo>
                  <a:lnTo>
                    <a:pt x="1392" y="1148"/>
                  </a:lnTo>
                  <a:lnTo>
                    <a:pt x="1388" y="1148"/>
                  </a:lnTo>
                  <a:lnTo>
                    <a:pt x="1384" y="1148"/>
                  </a:lnTo>
                  <a:lnTo>
                    <a:pt x="1380" y="1148"/>
                  </a:lnTo>
                  <a:lnTo>
                    <a:pt x="1376" y="1148"/>
                  </a:lnTo>
                  <a:lnTo>
                    <a:pt x="1372" y="1148"/>
                  </a:lnTo>
                  <a:lnTo>
                    <a:pt x="1368" y="1148"/>
                  </a:lnTo>
                  <a:lnTo>
                    <a:pt x="1364" y="1148"/>
                  </a:lnTo>
                  <a:lnTo>
                    <a:pt x="1360" y="1148"/>
                  </a:lnTo>
                  <a:lnTo>
                    <a:pt x="1356" y="1148"/>
                  </a:lnTo>
                  <a:lnTo>
                    <a:pt x="1352" y="1148"/>
                  </a:lnTo>
                  <a:lnTo>
                    <a:pt x="1348" y="1148"/>
                  </a:lnTo>
                  <a:lnTo>
                    <a:pt x="1344" y="1148"/>
                  </a:lnTo>
                  <a:lnTo>
                    <a:pt x="1340" y="1148"/>
                  </a:lnTo>
                  <a:lnTo>
                    <a:pt x="1336" y="1148"/>
                  </a:lnTo>
                  <a:lnTo>
                    <a:pt x="1332" y="1148"/>
                  </a:lnTo>
                  <a:lnTo>
                    <a:pt x="1328" y="1148"/>
                  </a:lnTo>
                  <a:lnTo>
                    <a:pt x="1324" y="1148"/>
                  </a:lnTo>
                  <a:lnTo>
                    <a:pt x="1321" y="1148"/>
                  </a:lnTo>
                  <a:lnTo>
                    <a:pt x="1317" y="1148"/>
                  </a:lnTo>
                  <a:lnTo>
                    <a:pt x="1313" y="1148"/>
                  </a:lnTo>
                  <a:lnTo>
                    <a:pt x="1309" y="1148"/>
                  </a:lnTo>
                  <a:lnTo>
                    <a:pt x="1305" y="1148"/>
                  </a:lnTo>
                  <a:lnTo>
                    <a:pt x="1301" y="1148"/>
                  </a:lnTo>
                  <a:lnTo>
                    <a:pt x="1297" y="1148"/>
                  </a:lnTo>
                  <a:lnTo>
                    <a:pt x="1293" y="1148"/>
                  </a:lnTo>
                  <a:lnTo>
                    <a:pt x="1289" y="1148"/>
                  </a:lnTo>
                  <a:lnTo>
                    <a:pt x="1285" y="1148"/>
                  </a:lnTo>
                  <a:lnTo>
                    <a:pt x="1281" y="1148"/>
                  </a:lnTo>
                  <a:lnTo>
                    <a:pt x="1277" y="1148"/>
                  </a:lnTo>
                  <a:lnTo>
                    <a:pt x="1273" y="1148"/>
                  </a:lnTo>
                  <a:lnTo>
                    <a:pt x="1269" y="1148"/>
                  </a:lnTo>
                  <a:lnTo>
                    <a:pt x="1265" y="1148"/>
                  </a:lnTo>
                  <a:lnTo>
                    <a:pt x="1261" y="1148"/>
                  </a:lnTo>
                  <a:lnTo>
                    <a:pt x="1257" y="1148"/>
                  </a:lnTo>
                  <a:lnTo>
                    <a:pt x="1254" y="1148"/>
                  </a:lnTo>
                  <a:lnTo>
                    <a:pt x="1250" y="1148"/>
                  </a:lnTo>
                  <a:lnTo>
                    <a:pt x="1246" y="1148"/>
                  </a:lnTo>
                  <a:lnTo>
                    <a:pt x="1242" y="1148"/>
                  </a:lnTo>
                  <a:lnTo>
                    <a:pt x="1238" y="1148"/>
                  </a:lnTo>
                  <a:lnTo>
                    <a:pt x="1234" y="1148"/>
                  </a:lnTo>
                  <a:lnTo>
                    <a:pt x="1230" y="1148"/>
                  </a:lnTo>
                  <a:lnTo>
                    <a:pt x="1226" y="1148"/>
                  </a:lnTo>
                  <a:lnTo>
                    <a:pt x="1222" y="1148"/>
                  </a:lnTo>
                  <a:lnTo>
                    <a:pt x="1218" y="1148"/>
                  </a:lnTo>
                  <a:lnTo>
                    <a:pt x="1214" y="1148"/>
                  </a:lnTo>
                  <a:lnTo>
                    <a:pt x="1210" y="1148"/>
                  </a:lnTo>
                  <a:lnTo>
                    <a:pt x="1206" y="1148"/>
                  </a:lnTo>
                  <a:lnTo>
                    <a:pt x="1202" y="1148"/>
                  </a:lnTo>
                  <a:lnTo>
                    <a:pt x="1198" y="1148"/>
                  </a:lnTo>
                  <a:lnTo>
                    <a:pt x="1194" y="1148"/>
                  </a:lnTo>
                  <a:lnTo>
                    <a:pt x="1191" y="1148"/>
                  </a:lnTo>
                  <a:lnTo>
                    <a:pt x="1187" y="1148"/>
                  </a:lnTo>
                  <a:lnTo>
                    <a:pt x="1183" y="1148"/>
                  </a:lnTo>
                  <a:lnTo>
                    <a:pt x="1179" y="1148"/>
                  </a:lnTo>
                  <a:lnTo>
                    <a:pt x="1175" y="1148"/>
                  </a:lnTo>
                  <a:lnTo>
                    <a:pt x="1171" y="1148"/>
                  </a:lnTo>
                  <a:lnTo>
                    <a:pt x="1167" y="1148"/>
                  </a:lnTo>
                  <a:lnTo>
                    <a:pt x="1163" y="1148"/>
                  </a:lnTo>
                  <a:lnTo>
                    <a:pt x="1159" y="1148"/>
                  </a:lnTo>
                  <a:lnTo>
                    <a:pt x="1155" y="1148"/>
                  </a:lnTo>
                  <a:lnTo>
                    <a:pt x="1151" y="1148"/>
                  </a:lnTo>
                  <a:lnTo>
                    <a:pt x="1147" y="1148"/>
                  </a:lnTo>
                  <a:lnTo>
                    <a:pt x="1144" y="1148"/>
                  </a:lnTo>
                  <a:lnTo>
                    <a:pt x="1140" y="1148"/>
                  </a:lnTo>
                  <a:lnTo>
                    <a:pt x="1136" y="1148"/>
                  </a:lnTo>
                  <a:lnTo>
                    <a:pt x="1132" y="1148"/>
                  </a:lnTo>
                  <a:lnTo>
                    <a:pt x="1128" y="1148"/>
                  </a:lnTo>
                  <a:lnTo>
                    <a:pt x="1124" y="1148"/>
                  </a:lnTo>
                  <a:lnTo>
                    <a:pt x="1120" y="1148"/>
                  </a:lnTo>
                  <a:lnTo>
                    <a:pt x="1117" y="1148"/>
                  </a:lnTo>
                  <a:lnTo>
                    <a:pt x="1113" y="1148"/>
                  </a:lnTo>
                  <a:lnTo>
                    <a:pt x="1109" y="1148"/>
                  </a:lnTo>
                  <a:lnTo>
                    <a:pt x="1105" y="1148"/>
                  </a:lnTo>
                  <a:lnTo>
                    <a:pt x="1101" y="1148"/>
                  </a:lnTo>
                  <a:lnTo>
                    <a:pt x="1097" y="1148"/>
                  </a:lnTo>
                  <a:lnTo>
                    <a:pt x="1093" y="1148"/>
                  </a:lnTo>
                  <a:lnTo>
                    <a:pt x="1089" y="1148"/>
                  </a:lnTo>
                  <a:lnTo>
                    <a:pt x="1085" y="1148"/>
                  </a:lnTo>
                  <a:lnTo>
                    <a:pt x="1081" y="1148"/>
                  </a:lnTo>
                  <a:lnTo>
                    <a:pt x="1077" y="1148"/>
                  </a:lnTo>
                  <a:lnTo>
                    <a:pt x="1073" y="1148"/>
                  </a:lnTo>
                  <a:lnTo>
                    <a:pt x="1069" y="1148"/>
                  </a:lnTo>
                  <a:lnTo>
                    <a:pt x="1065" y="1148"/>
                  </a:lnTo>
                  <a:lnTo>
                    <a:pt x="1061" y="1148"/>
                  </a:lnTo>
                  <a:lnTo>
                    <a:pt x="1057" y="1148"/>
                  </a:lnTo>
                  <a:lnTo>
                    <a:pt x="1053" y="1148"/>
                  </a:lnTo>
                  <a:lnTo>
                    <a:pt x="1049" y="1148"/>
                  </a:lnTo>
                  <a:lnTo>
                    <a:pt x="1045" y="1148"/>
                  </a:lnTo>
                  <a:lnTo>
                    <a:pt x="1042" y="1148"/>
                  </a:lnTo>
                  <a:lnTo>
                    <a:pt x="1038" y="1148"/>
                  </a:lnTo>
                  <a:lnTo>
                    <a:pt x="1034" y="1148"/>
                  </a:lnTo>
                  <a:lnTo>
                    <a:pt x="1030" y="1148"/>
                  </a:lnTo>
                  <a:lnTo>
                    <a:pt x="1026" y="1148"/>
                  </a:lnTo>
                  <a:lnTo>
                    <a:pt x="1022" y="1148"/>
                  </a:lnTo>
                  <a:lnTo>
                    <a:pt x="1018" y="1148"/>
                  </a:lnTo>
                  <a:lnTo>
                    <a:pt x="1014" y="1148"/>
                  </a:lnTo>
                  <a:lnTo>
                    <a:pt x="1010" y="1148"/>
                  </a:lnTo>
                  <a:lnTo>
                    <a:pt x="1006" y="1148"/>
                  </a:lnTo>
                  <a:lnTo>
                    <a:pt x="1002" y="1148"/>
                  </a:lnTo>
                  <a:lnTo>
                    <a:pt x="998" y="1148"/>
                  </a:lnTo>
                  <a:lnTo>
                    <a:pt x="994" y="1148"/>
                  </a:lnTo>
                  <a:lnTo>
                    <a:pt x="990" y="1148"/>
                  </a:lnTo>
                  <a:lnTo>
                    <a:pt x="986" y="1148"/>
                  </a:lnTo>
                  <a:lnTo>
                    <a:pt x="982" y="1148"/>
                  </a:lnTo>
                  <a:lnTo>
                    <a:pt x="979" y="1148"/>
                  </a:lnTo>
                  <a:lnTo>
                    <a:pt x="975" y="1148"/>
                  </a:lnTo>
                  <a:lnTo>
                    <a:pt x="971" y="1148"/>
                  </a:lnTo>
                  <a:lnTo>
                    <a:pt x="967" y="1148"/>
                  </a:lnTo>
                  <a:lnTo>
                    <a:pt x="963" y="1148"/>
                  </a:lnTo>
                  <a:lnTo>
                    <a:pt x="959" y="1148"/>
                  </a:lnTo>
                  <a:lnTo>
                    <a:pt x="955" y="1148"/>
                  </a:lnTo>
                  <a:lnTo>
                    <a:pt x="951" y="1148"/>
                  </a:lnTo>
                  <a:lnTo>
                    <a:pt x="947" y="1148"/>
                  </a:lnTo>
                  <a:lnTo>
                    <a:pt x="943" y="1148"/>
                  </a:lnTo>
                  <a:lnTo>
                    <a:pt x="939" y="1148"/>
                  </a:lnTo>
                  <a:lnTo>
                    <a:pt x="935" y="1148"/>
                  </a:lnTo>
                  <a:lnTo>
                    <a:pt x="931" y="1148"/>
                  </a:lnTo>
                  <a:lnTo>
                    <a:pt x="927" y="1148"/>
                  </a:lnTo>
                  <a:lnTo>
                    <a:pt x="923" y="1148"/>
                  </a:lnTo>
                  <a:lnTo>
                    <a:pt x="919" y="1148"/>
                  </a:lnTo>
                  <a:lnTo>
                    <a:pt x="915" y="1148"/>
                  </a:lnTo>
                  <a:lnTo>
                    <a:pt x="912" y="1148"/>
                  </a:lnTo>
                  <a:lnTo>
                    <a:pt x="908" y="1148"/>
                  </a:lnTo>
                  <a:lnTo>
                    <a:pt x="904" y="1148"/>
                  </a:lnTo>
                  <a:lnTo>
                    <a:pt x="900" y="1148"/>
                  </a:lnTo>
                  <a:lnTo>
                    <a:pt x="896" y="1148"/>
                  </a:lnTo>
                  <a:lnTo>
                    <a:pt x="892" y="1148"/>
                  </a:lnTo>
                  <a:lnTo>
                    <a:pt x="888" y="1148"/>
                  </a:lnTo>
                  <a:lnTo>
                    <a:pt x="884" y="1148"/>
                  </a:lnTo>
                  <a:lnTo>
                    <a:pt x="880" y="1148"/>
                  </a:lnTo>
                  <a:lnTo>
                    <a:pt x="876" y="1148"/>
                  </a:lnTo>
                  <a:lnTo>
                    <a:pt x="872" y="1148"/>
                  </a:lnTo>
                  <a:lnTo>
                    <a:pt x="868" y="1148"/>
                  </a:lnTo>
                  <a:lnTo>
                    <a:pt x="864" y="1148"/>
                  </a:lnTo>
                  <a:lnTo>
                    <a:pt x="860" y="1148"/>
                  </a:lnTo>
                  <a:lnTo>
                    <a:pt x="856" y="1148"/>
                  </a:lnTo>
                  <a:lnTo>
                    <a:pt x="852" y="1148"/>
                  </a:lnTo>
                  <a:lnTo>
                    <a:pt x="848" y="1148"/>
                  </a:lnTo>
                  <a:lnTo>
                    <a:pt x="844" y="1148"/>
                  </a:lnTo>
                  <a:lnTo>
                    <a:pt x="840" y="1148"/>
                  </a:lnTo>
                  <a:lnTo>
                    <a:pt x="836" y="1148"/>
                  </a:lnTo>
                  <a:lnTo>
                    <a:pt x="833" y="1148"/>
                  </a:lnTo>
                  <a:lnTo>
                    <a:pt x="829" y="1148"/>
                  </a:lnTo>
                  <a:lnTo>
                    <a:pt x="825" y="1148"/>
                  </a:lnTo>
                  <a:lnTo>
                    <a:pt x="821" y="1148"/>
                  </a:lnTo>
                  <a:lnTo>
                    <a:pt x="817" y="1148"/>
                  </a:lnTo>
                  <a:lnTo>
                    <a:pt x="814" y="1148"/>
                  </a:lnTo>
                  <a:lnTo>
                    <a:pt x="810" y="1148"/>
                  </a:lnTo>
                  <a:lnTo>
                    <a:pt x="806" y="1148"/>
                  </a:lnTo>
                  <a:lnTo>
                    <a:pt x="802" y="1148"/>
                  </a:lnTo>
                  <a:lnTo>
                    <a:pt x="798" y="1148"/>
                  </a:lnTo>
                  <a:lnTo>
                    <a:pt x="794" y="1148"/>
                  </a:lnTo>
                  <a:lnTo>
                    <a:pt x="790" y="1148"/>
                  </a:lnTo>
                  <a:lnTo>
                    <a:pt x="786" y="1148"/>
                  </a:lnTo>
                  <a:lnTo>
                    <a:pt x="782" y="1148"/>
                  </a:lnTo>
                  <a:lnTo>
                    <a:pt x="778" y="1148"/>
                  </a:lnTo>
                  <a:lnTo>
                    <a:pt x="774" y="1148"/>
                  </a:lnTo>
                  <a:lnTo>
                    <a:pt x="770" y="1148"/>
                  </a:lnTo>
                  <a:lnTo>
                    <a:pt x="767" y="1148"/>
                  </a:lnTo>
                  <a:lnTo>
                    <a:pt x="763" y="1148"/>
                  </a:lnTo>
                  <a:lnTo>
                    <a:pt x="759" y="1148"/>
                  </a:lnTo>
                  <a:lnTo>
                    <a:pt x="755" y="1148"/>
                  </a:lnTo>
                  <a:lnTo>
                    <a:pt x="751" y="1148"/>
                  </a:lnTo>
                  <a:lnTo>
                    <a:pt x="747" y="1148"/>
                  </a:lnTo>
                  <a:lnTo>
                    <a:pt x="743" y="1148"/>
                  </a:lnTo>
                  <a:lnTo>
                    <a:pt x="739" y="1148"/>
                  </a:lnTo>
                  <a:lnTo>
                    <a:pt x="735" y="1148"/>
                  </a:lnTo>
                  <a:lnTo>
                    <a:pt x="731" y="1148"/>
                  </a:lnTo>
                  <a:lnTo>
                    <a:pt x="727" y="1148"/>
                  </a:lnTo>
                  <a:lnTo>
                    <a:pt x="723" y="1148"/>
                  </a:lnTo>
                  <a:lnTo>
                    <a:pt x="719" y="1148"/>
                  </a:lnTo>
                  <a:lnTo>
                    <a:pt x="715" y="1148"/>
                  </a:lnTo>
                  <a:lnTo>
                    <a:pt x="711" y="1148"/>
                  </a:lnTo>
                  <a:lnTo>
                    <a:pt x="707" y="1148"/>
                  </a:lnTo>
                  <a:lnTo>
                    <a:pt x="704" y="1148"/>
                  </a:lnTo>
                  <a:lnTo>
                    <a:pt x="700" y="1148"/>
                  </a:lnTo>
                  <a:lnTo>
                    <a:pt x="696" y="1148"/>
                  </a:lnTo>
                  <a:lnTo>
                    <a:pt x="692" y="1148"/>
                  </a:lnTo>
                  <a:lnTo>
                    <a:pt x="688" y="1148"/>
                  </a:lnTo>
                  <a:lnTo>
                    <a:pt x="684" y="1148"/>
                  </a:lnTo>
                  <a:lnTo>
                    <a:pt x="680" y="1148"/>
                  </a:lnTo>
                  <a:lnTo>
                    <a:pt x="676" y="1148"/>
                  </a:lnTo>
                  <a:lnTo>
                    <a:pt x="672" y="1148"/>
                  </a:lnTo>
                  <a:lnTo>
                    <a:pt x="668" y="1148"/>
                  </a:lnTo>
                  <a:lnTo>
                    <a:pt x="664" y="1148"/>
                  </a:lnTo>
                  <a:lnTo>
                    <a:pt x="660" y="1148"/>
                  </a:lnTo>
                  <a:lnTo>
                    <a:pt x="656" y="1148"/>
                  </a:lnTo>
                  <a:lnTo>
                    <a:pt x="652" y="1148"/>
                  </a:lnTo>
                  <a:lnTo>
                    <a:pt x="648" y="1148"/>
                  </a:lnTo>
                  <a:lnTo>
                    <a:pt x="644" y="1148"/>
                  </a:lnTo>
                  <a:lnTo>
                    <a:pt x="640" y="1148"/>
                  </a:lnTo>
                  <a:lnTo>
                    <a:pt x="636" y="1148"/>
                  </a:lnTo>
                  <a:lnTo>
                    <a:pt x="632" y="1148"/>
                  </a:lnTo>
                  <a:lnTo>
                    <a:pt x="629" y="1148"/>
                  </a:lnTo>
                  <a:lnTo>
                    <a:pt x="625" y="1148"/>
                  </a:lnTo>
                  <a:lnTo>
                    <a:pt x="621" y="1148"/>
                  </a:lnTo>
                  <a:lnTo>
                    <a:pt x="617" y="1148"/>
                  </a:lnTo>
                  <a:lnTo>
                    <a:pt x="613" y="1148"/>
                  </a:lnTo>
                  <a:lnTo>
                    <a:pt x="609" y="1148"/>
                  </a:lnTo>
                  <a:lnTo>
                    <a:pt x="605" y="1148"/>
                  </a:lnTo>
                  <a:lnTo>
                    <a:pt x="601" y="1148"/>
                  </a:lnTo>
                  <a:lnTo>
                    <a:pt x="597" y="1148"/>
                  </a:lnTo>
                  <a:lnTo>
                    <a:pt x="593" y="1148"/>
                  </a:lnTo>
                  <a:lnTo>
                    <a:pt x="589" y="1148"/>
                  </a:lnTo>
                  <a:lnTo>
                    <a:pt x="585" y="1148"/>
                  </a:lnTo>
                  <a:lnTo>
                    <a:pt x="581" y="1148"/>
                  </a:lnTo>
                  <a:lnTo>
                    <a:pt x="577" y="1148"/>
                  </a:lnTo>
                  <a:lnTo>
                    <a:pt x="573" y="1148"/>
                  </a:lnTo>
                  <a:lnTo>
                    <a:pt x="569" y="1148"/>
                  </a:lnTo>
                  <a:lnTo>
                    <a:pt x="565" y="1148"/>
                  </a:lnTo>
                  <a:lnTo>
                    <a:pt x="561" y="1148"/>
                  </a:lnTo>
                  <a:lnTo>
                    <a:pt x="557" y="1148"/>
                  </a:lnTo>
                  <a:lnTo>
                    <a:pt x="554" y="1148"/>
                  </a:lnTo>
                  <a:lnTo>
                    <a:pt x="550" y="1148"/>
                  </a:lnTo>
                  <a:lnTo>
                    <a:pt x="546" y="1148"/>
                  </a:lnTo>
                  <a:lnTo>
                    <a:pt x="542" y="1148"/>
                  </a:lnTo>
                  <a:lnTo>
                    <a:pt x="538" y="1148"/>
                  </a:lnTo>
                  <a:lnTo>
                    <a:pt x="534" y="1148"/>
                  </a:lnTo>
                  <a:lnTo>
                    <a:pt x="530" y="1148"/>
                  </a:lnTo>
                  <a:lnTo>
                    <a:pt x="526" y="1148"/>
                  </a:lnTo>
                  <a:lnTo>
                    <a:pt x="522" y="1148"/>
                  </a:lnTo>
                  <a:lnTo>
                    <a:pt x="518" y="1148"/>
                  </a:lnTo>
                  <a:lnTo>
                    <a:pt x="514" y="1148"/>
                  </a:lnTo>
                  <a:lnTo>
                    <a:pt x="510" y="1148"/>
                  </a:lnTo>
                  <a:lnTo>
                    <a:pt x="506" y="1148"/>
                  </a:lnTo>
                  <a:lnTo>
                    <a:pt x="502" y="1148"/>
                  </a:lnTo>
                  <a:lnTo>
                    <a:pt x="498" y="1148"/>
                  </a:lnTo>
                  <a:lnTo>
                    <a:pt x="494" y="1148"/>
                  </a:lnTo>
                  <a:lnTo>
                    <a:pt x="491" y="1148"/>
                  </a:lnTo>
                  <a:lnTo>
                    <a:pt x="488" y="1148"/>
                  </a:lnTo>
                  <a:lnTo>
                    <a:pt x="484" y="1148"/>
                  </a:lnTo>
                  <a:lnTo>
                    <a:pt x="480" y="1148"/>
                  </a:lnTo>
                  <a:lnTo>
                    <a:pt x="476" y="1148"/>
                  </a:lnTo>
                  <a:lnTo>
                    <a:pt x="472" y="1148"/>
                  </a:lnTo>
                  <a:lnTo>
                    <a:pt x="468" y="1148"/>
                  </a:lnTo>
                  <a:lnTo>
                    <a:pt x="464" y="1148"/>
                  </a:lnTo>
                  <a:lnTo>
                    <a:pt x="460" y="1148"/>
                  </a:lnTo>
                  <a:lnTo>
                    <a:pt x="456" y="1148"/>
                  </a:lnTo>
                  <a:lnTo>
                    <a:pt x="452" y="1148"/>
                  </a:lnTo>
                  <a:lnTo>
                    <a:pt x="448" y="1148"/>
                  </a:lnTo>
                  <a:lnTo>
                    <a:pt x="444" y="1148"/>
                  </a:lnTo>
                  <a:lnTo>
                    <a:pt x="440" y="1148"/>
                  </a:lnTo>
                  <a:lnTo>
                    <a:pt x="436" y="1148"/>
                  </a:lnTo>
                  <a:lnTo>
                    <a:pt x="432" y="1148"/>
                  </a:lnTo>
                  <a:lnTo>
                    <a:pt x="428" y="1148"/>
                  </a:lnTo>
                  <a:lnTo>
                    <a:pt x="425" y="1148"/>
                  </a:lnTo>
                  <a:lnTo>
                    <a:pt x="421" y="1148"/>
                  </a:lnTo>
                  <a:lnTo>
                    <a:pt x="417" y="1148"/>
                  </a:lnTo>
                  <a:lnTo>
                    <a:pt x="413" y="1148"/>
                  </a:lnTo>
                  <a:lnTo>
                    <a:pt x="409" y="1148"/>
                  </a:lnTo>
                  <a:lnTo>
                    <a:pt x="405" y="1148"/>
                  </a:lnTo>
                  <a:lnTo>
                    <a:pt x="401" y="1148"/>
                  </a:lnTo>
                  <a:lnTo>
                    <a:pt x="397" y="1148"/>
                  </a:lnTo>
                  <a:lnTo>
                    <a:pt x="393" y="1148"/>
                  </a:lnTo>
                  <a:lnTo>
                    <a:pt x="389" y="1148"/>
                  </a:lnTo>
                  <a:lnTo>
                    <a:pt x="385" y="1148"/>
                  </a:lnTo>
                  <a:lnTo>
                    <a:pt x="381" y="1148"/>
                  </a:lnTo>
                  <a:lnTo>
                    <a:pt x="377" y="1148"/>
                  </a:lnTo>
                  <a:lnTo>
                    <a:pt x="373" y="1148"/>
                  </a:lnTo>
                  <a:lnTo>
                    <a:pt x="369" y="1148"/>
                  </a:lnTo>
                  <a:lnTo>
                    <a:pt x="365" y="1148"/>
                  </a:lnTo>
                  <a:lnTo>
                    <a:pt x="361" y="1148"/>
                  </a:lnTo>
                  <a:lnTo>
                    <a:pt x="357" y="1148"/>
                  </a:lnTo>
                  <a:lnTo>
                    <a:pt x="353" y="1148"/>
                  </a:lnTo>
                  <a:lnTo>
                    <a:pt x="349" y="1148"/>
                  </a:lnTo>
                  <a:lnTo>
                    <a:pt x="345" y="1148"/>
                  </a:lnTo>
                  <a:lnTo>
                    <a:pt x="342" y="1148"/>
                  </a:lnTo>
                  <a:lnTo>
                    <a:pt x="338" y="1148"/>
                  </a:lnTo>
                  <a:lnTo>
                    <a:pt x="334" y="1148"/>
                  </a:lnTo>
                  <a:lnTo>
                    <a:pt x="330" y="1148"/>
                  </a:lnTo>
                  <a:lnTo>
                    <a:pt x="326" y="1148"/>
                  </a:lnTo>
                  <a:lnTo>
                    <a:pt x="322" y="1148"/>
                  </a:lnTo>
                  <a:lnTo>
                    <a:pt x="318" y="1148"/>
                  </a:lnTo>
                  <a:lnTo>
                    <a:pt x="314" y="1148"/>
                  </a:lnTo>
                  <a:lnTo>
                    <a:pt x="310" y="1148"/>
                  </a:lnTo>
                  <a:lnTo>
                    <a:pt x="306" y="1148"/>
                  </a:lnTo>
                  <a:lnTo>
                    <a:pt x="302" y="1148"/>
                  </a:lnTo>
                  <a:lnTo>
                    <a:pt x="298" y="1148"/>
                  </a:lnTo>
                  <a:lnTo>
                    <a:pt x="294" y="1148"/>
                  </a:lnTo>
                  <a:lnTo>
                    <a:pt x="290" y="1148"/>
                  </a:lnTo>
                  <a:lnTo>
                    <a:pt x="286" y="1148"/>
                  </a:lnTo>
                  <a:lnTo>
                    <a:pt x="282" y="1148"/>
                  </a:lnTo>
                  <a:lnTo>
                    <a:pt x="279" y="1148"/>
                  </a:lnTo>
                  <a:lnTo>
                    <a:pt x="275" y="1148"/>
                  </a:lnTo>
                  <a:lnTo>
                    <a:pt x="271" y="1148"/>
                  </a:lnTo>
                  <a:lnTo>
                    <a:pt x="267" y="1148"/>
                  </a:lnTo>
                  <a:lnTo>
                    <a:pt x="263" y="1148"/>
                  </a:lnTo>
                  <a:lnTo>
                    <a:pt x="259" y="1148"/>
                  </a:lnTo>
                  <a:lnTo>
                    <a:pt x="255" y="1148"/>
                  </a:lnTo>
                  <a:lnTo>
                    <a:pt x="251" y="1148"/>
                  </a:lnTo>
                  <a:lnTo>
                    <a:pt x="247" y="1148"/>
                  </a:lnTo>
                  <a:lnTo>
                    <a:pt x="243" y="1148"/>
                  </a:lnTo>
                  <a:lnTo>
                    <a:pt x="239" y="1148"/>
                  </a:lnTo>
                  <a:lnTo>
                    <a:pt x="235" y="1148"/>
                  </a:lnTo>
                  <a:lnTo>
                    <a:pt x="231" y="1148"/>
                  </a:lnTo>
                  <a:lnTo>
                    <a:pt x="227" y="1148"/>
                  </a:lnTo>
                  <a:lnTo>
                    <a:pt x="223" y="1148"/>
                  </a:lnTo>
                  <a:lnTo>
                    <a:pt x="219" y="1148"/>
                  </a:lnTo>
                  <a:lnTo>
                    <a:pt x="216" y="1148"/>
                  </a:lnTo>
                  <a:lnTo>
                    <a:pt x="212" y="1148"/>
                  </a:lnTo>
                  <a:lnTo>
                    <a:pt x="208" y="1148"/>
                  </a:lnTo>
                  <a:lnTo>
                    <a:pt x="204" y="1148"/>
                  </a:lnTo>
                  <a:lnTo>
                    <a:pt x="200" y="1148"/>
                  </a:lnTo>
                  <a:lnTo>
                    <a:pt x="196" y="1148"/>
                  </a:lnTo>
                  <a:lnTo>
                    <a:pt x="192" y="1148"/>
                  </a:lnTo>
                  <a:lnTo>
                    <a:pt x="188" y="1148"/>
                  </a:lnTo>
                  <a:lnTo>
                    <a:pt x="184" y="1148"/>
                  </a:lnTo>
                  <a:lnTo>
                    <a:pt x="180" y="1148"/>
                  </a:lnTo>
                  <a:lnTo>
                    <a:pt x="176" y="1148"/>
                  </a:lnTo>
                  <a:lnTo>
                    <a:pt x="172" y="1148"/>
                  </a:lnTo>
                  <a:lnTo>
                    <a:pt x="168" y="1148"/>
                  </a:lnTo>
                  <a:lnTo>
                    <a:pt x="164" y="1148"/>
                  </a:lnTo>
                  <a:lnTo>
                    <a:pt x="161" y="1148"/>
                  </a:lnTo>
                  <a:lnTo>
                    <a:pt x="157" y="1148"/>
                  </a:lnTo>
                  <a:lnTo>
                    <a:pt x="153" y="1148"/>
                  </a:lnTo>
                  <a:lnTo>
                    <a:pt x="149" y="1148"/>
                  </a:lnTo>
                  <a:lnTo>
                    <a:pt x="145" y="1148"/>
                  </a:lnTo>
                  <a:lnTo>
                    <a:pt x="142" y="1148"/>
                  </a:lnTo>
                  <a:lnTo>
                    <a:pt x="138" y="1148"/>
                  </a:lnTo>
                  <a:lnTo>
                    <a:pt x="134" y="1148"/>
                  </a:lnTo>
                  <a:lnTo>
                    <a:pt x="130" y="1148"/>
                  </a:lnTo>
                  <a:lnTo>
                    <a:pt x="126" y="1148"/>
                  </a:lnTo>
                  <a:lnTo>
                    <a:pt x="122" y="1148"/>
                  </a:lnTo>
                  <a:lnTo>
                    <a:pt x="118" y="1148"/>
                  </a:lnTo>
                  <a:lnTo>
                    <a:pt x="114" y="1148"/>
                  </a:lnTo>
                  <a:lnTo>
                    <a:pt x="110" y="1148"/>
                  </a:lnTo>
                  <a:lnTo>
                    <a:pt x="106" y="1148"/>
                  </a:lnTo>
                  <a:lnTo>
                    <a:pt x="102" y="1148"/>
                  </a:lnTo>
                  <a:lnTo>
                    <a:pt x="98" y="1148"/>
                  </a:lnTo>
                  <a:lnTo>
                    <a:pt x="94" y="1148"/>
                  </a:lnTo>
                  <a:lnTo>
                    <a:pt x="90" y="1148"/>
                  </a:lnTo>
                  <a:lnTo>
                    <a:pt x="86" y="1148"/>
                  </a:lnTo>
                  <a:lnTo>
                    <a:pt x="82" y="1148"/>
                  </a:lnTo>
                  <a:lnTo>
                    <a:pt x="78" y="1148"/>
                  </a:lnTo>
                  <a:lnTo>
                    <a:pt x="74" y="1148"/>
                  </a:lnTo>
                  <a:lnTo>
                    <a:pt x="70" y="1148"/>
                  </a:lnTo>
                  <a:lnTo>
                    <a:pt x="66" y="1148"/>
                  </a:lnTo>
                  <a:lnTo>
                    <a:pt x="63" y="1148"/>
                  </a:lnTo>
                  <a:lnTo>
                    <a:pt x="59" y="1148"/>
                  </a:lnTo>
                  <a:lnTo>
                    <a:pt x="55" y="1148"/>
                  </a:lnTo>
                  <a:lnTo>
                    <a:pt x="51" y="1148"/>
                  </a:lnTo>
                  <a:lnTo>
                    <a:pt x="47" y="1148"/>
                  </a:lnTo>
                  <a:lnTo>
                    <a:pt x="43" y="1148"/>
                  </a:lnTo>
                  <a:lnTo>
                    <a:pt x="39" y="1148"/>
                  </a:lnTo>
                  <a:lnTo>
                    <a:pt x="35" y="1148"/>
                  </a:lnTo>
                  <a:lnTo>
                    <a:pt x="31" y="1148"/>
                  </a:lnTo>
                  <a:lnTo>
                    <a:pt x="27" y="1148"/>
                  </a:lnTo>
                  <a:lnTo>
                    <a:pt x="23" y="1148"/>
                  </a:lnTo>
                  <a:lnTo>
                    <a:pt x="19" y="1148"/>
                  </a:lnTo>
                  <a:lnTo>
                    <a:pt x="15" y="1148"/>
                  </a:lnTo>
                  <a:lnTo>
                    <a:pt x="11" y="1148"/>
                  </a:lnTo>
                  <a:lnTo>
                    <a:pt x="7" y="1148"/>
                  </a:lnTo>
                  <a:lnTo>
                    <a:pt x="4" y="1148"/>
                  </a:lnTo>
                  <a:lnTo>
                    <a:pt x="0" y="1148"/>
                  </a:lnTo>
                  <a:lnTo>
                    <a:pt x="0" y="1136"/>
                  </a:lnTo>
                </a:path>
              </a:pathLst>
            </a:custGeom>
            <a:solidFill>
              <a:srgbClr val="C0C0C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 name="Freeform 8"/>
            <p:cNvSpPr>
              <a:spLocks/>
            </p:cNvSpPr>
            <p:nvPr/>
          </p:nvSpPr>
          <p:spPr bwMode="auto">
            <a:xfrm>
              <a:off x="4706" y="2000"/>
              <a:ext cx="784" cy="695"/>
            </a:xfrm>
            <a:custGeom>
              <a:avLst/>
              <a:gdLst>
                <a:gd name="T0" fmla="*/ 24 w 784"/>
                <a:gd name="T1" fmla="*/ 42 h 695"/>
                <a:gd name="T2" fmla="*/ 51 w 784"/>
                <a:gd name="T3" fmla="*/ 89 h 695"/>
                <a:gd name="T4" fmla="*/ 78 w 784"/>
                <a:gd name="T5" fmla="*/ 137 h 695"/>
                <a:gd name="T6" fmla="*/ 106 w 784"/>
                <a:gd name="T7" fmla="*/ 183 h 695"/>
                <a:gd name="T8" fmla="*/ 133 w 784"/>
                <a:gd name="T9" fmla="*/ 228 h 695"/>
                <a:gd name="T10" fmla="*/ 161 w 784"/>
                <a:gd name="T11" fmla="*/ 271 h 695"/>
                <a:gd name="T12" fmla="*/ 188 w 784"/>
                <a:gd name="T13" fmla="*/ 311 h 695"/>
                <a:gd name="T14" fmla="*/ 215 w 784"/>
                <a:gd name="T15" fmla="*/ 350 h 695"/>
                <a:gd name="T16" fmla="*/ 242 w 784"/>
                <a:gd name="T17" fmla="*/ 386 h 695"/>
                <a:gd name="T18" fmla="*/ 270 w 784"/>
                <a:gd name="T19" fmla="*/ 419 h 695"/>
                <a:gd name="T20" fmla="*/ 298 w 784"/>
                <a:gd name="T21" fmla="*/ 451 h 695"/>
                <a:gd name="T22" fmla="*/ 325 w 784"/>
                <a:gd name="T23" fmla="*/ 480 h 695"/>
                <a:gd name="T24" fmla="*/ 352 w 784"/>
                <a:gd name="T25" fmla="*/ 506 h 695"/>
                <a:gd name="T26" fmla="*/ 380 w 784"/>
                <a:gd name="T27" fmla="*/ 529 h 695"/>
                <a:gd name="T28" fmla="*/ 407 w 784"/>
                <a:gd name="T29" fmla="*/ 694 h 695"/>
                <a:gd name="T30" fmla="*/ 435 w 784"/>
                <a:gd name="T31" fmla="*/ 694 h 695"/>
                <a:gd name="T32" fmla="*/ 461 w 784"/>
                <a:gd name="T33" fmla="*/ 694 h 695"/>
                <a:gd name="T34" fmla="*/ 489 w 784"/>
                <a:gd name="T35" fmla="*/ 694 h 695"/>
                <a:gd name="T36" fmla="*/ 517 w 784"/>
                <a:gd name="T37" fmla="*/ 694 h 695"/>
                <a:gd name="T38" fmla="*/ 544 w 784"/>
                <a:gd name="T39" fmla="*/ 694 h 695"/>
                <a:gd name="T40" fmla="*/ 572 w 784"/>
                <a:gd name="T41" fmla="*/ 694 h 695"/>
                <a:gd name="T42" fmla="*/ 598 w 784"/>
                <a:gd name="T43" fmla="*/ 694 h 695"/>
                <a:gd name="T44" fmla="*/ 626 w 784"/>
                <a:gd name="T45" fmla="*/ 694 h 695"/>
                <a:gd name="T46" fmla="*/ 654 w 784"/>
                <a:gd name="T47" fmla="*/ 694 h 695"/>
                <a:gd name="T48" fmla="*/ 681 w 784"/>
                <a:gd name="T49" fmla="*/ 694 h 695"/>
                <a:gd name="T50" fmla="*/ 709 w 784"/>
                <a:gd name="T51" fmla="*/ 694 h 695"/>
                <a:gd name="T52" fmla="*/ 735 w 784"/>
                <a:gd name="T53" fmla="*/ 694 h 695"/>
                <a:gd name="T54" fmla="*/ 763 w 784"/>
                <a:gd name="T55" fmla="*/ 694 h 695"/>
                <a:gd name="T56" fmla="*/ 775 w 784"/>
                <a:gd name="T57" fmla="*/ 694 h 695"/>
                <a:gd name="T58" fmla="*/ 747 w 784"/>
                <a:gd name="T59" fmla="*/ 694 h 695"/>
                <a:gd name="T60" fmla="*/ 720 w 784"/>
                <a:gd name="T61" fmla="*/ 694 h 695"/>
                <a:gd name="T62" fmla="*/ 693 w 784"/>
                <a:gd name="T63" fmla="*/ 694 h 695"/>
                <a:gd name="T64" fmla="*/ 665 w 784"/>
                <a:gd name="T65" fmla="*/ 694 h 695"/>
                <a:gd name="T66" fmla="*/ 638 w 784"/>
                <a:gd name="T67" fmla="*/ 694 h 695"/>
                <a:gd name="T68" fmla="*/ 610 w 784"/>
                <a:gd name="T69" fmla="*/ 694 h 695"/>
                <a:gd name="T70" fmla="*/ 584 w 784"/>
                <a:gd name="T71" fmla="*/ 694 h 695"/>
                <a:gd name="T72" fmla="*/ 556 w 784"/>
                <a:gd name="T73" fmla="*/ 694 h 695"/>
                <a:gd name="T74" fmla="*/ 528 w 784"/>
                <a:gd name="T75" fmla="*/ 694 h 695"/>
                <a:gd name="T76" fmla="*/ 501 w 784"/>
                <a:gd name="T77" fmla="*/ 694 h 695"/>
                <a:gd name="T78" fmla="*/ 473 w 784"/>
                <a:gd name="T79" fmla="*/ 694 h 695"/>
                <a:gd name="T80" fmla="*/ 446 w 784"/>
                <a:gd name="T81" fmla="*/ 694 h 695"/>
                <a:gd name="T82" fmla="*/ 419 w 784"/>
                <a:gd name="T83" fmla="*/ 694 h 695"/>
                <a:gd name="T84" fmla="*/ 391 w 784"/>
                <a:gd name="T85" fmla="*/ 694 h 695"/>
                <a:gd name="T86" fmla="*/ 364 w 784"/>
                <a:gd name="T87" fmla="*/ 694 h 695"/>
                <a:gd name="T88" fmla="*/ 336 w 784"/>
                <a:gd name="T89" fmla="*/ 694 h 695"/>
                <a:gd name="T90" fmla="*/ 310 w 784"/>
                <a:gd name="T91" fmla="*/ 694 h 695"/>
                <a:gd name="T92" fmla="*/ 282 w 784"/>
                <a:gd name="T93" fmla="*/ 694 h 695"/>
                <a:gd name="T94" fmla="*/ 254 w 784"/>
                <a:gd name="T95" fmla="*/ 694 h 695"/>
                <a:gd name="T96" fmla="*/ 227 w 784"/>
                <a:gd name="T97" fmla="*/ 694 h 695"/>
                <a:gd name="T98" fmla="*/ 199 w 784"/>
                <a:gd name="T99" fmla="*/ 694 h 695"/>
                <a:gd name="T100" fmla="*/ 172 w 784"/>
                <a:gd name="T101" fmla="*/ 694 h 695"/>
                <a:gd name="T102" fmla="*/ 145 w 784"/>
                <a:gd name="T103" fmla="*/ 694 h 695"/>
                <a:gd name="T104" fmla="*/ 117 w 784"/>
                <a:gd name="T105" fmla="*/ 694 h 695"/>
                <a:gd name="T106" fmla="*/ 90 w 784"/>
                <a:gd name="T107" fmla="*/ 694 h 695"/>
                <a:gd name="T108" fmla="*/ 63 w 784"/>
                <a:gd name="T109" fmla="*/ 694 h 695"/>
                <a:gd name="T110" fmla="*/ 35 w 784"/>
                <a:gd name="T111" fmla="*/ 694 h 695"/>
                <a:gd name="T112" fmla="*/ 8 w 784"/>
                <a:gd name="T113" fmla="*/ 694 h 69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4"/>
                <a:gd name="T172" fmla="*/ 0 h 695"/>
                <a:gd name="T173" fmla="*/ 784 w 784"/>
                <a:gd name="T174" fmla="*/ 695 h 69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4" h="695">
                  <a:moveTo>
                    <a:pt x="0" y="0"/>
                  </a:moveTo>
                  <a:lnTo>
                    <a:pt x="4" y="7"/>
                  </a:lnTo>
                  <a:lnTo>
                    <a:pt x="8" y="14"/>
                  </a:lnTo>
                  <a:lnTo>
                    <a:pt x="12" y="21"/>
                  </a:lnTo>
                  <a:lnTo>
                    <a:pt x="16" y="28"/>
                  </a:lnTo>
                  <a:lnTo>
                    <a:pt x="20" y="35"/>
                  </a:lnTo>
                  <a:lnTo>
                    <a:pt x="24" y="42"/>
                  </a:lnTo>
                  <a:lnTo>
                    <a:pt x="28" y="49"/>
                  </a:lnTo>
                  <a:lnTo>
                    <a:pt x="32" y="56"/>
                  </a:lnTo>
                  <a:lnTo>
                    <a:pt x="35" y="62"/>
                  </a:lnTo>
                  <a:lnTo>
                    <a:pt x="39" y="69"/>
                  </a:lnTo>
                  <a:lnTo>
                    <a:pt x="43" y="76"/>
                  </a:lnTo>
                  <a:lnTo>
                    <a:pt x="47" y="83"/>
                  </a:lnTo>
                  <a:lnTo>
                    <a:pt x="51" y="89"/>
                  </a:lnTo>
                  <a:lnTo>
                    <a:pt x="55" y="96"/>
                  </a:lnTo>
                  <a:lnTo>
                    <a:pt x="59" y="103"/>
                  </a:lnTo>
                  <a:lnTo>
                    <a:pt x="63" y="110"/>
                  </a:lnTo>
                  <a:lnTo>
                    <a:pt x="66" y="117"/>
                  </a:lnTo>
                  <a:lnTo>
                    <a:pt x="70" y="124"/>
                  </a:lnTo>
                  <a:lnTo>
                    <a:pt x="74" y="130"/>
                  </a:lnTo>
                  <a:lnTo>
                    <a:pt x="78" y="137"/>
                  </a:lnTo>
                  <a:lnTo>
                    <a:pt x="82" y="144"/>
                  </a:lnTo>
                  <a:lnTo>
                    <a:pt x="86" y="151"/>
                  </a:lnTo>
                  <a:lnTo>
                    <a:pt x="90" y="157"/>
                  </a:lnTo>
                  <a:lnTo>
                    <a:pt x="94" y="164"/>
                  </a:lnTo>
                  <a:lnTo>
                    <a:pt x="98" y="170"/>
                  </a:lnTo>
                  <a:lnTo>
                    <a:pt x="102" y="176"/>
                  </a:lnTo>
                  <a:lnTo>
                    <a:pt x="106" y="183"/>
                  </a:lnTo>
                  <a:lnTo>
                    <a:pt x="109" y="189"/>
                  </a:lnTo>
                  <a:lnTo>
                    <a:pt x="113" y="196"/>
                  </a:lnTo>
                  <a:lnTo>
                    <a:pt x="117" y="202"/>
                  </a:lnTo>
                  <a:lnTo>
                    <a:pt x="121" y="209"/>
                  </a:lnTo>
                  <a:lnTo>
                    <a:pt x="125" y="215"/>
                  </a:lnTo>
                  <a:lnTo>
                    <a:pt x="129" y="222"/>
                  </a:lnTo>
                  <a:lnTo>
                    <a:pt x="133" y="228"/>
                  </a:lnTo>
                  <a:lnTo>
                    <a:pt x="137" y="234"/>
                  </a:lnTo>
                  <a:lnTo>
                    <a:pt x="141" y="240"/>
                  </a:lnTo>
                  <a:lnTo>
                    <a:pt x="145" y="247"/>
                  </a:lnTo>
                  <a:lnTo>
                    <a:pt x="149" y="253"/>
                  </a:lnTo>
                  <a:lnTo>
                    <a:pt x="153" y="259"/>
                  </a:lnTo>
                  <a:lnTo>
                    <a:pt x="157" y="265"/>
                  </a:lnTo>
                  <a:lnTo>
                    <a:pt x="161" y="271"/>
                  </a:lnTo>
                  <a:lnTo>
                    <a:pt x="165" y="277"/>
                  </a:lnTo>
                  <a:lnTo>
                    <a:pt x="169" y="283"/>
                  </a:lnTo>
                  <a:lnTo>
                    <a:pt x="172" y="289"/>
                  </a:lnTo>
                  <a:lnTo>
                    <a:pt x="176" y="294"/>
                  </a:lnTo>
                  <a:lnTo>
                    <a:pt x="180" y="299"/>
                  </a:lnTo>
                  <a:lnTo>
                    <a:pt x="184" y="305"/>
                  </a:lnTo>
                  <a:lnTo>
                    <a:pt x="188" y="311"/>
                  </a:lnTo>
                  <a:lnTo>
                    <a:pt x="192" y="317"/>
                  </a:lnTo>
                  <a:lnTo>
                    <a:pt x="196" y="322"/>
                  </a:lnTo>
                  <a:lnTo>
                    <a:pt x="199" y="328"/>
                  </a:lnTo>
                  <a:lnTo>
                    <a:pt x="203" y="334"/>
                  </a:lnTo>
                  <a:lnTo>
                    <a:pt x="207" y="339"/>
                  </a:lnTo>
                  <a:lnTo>
                    <a:pt x="211" y="344"/>
                  </a:lnTo>
                  <a:lnTo>
                    <a:pt x="215" y="350"/>
                  </a:lnTo>
                  <a:lnTo>
                    <a:pt x="219" y="355"/>
                  </a:lnTo>
                  <a:lnTo>
                    <a:pt x="223" y="360"/>
                  </a:lnTo>
                  <a:lnTo>
                    <a:pt x="227" y="366"/>
                  </a:lnTo>
                  <a:lnTo>
                    <a:pt x="231" y="371"/>
                  </a:lnTo>
                  <a:lnTo>
                    <a:pt x="235" y="376"/>
                  </a:lnTo>
                  <a:lnTo>
                    <a:pt x="238" y="381"/>
                  </a:lnTo>
                  <a:lnTo>
                    <a:pt x="242" y="386"/>
                  </a:lnTo>
                  <a:lnTo>
                    <a:pt x="246" y="392"/>
                  </a:lnTo>
                  <a:lnTo>
                    <a:pt x="250" y="397"/>
                  </a:lnTo>
                  <a:lnTo>
                    <a:pt x="254" y="401"/>
                  </a:lnTo>
                  <a:lnTo>
                    <a:pt x="258" y="405"/>
                  </a:lnTo>
                  <a:lnTo>
                    <a:pt x="262" y="410"/>
                  </a:lnTo>
                  <a:lnTo>
                    <a:pt x="266" y="415"/>
                  </a:lnTo>
                  <a:lnTo>
                    <a:pt x="270" y="419"/>
                  </a:lnTo>
                  <a:lnTo>
                    <a:pt x="274" y="424"/>
                  </a:lnTo>
                  <a:lnTo>
                    <a:pt x="278" y="429"/>
                  </a:lnTo>
                  <a:lnTo>
                    <a:pt x="282" y="433"/>
                  </a:lnTo>
                  <a:lnTo>
                    <a:pt x="286" y="438"/>
                  </a:lnTo>
                  <a:lnTo>
                    <a:pt x="290" y="442"/>
                  </a:lnTo>
                  <a:lnTo>
                    <a:pt x="294" y="447"/>
                  </a:lnTo>
                  <a:lnTo>
                    <a:pt x="298" y="451"/>
                  </a:lnTo>
                  <a:lnTo>
                    <a:pt x="302" y="455"/>
                  </a:lnTo>
                  <a:lnTo>
                    <a:pt x="306" y="460"/>
                  </a:lnTo>
                  <a:lnTo>
                    <a:pt x="310" y="464"/>
                  </a:lnTo>
                  <a:lnTo>
                    <a:pt x="314" y="468"/>
                  </a:lnTo>
                  <a:lnTo>
                    <a:pt x="318" y="472"/>
                  </a:lnTo>
                  <a:lnTo>
                    <a:pt x="321" y="476"/>
                  </a:lnTo>
                  <a:lnTo>
                    <a:pt x="325" y="480"/>
                  </a:lnTo>
                  <a:lnTo>
                    <a:pt x="328" y="484"/>
                  </a:lnTo>
                  <a:lnTo>
                    <a:pt x="332" y="488"/>
                  </a:lnTo>
                  <a:lnTo>
                    <a:pt x="336" y="491"/>
                  </a:lnTo>
                  <a:lnTo>
                    <a:pt x="340" y="495"/>
                  </a:lnTo>
                  <a:lnTo>
                    <a:pt x="344" y="499"/>
                  </a:lnTo>
                  <a:lnTo>
                    <a:pt x="348" y="503"/>
                  </a:lnTo>
                  <a:lnTo>
                    <a:pt x="352" y="506"/>
                  </a:lnTo>
                  <a:lnTo>
                    <a:pt x="356" y="510"/>
                  </a:lnTo>
                  <a:lnTo>
                    <a:pt x="360" y="514"/>
                  </a:lnTo>
                  <a:lnTo>
                    <a:pt x="364" y="517"/>
                  </a:lnTo>
                  <a:lnTo>
                    <a:pt x="368" y="521"/>
                  </a:lnTo>
                  <a:lnTo>
                    <a:pt x="372" y="523"/>
                  </a:lnTo>
                  <a:lnTo>
                    <a:pt x="376" y="526"/>
                  </a:lnTo>
                  <a:lnTo>
                    <a:pt x="380" y="529"/>
                  </a:lnTo>
                  <a:lnTo>
                    <a:pt x="383" y="533"/>
                  </a:lnTo>
                  <a:lnTo>
                    <a:pt x="387" y="536"/>
                  </a:lnTo>
                  <a:lnTo>
                    <a:pt x="391" y="539"/>
                  </a:lnTo>
                  <a:lnTo>
                    <a:pt x="395" y="542"/>
                  </a:lnTo>
                  <a:lnTo>
                    <a:pt x="399" y="545"/>
                  </a:lnTo>
                  <a:lnTo>
                    <a:pt x="403" y="548"/>
                  </a:lnTo>
                  <a:lnTo>
                    <a:pt x="407" y="694"/>
                  </a:lnTo>
                  <a:lnTo>
                    <a:pt x="411" y="694"/>
                  </a:lnTo>
                  <a:lnTo>
                    <a:pt x="415" y="694"/>
                  </a:lnTo>
                  <a:lnTo>
                    <a:pt x="419" y="694"/>
                  </a:lnTo>
                  <a:lnTo>
                    <a:pt x="423" y="694"/>
                  </a:lnTo>
                  <a:lnTo>
                    <a:pt x="427" y="694"/>
                  </a:lnTo>
                  <a:lnTo>
                    <a:pt x="431" y="694"/>
                  </a:lnTo>
                  <a:lnTo>
                    <a:pt x="435" y="694"/>
                  </a:lnTo>
                  <a:lnTo>
                    <a:pt x="439" y="694"/>
                  </a:lnTo>
                  <a:lnTo>
                    <a:pt x="443" y="694"/>
                  </a:lnTo>
                  <a:lnTo>
                    <a:pt x="446" y="694"/>
                  </a:lnTo>
                  <a:lnTo>
                    <a:pt x="450" y="694"/>
                  </a:lnTo>
                  <a:lnTo>
                    <a:pt x="454" y="694"/>
                  </a:lnTo>
                  <a:lnTo>
                    <a:pt x="457" y="694"/>
                  </a:lnTo>
                  <a:lnTo>
                    <a:pt x="461" y="694"/>
                  </a:lnTo>
                  <a:lnTo>
                    <a:pt x="465" y="694"/>
                  </a:lnTo>
                  <a:lnTo>
                    <a:pt x="469" y="694"/>
                  </a:lnTo>
                  <a:lnTo>
                    <a:pt x="473" y="694"/>
                  </a:lnTo>
                  <a:lnTo>
                    <a:pt x="477" y="694"/>
                  </a:lnTo>
                  <a:lnTo>
                    <a:pt x="481" y="694"/>
                  </a:lnTo>
                  <a:lnTo>
                    <a:pt x="485" y="694"/>
                  </a:lnTo>
                  <a:lnTo>
                    <a:pt x="489" y="694"/>
                  </a:lnTo>
                  <a:lnTo>
                    <a:pt x="493" y="694"/>
                  </a:lnTo>
                  <a:lnTo>
                    <a:pt x="497" y="694"/>
                  </a:lnTo>
                  <a:lnTo>
                    <a:pt x="501" y="694"/>
                  </a:lnTo>
                  <a:lnTo>
                    <a:pt x="505" y="694"/>
                  </a:lnTo>
                  <a:lnTo>
                    <a:pt x="509" y="694"/>
                  </a:lnTo>
                  <a:lnTo>
                    <a:pt x="513" y="694"/>
                  </a:lnTo>
                  <a:lnTo>
                    <a:pt x="517" y="694"/>
                  </a:lnTo>
                  <a:lnTo>
                    <a:pt x="520" y="694"/>
                  </a:lnTo>
                  <a:lnTo>
                    <a:pt x="524" y="694"/>
                  </a:lnTo>
                  <a:lnTo>
                    <a:pt x="528" y="694"/>
                  </a:lnTo>
                  <a:lnTo>
                    <a:pt x="532" y="694"/>
                  </a:lnTo>
                  <a:lnTo>
                    <a:pt x="536" y="694"/>
                  </a:lnTo>
                  <a:lnTo>
                    <a:pt x="540" y="694"/>
                  </a:lnTo>
                  <a:lnTo>
                    <a:pt x="544" y="694"/>
                  </a:lnTo>
                  <a:lnTo>
                    <a:pt x="548" y="694"/>
                  </a:lnTo>
                  <a:lnTo>
                    <a:pt x="552" y="694"/>
                  </a:lnTo>
                  <a:lnTo>
                    <a:pt x="556" y="694"/>
                  </a:lnTo>
                  <a:lnTo>
                    <a:pt x="560" y="694"/>
                  </a:lnTo>
                  <a:lnTo>
                    <a:pt x="564" y="694"/>
                  </a:lnTo>
                  <a:lnTo>
                    <a:pt x="568" y="694"/>
                  </a:lnTo>
                  <a:lnTo>
                    <a:pt x="572" y="694"/>
                  </a:lnTo>
                  <a:lnTo>
                    <a:pt x="576" y="694"/>
                  </a:lnTo>
                  <a:lnTo>
                    <a:pt x="580" y="694"/>
                  </a:lnTo>
                  <a:lnTo>
                    <a:pt x="584" y="694"/>
                  </a:lnTo>
                  <a:lnTo>
                    <a:pt x="587" y="694"/>
                  </a:lnTo>
                  <a:lnTo>
                    <a:pt x="591" y="694"/>
                  </a:lnTo>
                  <a:lnTo>
                    <a:pt x="594" y="694"/>
                  </a:lnTo>
                  <a:lnTo>
                    <a:pt x="598" y="694"/>
                  </a:lnTo>
                  <a:lnTo>
                    <a:pt x="602" y="694"/>
                  </a:lnTo>
                  <a:lnTo>
                    <a:pt x="606" y="694"/>
                  </a:lnTo>
                  <a:lnTo>
                    <a:pt x="610" y="694"/>
                  </a:lnTo>
                  <a:lnTo>
                    <a:pt x="614" y="694"/>
                  </a:lnTo>
                  <a:lnTo>
                    <a:pt x="618" y="694"/>
                  </a:lnTo>
                  <a:lnTo>
                    <a:pt x="622" y="694"/>
                  </a:lnTo>
                  <a:lnTo>
                    <a:pt x="626" y="694"/>
                  </a:lnTo>
                  <a:lnTo>
                    <a:pt x="630" y="694"/>
                  </a:lnTo>
                  <a:lnTo>
                    <a:pt x="634" y="694"/>
                  </a:lnTo>
                  <a:lnTo>
                    <a:pt x="638" y="694"/>
                  </a:lnTo>
                  <a:lnTo>
                    <a:pt x="642" y="694"/>
                  </a:lnTo>
                  <a:lnTo>
                    <a:pt x="646" y="694"/>
                  </a:lnTo>
                  <a:lnTo>
                    <a:pt x="650" y="694"/>
                  </a:lnTo>
                  <a:lnTo>
                    <a:pt x="654" y="694"/>
                  </a:lnTo>
                  <a:lnTo>
                    <a:pt x="657" y="694"/>
                  </a:lnTo>
                  <a:lnTo>
                    <a:pt x="661" y="694"/>
                  </a:lnTo>
                  <a:lnTo>
                    <a:pt x="665" y="694"/>
                  </a:lnTo>
                  <a:lnTo>
                    <a:pt x="669" y="694"/>
                  </a:lnTo>
                  <a:lnTo>
                    <a:pt x="673" y="694"/>
                  </a:lnTo>
                  <a:lnTo>
                    <a:pt x="677" y="694"/>
                  </a:lnTo>
                  <a:lnTo>
                    <a:pt x="681" y="694"/>
                  </a:lnTo>
                  <a:lnTo>
                    <a:pt x="685" y="694"/>
                  </a:lnTo>
                  <a:lnTo>
                    <a:pt x="689" y="694"/>
                  </a:lnTo>
                  <a:lnTo>
                    <a:pt x="693" y="694"/>
                  </a:lnTo>
                  <a:lnTo>
                    <a:pt x="697" y="694"/>
                  </a:lnTo>
                  <a:lnTo>
                    <a:pt x="701" y="694"/>
                  </a:lnTo>
                  <a:lnTo>
                    <a:pt x="705" y="694"/>
                  </a:lnTo>
                  <a:lnTo>
                    <a:pt x="709" y="694"/>
                  </a:lnTo>
                  <a:lnTo>
                    <a:pt x="713" y="694"/>
                  </a:lnTo>
                  <a:lnTo>
                    <a:pt x="717" y="694"/>
                  </a:lnTo>
                  <a:lnTo>
                    <a:pt x="720" y="694"/>
                  </a:lnTo>
                  <a:lnTo>
                    <a:pt x="723" y="694"/>
                  </a:lnTo>
                  <a:lnTo>
                    <a:pt x="727" y="694"/>
                  </a:lnTo>
                  <a:lnTo>
                    <a:pt x="731" y="694"/>
                  </a:lnTo>
                  <a:lnTo>
                    <a:pt x="735" y="694"/>
                  </a:lnTo>
                  <a:lnTo>
                    <a:pt x="739" y="694"/>
                  </a:lnTo>
                  <a:lnTo>
                    <a:pt x="743" y="694"/>
                  </a:lnTo>
                  <a:lnTo>
                    <a:pt x="747" y="694"/>
                  </a:lnTo>
                  <a:lnTo>
                    <a:pt x="751" y="694"/>
                  </a:lnTo>
                  <a:lnTo>
                    <a:pt x="755" y="694"/>
                  </a:lnTo>
                  <a:lnTo>
                    <a:pt x="759" y="694"/>
                  </a:lnTo>
                  <a:lnTo>
                    <a:pt x="763" y="694"/>
                  </a:lnTo>
                  <a:lnTo>
                    <a:pt x="767" y="694"/>
                  </a:lnTo>
                  <a:lnTo>
                    <a:pt x="771" y="694"/>
                  </a:lnTo>
                  <a:lnTo>
                    <a:pt x="775" y="694"/>
                  </a:lnTo>
                  <a:lnTo>
                    <a:pt x="779" y="694"/>
                  </a:lnTo>
                  <a:lnTo>
                    <a:pt x="783" y="694"/>
                  </a:lnTo>
                  <a:lnTo>
                    <a:pt x="779" y="694"/>
                  </a:lnTo>
                  <a:lnTo>
                    <a:pt x="775" y="694"/>
                  </a:lnTo>
                  <a:lnTo>
                    <a:pt x="771" y="694"/>
                  </a:lnTo>
                  <a:lnTo>
                    <a:pt x="767" y="694"/>
                  </a:lnTo>
                  <a:lnTo>
                    <a:pt x="763" y="694"/>
                  </a:lnTo>
                  <a:lnTo>
                    <a:pt x="759" y="694"/>
                  </a:lnTo>
                  <a:lnTo>
                    <a:pt x="755" y="694"/>
                  </a:lnTo>
                  <a:lnTo>
                    <a:pt x="751" y="694"/>
                  </a:lnTo>
                  <a:lnTo>
                    <a:pt x="747" y="694"/>
                  </a:lnTo>
                  <a:lnTo>
                    <a:pt x="743" y="694"/>
                  </a:lnTo>
                  <a:lnTo>
                    <a:pt x="739" y="694"/>
                  </a:lnTo>
                  <a:lnTo>
                    <a:pt x="735" y="694"/>
                  </a:lnTo>
                  <a:lnTo>
                    <a:pt x="731" y="694"/>
                  </a:lnTo>
                  <a:lnTo>
                    <a:pt x="727" y="694"/>
                  </a:lnTo>
                  <a:lnTo>
                    <a:pt x="723" y="694"/>
                  </a:lnTo>
                  <a:lnTo>
                    <a:pt x="720" y="694"/>
                  </a:lnTo>
                  <a:lnTo>
                    <a:pt x="717" y="694"/>
                  </a:lnTo>
                  <a:lnTo>
                    <a:pt x="713" y="694"/>
                  </a:lnTo>
                  <a:lnTo>
                    <a:pt x="709" y="694"/>
                  </a:lnTo>
                  <a:lnTo>
                    <a:pt x="705" y="694"/>
                  </a:lnTo>
                  <a:lnTo>
                    <a:pt x="701" y="694"/>
                  </a:lnTo>
                  <a:lnTo>
                    <a:pt x="697" y="694"/>
                  </a:lnTo>
                  <a:lnTo>
                    <a:pt x="693" y="694"/>
                  </a:lnTo>
                  <a:lnTo>
                    <a:pt x="689" y="694"/>
                  </a:lnTo>
                  <a:lnTo>
                    <a:pt x="685" y="694"/>
                  </a:lnTo>
                  <a:lnTo>
                    <a:pt x="681" y="694"/>
                  </a:lnTo>
                  <a:lnTo>
                    <a:pt x="677" y="694"/>
                  </a:lnTo>
                  <a:lnTo>
                    <a:pt x="673" y="694"/>
                  </a:lnTo>
                  <a:lnTo>
                    <a:pt x="669" y="694"/>
                  </a:lnTo>
                  <a:lnTo>
                    <a:pt x="665" y="694"/>
                  </a:lnTo>
                  <a:lnTo>
                    <a:pt x="661" y="694"/>
                  </a:lnTo>
                  <a:lnTo>
                    <a:pt x="657" y="694"/>
                  </a:lnTo>
                  <a:lnTo>
                    <a:pt x="654" y="694"/>
                  </a:lnTo>
                  <a:lnTo>
                    <a:pt x="650" y="694"/>
                  </a:lnTo>
                  <a:lnTo>
                    <a:pt x="646" y="694"/>
                  </a:lnTo>
                  <a:lnTo>
                    <a:pt x="642" y="694"/>
                  </a:lnTo>
                  <a:lnTo>
                    <a:pt x="638" y="694"/>
                  </a:lnTo>
                  <a:lnTo>
                    <a:pt x="634" y="694"/>
                  </a:lnTo>
                  <a:lnTo>
                    <a:pt x="630" y="694"/>
                  </a:lnTo>
                  <a:lnTo>
                    <a:pt x="626" y="694"/>
                  </a:lnTo>
                  <a:lnTo>
                    <a:pt x="622" y="694"/>
                  </a:lnTo>
                  <a:lnTo>
                    <a:pt x="618" y="694"/>
                  </a:lnTo>
                  <a:lnTo>
                    <a:pt x="614" y="694"/>
                  </a:lnTo>
                  <a:lnTo>
                    <a:pt x="610" y="694"/>
                  </a:lnTo>
                  <a:lnTo>
                    <a:pt x="606" y="694"/>
                  </a:lnTo>
                  <a:lnTo>
                    <a:pt x="602" y="694"/>
                  </a:lnTo>
                  <a:lnTo>
                    <a:pt x="598" y="694"/>
                  </a:lnTo>
                  <a:lnTo>
                    <a:pt x="594" y="694"/>
                  </a:lnTo>
                  <a:lnTo>
                    <a:pt x="591" y="694"/>
                  </a:lnTo>
                  <a:lnTo>
                    <a:pt x="587" y="694"/>
                  </a:lnTo>
                  <a:lnTo>
                    <a:pt x="584" y="694"/>
                  </a:lnTo>
                  <a:lnTo>
                    <a:pt x="580" y="694"/>
                  </a:lnTo>
                  <a:lnTo>
                    <a:pt x="576" y="694"/>
                  </a:lnTo>
                  <a:lnTo>
                    <a:pt x="572" y="694"/>
                  </a:lnTo>
                  <a:lnTo>
                    <a:pt x="568" y="694"/>
                  </a:lnTo>
                  <a:lnTo>
                    <a:pt x="564" y="694"/>
                  </a:lnTo>
                  <a:lnTo>
                    <a:pt x="560" y="694"/>
                  </a:lnTo>
                  <a:lnTo>
                    <a:pt x="556" y="694"/>
                  </a:lnTo>
                  <a:lnTo>
                    <a:pt x="552" y="694"/>
                  </a:lnTo>
                  <a:lnTo>
                    <a:pt x="548" y="694"/>
                  </a:lnTo>
                  <a:lnTo>
                    <a:pt x="544" y="694"/>
                  </a:lnTo>
                  <a:lnTo>
                    <a:pt x="540" y="694"/>
                  </a:lnTo>
                  <a:lnTo>
                    <a:pt x="536" y="694"/>
                  </a:lnTo>
                  <a:lnTo>
                    <a:pt x="532" y="694"/>
                  </a:lnTo>
                  <a:lnTo>
                    <a:pt x="528" y="694"/>
                  </a:lnTo>
                  <a:lnTo>
                    <a:pt x="524" y="694"/>
                  </a:lnTo>
                  <a:lnTo>
                    <a:pt x="520" y="694"/>
                  </a:lnTo>
                  <a:lnTo>
                    <a:pt x="517" y="694"/>
                  </a:lnTo>
                  <a:lnTo>
                    <a:pt x="513" y="694"/>
                  </a:lnTo>
                  <a:lnTo>
                    <a:pt x="509" y="694"/>
                  </a:lnTo>
                  <a:lnTo>
                    <a:pt x="505" y="694"/>
                  </a:lnTo>
                  <a:lnTo>
                    <a:pt x="501" y="694"/>
                  </a:lnTo>
                  <a:lnTo>
                    <a:pt x="497" y="694"/>
                  </a:lnTo>
                  <a:lnTo>
                    <a:pt x="493" y="694"/>
                  </a:lnTo>
                  <a:lnTo>
                    <a:pt x="489" y="694"/>
                  </a:lnTo>
                  <a:lnTo>
                    <a:pt x="485" y="694"/>
                  </a:lnTo>
                  <a:lnTo>
                    <a:pt x="481" y="694"/>
                  </a:lnTo>
                  <a:lnTo>
                    <a:pt x="477" y="694"/>
                  </a:lnTo>
                  <a:lnTo>
                    <a:pt x="473" y="694"/>
                  </a:lnTo>
                  <a:lnTo>
                    <a:pt x="469" y="694"/>
                  </a:lnTo>
                  <a:lnTo>
                    <a:pt x="465" y="694"/>
                  </a:lnTo>
                  <a:lnTo>
                    <a:pt x="461" y="694"/>
                  </a:lnTo>
                  <a:lnTo>
                    <a:pt x="457" y="694"/>
                  </a:lnTo>
                  <a:lnTo>
                    <a:pt x="454" y="694"/>
                  </a:lnTo>
                  <a:lnTo>
                    <a:pt x="450" y="694"/>
                  </a:lnTo>
                  <a:lnTo>
                    <a:pt x="446" y="694"/>
                  </a:lnTo>
                  <a:lnTo>
                    <a:pt x="443" y="694"/>
                  </a:lnTo>
                  <a:lnTo>
                    <a:pt x="439" y="694"/>
                  </a:lnTo>
                  <a:lnTo>
                    <a:pt x="435" y="694"/>
                  </a:lnTo>
                  <a:lnTo>
                    <a:pt x="431" y="694"/>
                  </a:lnTo>
                  <a:lnTo>
                    <a:pt x="427" y="694"/>
                  </a:lnTo>
                  <a:lnTo>
                    <a:pt x="423" y="694"/>
                  </a:lnTo>
                  <a:lnTo>
                    <a:pt x="419" y="694"/>
                  </a:lnTo>
                  <a:lnTo>
                    <a:pt x="415" y="694"/>
                  </a:lnTo>
                  <a:lnTo>
                    <a:pt x="411" y="694"/>
                  </a:lnTo>
                  <a:lnTo>
                    <a:pt x="407" y="694"/>
                  </a:lnTo>
                  <a:lnTo>
                    <a:pt x="403" y="694"/>
                  </a:lnTo>
                  <a:lnTo>
                    <a:pt x="399" y="694"/>
                  </a:lnTo>
                  <a:lnTo>
                    <a:pt x="395" y="694"/>
                  </a:lnTo>
                  <a:lnTo>
                    <a:pt x="391" y="694"/>
                  </a:lnTo>
                  <a:lnTo>
                    <a:pt x="387" y="694"/>
                  </a:lnTo>
                  <a:lnTo>
                    <a:pt x="383" y="694"/>
                  </a:lnTo>
                  <a:lnTo>
                    <a:pt x="380" y="694"/>
                  </a:lnTo>
                  <a:lnTo>
                    <a:pt x="376" y="694"/>
                  </a:lnTo>
                  <a:lnTo>
                    <a:pt x="372" y="694"/>
                  </a:lnTo>
                  <a:lnTo>
                    <a:pt x="368" y="694"/>
                  </a:lnTo>
                  <a:lnTo>
                    <a:pt x="364" y="694"/>
                  </a:lnTo>
                  <a:lnTo>
                    <a:pt x="360" y="694"/>
                  </a:lnTo>
                  <a:lnTo>
                    <a:pt x="356" y="694"/>
                  </a:lnTo>
                  <a:lnTo>
                    <a:pt x="352" y="694"/>
                  </a:lnTo>
                  <a:lnTo>
                    <a:pt x="348" y="694"/>
                  </a:lnTo>
                  <a:lnTo>
                    <a:pt x="344" y="694"/>
                  </a:lnTo>
                  <a:lnTo>
                    <a:pt x="340" y="694"/>
                  </a:lnTo>
                  <a:lnTo>
                    <a:pt x="336" y="694"/>
                  </a:lnTo>
                  <a:lnTo>
                    <a:pt x="332" y="694"/>
                  </a:lnTo>
                  <a:lnTo>
                    <a:pt x="328" y="694"/>
                  </a:lnTo>
                  <a:lnTo>
                    <a:pt x="325" y="694"/>
                  </a:lnTo>
                  <a:lnTo>
                    <a:pt x="321" y="694"/>
                  </a:lnTo>
                  <a:lnTo>
                    <a:pt x="318" y="694"/>
                  </a:lnTo>
                  <a:lnTo>
                    <a:pt x="314" y="694"/>
                  </a:lnTo>
                  <a:lnTo>
                    <a:pt x="310" y="694"/>
                  </a:lnTo>
                  <a:lnTo>
                    <a:pt x="306" y="694"/>
                  </a:lnTo>
                  <a:lnTo>
                    <a:pt x="302" y="694"/>
                  </a:lnTo>
                  <a:lnTo>
                    <a:pt x="298" y="694"/>
                  </a:lnTo>
                  <a:lnTo>
                    <a:pt x="294" y="694"/>
                  </a:lnTo>
                  <a:lnTo>
                    <a:pt x="290" y="694"/>
                  </a:lnTo>
                  <a:lnTo>
                    <a:pt x="286" y="694"/>
                  </a:lnTo>
                  <a:lnTo>
                    <a:pt x="282" y="694"/>
                  </a:lnTo>
                  <a:lnTo>
                    <a:pt x="278" y="694"/>
                  </a:lnTo>
                  <a:lnTo>
                    <a:pt x="274" y="694"/>
                  </a:lnTo>
                  <a:lnTo>
                    <a:pt x="270" y="694"/>
                  </a:lnTo>
                  <a:lnTo>
                    <a:pt x="266" y="694"/>
                  </a:lnTo>
                  <a:lnTo>
                    <a:pt x="262" y="694"/>
                  </a:lnTo>
                  <a:lnTo>
                    <a:pt x="258" y="694"/>
                  </a:lnTo>
                  <a:lnTo>
                    <a:pt x="254" y="694"/>
                  </a:lnTo>
                  <a:lnTo>
                    <a:pt x="250" y="694"/>
                  </a:lnTo>
                  <a:lnTo>
                    <a:pt x="246" y="694"/>
                  </a:lnTo>
                  <a:lnTo>
                    <a:pt x="242" y="694"/>
                  </a:lnTo>
                  <a:lnTo>
                    <a:pt x="238" y="694"/>
                  </a:lnTo>
                  <a:lnTo>
                    <a:pt x="235" y="694"/>
                  </a:lnTo>
                  <a:lnTo>
                    <a:pt x="231" y="694"/>
                  </a:lnTo>
                  <a:lnTo>
                    <a:pt x="227" y="694"/>
                  </a:lnTo>
                  <a:lnTo>
                    <a:pt x="223" y="694"/>
                  </a:lnTo>
                  <a:lnTo>
                    <a:pt x="219" y="694"/>
                  </a:lnTo>
                  <a:lnTo>
                    <a:pt x="215" y="694"/>
                  </a:lnTo>
                  <a:lnTo>
                    <a:pt x="211" y="694"/>
                  </a:lnTo>
                  <a:lnTo>
                    <a:pt x="207" y="694"/>
                  </a:lnTo>
                  <a:lnTo>
                    <a:pt x="203" y="694"/>
                  </a:lnTo>
                  <a:lnTo>
                    <a:pt x="199" y="694"/>
                  </a:lnTo>
                  <a:lnTo>
                    <a:pt x="196" y="694"/>
                  </a:lnTo>
                  <a:lnTo>
                    <a:pt x="192" y="694"/>
                  </a:lnTo>
                  <a:lnTo>
                    <a:pt x="188" y="694"/>
                  </a:lnTo>
                  <a:lnTo>
                    <a:pt x="184" y="694"/>
                  </a:lnTo>
                  <a:lnTo>
                    <a:pt x="180" y="694"/>
                  </a:lnTo>
                  <a:lnTo>
                    <a:pt x="176" y="694"/>
                  </a:lnTo>
                  <a:lnTo>
                    <a:pt x="172" y="694"/>
                  </a:lnTo>
                  <a:lnTo>
                    <a:pt x="169" y="694"/>
                  </a:lnTo>
                  <a:lnTo>
                    <a:pt x="165" y="694"/>
                  </a:lnTo>
                  <a:lnTo>
                    <a:pt x="161" y="694"/>
                  </a:lnTo>
                  <a:lnTo>
                    <a:pt x="157" y="694"/>
                  </a:lnTo>
                  <a:lnTo>
                    <a:pt x="153" y="694"/>
                  </a:lnTo>
                  <a:lnTo>
                    <a:pt x="149" y="694"/>
                  </a:lnTo>
                  <a:lnTo>
                    <a:pt x="145" y="694"/>
                  </a:lnTo>
                  <a:lnTo>
                    <a:pt x="141" y="694"/>
                  </a:lnTo>
                  <a:lnTo>
                    <a:pt x="137" y="694"/>
                  </a:lnTo>
                  <a:lnTo>
                    <a:pt x="133" y="694"/>
                  </a:lnTo>
                  <a:lnTo>
                    <a:pt x="129" y="694"/>
                  </a:lnTo>
                  <a:lnTo>
                    <a:pt x="125" y="694"/>
                  </a:lnTo>
                  <a:lnTo>
                    <a:pt x="121" y="694"/>
                  </a:lnTo>
                  <a:lnTo>
                    <a:pt x="117" y="694"/>
                  </a:lnTo>
                  <a:lnTo>
                    <a:pt x="113" y="694"/>
                  </a:lnTo>
                  <a:lnTo>
                    <a:pt x="109" y="694"/>
                  </a:lnTo>
                  <a:lnTo>
                    <a:pt x="106" y="694"/>
                  </a:lnTo>
                  <a:lnTo>
                    <a:pt x="102" y="694"/>
                  </a:lnTo>
                  <a:lnTo>
                    <a:pt x="98" y="694"/>
                  </a:lnTo>
                  <a:lnTo>
                    <a:pt x="94" y="694"/>
                  </a:lnTo>
                  <a:lnTo>
                    <a:pt x="90" y="694"/>
                  </a:lnTo>
                  <a:lnTo>
                    <a:pt x="86" y="694"/>
                  </a:lnTo>
                  <a:lnTo>
                    <a:pt x="82" y="694"/>
                  </a:lnTo>
                  <a:lnTo>
                    <a:pt x="78" y="694"/>
                  </a:lnTo>
                  <a:lnTo>
                    <a:pt x="74" y="694"/>
                  </a:lnTo>
                  <a:lnTo>
                    <a:pt x="70" y="694"/>
                  </a:lnTo>
                  <a:lnTo>
                    <a:pt x="66" y="694"/>
                  </a:lnTo>
                  <a:lnTo>
                    <a:pt x="63" y="694"/>
                  </a:lnTo>
                  <a:lnTo>
                    <a:pt x="59" y="694"/>
                  </a:lnTo>
                  <a:lnTo>
                    <a:pt x="55" y="694"/>
                  </a:lnTo>
                  <a:lnTo>
                    <a:pt x="51" y="694"/>
                  </a:lnTo>
                  <a:lnTo>
                    <a:pt x="47" y="694"/>
                  </a:lnTo>
                  <a:lnTo>
                    <a:pt x="43" y="694"/>
                  </a:lnTo>
                  <a:lnTo>
                    <a:pt x="39" y="694"/>
                  </a:lnTo>
                  <a:lnTo>
                    <a:pt x="35" y="694"/>
                  </a:lnTo>
                  <a:lnTo>
                    <a:pt x="32" y="694"/>
                  </a:lnTo>
                  <a:lnTo>
                    <a:pt x="28" y="694"/>
                  </a:lnTo>
                  <a:lnTo>
                    <a:pt x="24" y="694"/>
                  </a:lnTo>
                  <a:lnTo>
                    <a:pt x="20" y="694"/>
                  </a:lnTo>
                  <a:lnTo>
                    <a:pt x="16" y="694"/>
                  </a:lnTo>
                  <a:lnTo>
                    <a:pt x="12" y="694"/>
                  </a:lnTo>
                  <a:lnTo>
                    <a:pt x="8" y="694"/>
                  </a:lnTo>
                  <a:lnTo>
                    <a:pt x="4" y="694"/>
                  </a:lnTo>
                  <a:lnTo>
                    <a:pt x="0" y="694"/>
                  </a:lnTo>
                  <a:lnTo>
                    <a:pt x="0" y="0"/>
                  </a:lnTo>
                </a:path>
              </a:pathLst>
            </a:custGeom>
            <a:solidFill>
              <a:srgbClr val="C0C0C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0" name="Freeform 9"/>
            <p:cNvSpPr>
              <a:spLocks/>
            </p:cNvSpPr>
            <p:nvPr/>
          </p:nvSpPr>
          <p:spPr bwMode="auto">
            <a:xfrm>
              <a:off x="4697" y="2556"/>
              <a:ext cx="784" cy="142"/>
            </a:xfrm>
            <a:custGeom>
              <a:avLst/>
              <a:gdLst>
                <a:gd name="T0" fmla="*/ 24 w 784"/>
                <a:gd name="T1" fmla="*/ 138 h 139"/>
                <a:gd name="T2" fmla="*/ 51 w 784"/>
                <a:gd name="T3" fmla="*/ 138 h 139"/>
                <a:gd name="T4" fmla="*/ 78 w 784"/>
                <a:gd name="T5" fmla="*/ 138 h 139"/>
                <a:gd name="T6" fmla="*/ 106 w 784"/>
                <a:gd name="T7" fmla="*/ 138 h 139"/>
                <a:gd name="T8" fmla="*/ 133 w 784"/>
                <a:gd name="T9" fmla="*/ 138 h 139"/>
                <a:gd name="T10" fmla="*/ 161 w 784"/>
                <a:gd name="T11" fmla="*/ 138 h 139"/>
                <a:gd name="T12" fmla="*/ 188 w 784"/>
                <a:gd name="T13" fmla="*/ 138 h 139"/>
                <a:gd name="T14" fmla="*/ 215 w 784"/>
                <a:gd name="T15" fmla="*/ 138 h 139"/>
                <a:gd name="T16" fmla="*/ 242 w 784"/>
                <a:gd name="T17" fmla="*/ 138 h 139"/>
                <a:gd name="T18" fmla="*/ 270 w 784"/>
                <a:gd name="T19" fmla="*/ 138 h 139"/>
                <a:gd name="T20" fmla="*/ 298 w 784"/>
                <a:gd name="T21" fmla="*/ 138 h 139"/>
                <a:gd name="T22" fmla="*/ 325 w 784"/>
                <a:gd name="T23" fmla="*/ 138 h 139"/>
                <a:gd name="T24" fmla="*/ 352 w 784"/>
                <a:gd name="T25" fmla="*/ 138 h 139"/>
                <a:gd name="T26" fmla="*/ 380 w 784"/>
                <a:gd name="T27" fmla="*/ 138 h 139"/>
                <a:gd name="T28" fmla="*/ 407 w 784"/>
                <a:gd name="T29" fmla="*/ 0 h 139"/>
                <a:gd name="T30" fmla="*/ 435 w 784"/>
                <a:gd name="T31" fmla="*/ 19 h 139"/>
                <a:gd name="T32" fmla="*/ 461 w 784"/>
                <a:gd name="T33" fmla="*/ 35 h 139"/>
                <a:gd name="T34" fmla="*/ 489 w 784"/>
                <a:gd name="T35" fmla="*/ 51 h 139"/>
                <a:gd name="T36" fmla="*/ 517 w 784"/>
                <a:gd name="T37" fmla="*/ 63 h 139"/>
                <a:gd name="T38" fmla="*/ 544 w 784"/>
                <a:gd name="T39" fmla="*/ 75 h 139"/>
                <a:gd name="T40" fmla="*/ 572 w 784"/>
                <a:gd name="T41" fmla="*/ 85 h 139"/>
                <a:gd name="T42" fmla="*/ 598 w 784"/>
                <a:gd name="T43" fmla="*/ 93 h 139"/>
                <a:gd name="T44" fmla="*/ 626 w 784"/>
                <a:gd name="T45" fmla="*/ 101 h 139"/>
                <a:gd name="T46" fmla="*/ 654 w 784"/>
                <a:gd name="T47" fmla="*/ 106 h 139"/>
                <a:gd name="T48" fmla="*/ 681 w 784"/>
                <a:gd name="T49" fmla="*/ 112 h 139"/>
                <a:gd name="T50" fmla="*/ 709 w 784"/>
                <a:gd name="T51" fmla="*/ 117 h 139"/>
                <a:gd name="T52" fmla="*/ 735 w 784"/>
                <a:gd name="T53" fmla="*/ 121 h 139"/>
                <a:gd name="T54" fmla="*/ 763 w 784"/>
                <a:gd name="T55" fmla="*/ 125 h 139"/>
                <a:gd name="T56" fmla="*/ 779 w 784"/>
                <a:gd name="T57" fmla="*/ 138 h 139"/>
                <a:gd name="T58" fmla="*/ 751 w 784"/>
                <a:gd name="T59" fmla="*/ 138 h 139"/>
                <a:gd name="T60" fmla="*/ 723 w 784"/>
                <a:gd name="T61" fmla="*/ 138 h 139"/>
                <a:gd name="T62" fmla="*/ 697 w 784"/>
                <a:gd name="T63" fmla="*/ 138 h 139"/>
                <a:gd name="T64" fmla="*/ 669 w 784"/>
                <a:gd name="T65" fmla="*/ 138 h 139"/>
                <a:gd name="T66" fmla="*/ 642 w 784"/>
                <a:gd name="T67" fmla="*/ 138 h 139"/>
                <a:gd name="T68" fmla="*/ 614 w 784"/>
                <a:gd name="T69" fmla="*/ 138 h 139"/>
                <a:gd name="T70" fmla="*/ 587 w 784"/>
                <a:gd name="T71" fmla="*/ 138 h 139"/>
                <a:gd name="T72" fmla="*/ 560 w 784"/>
                <a:gd name="T73" fmla="*/ 138 h 139"/>
                <a:gd name="T74" fmla="*/ 532 w 784"/>
                <a:gd name="T75" fmla="*/ 138 h 139"/>
                <a:gd name="T76" fmla="*/ 505 w 784"/>
                <a:gd name="T77" fmla="*/ 138 h 139"/>
                <a:gd name="T78" fmla="*/ 477 w 784"/>
                <a:gd name="T79" fmla="*/ 138 h 139"/>
                <a:gd name="T80" fmla="*/ 450 w 784"/>
                <a:gd name="T81" fmla="*/ 138 h 139"/>
                <a:gd name="T82" fmla="*/ 423 w 784"/>
                <a:gd name="T83" fmla="*/ 138 h 139"/>
                <a:gd name="T84" fmla="*/ 395 w 784"/>
                <a:gd name="T85" fmla="*/ 138 h 139"/>
                <a:gd name="T86" fmla="*/ 368 w 784"/>
                <a:gd name="T87" fmla="*/ 138 h 139"/>
                <a:gd name="T88" fmla="*/ 340 w 784"/>
                <a:gd name="T89" fmla="*/ 138 h 139"/>
                <a:gd name="T90" fmla="*/ 314 w 784"/>
                <a:gd name="T91" fmla="*/ 138 h 139"/>
                <a:gd name="T92" fmla="*/ 286 w 784"/>
                <a:gd name="T93" fmla="*/ 138 h 139"/>
                <a:gd name="T94" fmla="*/ 258 w 784"/>
                <a:gd name="T95" fmla="*/ 138 h 139"/>
                <a:gd name="T96" fmla="*/ 231 w 784"/>
                <a:gd name="T97" fmla="*/ 138 h 139"/>
                <a:gd name="T98" fmla="*/ 203 w 784"/>
                <a:gd name="T99" fmla="*/ 138 h 139"/>
                <a:gd name="T100" fmla="*/ 176 w 784"/>
                <a:gd name="T101" fmla="*/ 138 h 139"/>
                <a:gd name="T102" fmla="*/ 149 w 784"/>
                <a:gd name="T103" fmla="*/ 138 h 139"/>
                <a:gd name="T104" fmla="*/ 121 w 784"/>
                <a:gd name="T105" fmla="*/ 138 h 139"/>
                <a:gd name="T106" fmla="*/ 94 w 784"/>
                <a:gd name="T107" fmla="*/ 138 h 139"/>
                <a:gd name="T108" fmla="*/ 66 w 784"/>
                <a:gd name="T109" fmla="*/ 138 h 139"/>
                <a:gd name="T110" fmla="*/ 39 w 784"/>
                <a:gd name="T111" fmla="*/ 138 h 139"/>
                <a:gd name="T112" fmla="*/ 12 w 784"/>
                <a:gd name="T113" fmla="*/ 138 h 13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4"/>
                <a:gd name="T172" fmla="*/ 0 h 139"/>
                <a:gd name="T173" fmla="*/ 784 w 784"/>
                <a:gd name="T174" fmla="*/ 139 h 13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4" h="139">
                  <a:moveTo>
                    <a:pt x="0" y="138"/>
                  </a:moveTo>
                  <a:lnTo>
                    <a:pt x="4" y="138"/>
                  </a:lnTo>
                  <a:lnTo>
                    <a:pt x="8" y="138"/>
                  </a:lnTo>
                  <a:lnTo>
                    <a:pt x="12" y="138"/>
                  </a:lnTo>
                  <a:lnTo>
                    <a:pt x="16" y="138"/>
                  </a:lnTo>
                  <a:lnTo>
                    <a:pt x="20" y="138"/>
                  </a:lnTo>
                  <a:lnTo>
                    <a:pt x="24" y="138"/>
                  </a:lnTo>
                  <a:lnTo>
                    <a:pt x="28" y="138"/>
                  </a:lnTo>
                  <a:lnTo>
                    <a:pt x="32" y="138"/>
                  </a:lnTo>
                  <a:lnTo>
                    <a:pt x="35" y="138"/>
                  </a:lnTo>
                  <a:lnTo>
                    <a:pt x="39" y="138"/>
                  </a:lnTo>
                  <a:lnTo>
                    <a:pt x="43" y="138"/>
                  </a:lnTo>
                  <a:lnTo>
                    <a:pt x="47" y="138"/>
                  </a:lnTo>
                  <a:lnTo>
                    <a:pt x="51" y="138"/>
                  </a:lnTo>
                  <a:lnTo>
                    <a:pt x="55" y="138"/>
                  </a:lnTo>
                  <a:lnTo>
                    <a:pt x="59" y="138"/>
                  </a:lnTo>
                  <a:lnTo>
                    <a:pt x="63" y="138"/>
                  </a:lnTo>
                  <a:lnTo>
                    <a:pt x="66" y="138"/>
                  </a:lnTo>
                  <a:lnTo>
                    <a:pt x="70" y="138"/>
                  </a:lnTo>
                  <a:lnTo>
                    <a:pt x="74" y="138"/>
                  </a:lnTo>
                  <a:lnTo>
                    <a:pt x="78" y="138"/>
                  </a:lnTo>
                  <a:lnTo>
                    <a:pt x="82" y="138"/>
                  </a:lnTo>
                  <a:lnTo>
                    <a:pt x="86" y="138"/>
                  </a:lnTo>
                  <a:lnTo>
                    <a:pt x="90" y="138"/>
                  </a:lnTo>
                  <a:lnTo>
                    <a:pt x="94" y="138"/>
                  </a:lnTo>
                  <a:lnTo>
                    <a:pt x="98" y="138"/>
                  </a:lnTo>
                  <a:lnTo>
                    <a:pt x="102" y="138"/>
                  </a:lnTo>
                  <a:lnTo>
                    <a:pt x="106" y="138"/>
                  </a:lnTo>
                  <a:lnTo>
                    <a:pt x="109" y="138"/>
                  </a:lnTo>
                  <a:lnTo>
                    <a:pt x="113" y="138"/>
                  </a:lnTo>
                  <a:lnTo>
                    <a:pt x="117" y="138"/>
                  </a:lnTo>
                  <a:lnTo>
                    <a:pt x="121" y="138"/>
                  </a:lnTo>
                  <a:lnTo>
                    <a:pt x="125" y="138"/>
                  </a:lnTo>
                  <a:lnTo>
                    <a:pt x="129" y="138"/>
                  </a:lnTo>
                  <a:lnTo>
                    <a:pt x="133" y="138"/>
                  </a:lnTo>
                  <a:lnTo>
                    <a:pt x="137" y="138"/>
                  </a:lnTo>
                  <a:lnTo>
                    <a:pt x="141" y="138"/>
                  </a:lnTo>
                  <a:lnTo>
                    <a:pt x="145" y="138"/>
                  </a:lnTo>
                  <a:lnTo>
                    <a:pt x="149" y="138"/>
                  </a:lnTo>
                  <a:lnTo>
                    <a:pt x="153" y="138"/>
                  </a:lnTo>
                  <a:lnTo>
                    <a:pt x="157" y="138"/>
                  </a:lnTo>
                  <a:lnTo>
                    <a:pt x="161" y="138"/>
                  </a:lnTo>
                  <a:lnTo>
                    <a:pt x="165" y="138"/>
                  </a:lnTo>
                  <a:lnTo>
                    <a:pt x="169" y="138"/>
                  </a:lnTo>
                  <a:lnTo>
                    <a:pt x="172" y="138"/>
                  </a:lnTo>
                  <a:lnTo>
                    <a:pt x="176" y="138"/>
                  </a:lnTo>
                  <a:lnTo>
                    <a:pt x="180" y="138"/>
                  </a:lnTo>
                  <a:lnTo>
                    <a:pt x="184" y="138"/>
                  </a:lnTo>
                  <a:lnTo>
                    <a:pt x="188" y="138"/>
                  </a:lnTo>
                  <a:lnTo>
                    <a:pt x="192" y="138"/>
                  </a:lnTo>
                  <a:lnTo>
                    <a:pt x="196" y="138"/>
                  </a:lnTo>
                  <a:lnTo>
                    <a:pt x="199" y="138"/>
                  </a:lnTo>
                  <a:lnTo>
                    <a:pt x="203" y="138"/>
                  </a:lnTo>
                  <a:lnTo>
                    <a:pt x="207" y="138"/>
                  </a:lnTo>
                  <a:lnTo>
                    <a:pt x="211" y="138"/>
                  </a:lnTo>
                  <a:lnTo>
                    <a:pt x="215" y="138"/>
                  </a:lnTo>
                  <a:lnTo>
                    <a:pt x="219" y="138"/>
                  </a:lnTo>
                  <a:lnTo>
                    <a:pt x="223" y="138"/>
                  </a:lnTo>
                  <a:lnTo>
                    <a:pt x="227" y="138"/>
                  </a:lnTo>
                  <a:lnTo>
                    <a:pt x="231" y="138"/>
                  </a:lnTo>
                  <a:lnTo>
                    <a:pt x="235" y="138"/>
                  </a:lnTo>
                  <a:lnTo>
                    <a:pt x="238" y="138"/>
                  </a:lnTo>
                  <a:lnTo>
                    <a:pt x="242" y="138"/>
                  </a:lnTo>
                  <a:lnTo>
                    <a:pt x="246" y="138"/>
                  </a:lnTo>
                  <a:lnTo>
                    <a:pt x="250" y="138"/>
                  </a:lnTo>
                  <a:lnTo>
                    <a:pt x="254" y="138"/>
                  </a:lnTo>
                  <a:lnTo>
                    <a:pt x="258" y="138"/>
                  </a:lnTo>
                  <a:lnTo>
                    <a:pt x="262" y="138"/>
                  </a:lnTo>
                  <a:lnTo>
                    <a:pt x="266" y="138"/>
                  </a:lnTo>
                  <a:lnTo>
                    <a:pt x="270" y="138"/>
                  </a:lnTo>
                  <a:lnTo>
                    <a:pt x="274" y="138"/>
                  </a:lnTo>
                  <a:lnTo>
                    <a:pt x="278" y="138"/>
                  </a:lnTo>
                  <a:lnTo>
                    <a:pt x="282" y="138"/>
                  </a:lnTo>
                  <a:lnTo>
                    <a:pt x="286" y="138"/>
                  </a:lnTo>
                  <a:lnTo>
                    <a:pt x="290" y="138"/>
                  </a:lnTo>
                  <a:lnTo>
                    <a:pt x="294" y="138"/>
                  </a:lnTo>
                  <a:lnTo>
                    <a:pt x="298" y="138"/>
                  </a:lnTo>
                  <a:lnTo>
                    <a:pt x="302" y="138"/>
                  </a:lnTo>
                  <a:lnTo>
                    <a:pt x="306" y="138"/>
                  </a:lnTo>
                  <a:lnTo>
                    <a:pt x="310" y="138"/>
                  </a:lnTo>
                  <a:lnTo>
                    <a:pt x="314" y="138"/>
                  </a:lnTo>
                  <a:lnTo>
                    <a:pt x="318" y="138"/>
                  </a:lnTo>
                  <a:lnTo>
                    <a:pt x="321" y="138"/>
                  </a:lnTo>
                  <a:lnTo>
                    <a:pt x="325" y="138"/>
                  </a:lnTo>
                  <a:lnTo>
                    <a:pt x="328" y="138"/>
                  </a:lnTo>
                  <a:lnTo>
                    <a:pt x="332" y="138"/>
                  </a:lnTo>
                  <a:lnTo>
                    <a:pt x="336" y="138"/>
                  </a:lnTo>
                  <a:lnTo>
                    <a:pt x="340" y="138"/>
                  </a:lnTo>
                  <a:lnTo>
                    <a:pt x="344" y="138"/>
                  </a:lnTo>
                  <a:lnTo>
                    <a:pt x="348" y="138"/>
                  </a:lnTo>
                  <a:lnTo>
                    <a:pt x="352" y="138"/>
                  </a:lnTo>
                  <a:lnTo>
                    <a:pt x="356" y="138"/>
                  </a:lnTo>
                  <a:lnTo>
                    <a:pt x="360" y="138"/>
                  </a:lnTo>
                  <a:lnTo>
                    <a:pt x="364" y="138"/>
                  </a:lnTo>
                  <a:lnTo>
                    <a:pt x="368" y="138"/>
                  </a:lnTo>
                  <a:lnTo>
                    <a:pt x="372" y="138"/>
                  </a:lnTo>
                  <a:lnTo>
                    <a:pt x="376" y="138"/>
                  </a:lnTo>
                  <a:lnTo>
                    <a:pt x="380" y="138"/>
                  </a:lnTo>
                  <a:lnTo>
                    <a:pt x="383" y="138"/>
                  </a:lnTo>
                  <a:lnTo>
                    <a:pt x="387" y="138"/>
                  </a:lnTo>
                  <a:lnTo>
                    <a:pt x="391" y="138"/>
                  </a:lnTo>
                  <a:lnTo>
                    <a:pt x="395" y="138"/>
                  </a:lnTo>
                  <a:lnTo>
                    <a:pt x="399" y="138"/>
                  </a:lnTo>
                  <a:lnTo>
                    <a:pt x="403" y="138"/>
                  </a:lnTo>
                  <a:lnTo>
                    <a:pt x="407" y="0"/>
                  </a:lnTo>
                  <a:lnTo>
                    <a:pt x="411" y="3"/>
                  </a:lnTo>
                  <a:lnTo>
                    <a:pt x="415" y="6"/>
                  </a:lnTo>
                  <a:lnTo>
                    <a:pt x="419" y="9"/>
                  </a:lnTo>
                  <a:lnTo>
                    <a:pt x="423" y="12"/>
                  </a:lnTo>
                  <a:lnTo>
                    <a:pt x="427" y="13"/>
                  </a:lnTo>
                  <a:lnTo>
                    <a:pt x="431" y="16"/>
                  </a:lnTo>
                  <a:lnTo>
                    <a:pt x="435" y="19"/>
                  </a:lnTo>
                  <a:lnTo>
                    <a:pt x="439" y="21"/>
                  </a:lnTo>
                  <a:lnTo>
                    <a:pt x="443" y="24"/>
                  </a:lnTo>
                  <a:lnTo>
                    <a:pt x="446" y="26"/>
                  </a:lnTo>
                  <a:lnTo>
                    <a:pt x="450" y="29"/>
                  </a:lnTo>
                  <a:lnTo>
                    <a:pt x="454" y="31"/>
                  </a:lnTo>
                  <a:lnTo>
                    <a:pt x="457" y="33"/>
                  </a:lnTo>
                  <a:lnTo>
                    <a:pt x="461" y="35"/>
                  </a:lnTo>
                  <a:lnTo>
                    <a:pt x="465" y="37"/>
                  </a:lnTo>
                  <a:lnTo>
                    <a:pt x="469" y="40"/>
                  </a:lnTo>
                  <a:lnTo>
                    <a:pt x="473" y="42"/>
                  </a:lnTo>
                  <a:lnTo>
                    <a:pt x="477" y="44"/>
                  </a:lnTo>
                  <a:lnTo>
                    <a:pt x="481" y="46"/>
                  </a:lnTo>
                  <a:lnTo>
                    <a:pt x="485" y="48"/>
                  </a:lnTo>
                  <a:lnTo>
                    <a:pt x="489" y="51"/>
                  </a:lnTo>
                  <a:lnTo>
                    <a:pt x="493" y="52"/>
                  </a:lnTo>
                  <a:lnTo>
                    <a:pt x="497" y="54"/>
                  </a:lnTo>
                  <a:lnTo>
                    <a:pt x="501" y="57"/>
                  </a:lnTo>
                  <a:lnTo>
                    <a:pt x="505" y="58"/>
                  </a:lnTo>
                  <a:lnTo>
                    <a:pt x="509" y="59"/>
                  </a:lnTo>
                  <a:lnTo>
                    <a:pt x="513" y="61"/>
                  </a:lnTo>
                  <a:lnTo>
                    <a:pt x="517" y="63"/>
                  </a:lnTo>
                  <a:lnTo>
                    <a:pt x="520" y="65"/>
                  </a:lnTo>
                  <a:lnTo>
                    <a:pt x="524" y="67"/>
                  </a:lnTo>
                  <a:lnTo>
                    <a:pt x="528" y="68"/>
                  </a:lnTo>
                  <a:lnTo>
                    <a:pt x="532" y="70"/>
                  </a:lnTo>
                  <a:lnTo>
                    <a:pt x="536" y="72"/>
                  </a:lnTo>
                  <a:lnTo>
                    <a:pt x="540" y="73"/>
                  </a:lnTo>
                  <a:lnTo>
                    <a:pt x="544" y="75"/>
                  </a:lnTo>
                  <a:lnTo>
                    <a:pt x="548" y="77"/>
                  </a:lnTo>
                  <a:lnTo>
                    <a:pt x="552" y="78"/>
                  </a:lnTo>
                  <a:lnTo>
                    <a:pt x="556" y="80"/>
                  </a:lnTo>
                  <a:lnTo>
                    <a:pt x="560" y="81"/>
                  </a:lnTo>
                  <a:lnTo>
                    <a:pt x="564" y="82"/>
                  </a:lnTo>
                  <a:lnTo>
                    <a:pt x="568" y="83"/>
                  </a:lnTo>
                  <a:lnTo>
                    <a:pt x="572" y="85"/>
                  </a:lnTo>
                  <a:lnTo>
                    <a:pt x="576" y="86"/>
                  </a:lnTo>
                  <a:lnTo>
                    <a:pt x="580" y="87"/>
                  </a:lnTo>
                  <a:lnTo>
                    <a:pt x="584" y="89"/>
                  </a:lnTo>
                  <a:lnTo>
                    <a:pt x="587" y="89"/>
                  </a:lnTo>
                  <a:lnTo>
                    <a:pt x="591" y="91"/>
                  </a:lnTo>
                  <a:lnTo>
                    <a:pt x="594" y="92"/>
                  </a:lnTo>
                  <a:lnTo>
                    <a:pt x="598" y="93"/>
                  </a:lnTo>
                  <a:lnTo>
                    <a:pt x="602" y="94"/>
                  </a:lnTo>
                  <a:lnTo>
                    <a:pt x="606" y="96"/>
                  </a:lnTo>
                  <a:lnTo>
                    <a:pt x="610" y="97"/>
                  </a:lnTo>
                  <a:lnTo>
                    <a:pt x="614" y="98"/>
                  </a:lnTo>
                  <a:lnTo>
                    <a:pt x="618" y="99"/>
                  </a:lnTo>
                  <a:lnTo>
                    <a:pt x="622" y="100"/>
                  </a:lnTo>
                  <a:lnTo>
                    <a:pt x="626" y="101"/>
                  </a:lnTo>
                  <a:lnTo>
                    <a:pt x="630" y="102"/>
                  </a:lnTo>
                  <a:lnTo>
                    <a:pt x="634" y="103"/>
                  </a:lnTo>
                  <a:lnTo>
                    <a:pt x="638" y="104"/>
                  </a:lnTo>
                  <a:lnTo>
                    <a:pt x="642" y="104"/>
                  </a:lnTo>
                  <a:lnTo>
                    <a:pt x="646" y="105"/>
                  </a:lnTo>
                  <a:lnTo>
                    <a:pt x="650" y="106"/>
                  </a:lnTo>
                  <a:lnTo>
                    <a:pt x="654" y="106"/>
                  </a:lnTo>
                  <a:lnTo>
                    <a:pt x="657" y="107"/>
                  </a:lnTo>
                  <a:lnTo>
                    <a:pt x="661" y="108"/>
                  </a:lnTo>
                  <a:lnTo>
                    <a:pt x="665" y="109"/>
                  </a:lnTo>
                  <a:lnTo>
                    <a:pt x="669" y="110"/>
                  </a:lnTo>
                  <a:lnTo>
                    <a:pt x="673" y="111"/>
                  </a:lnTo>
                  <a:lnTo>
                    <a:pt x="677" y="112"/>
                  </a:lnTo>
                  <a:lnTo>
                    <a:pt x="681" y="112"/>
                  </a:lnTo>
                  <a:lnTo>
                    <a:pt x="685" y="113"/>
                  </a:lnTo>
                  <a:lnTo>
                    <a:pt x="689" y="114"/>
                  </a:lnTo>
                  <a:lnTo>
                    <a:pt x="693" y="114"/>
                  </a:lnTo>
                  <a:lnTo>
                    <a:pt x="697" y="115"/>
                  </a:lnTo>
                  <a:lnTo>
                    <a:pt x="701" y="116"/>
                  </a:lnTo>
                  <a:lnTo>
                    <a:pt x="705" y="116"/>
                  </a:lnTo>
                  <a:lnTo>
                    <a:pt x="709" y="117"/>
                  </a:lnTo>
                  <a:lnTo>
                    <a:pt x="713" y="118"/>
                  </a:lnTo>
                  <a:lnTo>
                    <a:pt x="717" y="118"/>
                  </a:lnTo>
                  <a:lnTo>
                    <a:pt x="720" y="119"/>
                  </a:lnTo>
                  <a:lnTo>
                    <a:pt x="723" y="119"/>
                  </a:lnTo>
                  <a:lnTo>
                    <a:pt x="727" y="120"/>
                  </a:lnTo>
                  <a:lnTo>
                    <a:pt x="731" y="121"/>
                  </a:lnTo>
                  <a:lnTo>
                    <a:pt x="735" y="121"/>
                  </a:lnTo>
                  <a:lnTo>
                    <a:pt x="739" y="122"/>
                  </a:lnTo>
                  <a:lnTo>
                    <a:pt x="743" y="122"/>
                  </a:lnTo>
                  <a:lnTo>
                    <a:pt x="747" y="123"/>
                  </a:lnTo>
                  <a:lnTo>
                    <a:pt x="751" y="123"/>
                  </a:lnTo>
                  <a:lnTo>
                    <a:pt x="755" y="124"/>
                  </a:lnTo>
                  <a:lnTo>
                    <a:pt x="759" y="124"/>
                  </a:lnTo>
                  <a:lnTo>
                    <a:pt x="763" y="125"/>
                  </a:lnTo>
                  <a:lnTo>
                    <a:pt x="767" y="125"/>
                  </a:lnTo>
                  <a:lnTo>
                    <a:pt x="771" y="125"/>
                  </a:lnTo>
                  <a:lnTo>
                    <a:pt x="775" y="126"/>
                  </a:lnTo>
                  <a:lnTo>
                    <a:pt x="779" y="126"/>
                  </a:lnTo>
                  <a:lnTo>
                    <a:pt x="783" y="127"/>
                  </a:lnTo>
                  <a:lnTo>
                    <a:pt x="783" y="138"/>
                  </a:lnTo>
                  <a:lnTo>
                    <a:pt x="779" y="138"/>
                  </a:lnTo>
                  <a:lnTo>
                    <a:pt x="775" y="138"/>
                  </a:lnTo>
                  <a:lnTo>
                    <a:pt x="771" y="138"/>
                  </a:lnTo>
                  <a:lnTo>
                    <a:pt x="767" y="138"/>
                  </a:lnTo>
                  <a:lnTo>
                    <a:pt x="763" y="138"/>
                  </a:lnTo>
                  <a:lnTo>
                    <a:pt x="759" y="138"/>
                  </a:lnTo>
                  <a:lnTo>
                    <a:pt x="755" y="138"/>
                  </a:lnTo>
                  <a:lnTo>
                    <a:pt x="751" y="138"/>
                  </a:lnTo>
                  <a:lnTo>
                    <a:pt x="747" y="138"/>
                  </a:lnTo>
                  <a:lnTo>
                    <a:pt x="743" y="138"/>
                  </a:lnTo>
                  <a:lnTo>
                    <a:pt x="739" y="138"/>
                  </a:lnTo>
                  <a:lnTo>
                    <a:pt x="735" y="138"/>
                  </a:lnTo>
                  <a:lnTo>
                    <a:pt x="731" y="138"/>
                  </a:lnTo>
                  <a:lnTo>
                    <a:pt x="727" y="138"/>
                  </a:lnTo>
                  <a:lnTo>
                    <a:pt x="723" y="138"/>
                  </a:lnTo>
                  <a:lnTo>
                    <a:pt x="720" y="138"/>
                  </a:lnTo>
                  <a:lnTo>
                    <a:pt x="717" y="138"/>
                  </a:lnTo>
                  <a:lnTo>
                    <a:pt x="713" y="138"/>
                  </a:lnTo>
                  <a:lnTo>
                    <a:pt x="709" y="138"/>
                  </a:lnTo>
                  <a:lnTo>
                    <a:pt x="705" y="138"/>
                  </a:lnTo>
                  <a:lnTo>
                    <a:pt x="701" y="138"/>
                  </a:lnTo>
                  <a:lnTo>
                    <a:pt x="697" y="138"/>
                  </a:lnTo>
                  <a:lnTo>
                    <a:pt x="693" y="138"/>
                  </a:lnTo>
                  <a:lnTo>
                    <a:pt x="689" y="138"/>
                  </a:lnTo>
                  <a:lnTo>
                    <a:pt x="685" y="138"/>
                  </a:lnTo>
                  <a:lnTo>
                    <a:pt x="681" y="138"/>
                  </a:lnTo>
                  <a:lnTo>
                    <a:pt x="677" y="138"/>
                  </a:lnTo>
                  <a:lnTo>
                    <a:pt x="673" y="138"/>
                  </a:lnTo>
                  <a:lnTo>
                    <a:pt x="669" y="138"/>
                  </a:lnTo>
                  <a:lnTo>
                    <a:pt x="665" y="138"/>
                  </a:lnTo>
                  <a:lnTo>
                    <a:pt x="661" y="138"/>
                  </a:lnTo>
                  <a:lnTo>
                    <a:pt x="657" y="138"/>
                  </a:lnTo>
                  <a:lnTo>
                    <a:pt x="654" y="138"/>
                  </a:lnTo>
                  <a:lnTo>
                    <a:pt x="650" y="138"/>
                  </a:lnTo>
                  <a:lnTo>
                    <a:pt x="646" y="138"/>
                  </a:lnTo>
                  <a:lnTo>
                    <a:pt x="642" y="138"/>
                  </a:lnTo>
                  <a:lnTo>
                    <a:pt x="638" y="138"/>
                  </a:lnTo>
                  <a:lnTo>
                    <a:pt x="634" y="138"/>
                  </a:lnTo>
                  <a:lnTo>
                    <a:pt x="630" y="138"/>
                  </a:lnTo>
                  <a:lnTo>
                    <a:pt x="626" y="138"/>
                  </a:lnTo>
                  <a:lnTo>
                    <a:pt x="622" y="138"/>
                  </a:lnTo>
                  <a:lnTo>
                    <a:pt x="618" y="138"/>
                  </a:lnTo>
                  <a:lnTo>
                    <a:pt x="614" y="138"/>
                  </a:lnTo>
                  <a:lnTo>
                    <a:pt x="610" y="138"/>
                  </a:lnTo>
                  <a:lnTo>
                    <a:pt x="606" y="138"/>
                  </a:lnTo>
                  <a:lnTo>
                    <a:pt x="602" y="138"/>
                  </a:lnTo>
                  <a:lnTo>
                    <a:pt x="598" y="138"/>
                  </a:lnTo>
                  <a:lnTo>
                    <a:pt x="594" y="138"/>
                  </a:lnTo>
                  <a:lnTo>
                    <a:pt x="591" y="138"/>
                  </a:lnTo>
                  <a:lnTo>
                    <a:pt x="587" y="138"/>
                  </a:lnTo>
                  <a:lnTo>
                    <a:pt x="584" y="138"/>
                  </a:lnTo>
                  <a:lnTo>
                    <a:pt x="580" y="138"/>
                  </a:lnTo>
                  <a:lnTo>
                    <a:pt x="576" y="138"/>
                  </a:lnTo>
                  <a:lnTo>
                    <a:pt x="572" y="138"/>
                  </a:lnTo>
                  <a:lnTo>
                    <a:pt x="568" y="138"/>
                  </a:lnTo>
                  <a:lnTo>
                    <a:pt x="564" y="138"/>
                  </a:lnTo>
                  <a:lnTo>
                    <a:pt x="560" y="138"/>
                  </a:lnTo>
                  <a:lnTo>
                    <a:pt x="556" y="138"/>
                  </a:lnTo>
                  <a:lnTo>
                    <a:pt x="552" y="138"/>
                  </a:lnTo>
                  <a:lnTo>
                    <a:pt x="548" y="138"/>
                  </a:lnTo>
                  <a:lnTo>
                    <a:pt x="544" y="138"/>
                  </a:lnTo>
                  <a:lnTo>
                    <a:pt x="540" y="138"/>
                  </a:lnTo>
                  <a:lnTo>
                    <a:pt x="536" y="138"/>
                  </a:lnTo>
                  <a:lnTo>
                    <a:pt x="532" y="138"/>
                  </a:lnTo>
                  <a:lnTo>
                    <a:pt x="528" y="138"/>
                  </a:lnTo>
                  <a:lnTo>
                    <a:pt x="524" y="138"/>
                  </a:lnTo>
                  <a:lnTo>
                    <a:pt x="520" y="138"/>
                  </a:lnTo>
                  <a:lnTo>
                    <a:pt x="517" y="138"/>
                  </a:lnTo>
                  <a:lnTo>
                    <a:pt x="513" y="138"/>
                  </a:lnTo>
                  <a:lnTo>
                    <a:pt x="509" y="138"/>
                  </a:lnTo>
                  <a:lnTo>
                    <a:pt x="505" y="138"/>
                  </a:lnTo>
                  <a:lnTo>
                    <a:pt x="501" y="138"/>
                  </a:lnTo>
                  <a:lnTo>
                    <a:pt x="497" y="138"/>
                  </a:lnTo>
                  <a:lnTo>
                    <a:pt x="493" y="138"/>
                  </a:lnTo>
                  <a:lnTo>
                    <a:pt x="489" y="138"/>
                  </a:lnTo>
                  <a:lnTo>
                    <a:pt x="485" y="138"/>
                  </a:lnTo>
                  <a:lnTo>
                    <a:pt x="481" y="138"/>
                  </a:lnTo>
                  <a:lnTo>
                    <a:pt x="477" y="138"/>
                  </a:lnTo>
                  <a:lnTo>
                    <a:pt x="473" y="138"/>
                  </a:lnTo>
                  <a:lnTo>
                    <a:pt x="469" y="138"/>
                  </a:lnTo>
                  <a:lnTo>
                    <a:pt x="465" y="138"/>
                  </a:lnTo>
                  <a:lnTo>
                    <a:pt x="461" y="138"/>
                  </a:lnTo>
                  <a:lnTo>
                    <a:pt x="457" y="138"/>
                  </a:lnTo>
                  <a:lnTo>
                    <a:pt x="454" y="138"/>
                  </a:lnTo>
                  <a:lnTo>
                    <a:pt x="450" y="138"/>
                  </a:lnTo>
                  <a:lnTo>
                    <a:pt x="446" y="138"/>
                  </a:lnTo>
                  <a:lnTo>
                    <a:pt x="443" y="138"/>
                  </a:lnTo>
                  <a:lnTo>
                    <a:pt x="439" y="138"/>
                  </a:lnTo>
                  <a:lnTo>
                    <a:pt x="435" y="138"/>
                  </a:lnTo>
                  <a:lnTo>
                    <a:pt x="431" y="138"/>
                  </a:lnTo>
                  <a:lnTo>
                    <a:pt x="427" y="138"/>
                  </a:lnTo>
                  <a:lnTo>
                    <a:pt x="423" y="138"/>
                  </a:lnTo>
                  <a:lnTo>
                    <a:pt x="419" y="138"/>
                  </a:lnTo>
                  <a:lnTo>
                    <a:pt x="415" y="138"/>
                  </a:lnTo>
                  <a:lnTo>
                    <a:pt x="411" y="138"/>
                  </a:lnTo>
                  <a:lnTo>
                    <a:pt x="407" y="138"/>
                  </a:lnTo>
                  <a:lnTo>
                    <a:pt x="403" y="138"/>
                  </a:lnTo>
                  <a:lnTo>
                    <a:pt x="399" y="138"/>
                  </a:lnTo>
                  <a:lnTo>
                    <a:pt x="395" y="138"/>
                  </a:lnTo>
                  <a:lnTo>
                    <a:pt x="391" y="138"/>
                  </a:lnTo>
                  <a:lnTo>
                    <a:pt x="387" y="138"/>
                  </a:lnTo>
                  <a:lnTo>
                    <a:pt x="383" y="138"/>
                  </a:lnTo>
                  <a:lnTo>
                    <a:pt x="380" y="138"/>
                  </a:lnTo>
                  <a:lnTo>
                    <a:pt x="376" y="138"/>
                  </a:lnTo>
                  <a:lnTo>
                    <a:pt x="372" y="138"/>
                  </a:lnTo>
                  <a:lnTo>
                    <a:pt x="368" y="138"/>
                  </a:lnTo>
                  <a:lnTo>
                    <a:pt x="364" y="138"/>
                  </a:lnTo>
                  <a:lnTo>
                    <a:pt x="360" y="138"/>
                  </a:lnTo>
                  <a:lnTo>
                    <a:pt x="356" y="138"/>
                  </a:lnTo>
                  <a:lnTo>
                    <a:pt x="352" y="138"/>
                  </a:lnTo>
                  <a:lnTo>
                    <a:pt x="348" y="138"/>
                  </a:lnTo>
                  <a:lnTo>
                    <a:pt x="344" y="138"/>
                  </a:lnTo>
                  <a:lnTo>
                    <a:pt x="340" y="138"/>
                  </a:lnTo>
                  <a:lnTo>
                    <a:pt x="336" y="138"/>
                  </a:lnTo>
                  <a:lnTo>
                    <a:pt x="332" y="138"/>
                  </a:lnTo>
                  <a:lnTo>
                    <a:pt x="328" y="138"/>
                  </a:lnTo>
                  <a:lnTo>
                    <a:pt x="325" y="138"/>
                  </a:lnTo>
                  <a:lnTo>
                    <a:pt x="321" y="138"/>
                  </a:lnTo>
                  <a:lnTo>
                    <a:pt x="318" y="138"/>
                  </a:lnTo>
                  <a:lnTo>
                    <a:pt x="314" y="138"/>
                  </a:lnTo>
                  <a:lnTo>
                    <a:pt x="310" y="138"/>
                  </a:lnTo>
                  <a:lnTo>
                    <a:pt x="306" y="138"/>
                  </a:lnTo>
                  <a:lnTo>
                    <a:pt x="302" y="138"/>
                  </a:lnTo>
                  <a:lnTo>
                    <a:pt x="298" y="138"/>
                  </a:lnTo>
                  <a:lnTo>
                    <a:pt x="294" y="138"/>
                  </a:lnTo>
                  <a:lnTo>
                    <a:pt x="290" y="138"/>
                  </a:lnTo>
                  <a:lnTo>
                    <a:pt x="286" y="138"/>
                  </a:lnTo>
                  <a:lnTo>
                    <a:pt x="282" y="138"/>
                  </a:lnTo>
                  <a:lnTo>
                    <a:pt x="278" y="138"/>
                  </a:lnTo>
                  <a:lnTo>
                    <a:pt x="274" y="138"/>
                  </a:lnTo>
                  <a:lnTo>
                    <a:pt x="270" y="138"/>
                  </a:lnTo>
                  <a:lnTo>
                    <a:pt x="266" y="138"/>
                  </a:lnTo>
                  <a:lnTo>
                    <a:pt x="262" y="138"/>
                  </a:lnTo>
                  <a:lnTo>
                    <a:pt x="258" y="138"/>
                  </a:lnTo>
                  <a:lnTo>
                    <a:pt x="254" y="138"/>
                  </a:lnTo>
                  <a:lnTo>
                    <a:pt x="250" y="138"/>
                  </a:lnTo>
                  <a:lnTo>
                    <a:pt x="246" y="138"/>
                  </a:lnTo>
                  <a:lnTo>
                    <a:pt x="242" y="138"/>
                  </a:lnTo>
                  <a:lnTo>
                    <a:pt x="238" y="138"/>
                  </a:lnTo>
                  <a:lnTo>
                    <a:pt x="235" y="138"/>
                  </a:lnTo>
                  <a:lnTo>
                    <a:pt x="231" y="138"/>
                  </a:lnTo>
                  <a:lnTo>
                    <a:pt x="227" y="138"/>
                  </a:lnTo>
                  <a:lnTo>
                    <a:pt x="223" y="138"/>
                  </a:lnTo>
                  <a:lnTo>
                    <a:pt x="219" y="138"/>
                  </a:lnTo>
                  <a:lnTo>
                    <a:pt x="215" y="138"/>
                  </a:lnTo>
                  <a:lnTo>
                    <a:pt x="211" y="138"/>
                  </a:lnTo>
                  <a:lnTo>
                    <a:pt x="207" y="138"/>
                  </a:lnTo>
                  <a:lnTo>
                    <a:pt x="203" y="138"/>
                  </a:lnTo>
                  <a:lnTo>
                    <a:pt x="199" y="138"/>
                  </a:lnTo>
                  <a:lnTo>
                    <a:pt x="196" y="138"/>
                  </a:lnTo>
                  <a:lnTo>
                    <a:pt x="192" y="138"/>
                  </a:lnTo>
                  <a:lnTo>
                    <a:pt x="188" y="138"/>
                  </a:lnTo>
                  <a:lnTo>
                    <a:pt x="184" y="138"/>
                  </a:lnTo>
                  <a:lnTo>
                    <a:pt x="180" y="138"/>
                  </a:lnTo>
                  <a:lnTo>
                    <a:pt x="176" y="138"/>
                  </a:lnTo>
                  <a:lnTo>
                    <a:pt x="172" y="138"/>
                  </a:lnTo>
                  <a:lnTo>
                    <a:pt x="169" y="138"/>
                  </a:lnTo>
                  <a:lnTo>
                    <a:pt x="165" y="138"/>
                  </a:lnTo>
                  <a:lnTo>
                    <a:pt x="161" y="138"/>
                  </a:lnTo>
                  <a:lnTo>
                    <a:pt x="157" y="138"/>
                  </a:lnTo>
                  <a:lnTo>
                    <a:pt x="153" y="138"/>
                  </a:lnTo>
                  <a:lnTo>
                    <a:pt x="149" y="138"/>
                  </a:lnTo>
                  <a:lnTo>
                    <a:pt x="145" y="138"/>
                  </a:lnTo>
                  <a:lnTo>
                    <a:pt x="141" y="138"/>
                  </a:lnTo>
                  <a:lnTo>
                    <a:pt x="137" y="138"/>
                  </a:lnTo>
                  <a:lnTo>
                    <a:pt x="133" y="138"/>
                  </a:lnTo>
                  <a:lnTo>
                    <a:pt x="129" y="138"/>
                  </a:lnTo>
                  <a:lnTo>
                    <a:pt x="125" y="138"/>
                  </a:lnTo>
                  <a:lnTo>
                    <a:pt x="121" y="138"/>
                  </a:lnTo>
                  <a:lnTo>
                    <a:pt x="117" y="138"/>
                  </a:lnTo>
                  <a:lnTo>
                    <a:pt x="113" y="138"/>
                  </a:lnTo>
                  <a:lnTo>
                    <a:pt x="109" y="138"/>
                  </a:lnTo>
                  <a:lnTo>
                    <a:pt x="106" y="138"/>
                  </a:lnTo>
                  <a:lnTo>
                    <a:pt x="102" y="138"/>
                  </a:lnTo>
                  <a:lnTo>
                    <a:pt x="98" y="138"/>
                  </a:lnTo>
                  <a:lnTo>
                    <a:pt x="94" y="138"/>
                  </a:lnTo>
                  <a:lnTo>
                    <a:pt x="90" y="138"/>
                  </a:lnTo>
                  <a:lnTo>
                    <a:pt x="86" y="138"/>
                  </a:lnTo>
                  <a:lnTo>
                    <a:pt x="82" y="138"/>
                  </a:lnTo>
                  <a:lnTo>
                    <a:pt x="78" y="138"/>
                  </a:lnTo>
                  <a:lnTo>
                    <a:pt x="74" y="138"/>
                  </a:lnTo>
                  <a:lnTo>
                    <a:pt x="70" y="138"/>
                  </a:lnTo>
                  <a:lnTo>
                    <a:pt x="66" y="138"/>
                  </a:lnTo>
                  <a:lnTo>
                    <a:pt x="63" y="138"/>
                  </a:lnTo>
                  <a:lnTo>
                    <a:pt x="59" y="138"/>
                  </a:lnTo>
                  <a:lnTo>
                    <a:pt x="55" y="138"/>
                  </a:lnTo>
                  <a:lnTo>
                    <a:pt x="51" y="138"/>
                  </a:lnTo>
                  <a:lnTo>
                    <a:pt x="47" y="138"/>
                  </a:lnTo>
                  <a:lnTo>
                    <a:pt x="43" y="138"/>
                  </a:lnTo>
                  <a:lnTo>
                    <a:pt x="39" y="138"/>
                  </a:lnTo>
                  <a:lnTo>
                    <a:pt x="35" y="138"/>
                  </a:lnTo>
                  <a:lnTo>
                    <a:pt x="32" y="138"/>
                  </a:lnTo>
                  <a:lnTo>
                    <a:pt x="28" y="138"/>
                  </a:lnTo>
                  <a:lnTo>
                    <a:pt x="24" y="138"/>
                  </a:lnTo>
                  <a:lnTo>
                    <a:pt x="20" y="138"/>
                  </a:lnTo>
                  <a:lnTo>
                    <a:pt x="16" y="138"/>
                  </a:lnTo>
                  <a:lnTo>
                    <a:pt x="12" y="138"/>
                  </a:lnTo>
                  <a:lnTo>
                    <a:pt x="8" y="138"/>
                  </a:lnTo>
                  <a:lnTo>
                    <a:pt x="4" y="138"/>
                  </a:lnTo>
                  <a:lnTo>
                    <a:pt x="0" y="138"/>
                  </a:lnTo>
                </a:path>
              </a:pathLst>
            </a:custGeom>
            <a:solidFill>
              <a:srgbClr val="CC000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graphicFrame>
          <p:nvGraphicFramePr>
            <p:cNvPr id="11" name="Object 10">
              <a:hlinkClick r:id="" action="ppaction://ole?verb=0"/>
            </p:cNvPr>
            <p:cNvGraphicFramePr>
              <a:graphicFrameLocks/>
            </p:cNvGraphicFramePr>
            <p:nvPr/>
          </p:nvGraphicFramePr>
          <p:xfrm>
            <a:off x="3140" y="1446"/>
            <a:ext cx="472" cy="217"/>
          </p:xfrm>
          <a:graphic>
            <a:graphicData uri="http://schemas.openxmlformats.org/presentationml/2006/ole">
              <mc:AlternateContent xmlns:mc="http://schemas.openxmlformats.org/markup-compatibility/2006">
                <mc:Choice xmlns:v="urn:schemas-microsoft-com:vml" Requires="v">
                  <p:oleObj spid="_x0000_s21519" name="Equation" r:id="rId5" imgW="326880" imgH="149040" progId="Equation.3">
                    <p:embed/>
                  </p:oleObj>
                </mc:Choice>
                <mc:Fallback>
                  <p:oleObj name="Equation" r:id="rId5" imgW="326880" imgH="14904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0" y="1446"/>
                          <a:ext cx="472"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11"/>
            <p:cNvSpPr>
              <a:spLocks noChangeArrowheads="1"/>
            </p:cNvSpPr>
            <p:nvPr/>
          </p:nvSpPr>
          <p:spPr bwMode="auto">
            <a:xfrm>
              <a:off x="5361" y="2792"/>
              <a:ext cx="226" cy="113"/>
            </a:xfrm>
            <a:prstGeom prst="rect">
              <a:avLst/>
            </a:prstGeom>
            <a:noFill/>
            <a:ln w="12700">
              <a:noFill/>
              <a:miter lim="800000"/>
              <a:headEnd/>
              <a:tailEnd/>
            </a:ln>
          </p:spPr>
          <p:txBody>
            <a:bodyPr wrap="none" lIns="90488" tIns="44450" rIns="90488" bIns="44450" anchor="ctr"/>
            <a:lstStyle/>
            <a:p>
              <a:pPr algn="ctr"/>
              <a:r>
                <a:rPr lang="en-US" sz="1800" b="1" i="0">
                  <a:solidFill>
                    <a:srgbClr val="000000"/>
                  </a:solidFill>
                  <a:latin typeface="Arial" charset="0"/>
                </a:rPr>
                <a:t>Z</a:t>
              </a:r>
            </a:p>
          </p:txBody>
        </p:sp>
        <p:sp>
          <p:nvSpPr>
            <p:cNvPr id="13" name="Rectangle 12"/>
            <p:cNvSpPr>
              <a:spLocks noChangeArrowheads="1"/>
            </p:cNvSpPr>
            <p:nvPr/>
          </p:nvSpPr>
          <p:spPr bwMode="auto">
            <a:xfrm>
              <a:off x="5040" y="2792"/>
              <a:ext cx="227" cy="113"/>
            </a:xfrm>
            <a:prstGeom prst="rect">
              <a:avLst/>
            </a:prstGeom>
            <a:noFill/>
            <a:ln w="12700">
              <a:noFill/>
              <a:miter lim="800000"/>
              <a:headEnd/>
              <a:tailEnd/>
            </a:ln>
          </p:spPr>
          <p:txBody>
            <a:bodyPr wrap="none" lIns="90488" tIns="44450" rIns="90488" bIns="44450" anchor="ctr"/>
            <a:lstStyle/>
            <a:p>
              <a:pPr algn="ctr" fontAlgn="auto">
                <a:spcBef>
                  <a:spcPts val="0"/>
                </a:spcBef>
                <a:spcAft>
                  <a:spcPts val="0"/>
                </a:spcAft>
                <a:defRPr/>
              </a:pPr>
              <a:r>
                <a:rPr lang="en-US" sz="1800" b="1" i="0" kern="0">
                  <a:solidFill>
                    <a:srgbClr val="333399"/>
                  </a:solidFill>
                  <a:latin typeface="Arial" pitchFamily="34" charset="0"/>
                  <a:cs typeface="+mn-cs"/>
                </a:rPr>
                <a:t>1.49</a:t>
              </a:r>
            </a:p>
          </p:txBody>
        </p:sp>
        <p:sp>
          <p:nvSpPr>
            <p:cNvPr id="14" name="Rectangle 13"/>
            <p:cNvSpPr>
              <a:spLocks noChangeArrowheads="1"/>
            </p:cNvSpPr>
            <p:nvPr/>
          </p:nvSpPr>
          <p:spPr bwMode="auto">
            <a:xfrm>
              <a:off x="4222" y="2792"/>
              <a:ext cx="227" cy="113"/>
            </a:xfrm>
            <a:prstGeom prst="rect">
              <a:avLst/>
            </a:prstGeom>
            <a:noFill/>
            <a:ln w="12700">
              <a:noFill/>
              <a:miter lim="800000"/>
              <a:headEnd/>
              <a:tailEnd/>
            </a:ln>
          </p:spPr>
          <p:txBody>
            <a:bodyPr wrap="none" lIns="90488" tIns="44450" rIns="90488" bIns="44450" anchor="ctr"/>
            <a:lstStyle/>
            <a:p>
              <a:pPr algn="ctr"/>
              <a:r>
                <a:rPr lang="en-US" sz="1800" b="1" i="0">
                  <a:solidFill>
                    <a:srgbClr val="808080"/>
                  </a:solidFill>
                  <a:latin typeface="Arial" charset="0"/>
                </a:rPr>
                <a:t>0</a:t>
              </a:r>
            </a:p>
          </p:txBody>
        </p:sp>
        <p:sp>
          <p:nvSpPr>
            <p:cNvPr id="15" name="Line 14"/>
            <p:cNvSpPr>
              <a:spLocks noChangeShapeType="1"/>
            </p:cNvSpPr>
            <p:nvPr/>
          </p:nvSpPr>
          <p:spPr bwMode="auto">
            <a:xfrm>
              <a:off x="4320" y="1541"/>
              <a:ext cx="0" cy="1137"/>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nvGrpSpPr>
            <p:cNvPr id="16" name="Group 17"/>
            <p:cNvGrpSpPr>
              <a:grpSpLocks/>
            </p:cNvGrpSpPr>
            <p:nvPr/>
          </p:nvGrpSpPr>
          <p:grpSpPr bwMode="auto">
            <a:xfrm>
              <a:off x="4340" y="1821"/>
              <a:ext cx="992" cy="192"/>
              <a:chOff x="4340" y="1821"/>
              <a:chExt cx="992" cy="192"/>
            </a:xfrm>
          </p:grpSpPr>
          <p:sp>
            <p:nvSpPr>
              <p:cNvPr id="21" name="Line 15"/>
              <p:cNvSpPr>
                <a:spLocks noChangeShapeType="1"/>
              </p:cNvSpPr>
              <p:nvPr/>
            </p:nvSpPr>
            <p:spPr bwMode="auto">
              <a:xfrm>
                <a:off x="4340" y="2013"/>
                <a:ext cx="992" cy="0"/>
              </a:xfrm>
              <a:prstGeom prst="line">
                <a:avLst/>
              </a:prstGeom>
              <a:noFill/>
              <a:ln w="25400">
                <a:solidFill>
                  <a:srgbClr val="80808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22" name="Rectangle 16"/>
              <p:cNvSpPr>
                <a:spLocks noChangeArrowheads="1"/>
              </p:cNvSpPr>
              <p:nvPr/>
            </p:nvSpPr>
            <p:spPr bwMode="auto">
              <a:xfrm>
                <a:off x="4764" y="1821"/>
                <a:ext cx="288" cy="143"/>
              </a:xfrm>
              <a:prstGeom prst="rect">
                <a:avLst/>
              </a:prstGeom>
              <a:noFill/>
              <a:ln w="12700">
                <a:noFill/>
                <a:miter lim="800000"/>
                <a:headEnd/>
                <a:tailEnd/>
              </a:ln>
            </p:spPr>
            <p:txBody>
              <a:bodyPr wrap="none" lIns="90488" tIns="44450" rIns="90488" bIns="44450" anchor="ctr"/>
              <a:lstStyle/>
              <a:p>
                <a:pPr algn="ctr" fontAlgn="auto">
                  <a:spcBef>
                    <a:spcPts val="0"/>
                  </a:spcBef>
                  <a:spcAft>
                    <a:spcPts val="0"/>
                  </a:spcAft>
                  <a:defRPr/>
                </a:pPr>
                <a:r>
                  <a:rPr lang="en-US" sz="1800" b="1" i="0" kern="0">
                    <a:solidFill>
                      <a:srgbClr val="808080"/>
                    </a:solidFill>
                    <a:latin typeface="Arial" pitchFamily="34" charset="0"/>
                    <a:cs typeface="+mn-cs"/>
                  </a:rPr>
                  <a:t>.5000</a:t>
                </a:r>
              </a:p>
            </p:txBody>
          </p:sp>
        </p:grpSp>
        <p:sp>
          <p:nvSpPr>
            <p:cNvPr id="17" name="Line 18"/>
            <p:cNvSpPr>
              <a:spLocks noChangeShapeType="1"/>
            </p:cNvSpPr>
            <p:nvPr/>
          </p:nvSpPr>
          <p:spPr bwMode="auto">
            <a:xfrm>
              <a:off x="4328" y="2589"/>
              <a:ext cx="752" cy="0"/>
            </a:xfrm>
            <a:prstGeom prst="line">
              <a:avLst/>
            </a:prstGeom>
            <a:noFill/>
            <a:ln w="25400">
              <a:solidFill>
                <a:srgbClr val="80808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8" name="Rectangle 19"/>
            <p:cNvSpPr>
              <a:spLocks noChangeArrowheads="1"/>
            </p:cNvSpPr>
            <p:nvPr/>
          </p:nvSpPr>
          <p:spPr bwMode="auto">
            <a:xfrm>
              <a:off x="4650" y="2397"/>
              <a:ext cx="218" cy="144"/>
            </a:xfrm>
            <a:prstGeom prst="rect">
              <a:avLst/>
            </a:prstGeom>
            <a:noFill/>
            <a:ln w="12700">
              <a:noFill/>
              <a:miter lim="800000"/>
              <a:headEnd/>
              <a:tailEnd/>
            </a:ln>
          </p:spPr>
          <p:txBody>
            <a:bodyPr wrap="none" lIns="90488" tIns="44450" rIns="90488" bIns="44450" anchor="ctr"/>
            <a:lstStyle/>
            <a:p>
              <a:pPr algn="ctr" fontAlgn="auto">
                <a:spcBef>
                  <a:spcPts val="0"/>
                </a:spcBef>
                <a:spcAft>
                  <a:spcPts val="0"/>
                </a:spcAft>
                <a:defRPr/>
              </a:pPr>
              <a:r>
                <a:rPr lang="en-US" sz="1800" b="1" i="0" kern="0">
                  <a:solidFill>
                    <a:srgbClr val="808080"/>
                  </a:solidFill>
                  <a:latin typeface="Arial" pitchFamily="34" charset="0"/>
                  <a:cs typeface="+mn-cs"/>
                </a:rPr>
                <a:t>.4319</a:t>
              </a:r>
            </a:p>
          </p:txBody>
        </p:sp>
        <p:sp>
          <p:nvSpPr>
            <p:cNvPr id="19" name="Freeform 20"/>
            <p:cNvSpPr>
              <a:spLocks/>
            </p:cNvSpPr>
            <p:nvPr/>
          </p:nvSpPr>
          <p:spPr bwMode="auto">
            <a:xfrm>
              <a:off x="3147" y="2691"/>
              <a:ext cx="1962" cy="4"/>
            </a:xfrm>
            <a:custGeom>
              <a:avLst/>
              <a:gdLst>
                <a:gd name="T0" fmla="*/ 59 w 1962"/>
                <a:gd name="T1" fmla="*/ 0 h 1"/>
                <a:gd name="T2" fmla="*/ 122 w 1962"/>
                <a:gd name="T3" fmla="*/ 0 h 1"/>
                <a:gd name="T4" fmla="*/ 184 w 1962"/>
                <a:gd name="T5" fmla="*/ 0 h 1"/>
                <a:gd name="T6" fmla="*/ 247 w 1962"/>
                <a:gd name="T7" fmla="*/ 0 h 1"/>
                <a:gd name="T8" fmla="*/ 310 w 1962"/>
                <a:gd name="T9" fmla="*/ 0 h 1"/>
                <a:gd name="T10" fmla="*/ 373 w 1962"/>
                <a:gd name="T11" fmla="*/ 0 h 1"/>
                <a:gd name="T12" fmla="*/ 436 w 1962"/>
                <a:gd name="T13" fmla="*/ 0 h 1"/>
                <a:gd name="T14" fmla="*/ 498 w 1962"/>
                <a:gd name="T15" fmla="*/ 0 h 1"/>
                <a:gd name="T16" fmla="*/ 561 w 1962"/>
                <a:gd name="T17" fmla="*/ 0 h 1"/>
                <a:gd name="T18" fmla="*/ 625 w 1962"/>
                <a:gd name="T19" fmla="*/ 0 h 1"/>
                <a:gd name="T20" fmla="*/ 688 w 1962"/>
                <a:gd name="T21" fmla="*/ 0 h 1"/>
                <a:gd name="T22" fmla="*/ 751 w 1962"/>
                <a:gd name="T23" fmla="*/ 0 h 1"/>
                <a:gd name="T24" fmla="*/ 814 w 1962"/>
                <a:gd name="T25" fmla="*/ 0 h 1"/>
                <a:gd name="T26" fmla="*/ 876 w 1962"/>
                <a:gd name="T27" fmla="*/ 0 h 1"/>
                <a:gd name="T28" fmla="*/ 939 w 1962"/>
                <a:gd name="T29" fmla="*/ 0 h 1"/>
                <a:gd name="T30" fmla="*/ 1002 w 1962"/>
                <a:gd name="T31" fmla="*/ 0 h 1"/>
                <a:gd name="T32" fmla="*/ 1065 w 1962"/>
                <a:gd name="T33" fmla="*/ 0 h 1"/>
                <a:gd name="T34" fmla="*/ 1128 w 1962"/>
                <a:gd name="T35" fmla="*/ 0 h 1"/>
                <a:gd name="T36" fmla="*/ 1191 w 1962"/>
                <a:gd name="T37" fmla="*/ 0 h 1"/>
                <a:gd name="T38" fmla="*/ 1254 w 1962"/>
                <a:gd name="T39" fmla="*/ 0 h 1"/>
                <a:gd name="T40" fmla="*/ 1317 w 1962"/>
                <a:gd name="T41" fmla="*/ 0 h 1"/>
                <a:gd name="T42" fmla="*/ 1380 w 1962"/>
                <a:gd name="T43" fmla="*/ 0 h 1"/>
                <a:gd name="T44" fmla="*/ 1443 w 1962"/>
                <a:gd name="T45" fmla="*/ 0 h 1"/>
                <a:gd name="T46" fmla="*/ 1505 w 1962"/>
                <a:gd name="T47" fmla="*/ 0 h 1"/>
                <a:gd name="T48" fmla="*/ 1568 w 1962"/>
                <a:gd name="T49" fmla="*/ 0 h 1"/>
                <a:gd name="T50" fmla="*/ 1631 w 1962"/>
                <a:gd name="T51" fmla="*/ 0 h 1"/>
                <a:gd name="T52" fmla="*/ 1694 w 1962"/>
                <a:gd name="T53" fmla="*/ 0 h 1"/>
                <a:gd name="T54" fmla="*/ 1757 w 1962"/>
                <a:gd name="T55" fmla="*/ 0 h 1"/>
                <a:gd name="T56" fmla="*/ 1819 w 1962"/>
                <a:gd name="T57" fmla="*/ 0 h 1"/>
                <a:gd name="T58" fmla="*/ 1883 w 1962"/>
                <a:gd name="T59" fmla="*/ 0 h 1"/>
                <a:gd name="T60" fmla="*/ 1946 w 1962"/>
                <a:gd name="T61" fmla="*/ 0 h 1"/>
                <a:gd name="T62" fmla="*/ 1914 w 1962"/>
                <a:gd name="T63" fmla="*/ 0 h 1"/>
                <a:gd name="T64" fmla="*/ 1851 w 1962"/>
                <a:gd name="T65" fmla="*/ 0 h 1"/>
                <a:gd name="T66" fmla="*/ 1789 w 1962"/>
                <a:gd name="T67" fmla="*/ 0 h 1"/>
                <a:gd name="T68" fmla="*/ 1726 w 1962"/>
                <a:gd name="T69" fmla="*/ 0 h 1"/>
                <a:gd name="T70" fmla="*/ 1663 w 1962"/>
                <a:gd name="T71" fmla="*/ 0 h 1"/>
                <a:gd name="T72" fmla="*/ 1600 w 1962"/>
                <a:gd name="T73" fmla="*/ 0 h 1"/>
                <a:gd name="T74" fmla="*/ 1536 w 1962"/>
                <a:gd name="T75" fmla="*/ 0 h 1"/>
                <a:gd name="T76" fmla="*/ 1473 w 1962"/>
                <a:gd name="T77" fmla="*/ 0 h 1"/>
                <a:gd name="T78" fmla="*/ 1411 w 1962"/>
                <a:gd name="T79" fmla="*/ 0 h 1"/>
                <a:gd name="T80" fmla="*/ 1348 w 1962"/>
                <a:gd name="T81" fmla="*/ 0 h 1"/>
                <a:gd name="T82" fmla="*/ 1285 w 1962"/>
                <a:gd name="T83" fmla="*/ 0 h 1"/>
                <a:gd name="T84" fmla="*/ 1222 w 1962"/>
                <a:gd name="T85" fmla="*/ 0 h 1"/>
                <a:gd name="T86" fmla="*/ 1159 w 1962"/>
                <a:gd name="T87" fmla="*/ 0 h 1"/>
                <a:gd name="T88" fmla="*/ 1097 w 1962"/>
                <a:gd name="T89" fmla="*/ 0 h 1"/>
                <a:gd name="T90" fmla="*/ 1034 w 1962"/>
                <a:gd name="T91" fmla="*/ 0 h 1"/>
                <a:gd name="T92" fmla="*/ 971 w 1962"/>
                <a:gd name="T93" fmla="*/ 0 h 1"/>
                <a:gd name="T94" fmla="*/ 908 w 1962"/>
                <a:gd name="T95" fmla="*/ 0 h 1"/>
                <a:gd name="T96" fmla="*/ 844 w 1962"/>
                <a:gd name="T97" fmla="*/ 0 h 1"/>
                <a:gd name="T98" fmla="*/ 782 w 1962"/>
                <a:gd name="T99" fmla="*/ 0 h 1"/>
                <a:gd name="T100" fmla="*/ 719 w 1962"/>
                <a:gd name="T101" fmla="*/ 0 h 1"/>
                <a:gd name="T102" fmla="*/ 656 w 1962"/>
                <a:gd name="T103" fmla="*/ 0 h 1"/>
                <a:gd name="T104" fmla="*/ 593 w 1962"/>
                <a:gd name="T105" fmla="*/ 0 h 1"/>
                <a:gd name="T106" fmla="*/ 530 w 1962"/>
                <a:gd name="T107" fmla="*/ 0 h 1"/>
                <a:gd name="T108" fmla="*/ 468 w 1962"/>
                <a:gd name="T109" fmla="*/ 0 h 1"/>
                <a:gd name="T110" fmla="*/ 405 w 1962"/>
                <a:gd name="T111" fmla="*/ 0 h 1"/>
                <a:gd name="T112" fmla="*/ 342 w 1962"/>
                <a:gd name="T113" fmla="*/ 0 h 1"/>
                <a:gd name="T114" fmla="*/ 279 w 1962"/>
                <a:gd name="T115" fmla="*/ 0 h 1"/>
                <a:gd name="T116" fmla="*/ 216 w 1962"/>
                <a:gd name="T117" fmla="*/ 0 h 1"/>
                <a:gd name="T118" fmla="*/ 153 w 1962"/>
                <a:gd name="T119" fmla="*/ 0 h 1"/>
                <a:gd name="T120" fmla="*/ 90 w 1962"/>
                <a:gd name="T121" fmla="*/ 0 h 1"/>
                <a:gd name="T122" fmla="*/ 27 w 1962"/>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62"/>
                <a:gd name="T187" fmla="*/ 0 h 1"/>
                <a:gd name="T188" fmla="*/ 1962 w 1962"/>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62" h="1">
                  <a:moveTo>
                    <a:pt x="0" y="0"/>
                  </a:moveTo>
                  <a:lnTo>
                    <a:pt x="4" y="0"/>
                  </a:lnTo>
                  <a:lnTo>
                    <a:pt x="7" y="0"/>
                  </a:lnTo>
                  <a:lnTo>
                    <a:pt x="11" y="0"/>
                  </a:lnTo>
                  <a:lnTo>
                    <a:pt x="15" y="0"/>
                  </a:lnTo>
                  <a:lnTo>
                    <a:pt x="19" y="0"/>
                  </a:lnTo>
                  <a:lnTo>
                    <a:pt x="23" y="0"/>
                  </a:lnTo>
                  <a:lnTo>
                    <a:pt x="27" y="0"/>
                  </a:lnTo>
                  <a:lnTo>
                    <a:pt x="31" y="0"/>
                  </a:lnTo>
                  <a:lnTo>
                    <a:pt x="35" y="0"/>
                  </a:lnTo>
                  <a:lnTo>
                    <a:pt x="39" y="0"/>
                  </a:lnTo>
                  <a:lnTo>
                    <a:pt x="43" y="0"/>
                  </a:lnTo>
                  <a:lnTo>
                    <a:pt x="47" y="0"/>
                  </a:lnTo>
                  <a:lnTo>
                    <a:pt x="51" y="0"/>
                  </a:lnTo>
                  <a:lnTo>
                    <a:pt x="55" y="0"/>
                  </a:lnTo>
                  <a:lnTo>
                    <a:pt x="59" y="0"/>
                  </a:lnTo>
                  <a:lnTo>
                    <a:pt x="63" y="0"/>
                  </a:lnTo>
                  <a:lnTo>
                    <a:pt x="66" y="0"/>
                  </a:lnTo>
                  <a:lnTo>
                    <a:pt x="70" y="0"/>
                  </a:lnTo>
                  <a:lnTo>
                    <a:pt x="74" y="0"/>
                  </a:lnTo>
                  <a:lnTo>
                    <a:pt x="78" y="0"/>
                  </a:lnTo>
                  <a:lnTo>
                    <a:pt x="82" y="0"/>
                  </a:lnTo>
                  <a:lnTo>
                    <a:pt x="86" y="0"/>
                  </a:lnTo>
                  <a:lnTo>
                    <a:pt x="90" y="0"/>
                  </a:lnTo>
                  <a:lnTo>
                    <a:pt x="94" y="0"/>
                  </a:lnTo>
                  <a:lnTo>
                    <a:pt x="98" y="0"/>
                  </a:lnTo>
                  <a:lnTo>
                    <a:pt x="102" y="0"/>
                  </a:lnTo>
                  <a:lnTo>
                    <a:pt x="106" y="0"/>
                  </a:lnTo>
                  <a:lnTo>
                    <a:pt x="110" y="0"/>
                  </a:lnTo>
                  <a:lnTo>
                    <a:pt x="114" y="0"/>
                  </a:lnTo>
                  <a:lnTo>
                    <a:pt x="118" y="0"/>
                  </a:lnTo>
                  <a:lnTo>
                    <a:pt x="122" y="0"/>
                  </a:lnTo>
                  <a:lnTo>
                    <a:pt x="126" y="0"/>
                  </a:lnTo>
                  <a:lnTo>
                    <a:pt x="130" y="0"/>
                  </a:lnTo>
                  <a:lnTo>
                    <a:pt x="134" y="0"/>
                  </a:lnTo>
                  <a:lnTo>
                    <a:pt x="138" y="0"/>
                  </a:lnTo>
                  <a:lnTo>
                    <a:pt x="142" y="0"/>
                  </a:lnTo>
                  <a:lnTo>
                    <a:pt x="145" y="0"/>
                  </a:lnTo>
                  <a:lnTo>
                    <a:pt x="149" y="0"/>
                  </a:lnTo>
                  <a:lnTo>
                    <a:pt x="153" y="0"/>
                  </a:lnTo>
                  <a:lnTo>
                    <a:pt x="157" y="0"/>
                  </a:lnTo>
                  <a:lnTo>
                    <a:pt x="161" y="0"/>
                  </a:lnTo>
                  <a:lnTo>
                    <a:pt x="164" y="0"/>
                  </a:lnTo>
                  <a:lnTo>
                    <a:pt x="168" y="0"/>
                  </a:lnTo>
                  <a:lnTo>
                    <a:pt x="172" y="0"/>
                  </a:lnTo>
                  <a:lnTo>
                    <a:pt x="176" y="0"/>
                  </a:lnTo>
                  <a:lnTo>
                    <a:pt x="180" y="0"/>
                  </a:lnTo>
                  <a:lnTo>
                    <a:pt x="184" y="0"/>
                  </a:lnTo>
                  <a:lnTo>
                    <a:pt x="188" y="0"/>
                  </a:lnTo>
                  <a:lnTo>
                    <a:pt x="192" y="0"/>
                  </a:lnTo>
                  <a:lnTo>
                    <a:pt x="196" y="0"/>
                  </a:lnTo>
                  <a:lnTo>
                    <a:pt x="200" y="0"/>
                  </a:lnTo>
                  <a:lnTo>
                    <a:pt x="204" y="0"/>
                  </a:lnTo>
                  <a:lnTo>
                    <a:pt x="208" y="0"/>
                  </a:lnTo>
                  <a:lnTo>
                    <a:pt x="212" y="0"/>
                  </a:lnTo>
                  <a:lnTo>
                    <a:pt x="216" y="0"/>
                  </a:lnTo>
                  <a:lnTo>
                    <a:pt x="219" y="0"/>
                  </a:lnTo>
                  <a:lnTo>
                    <a:pt x="223" y="0"/>
                  </a:lnTo>
                  <a:lnTo>
                    <a:pt x="227" y="0"/>
                  </a:lnTo>
                  <a:lnTo>
                    <a:pt x="231" y="0"/>
                  </a:lnTo>
                  <a:lnTo>
                    <a:pt x="235" y="0"/>
                  </a:lnTo>
                  <a:lnTo>
                    <a:pt x="239" y="0"/>
                  </a:lnTo>
                  <a:lnTo>
                    <a:pt x="243" y="0"/>
                  </a:lnTo>
                  <a:lnTo>
                    <a:pt x="247" y="0"/>
                  </a:lnTo>
                  <a:lnTo>
                    <a:pt x="251" y="0"/>
                  </a:lnTo>
                  <a:lnTo>
                    <a:pt x="255" y="0"/>
                  </a:lnTo>
                  <a:lnTo>
                    <a:pt x="259" y="0"/>
                  </a:lnTo>
                  <a:lnTo>
                    <a:pt x="263" y="0"/>
                  </a:lnTo>
                  <a:lnTo>
                    <a:pt x="267" y="0"/>
                  </a:lnTo>
                  <a:lnTo>
                    <a:pt x="271" y="0"/>
                  </a:lnTo>
                  <a:lnTo>
                    <a:pt x="275" y="0"/>
                  </a:lnTo>
                  <a:lnTo>
                    <a:pt x="279" y="0"/>
                  </a:lnTo>
                  <a:lnTo>
                    <a:pt x="282" y="0"/>
                  </a:lnTo>
                  <a:lnTo>
                    <a:pt x="286" y="0"/>
                  </a:lnTo>
                  <a:lnTo>
                    <a:pt x="290" y="0"/>
                  </a:lnTo>
                  <a:lnTo>
                    <a:pt x="294" y="0"/>
                  </a:lnTo>
                  <a:lnTo>
                    <a:pt x="298" y="0"/>
                  </a:lnTo>
                  <a:lnTo>
                    <a:pt x="302" y="0"/>
                  </a:lnTo>
                  <a:lnTo>
                    <a:pt x="306" y="0"/>
                  </a:lnTo>
                  <a:lnTo>
                    <a:pt x="310" y="0"/>
                  </a:lnTo>
                  <a:lnTo>
                    <a:pt x="314" y="0"/>
                  </a:lnTo>
                  <a:lnTo>
                    <a:pt x="318" y="0"/>
                  </a:lnTo>
                  <a:lnTo>
                    <a:pt x="322" y="0"/>
                  </a:lnTo>
                  <a:lnTo>
                    <a:pt x="326" y="0"/>
                  </a:lnTo>
                  <a:lnTo>
                    <a:pt x="330" y="0"/>
                  </a:lnTo>
                  <a:lnTo>
                    <a:pt x="334" y="0"/>
                  </a:lnTo>
                  <a:lnTo>
                    <a:pt x="338" y="0"/>
                  </a:lnTo>
                  <a:lnTo>
                    <a:pt x="342" y="0"/>
                  </a:lnTo>
                  <a:lnTo>
                    <a:pt x="345" y="0"/>
                  </a:lnTo>
                  <a:lnTo>
                    <a:pt x="349" y="0"/>
                  </a:lnTo>
                  <a:lnTo>
                    <a:pt x="353" y="0"/>
                  </a:lnTo>
                  <a:lnTo>
                    <a:pt x="357" y="0"/>
                  </a:lnTo>
                  <a:lnTo>
                    <a:pt x="361" y="0"/>
                  </a:lnTo>
                  <a:lnTo>
                    <a:pt x="365" y="0"/>
                  </a:lnTo>
                  <a:lnTo>
                    <a:pt x="369" y="0"/>
                  </a:lnTo>
                  <a:lnTo>
                    <a:pt x="373" y="0"/>
                  </a:lnTo>
                  <a:lnTo>
                    <a:pt x="377" y="0"/>
                  </a:lnTo>
                  <a:lnTo>
                    <a:pt x="381" y="0"/>
                  </a:lnTo>
                  <a:lnTo>
                    <a:pt x="385" y="0"/>
                  </a:lnTo>
                  <a:lnTo>
                    <a:pt x="389" y="0"/>
                  </a:lnTo>
                  <a:lnTo>
                    <a:pt x="393" y="0"/>
                  </a:lnTo>
                  <a:lnTo>
                    <a:pt x="397" y="0"/>
                  </a:lnTo>
                  <a:lnTo>
                    <a:pt x="401" y="0"/>
                  </a:lnTo>
                  <a:lnTo>
                    <a:pt x="405" y="0"/>
                  </a:lnTo>
                  <a:lnTo>
                    <a:pt x="409" y="0"/>
                  </a:lnTo>
                  <a:lnTo>
                    <a:pt x="413" y="0"/>
                  </a:lnTo>
                  <a:lnTo>
                    <a:pt x="417" y="0"/>
                  </a:lnTo>
                  <a:lnTo>
                    <a:pt x="421" y="0"/>
                  </a:lnTo>
                  <a:lnTo>
                    <a:pt x="425" y="0"/>
                  </a:lnTo>
                  <a:lnTo>
                    <a:pt x="428" y="0"/>
                  </a:lnTo>
                  <a:lnTo>
                    <a:pt x="432" y="0"/>
                  </a:lnTo>
                  <a:lnTo>
                    <a:pt x="436" y="0"/>
                  </a:lnTo>
                  <a:lnTo>
                    <a:pt x="440" y="0"/>
                  </a:lnTo>
                  <a:lnTo>
                    <a:pt x="444" y="0"/>
                  </a:lnTo>
                  <a:lnTo>
                    <a:pt x="448" y="0"/>
                  </a:lnTo>
                  <a:lnTo>
                    <a:pt x="452" y="0"/>
                  </a:lnTo>
                  <a:lnTo>
                    <a:pt x="456" y="0"/>
                  </a:lnTo>
                  <a:lnTo>
                    <a:pt x="460" y="0"/>
                  </a:lnTo>
                  <a:lnTo>
                    <a:pt x="464" y="0"/>
                  </a:lnTo>
                  <a:lnTo>
                    <a:pt x="468" y="0"/>
                  </a:lnTo>
                  <a:lnTo>
                    <a:pt x="472" y="0"/>
                  </a:lnTo>
                  <a:lnTo>
                    <a:pt x="476" y="0"/>
                  </a:lnTo>
                  <a:lnTo>
                    <a:pt x="480" y="0"/>
                  </a:lnTo>
                  <a:lnTo>
                    <a:pt x="484" y="0"/>
                  </a:lnTo>
                  <a:lnTo>
                    <a:pt x="488" y="0"/>
                  </a:lnTo>
                  <a:lnTo>
                    <a:pt x="491" y="0"/>
                  </a:lnTo>
                  <a:lnTo>
                    <a:pt x="494" y="0"/>
                  </a:lnTo>
                  <a:lnTo>
                    <a:pt x="498" y="0"/>
                  </a:lnTo>
                  <a:lnTo>
                    <a:pt x="502" y="0"/>
                  </a:lnTo>
                  <a:lnTo>
                    <a:pt x="506" y="0"/>
                  </a:lnTo>
                  <a:lnTo>
                    <a:pt x="510" y="0"/>
                  </a:lnTo>
                  <a:lnTo>
                    <a:pt x="514" y="0"/>
                  </a:lnTo>
                  <a:lnTo>
                    <a:pt x="518" y="0"/>
                  </a:lnTo>
                  <a:lnTo>
                    <a:pt x="522" y="0"/>
                  </a:lnTo>
                  <a:lnTo>
                    <a:pt x="526" y="0"/>
                  </a:lnTo>
                  <a:lnTo>
                    <a:pt x="530" y="0"/>
                  </a:lnTo>
                  <a:lnTo>
                    <a:pt x="534" y="0"/>
                  </a:lnTo>
                  <a:lnTo>
                    <a:pt x="538" y="0"/>
                  </a:lnTo>
                  <a:lnTo>
                    <a:pt x="542" y="0"/>
                  </a:lnTo>
                  <a:lnTo>
                    <a:pt x="546" y="0"/>
                  </a:lnTo>
                  <a:lnTo>
                    <a:pt x="550" y="0"/>
                  </a:lnTo>
                  <a:lnTo>
                    <a:pt x="554" y="0"/>
                  </a:lnTo>
                  <a:lnTo>
                    <a:pt x="557" y="0"/>
                  </a:lnTo>
                  <a:lnTo>
                    <a:pt x="561" y="0"/>
                  </a:lnTo>
                  <a:lnTo>
                    <a:pt x="565" y="0"/>
                  </a:lnTo>
                  <a:lnTo>
                    <a:pt x="569" y="0"/>
                  </a:lnTo>
                  <a:lnTo>
                    <a:pt x="573" y="0"/>
                  </a:lnTo>
                  <a:lnTo>
                    <a:pt x="577" y="0"/>
                  </a:lnTo>
                  <a:lnTo>
                    <a:pt x="581" y="0"/>
                  </a:lnTo>
                  <a:lnTo>
                    <a:pt x="585" y="0"/>
                  </a:lnTo>
                  <a:lnTo>
                    <a:pt x="589" y="0"/>
                  </a:lnTo>
                  <a:lnTo>
                    <a:pt x="593" y="0"/>
                  </a:lnTo>
                  <a:lnTo>
                    <a:pt x="597" y="0"/>
                  </a:lnTo>
                  <a:lnTo>
                    <a:pt x="601" y="0"/>
                  </a:lnTo>
                  <a:lnTo>
                    <a:pt x="605" y="0"/>
                  </a:lnTo>
                  <a:lnTo>
                    <a:pt x="609" y="0"/>
                  </a:lnTo>
                  <a:lnTo>
                    <a:pt x="613" y="0"/>
                  </a:lnTo>
                  <a:lnTo>
                    <a:pt x="617" y="0"/>
                  </a:lnTo>
                  <a:lnTo>
                    <a:pt x="621" y="0"/>
                  </a:lnTo>
                  <a:lnTo>
                    <a:pt x="625" y="0"/>
                  </a:lnTo>
                  <a:lnTo>
                    <a:pt x="629" y="0"/>
                  </a:lnTo>
                  <a:lnTo>
                    <a:pt x="632" y="0"/>
                  </a:lnTo>
                  <a:lnTo>
                    <a:pt x="636" y="0"/>
                  </a:lnTo>
                  <a:lnTo>
                    <a:pt x="640" y="0"/>
                  </a:lnTo>
                  <a:lnTo>
                    <a:pt x="644" y="0"/>
                  </a:lnTo>
                  <a:lnTo>
                    <a:pt x="648" y="0"/>
                  </a:lnTo>
                  <a:lnTo>
                    <a:pt x="652" y="0"/>
                  </a:lnTo>
                  <a:lnTo>
                    <a:pt x="656" y="0"/>
                  </a:lnTo>
                  <a:lnTo>
                    <a:pt x="660" y="0"/>
                  </a:lnTo>
                  <a:lnTo>
                    <a:pt x="664" y="0"/>
                  </a:lnTo>
                  <a:lnTo>
                    <a:pt x="668" y="0"/>
                  </a:lnTo>
                  <a:lnTo>
                    <a:pt x="672" y="0"/>
                  </a:lnTo>
                  <a:lnTo>
                    <a:pt x="676" y="0"/>
                  </a:lnTo>
                  <a:lnTo>
                    <a:pt x="680" y="0"/>
                  </a:lnTo>
                  <a:lnTo>
                    <a:pt x="684" y="0"/>
                  </a:lnTo>
                  <a:lnTo>
                    <a:pt x="688" y="0"/>
                  </a:lnTo>
                  <a:lnTo>
                    <a:pt x="692" y="0"/>
                  </a:lnTo>
                  <a:lnTo>
                    <a:pt x="696" y="0"/>
                  </a:lnTo>
                  <a:lnTo>
                    <a:pt x="700" y="0"/>
                  </a:lnTo>
                  <a:lnTo>
                    <a:pt x="704" y="0"/>
                  </a:lnTo>
                  <a:lnTo>
                    <a:pt x="707" y="0"/>
                  </a:lnTo>
                  <a:lnTo>
                    <a:pt x="711" y="0"/>
                  </a:lnTo>
                  <a:lnTo>
                    <a:pt x="715" y="0"/>
                  </a:lnTo>
                  <a:lnTo>
                    <a:pt x="719" y="0"/>
                  </a:lnTo>
                  <a:lnTo>
                    <a:pt x="723" y="0"/>
                  </a:lnTo>
                  <a:lnTo>
                    <a:pt x="727" y="0"/>
                  </a:lnTo>
                  <a:lnTo>
                    <a:pt x="731" y="0"/>
                  </a:lnTo>
                  <a:lnTo>
                    <a:pt x="735" y="0"/>
                  </a:lnTo>
                  <a:lnTo>
                    <a:pt x="739" y="0"/>
                  </a:lnTo>
                  <a:lnTo>
                    <a:pt x="743" y="0"/>
                  </a:lnTo>
                  <a:lnTo>
                    <a:pt x="747" y="0"/>
                  </a:lnTo>
                  <a:lnTo>
                    <a:pt x="751" y="0"/>
                  </a:lnTo>
                  <a:lnTo>
                    <a:pt x="755" y="0"/>
                  </a:lnTo>
                  <a:lnTo>
                    <a:pt x="759" y="0"/>
                  </a:lnTo>
                  <a:lnTo>
                    <a:pt x="763" y="0"/>
                  </a:lnTo>
                  <a:lnTo>
                    <a:pt x="767" y="0"/>
                  </a:lnTo>
                  <a:lnTo>
                    <a:pt x="770" y="0"/>
                  </a:lnTo>
                  <a:lnTo>
                    <a:pt x="774" y="0"/>
                  </a:lnTo>
                  <a:lnTo>
                    <a:pt x="778" y="0"/>
                  </a:lnTo>
                  <a:lnTo>
                    <a:pt x="782" y="0"/>
                  </a:lnTo>
                  <a:lnTo>
                    <a:pt x="786" y="0"/>
                  </a:lnTo>
                  <a:lnTo>
                    <a:pt x="790" y="0"/>
                  </a:lnTo>
                  <a:lnTo>
                    <a:pt x="794" y="0"/>
                  </a:lnTo>
                  <a:lnTo>
                    <a:pt x="798" y="0"/>
                  </a:lnTo>
                  <a:lnTo>
                    <a:pt x="802" y="0"/>
                  </a:lnTo>
                  <a:lnTo>
                    <a:pt x="806" y="0"/>
                  </a:lnTo>
                  <a:lnTo>
                    <a:pt x="810" y="0"/>
                  </a:lnTo>
                  <a:lnTo>
                    <a:pt x="814" y="0"/>
                  </a:lnTo>
                  <a:lnTo>
                    <a:pt x="817" y="0"/>
                  </a:lnTo>
                  <a:lnTo>
                    <a:pt x="821" y="0"/>
                  </a:lnTo>
                  <a:lnTo>
                    <a:pt x="825" y="0"/>
                  </a:lnTo>
                  <a:lnTo>
                    <a:pt x="829" y="0"/>
                  </a:lnTo>
                  <a:lnTo>
                    <a:pt x="833" y="0"/>
                  </a:lnTo>
                  <a:lnTo>
                    <a:pt x="836" y="0"/>
                  </a:lnTo>
                  <a:lnTo>
                    <a:pt x="840" y="0"/>
                  </a:lnTo>
                  <a:lnTo>
                    <a:pt x="844" y="0"/>
                  </a:lnTo>
                  <a:lnTo>
                    <a:pt x="848" y="0"/>
                  </a:lnTo>
                  <a:lnTo>
                    <a:pt x="852" y="0"/>
                  </a:lnTo>
                  <a:lnTo>
                    <a:pt x="856" y="0"/>
                  </a:lnTo>
                  <a:lnTo>
                    <a:pt x="860" y="0"/>
                  </a:lnTo>
                  <a:lnTo>
                    <a:pt x="864" y="0"/>
                  </a:lnTo>
                  <a:lnTo>
                    <a:pt x="868" y="0"/>
                  </a:lnTo>
                  <a:lnTo>
                    <a:pt x="872" y="0"/>
                  </a:lnTo>
                  <a:lnTo>
                    <a:pt x="876" y="0"/>
                  </a:lnTo>
                  <a:lnTo>
                    <a:pt x="880" y="0"/>
                  </a:lnTo>
                  <a:lnTo>
                    <a:pt x="884" y="0"/>
                  </a:lnTo>
                  <a:lnTo>
                    <a:pt x="888" y="0"/>
                  </a:lnTo>
                  <a:lnTo>
                    <a:pt x="892" y="0"/>
                  </a:lnTo>
                  <a:lnTo>
                    <a:pt x="896" y="0"/>
                  </a:lnTo>
                  <a:lnTo>
                    <a:pt x="900" y="0"/>
                  </a:lnTo>
                  <a:lnTo>
                    <a:pt x="904" y="0"/>
                  </a:lnTo>
                  <a:lnTo>
                    <a:pt x="908" y="0"/>
                  </a:lnTo>
                  <a:lnTo>
                    <a:pt x="912" y="0"/>
                  </a:lnTo>
                  <a:lnTo>
                    <a:pt x="915" y="0"/>
                  </a:lnTo>
                  <a:lnTo>
                    <a:pt x="919" y="0"/>
                  </a:lnTo>
                  <a:lnTo>
                    <a:pt x="923" y="0"/>
                  </a:lnTo>
                  <a:lnTo>
                    <a:pt x="927" y="0"/>
                  </a:lnTo>
                  <a:lnTo>
                    <a:pt x="931" y="0"/>
                  </a:lnTo>
                  <a:lnTo>
                    <a:pt x="935" y="0"/>
                  </a:lnTo>
                  <a:lnTo>
                    <a:pt x="939" y="0"/>
                  </a:lnTo>
                  <a:lnTo>
                    <a:pt x="943" y="0"/>
                  </a:lnTo>
                  <a:lnTo>
                    <a:pt x="947" y="0"/>
                  </a:lnTo>
                  <a:lnTo>
                    <a:pt x="951" y="0"/>
                  </a:lnTo>
                  <a:lnTo>
                    <a:pt x="955" y="0"/>
                  </a:lnTo>
                  <a:lnTo>
                    <a:pt x="959" y="0"/>
                  </a:lnTo>
                  <a:lnTo>
                    <a:pt x="963" y="0"/>
                  </a:lnTo>
                  <a:lnTo>
                    <a:pt x="967" y="0"/>
                  </a:lnTo>
                  <a:lnTo>
                    <a:pt x="971" y="0"/>
                  </a:lnTo>
                  <a:lnTo>
                    <a:pt x="975" y="0"/>
                  </a:lnTo>
                  <a:lnTo>
                    <a:pt x="979" y="0"/>
                  </a:lnTo>
                  <a:lnTo>
                    <a:pt x="982" y="0"/>
                  </a:lnTo>
                  <a:lnTo>
                    <a:pt x="986" y="0"/>
                  </a:lnTo>
                  <a:lnTo>
                    <a:pt x="990" y="0"/>
                  </a:lnTo>
                  <a:lnTo>
                    <a:pt x="994" y="0"/>
                  </a:lnTo>
                  <a:lnTo>
                    <a:pt x="998" y="0"/>
                  </a:lnTo>
                  <a:lnTo>
                    <a:pt x="1002" y="0"/>
                  </a:lnTo>
                  <a:lnTo>
                    <a:pt x="1006" y="0"/>
                  </a:lnTo>
                  <a:lnTo>
                    <a:pt x="1010" y="0"/>
                  </a:lnTo>
                  <a:lnTo>
                    <a:pt x="1014" y="0"/>
                  </a:lnTo>
                  <a:lnTo>
                    <a:pt x="1018" y="0"/>
                  </a:lnTo>
                  <a:lnTo>
                    <a:pt x="1022" y="0"/>
                  </a:lnTo>
                  <a:lnTo>
                    <a:pt x="1026" y="0"/>
                  </a:lnTo>
                  <a:lnTo>
                    <a:pt x="1030" y="0"/>
                  </a:lnTo>
                  <a:lnTo>
                    <a:pt x="1034" y="0"/>
                  </a:lnTo>
                  <a:lnTo>
                    <a:pt x="1038" y="0"/>
                  </a:lnTo>
                  <a:lnTo>
                    <a:pt x="1042" y="0"/>
                  </a:lnTo>
                  <a:lnTo>
                    <a:pt x="1045" y="0"/>
                  </a:lnTo>
                  <a:lnTo>
                    <a:pt x="1049" y="0"/>
                  </a:lnTo>
                  <a:lnTo>
                    <a:pt x="1053" y="0"/>
                  </a:lnTo>
                  <a:lnTo>
                    <a:pt x="1057" y="0"/>
                  </a:lnTo>
                  <a:lnTo>
                    <a:pt x="1061" y="0"/>
                  </a:lnTo>
                  <a:lnTo>
                    <a:pt x="1065" y="0"/>
                  </a:lnTo>
                  <a:lnTo>
                    <a:pt x="1069" y="0"/>
                  </a:lnTo>
                  <a:lnTo>
                    <a:pt x="1073" y="0"/>
                  </a:lnTo>
                  <a:lnTo>
                    <a:pt x="1077" y="0"/>
                  </a:lnTo>
                  <a:lnTo>
                    <a:pt x="1081" y="0"/>
                  </a:lnTo>
                  <a:lnTo>
                    <a:pt x="1085" y="0"/>
                  </a:lnTo>
                  <a:lnTo>
                    <a:pt x="1089" y="0"/>
                  </a:lnTo>
                  <a:lnTo>
                    <a:pt x="1093" y="0"/>
                  </a:lnTo>
                  <a:lnTo>
                    <a:pt x="1097" y="0"/>
                  </a:lnTo>
                  <a:lnTo>
                    <a:pt x="1101" y="0"/>
                  </a:lnTo>
                  <a:lnTo>
                    <a:pt x="1105" y="0"/>
                  </a:lnTo>
                  <a:lnTo>
                    <a:pt x="1109" y="0"/>
                  </a:lnTo>
                  <a:lnTo>
                    <a:pt x="1113" y="0"/>
                  </a:lnTo>
                  <a:lnTo>
                    <a:pt x="1117" y="0"/>
                  </a:lnTo>
                  <a:lnTo>
                    <a:pt x="1120" y="0"/>
                  </a:lnTo>
                  <a:lnTo>
                    <a:pt x="1124" y="0"/>
                  </a:lnTo>
                  <a:lnTo>
                    <a:pt x="1128" y="0"/>
                  </a:lnTo>
                  <a:lnTo>
                    <a:pt x="1132" y="0"/>
                  </a:lnTo>
                  <a:lnTo>
                    <a:pt x="1136" y="0"/>
                  </a:lnTo>
                  <a:lnTo>
                    <a:pt x="1140" y="0"/>
                  </a:lnTo>
                  <a:lnTo>
                    <a:pt x="1144" y="0"/>
                  </a:lnTo>
                  <a:lnTo>
                    <a:pt x="1147" y="0"/>
                  </a:lnTo>
                  <a:lnTo>
                    <a:pt x="1151" y="0"/>
                  </a:lnTo>
                  <a:lnTo>
                    <a:pt x="1155" y="0"/>
                  </a:lnTo>
                  <a:lnTo>
                    <a:pt x="1159" y="0"/>
                  </a:lnTo>
                  <a:lnTo>
                    <a:pt x="1163" y="0"/>
                  </a:lnTo>
                  <a:lnTo>
                    <a:pt x="1167" y="0"/>
                  </a:lnTo>
                  <a:lnTo>
                    <a:pt x="1171" y="0"/>
                  </a:lnTo>
                  <a:lnTo>
                    <a:pt x="1175" y="0"/>
                  </a:lnTo>
                  <a:lnTo>
                    <a:pt x="1179" y="0"/>
                  </a:lnTo>
                  <a:lnTo>
                    <a:pt x="1183" y="0"/>
                  </a:lnTo>
                  <a:lnTo>
                    <a:pt x="1187" y="0"/>
                  </a:lnTo>
                  <a:lnTo>
                    <a:pt x="1191" y="0"/>
                  </a:lnTo>
                  <a:lnTo>
                    <a:pt x="1194" y="0"/>
                  </a:lnTo>
                  <a:lnTo>
                    <a:pt x="1198" y="0"/>
                  </a:lnTo>
                  <a:lnTo>
                    <a:pt x="1202" y="0"/>
                  </a:lnTo>
                  <a:lnTo>
                    <a:pt x="1206" y="0"/>
                  </a:lnTo>
                  <a:lnTo>
                    <a:pt x="1210" y="0"/>
                  </a:lnTo>
                  <a:lnTo>
                    <a:pt x="1214" y="0"/>
                  </a:lnTo>
                  <a:lnTo>
                    <a:pt x="1218" y="0"/>
                  </a:lnTo>
                  <a:lnTo>
                    <a:pt x="1222" y="0"/>
                  </a:lnTo>
                  <a:lnTo>
                    <a:pt x="1226" y="0"/>
                  </a:lnTo>
                  <a:lnTo>
                    <a:pt x="1230" y="0"/>
                  </a:lnTo>
                  <a:lnTo>
                    <a:pt x="1234" y="0"/>
                  </a:lnTo>
                  <a:lnTo>
                    <a:pt x="1238" y="0"/>
                  </a:lnTo>
                  <a:lnTo>
                    <a:pt x="1242" y="0"/>
                  </a:lnTo>
                  <a:lnTo>
                    <a:pt x="1246" y="0"/>
                  </a:lnTo>
                  <a:lnTo>
                    <a:pt x="1250" y="0"/>
                  </a:lnTo>
                  <a:lnTo>
                    <a:pt x="1254" y="0"/>
                  </a:lnTo>
                  <a:lnTo>
                    <a:pt x="1257" y="0"/>
                  </a:lnTo>
                  <a:lnTo>
                    <a:pt x="1261" y="0"/>
                  </a:lnTo>
                  <a:lnTo>
                    <a:pt x="1265" y="0"/>
                  </a:lnTo>
                  <a:lnTo>
                    <a:pt x="1269" y="0"/>
                  </a:lnTo>
                  <a:lnTo>
                    <a:pt x="1273" y="0"/>
                  </a:lnTo>
                  <a:lnTo>
                    <a:pt x="1277" y="0"/>
                  </a:lnTo>
                  <a:lnTo>
                    <a:pt x="1281" y="0"/>
                  </a:lnTo>
                  <a:lnTo>
                    <a:pt x="1285" y="0"/>
                  </a:lnTo>
                  <a:lnTo>
                    <a:pt x="1289" y="0"/>
                  </a:lnTo>
                  <a:lnTo>
                    <a:pt x="1293" y="0"/>
                  </a:lnTo>
                  <a:lnTo>
                    <a:pt x="1297" y="0"/>
                  </a:lnTo>
                  <a:lnTo>
                    <a:pt x="1301" y="0"/>
                  </a:lnTo>
                  <a:lnTo>
                    <a:pt x="1305" y="0"/>
                  </a:lnTo>
                  <a:lnTo>
                    <a:pt x="1309" y="0"/>
                  </a:lnTo>
                  <a:lnTo>
                    <a:pt x="1313" y="0"/>
                  </a:lnTo>
                  <a:lnTo>
                    <a:pt x="1317" y="0"/>
                  </a:lnTo>
                  <a:lnTo>
                    <a:pt x="1321" y="0"/>
                  </a:lnTo>
                  <a:lnTo>
                    <a:pt x="1324" y="0"/>
                  </a:lnTo>
                  <a:lnTo>
                    <a:pt x="1328" y="0"/>
                  </a:lnTo>
                  <a:lnTo>
                    <a:pt x="1332" y="0"/>
                  </a:lnTo>
                  <a:lnTo>
                    <a:pt x="1336" y="0"/>
                  </a:lnTo>
                  <a:lnTo>
                    <a:pt x="1340" y="0"/>
                  </a:lnTo>
                  <a:lnTo>
                    <a:pt x="1344" y="0"/>
                  </a:lnTo>
                  <a:lnTo>
                    <a:pt x="1348" y="0"/>
                  </a:lnTo>
                  <a:lnTo>
                    <a:pt x="1352" y="0"/>
                  </a:lnTo>
                  <a:lnTo>
                    <a:pt x="1356" y="0"/>
                  </a:lnTo>
                  <a:lnTo>
                    <a:pt x="1360" y="0"/>
                  </a:lnTo>
                  <a:lnTo>
                    <a:pt x="1364" y="0"/>
                  </a:lnTo>
                  <a:lnTo>
                    <a:pt x="1368" y="0"/>
                  </a:lnTo>
                  <a:lnTo>
                    <a:pt x="1372" y="0"/>
                  </a:lnTo>
                  <a:lnTo>
                    <a:pt x="1376" y="0"/>
                  </a:lnTo>
                  <a:lnTo>
                    <a:pt x="1380" y="0"/>
                  </a:lnTo>
                  <a:lnTo>
                    <a:pt x="1384" y="0"/>
                  </a:lnTo>
                  <a:lnTo>
                    <a:pt x="1388" y="0"/>
                  </a:lnTo>
                  <a:lnTo>
                    <a:pt x="1392" y="0"/>
                  </a:lnTo>
                  <a:lnTo>
                    <a:pt x="1396" y="0"/>
                  </a:lnTo>
                  <a:lnTo>
                    <a:pt x="1400" y="0"/>
                  </a:lnTo>
                  <a:lnTo>
                    <a:pt x="1403" y="0"/>
                  </a:lnTo>
                  <a:lnTo>
                    <a:pt x="1407" y="0"/>
                  </a:lnTo>
                  <a:lnTo>
                    <a:pt x="1411" y="0"/>
                  </a:lnTo>
                  <a:lnTo>
                    <a:pt x="1415" y="0"/>
                  </a:lnTo>
                  <a:lnTo>
                    <a:pt x="1419" y="0"/>
                  </a:lnTo>
                  <a:lnTo>
                    <a:pt x="1423" y="0"/>
                  </a:lnTo>
                  <a:lnTo>
                    <a:pt x="1427" y="0"/>
                  </a:lnTo>
                  <a:lnTo>
                    <a:pt x="1431" y="0"/>
                  </a:lnTo>
                  <a:lnTo>
                    <a:pt x="1435" y="0"/>
                  </a:lnTo>
                  <a:lnTo>
                    <a:pt x="1439" y="0"/>
                  </a:lnTo>
                  <a:lnTo>
                    <a:pt x="1443" y="0"/>
                  </a:lnTo>
                  <a:lnTo>
                    <a:pt x="1447" y="0"/>
                  </a:lnTo>
                  <a:lnTo>
                    <a:pt x="1451" y="0"/>
                  </a:lnTo>
                  <a:lnTo>
                    <a:pt x="1455" y="0"/>
                  </a:lnTo>
                  <a:lnTo>
                    <a:pt x="1459" y="0"/>
                  </a:lnTo>
                  <a:lnTo>
                    <a:pt x="1463" y="0"/>
                  </a:lnTo>
                  <a:lnTo>
                    <a:pt x="1467" y="0"/>
                  </a:lnTo>
                  <a:lnTo>
                    <a:pt x="1470" y="0"/>
                  </a:lnTo>
                  <a:lnTo>
                    <a:pt x="1473" y="0"/>
                  </a:lnTo>
                  <a:lnTo>
                    <a:pt x="1477" y="0"/>
                  </a:lnTo>
                  <a:lnTo>
                    <a:pt x="1481" y="0"/>
                  </a:lnTo>
                  <a:lnTo>
                    <a:pt x="1485" y="0"/>
                  </a:lnTo>
                  <a:lnTo>
                    <a:pt x="1489" y="0"/>
                  </a:lnTo>
                  <a:lnTo>
                    <a:pt x="1493" y="0"/>
                  </a:lnTo>
                  <a:lnTo>
                    <a:pt x="1497" y="0"/>
                  </a:lnTo>
                  <a:lnTo>
                    <a:pt x="1501" y="0"/>
                  </a:lnTo>
                  <a:lnTo>
                    <a:pt x="1505" y="0"/>
                  </a:lnTo>
                  <a:lnTo>
                    <a:pt x="1509" y="0"/>
                  </a:lnTo>
                  <a:lnTo>
                    <a:pt x="1513" y="0"/>
                  </a:lnTo>
                  <a:lnTo>
                    <a:pt x="1517" y="0"/>
                  </a:lnTo>
                  <a:lnTo>
                    <a:pt x="1521" y="0"/>
                  </a:lnTo>
                  <a:lnTo>
                    <a:pt x="1525" y="0"/>
                  </a:lnTo>
                  <a:lnTo>
                    <a:pt x="1529" y="0"/>
                  </a:lnTo>
                  <a:lnTo>
                    <a:pt x="1532" y="0"/>
                  </a:lnTo>
                  <a:lnTo>
                    <a:pt x="1536" y="0"/>
                  </a:lnTo>
                  <a:lnTo>
                    <a:pt x="1540" y="0"/>
                  </a:lnTo>
                  <a:lnTo>
                    <a:pt x="1544" y="0"/>
                  </a:lnTo>
                  <a:lnTo>
                    <a:pt x="1548" y="0"/>
                  </a:lnTo>
                  <a:lnTo>
                    <a:pt x="1552" y="0"/>
                  </a:lnTo>
                  <a:lnTo>
                    <a:pt x="1556" y="0"/>
                  </a:lnTo>
                  <a:lnTo>
                    <a:pt x="1560" y="0"/>
                  </a:lnTo>
                  <a:lnTo>
                    <a:pt x="1564" y="0"/>
                  </a:lnTo>
                  <a:lnTo>
                    <a:pt x="1568" y="0"/>
                  </a:lnTo>
                  <a:lnTo>
                    <a:pt x="1572" y="0"/>
                  </a:lnTo>
                  <a:lnTo>
                    <a:pt x="1576" y="0"/>
                  </a:lnTo>
                  <a:lnTo>
                    <a:pt x="1580" y="0"/>
                  </a:lnTo>
                  <a:lnTo>
                    <a:pt x="1584" y="0"/>
                  </a:lnTo>
                  <a:lnTo>
                    <a:pt x="1588" y="0"/>
                  </a:lnTo>
                  <a:lnTo>
                    <a:pt x="1592" y="0"/>
                  </a:lnTo>
                  <a:lnTo>
                    <a:pt x="1596" y="0"/>
                  </a:lnTo>
                  <a:lnTo>
                    <a:pt x="1600" y="0"/>
                  </a:lnTo>
                  <a:lnTo>
                    <a:pt x="1604" y="0"/>
                  </a:lnTo>
                  <a:lnTo>
                    <a:pt x="1607" y="0"/>
                  </a:lnTo>
                  <a:lnTo>
                    <a:pt x="1611" y="0"/>
                  </a:lnTo>
                  <a:lnTo>
                    <a:pt x="1615" y="0"/>
                  </a:lnTo>
                  <a:lnTo>
                    <a:pt x="1619" y="0"/>
                  </a:lnTo>
                  <a:lnTo>
                    <a:pt x="1623" y="0"/>
                  </a:lnTo>
                  <a:lnTo>
                    <a:pt x="1627" y="0"/>
                  </a:lnTo>
                  <a:lnTo>
                    <a:pt x="1631" y="0"/>
                  </a:lnTo>
                  <a:lnTo>
                    <a:pt x="1635" y="0"/>
                  </a:lnTo>
                  <a:lnTo>
                    <a:pt x="1639" y="0"/>
                  </a:lnTo>
                  <a:lnTo>
                    <a:pt x="1643" y="0"/>
                  </a:lnTo>
                  <a:lnTo>
                    <a:pt x="1647" y="0"/>
                  </a:lnTo>
                  <a:lnTo>
                    <a:pt x="1651" y="0"/>
                  </a:lnTo>
                  <a:lnTo>
                    <a:pt x="1655" y="0"/>
                  </a:lnTo>
                  <a:lnTo>
                    <a:pt x="1659" y="0"/>
                  </a:lnTo>
                  <a:lnTo>
                    <a:pt x="1663" y="0"/>
                  </a:lnTo>
                  <a:lnTo>
                    <a:pt x="1667" y="0"/>
                  </a:lnTo>
                  <a:lnTo>
                    <a:pt x="1671" y="0"/>
                  </a:lnTo>
                  <a:lnTo>
                    <a:pt x="1675" y="0"/>
                  </a:lnTo>
                  <a:lnTo>
                    <a:pt x="1679" y="0"/>
                  </a:lnTo>
                  <a:lnTo>
                    <a:pt x="1682" y="0"/>
                  </a:lnTo>
                  <a:lnTo>
                    <a:pt x="1686" y="0"/>
                  </a:lnTo>
                  <a:lnTo>
                    <a:pt x="1690" y="0"/>
                  </a:lnTo>
                  <a:lnTo>
                    <a:pt x="1694" y="0"/>
                  </a:lnTo>
                  <a:lnTo>
                    <a:pt x="1698" y="0"/>
                  </a:lnTo>
                  <a:lnTo>
                    <a:pt x="1702" y="0"/>
                  </a:lnTo>
                  <a:lnTo>
                    <a:pt x="1706" y="0"/>
                  </a:lnTo>
                  <a:lnTo>
                    <a:pt x="1710" y="0"/>
                  </a:lnTo>
                  <a:lnTo>
                    <a:pt x="1714" y="0"/>
                  </a:lnTo>
                  <a:lnTo>
                    <a:pt x="1718" y="0"/>
                  </a:lnTo>
                  <a:lnTo>
                    <a:pt x="1722" y="0"/>
                  </a:lnTo>
                  <a:lnTo>
                    <a:pt x="1726" y="0"/>
                  </a:lnTo>
                  <a:lnTo>
                    <a:pt x="1730" y="0"/>
                  </a:lnTo>
                  <a:lnTo>
                    <a:pt x="1734" y="0"/>
                  </a:lnTo>
                  <a:lnTo>
                    <a:pt x="1738" y="0"/>
                  </a:lnTo>
                  <a:lnTo>
                    <a:pt x="1742" y="0"/>
                  </a:lnTo>
                  <a:lnTo>
                    <a:pt x="1745" y="0"/>
                  </a:lnTo>
                  <a:lnTo>
                    <a:pt x="1749" y="0"/>
                  </a:lnTo>
                  <a:lnTo>
                    <a:pt x="1753" y="0"/>
                  </a:lnTo>
                  <a:lnTo>
                    <a:pt x="1757" y="0"/>
                  </a:lnTo>
                  <a:lnTo>
                    <a:pt x="1761" y="0"/>
                  </a:lnTo>
                  <a:lnTo>
                    <a:pt x="1765" y="0"/>
                  </a:lnTo>
                  <a:lnTo>
                    <a:pt x="1769" y="0"/>
                  </a:lnTo>
                  <a:lnTo>
                    <a:pt x="1773" y="0"/>
                  </a:lnTo>
                  <a:lnTo>
                    <a:pt x="1777" y="0"/>
                  </a:lnTo>
                  <a:lnTo>
                    <a:pt x="1781" y="0"/>
                  </a:lnTo>
                  <a:lnTo>
                    <a:pt x="1785" y="0"/>
                  </a:lnTo>
                  <a:lnTo>
                    <a:pt x="1789" y="0"/>
                  </a:lnTo>
                  <a:lnTo>
                    <a:pt x="1793" y="0"/>
                  </a:lnTo>
                  <a:lnTo>
                    <a:pt x="1797" y="0"/>
                  </a:lnTo>
                  <a:lnTo>
                    <a:pt x="1800" y="0"/>
                  </a:lnTo>
                  <a:lnTo>
                    <a:pt x="1804" y="0"/>
                  </a:lnTo>
                  <a:lnTo>
                    <a:pt x="1808" y="0"/>
                  </a:lnTo>
                  <a:lnTo>
                    <a:pt x="1811" y="0"/>
                  </a:lnTo>
                  <a:lnTo>
                    <a:pt x="1815" y="0"/>
                  </a:lnTo>
                  <a:lnTo>
                    <a:pt x="1819" y="0"/>
                  </a:lnTo>
                  <a:lnTo>
                    <a:pt x="1823" y="0"/>
                  </a:lnTo>
                  <a:lnTo>
                    <a:pt x="1827" y="0"/>
                  </a:lnTo>
                  <a:lnTo>
                    <a:pt x="1831" y="0"/>
                  </a:lnTo>
                  <a:lnTo>
                    <a:pt x="1835" y="0"/>
                  </a:lnTo>
                  <a:lnTo>
                    <a:pt x="1839" y="0"/>
                  </a:lnTo>
                  <a:lnTo>
                    <a:pt x="1843" y="0"/>
                  </a:lnTo>
                  <a:lnTo>
                    <a:pt x="1847" y="0"/>
                  </a:lnTo>
                  <a:lnTo>
                    <a:pt x="1851" y="0"/>
                  </a:lnTo>
                  <a:lnTo>
                    <a:pt x="1855" y="0"/>
                  </a:lnTo>
                  <a:lnTo>
                    <a:pt x="1859" y="0"/>
                  </a:lnTo>
                  <a:lnTo>
                    <a:pt x="1863" y="0"/>
                  </a:lnTo>
                  <a:lnTo>
                    <a:pt x="1867" y="0"/>
                  </a:lnTo>
                  <a:lnTo>
                    <a:pt x="1871" y="0"/>
                  </a:lnTo>
                  <a:lnTo>
                    <a:pt x="1875" y="0"/>
                  </a:lnTo>
                  <a:lnTo>
                    <a:pt x="1879" y="0"/>
                  </a:lnTo>
                  <a:lnTo>
                    <a:pt x="1883" y="0"/>
                  </a:lnTo>
                  <a:lnTo>
                    <a:pt x="1887" y="0"/>
                  </a:lnTo>
                  <a:lnTo>
                    <a:pt x="1891" y="0"/>
                  </a:lnTo>
                  <a:lnTo>
                    <a:pt x="1894" y="0"/>
                  </a:lnTo>
                  <a:lnTo>
                    <a:pt x="1898" y="0"/>
                  </a:lnTo>
                  <a:lnTo>
                    <a:pt x="1902" y="0"/>
                  </a:lnTo>
                  <a:lnTo>
                    <a:pt x="1906" y="0"/>
                  </a:lnTo>
                  <a:lnTo>
                    <a:pt x="1910" y="0"/>
                  </a:lnTo>
                  <a:lnTo>
                    <a:pt x="1914" y="0"/>
                  </a:lnTo>
                  <a:lnTo>
                    <a:pt x="1918" y="0"/>
                  </a:lnTo>
                  <a:lnTo>
                    <a:pt x="1922" y="0"/>
                  </a:lnTo>
                  <a:lnTo>
                    <a:pt x="1926" y="0"/>
                  </a:lnTo>
                  <a:lnTo>
                    <a:pt x="1930" y="0"/>
                  </a:lnTo>
                  <a:lnTo>
                    <a:pt x="1934" y="0"/>
                  </a:lnTo>
                  <a:lnTo>
                    <a:pt x="1938" y="0"/>
                  </a:lnTo>
                  <a:lnTo>
                    <a:pt x="1942" y="0"/>
                  </a:lnTo>
                  <a:lnTo>
                    <a:pt x="1946" y="0"/>
                  </a:lnTo>
                  <a:lnTo>
                    <a:pt x="1950" y="0"/>
                  </a:lnTo>
                  <a:lnTo>
                    <a:pt x="1954" y="0"/>
                  </a:lnTo>
                  <a:lnTo>
                    <a:pt x="1957" y="0"/>
                  </a:lnTo>
                  <a:lnTo>
                    <a:pt x="1961" y="0"/>
                  </a:lnTo>
                  <a:lnTo>
                    <a:pt x="1957" y="0"/>
                  </a:lnTo>
                  <a:lnTo>
                    <a:pt x="1954" y="0"/>
                  </a:lnTo>
                  <a:lnTo>
                    <a:pt x="1950" y="0"/>
                  </a:lnTo>
                  <a:lnTo>
                    <a:pt x="1946" y="0"/>
                  </a:lnTo>
                  <a:lnTo>
                    <a:pt x="1942" y="0"/>
                  </a:lnTo>
                  <a:lnTo>
                    <a:pt x="1938" y="0"/>
                  </a:lnTo>
                  <a:lnTo>
                    <a:pt x="1934" y="0"/>
                  </a:lnTo>
                  <a:lnTo>
                    <a:pt x="1930" y="0"/>
                  </a:lnTo>
                  <a:lnTo>
                    <a:pt x="1926" y="0"/>
                  </a:lnTo>
                  <a:lnTo>
                    <a:pt x="1922" y="0"/>
                  </a:lnTo>
                  <a:lnTo>
                    <a:pt x="1918" y="0"/>
                  </a:lnTo>
                  <a:lnTo>
                    <a:pt x="1914" y="0"/>
                  </a:lnTo>
                  <a:lnTo>
                    <a:pt x="1910" y="0"/>
                  </a:lnTo>
                  <a:lnTo>
                    <a:pt x="1906" y="0"/>
                  </a:lnTo>
                  <a:lnTo>
                    <a:pt x="1902" y="0"/>
                  </a:lnTo>
                  <a:lnTo>
                    <a:pt x="1898" y="0"/>
                  </a:lnTo>
                  <a:lnTo>
                    <a:pt x="1894" y="0"/>
                  </a:lnTo>
                  <a:lnTo>
                    <a:pt x="1891" y="0"/>
                  </a:lnTo>
                  <a:lnTo>
                    <a:pt x="1887" y="0"/>
                  </a:lnTo>
                  <a:lnTo>
                    <a:pt x="1883" y="0"/>
                  </a:lnTo>
                  <a:lnTo>
                    <a:pt x="1879" y="0"/>
                  </a:lnTo>
                  <a:lnTo>
                    <a:pt x="1875" y="0"/>
                  </a:lnTo>
                  <a:lnTo>
                    <a:pt x="1871" y="0"/>
                  </a:lnTo>
                  <a:lnTo>
                    <a:pt x="1867" y="0"/>
                  </a:lnTo>
                  <a:lnTo>
                    <a:pt x="1863" y="0"/>
                  </a:lnTo>
                  <a:lnTo>
                    <a:pt x="1859" y="0"/>
                  </a:lnTo>
                  <a:lnTo>
                    <a:pt x="1855" y="0"/>
                  </a:lnTo>
                  <a:lnTo>
                    <a:pt x="1851" y="0"/>
                  </a:lnTo>
                  <a:lnTo>
                    <a:pt x="1847" y="0"/>
                  </a:lnTo>
                  <a:lnTo>
                    <a:pt x="1843" y="0"/>
                  </a:lnTo>
                  <a:lnTo>
                    <a:pt x="1839" y="0"/>
                  </a:lnTo>
                  <a:lnTo>
                    <a:pt x="1835" y="0"/>
                  </a:lnTo>
                  <a:lnTo>
                    <a:pt x="1831" y="0"/>
                  </a:lnTo>
                  <a:lnTo>
                    <a:pt x="1827" y="0"/>
                  </a:lnTo>
                  <a:lnTo>
                    <a:pt x="1823" y="0"/>
                  </a:lnTo>
                  <a:lnTo>
                    <a:pt x="1819" y="0"/>
                  </a:lnTo>
                  <a:lnTo>
                    <a:pt x="1815" y="0"/>
                  </a:lnTo>
                  <a:lnTo>
                    <a:pt x="1811" y="0"/>
                  </a:lnTo>
                  <a:lnTo>
                    <a:pt x="1808" y="0"/>
                  </a:lnTo>
                  <a:lnTo>
                    <a:pt x="1804" y="0"/>
                  </a:lnTo>
                  <a:lnTo>
                    <a:pt x="1800" y="0"/>
                  </a:lnTo>
                  <a:lnTo>
                    <a:pt x="1797" y="0"/>
                  </a:lnTo>
                  <a:lnTo>
                    <a:pt x="1793" y="0"/>
                  </a:lnTo>
                  <a:lnTo>
                    <a:pt x="1789" y="0"/>
                  </a:lnTo>
                  <a:lnTo>
                    <a:pt x="1785" y="0"/>
                  </a:lnTo>
                  <a:lnTo>
                    <a:pt x="1781" y="0"/>
                  </a:lnTo>
                  <a:lnTo>
                    <a:pt x="1777" y="0"/>
                  </a:lnTo>
                  <a:lnTo>
                    <a:pt x="1773" y="0"/>
                  </a:lnTo>
                  <a:lnTo>
                    <a:pt x="1769" y="0"/>
                  </a:lnTo>
                  <a:lnTo>
                    <a:pt x="1765" y="0"/>
                  </a:lnTo>
                  <a:lnTo>
                    <a:pt x="1761" y="0"/>
                  </a:lnTo>
                  <a:lnTo>
                    <a:pt x="1757" y="0"/>
                  </a:lnTo>
                  <a:lnTo>
                    <a:pt x="1753" y="0"/>
                  </a:lnTo>
                  <a:lnTo>
                    <a:pt x="1749" y="0"/>
                  </a:lnTo>
                  <a:lnTo>
                    <a:pt x="1745" y="0"/>
                  </a:lnTo>
                  <a:lnTo>
                    <a:pt x="1742" y="0"/>
                  </a:lnTo>
                  <a:lnTo>
                    <a:pt x="1738" y="0"/>
                  </a:lnTo>
                  <a:lnTo>
                    <a:pt x="1734" y="0"/>
                  </a:lnTo>
                  <a:lnTo>
                    <a:pt x="1730" y="0"/>
                  </a:lnTo>
                  <a:lnTo>
                    <a:pt x="1726" y="0"/>
                  </a:lnTo>
                  <a:lnTo>
                    <a:pt x="1722" y="0"/>
                  </a:lnTo>
                  <a:lnTo>
                    <a:pt x="1718" y="0"/>
                  </a:lnTo>
                  <a:lnTo>
                    <a:pt x="1714" y="0"/>
                  </a:lnTo>
                  <a:lnTo>
                    <a:pt x="1710" y="0"/>
                  </a:lnTo>
                  <a:lnTo>
                    <a:pt x="1706" y="0"/>
                  </a:lnTo>
                  <a:lnTo>
                    <a:pt x="1702" y="0"/>
                  </a:lnTo>
                  <a:lnTo>
                    <a:pt x="1698" y="0"/>
                  </a:lnTo>
                  <a:lnTo>
                    <a:pt x="1694" y="0"/>
                  </a:lnTo>
                  <a:lnTo>
                    <a:pt x="1690" y="0"/>
                  </a:lnTo>
                  <a:lnTo>
                    <a:pt x="1686" y="0"/>
                  </a:lnTo>
                  <a:lnTo>
                    <a:pt x="1682" y="0"/>
                  </a:lnTo>
                  <a:lnTo>
                    <a:pt x="1679" y="0"/>
                  </a:lnTo>
                  <a:lnTo>
                    <a:pt x="1675" y="0"/>
                  </a:lnTo>
                  <a:lnTo>
                    <a:pt x="1671" y="0"/>
                  </a:lnTo>
                  <a:lnTo>
                    <a:pt x="1667" y="0"/>
                  </a:lnTo>
                  <a:lnTo>
                    <a:pt x="1663" y="0"/>
                  </a:lnTo>
                  <a:lnTo>
                    <a:pt x="1659" y="0"/>
                  </a:lnTo>
                  <a:lnTo>
                    <a:pt x="1655" y="0"/>
                  </a:lnTo>
                  <a:lnTo>
                    <a:pt x="1651" y="0"/>
                  </a:lnTo>
                  <a:lnTo>
                    <a:pt x="1647" y="0"/>
                  </a:lnTo>
                  <a:lnTo>
                    <a:pt x="1643" y="0"/>
                  </a:lnTo>
                  <a:lnTo>
                    <a:pt x="1639" y="0"/>
                  </a:lnTo>
                  <a:lnTo>
                    <a:pt x="1635" y="0"/>
                  </a:lnTo>
                  <a:lnTo>
                    <a:pt x="1631" y="0"/>
                  </a:lnTo>
                  <a:lnTo>
                    <a:pt x="1627" y="0"/>
                  </a:lnTo>
                  <a:lnTo>
                    <a:pt x="1623" y="0"/>
                  </a:lnTo>
                  <a:lnTo>
                    <a:pt x="1619" y="0"/>
                  </a:lnTo>
                  <a:lnTo>
                    <a:pt x="1615" y="0"/>
                  </a:lnTo>
                  <a:lnTo>
                    <a:pt x="1611" y="0"/>
                  </a:lnTo>
                  <a:lnTo>
                    <a:pt x="1607" y="0"/>
                  </a:lnTo>
                  <a:lnTo>
                    <a:pt x="1604" y="0"/>
                  </a:lnTo>
                  <a:lnTo>
                    <a:pt x="1600" y="0"/>
                  </a:lnTo>
                  <a:lnTo>
                    <a:pt x="1596" y="0"/>
                  </a:lnTo>
                  <a:lnTo>
                    <a:pt x="1592" y="0"/>
                  </a:lnTo>
                  <a:lnTo>
                    <a:pt x="1588" y="0"/>
                  </a:lnTo>
                  <a:lnTo>
                    <a:pt x="1584" y="0"/>
                  </a:lnTo>
                  <a:lnTo>
                    <a:pt x="1580" y="0"/>
                  </a:lnTo>
                  <a:lnTo>
                    <a:pt x="1576" y="0"/>
                  </a:lnTo>
                  <a:lnTo>
                    <a:pt x="1572" y="0"/>
                  </a:lnTo>
                  <a:lnTo>
                    <a:pt x="1568" y="0"/>
                  </a:lnTo>
                  <a:lnTo>
                    <a:pt x="1564" y="0"/>
                  </a:lnTo>
                  <a:lnTo>
                    <a:pt x="1560" y="0"/>
                  </a:lnTo>
                  <a:lnTo>
                    <a:pt x="1556" y="0"/>
                  </a:lnTo>
                  <a:lnTo>
                    <a:pt x="1552" y="0"/>
                  </a:lnTo>
                  <a:lnTo>
                    <a:pt x="1548" y="0"/>
                  </a:lnTo>
                  <a:lnTo>
                    <a:pt x="1544" y="0"/>
                  </a:lnTo>
                  <a:lnTo>
                    <a:pt x="1540" y="0"/>
                  </a:lnTo>
                  <a:lnTo>
                    <a:pt x="1536" y="0"/>
                  </a:lnTo>
                  <a:lnTo>
                    <a:pt x="1532" y="0"/>
                  </a:lnTo>
                  <a:lnTo>
                    <a:pt x="1529" y="0"/>
                  </a:lnTo>
                  <a:lnTo>
                    <a:pt x="1525" y="0"/>
                  </a:lnTo>
                  <a:lnTo>
                    <a:pt x="1521" y="0"/>
                  </a:lnTo>
                  <a:lnTo>
                    <a:pt x="1517" y="0"/>
                  </a:lnTo>
                  <a:lnTo>
                    <a:pt x="1513" y="0"/>
                  </a:lnTo>
                  <a:lnTo>
                    <a:pt x="1509" y="0"/>
                  </a:lnTo>
                  <a:lnTo>
                    <a:pt x="1505" y="0"/>
                  </a:lnTo>
                  <a:lnTo>
                    <a:pt x="1501" y="0"/>
                  </a:lnTo>
                  <a:lnTo>
                    <a:pt x="1497" y="0"/>
                  </a:lnTo>
                  <a:lnTo>
                    <a:pt x="1493" y="0"/>
                  </a:lnTo>
                  <a:lnTo>
                    <a:pt x="1489" y="0"/>
                  </a:lnTo>
                  <a:lnTo>
                    <a:pt x="1485" y="0"/>
                  </a:lnTo>
                  <a:lnTo>
                    <a:pt x="1481" y="0"/>
                  </a:lnTo>
                  <a:lnTo>
                    <a:pt x="1477" y="0"/>
                  </a:lnTo>
                  <a:lnTo>
                    <a:pt x="1473" y="0"/>
                  </a:lnTo>
                  <a:lnTo>
                    <a:pt x="1470" y="0"/>
                  </a:lnTo>
                  <a:lnTo>
                    <a:pt x="1467" y="0"/>
                  </a:lnTo>
                  <a:lnTo>
                    <a:pt x="1463" y="0"/>
                  </a:lnTo>
                  <a:lnTo>
                    <a:pt x="1459" y="0"/>
                  </a:lnTo>
                  <a:lnTo>
                    <a:pt x="1455" y="0"/>
                  </a:lnTo>
                  <a:lnTo>
                    <a:pt x="1451" y="0"/>
                  </a:lnTo>
                  <a:lnTo>
                    <a:pt x="1447" y="0"/>
                  </a:lnTo>
                  <a:lnTo>
                    <a:pt x="1443" y="0"/>
                  </a:lnTo>
                  <a:lnTo>
                    <a:pt x="1439" y="0"/>
                  </a:lnTo>
                  <a:lnTo>
                    <a:pt x="1435" y="0"/>
                  </a:lnTo>
                  <a:lnTo>
                    <a:pt x="1431" y="0"/>
                  </a:lnTo>
                  <a:lnTo>
                    <a:pt x="1427" y="0"/>
                  </a:lnTo>
                  <a:lnTo>
                    <a:pt x="1423" y="0"/>
                  </a:lnTo>
                  <a:lnTo>
                    <a:pt x="1419" y="0"/>
                  </a:lnTo>
                  <a:lnTo>
                    <a:pt x="1415" y="0"/>
                  </a:lnTo>
                  <a:lnTo>
                    <a:pt x="1411" y="0"/>
                  </a:lnTo>
                  <a:lnTo>
                    <a:pt x="1407" y="0"/>
                  </a:lnTo>
                  <a:lnTo>
                    <a:pt x="1403" y="0"/>
                  </a:lnTo>
                  <a:lnTo>
                    <a:pt x="1400" y="0"/>
                  </a:lnTo>
                  <a:lnTo>
                    <a:pt x="1396" y="0"/>
                  </a:lnTo>
                  <a:lnTo>
                    <a:pt x="1392" y="0"/>
                  </a:lnTo>
                  <a:lnTo>
                    <a:pt x="1388" y="0"/>
                  </a:lnTo>
                  <a:lnTo>
                    <a:pt x="1384" y="0"/>
                  </a:lnTo>
                  <a:lnTo>
                    <a:pt x="1380" y="0"/>
                  </a:lnTo>
                  <a:lnTo>
                    <a:pt x="1376" y="0"/>
                  </a:lnTo>
                  <a:lnTo>
                    <a:pt x="1372" y="0"/>
                  </a:lnTo>
                  <a:lnTo>
                    <a:pt x="1368" y="0"/>
                  </a:lnTo>
                  <a:lnTo>
                    <a:pt x="1364" y="0"/>
                  </a:lnTo>
                  <a:lnTo>
                    <a:pt x="1360" y="0"/>
                  </a:lnTo>
                  <a:lnTo>
                    <a:pt x="1356" y="0"/>
                  </a:lnTo>
                  <a:lnTo>
                    <a:pt x="1352" y="0"/>
                  </a:lnTo>
                  <a:lnTo>
                    <a:pt x="1348" y="0"/>
                  </a:lnTo>
                  <a:lnTo>
                    <a:pt x="1344" y="0"/>
                  </a:lnTo>
                  <a:lnTo>
                    <a:pt x="1340" y="0"/>
                  </a:lnTo>
                  <a:lnTo>
                    <a:pt x="1336" y="0"/>
                  </a:lnTo>
                  <a:lnTo>
                    <a:pt x="1332" y="0"/>
                  </a:lnTo>
                  <a:lnTo>
                    <a:pt x="1328" y="0"/>
                  </a:lnTo>
                  <a:lnTo>
                    <a:pt x="1324" y="0"/>
                  </a:lnTo>
                  <a:lnTo>
                    <a:pt x="1321" y="0"/>
                  </a:lnTo>
                  <a:lnTo>
                    <a:pt x="1317" y="0"/>
                  </a:lnTo>
                  <a:lnTo>
                    <a:pt x="1313" y="0"/>
                  </a:lnTo>
                  <a:lnTo>
                    <a:pt x="1309" y="0"/>
                  </a:lnTo>
                  <a:lnTo>
                    <a:pt x="1305" y="0"/>
                  </a:lnTo>
                  <a:lnTo>
                    <a:pt x="1301" y="0"/>
                  </a:lnTo>
                  <a:lnTo>
                    <a:pt x="1297" y="0"/>
                  </a:lnTo>
                  <a:lnTo>
                    <a:pt x="1293" y="0"/>
                  </a:lnTo>
                  <a:lnTo>
                    <a:pt x="1289" y="0"/>
                  </a:lnTo>
                  <a:lnTo>
                    <a:pt x="1285" y="0"/>
                  </a:lnTo>
                  <a:lnTo>
                    <a:pt x="1281" y="0"/>
                  </a:lnTo>
                  <a:lnTo>
                    <a:pt x="1277" y="0"/>
                  </a:lnTo>
                  <a:lnTo>
                    <a:pt x="1273" y="0"/>
                  </a:lnTo>
                  <a:lnTo>
                    <a:pt x="1269" y="0"/>
                  </a:lnTo>
                  <a:lnTo>
                    <a:pt x="1265" y="0"/>
                  </a:lnTo>
                  <a:lnTo>
                    <a:pt x="1261" y="0"/>
                  </a:lnTo>
                  <a:lnTo>
                    <a:pt x="1257" y="0"/>
                  </a:lnTo>
                  <a:lnTo>
                    <a:pt x="1254" y="0"/>
                  </a:lnTo>
                  <a:lnTo>
                    <a:pt x="1250" y="0"/>
                  </a:lnTo>
                  <a:lnTo>
                    <a:pt x="1246" y="0"/>
                  </a:lnTo>
                  <a:lnTo>
                    <a:pt x="1242" y="0"/>
                  </a:lnTo>
                  <a:lnTo>
                    <a:pt x="1238" y="0"/>
                  </a:lnTo>
                  <a:lnTo>
                    <a:pt x="1234" y="0"/>
                  </a:lnTo>
                  <a:lnTo>
                    <a:pt x="1230" y="0"/>
                  </a:lnTo>
                  <a:lnTo>
                    <a:pt x="1226" y="0"/>
                  </a:lnTo>
                  <a:lnTo>
                    <a:pt x="1222" y="0"/>
                  </a:lnTo>
                  <a:lnTo>
                    <a:pt x="1218" y="0"/>
                  </a:lnTo>
                  <a:lnTo>
                    <a:pt x="1214" y="0"/>
                  </a:lnTo>
                  <a:lnTo>
                    <a:pt x="1210" y="0"/>
                  </a:lnTo>
                  <a:lnTo>
                    <a:pt x="1206" y="0"/>
                  </a:lnTo>
                  <a:lnTo>
                    <a:pt x="1202" y="0"/>
                  </a:lnTo>
                  <a:lnTo>
                    <a:pt x="1198" y="0"/>
                  </a:lnTo>
                  <a:lnTo>
                    <a:pt x="1194" y="0"/>
                  </a:lnTo>
                  <a:lnTo>
                    <a:pt x="1191" y="0"/>
                  </a:lnTo>
                  <a:lnTo>
                    <a:pt x="1187" y="0"/>
                  </a:lnTo>
                  <a:lnTo>
                    <a:pt x="1183" y="0"/>
                  </a:lnTo>
                  <a:lnTo>
                    <a:pt x="1179" y="0"/>
                  </a:lnTo>
                  <a:lnTo>
                    <a:pt x="1175" y="0"/>
                  </a:lnTo>
                  <a:lnTo>
                    <a:pt x="1171" y="0"/>
                  </a:lnTo>
                  <a:lnTo>
                    <a:pt x="1167" y="0"/>
                  </a:lnTo>
                  <a:lnTo>
                    <a:pt x="1163" y="0"/>
                  </a:lnTo>
                  <a:lnTo>
                    <a:pt x="1159" y="0"/>
                  </a:lnTo>
                  <a:lnTo>
                    <a:pt x="1155" y="0"/>
                  </a:lnTo>
                  <a:lnTo>
                    <a:pt x="1151" y="0"/>
                  </a:lnTo>
                  <a:lnTo>
                    <a:pt x="1147" y="0"/>
                  </a:lnTo>
                  <a:lnTo>
                    <a:pt x="1144" y="0"/>
                  </a:lnTo>
                  <a:lnTo>
                    <a:pt x="1140" y="0"/>
                  </a:lnTo>
                  <a:lnTo>
                    <a:pt x="1136" y="0"/>
                  </a:lnTo>
                  <a:lnTo>
                    <a:pt x="1132" y="0"/>
                  </a:lnTo>
                  <a:lnTo>
                    <a:pt x="1128" y="0"/>
                  </a:lnTo>
                  <a:lnTo>
                    <a:pt x="1124" y="0"/>
                  </a:lnTo>
                  <a:lnTo>
                    <a:pt x="1120" y="0"/>
                  </a:lnTo>
                  <a:lnTo>
                    <a:pt x="1117" y="0"/>
                  </a:lnTo>
                  <a:lnTo>
                    <a:pt x="1113" y="0"/>
                  </a:lnTo>
                  <a:lnTo>
                    <a:pt x="1109" y="0"/>
                  </a:lnTo>
                  <a:lnTo>
                    <a:pt x="1105" y="0"/>
                  </a:lnTo>
                  <a:lnTo>
                    <a:pt x="1101" y="0"/>
                  </a:lnTo>
                  <a:lnTo>
                    <a:pt x="1097" y="0"/>
                  </a:lnTo>
                  <a:lnTo>
                    <a:pt x="1093" y="0"/>
                  </a:lnTo>
                  <a:lnTo>
                    <a:pt x="1089" y="0"/>
                  </a:lnTo>
                  <a:lnTo>
                    <a:pt x="1085" y="0"/>
                  </a:lnTo>
                  <a:lnTo>
                    <a:pt x="1081" y="0"/>
                  </a:lnTo>
                  <a:lnTo>
                    <a:pt x="1077" y="0"/>
                  </a:lnTo>
                  <a:lnTo>
                    <a:pt x="1073" y="0"/>
                  </a:lnTo>
                  <a:lnTo>
                    <a:pt x="1069" y="0"/>
                  </a:lnTo>
                  <a:lnTo>
                    <a:pt x="1065" y="0"/>
                  </a:lnTo>
                  <a:lnTo>
                    <a:pt x="1061" y="0"/>
                  </a:lnTo>
                  <a:lnTo>
                    <a:pt x="1057" y="0"/>
                  </a:lnTo>
                  <a:lnTo>
                    <a:pt x="1053" y="0"/>
                  </a:lnTo>
                  <a:lnTo>
                    <a:pt x="1049" y="0"/>
                  </a:lnTo>
                  <a:lnTo>
                    <a:pt x="1045" y="0"/>
                  </a:lnTo>
                  <a:lnTo>
                    <a:pt x="1042" y="0"/>
                  </a:lnTo>
                  <a:lnTo>
                    <a:pt x="1038" y="0"/>
                  </a:lnTo>
                  <a:lnTo>
                    <a:pt x="1034" y="0"/>
                  </a:lnTo>
                  <a:lnTo>
                    <a:pt x="1030" y="0"/>
                  </a:lnTo>
                  <a:lnTo>
                    <a:pt x="1026" y="0"/>
                  </a:lnTo>
                  <a:lnTo>
                    <a:pt x="1022" y="0"/>
                  </a:lnTo>
                  <a:lnTo>
                    <a:pt x="1018" y="0"/>
                  </a:lnTo>
                  <a:lnTo>
                    <a:pt x="1014" y="0"/>
                  </a:lnTo>
                  <a:lnTo>
                    <a:pt x="1010" y="0"/>
                  </a:lnTo>
                  <a:lnTo>
                    <a:pt x="1006" y="0"/>
                  </a:lnTo>
                  <a:lnTo>
                    <a:pt x="1002" y="0"/>
                  </a:lnTo>
                  <a:lnTo>
                    <a:pt x="998" y="0"/>
                  </a:lnTo>
                  <a:lnTo>
                    <a:pt x="994" y="0"/>
                  </a:lnTo>
                  <a:lnTo>
                    <a:pt x="990" y="0"/>
                  </a:lnTo>
                  <a:lnTo>
                    <a:pt x="986" y="0"/>
                  </a:lnTo>
                  <a:lnTo>
                    <a:pt x="982" y="0"/>
                  </a:lnTo>
                  <a:lnTo>
                    <a:pt x="979" y="0"/>
                  </a:lnTo>
                  <a:lnTo>
                    <a:pt x="975" y="0"/>
                  </a:lnTo>
                  <a:lnTo>
                    <a:pt x="971" y="0"/>
                  </a:lnTo>
                  <a:lnTo>
                    <a:pt x="967" y="0"/>
                  </a:lnTo>
                  <a:lnTo>
                    <a:pt x="963" y="0"/>
                  </a:lnTo>
                  <a:lnTo>
                    <a:pt x="959" y="0"/>
                  </a:lnTo>
                  <a:lnTo>
                    <a:pt x="955" y="0"/>
                  </a:lnTo>
                  <a:lnTo>
                    <a:pt x="951" y="0"/>
                  </a:lnTo>
                  <a:lnTo>
                    <a:pt x="947" y="0"/>
                  </a:lnTo>
                  <a:lnTo>
                    <a:pt x="943" y="0"/>
                  </a:lnTo>
                  <a:lnTo>
                    <a:pt x="939" y="0"/>
                  </a:lnTo>
                  <a:lnTo>
                    <a:pt x="935" y="0"/>
                  </a:lnTo>
                  <a:lnTo>
                    <a:pt x="931" y="0"/>
                  </a:lnTo>
                  <a:lnTo>
                    <a:pt x="927" y="0"/>
                  </a:lnTo>
                  <a:lnTo>
                    <a:pt x="923" y="0"/>
                  </a:lnTo>
                  <a:lnTo>
                    <a:pt x="919" y="0"/>
                  </a:lnTo>
                  <a:lnTo>
                    <a:pt x="915" y="0"/>
                  </a:lnTo>
                  <a:lnTo>
                    <a:pt x="912" y="0"/>
                  </a:lnTo>
                  <a:lnTo>
                    <a:pt x="908" y="0"/>
                  </a:lnTo>
                  <a:lnTo>
                    <a:pt x="904" y="0"/>
                  </a:lnTo>
                  <a:lnTo>
                    <a:pt x="900" y="0"/>
                  </a:lnTo>
                  <a:lnTo>
                    <a:pt x="896" y="0"/>
                  </a:lnTo>
                  <a:lnTo>
                    <a:pt x="892" y="0"/>
                  </a:lnTo>
                  <a:lnTo>
                    <a:pt x="888" y="0"/>
                  </a:lnTo>
                  <a:lnTo>
                    <a:pt x="884" y="0"/>
                  </a:lnTo>
                  <a:lnTo>
                    <a:pt x="880" y="0"/>
                  </a:lnTo>
                  <a:lnTo>
                    <a:pt x="876" y="0"/>
                  </a:lnTo>
                  <a:lnTo>
                    <a:pt x="872" y="0"/>
                  </a:lnTo>
                  <a:lnTo>
                    <a:pt x="868" y="0"/>
                  </a:lnTo>
                  <a:lnTo>
                    <a:pt x="864" y="0"/>
                  </a:lnTo>
                  <a:lnTo>
                    <a:pt x="860" y="0"/>
                  </a:lnTo>
                  <a:lnTo>
                    <a:pt x="856" y="0"/>
                  </a:lnTo>
                  <a:lnTo>
                    <a:pt x="852" y="0"/>
                  </a:lnTo>
                  <a:lnTo>
                    <a:pt x="848" y="0"/>
                  </a:lnTo>
                  <a:lnTo>
                    <a:pt x="844" y="0"/>
                  </a:lnTo>
                  <a:lnTo>
                    <a:pt x="840" y="0"/>
                  </a:lnTo>
                  <a:lnTo>
                    <a:pt x="836" y="0"/>
                  </a:lnTo>
                  <a:lnTo>
                    <a:pt x="833" y="0"/>
                  </a:lnTo>
                  <a:lnTo>
                    <a:pt x="829" y="0"/>
                  </a:lnTo>
                  <a:lnTo>
                    <a:pt x="825" y="0"/>
                  </a:lnTo>
                  <a:lnTo>
                    <a:pt x="821" y="0"/>
                  </a:lnTo>
                  <a:lnTo>
                    <a:pt x="817" y="0"/>
                  </a:lnTo>
                  <a:lnTo>
                    <a:pt x="814" y="0"/>
                  </a:lnTo>
                  <a:lnTo>
                    <a:pt x="810" y="0"/>
                  </a:lnTo>
                  <a:lnTo>
                    <a:pt x="806" y="0"/>
                  </a:lnTo>
                  <a:lnTo>
                    <a:pt x="802" y="0"/>
                  </a:lnTo>
                  <a:lnTo>
                    <a:pt x="798" y="0"/>
                  </a:lnTo>
                  <a:lnTo>
                    <a:pt x="794" y="0"/>
                  </a:lnTo>
                  <a:lnTo>
                    <a:pt x="790" y="0"/>
                  </a:lnTo>
                  <a:lnTo>
                    <a:pt x="786" y="0"/>
                  </a:lnTo>
                  <a:lnTo>
                    <a:pt x="782" y="0"/>
                  </a:lnTo>
                  <a:lnTo>
                    <a:pt x="778" y="0"/>
                  </a:lnTo>
                  <a:lnTo>
                    <a:pt x="774" y="0"/>
                  </a:lnTo>
                  <a:lnTo>
                    <a:pt x="770" y="0"/>
                  </a:lnTo>
                  <a:lnTo>
                    <a:pt x="767" y="0"/>
                  </a:lnTo>
                  <a:lnTo>
                    <a:pt x="763" y="0"/>
                  </a:lnTo>
                  <a:lnTo>
                    <a:pt x="759" y="0"/>
                  </a:lnTo>
                  <a:lnTo>
                    <a:pt x="755" y="0"/>
                  </a:lnTo>
                  <a:lnTo>
                    <a:pt x="751" y="0"/>
                  </a:lnTo>
                  <a:lnTo>
                    <a:pt x="747" y="0"/>
                  </a:lnTo>
                  <a:lnTo>
                    <a:pt x="743" y="0"/>
                  </a:lnTo>
                  <a:lnTo>
                    <a:pt x="739" y="0"/>
                  </a:lnTo>
                  <a:lnTo>
                    <a:pt x="735" y="0"/>
                  </a:lnTo>
                  <a:lnTo>
                    <a:pt x="731" y="0"/>
                  </a:lnTo>
                  <a:lnTo>
                    <a:pt x="727" y="0"/>
                  </a:lnTo>
                  <a:lnTo>
                    <a:pt x="723" y="0"/>
                  </a:lnTo>
                  <a:lnTo>
                    <a:pt x="719" y="0"/>
                  </a:lnTo>
                  <a:lnTo>
                    <a:pt x="715" y="0"/>
                  </a:lnTo>
                  <a:lnTo>
                    <a:pt x="711" y="0"/>
                  </a:lnTo>
                  <a:lnTo>
                    <a:pt x="707" y="0"/>
                  </a:lnTo>
                  <a:lnTo>
                    <a:pt x="704" y="0"/>
                  </a:lnTo>
                  <a:lnTo>
                    <a:pt x="700" y="0"/>
                  </a:lnTo>
                  <a:lnTo>
                    <a:pt x="696" y="0"/>
                  </a:lnTo>
                  <a:lnTo>
                    <a:pt x="692" y="0"/>
                  </a:lnTo>
                  <a:lnTo>
                    <a:pt x="688" y="0"/>
                  </a:lnTo>
                  <a:lnTo>
                    <a:pt x="684" y="0"/>
                  </a:lnTo>
                  <a:lnTo>
                    <a:pt x="680" y="0"/>
                  </a:lnTo>
                  <a:lnTo>
                    <a:pt x="676" y="0"/>
                  </a:lnTo>
                  <a:lnTo>
                    <a:pt x="672" y="0"/>
                  </a:lnTo>
                  <a:lnTo>
                    <a:pt x="668" y="0"/>
                  </a:lnTo>
                  <a:lnTo>
                    <a:pt x="664" y="0"/>
                  </a:lnTo>
                  <a:lnTo>
                    <a:pt x="660" y="0"/>
                  </a:lnTo>
                  <a:lnTo>
                    <a:pt x="656" y="0"/>
                  </a:lnTo>
                  <a:lnTo>
                    <a:pt x="652" y="0"/>
                  </a:lnTo>
                  <a:lnTo>
                    <a:pt x="648" y="0"/>
                  </a:lnTo>
                  <a:lnTo>
                    <a:pt x="644" y="0"/>
                  </a:lnTo>
                  <a:lnTo>
                    <a:pt x="640" y="0"/>
                  </a:lnTo>
                  <a:lnTo>
                    <a:pt x="636" y="0"/>
                  </a:lnTo>
                  <a:lnTo>
                    <a:pt x="632" y="0"/>
                  </a:lnTo>
                  <a:lnTo>
                    <a:pt x="629" y="0"/>
                  </a:lnTo>
                  <a:lnTo>
                    <a:pt x="625" y="0"/>
                  </a:lnTo>
                  <a:lnTo>
                    <a:pt x="621" y="0"/>
                  </a:lnTo>
                  <a:lnTo>
                    <a:pt x="617" y="0"/>
                  </a:lnTo>
                  <a:lnTo>
                    <a:pt x="613" y="0"/>
                  </a:lnTo>
                  <a:lnTo>
                    <a:pt x="609" y="0"/>
                  </a:lnTo>
                  <a:lnTo>
                    <a:pt x="605" y="0"/>
                  </a:lnTo>
                  <a:lnTo>
                    <a:pt x="601" y="0"/>
                  </a:lnTo>
                  <a:lnTo>
                    <a:pt x="597" y="0"/>
                  </a:lnTo>
                  <a:lnTo>
                    <a:pt x="593" y="0"/>
                  </a:lnTo>
                  <a:lnTo>
                    <a:pt x="589" y="0"/>
                  </a:lnTo>
                  <a:lnTo>
                    <a:pt x="585" y="0"/>
                  </a:lnTo>
                  <a:lnTo>
                    <a:pt x="581" y="0"/>
                  </a:lnTo>
                  <a:lnTo>
                    <a:pt x="577" y="0"/>
                  </a:lnTo>
                  <a:lnTo>
                    <a:pt x="573" y="0"/>
                  </a:lnTo>
                  <a:lnTo>
                    <a:pt x="569" y="0"/>
                  </a:lnTo>
                  <a:lnTo>
                    <a:pt x="565" y="0"/>
                  </a:lnTo>
                  <a:lnTo>
                    <a:pt x="561" y="0"/>
                  </a:lnTo>
                  <a:lnTo>
                    <a:pt x="557" y="0"/>
                  </a:lnTo>
                  <a:lnTo>
                    <a:pt x="554" y="0"/>
                  </a:lnTo>
                  <a:lnTo>
                    <a:pt x="550" y="0"/>
                  </a:lnTo>
                  <a:lnTo>
                    <a:pt x="546" y="0"/>
                  </a:lnTo>
                  <a:lnTo>
                    <a:pt x="542" y="0"/>
                  </a:lnTo>
                  <a:lnTo>
                    <a:pt x="538" y="0"/>
                  </a:lnTo>
                  <a:lnTo>
                    <a:pt x="534" y="0"/>
                  </a:lnTo>
                  <a:lnTo>
                    <a:pt x="530" y="0"/>
                  </a:lnTo>
                  <a:lnTo>
                    <a:pt x="526" y="0"/>
                  </a:lnTo>
                  <a:lnTo>
                    <a:pt x="522" y="0"/>
                  </a:lnTo>
                  <a:lnTo>
                    <a:pt x="518" y="0"/>
                  </a:lnTo>
                  <a:lnTo>
                    <a:pt x="514" y="0"/>
                  </a:lnTo>
                  <a:lnTo>
                    <a:pt x="510" y="0"/>
                  </a:lnTo>
                  <a:lnTo>
                    <a:pt x="506" y="0"/>
                  </a:lnTo>
                  <a:lnTo>
                    <a:pt x="502" y="0"/>
                  </a:lnTo>
                  <a:lnTo>
                    <a:pt x="498" y="0"/>
                  </a:lnTo>
                  <a:lnTo>
                    <a:pt x="494" y="0"/>
                  </a:lnTo>
                  <a:lnTo>
                    <a:pt x="491" y="0"/>
                  </a:lnTo>
                  <a:lnTo>
                    <a:pt x="488" y="0"/>
                  </a:lnTo>
                  <a:lnTo>
                    <a:pt x="484" y="0"/>
                  </a:lnTo>
                  <a:lnTo>
                    <a:pt x="480" y="0"/>
                  </a:lnTo>
                  <a:lnTo>
                    <a:pt x="476" y="0"/>
                  </a:lnTo>
                  <a:lnTo>
                    <a:pt x="472" y="0"/>
                  </a:lnTo>
                  <a:lnTo>
                    <a:pt x="468" y="0"/>
                  </a:lnTo>
                  <a:lnTo>
                    <a:pt x="464" y="0"/>
                  </a:lnTo>
                  <a:lnTo>
                    <a:pt x="460" y="0"/>
                  </a:lnTo>
                  <a:lnTo>
                    <a:pt x="456" y="0"/>
                  </a:lnTo>
                  <a:lnTo>
                    <a:pt x="452" y="0"/>
                  </a:lnTo>
                  <a:lnTo>
                    <a:pt x="448" y="0"/>
                  </a:lnTo>
                  <a:lnTo>
                    <a:pt x="444" y="0"/>
                  </a:lnTo>
                  <a:lnTo>
                    <a:pt x="440" y="0"/>
                  </a:lnTo>
                  <a:lnTo>
                    <a:pt x="436" y="0"/>
                  </a:lnTo>
                  <a:lnTo>
                    <a:pt x="432" y="0"/>
                  </a:lnTo>
                  <a:lnTo>
                    <a:pt x="428" y="0"/>
                  </a:lnTo>
                  <a:lnTo>
                    <a:pt x="425" y="0"/>
                  </a:lnTo>
                  <a:lnTo>
                    <a:pt x="421" y="0"/>
                  </a:lnTo>
                  <a:lnTo>
                    <a:pt x="417" y="0"/>
                  </a:lnTo>
                  <a:lnTo>
                    <a:pt x="413" y="0"/>
                  </a:lnTo>
                  <a:lnTo>
                    <a:pt x="409" y="0"/>
                  </a:lnTo>
                  <a:lnTo>
                    <a:pt x="405" y="0"/>
                  </a:lnTo>
                  <a:lnTo>
                    <a:pt x="401" y="0"/>
                  </a:lnTo>
                  <a:lnTo>
                    <a:pt x="397" y="0"/>
                  </a:lnTo>
                  <a:lnTo>
                    <a:pt x="393" y="0"/>
                  </a:lnTo>
                  <a:lnTo>
                    <a:pt x="389" y="0"/>
                  </a:lnTo>
                  <a:lnTo>
                    <a:pt x="385" y="0"/>
                  </a:lnTo>
                  <a:lnTo>
                    <a:pt x="381" y="0"/>
                  </a:lnTo>
                  <a:lnTo>
                    <a:pt x="377" y="0"/>
                  </a:lnTo>
                  <a:lnTo>
                    <a:pt x="373" y="0"/>
                  </a:lnTo>
                  <a:lnTo>
                    <a:pt x="369" y="0"/>
                  </a:lnTo>
                  <a:lnTo>
                    <a:pt x="365" y="0"/>
                  </a:lnTo>
                  <a:lnTo>
                    <a:pt x="361" y="0"/>
                  </a:lnTo>
                  <a:lnTo>
                    <a:pt x="357" y="0"/>
                  </a:lnTo>
                  <a:lnTo>
                    <a:pt x="353" y="0"/>
                  </a:lnTo>
                  <a:lnTo>
                    <a:pt x="349" y="0"/>
                  </a:lnTo>
                  <a:lnTo>
                    <a:pt x="345" y="0"/>
                  </a:lnTo>
                  <a:lnTo>
                    <a:pt x="342" y="0"/>
                  </a:lnTo>
                  <a:lnTo>
                    <a:pt x="338" y="0"/>
                  </a:lnTo>
                  <a:lnTo>
                    <a:pt x="334" y="0"/>
                  </a:lnTo>
                  <a:lnTo>
                    <a:pt x="330" y="0"/>
                  </a:lnTo>
                  <a:lnTo>
                    <a:pt x="326" y="0"/>
                  </a:lnTo>
                  <a:lnTo>
                    <a:pt x="322" y="0"/>
                  </a:lnTo>
                  <a:lnTo>
                    <a:pt x="318" y="0"/>
                  </a:lnTo>
                  <a:lnTo>
                    <a:pt x="314" y="0"/>
                  </a:lnTo>
                  <a:lnTo>
                    <a:pt x="310" y="0"/>
                  </a:lnTo>
                  <a:lnTo>
                    <a:pt x="306" y="0"/>
                  </a:lnTo>
                  <a:lnTo>
                    <a:pt x="302" y="0"/>
                  </a:lnTo>
                  <a:lnTo>
                    <a:pt x="298" y="0"/>
                  </a:lnTo>
                  <a:lnTo>
                    <a:pt x="294" y="0"/>
                  </a:lnTo>
                  <a:lnTo>
                    <a:pt x="290" y="0"/>
                  </a:lnTo>
                  <a:lnTo>
                    <a:pt x="286" y="0"/>
                  </a:lnTo>
                  <a:lnTo>
                    <a:pt x="282" y="0"/>
                  </a:lnTo>
                  <a:lnTo>
                    <a:pt x="279" y="0"/>
                  </a:lnTo>
                  <a:lnTo>
                    <a:pt x="275" y="0"/>
                  </a:lnTo>
                  <a:lnTo>
                    <a:pt x="271" y="0"/>
                  </a:lnTo>
                  <a:lnTo>
                    <a:pt x="267" y="0"/>
                  </a:lnTo>
                  <a:lnTo>
                    <a:pt x="263" y="0"/>
                  </a:lnTo>
                  <a:lnTo>
                    <a:pt x="259" y="0"/>
                  </a:lnTo>
                  <a:lnTo>
                    <a:pt x="255" y="0"/>
                  </a:lnTo>
                  <a:lnTo>
                    <a:pt x="251" y="0"/>
                  </a:lnTo>
                  <a:lnTo>
                    <a:pt x="247" y="0"/>
                  </a:lnTo>
                  <a:lnTo>
                    <a:pt x="243" y="0"/>
                  </a:lnTo>
                  <a:lnTo>
                    <a:pt x="239" y="0"/>
                  </a:lnTo>
                  <a:lnTo>
                    <a:pt x="235" y="0"/>
                  </a:lnTo>
                  <a:lnTo>
                    <a:pt x="231" y="0"/>
                  </a:lnTo>
                  <a:lnTo>
                    <a:pt x="227" y="0"/>
                  </a:lnTo>
                  <a:lnTo>
                    <a:pt x="223" y="0"/>
                  </a:lnTo>
                  <a:lnTo>
                    <a:pt x="219" y="0"/>
                  </a:lnTo>
                  <a:lnTo>
                    <a:pt x="216" y="0"/>
                  </a:lnTo>
                  <a:lnTo>
                    <a:pt x="212" y="0"/>
                  </a:lnTo>
                  <a:lnTo>
                    <a:pt x="208" y="0"/>
                  </a:lnTo>
                  <a:lnTo>
                    <a:pt x="204" y="0"/>
                  </a:lnTo>
                  <a:lnTo>
                    <a:pt x="200" y="0"/>
                  </a:lnTo>
                  <a:lnTo>
                    <a:pt x="196" y="0"/>
                  </a:lnTo>
                  <a:lnTo>
                    <a:pt x="192" y="0"/>
                  </a:lnTo>
                  <a:lnTo>
                    <a:pt x="188" y="0"/>
                  </a:lnTo>
                  <a:lnTo>
                    <a:pt x="184" y="0"/>
                  </a:lnTo>
                  <a:lnTo>
                    <a:pt x="180" y="0"/>
                  </a:lnTo>
                  <a:lnTo>
                    <a:pt x="176" y="0"/>
                  </a:lnTo>
                  <a:lnTo>
                    <a:pt x="172" y="0"/>
                  </a:lnTo>
                  <a:lnTo>
                    <a:pt x="168" y="0"/>
                  </a:lnTo>
                  <a:lnTo>
                    <a:pt x="164" y="0"/>
                  </a:lnTo>
                  <a:lnTo>
                    <a:pt x="161" y="0"/>
                  </a:lnTo>
                  <a:lnTo>
                    <a:pt x="157" y="0"/>
                  </a:lnTo>
                  <a:lnTo>
                    <a:pt x="153" y="0"/>
                  </a:lnTo>
                  <a:lnTo>
                    <a:pt x="149" y="0"/>
                  </a:lnTo>
                  <a:lnTo>
                    <a:pt x="145" y="0"/>
                  </a:lnTo>
                  <a:lnTo>
                    <a:pt x="142" y="0"/>
                  </a:lnTo>
                  <a:lnTo>
                    <a:pt x="138" y="0"/>
                  </a:lnTo>
                  <a:lnTo>
                    <a:pt x="134" y="0"/>
                  </a:lnTo>
                  <a:lnTo>
                    <a:pt x="130" y="0"/>
                  </a:lnTo>
                  <a:lnTo>
                    <a:pt x="126" y="0"/>
                  </a:lnTo>
                  <a:lnTo>
                    <a:pt x="122" y="0"/>
                  </a:lnTo>
                  <a:lnTo>
                    <a:pt x="118" y="0"/>
                  </a:lnTo>
                  <a:lnTo>
                    <a:pt x="114" y="0"/>
                  </a:lnTo>
                  <a:lnTo>
                    <a:pt x="110" y="0"/>
                  </a:lnTo>
                  <a:lnTo>
                    <a:pt x="106" y="0"/>
                  </a:lnTo>
                  <a:lnTo>
                    <a:pt x="102" y="0"/>
                  </a:lnTo>
                  <a:lnTo>
                    <a:pt x="98" y="0"/>
                  </a:lnTo>
                  <a:lnTo>
                    <a:pt x="94" y="0"/>
                  </a:lnTo>
                  <a:lnTo>
                    <a:pt x="90" y="0"/>
                  </a:lnTo>
                  <a:lnTo>
                    <a:pt x="86" y="0"/>
                  </a:lnTo>
                  <a:lnTo>
                    <a:pt x="82" y="0"/>
                  </a:lnTo>
                  <a:lnTo>
                    <a:pt x="78" y="0"/>
                  </a:lnTo>
                  <a:lnTo>
                    <a:pt x="74" y="0"/>
                  </a:lnTo>
                  <a:lnTo>
                    <a:pt x="70" y="0"/>
                  </a:lnTo>
                  <a:lnTo>
                    <a:pt x="66" y="0"/>
                  </a:lnTo>
                  <a:lnTo>
                    <a:pt x="63" y="0"/>
                  </a:lnTo>
                  <a:lnTo>
                    <a:pt x="59" y="0"/>
                  </a:lnTo>
                  <a:lnTo>
                    <a:pt x="55" y="0"/>
                  </a:lnTo>
                  <a:lnTo>
                    <a:pt x="51" y="0"/>
                  </a:lnTo>
                  <a:lnTo>
                    <a:pt x="47" y="0"/>
                  </a:lnTo>
                  <a:lnTo>
                    <a:pt x="43" y="0"/>
                  </a:lnTo>
                  <a:lnTo>
                    <a:pt x="39" y="0"/>
                  </a:lnTo>
                  <a:lnTo>
                    <a:pt x="35" y="0"/>
                  </a:lnTo>
                  <a:lnTo>
                    <a:pt x="31" y="0"/>
                  </a:lnTo>
                  <a:lnTo>
                    <a:pt x="27" y="0"/>
                  </a:lnTo>
                  <a:lnTo>
                    <a:pt x="23" y="0"/>
                  </a:lnTo>
                  <a:lnTo>
                    <a:pt x="19" y="0"/>
                  </a:lnTo>
                  <a:lnTo>
                    <a:pt x="15" y="0"/>
                  </a:lnTo>
                  <a:lnTo>
                    <a:pt x="11" y="0"/>
                  </a:lnTo>
                  <a:lnTo>
                    <a:pt x="7" y="0"/>
                  </a:lnTo>
                  <a:lnTo>
                    <a:pt x="4" y="0"/>
                  </a:lnTo>
                  <a:lnTo>
                    <a:pt x="0" y="0"/>
                  </a:lnTo>
                </a:path>
              </a:pathLst>
            </a:custGeom>
            <a:solidFill>
              <a:srgbClr val="C0300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0" name="Line 21"/>
            <p:cNvSpPr>
              <a:spLocks noChangeShapeType="1"/>
            </p:cNvSpPr>
            <p:nvPr/>
          </p:nvSpPr>
          <p:spPr bwMode="auto">
            <a:xfrm>
              <a:off x="3151" y="2691"/>
              <a:ext cx="2358"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grpSp>
        <p:nvGrpSpPr>
          <p:cNvPr id="23" name="Group 41"/>
          <p:cNvGrpSpPr>
            <a:grpSpLocks/>
          </p:cNvGrpSpPr>
          <p:nvPr/>
        </p:nvGrpSpPr>
        <p:grpSpPr bwMode="auto">
          <a:xfrm>
            <a:off x="430213" y="1931205"/>
            <a:ext cx="4081462" cy="2676525"/>
            <a:chOff x="311" y="1359"/>
            <a:chExt cx="2571" cy="1581"/>
          </a:xfrm>
        </p:grpSpPr>
        <p:sp>
          <p:nvSpPr>
            <p:cNvPr id="24" name="Rectangle 23"/>
            <p:cNvSpPr>
              <a:spLocks noChangeArrowheads="1"/>
            </p:cNvSpPr>
            <p:nvPr/>
          </p:nvSpPr>
          <p:spPr bwMode="auto">
            <a:xfrm>
              <a:off x="311" y="1359"/>
              <a:ext cx="2571" cy="1581"/>
            </a:xfrm>
            <a:prstGeom prst="rect">
              <a:avLst/>
            </a:prstGeom>
            <a:noFill/>
            <a:ln w="76200">
              <a:solidFill>
                <a:srgbClr val="F6BF69"/>
              </a:solidFill>
              <a:miter lim="800000"/>
              <a:headEnd/>
              <a:tailEnd/>
            </a:ln>
          </p:spPr>
          <p:txBody>
            <a:bodyPr wrap="none" anchor="ctr"/>
            <a:lstStyle/>
            <a:p>
              <a:endParaRPr lang="en-US" sz="2400" i="0">
                <a:solidFill>
                  <a:srgbClr val="000000"/>
                </a:solidFill>
              </a:endParaRPr>
            </a:p>
          </p:txBody>
        </p:sp>
        <p:grpSp>
          <p:nvGrpSpPr>
            <p:cNvPr id="25" name="Group 26"/>
            <p:cNvGrpSpPr>
              <a:grpSpLocks/>
            </p:cNvGrpSpPr>
            <p:nvPr/>
          </p:nvGrpSpPr>
          <p:grpSpPr bwMode="auto">
            <a:xfrm>
              <a:off x="432" y="1549"/>
              <a:ext cx="2335" cy="1149"/>
              <a:chOff x="432" y="1549"/>
              <a:chExt cx="2335" cy="1149"/>
            </a:xfrm>
          </p:grpSpPr>
          <p:sp>
            <p:nvSpPr>
              <p:cNvPr id="40" name="Freeform 24"/>
              <p:cNvSpPr>
                <a:spLocks/>
              </p:cNvSpPr>
              <p:nvPr/>
            </p:nvSpPr>
            <p:spPr bwMode="auto">
              <a:xfrm>
                <a:off x="432" y="1549"/>
                <a:ext cx="1962" cy="1149"/>
              </a:xfrm>
              <a:custGeom>
                <a:avLst/>
                <a:gdLst>
                  <a:gd name="T0" fmla="*/ 59 w 1962"/>
                  <a:gd name="T1" fmla="*/ 1128 h 1149"/>
                  <a:gd name="T2" fmla="*/ 122 w 1962"/>
                  <a:gd name="T3" fmla="*/ 1117 h 1149"/>
                  <a:gd name="T4" fmla="*/ 184 w 1962"/>
                  <a:gd name="T5" fmla="*/ 1101 h 1149"/>
                  <a:gd name="T6" fmla="*/ 247 w 1962"/>
                  <a:gd name="T7" fmla="*/ 1079 h 1149"/>
                  <a:gd name="T8" fmla="*/ 310 w 1962"/>
                  <a:gd name="T9" fmla="*/ 1049 h 1149"/>
                  <a:gd name="T10" fmla="*/ 373 w 1962"/>
                  <a:gd name="T11" fmla="*/ 1008 h 1149"/>
                  <a:gd name="T12" fmla="*/ 436 w 1962"/>
                  <a:gd name="T13" fmla="*/ 956 h 1149"/>
                  <a:gd name="T14" fmla="*/ 498 w 1962"/>
                  <a:gd name="T15" fmla="*/ 891 h 1149"/>
                  <a:gd name="T16" fmla="*/ 561 w 1962"/>
                  <a:gd name="T17" fmla="*/ 813 h 1149"/>
                  <a:gd name="T18" fmla="*/ 625 w 1962"/>
                  <a:gd name="T19" fmla="*/ 723 h 1149"/>
                  <a:gd name="T20" fmla="*/ 688 w 1962"/>
                  <a:gd name="T21" fmla="*/ 622 h 1149"/>
                  <a:gd name="T22" fmla="*/ 751 w 1962"/>
                  <a:gd name="T23" fmla="*/ 514 h 1149"/>
                  <a:gd name="T24" fmla="*/ 814 w 1962"/>
                  <a:gd name="T25" fmla="*/ 403 h 1149"/>
                  <a:gd name="T26" fmla="*/ 876 w 1962"/>
                  <a:gd name="T27" fmla="*/ 294 h 1149"/>
                  <a:gd name="T28" fmla="*/ 939 w 1962"/>
                  <a:gd name="T29" fmla="*/ 195 h 1149"/>
                  <a:gd name="T30" fmla="*/ 1002 w 1962"/>
                  <a:gd name="T31" fmla="*/ 110 h 1149"/>
                  <a:gd name="T32" fmla="*/ 1065 w 1962"/>
                  <a:gd name="T33" fmla="*/ 47 h 1149"/>
                  <a:gd name="T34" fmla="*/ 1128 w 1962"/>
                  <a:gd name="T35" fmla="*/ 9 h 1149"/>
                  <a:gd name="T36" fmla="*/ 1191 w 1962"/>
                  <a:gd name="T37" fmla="*/ 0 h 1149"/>
                  <a:gd name="T38" fmla="*/ 1254 w 1962"/>
                  <a:gd name="T39" fmla="*/ 20 h 1149"/>
                  <a:gd name="T40" fmla="*/ 1317 w 1962"/>
                  <a:gd name="T41" fmla="*/ 68 h 1149"/>
                  <a:gd name="T42" fmla="*/ 1380 w 1962"/>
                  <a:gd name="T43" fmla="*/ 139 h 1149"/>
                  <a:gd name="T44" fmla="*/ 1443 w 1962"/>
                  <a:gd name="T45" fmla="*/ 230 h 1149"/>
                  <a:gd name="T46" fmla="*/ 1505 w 1962"/>
                  <a:gd name="T47" fmla="*/ 334 h 1149"/>
                  <a:gd name="T48" fmla="*/ 1568 w 1962"/>
                  <a:gd name="T49" fmla="*/ 445 h 1149"/>
                  <a:gd name="T50" fmla="*/ 1631 w 1962"/>
                  <a:gd name="T51" fmla="*/ 555 h 1149"/>
                  <a:gd name="T52" fmla="*/ 1694 w 1962"/>
                  <a:gd name="T53" fmla="*/ 662 h 1149"/>
                  <a:gd name="T54" fmla="*/ 1757 w 1962"/>
                  <a:gd name="T55" fmla="*/ 758 h 1149"/>
                  <a:gd name="T56" fmla="*/ 1819 w 1962"/>
                  <a:gd name="T57" fmla="*/ 845 h 1149"/>
                  <a:gd name="T58" fmla="*/ 1883 w 1962"/>
                  <a:gd name="T59" fmla="*/ 917 h 1149"/>
                  <a:gd name="T60" fmla="*/ 1946 w 1962"/>
                  <a:gd name="T61" fmla="*/ 977 h 1149"/>
                  <a:gd name="T62" fmla="*/ 1918 w 1962"/>
                  <a:gd name="T63" fmla="*/ 1148 h 1149"/>
                  <a:gd name="T64" fmla="*/ 1855 w 1962"/>
                  <a:gd name="T65" fmla="*/ 1148 h 1149"/>
                  <a:gd name="T66" fmla="*/ 1793 w 1962"/>
                  <a:gd name="T67" fmla="*/ 1148 h 1149"/>
                  <a:gd name="T68" fmla="*/ 1730 w 1962"/>
                  <a:gd name="T69" fmla="*/ 1148 h 1149"/>
                  <a:gd name="T70" fmla="*/ 1667 w 1962"/>
                  <a:gd name="T71" fmla="*/ 1148 h 1149"/>
                  <a:gd name="T72" fmla="*/ 1604 w 1962"/>
                  <a:gd name="T73" fmla="*/ 1148 h 1149"/>
                  <a:gd name="T74" fmla="*/ 1540 w 1962"/>
                  <a:gd name="T75" fmla="*/ 1148 h 1149"/>
                  <a:gd name="T76" fmla="*/ 1477 w 1962"/>
                  <a:gd name="T77" fmla="*/ 1148 h 1149"/>
                  <a:gd name="T78" fmla="*/ 1415 w 1962"/>
                  <a:gd name="T79" fmla="*/ 1148 h 1149"/>
                  <a:gd name="T80" fmla="*/ 1352 w 1962"/>
                  <a:gd name="T81" fmla="*/ 1148 h 1149"/>
                  <a:gd name="T82" fmla="*/ 1289 w 1962"/>
                  <a:gd name="T83" fmla="*/ 1148 h 1149"/>
                  <a:gd name="T84" fmla="*/ 1226 w 1962"/>
                  <a:gd name="T85" fmla="*/ 1148 h 1149"/>
                  <a:gd name="T86" fmla="*/ 1163 w 1962"/>
                  <a:gd name="T87" fmla="*/ 1148 h 1149"/>
                  <a:gd name="T88" fmla="*/ 1101 w 1962"/>
                  <a:gd name="T89" fmla="*/ 1148 h 1149"/>
                  <a:gd name="T90" fmla="*/ 1038 w 1962"/>
                  <a:gd name="T91" fmla="*/ 1148 h 1149"/>
                  <a:gd name="T92" fmla="*/ 975 w 1962"/>
                  <a:gd name="T93" fmla="*/ 1148 h 1149"/>
                  <a:gd name="T94" fmla="*/ 912 w 1962"/>
                  <a:gd name="T95" fmla="*/ 1148 h 1149"/>
                  <a:gd name="T96" fmla="*/ 848 w 1962"/>
                  <a:gd name="T97" fmla="*/ 1148 h 1149"/>
                  <a:gd name="T98" fmla="*/ 786 w 1962"/>
                  <a:gd name="T99" fmla="*/ 1148 h 1149"/>
                  <a:gd name="T100" fmla="*/ 723 w 1962"/>
                  <a:gd name="T101" fmla="*/ 1148 h 1149"/>
                  <a:gd name="T102" fmla="*/ 660 w 1962"/>
                  <a:gd name="T103" fmla="*/ 1148 h 1149"/>
                  <a:gd name="T104" fmla="*/ 597 w 1962"/>
                  <a:gd name="T105" fmla="*/ 1148 h 1149"/>
                  <a:gd name="T106" fmla="*/ 534 w 1962"/>
                  <a:gd name="T107" fmla="*/ 1148 h 1149"/>
                  <a:gd name="T108" fmla="*/ 472 w 1962"/>
                  <a:gd name="T109" fmla="*/ 1148 h 1149"/>
                  <a:gd name="T110" fmla="*/ 409 w 1962"/>
                  <a:gd name="T111" fmla="*/ 1148 h 1149"/>
                  <a:gd name="T112" fmla="*/ 345 w 1962"/>
                  <a:gd name="T113" fmla="*/ 1148 h 1149"/>
                  <a:gd name="T114" fmla="*/ 282 w 1962"/>
                  <a:gd name="T115" fmla="*/ 1148 h 1149"/>
                  <a:gd name="T116" fmla="*/ 219 w 1962"/>
                  <a:gd name="T117" fmla="*/ 1148 h 1149"/>
                  <a:gd name="T118" fmla="*/ 157 w 1962"/>
                  <a:gd name="T119" fmla="*/ 1148 h 1149"/>
                  <a:gd name="T120" fmla="*/ 94 w 1962"/>
                  <a:gd name="T121" fmla="*/ 1148 h 1149"/>
                  <a:gd name="T122" fmla="*/ 31 w 1962"/>
                  <a:gd name="T123" fmla="*/ 1148 h 11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62"/>
                  <a:gd name="T187" fmla="*/ 0 h 1149"/>
                  <a:gd name="T188" fmla="*/ 1962 w 1962"/>
                  <a:gd name="T189" fmla="*/ 1149 h 11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62" h="1149">
                    <a:moveTo>
                      <a:pt x="0" y="1136"/>
                    </a:moveTo>
                    <a:lnTo>
                      <a:pt x="4" y="1135"/>
                    </a:lnTo>
                    <a:lnTo>
                      <a:pt x="7" y="1135"/>
                    </a:lnTo>
                    <a:lnTo>
                      <a:pt x="11" y="1134"/>
                    </a:lnTo>
                    <a:lnTo>
                      <a:pt x="15" y="1134"/>
                    </a:lnTo>
                    <a:lnTo>
                      <a:pt x="19" y="1134"/>
                    </a:lnTo>
                    <a:lnTo>
                      <a:pt x="23" y="1133"/>
                    </a:lnTo>
                    <a:lnTo>
                      <a:pt x="27" y="1133"/>
                    </a:lnTo>
                    <a:lnTo>
                      <a:pt x="31" y="1132"/>
                    </a:lnTo>
                    <a:lnTo>
                      <a:pt x="35" y="1132"/>
                    </a:lnTo>
                    <a:lnTo>
                      <a:pt x="39" y="1131"/>
                    </a:lnTo>
                    <a:lnTo>
                      <a:pt x="43" y="1131"/>
                    </a:lnTo>
                    <a:lnTo>
                      <a:pt x="47" y="1130"/>
                    </a:lnTo>
                    <a:lnTo>
                      <a:pt x="51" y="1130"/>
                    </a:lnTo>
                    <a:lnTo>
                      <a:pt x="55" y="1129"/>
                    </a:lnTo>
                    <a:lnTo>
                      <a:pt x="59" y="1128"/>
                    </a:lnTo>
                    <a:lnTo>
                      <a:pt x="63" y="1128"/>
                    </a:lnTo>
                    <a:lnTo>
                      <a:pt x="66" y="1127"/>
                    </a:lnTo>
                    <a:lnTo>
                      <a:pt x="70" y="1127"/>
                    </a:lnTo>
                    <a:lnTo>
                      <a:pt x="74" y="1126"/>
                    </a:lnTo>
                    <a:lnTo>
                      <a:pt x="78" y="1125"/>
                    </a:lnTo>
                    <a:lnTo>
                      <a:pt x="82" y="1125"/>
                    </a:lnTo>
                    <a:lnTo>
                      <a:pt x="86" y="1124"/>
                    </a:lnTo>
                    <a:lnTo>
                      <a:pt x="90" y="1123"/>
                    </a:lnTo>
                    <a:lnTo>
                      <a:pt x="94" y="1123"/>
                    </a:lnTo>
                    <a:lnTo>
                      <a:pt x="98" y="1122"/>
                    </a:lnTo>
                    <a:lnTo>
                      <a:pt x="102" y="1121"/>
                    </a:lnTo>
                    <a:lnTo>
                      <a:pt x="106" y="1121"/>
                    </a:lnTo>
                    <a:lnTo>
                      <a:pt x="110" y="1120"/>
                    </a:lnTo>
                    <a:lnTo>
                      <a:pt x="114" y="1119"/>
                    </a:lnTo>
                    <a:lnTo>
                      <a:pt x="118" y="1118"/>
                    </a:lnTo>
                    <a:lnTo>
                      <a:pt x="122" y="1117"/>
                    </a:lnTo>
                    <a:lnTo>
                      <a:pt x="126" y="1116"/>
                    </a:lnTo>
                    <a:lnTo>
                      <a:pt x="130" y="1115"/>
                    </a:lnTo>
                    <a:lnTo>
                      <a:pt x="134" y="1115"/>
                    </a:lnTo>
                    <a:lnTo>
                      <a:pt x="138" y="1114"/>
                    </a:lnTo>
                    <a:lnTo>
                      <a:pt x="142" y="1113"/>
                    </a:lnTo>
                    <a:lnTo>
                      <a:pt x="145" y="1112"/>
                    </a:lnTo>
                    <a:lnTo>
                      <a:pt x="149" y="1111"/>
                    </a:lnTo>
                    <a:lnTo>
                      <a:pt x="153" y="1110"/>
                    </a:lnTo>
                    <a:lnTo>
                      <a:pt x="157" y="1109"/>
                    </a:lnTo>
                    <a:lnTo>
                      <a:pt x="161" y="1108"/>
                    </a:lnTo>
                    <a:lnTo>
                      <a:pt x="164" y="1107"/>
                    </a:lnTo>
                    <a:lnTo>
                      <a:pt x="168" y="1106"/>
                    </a:lnTo>
                    <a:lnTo>
                      <a:pt x="172" y="1105"/>
                    </a:lnTo>
                    <a:lnTo>
                      <a:pt x="176" y="1104"/>
                    </a:lnTo>
                    <a:lnTo>
                      <a:pt x="180" y="1102"/>
                    </a:lnTo>
                    <a:lnTo>
                      <a:pt x="184" y="1101"/>
                    </a:lnTo>
                    <a:lnTo>
                      <a:pt x="188" y="1100"/>
                    </a:lnTo>
                    <a:lnTo>
                      <a:pt x="192" y="1099"/>
                    </a:lnTo>
                    <a:lnTo>
                      <a:pt x="196" y="1097"/>
                    </a:lnTo>
                    <a:lnTo>
                      <a:pt x="200" y="1097"/>
                    </a:lnTo>
                    <a:lnTo>
                      <a:pt x="204" y="1095"/>
                    </a:lnTo>
                    <a:lnTo>
                      <a:pt x="208" y="1094"/>
                    </a:lnTo>
                    <a:lnTo>
                      <a:pt x="212" y="1093"/>
                    </a:lnTo>
                    <a:lnTo>
                      <a:pt x="216" y="1091"/>
                    </a:lnTo>
                    <a:lnTo>
                      <a:pt x="219" y="1090"/>
                    </a:lnTo>
                    <a:lnTo>
                      <a:pt x="223" y="1088"/>
                    </a:lnTo>
                    <a:lnTo>
                      <a:pt x="227" y="1087"/>
                    </a:lnTo>
                    <a:lnTo>
                      <a:pt x="231" y="1085"/>
                    </a:lnTo>
                    <a:lnTo>
                      <a:pt x="235" y="1084"/>
                    </a:lnTo>
                    <a:lnTo>
                      <a:pt x="239" y="1082"/>
                    </a:lnTo>
                    <a:lnTo>
                      <a:pt x="243" y="1080"/>
                    </a:lnTo>
                    <a:lnTo>
                      <a:pt x="247" y="1079"/>
                    </a:lnTo>
                    <a:lnTo>
                      <a:pt x="251" y="1077"/>
                    </a:lnTo>
                    <a:lnTo>
                      <a:pt x="255" y="1075"/>
                    </a:lnTo>
                    <a:lnTo>
                      <a:pt x="259" y="1074"/>
                    </a:lnTo>
                    <a:lnTo>
                      <a:pt x="263" y="1072"/>
                    </a:lnTo>
                    <a:lnTo>
                      <a:pt x="267" y="1070"/>
                    </a:lnTo>
                    <a:lnTo>
                      <a:pt x="271" y="1068"/>
                    </a:lnTo>
                    <a:lnTo>
                      <a:pt x="275" y="1066"/>
                    </a:lnTo>
                    <a:lnTo>
                      <a:pt x="279" y="1064"/>
                    </a:lnTo>
                    <a:lnTo>
                      <a:pt x="282" y="1063"/>
                    </a:lnTo>
                    <a:lnTo>
                      <a:pt x="286" y="1060"/>
                    </a:lnTo>
                    <a:lnTo>
                      <a:pt x="290" y="1058"/>
                    </a:lnTo>
                    <a:lnTo>
                      <a:pt x="294" y="1057"/>
                    </a:lnTo>
                    <a:lnTo>
                      <a:pt x="298" y="1054"/>
                    </a:lnTo>
                    <a:lnTo>
                      <a:pt x="302" y="1052"/>
                    </a:lnTo>
                    <a:lnTo>
                      <a:pt x="306" y="1051"/>
                    </a:lnTo>
                    <a:lnTo>
                      <a:pt x="310" y="1049"/>
                    </a:lnTo>
                    <a:lnTo>
                      <a:pt x="314" y="1047"/>
                    </a:lnTo>
                    <a:lnTo>
                      <a:pt x="318" y="1044"/>
                    </a:lnTo>
                    <a:lnTo>
                      <a:pt x="322" y="1042"/>
                    </a:lnTo>
                    <a:lnTo>
                      <a:pt x="326" y="1039"/>
                    </a:lnTo>
                    <a:lnTo>
                      <a:pt x="330" y="1037"/>
                    </a:lnTo>
                    <a:lnTo>
                      <a:pt x="334" y="1035"/>
                    </a:lnTo>
                    <a:lnTo>
                      <a:pt x="338" y="1032"/>
                    </a:lnTo>
                    <a:lnTo>
                      <a:pt x="342" y="1030"/>
                    </a:lnTo>
                    <a:lnTo>
                      <a:pt x="345" y="1027"/>
                    </a:lnTo>
                    <a:lnTo>
                      <a:pt x="349" y="1025"/>
                    </a:lnTo>
                    <a:lnTo>
                      <a:pt x="353" y="1022"/>
                    </a:lnTo>
                    <a:lnTo>
                      <a:pt x="357" y="1019"/>
                    </a:lnTo>
                    <a:lnTo>
                      <a:pt x="361" y="1017"/>
                    </a:lnTo>
                    <a:lnTo>
                      <a:pt x="365" y="1014"/>
                    </a:lnTo>
                    <a:lnTo>
                      <a:pt x="369" y="1011"/>
                    </a:lnTo>
                    <a:lnTo>
                      <a:pt x="373" y="1008"/>
                    </a:lnTo>
                    <a:lnTo>
                      <a:pt x="377" y="1005"/>
                    </a:lnTo>
                    <a:lnTo>
                      <a:pt x="381" y="1002"/>
                    </a:lnTo>
                    <a:lnTo>
                      <a:pt x="385" y="999"/>
                    </a:lnTo>
                    <a:lnTo>
                      <a:pt x="389" y="996"/>
                    </a:lnTo>
                    <a:lnTo>
                      <a:pt x="393" y="993"/>
                    </a:lnTo>
                    <a:lnTo>
                      <a:pt x="397" y="990"/>
                    </a:lnTo>
                    <a:lnTo>
                      <a:pt x="401" y="987"/>
                    </a:lnTo>
                    <a:lnTo>
                      <a:pt x="405" y="983"/>
                    </a:lnTo>
                    <a:lnTo>
                      <a:pt x="409" y="980"/>
                    </a:lnTo>
                    <a:lnTo>
                      <a:pt x="413" y="977"/>
                    </a:lnTo>
                    <a:lnTo>
                      <a:pt x="417" y="974"/>
                    </a:lnTo>
                    <a:lnTo>
                      <a:pt x="421" y="970"/>
                    </a:lnTo>
                    <a:lnTo>
                      <a:pt x="425" y="967"/>
                    </a:lnTo>
                    <a:lnTo>
                      <a:pt x="428" y="963"/>
                    </a:lnTo>
                    <a:lnTo>
                      <a:pt x="432" y="959"/>
                    </a:lnTo>
                    <a:lnTo>
                      <a:pt x="436" y="956"/>
                    </a:lnTo>
                    <a:lnTo>
                      <a:pt x="440" y="952"/>
                    </a:lnTo>
                    <a:lnTo>
                      <a:pt x="444" y="948"/>
                    </a:lnTo>
                    <a:lnTo>
                      <a:pt x="448" y="944"/>
                    </a:lnTo>
                    <a:lnTo>
                      <a:pt x="452" y="941"/>
                    </a:lnTo>
                    <a:lnTo>
                      <a:pt x="456" y="937"/>
                    </a:lnTo>
                    <a:lnTo>
                      <a:pt x="460" y="933"/>
                    </a:lnTo>
                    <a:lnTo>
                      <a:pt x="464" y="929"/>
                    </a:lnTo>
                    <a:lnTo>
                      <a:pt x="468" y="925"/>
                    </a:lnTo>
                    <a:lnTo>
                      <a:pt x="472" y="921"/>
                    </a:lnTo>
                    <a:lnTo>
                      <a:pt x="476" y="917"/>
                    </a:lnTo>
                    <a:lnTo>
                      <a:pt x="480" y="913"/>
                    </a:lnTo>
                    <a:lnTo>
                      <a:pt x="484" y="908"/>
                    </a:lnTo>
                    <a:lnTo>
                      <a:pt x="488" y="904"/>
                    </a:lnTo>
                    <a:lnTo>
                      <a:pt x="491" y="900"/>
                    </a:lnTo>
                    <a:lnTo>
                      <a:pt x="494" y="895"/>
                    </a:lnTo>
                    <a:lnTo>
                      <a:pt x="498" y="891"/>
                    </a:lnTo>
                    <a:lnTo>
                      <a:pt x="502" y="886"/>
                    </a:lnTo>
                    <a:lnTo>
                      <a:pt x="506" y="882"/>
                    </a:lnTo>
                    <a:lnTo>
                      <a:pt x="510" y="877"/>
                    </a:lnTo>
                    <a:lnTo>
                      <a:pt x="514" y="872"/>
                    </a:lnTo>
                    <a:lnTo>
                      <a:pt x="518" y="868"/>
                    </a:lnTo>
                    <a:lnTo>
                      <a:pt x="522" y="863"/>
                    </a:lnTo>
                    <a:lnTo>
                      <a:pt x="526" y="859"/>
                    </a:lnTo>
                    <a:lnTo>
                      <a:pt x="530" y="854"/>
                    </a:lnTo>
                    <a:lnTo>
                      <a:pt x="534" y="850"/>
                    </a:lnTo>
                    <a:lnTo>
                      <a:pt x="538" y="845"/>
                    </a:lnTo>
                    <a:lnTo>
                      <a:pt x="542" y="839"/>
                    </a:lnTo>
                    <a:lnTo>
                      <a:pt x="546" y="834"/>
                    </a:lnTo>
                    <a:lnTo>
                      <a:pt x="550" y="829"/>
                    </a:lnTo>
                    <a:lnTo>
                      <a:pt x="554" y="824"/>
                    </a:lnTo>
                    <a:lnTo>
                      <a:pt x="557" y="819"/>
                    </a:lnTo>
                    <a:lnTo>
                      <a:pt x="561" y="813"/>
                    </a:lnTo>
                    <a:lnTo>
                      <a:pt x="565" y="808"/>
                    </a:lnTo>
                    <a:lnTo>
                      <a:pt x="569" y="803"/>
                    </a:lnTo>
                    <a:lnTo>
                      <a:pt x="573" y="797"/>
                    </a:lnTo>
                    <a:lnTo>
                      <a:pt x="577" y="792"/>
                    </a:lnTo>
                    <a:lnTo>
                      <a:pt x="581" y="787"/>
                    </a:lnTo>
                    <a:lnTo>
                      <a:pt x="585" y="781"/>
                    </a:lnTo>
                    <a:lnTo>
                      <a:pt x="589" y="775"/>
                    </a:lnTo>
                    <a:lnTo>
                      <a:pt x="593" y="770"/>
                    </a:lnTo>
                    <a:lnTo>
                      <a:pt x="597" y="764"/>
                    </a:lnTo>
                    <a:lnTo>
                      <a:pt x="601" y="758"/>
                    </a:lnTo>
                    <a:lnTo>
                      <a:pt x="605" y="752"/>
                    </a:lnTo>
                    <a:lnTo>
                      <a:pt x="609" y="747"/>
                    </a:lnTo>
                    <a:lnTo>
                      <a:pt x="613" y="741"/>
                    </a:lnTo>
                    <a:lnTo>
                      <a:pt x="617" y="735"/>
                    </a:lnTo>
                    <a:lnTo>
                      <a:pt x="621" y="729"/>
                    </a:lnTo>
                    <a:lnTo>
                      <a:pt x="625" y="723"/>
                    </a:lnTo>
                    <a:lnTo>
                      <a:pt x="629" y="717"/>
                    </a:lnTo>
                    <a:lnTo>
                      <a:pt x="632" y="711"/>
                    </a:lnTo>
                    <a:lnTo>
                      <a:pt x="636" y="705"/>
                    </a:lnTo>
                    <a:lnTo>
                      <a:pt x="640" y="699"/>
                    </a:lnTo>
                    <a:lnTo>
                      <a:pt x="644" y="692"/>
                    </a:lnTo>
                    <a:lnTo>
                      <a:pt x="648" y="686"/>
                    </a:lnTo>
                    <a:lnTo>
                      <a:pt x="652" y="680"/>
                    </a:lnTo>
                    <a:lnTo>
                      <a:pt x="656" y="674"/>
                    </a:lnTo>
                    <a:lnTo>
                      <a:pt x="660" y="668"/>
                    </a:lnTo>
                    <a:lnTo>
                      <a:pt x="664" y="662"/>
                    </a:lnTo>
                    <a:lnTo>
                      <a:pt x="668" y="655"/>
                    </a:lnTo>
                    <a:lnTo>
                      <a:pt x="672" y="649"/>
                    </a:lnTo>
                    <a:lnTo>
                      <a:pt x="676" y="642"/>
                    </a:lnTo>
                    <a:lnTo>
                      <a:pt x="680" y="636"/>
                    </a:lnTo>
                    <a:lnTo>
                      <a:pt x="684" y="629"/>
                    </a:lnTo>
                    <a:lnTo>
                      <a:pt x="688" y="622"/>
                    </a:lnTo>
                    <a:lnTo>
                      <a:pt x="692" y="616"/>
                    </a:lnTo>
                    <a:lnTo>
                      <a:pt x="696" y="609"/>
                    </a:lnTo>
                    <a:lnTo>
                      <a:pt x="700" y="603"/>
                    </a:lnTo>
                    <a:lnTo>
                      <a:pt x="704" y="596"/>
                    </a:lnTo>
                    <a:lnTo>
                      <a:pt x="707" y="589"/>
                    </a:lnTo>
                    <a:lnTo>
                      <a:pt x="711" y="582"/>
                    </a:lnTo>
                    <a:lnTo>
                      <a:pt x="715" y="576"/>
                    </a:lnTo>
                    <a:lnTo>
                      <a:pt x="719" y="569"/>
                    </a:lnTo>
                    <a:lnTo>
                      <a:pt x="723" y="562"/>
                    </a:lnTo>
                    <a:lnTo>
                      <a:pt x="727" y="555"/>
                    </a:lnTo>
                    <a:lnTo>
                      <a:pt x="731" y="548"/>
                    </a:lnTo>
                    <a:lnTo>
                      <a:pt x="735" y="541"/>
                    </a:lnTo>
                    <a:lnTo>
                      <a:pt x="739" y="535"/>
                    </a:lnTo>
                    <a:lnTo>
                      <a:pt x="743" y="528"/>
                    </a:lnTo>
                    <a:lnTo>
                      <a:pt x="747" y="521"/>
                    </a:lnTo>
                    <a:lnTo>
                      <a:pt x="751" y="514"/>
                    </a:lnTo>
                    <a:lnTo>
                      <a:pt x="755" y="507"/>
                    </a:lnTo>
                    <a:lnTo>
                      <a:pt x="759" y="500"/>
                    </a:lnTo>
                    <a:lnTo>
                      <a:pt x="763" y="493"/>
                    </a:lnTo>
                    <a:lnTo>
                      <a:pt x="767" y="486"/>
                    </a:lnTo>
                    <a:lnTo>
                      <a:pt x="770" y="479"/>
                    </a:lnTo>
                    <a:lnTo>
                      <a:pt x="774" y="473"/>
                    </a:lnTo>
                    <a:lnTo>
                      <a:pt x="778" y="466"/>
                    </a:lnTo>
                    <a:lnTo>
                      <a:pt x="782" y="459"/>
                    </a:lnTo>
                    <a:lnTo>
                      <a:pt x="786" y="452"/>
                    </a:lnTo>
                    <a:lnTo>
                      <a:pt x="790" y="445"/>
                    </a:lnTo>
                    <a:lnTo>
                      <a:pt x="794" y="438"/>
                    </a:lnTo>
                    <a:lnTo>
                      <a:pt x="798" y="431"/>
                    </a:lnTo>
                    <a:lnTo>
                      <a:pt x="802" y="424"/>
                    </a:lnTo>
                    <a:lnTo>
                      <a:pt x="806" y="417"/>
                    </a:lnTo>
                    <a:lnTo>
                      <a:pt x="810" y="410"/>
                    </a:lnTo>
                    <a:lnTo>
                      <a:pt x="814" y="403"/>
                    </a:lnTo>
                    <a:lnTo>
                      <a:pt x="817" y="396"/>
                    </a:lnTo>
                    <a:lnTo>
                      <a:pt x="821" y="389"/>
                    </a:lnTo>
                    <a:lnTo>
                      <a:pt x="825" y="382"/>
                    </a:lnTo>
                    <a:lnTo>
                      <a:pt x="829" y="375"/>
                    </a:lnTo>
                    <a:lnTo>
                      <a:pt x="833" y="368"/>
                    </a:lnTo>
                    <a:lnTo>
                      <a:pt x="836" y="361"/>
                    </a:lnTo>
                    <a:lnTo>
                      <a:pt x="840" y="354"/>
                    </a:lnTo>
                    <a:lnTo>
                      <a:pt x="844" y="348"/>
                    </a:lnTo>
                    <a:lnTo>
                      <a:pt x="848" y="341"/>
                    </a:lnTo>
                    <a:lnTo>
                      <a:pt x="852" y="334"/>
                    </a:lnTo>
                    <a:lnTo>
                      <a:pt x="856" y="327"/>
                    </a:lnTo>
                    <a:lnTo>
                      <a:pt x="860" y="320"/>
                    </a:lnTo>
                    <a:lnTo>
                      <a:pt x="864" y="314"/>
                    </a:lnTo>
                    <a:lnTo>
                      <a:pt x="868" y="307"/>
                    </a:lnTo>
                    <a:lnTo>
                      <a:pt x="872" y="300"/>
                    </a:lnTo>
                    <a:lnTo>
                      <a:pt x="876" y="294"/>
                    </a:lnTo>
                    <a:lnTo>
                      <a:pt x="880" y="287"/>
                    </a:lnTo>
                    <a:lnTo>
                      <a:pt x="884" y="282"/>
                    </a:lnTo>
                    <a:lnTo>
                      <a:pt x="888" y="275"/>
                    </a:lnTo>
                    <a:lnTo>
                      <a:pt x="892" y="268"/>
                    </a:lnTo>
                    <a:lnTo>
                      <a:pt x="896" y="262"/>
                    </a:lnTo>
                    <a:lnTo>
                      <a:pt x="900" y="256"/>
                    </a:lnTo>
                    <a:lnTo>
                      <a:pt x="904" y="249"/>
                    </a:lnTo>
                    <a:lnTo>
                      <a:pt x="908" y="243"/>
                    </a:lnTo>
                    <a:lnTo>
                      <a:pt x="912" y="237"/>
                    </a:lnTo>
                    <a:lnTo>
                      <a:pt x="915" y="230"/>
                    </a:lnTo>
                    <a:lnTo>
                      <a:pt x="919" y="224"/>
                    </a:lnTo>
                    <a:lnTo>
                      <a:pt x="923" y="218"/>
                    </a:lnTo>
                    <a:lnTo>
                      <a:pt x="927" y="212"/>
                    </a:lnTo>
                    <a:lnTo>
                      <a:pt x="931" y="206"/>
                    </a:lnTo>
                    <a:lnTo>
                      <a:pt x="935" y="200"/>
                    </a:lnTo>
                    <a:lnTo>
                      <a:pt x="939" y="195"/>
                    </a:lnTo>
                    <a:lnTo>
                      <a:pt x="943" y="189"/>
                    </a:lnTo>
                    <a:lnTo>
                      <a:pt x="947" y="183"/>
                    </a:lnTo>
                    <a:lnTo>
                      <a:pt x="951" y="177"/>
                    </a:lnTo>
                    <a:lnTo>
                      <a:pt x="955" y="172"/>
                    </a:lnTo>
                    <a:lnTo>
                      <a:pt x="959" y="166"/>
                    </a:lnTo>
                    <a:lnTo>
                      <a:pt x="963" y="161"/>
                    </a:lnTo>
                    <a:lnTo>
                      <a:pt x="967" y="155"/>
                    </a:lnTo>
                    <a:lnTo>
                      <a:pt x="971" y="150"/>
                    </a:lnTo>
                    <a:lnTo>
                      <a:pt x="975" y="144"/>
                    </a:lnTo>
                    <a:lnTo>
                      <a:pt x="979" y="139"/>
                    </a:lnTo>
                    <a:lnTo>
                      <a:pt x="982" y="134"/>
                    </a:lnTo>
                    <a:lnTo>
                      <a:pt x="986" y="129"/>
                    </a:lnTo>
                    <a:lnTo>
                      <a:pt x="990" y="124"/>
                    </a:lnTo>
                    <a:lnTo>
                      <a:pt x="994" y="119"/>
                    </a:lnTo>
                    <a:lnTo>
                      <a:pt x="998" y="114"/>
                    </a:lnTo>
                    <a:lnTo>
                      <a:pt x="1002" y="110"/>
                    </a:lnTo>
                    <a:lnTo>
                      <a:pt x="1006" y="105"/>
                    </a:lnTo>
                    <a:lnTo>
                      <a:pt x="1010" y="100"/>
                    </a:lnTo>
                    <a:lnTo>
                      <a:pt x="1014" y="96"/>
                    </a:lnTo>
                    <a:lnTo>
                      <a:pt x="1018" y="92"/>
                    </a:lnTo>
                    <a:lnTo>
                      <a:pt x="1022" y="88"/>
                    </a:lnTo>
                    <a:lnTo>
                      <a:pt x="1026" y="84"/>
                    </a:lnTo>
                    <a:lnTo>
                      <a:pt x="1030" y="80"/>
                    </a:lnTo>
                    <a:lnTo>
                      <a:pt x="1034" y="76"/>
                    </a:lnTo>
                    <a:lnTo>
                      <a:pt x="1038" y="72"/>
                    </a:lnTo>
                    <a:lnTo>
                      <a:pt x="1042" y="68"/>
                    </a:lnTo>
                    <a:lnTo>
                      <a:pt x="1045" y="64"/>
                    </a:lnTo>
                    <a:lnTo>
                      <a:pt x="1049" y="61"/>
                    </a:lnTo>
                    <a:lnTo>
                      <a:pt x="1053" y="57"/>
                    </a:lnTo>
                    <a:lnTo>
                      <a:pt x="1057" y="54"/>
                    </a:lnTo>
                    <a:lnTo>
                      <a:pt x="1061" y="50"/>
                    </a:lnTo>
                    <a:lnTo>
                      <a:pt x="1065" y="47"/>
                    </a:lnTo>
                    <a:lnTo>
                      <a:pt x="1069" y="44"/>
                    </a:lnTo>
                    <a:lnTo>
                      <a:pt x="1073" y="41"/>
                    </a:lnTo>
                    <a:lnTo>
                      <a:pt x="1077" y="38"/>
                    </a:lnTo>
                    <a:lnTo>
                      <a:pt x="1081" y="35"/>
                    </a:lnTo>
                    <a:lnTo>
                      <a:pt x="1085" y="32"/>
                    </a:lnTo>
                    <a:lnTo>
                      <a:pt x="1089" y="30"/>
                    </a:lnTo>
                    <a:lnTo>
                      <a:pt x="1093" y="27"/>
                    </a:lnTo>
                    <a:lnTo>
                      <a:pt x="1097" y="24"/>
                    </a:lnTo>
                    <a:lnTo>
                      <a:pt x="1101" y="22"/>
                    </a:lnTo>
                    <a:lnTo>
                      <a:pt x="1105" y="20"/>
                    </a:lnTo>
                    <a:lnTo>
                      <a:pt x="1109" y="18"/>
                    </a:lnTo>
                    <a:lnTo>
                      <a:pt x="1113" y="16"/>
                    </a:lnTo>
                    <a:lnTo>
                      <a:pt x="1117" y="14"/>
                    </a:lnTo>
                    <a:lnTo>
                      <a:pt x="1120" y="12"/>
                    </a:lnTo>
                    <a:lnTo>
                      <a:pt x="1124" y="11"/>
                    </a:lnTo>
                    <a:lnTo>
                      <a:pt x="1128" y="9"/>
                    </a:lnTo>
                    <a:lnTo>
                      <a:pt x="1132" y="8"/>
                    </a:lnTo>
                    <a:lnTo>
                      <a:pt x="1136" y="6"/>
                    </a:lnTo>
                    <a:lnTo>
                      <a:pt x="1140" y="5"/>
                    </a:lnTo>
                    <a:lnTo>
                      <a:pt x="1144" y="4"/>
                    </a:lnTo>
                    <a:lnTo>
                      <a:pt x="1147" y="3"/>
                    </a:lnTo>
                    <a:lnTo>
                      <a:pt x="1151" y="2"/>
                    </a:lnTo>
                    <a:lnTo>
                      <a:pt x="1155" y="1"/>
                    </a:lnTo>
                    <a:lnTo>
                      <a:pt x="1159" y="1"/>
                    </a:lnTo>
                    <a:lnTo>
                      <a:pt x="1163" y="1"/>
                    </a:lnTo>
                    <a:lnTo>
                      <a:pt x="1167" y="0"/>
                    </a:lnTo>
                    <a:lnTo>
                      <a:pt x="1171" y="0"/>
                    </a:lnTo>
                    <a:lnTo>
                      <a:pt x="1175" y="0"/>
                    </a:lnTo>
                    <a:lnTo>
                      <a:pt x="1179" y="0"/>
                    </a:lnTo>
                    <a:lnTo>
                      <a:pt x="1183" y="0"/>
                    </a:lnTo>
                    <a:lnTo>
                      <a:pt x="1187" y="0"/>
                    </a:lnTo>
                    <a:lnTo>
                      <a:pt x="1191" y="0"/>
                    </a:lnTo>
                    <a:lnTo>
                      <a:pt x="1194" y="1"/>
                    </a:lnTo>
                    <a:lnTo>
                      <a:pt x="1198" y="1"/>
                    </a:lnTo>
                    <a:lnTo>
                      <a:pt x="1202" y="1"/>
                    </a:lnTo>
                    <a:lnTo>
                      <a:pt x="1206" y="2"/>
                    </a:lnTo>
                    <a:lnTo>
                      <a:pt x="1210" y="3"/>
                    </a:lnTo>
                    <a:lnTo>
                      <a:pt x="1214" y="4"/>
                    </a:lnTo>
                    <a:lnTo>
                      <a:pt x="1218" y="5"/>
                    </a:lnTo>
                    <a:lnTo>
                      <a:pt x="1222" y="6"/>
                    </a:lnTo>
                    <a:lnTo>
                      <a:pt x="1226" y="8"/>
                    </a:lnTo>
                    <a:lnTo>
                      <a:pt x="1230" y="9"/>
                    </a:lnTo>
                    <a:lnTo>
                      <a:pt x="1234" y="11"/>
                    </a:lnTo>
                    <a:lnTo>
                      <a:pt x="1238" y="12"/>
                    </a:lnTo>
                    <a:lnTo>
                      <a:pt x="1242" y="14"/>
                    </a:lnTo>
                    <a:lnTo>
                      <a:pt x="1246" y="16"/>
                    </a:lnTo>
                    <a:lnTo>
                      <a:pt x="1250" y="18"/>
                    </a:lnTo>
                    <a:lnTo>
                      <a:pt x="1254" y="20"/>
                    </a:lnTo>
                    <a:lnTo>
                      <a:pt x="1257" y="22"/>
                    </a:lnTo>
                    <a:lnTo>
                      <a:pt x="1261" y="24"/>
                    </a:lnTo>
                    <a:lnTo>
                      <a:pt x="1265" y="27"/>
                    </a:lnTo>
                    <a:lnTo>
                      <a:pt x="1269" y="30"/>
                    </a:lnTo>
                    <a:lnTo>
                      <a:pt x="1273" y="32"/>
                    </a:lnTo>
                    <a:lnTo>
                      <a:pt x="1277" y="35"/>
                    </a:lnTo>
                    <a:lnTo>
                      <a:pt x="1281" y="38"/>
                    </a:lnTo>
                    <a:lnTo>
                      <a:pt x="1285" y="41"/>
                    </a:lnTo>
                    <a:lnTo>
                      <a:pt x="1289" y="44"/>
                    </a:lnTo>
                    <a:lnTo>
                      <a:pt x="1293" y="47"/>
                    </a:lnTo>
                    <a:lnTo>
                      <a:pt x="1297" y="50"/>
                    </a:lnTo>
                    <a:lnTo>
                      <a:pt x="1301" y="54"/>
                    </a:lnTo>
                    <a:lnTo>
                      <a:pt x="1305" y="57"/>
                    </a:lnTo>
                    <a:lnTo>
                      <a:pt x="1309" y="61"/>
                    </a:lnTo>
                    <a:lnTo>
                      <a:pt x="1313" y="64"/>
                    </a:lnTo>
                    <a:lnTo>
                      <a:pt x="1317" y="68"/>
                    </a:lnTo>
                    <a:lnTo>
                      <a:pt x="1321" y="72"/>
                    </a:lnTo>
                    <a:lnTo>
                      <a:pt x="1324" y="76"/>
                    </a:lnTo>
                    <a:lnTo>
                      <a:pt x="1328" y="80"/>
                    </a:lnTo>
                    <a:lnTo>
                      <a:pt x="1332" y="84"/>
                    </a:lnTo>
                    <a:lnTo>
                      <a:pt x="1336" y="88"/>
                    </a:lnTo>
                    <a:lnTo>
                      <a:pt x="1340" y="92"/>
                    </a:lnTo>
                    <a:lnTo>
                      <a:pt x="1344" y="96"/>
                    </a:lnTo>
                    <a:lnTo>
                      <a:pt x="1348" y="100"/>
                    </a:lnTo>
                    <a:lnTo>
                      <a:pt x="1352" y="105"/>
                    </a:lnTo>
                    <a:lnTo>
                      <a:pt x="1356" y="110"/>
                    </a:lnTo>
                    <a:lnTo>
                      <a:pt x="1360" y="114"/>
                    </a:lnTo>
                    <a:lnTo>
                      <a:pt x="1364" y="119"/>
                    </a:lnTo>
                    <a:lnTo>
                      <a:pt x="1368" y="124"/>
                    </a:lnTo>
                    <a:lnTo>
                      <a:pt x="1372" y="129"/>
                    </a:lnTo>
                    <a:lnTo>
                      <a:pt x="1376" y="134"/>
                    </a:lnTo>
                    <a:lnTo>
                      <a:pt x="1380" y="139"/>
                    </a:lnTo>
                    <a:lnTo>
                      <a:pt x="1384" y="144"/>
                    </a:lnTo>
                    <a:lnTo>
                      <a:pt x="1388" y="150"/>
                    </a:lnTo>
                    <a:lnTo>
                      <a:pt x="1392" y="155"/>
                    </a:lnTo>
                    <a:lnTo>
                      <a:pt x="1396" y="161"/>
                    </a:lnTo>
                    <a:lnTo>
                      <a:pt x="1400" y="166"/>
                    </a:lnTo>
                    <a:lnTo>
                      <a:pt x="1403" y="172"/>
                    </a:lnTo>
                    <a:lnTo>
                      <a:pt x="1407" y="177"/>
                    </a:lnTo>
                    <a:lnTo>
                      <a:pt x="1411" y="183"/>
                    </a:lnTo>
                    <a:lnTo>
                      <a:pt x="1415" y="189"/>
                    </a:lnTo>
                    <a:lnTo>
                      <a:pt x="1419" y="195"/>
                    </a:lnTo>
                    <a:lnTo>
                      <a:pt x="1423" y="200"/>
                    </a:lnTo>
                    <a:lnTo>
                      <a:pt x="1427" y="206"/>
                    </a:lnTo>
                    <a:lnTo>
                      <a:pt x="1431" y="212"/>
                    </a:lnTo>
                    <a:lnTo>
                      <a:pt x="1435" y="218"/>
                    </a:lnTo>
                    <a:lnTo>
                      <a:pt x="1439" y="224"/>
                    </a:lnTo>
                    <a:lnTo>
                      <a:pt x="1443" y="230"/>
                    </a:lnTo>
                    <a:lnTo>
                      <a:pt x="1447" y="237"/>
                    </a:lnTo>
                    <a:lnTo>
                      <a:pt x="1451" y="243"/>
                    </a:lnTo>
                    <a:lnTo>
                      <a:pt x="1455" y="249"/>
                    </a:lnTo>
                    <a:lnTo>
                      <a:pt x="1459" y="256"/>
                    </a:lnTo>
                    <a:lnTo>
                      <a:pt x="1463" y="262"/>
                    </a:lnTo>
                    <a:lnTo>
                      <a:pt x="1467" y="268"/>
                    </a:lnTo>
                    <a:lnTo>
                      <a:pt x="1470" y="275"/>
                    </a:lnTo>
                    <a:lnTo>
                      <a:pt x="1473" y="282"/>
                    </a:lnTo>
                    <a:lnTo>
                      <a:pt x="1477" y="287"/>
                    </a:lnTo>
                    <a:lnTo>
                      <a:pt x="1481" y="294"/>
                    </a:lnTo>
                    <a:lnTo>
                      <a:pt x="1485" y="300"/>
                    </a:lnTo>
                    <a:lnTo>
                      <a:pt x="1489" y="307"/>
                    </a:lnTo>
                    <a:lnTo>
                      <a:pt x="1493" y="314"/>
                    </a:lnTo>
                    <a:lnTo>
                      <a:pt x="1497" y="320"/>
                    </a:lnTo>
                    <a:lnTo>
                      <a:pt x="1501" y="327"/>
                    </a:lnTo>
                    <a:lnTo>
                      <a:pt x="1505" y="334"/>
                    </a:lnTo>
                    <a:lnTo>
                      <a:pt x="1509" y="341"/>
                    </a:lnTo>
                    <a:lnTo>
                      <a:pt x="1513" y="348"/>
                    </a:lnTo>
                    <a:lnTo>
                      <a:pt x="1517" y="354"/>
                    </a:lnTo>
                    <a:lnTo>
                      <a:pt x="1521" y="361"/>
                    </a:lnTo>
                    <a:lnTo>
                      <a:pt x="1525" y="368"/>
                    </a:lnTo>
                    <a:lnTo>
                      <a:pt x="1529" y="375"/>
                    </a:lnTo>
                    <a:lnTo>
                      <a:pt x="1532" y="382"/>
                    </a:lnTo>
                    <a:lnTo>
                      <a:pt x="1536" y="389"/>
                    </a:lnTo>
                    <a:lnTo>
                      <a:pt x="1540" y="396"/>
                    </a:lnTo>
                    <a:lnTo>
                      <a:pt x="1544" y="403"/>
                    </a:lnTo>
                    <a:lnTo>
                      <a:pt x="1548" y="410"/>
                    </a:lnTo>
                    <a:lnTo>
                      <a:pt x="1552" y="417"/>
                    </a:lnTo>
                    <a:lnTo>
                      <a:pt x="1556" y="424"/>
                    </a:lnTo>
                    <a:lnTo>
                      <a:pt x="1560" y="431"/>
                    </a:lnTo>
                    <a:lnTo>
                      <a:pt x="1564" y="438"/>
                    </a:lnTo>
                    <a:lnTo>
                      <a:pt x="1568" y="445"/>
                    </a:lnTo>
                    <a:lnTo>
                      <a:pt x="1572" y="452"/>
                    </a:lnTo>
                    <a:lnTo>
                      <a:pt x="1576" y="459"/>
                    </a:lnTo>
                    <a:lnTo>
                      <a:pt x="1580" y="466"/>
                    </a:lnTo>
                    <a:lnTo>
                      <a:pt x="1584" y="473"/>
                    </a:lnTo>
                    <a:lnTo>
                      <a:pt x="1588" y="479"/>
                    </a:lnTo>
                    <a:lnTo>
                      <a:pt x="1592" y="486"/>
                    </a:lnTo>
                    <a:lnTo>
                      <a:pt x="1596" y="493"/>
                    </a:lnTo>
                    <a:lnTo>
                      <a:pt x="1600" y="500"/>
                    </a:lnTo>
                    <a:lnTo>
                      <a:pt x="1604" y="507"/>
                    </a:lnTo>
                    <a:lnTo>
                      <a:pt x="1607" y="514"/>
                    </a:lnTo>
                    <a:lnTo>
                      <a:pt x="1611" y="521"/>
                    </a:lnTo>
                    <a:lnTo>
                      <a:pt x="1615" y="528"/>
                    </a:lnTo>
                    <a:lnTo>
                      <a:pt x="1619" y="535"/>
                    </a:lnTo>
                    <a:lnTo>
                      <a:pt x="1623" y="541"/>
                    </a:lnTo>
                    <a:lnTo>
                      <a:pt x="1627" y="548"/>
                    </a:lnTo>
                    <a:lnTo>
                      <a:pt x="1631" y="555"/>
                    </a:lnTo>
                    <a:lnTo>
                      <a:pt x="1635" y="562"/>
                    </a:lnTo>
                    <a:lnTo>
                      <a:pt x="1639" y="569"/>
                    </a:lnTo>
                    <a:lnTo>
                      <a:pt x="1643" y="576"/>
                    </a:lnTo>
                    <a:lnTo>
                      <a:pt x="1647" y="582"/>
                    </a:lnTo>
                    <a:lnTo>
                      <a:pt x="1651" y="589"/>
                    </a:lnTo>
                    <a:lnTo>
                      <a:pt x="1655" y="596"/>
                    </a:lnTo>
                    <a:lnTo>
                      <a:pt x="1659" y="603"/>
                    </a:lnTo>
                    <a:lnTo>
                      <a:pt x="1663" y="609"/>
                    </a:lnTo>
                    <a:lnTo>
                      <a:pt x="1667" y="616"/>
                    </a:lnTo>
                    <a:lnTo>
                      <a:pt x="1671" y="622"/>
                    </a:lnTo>
                    <a:lnTo>
                      <a:pt x="1675" y="629"/>
                    </a:lnTo>
                    <a:lnTo>
                      <a:pt x="1679" y="636"/>
                    </a:lnTo>
                    <a:lnTo>
                      <a:pt x="1682" y="642"/>
                    </a:lnTo>
                    <a:lnTo>
                      <a:pt x="1686" y="649"/>
                    </a:lnTo>
                    <a:lnTo>
                      <a:pt x="1690" y="655"/>
                    </a:lnTo>
                    <a:lnTo>
                      <a:pt x="1694" y="662"/>
                    </a:lnTo>
                    <a:lnTo>
                      <a:pt x="1698" y="668"/>
                    </a:lnTo>
                    <a:lnTo>
                      <a:pt x="1702" y="674"/>
                    </a:lnTo>
                    <a:lnTo>
                      <a:pt x="1706" y="680"/>
                    </a:lnTo>
                    <a:lnTo>
                      <a:pt x="1710" y="686"/>
                    </a:lnTo>
                    <a:lnTo>
                      <a:pt x="1714" y="692"/>
                    </a:lnTo>
                    <a:lnTo>
                      <a:pt x="1718" y="699"/>
                    </a:lnTo>
                    <a:lnTo>
                      <a:pt x="1722" y="705"/>
                    </a:lnTo>
                    <a:lnTo>
                      <a:pt x="1726" y="711"/>
                    </a:lnTo>
                    <a:lnTo>
                      <a:pt x="1730" y="717"/>
                    </a:lnTo>
                    <a:lnTo>
                      <a:pt x="1734" y="723"/>
                    </a:lnTo>
                    <a:lnTo>
                      <a:pt x="1738" y="729"/>
                    </a:lnTo>
                    <a:lnTo>
                      <a:pt x="1742" y="735"/>
                    </a:lnTo>
                    <a:lnTo>
                      <a:pt x="1745" y="741"/>
                    </a:lnTo>
                    <a:lnTo>
                      <a:pt x="1749" y="747"/>
                    </a:lnTo>
                    <a:lnTo>
                      <a:pt x="1753" y="752"/>
                    </a:lnTo>
                    <a:lnTo>
                      <a:pt x="1757" y="758"/>
                    </a:lnTo>
                    <a:lnTo>
                      <a:pt x="1761" y="764"/>
                    </a:lnTo>
                    <a:lnTo>
                      <a:pt x="1765" y="770"/>
                    </a:lnTo>
                    <a:lnTo>
                      <a:pt x="1769" y="775"/>
                    </a:lnTo>
                    <a:lnTo>
                      <a:pt x="1773" y="781"/>
                    </a:lnTo>
                    <a:lnTo>
                      <a:pt x="1777" y="787"/>
                    </a:lnTo>
                    <a:lnTo>
                      <a:pt x="1781" y="792"/>
                    </a:lnTo>
                    <a:lnTo>
                      <a:pt x="1785" y="797"/>
                    </a:lnTo>
                    <a:lnTo>
                      <a:pt x="1789" y="803"/>
                    </a:lnTo>
                    <a:lnTo>
                      <a:pt x="1793" y="808"/>
                    </a:lnTo>
                    <a:lnTo>
                      <a:pt x="1797" y="813"/>
                    </a:lnTo>
                    <a:lnTo>
                      <a:pt x="1800" y="819"/>
                    </a:lnTo>
                    <a:lnTo>
                      <a:pt x="1804" y="824"/>
                    </a:lnTo>
                    <a:lnTo>
                      <a:pt x="1808" y="829"/>
                    </a:lnTo>
                    <a:lnTo>
                      <a:pt x="1811" y="834"/>
                    </a:lnTo>
                    <a:lnTo>
                      <a:pt x="1815" y="839"/>
                    </a:lnTo>
                    <a:lnTo>
                      <a:pt x="1819" y="845"/>
                    </a:lnTo>
                    <a:lnTo>
                      <a:pt x="1823" y="850"/>
                    </a:lnTo>
                    <a:lnTo>
                      <a:pt x="1827" y="854"/>
                    </a:lnTo>
                    <a:lnTo>
                      <a:pt x="1831" y="859"/>
                    </a:lnTo>
                    <a:lnTo>
                      <a:pt x="1835" y="863"/>
                    </a:lnTo>
                    <a:lnTo>
                      <a:pt x="1839" y="868"/>
                    </a:lnTo>
                    <a:lnTo>
                      <a:pt x="1843" y="872"/>
                    </a:lnTo>
                    <a:lnTo>
                      <a:pt x="1847" y="877"/>
                    </a:lnTo>
                    <a:lnTo>
                      <a:pt x="1851" y="882"/>
                    </a:lnTo>
                    <a:lnTo>
                      <a:pt x="1855" y="886"/>
                    </a:lnTo>
                    <a:lnTo>
                      <a:pt x="1859" y="891"/>
                    </a:lnTo>
                    <a:lnTo>
                      <a:pt x="1863" y="895"/>
                    </a:lnTo>
                    <a:lnTo>
                      <a:pt x="1867" y="900"/>
                    </a:lnTo>
                    <a:lnTo>
                      <a:pt x="1871" y="904"/>
                    </a:lnTo>
                    <a:lnTo>
                      <a:pt x="1875" y="908"/>
                    </a:lnTo>
                    <a:lnTo>
                      <a:pt x="1879" y="913"/>
                    </a:lnTo>
                    <a:lnTo>
                      <a:pt x="1883" y="917"/>
                    </a:lnTo>
                    <a:lnTo>
                      <a:pt x="1887" y="921"/>
                    </a:lnTo>
                    <a:lnTo>
                      <a:pt x="1891" y="925"/>
                    </a:lnTo>
                    <a:lnTo>
                      <a:pt x="1894" y="929"/>
                    </a:lnTo>
                    <a:lnTo>
                      <a:pt x="1898" y="933"/>
                    </a:lnTo>
                    <a:lnTo>
                      <a:pt x="1902" y="937"/>
                    </a:lnTo>
                    <a:lnTo>
                      <a:pt x="1906" y="941"/>
                    </a:lnTo>
                    <a:lnTo>
                      <a:pt x="1910" y="944"/>
                    </a:lnTo>
                    <a:lnTo>
                      <a:pt x="1914" y="948"/>
                    </a:lnTo>
                    <a:lnTo>
                      <a:pt x="1918" y="952"/>
                    </a:lnTo>
                    <a:lnTo>
                      <a:pt x="1922" y="956"/>
                    </a:lnTo>
                    <a:lnTo>
                      <a:pt x="1926" y="959"/>
                    </a:lnTo>
                    <a:lnTo>
                      <a:pt x="1930" y="963"/>
                    </a:lnTo>
                    <a:lnTo>
                      <a:pt x="1934" y="967"/>
                    </a:lnTo>
                    <a:lnTo>
                      <a:pt x="1938" y="970"/>
                    </a:lnTo>
                    <a:lnTo>
                      <a:pt x="1942" y="974"/>
                    </a:lnTo>
                    <a:lnTo>
                      <a:pt x="1946" y="977"/>
                    </a:lnTo>
                    <a:lnTo>
                      <a:pt x="1950" y="980"/>
                    </a:lnTo>
                    <a:lnTo>
                      <a:pt x="1954" y="983"/>
                    </a:lnTo>
                    <a:lnTo>
                      <a:pt x="1957" y="987"/>
                    </a:lnTo>
                    <a:lnTo>
                      <a:pt x="1961" y="990"/>
                    </a:lnTo>
                    <a:lnTo>
                      <a:pt x="1961" y="1148"/>
                    </a:lnTo>
                    <a:lnTo>
                      <a:pt x="1957" y="1148"/>
                    </a:lnTo>
                    <a:lnTo>
                      <a:pt x="1954" y="1148"/>
                    </a:lnTo>
                    <a:lnTo>
                      <a:pt x="1950" y="1148"/>
                    </a:lnTo>
                    <a:lnTo>
                      <a:pt x="1946" y="1148"/>
                    </a:lnTo>
                    <a:lnTo>
                      <a:pt x="1942" y="1148"/>
                    </a:lnTo>
                    <a:lnTo>
                      <a:pt x="1938" y="1148"/>
                    </a:lnTo>
                    <a:lnTo>
                      <a:pt x="1934" y="1148"/>
                    </a:lnTo>
                    <a:lnTo>
                      <a:pt x="1930" y="1148"/>
                    </a:lnTo>
                    <a:lnTo>
                      <a:pt x="1926" y="1148"/>
                    </a:lnTo>
                    <a:lnTo>
                      <a:pt x="1922" y="1148"/>
                    </a:lnTo>
                    <a:lnTo>
                      <a:pt x="1918" y="1148"/>
                    </a:lnTo>
                    <a:lnTo>
                      <a:pt x="1914" y="1148"/>
                    </a:lnTo>
                    <a:lnTo>
                      <a:pt x="1910" y="1148"/>
                    </a:lnTo>
                    <a:lnTo>
                      <a:pt x="1906" y="1148"/>
                    </a:lnTo>
                    <a:lnTo>
                      <a:pt x="1902" y="1148"/>
                    </a:lnTo>
                    <a:lnTo>
                      <a:pt x="1898" y="1148"/>
                    </a:lnTo>
                    <a:lnTo>
                      <a:pt x="1894" y="1148"/>
                    </a:lnTo>
                    <a:lnTo>
                      <a:pt x="1891" y="1148"/>
                    </a:lnTo>
                    <a:lnTo>
                      <a:pt x="1887" y="1148"/>
                    </a:lnTo>
                    <a:lnTo>
                      <a:pt x="1883" y="1148"/>
                    </a:lnTo>
                    <a:lnTo>
                      <a:pt x="1879" y="1148"/>
                    </a:lnTo>
                    <a:lnTo>
                      <a:pt x="1875" y="1148"/>
                    </a:lnTo>
                    <a:lnTo>
                      <a:pt x="1871" y="1148"/>
                    </a:lnTo>
                    <a:lnTo>
                      <a:pt x="1867" y="1148"/>
                    </a:lnTo>
                    <a:lnTo>
                      <a:pt x="1863" y="1148"/>
                    </a:lnTo>
                    <a:lnTo>
                      <a:pt x="1859" y="1148"/>
                    </a:lnTo>
                    <a:lnTo>
                      <a:pt x="1855" y="1148"/>
                    </a:lnTo>
                    <a:lnTo>
                      <a:pt x="1851" y="1148"/>
                    </a:lnTo>
                    <a:lnTo>
                      <a:pt x="1847" y="1148"/>
                    </a:lnTo>
                    <a:lnTo>
                      <a:pt x="1843" y="1148"/>
                    </a:lnTo>
                    <a:lnTo>
                      <a:pt x="1839" y="1148"/>
                    </a:lnTo>
                    <a:lnTo>
                      <a:pt x="1835" y="1148"/>
                    </a:lnTo>
                    <a:lnTo>
                      <a:pt x="1831" y="1148"/>
                    </a:lnTo>
                    <a:lnTo>
                      <a:pt x="1827" y="1148"/>
                    </a:lnTo>
                    <a:lnTo>
                      <a:pt x="1823" y="1148"/>
                    </a:lnTo>
                    <a:lnTo>
                      <a:pt x="1819" y="1148"/>
                    </a:lnTo>
                    <a:lnTo>
                      <a:pt x="1815" y="1148"/>
                    </a:lnTo>
                    <a:lnTo>
                      <a:pt x="1811" y="1148"/>
                    </a:lnTo>
                    <a:lnTo>
                      <a:pt x="1808" y="1148"/>
                    </a:lnTo>
                    <a:lnTo>
                      <a:pt x="1804" y="1148"/>
                    </a:lnTo>
                    <a:lnTo>
                      <a:pt x="1800" y="1148"/>
                    </a:lnTo>
                    <a:lnTo>
                      <a:pt x="1797" y="1148"/>
                    </a:lnTo>
                    <a:lnTo>
                      <a:pt x="1793" y="1148"/>
                    </a:lnTo>
                    <a:lnTo>
                      <a:pt x="1789" y="1148"/>
                    </a:lnTo>
                    <a:lnTo>
                      <a:pt x="1785" y="1148"/>
                    </a:lnTo>
                    <a:lnTo>
                      <a:pt x="1781" y="1148"/>
                    </a:lnTo>
                    <a:lnTo>
                      <a:pt x="1777" y="1148"/>
                    </a:lnTo>
                    <a:lnTo>
                      <a:pt x="1773" y="1148"/>
                    </a:lnTo>
                    <a:lnTo>
                      <a:pt x="1769" y="1148"/>
                    </a:lnTo>
                    <a:lnTo>
                      <a:pt x="1765" y="1148"/>
                    </a:lnTo>
                    <a:lnTo>
                      <a:pt x="1761" y="1148"/>
                    </a:lnTo>
                    <a:lnTo>
                      <a:pt x="1757" y="1148"/>
                    </a:lnTo>
                    <a:lnTo>
                      <a:pt x="1753" y="1148"/>
                    </a:lnTo>
                    <a:lnTo>
                      <a:pt x="1749" y="1148"/>
                    </a:lnTo>
                    <a:lnTo>
                      <a:pt x="1745" y="1148"/>
                    </a:lnTo>
                    <a:lnTo>
                      <a:pt x="1742" y="1148"/>
                    </a:lnTo>
                    <a:lnTo>
                      <a:pt x="1738" y="1148"/>
                    </a:lnTo>
                    <a:lnTo>
                      <a:pt x="1734" y="1148"/>
                    </a:lnTo>
                    <a:lnTo>
                      <a:pt x="1730" y="1148"/>
                    </a:lnTo>
                    <a:lnTo>
                      <a:pt x="1726" y="1148"/>
                    </a:lnTo>
                    <a:lnTo>
                      <a:pt x="1722" y="1148"/>
                    </a:lnTo>
                    <a:lnTo>
                      <a:pt x="1718" y="1148"/>
                    </a:lnTo>
                    <a:lnTo>
                      <a:pt x="1714" y="1148"/>
                    </a:lnTo>
                    <a:lnTo>
                      <a:pt x="1710" y="1148"/>
                    </a:lnTo>
                    <a:lnTo>
                      <a:pt x="1706" y="1148"/>
                    </a:lnTo>
                    <a:lnTo>
                      <a:pt x="1702" y="1148"/>
                    </a:lnTo>
                    <a:lnTo>
                      <a:pt x="1698" y="1148"/>
                    </a:lnTo>
                    <a:lnTo>
                      <a:pt x="1694" y="1148"/>
                    </a:lnTo>
                    <a:lnTo>
                      <a:pt x="1690" y="1148"/>
                    </a:lnTo>
                    <a:lnTo>
                      <a:pt x="1686" y="1148"/>
                    </a:lnTo>
                    <a:lnTo>
                      <a:pt x="1682" y="1148"/>
                    </a:lnTo>
                    <a:lnTo>
                      <a:pt x="1679" y="1148"/>
                    </a:lnTo>
                    <a:lnTo>
                      <a:pt x="1675" y="1148"/>
                    </a:lnTo>
                    <a:lnTo>
                      <a:pt x="1671" y="1148"/>
                    </a:lnTo>
                    <a:lnTo>
                      <a:pt x="1667" y="1148"/>
                    </a:lnTo>
                    <a:lnTo>
                      <a:pt x="1663" y="1148"/>
                    </a:lnTo>
                    <a:lnTo>
                      <a:pt x="1659" y="1148"/>
                    </a:lnTo>
                    <a:lnTo>
                      <a:pt x="1655" y="1148"/>
                    </a:lnTo>
                    <a:lnTo>
                      <a:pt x="1651" y="1148"/>
                    </a:lnTo>
                    <a:lnTo>
                      <a:pt x="1647" y="1148"/>
                    </a:lnTo>
                    <a:lnTo>
                      <a:pt x="1643" y="1148"/>
                    </a:lnTo>
                    <a:lnTo>
                      <a:pt x="1639" y="1148"/>
                    </a:lnTo>
                    <a:lnTo>
                      <a:pt x="1635" y="1148"/>
                    </a:lnTo>
                    <a:lnTo>
                      <a:pt x="1631" y="1148"/>
                    </a:lnTo>
                    <a:lnTo>
                      <a:pt x="1627" y="1148"/>
                    </a:lnTo>
                    <a:lnTo>
                      <a:pt x="1623" y="1148"/>
                    </a:lnTo>
                    <a:lnTo>
                      <a:pt x="1619" y="1148"/>
                    </a:lnTo>
                    <a:lnTo>
                      <a:pt x="1615" y="1148"/>
                    </a:lnTo>
                    <a:lnTo>
                      <a:pt x="1611" y="1148"/>
                    </a:lnTo>
                    <a:lnTo>
                      <a:pt x="1607" y="1148"/>
                    </a:lnTo>
                    <a:lnTo>
                      <a:pt x="1604" y="1148"/>
                    </a:lnTo>
                    <a:lnTo>
                      <a:pt x="1600" y="1148"/>
                    </a:lnTo>
                    <a:lnTo>
                      <a:pt x="1596" y="1148"/>
                    </a:lnTo>
                    <a:lnTo>
                      <a:pt x="1592" y="1148"/>
                    </a:lnTo>
                    <a:lnTo>
                      <a:pt x="1588" y="1148"/>
                    </a:lnTo>
                    <a:lnTo>
                      <a:pt x="1584" y="1148"/>
                    </a:lnTo>
                    <a:lnTo>
                      <a:pt x="1580" y="1148"/>
                    </a:lnTo>
                    <a:lnTo>
                      <a:pt x="1576" y="1148"/>
                    </a:lnTo>
                    <a:lnTo>
                      <a:pt x="1572" y="1148"/>
                    </a:lnTo>
                    <a:lnTo>
                      <a:pt x="1568" y="1148"/>
                    </a:lnTo>
                    <a:lnTo>
                      <a:pt x="1564" y="1148"/>
                    </a:lnTo>
                    <a:lnTo>
                      <a:pt x="1560" y="1148"/>
                    </a:lnTo>
                    <a:lnTo>
                      <a:pt x="1556" y="1148"/>
                    </a:lnTo>
                    <a:lnTo>
                      <a:pt x="1552" y="1148"/>
                    </a:lnTo>
                    <a:lnTo>
                      <a:pt x="1548" y="1148"/>
                    </a:lnTo>
                    <a:lnTo>
                      <a:pt x="1544" y="1148"/>
                    </a:lnTo>
                    <a:lnTo>
                      <a:pt x="1540" y="1148"/>
                    </a:lnTo>
                    <a:lnTo>
                      <a:pt x="1536" y="1148"/>
                    </a:lnTo>
                    <a:lnTo>
                      <a:pt x="1532" y="1148"/>
                    </a:lnTo>
                    <a:lnTo>
                      <a:pt x="1529" y="1148"/>
                    </a:lnTo>
                    <a:lnTo>
                      <a:pt x="1525" y="1148"/>
                    </a:lnTo>
                    <a:lnTo>
                      <a:pt x="1521" y="1148"/>
                    </a:lnTo>
                    <a:lnTo>
                      <a:pt x="1517" y="1148"/>
                    </a:lnTo>
                    <a:lnTo>
                      <a:pt x="1513" y="1148"/>
                    </a:lnTo>
                    <a:lnTo>
                      <a:pt x="1509" y="1148"/>
                    </a:lnTo>
                    <a:lnTo>
                      <a:pt x="1505" y="1148"/>
                    </a:lnTo>
                    <a:lnTo>
                      <a:pt x="1501" y="1148"/>
                    </a:lnTo>
                    <a:lnTo>
                      <a:pt x="1497" y="1148"/>
                    </a:lnTo>
                    <a:lnTo>
                      <a:pt x="1493" y="1148"/>
                    </a:lnTo>
                    <a:lnTo>
                      <a:pt x="1489" y="1148"/>
                    </a:lnTo>
                    <a:lnTo>
                      <a:pt x="1485" y="1148"/>
                    </a:lnTo>
                    <a:lnTo>
                      <a:pt x="1481" y="1148"/>
                    </a:lnTo>
                    <a:lnTo>
                      <a:pt x="1477" y="1148"/>
                    </a:lnTo>
                    <a:lnTo>
                      <a:pt x="1473" y="1148"/>
                    </a:lnTo>
                    <a:lnTo>
                      <a:pt x="1470" y="1148"/>
                    </a:lnTo>
                    <a:lnTo>
                      <a:pt x="1467" y="1148"/>
                    </a:lnTo>
                    <a:lnTo>
                      <a:pt x="1463" y="1148"/>
                    </a:lnTo>
                    <a:lnTo>
                      <a:pt x="1459" y="1148"/>
                    </a:lnTo>
                    <a:lnTo>
                      <a:pt x="1455" y="1148"/>
                    </a:lnTo>
                    <a:lnTo>
                      <a:pt x="1451" y="1148"/>
                    </a:lnTo>
                    <a:lnTo>
                      <a:pt x="1447" y="1148"/>
                    </a:lnTo>
                    <a:lnTo>
                      <a:pt x="1443" y="1148"/>
                    </a:lnTo>
                    <a:lnTo>
                      <a:pt x="1439" y="1148"/>
                    </a:lnTo>
                    <a:lnTo>
                      <a:pt x="1435" y="1148"/>
                    </a:lnTo>
                    <a:lnTo>
                      <a:pt x="1431" y="1148"/>
                    </a:lnTo>
                    <a:lnTo>
                      <a:pt x="1427" y="1148"/>
                    </a:lnTo>
                    <a:lnTo>
                      <a:pt x="1423" y="1148"/>
                    </a:lnTo>
                    <a:lnTo>
                      <a:pt x="1419" y="1148"/>
                    </a:lnTo>
                    <a:lnTo>
                      <a:pt x="1415" y="1148"/>
                    </a:lnTo>
                    <a:lnTo>
                      <a:pt x="1411" y="1148"/>
                    </a:lnTo>
                    <a:lnTo>
                      <a:pt x="1407" y="1148"/>
                    </a:lnTo>
                    <a:lnTo>
                      <a:pt x="1403" y="1148"/>
                    </a:lnTo>
                    <a:lnTo>
                      <a:pt x="1400" y="1148"/>
                    </a:lnTo>
                    <a:lnTo>
                      <a:pt x="1396" y="1148"/>
                    </a:lnTo>
                    <a:lnTo>
                      <a:pt x="1392" y="1148"/>
                    </a:lnTo>
                    <a:lnTo>
                      <a:pt x="1388" y="1148"/>
                    </a:lnTo>
                    <a:lnTo>
                      <a:pt x="1384" y="1148"/>
                    </a:lnTo>
                    <a:lnTo>
                      <a:pt x="1380" y="1148"/>
                    </a:lnTo>
                    <a:lnTo>
                      <a:pt x="1376" y="1148"/>
                    </a:lnTo>
                    <a:lnTo>
                      <a:pt x="1372" y="1148"/>
                    </a:lnTo>
                    <a:lnTo>
                      <a:pt x="1368" y="1148"/>
                    </a:lnTo>
                    <a:lnTo>
                      <a:pt x="1364" y="1148"/>
                    </a:lnTo>
                    <a:lnTo>
                      <a:pt x="1360" y="1148"/>
                    </a:lnTo>
                    <a:lnTo>
                      <a:pt x="1356" y="1148"/>
                    </a:lnTo>
                    <a:lnTo>
                      <a:pt x="1352" y="1148"/>
                    </a:lnTo>
                    <a:lnTo>
                      <a:pt x="1348" y="1148"/>
                    </a:lnTo>
                    <a:lnTo>
                      <a:pt x="1344" y="1148"/>
                    </a:lnTo>
                    <a:lnTo>
                      <a:pt x="1340" y="1148"/>
                    </a:lnTo>
                    <a:lnTo>
                      <a:pt x="1336" y="1148"/>
                    </a:lnTo>
                    <a:lnTo>
                      <a:pt x="1332" y="1148"/>
                    </a:lnTo>
                    <a:lnTo>
                      <a:pt x="1328" y="1148"/>
                    </a:lnTo>
                    <a:lnTo>
                      <a:pt x="1324" y="1148"/>
                    </a:lnTo>
                    <a:lnTo>
                      <a:pt x="1321" y="1148"/>
                    </a:lnTo>
                    <a:lnTo>
                      <a:pt x="1317" y="1148"/>
                    </a:lnTo>
                    <a:lnTo>
                      <a:pt x="1313" y="1148"/>
                    </a:lnTo>
                    <a:lnTo>
                      <a:pt x="1309" y="1148"/>
                    </a:lnTo>
                    <a:lnTo>
                      <a:pt x="1305" y="1148"/>
                    </a:lnTo>
                    <a:lnTo>
                      <a:pt x="1301" y="1148"/>
                    </a:lnTo>
                    <a:lnTo>
                      <a:pt x="1297" y="1148"/>
                    </a:lnTo>
                    <a:lnTo>
                      <a:pt x="1293" y="1148"/>
                    </a:lnTo>
                    <a:lnTo>
                      <a:pt x="1289" y="1148"/>
                    </a:lnTo>
                    <a:lnTo>
                      <a:pt x="1285" y="1148"/>
                    </a:lnTo>
                    <a:lnTo>
                      <a:pt x="1281" y="1148"/>
                    </a:lnTo>
                    <a:lnTo>
                      <a:pt x="1277" y="1148"/>
                    </a:lnTo>
                    <a:lnTo>
                      <a:pt x="1273" y="1148"/>
                    </a:lnTo>
                    <a:lnTo>
                      <a:pt x="1269" y="1148"/>
                    </a:lnTo>
                    <a:lnTo>
                      <a:pt x="1265" y="1148"/>
                    </a:lnTo>
                    <a:lnTo>
                      <a:pt x="1261" y="1148"/>
                    </a:lnTo>
                    <a:lnTo>
                      <a:pt x="1257" y="1148"/>
                    </a:lnTo>
                    <a:lnTo>
                      <a:pt x="1254" y="1148"/>
                    </a:lnTo>
                    <a:lnTo>
                      <a:pt x="1250" y="1148"/>
                    </a:lnTo>
                    <a:lnTo>
                      <a:pt x="1246" y="1148"/>
                    </a:lnTo>
                    <a:lnTo>
                      <a:pt x="1242" y="1148"/>
                    </a:lnTo>
                    <a:lnTo>
                      <a:pt x="1238" y="1148"/>
                    </a:lnTo>
                    <a:lnTo>
                      <a:pt x="1234" y="1148"/>
                    </a:lnTo>
                    <a:lnTo>
                      <a:pt x="1230" y="1148"/>
                    </a:lnTo>
                    <a:lnTo>
                      <a:pt x="1226" y="1148"/>
                    </a:lnTo>
                    <a:lnTo>
                      <a:pt x="1222" y="1148"/>
                    </a:lnTo>
                    <a:lnTo>
                      <a:pt x="1218" y="1148"/>
                    </a:lnTo>
                    <a:lnTo>
                      <a:pt x="1214" y="1148"/>
                    </a:lnTo>
                    <a:lnTo>
                      <a:pt x="1210" y="1148"/>
                    </a:lnTo>
                    <a:lnTo>
                      <a:pt x="1206" y="1148"/>
                    </a:lnTo>
                    <a:lnTo>
                      <a:pt x="1202" y="1148"/>
                    </a:lnTo>
                    <a:lnTo>
                      <a:pt x="1198" y="1148"/>
                    </a:lnTo>
                    <a:lnTo>
                      <a:pt x="1194" y="1148"/>
                    </a:lnTo>
                    <a:lnTo>
                      <a:pt x="1191" y="1148"/>
                    </a:lnTo>
                    <a:lnTo>
                      <a:pt x="1187" y="1148"/>
                    </a:lnTo>
                    <a:lnTo>
                      <a:pt x="1183" y="1148"/>
                    </a:lnTo>
                    <a:lnTo>
                      <a:pt x="1179" y="1148"/>
                    </a:lnTo>
                    <a:lnTo>
                      <a:pt x="1175" y="1148"/>
                    </a:lnTo>
                    <a:lnTo>
                      <a:pt x="1171" y="1148"/>
                    </a:lnTo>
                    <a:lnTo>
                      <a:pt x="1167" y="1148"/>
                    </a:lnTo>
                    <a:lnTo>
                      <a:pt x="1163" y="1148"/>
                    </a:lnTo>
                    <a:lnTo>
                      <a:pt x="1159" y="1148"/>
                    </a:lnTo>
                    <a:lnTo>
                      <a:pt x="1155" y="1148"/>
                    </a:lnTo>
                    <a:lnTo>
                      <a:pt x="1151" y="1148"/>
                    </a:lnTo>
                    <a:lnTo>
                      <a:pt x="1147" y="1148"/>
                    </a:lnTo>
                    <a:lnTo>
                      <a:pt x="1144" y="1148"/>
                    </a:lnTo>
                    <a:lnTo>
                      <a:pt x="1140" y="1148"/>
                    </a:lnTo>
                    <a:lnTo>
                      <a:pt x="1136" y="1148"/>
                    </a:lnTo>
                    <a:lnTo>
                      <a:pt x="1132" y="1148"/>
                    </a:lnTo>
                    <a:lnTo>
                      <a:pt x="1128" y="1148"/>
                    </a:lnTo>
                    <a:lnTo>
                      <a:pt x="1124" y="1148"/>
                    </a:lnTo>
                    <a:lnTo>
                      <a:pt x="1120" y="1148"/>
                    </a:lnTo>
                    <a:lnTo>
                      <a:pt x="1117" y="1148"/>
                    </a:lnTo>
                    <a:lnTo>
                      <a:pt x="1113" y="1148"/>
                    </a:lnTo>
                    <a:lnTo>
                      <a:pt x="1109" y="1148"/>
                    </a:lnTo>
                    <a:lnTo>
                      <a:pt x="1105" y="1148"/>
                    </a:lnTo>
                    <a:lnTo>
                      <a:pt x="1101" y="1148"/>
                    </a:lnTo>
                    <a:lnTo>
                      <a:pt x="1097" y="1148"/>
                    </a:lnTo>
                    <a:lnTo>
                      <a:pt x="1093" y="1148"/>
                    </a:lnTo>
                    <a:lnTo>
                      <a:pt x="1089" y="1148"/>
                    </a:lnTo>
                    <a:lnTo>
                      <a:pt x="1085" y="1148"/>
                    </a:lnTo>
                    <a:lnTo>
                      <a:pt x="1081" y="1148"/>
                    </a:lnTo>
                    <a:lnTo>
                      <a:pt x="1077" y="1148"/>
                    </a:lnTo>
                    <a:lnTo>
                      <a:pt x="1073" y="1148"/>
                    </a:lnTo>
                    <a:lnTo>
                      <a:pt x="1069" y="1148"/>
                    </a:lnTo>
                    <a:lnTo>
                      <a:pt x="1065" y="1148"/>
                    </a:lnTo>
                    <a:lnTo>
                      <a:pt x="1061" y="1148"/>
                    </a:lnTo>
                    <a:lnTo>
                      <a:pt x="1057" y="1148"/>
                    </a:lnTo>
                    <a:lnTo>
                      <a:pt x="1053" y="1148"/>
                    </a:lnTo>
                    <a:lnTo>
                      <a:pt x="1049" y="1148"/>
                    </a:lnTo>
                    <a:lnTo>
                      <a:pt x="1045" y="1148"/>
                    </a:lnTo>
                    <a:lnTo>
                      <a:pt x="1042" y="1148"/>
                    </a:lnTo>
                    <a:lnTo>
                      <a:pt x="1038" y="1148"/>
                    </a:lnTo>
                    <a:lnTo>
                      <a:pt x="1034" y="1148"/>
                    </a:lnTo>
                    <a:lnTo>
                      <a:pt x="1030" y="1148"/>
                    </a:lnTo>
                    <a:lnTo>
                      <a:pt x="1026" y="1148"/>
                    </a:lnTo>
                    <a:lnTo>
                      <a:pt x="1022" y="1148"/>
                    </a:lnTo>
                    <a:lnTo>
                      <a:pt x="1018" y="1148"/>
                    </a:lnTo>
                    <a:lnTo>
                      <a:pt x="1014" y="1148"/>
                    </a:lnTo>
                    <a:lnTo>
                      <a:pt x="1010" y="1148"/>
                    </a:lnTo>
                    <a:lnTo>
                      <a:pt x="1006" y="1148"/>
                    </a:lnTo>
                    <a:lnTo>
                      <a:pt x="1002" y="1148"/>
                    </a:lnTo>
                    <a:lnTo>
                      <a:pt x="998" y="1148"/>
                    </a:lnTo>
                    <a:lnTo>
                      <a:pt x="994" y="1148"/>
                    </a:lnTo>
                    <a:lnTo>
                      <a:pt x="990" y="1148"/>
                    </a:lnTo>
                    <a:lnTo>
                      <a:pt x="986" y="1148"/>
                    </a:lnTo>
                    <a:lnTo>
                      <a:pt x="982" y="1148"/>
                    </a:lnTo>
                    <a:lnTo>
                      <a:pt x="979" y="1148"/>
                    </a:lnTo>
                    <a:lnTo>
                      <a:pt x="975" y="1148"/>
                    </a:lnTo>
                    <a:lnTo>
                      <a:pt x="971" y="1148"/>
                    </a:lnTo>
                    <a:lnTo>
                      <a:pt x="967" y="1148"/>
                    </a:lnTo>
                    <a:lnTo>
                      <a:pt x="963" y="1148"/>
                    </a:lnTo>
                    <a:lnTo>
                      <a:pt x="959" y="1148"/>
                    </a:lnTo>
                    <a:lnTo>
                      <a:pt x="955" y="1148"/>
                    </a:lnTo>
                    <a:lnTo>
                      <a:pt x="951" y="1148"/>
                    </a:lnTo>
                    <a:lnTo>
                      <a:pt x="947" y="1148"/>
                    </a:lnTo>
                    <a:lnTo>
                      <a:pt x="943" y="1148"/>
                    </a:lnTo>
                    <a:lnTo>
                      <a:pt x="939" y="1148"/>
                    </a:lnTo>
                    <a:lnTo>
                      <a:pt x="935" y="1148"/>
                    </a:lnTo>
                    <a:lnTo>
                      <a:pt x="931" y="1148"/>
                    </a:lnTo>
                    <a:lnTo>
                      <a:pt x="927" y="1148"/>
                    </a:lnTo>
                    <a:lnTo>
                      <a:pt x="923" y="1148"/>
                    </a:lnTo>
                    <a:lnTo>
                      <a:pt x="919" y="1148"/>
                    </a:lnTo>
                    <a:lnTo>
                      <a:pt x="915" y="1148"/>
                    </a:lnTo>
                    <a:lnTo>
                      <a:pt x="912" y="1148"/>
                    </a:lnTo>
                    <a:lnTo>
                      <a:pt x="908" y="1148"/>
                    </a:lnTo>
                    <a:lnTo>
                      <a:pt x="904" y="1148"/>
                    </a:lnTo>
                    <a:lnTo>
                      <a:pt x="900" y="1148"/>
                    </a:lnTo>
                    <a:lnTo>
                      <a:pt x="896" y="1148"/>
                    </a:lnTo>
                    <a:lnTo>
                      <a:pt x="892" y="1148"/>
                    </a:lnTo>
                    <a:lnTo>
                      <a:pt x="888" y="1148"/>
                    </a:lnTo>
                    <a:lnTo>
                      <a:pt x="884" y="1148"/>
                    </a:lnTo>
                    <a:lnTo>
                      <a:pt x="880" y="1148"/>
                    </a:lnTo>
                    <a:lnTo>
                      <a:pt x="876" y="1148"/>
                    </a:lnTo>
                    <a:lnTo>
                      <a:pt x="872" y="1148"/>
                    </a:lnTo>
                    <a:lnTo>
                      <a:pt x="868" y="1148"/>
                    </a:lnTo>
                    <a:lnTo>
                      <a:pt x="864" y="1148"/>
                    </a:lnTo>
                    <a:lnTo>
                      <a:pt x="860" y="1148"/>
                    </a:lnTo>
                    <a:lnTo>
                      <a:pt x="856" y="1148"/>
                    </a:lnTo>
                    <a:lnTo>
                      <a:pt x="852" y="1148"/>
                    </a:lnTo>
                    <a:lnTo>
                      <a:pt x="848" y="1148"/>
                    </a:lnTo>
                    <a:lnTo>
                      <a:pt x="844" y="1148"/>
                    </a:lnTo>
                    <a:lnTo>
                      <a:pt x="840" y="1148"/>
                    </a:lnTo>
                    <a:lnTo>
                      <a:pt x="836" y="1148"/>
                    </a:lnTo>
                    <a:lnTo>
                      <a:pt x="833" y="1148"/>
                    </a:lnTo>
                    <a:lnTo>
                      <a:pt x="829" y="1148"/>
                    </a:lnTo>
                    <a:lnTo>
                      <a:pt x="825" y="1148"/>
                    </a:lnTo>
                    <a:lnTo>
                      <a:pt x="821" y="1148"/>
                    </a:lnTo>
                    <a:lnTo>
                      <a:pt x="817" y="1148"/>
                    </a:lnTo>
                    <a:lnTo>
                      <a:pt x="814" y="1148"/>
                    </a:lnTo>
                    <a:lnTo>
                      <a:pt x="810" y="1148"/>
                    </a:lnTo>
                    <a:lnTo>
                      <a:pt x="806" y="1148"/>
                    </a:lnTo>
                    <a:lnTo>
                      <a:pt x="802" y="1148"/>
                    </a:lnTo>
                    <a:lnTo>
                      <a:pt x="798" y="1148"/>
                    </a:lnTo>
                    <a:lnTo>
                      <a:pt x="794" y="1148"/>
                    </a:lnTo>
                    <a:lnTo>
                      <a:pt x="790" y="1148"/>
                    </a:lnTo>
                    <a:lnTo>
                      <a:pt x="786" y="1148"/>
                    </a:lnTo>
                    <a:lnTo>
                      <a:pt x="782" y="1148"/>
                    </a:lnTo>
                    <a:lnTo>
                      <a:pt x="778" y="1148"/>
                    </a:lnTo>
                    <a:lnTo>
                      <a:pt x="774" y="1148"/>
                    </a:lnTo>
                    <a:lnTo>
                      <a:pt x="770" y="1148"/>
                    </a:lnTo>
                    <a:lnTo>
                      <a:pt x="767" y="1148"/>
                    </a:lnTo>
                    <a:lnTo>
                      <a:pt x="763" y="1148"/>
                    </a:lnTo>
                    <a:lnTo>
                      <a:pt x="759" y="1148"/>
                    </a:lnTo>
                    <a:lnTo>
                      <a:pt x="755" y="1148"/>
                    </a:lnTo>
                    <a:lnTo>
                      <a:pt x="751" y="1148"/>
                    </a:lnTo>
                    <a:lnTo>
                      <a:pt x="747" y="1148"/>
                    </a:lnTo>
                    <a:lnTo>
                      <a:pt x="743" y="1148"/>
                    </a:lnTo>
                    <a:lnTo>
                      <a:pt x="739" y="1148"/>
                    </a:lnTo>
                    <a:lnTo>
                      <a:pt x="735" y="1148"/>
                    </a:lnTo>
                    <a:lnTo>
                      <a:pt x="731" y="1148"/>
                    </a:lnTo>
                    <a:lnTo>
                      <a:pt x="727" y="1148"/>
                    </a:lnTo>
                    <a:lnTo>
                      <a:pt x="723" y="1148"/>
                    </a:lnTo>
                    <a:lnTo>
                      <a:pt x="719" y="1148"/>
                    </a:lnTo>
                    <a:lnTo>
                      <a:pt x="715" y="1148"/>
                    </a:lnTo>
                    <a:lnTo>
                      <a:pt x="711" y="1148"/>
                    </a:lnTo>
                    <a:lnTo>
                      <a:pt x="707" y="1148"/>
                    </a:lnTo>
                    <a:lnTo>
                      <a:pt x="704" y="1148"/>
                    </a:lnTo>
                    <a:lnTo>
                      <a:pt x="700" y="1148"/>
                    </a:lnTo>
                    <a:lnTo>
                      <a:pt x="696" y="1148"/>
                    </a:lnTo>
                    <a:lnTo>
                      <a:pt x="692" y="1148"/>
                    </a:lnTo>
                    <a:lnTo>
                      <a:pt x="688" y="1148"/>
                    </a:lnTo>
                    <a:lnTo>
                      <a:pt x="684" y="1148"/>
                    </a:lnTo>
                    <a:lnTo>
                      <a:pt x="680" y="1148"/>
                    </a:lnTo>
                    <a:lnTo>
                      <a:pt x="676" y="1148"/>
                    </a:lnTo>
                    <a:lnTo>
                      <a:pt x="672" y="1148"/>
                    </a:lnTo>
                    <a:lnTo>
                      <a:pt x="668" y="1148"/>
                    </a:lnTo>
                    <a:lnTo>
                      <a:pt x="664" y="1148"/>
                    </a:lnTo>
                    <a:lnTo>
                      <a:pt x="660" y="1148"/>
                    </a:lnTo>
                    <a:lnTo>
                      <a:pt x="656" y="1148"/>
                    </a:lnTo>
                    <a:lnTo>
                      <a:pt x="652" y="1148"/>
                    </a:lnTo>
                    <a:lnTo>
                      <a:pt x="648" y="1148"/>
                    </a:lnTo>
                    <a:lnTo>
                      <a:pt x="644" y="1148"/>
                    </a:lnTo>
                    <a:lnTo>
                      <a:pt x="640" y="1148"/>
                    </a:lnTo>
                    <a:lnTo>
                      <a:pt x="636" y="1148"/>
                    </a:lnTo>
                    <a:lnTo>
                      <a:pt x="632" y="1148"/>
                    </a:lnTo>
                    <a:lnTo>
                      <a:pt x="629" y="1148"/>
                    </a:lnTo>
                    <a:lnTo>
                      <a:pt x="625" y="1148"/>
                    </a:lnTo>
                    <a:lnTo>
                      <a:pt x="621" y="1148"/>
                    </a:lnTo>
                    <a:lnTo>
                      <a:pt x="617" y="1148"/>
                    </a:lnTo>
                    <a:lnTo>
                      <a:pt x="613" y="1148"/>
                    </a:lnTo>
                    <a:lnTo>
                      <a:pt x="609" y="1148"/>
                    </a:lnTo>
                    <a:lnTo>
                      <a:pt x="605" y="1148"/>
                    </a:lnTo>
                    <a:lnTo>
                      <a:pt x="601" y="1148"/>
                    </a:lnTo>
                    <a:lnTo>
                      <a:pt x="597" y="1148"/>
                    </a:lnTo>
                    <a:lnTo>
                      <a:pt x="593" y="1148"/>
                    </a:lnTo>
                    <a:lnTo>
                      <a:pt x="589" y="1148"/>
                    </a:lnTo>
                    <a:lnTo>
                      <a:pt x="585" y="1148"/>
                    </a:lnTo>
                    <a:lnTo>
                      <a:pt x="581" y="1148"/>
                    </a:lnTo>
                    <a:lnTo>
                      <a:pt x="577" y="1148"/>
                    </a:lnTo>
                    <a:lnTo>
                      <a:pt x="573" y="1148"/>
                    </a:lnTo>
                    <a:lnTo>
                      <a:pt x="569" y="1148"/>
                    </a:lnTo>
                    <a:lnTo>
                      <a:pt x="565" y="1148"/>
                    </a:lnTo>
                    <a:lnTo>
                      <a:pt x="561" y="1148"/>
                    </a:lnTo>
                    <a:lnTo>
                      <a:pt x="557" y="1148"/>
                    </a:lnTo>
                    <a:lnTo>
                      <a:pt x="554" y="1148"/>
                    </a:lnTo>
                    <a:lnTo>
                      <a:pt x="550" y="1148"/>
                    </a:lnTo>
                    <a:lnTo>
                      <a:pt x="546" y="1148"/>
                    </a:lnTo>
                    <a:lnTo>
                      <a:pt x="542" y="1148"/>
                    </a:lnTo>
                    <a:lnTo>
                      <a:pt x="538" y="1148"/>
                    </a:lnTo>
                    <a:lnTo>
                      <a:pt x="534" y="1148"/>
                    </a:lnTo>
                    <a:lnTo>
                      <a:pt x="530" y="1148"/>
                    </a:lnTo>
                    <a:lnTo>
                      <a:pt x="526" y="1148"/>
                    </a:lnTo>
                    <a:lnTo>
                      <a:pt x="522" y="1148"/>
                    </a:lnTo>
                    <a:lnTo>
                      <a:pt x="518" y="1148"/>
                    </a:lnTo>
                    <a:lnTo>
                      <a:pt x="514" y="1148"/>
                    </a:lnTo>
                    <a:lnTo>
                      <a:pt x="510" y="1148"/>
                    </a:lnTo>
                    <a:lnTo>
                      <a:pt x="506" y="1148"/>
                    </a:lnTo>
                    <a:lnTo>
                      <a:pt x="502" y="1148"/>
                    </a:lnTo>
                    <a:lnTo>
                      <a:pt x="498" y="1148"/>
                    </a:lnTo>
                    <a:lnTo>
                      <a:pt x="494" y="1148"/>
                    </a:lnTo>
                    <a:lnTo>
                      <a:pt x="491" y="1148"/>
                    </a:lnTo>
                    <a:lnTo>
                      <a:pt x="488" y="1148"/>
                    </a:lnTo>
                    <a:lnTo>
                      <a:pt x="484" y="1148"/>
                    </a:lnTo>
                    <a:lnTo>
                      <a:pt x="480" y="1148"/>
                    </a:lnTo>
                    <a:lnTo>
                      <a:pt x="476" y="1148"/>
                    </a:lnTo>
                    <a:lnTo>
                      <a:pt x="472" y="1148"/>
                    </a:lnTo>
                    <a:lnTo>
                      <a:pt x="468" y="1148"/>
                    </a:lnTo>
                    <a:lnTo>
                      <a:pt x="464" y="1148"/>
                    </a:lnTo>
                    <a:lnTo>
                      <a:pt x="460" y="1148"/>
                    </a:lnTo>
                    <a:lnTo>
                      <a:pt x="456" y="1148"/>
                    </a:lnTo>
                    <a:lnTo>
                      <a:pt x="452" y="1148"/>
                    </a:lnTo>
                    <a:lnTo>
                      <a:pt x="448" y="1148"/>
                    </a:lnTo>
                    <a:lnTo>
                      <a:pt x="444" y="1148"/>
                    </a:lnTo>
                    <a:lnTo>
                      <a:pt x="440" y="1148"/>
                    </a:lnTo>
                    <a:lnTo>
                      <a:pt x="436" y="1148"/>
                    </a:lnTo>
                    <a:lnTo>
                      <a:pt x="432" y="1148"/>
                    </a:lnTo>
                    <a:lnTo>
                      <a:pt x="428" y="1148"/>
                    </a:lnTo>
                    <a:lnTo>
                      <a:pt x="425" y="1148"/>
                    </a:lnTo>
                    <a:lnTo>
                      <a:pt x="421" y="1148"/>
                    </a:lnTo>
                    <a:lnTo>
                      <a:pt x="417" y="1148"/>
                    </a:lnTo>
                    <a:lnTo>
                      <a:pt x="413" y="1148"/>
                    </a:lnTo>
                    <a:lnTo>
                      <a:pt x="409" y="1148"/>
                    </a:lnTo>
                    <a:lnTo>
                      <a:pt x="405" y="1148"/>
                    </a:lnTo>
                    <a:lnTo>
                      <a:pt x="401" y="1148"/>
                    </a:lnTo>
                    <a:lnTo>
                      <a:pt x="397" y="1148"/>
                    </a:lnTo>
                    <a:lnTo>
                      <a:pt x="393" y="1148"/>
                    </a:lnTo>
                    <a:lnTo>
                      <a:pt x="389" y="1148"/>
                    </a:lnTo>
                    <a:lnTo>
                      <a:pt x="385" y="1148"/>
                    </a:lnTo>
                    <a:lnTo>
                      <a:pt x="381" y="1148"/>
                    </a:lnTo>
                    <a:lnTo>
                      <a:pt x="377" y="1148"/>
                    </a:lnTo>
                    <a:lnTo>
                      <a:pt x="373" y="1148"/>
                    </a:lnTo>
                    <a:lnTo>
                      <a:pt x="369" y="1148"/>
                    </a:lnTo>
                    <a:lnTo>
                      <a:pt x="365" y="1148"/>
                    </a:lnTo>
                    <a:lnTo>
                      <a:pt x="361" y="1148"/>
                    </a:lnTo>
                    <a:lnTo>
                      <a:pt x="357" y="1148"/>
                    </a:lnTo>
                    <a:lnTo>
                      <a:pt x="353" y="1148"/>
                    </a:lnTo>
                    <a:lnTo>
                      <a:pt x="349" y="1148"/>
                    </a:lnTo>
                    <a:lnTo>
                      <a:pt x="345" y="1148"/>
                    </a:lnTo>
                    <a:lnTo>
                      <a:pt x="342" y="1148"/>
                    </a:lnTo>
                    <a:lnTo>
                      <a:pt x="338" y="1148"/>
                    </a:lnTo>
                    <a:lnTo>
                      <a:pt x="334" y="1148"/>
                    </a:lnTo>
                    <a:lnTo>
                      <a:pt x="330" y="1148"/>
                    </a:lnTo>
                    <a:lnTo>
                      <a:pt x="326" y="1148"/>
                    </a:lnTo>
                    <a:lnTo>
                      <a:pt x="322" y="1148"/>
                    </a:lnTo>
                    <a:lnTo>
                      <a:pt x="318" y="1148"/>
                    </a:lnTo>
                    <a:lnTo>
                      <a:pt x="314" y="1148"/>
                    </a:lnTo>
                    <a:lnTo>
                      <a:pt x="310" y="1148"/>
                    </a:lnTo>
                    <a:lnTo>
                      <a:pt x="306" y="1148"/>
                    </a:lnTo>
                    <a:lnTo>
                      <a:pt x="302" y="1148"/>
                    </a:lnTo>
                    <a:lnTo>
                      <a:pt x="298" y="1148"/>
                    </a:lnTo>
                    <a:lnTo>
                      <a:pt x="294" y="1148"/>
                    </a:lnTo>
                    <a:lnTo>
                      <a:pt x="290" y="1148"/>
                    </a:lnTo>
                    <a:lnTo>
                      <a:pt x="286" y="1148"/>
                    </a:lnTo>
                    <a:lnTo>
                      <a:pt x="282" y="1148"/>
                    </a:lnTo>
                    <a:lnTo>
                      <a:pt x="279" y="1148"/>
                    </a:lnTo>
                    <a:lnTo>
                      <a:pt x="275" y="1148"/>
                    </a:lnTo>
                    <a:lnTo>
                      <a:pt x="271" y="1148"/>
                    </a:lnTo>
                    <a:lnTo>
                      <a:pt x="267" y="1148"/>
                    </a:lnTo>
                    <a:lnTo>
                      <a:pt x="263" y="1148"/>
                    </a:lnTo>
                    <a:lnTo>
                      <a:pt x="259" y="1148"/>
                    </a:lnTo>
                    <a:lnTo>
                      <a:pt x="255" y="1148"/>
                    </a:lnTo>
                    <a:lnTo>
                      <a:pt x="251" y="1148"/>
                    </a:lnTo>
                    <a:lnTo>
                      <a:pt x="247" y="1148"/>
                    </a:lnTo>
                    <a:lnTo>
                      <a:pt x="243" y="1148"/>
                    </a:lnTo>
                    <a:lnTo>
                      <a:pt x="239" y="1148"/>
                    </a:lnTo>
                    <a:lnTo>
                      <a:pt x="235" y="1148"/>
                    </a:lnTo>
                    <a:lnTo>
                      <a:pt x="231" y="1148"/>
                    </a:lnTo>
                    <a:lnTo>
                      <a:pt x="227" y="1148"/>
                    </a:lnTo>
                    <a:lnTo>
                      <a:pt x="223" y="1148"/>
                    </a:lnTo>
                    <a:lnTo>
                      <a:pt x="219" y="1148"/>
                    </a:lnTo>
                    <a:lnTo>
                      <a:pt x="216" y="1148"/>
                    </a:lnTo>
                    <a:lnTo>
                      <a:pt x="212" y="1148"/>
                    </a:lnTo>
                    <a:lnTo>
                      <a:pt x="208" y="1148"/>
                    </a:lnTo>
                    <a:lnTo>
                      <a:pt x="204" y="1148"/>
                    </a:lnTo>
                    <a:lnTo>
                      <a:pt x="200" y="1148"/>
                    </a:lnTo>
                    <a:lnTo>
                      <a:pt x="196" y="1148"/>
                    </a:lnTo>
                    <a:lnTo>
                      <a:pt x="192" y="1148"/>
                    </a:lnTo>
                    <a:lnTo>
                      <a:pt x="188" y="1148"/>
                    </a:lnTo>
                    <a:lnTo>
                      <a:pt x="184" y="1148"/>
                    </a:lnTo>
                    <a:lnTo>
                      <a:pt x="180" y="1148"/>
                    </a:lnTo>
                    <a:lnTo>
                      <a:pt x="176" y="1148"/>
                    </a:lnTo>
                    <a:lnTo>
                      <a:pt x="172" y="1148"/>
                    </a:lnTo>
                    <a:lnTo>
                      <a:pt x="168" y="1148"/>
                    </a:lnTo>
                    <a:lnTo>
                      <a:pt x="164" y="1148"/>
                    </a:lnTo>
                    <a:lnTo>
                      <a:pt x="161" y="1148"/>
                    </a:lnTo>
                    <a:lnTo>
                      <a:pt x="157" y="1148"/>
                    </a:lnTo>
                    <a:lnTo>
                      <a:pt x="153" y="1148"/>
                    </a:lnTo>
                    <a:lnTo>
                      <a:pt x="149" y="1148"/>
                    </a:lnTo>
                    <a:lnTo>
                      <a:pt x="145" y="1148"/>
                    </a:lnTo>
                    <a:lnTo>
                      <a:pt x="142" y="1148"/>
                    </a:lnTo>
                    <a:lnTo>
                      <a:pt x="138" y="1148"/>
                    </a:lnTo>
                    <a:lnTo>
                      <a:pt x="134" y="1148"/>
                    </a:lnTo>
                    <a:lnTo>
                      <a:pt x="130" y="1148"/>
                    </a:lnTo>
                    <a:lnTo>
                      <a:pt x="126" y="1148"/>
                    </a:lnTo>
                    <a:lnTo>
                      <a:pt x="122" y="1148"/>
                    </a:lnTo>
                    <a:lnTo>
                      <a:pt x="118" y="1148"/>
                    </a:lnTo>
                    <a:lnTo>
                      <a:pt x="114" y="1148"/>
                    </a:lnTo>
                    <a:lnTo>
                      <a:pt x="110" y="1148"/>
                    </a:lnTo>
                    <a:lnTo>
                      <a:pt x="106" y="1148"/>
                    </a:lnTo>
                    <a:lnTo>
                      <a:pt x="102" y="1148"/>
                    </a:lnTo>
                    <a:lnTo>
                      <a:pt x="98" y="1148"/>
                    </a:lnTo>
                    <a:lnTo>
                      <a:pt x="94" y="1148"/>
                    </a:lnTo>
                    <a:lnTo>
                      <a:pt x="90" y="1148"/>
                    </a:lnTo>
                    <a:lnTo>
                      <a:pt x="86" y="1148"/>
                    </a:lnTo>
                    <a:lnTo>
                      <a:pt x="82" y="1148"/>
                    </a:lnTo>
                    <a:lnTo>
                      <a:pt x="78" y="1148"/>
                    </a:lnTo>
                    <a:lnTo>
                      <a:pt x="74" y="1148"/>
                    </a:lnTo>
                    <a:lnTo>
                      <a:pt x="70" y="1148"/>
                    </a:lnTo>
                    <a:lnTo>
                      <a:pt x="66" y="1148"/>
                    </a:lnTo>
                    <a:lnTo>
                      <a:pt x="63" y="1148"/>
                    </a:lnTo>
                    <a:lnTo>
                      <a:pt x="59" y="1148"/>
                    </a:lnTo>
                    <a:lnTo>
                      <a:pt x="55" y="1148"/>
                    </a:lnTo>
                    <a:lnTo>
                      <a:pt x="51" y="1148"/>
                    </a:lnTo>
                    <a:lnTo>
                      <a:pt x="47" y="1148"/>
                    </a:lnTo>
                    <a:lnTo>
                      <a:pt x="43" y="1148"/>
                    </a:lnTo>
                    <a:lnTo>
                      <a:pt x="39" y="1148"/>
                    </a:lnTo>
                    <a:lnTo>
                      <a:pt x="35" y="1148"/>
                    </a:lnTo>
                    <a:lnTo>
                      <a:pt x="31" y="1148"/>
                    </a:lnTo>
                    <a:lnTo>
                      <a:pt x="27" y="1148"/>
                    </a:lnTo>
                    <a:lnTo>
                      <a:pt x="23" y="1148"/>
                    </a:lnTo>
                    <a:lnTo>
                      <a:pt x="19" y="1148"/>
                    </a:lnTo>
                    <a:lnTo>
                      <a:pt x="15" y="1148"/>
                    </a:lnTo>
                    <a:lnTo>
                      <a:pt x="11" y="1148"/>
                    </a:lnTo>
                    <a:lnTo>
                      <a:pt x="7" y="1148"/>
                    </a:lnTo>
                    <a:lnTo>
                      <a:pt x="4" y="1148"/>
                    </a:lnTo>
                    <a:lnTo>
                      <a:pt x="0" y="1148"/>
                    </a:lnTo>
                    <a:lnTo>
                      <a:pt x="0" y="1136"/>
                    </a:lnTo>
                  </a:path>
                </a:pathLst>
              </a:custGeom>
              <a:solidFill>
                <a:srgbClr val="C0C0C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1" name="Freeform 25"/>
              <p:cNvSpPr>
                <a:spLocks/>
              </p:cNvSpPr>
              <p:nvPr/>
            </p:nvSpPr>
            <p:spPr bwMode="auto">
              <a:xfrm>
                <a:off x="1983" y="2559"/>
                <a:ext cx="784" cy="139"/>
              </a:xfrm>
              <a:custGeom>
                <a:avLst/>
                <a:gdLst>
                  <a:gd name="T0" fmla="*/ 24 w 784"/>
                  <a:gd name="T1" fmla="*/ 138 h 139"/>
                  <a:gd name="T2" fmla="*/ 51 w 784"/>
                  <a:gd name="T3" fmla="*/ 138 h 139"/>
                  <a:gd name="T4" fmla="*/ 78 w 784"/>
                  <a:gd name="T5" fmla="*/ 138 h 139"/>
                  <a:gd name="T6" fmla="*/ 106 w 784"/>
                  <a:gd name="T7" fmla="*/ 138 h 139"/>
                  <a:gd name="T8" fmla="*/ 133 w 784"/>
                  <a:gd name="T9" fmla="*/ 138 h 139"/>
                  <a:gd name="T10" fmla="*/ 161 w 784"/>
                  <a:gd name="T11" fmla="*/ 138 h 139"/>
                  <a:gd name="T12" fmla="*/ 188 w 784"/>
                  <a:gd name="T13" fmla="*/ 138 h 139"/>
                  <a:gd name="T14" fmla="*/ 215 w 784"/>
                  <a:gd name="T15" fmla="*/ 138 h 139"/>
                  <a:gd name="T16" fmla="*/ 242 w 784"/>
                  <a:gd name="T17" fmla="*/ 138 h 139"/>
                  <a:gd name="T18" fmla="*/ 270 w 784"/>
                  <a:gd name="T19" fmla="*/ 138 h 139"/>
                  <a:gd name="T20" fmla="*/ 298 w 784"/>
                  <a:gd name="T21" fmla="*/ 138 h 139"/>
                  <a:gd name="T22" fmla="*/ 325 w 784"/>
                  <a:gd name="T23" fmla="*/ 138 h 139"/>
                  <a:gd name="T24" fmla="*/ 352 w 784"/>
                  <a:gd name="T25" fmla="*/ 138 h 139"/>
                  <a:gd name="T26" fmla="*/ 380 w 784"/>
                  <a:gd name="T27" fmla="*/ 138 h 139"/>
                  <a:gd name="T28" fmla="*/ 407 w 784"/>
                  <a:gd name="T29" fmla="*/ 0 h 139"/>
                  <a:gd name="T30" fmla="*/ 435 w 784"/>
                  <a:gd name="T31" fmla="*/ 19 h 139"/>
                  <a:gd name="T32" fmla="*/ 461 w 784"/>
                  <a:gd name="T33" fmla="*/ 35 h 139"/>
                  <a:gd name="T34" fmla="*/ 489 w 784"/>
                  <a:gd name="T35" fmla="*/ 51 h 139"/>
                  <a:gd name="T36" fmla="*/ 517 w 784"/>
                  <a:gd name="T37" fmla="*/ 63 h 139"/>
                  <a:gd name="T38" fmla="*/ 544 w 784"/>
                  <a:gd name="T39" fmla="*/ 75 h 139"/>
                  <a:gd name="T40" fmla="*/ 572 w 784"/>
                  <a:gd name="T41" fmla="*/ 85 h 139"/>
                  <a:gd name="T42" fmla="*/ 598 w 784"/>
                  <a:gd name="T43" fmla="*/ 93 h 139"/>
                  <a:gd name="T44" fmla="*/ 626 w 784"/>
                  <a:gd name="T45" fmla="*/ 101 h 139"/>
                  <a:gd name="T46" fmla="*/ 654 w 784"/>
                  <a:gd name="T47" fmla="*/ 106 h 139"/>
                  <a:gd name="T48" fmla="*/ 681 w 784"/>
                  <a:gd name="T49" fmla="*/ 112 h 139"/>
                  <a:gd name="T50" fmla="*/ 709 w 784"/>
                  <a:gd name="T51" fmla="*/ 117 h 139"/>
                  <a:gd name="T52" fmla="*/ 735 w 784"/>
                  <a:gd name="T53" fmla="*/ 121 h 139"/>
                  <a:gd name="T54" fmla="*/ 763 w 784"/>
                  <a:gd name="T55" fmla="*/ 125 h 139"/>
                  <a:gd name="T56" fmla="*/ 779 w 784"/>
                  <a:gd name="T57" fmla="*/ 138 h 139"/>
                  <a:gd name="T58" fmla="*/ 751 w 784"/>
                  <a:gd name="T59" fmla="*/ 138 h 139"/>
                  <a:gd name="T60" fmla="*/ 723 w 784"/>
                  <a:gd name="T61" fmla="*/ 138 h 139"/>
                  <a:gd name="T62" fmla="*/ 697 w 784"/>
                  <a:gd name="T63" fmla="*/ 138 h 139"/>
                  <a:gd name="T64" fmla="*/ 669 w 784"/>
                  <a:gd name="T65" fmla="*/ 138 h 139"/>
                  <a:gd name="T66" fmla="*/ 642 w 784"/>
                  <a:gd name="T67" fmla="*/ 138 h 139"/>
                  <a:gd name="T68" fmla="*/ 614 w 784"/>
                  <a:gd name="T69" fmla="*/ 138 h 139"/>
                  <a:gd name="T70" fmla="*/ 587 w 784"/>
                  <a:gd name="T71" fmla="*/ 138 h 139"/>
                  <a:gd name="T72" fmla="*/ 560 w 784"/>
                  <a:gd name="T73" fmla="*/ 138 h 139"/>
                  <a:gd name="T74" fmla="*/ 532 w 784"/>
                  <a:gd name="T75" fmla="*/ 138 h 139"/>
                  <a:gd name="T76" fmla="*/ 505 w 784"/>
                  <a:gd name="T77" fmla="*/ 138 h 139"/>
                  <a:gd name="T78" fmla="*/ 477 w 784"/>
                  <a:gd name="T79" fmla="*/ 138 h 139"/>
                  <a:gd name="T80" fmla="*/ 450 w 784"/>
                  <a:gd name="T81" fmla="*/ 138 h 139"/>
                  <a:gd name="T82" fmla="*/ 423 w 784"/>
                  <a:gd name="T83" fmla="*/ 138 h 139"/>
                  <a:gd name="T84" fmla="*/ 395 w 784"/>
                  <a:gd name="T85" fmla="*/ 138 h 139"/>
                  <a:gd name="T86" fmla="*/ 368 w 784"/>
                  <a:gd name="T87" fmla="*/ 138 h 139"/>
                  <a:gd name="T88" fmla="*/ 340 w 784"/>
                  <a:gd name="T89" fmla="*/ 138 h 139"/>
                  <a:gd name="T90" fmla="*/ 314 w 784"/>
                  <a:gd name="T91" fmla="*/ 138 h 139"/>
                  <a:gd name="T92" fmla="*/ 286 w 784"/>
                  <a:gd name="T93" fmla="*/ 138 h 139"/>
                  <a:gd name="T94" fmla="*/ 258 w 784"/>
                  <a:gd name="T95" fmla="*/ 138 h 139"/>
                  <a:gd name="T96" fmla="*/ 231 w 784"/>
                  <a:gd name="T97" fmla="*/ 138 h 139"/>
                  <a:gd name="T98" fmla="*/ 203 w 784"/>
                  <a:gd name="T99" fmla="*/ 138 h 139"/>
                  <a:gd name="T100" fmla="*/ 176 w 784"/>
                  <a:gd name="T101" fmla="*/ 138 h 139"/>
                  <a:gd name="T102" fmla="*/ 149 w 784"/>
                  <a:gd name="T103" fmla="*/ 138 h 139"/>
                  <a:gd name="T104" fmla="*/ 121 w 784"/>
                  <a:gd name="T105" fmla="*/ 138 h 139"/>
                  <a:gd name="T106" fmla="*/ 94 w 784"/>
                  <a:gd name="T107" fmla="*/ 138 h 139"/>
                  <a:gd name="T108" fmla="*/ 66 w 784"/>
                  <a:gd name="T109" fmla="*/ 138 h 139"/>
                  <a:gd name="T110" fmla="*/ 39 w 784"/>
                  <a:gd name="T111" fmla="*/ 138 h 139"/>
                  <a:gd name="T112" fmla="*/ 12 w 784"/>
                  <a:gd name="T113" fmla="*/ 138 h 13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4"/>
                  <a:gd name="T172" fmla="*/ 0 h 139"/>
                  <a:gd name="T173" fmla="*/ 784 w 784"/>
                  <a:gd name="T174" fmla="*/ 139 h 13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4" h="139">
                    <a:moveTo>
                      <a:pt x="0" y="138"/>
                    </a:moveTo>
                    <a:lnTo>
                      <a:pt x="4" y="138"/>
                    </a:lnTo>
                    <a:lnTo>
                      <a:pt x="8" y="138"/>
                    </a:lnTo>
                    <a:lnTo>
                      <a:pt x="12" y="138"/>
                    </a:lnTo>
                    <a:lnTo>
                      <a:pt x="16" y="138"/>
                    </a:lnTo>
                    <a:lnTo>
                      <a:pt x="20" y="138"/>
                    </a:lnTo>
                    <a:lnTo>
                      <a:pt x="24" y="138"/>
                    </a:lnTo>
                    <a:lnTo>
                      <a:pt x="28" y="138"/>
                    </a:lnTo>
                    <a:lnTo>
                      <a:pt x="32" y="138"/>
                    </a:lnTo>
                    <a:lnTo>
                      <a:pt x="35" y="138"/>
                    </a:lnTo>
                    <a:lnTo>
                      <a:pt x="39" y="138"/>
                    </a:lnTo>
                    <a:lnTo>
                      <a:pt x="43" y="138"/>
                    </a:lnTo>
                    <a:lnTo>
                      <a:pt x="47" y="138"/>
                    </a:lnTo>
                    <a:lnTo>
                      <a:pt x="51" y="138"/>
                    </a:lnTo>
                    <a:lnTo>
                      <a:pt x="55" y="138"/>
                    </a:lnTo>
                    <a:lnTo>
                      <a:pt x="59" y="138"/>
                    </a:lnTo>
                    <a:lnTo>
                      <a:pt x="63" y="138"/>
                    </a:lnTo>
                    <a:lnTo>
                      <a:pt x="66" y="138"/>
                    </a:lnTo>
                    <a:lnTo>
                      <a:pt x="70" y="138"/>
                    </a:lnTo>
                    <a:lnTo>
                      <a:pt x="74" y="138"/>
                    </a:lnTo>
                    <a:lnTo>
                      <a:pt x="78" y="138"/>
                    </a:lnTo>
                    <a:lnTo>
                      <a:pt x="82" y="138"/>
                    </a:lnTo>
                    <a:lnTo>
                      <a:pt x="86" y="138"/>
                    </a:lnTo>
                    <a:lnTo>
                      <a:pt x="90" y="138"/>
                    </a:lnTo>
                    <a:lnTo>
                      <a:pt x="94" y="138"/>
                    </a:lnTo>
                    <a:lnTo>
                      <a:pt x="98" y="138"/>
                    </a:lnTo>
                    <a:lnTo>
                      <a:pt x="102" y="138"/>
                    </a:lnTo>
                    <a:lnTo>
                      <a:pt x="106" y="138"/>
                    </a:lnTo>
                    <a:lnTo>
                      <a:pt x="109" y="138"/>
                    </a:lnTo>
                    <a:lnTo>
                      <a:pt x="113" y="138"/>
                    </a:lnTo>
                    <a:lnTo>
                      <a:pt x="117" y="138"/>
                    </a:lnTo>
                    <a:lnTo>
                      <a:pt x="121" y="138"/>
                    </a:lnTo>
                    <a:lnTo>
                      <a:pt x="125" y="138"/>
                    </a:lnTo>
                    <a:lnTo>
                      <a:pt x="129" y="138"/>
                    </a:lnTo>
                    <a:lnTo>
                      <a:pt x="133" y="138"/>
                    </a:lnTo>
                    <a:lnTo>
                      <a:pt x="137" y="138"/>
                    </a:lnTo>
                    <a:lnTo>
                      <a:pt x="141" y="138"/>
                    </a:lnTo>
                    <a:lnTo>
                      <a:pt x="145" y="138"/>
                    </a:lnTo>
                    <a:lnTo>
                      <a:pt x="149" y="138"/>
                    </a:lnTo>
                    <a:lnTo>
                      <a:pt x="153" y="138"/>
                    </a:lnTo>
                    <a:lnTo>
                      <a:pt x="157" y="138"/>
                    </a:lnTo>
                    <a:lnTo>
                      <a:pt x="161" y="138"/>
                    </a:lnTo>
                    <a:lnTo>
                      <a:pt x="165" y="138"/>
                    </a:lnTo>
                    <a:lnTo>
                      <a:pt x="169" y="138"/>
                    </a:lnTo>
                    <a:lnTo>
                      <a:pt x="172" y="138"/>
                    </a:lnTo>
                    <a:lnTo>
                      <a:pt x="176" y="138"/>
                    </a:lnTo>
                    <a:lnTo>
                      <a:pt x="180" y="138"/>
                    </a:lnTo>
                    <a:lnTo>
                      <a:pt x="184" y="138"/>
                    </a:lnTo>
                    <a:lnTo>
                      <a:pt x="188" y="138"/>
                    </a:lnTo>
                    <a:lnTo>
                      <a:pt x="192" y="138"/>
                    </a:lnTo>
                    <a:lnTo>
                      <a:pt x="196" y="138"/>
                    </a:lnTo>
                    <a:lnTo>
                      <a:pt x="199" y="138"/>
                    </a:lnTo>
                    <a:lnTo>
                      <a:pt x="203" y="138"/>
                    </a:lnTo>
                    <a:lnTo>
                      <a:pt x="207" y="138"/>
                    </a:lnTo>
                    <a:lnTo>
                      <a:pt x="211" y="138"/>
                    </a:lnTo>
                    <a:lnTo>
                      <a:pt x="215" y="138"/>
                    </a:lnTo>
                    <a:lnTo>
                      <a:pt x="219" y="138"/>
                    </a:lnTo>
                    <a:lnTo>
                      <a:pt x="223" y="138"/>
                    </a:lnTo>
                    <a:lnTo>
                      <a:pt x="227" y="138"/>
                    </a:lnTo>
                    <a:lnTo>
                      <a:pt x="231" y="138"/>
                    </a:lnTo>
                    <a:lnTo>
                      <a:pt x="235" y="138"/>
                    </a:lnTo>
                    <a:lnTo>
                      <a:pt x="238" y="138"/>
                    </a:lnTo>
                    <a:lnTo>
                      <a:pt x="242" y="138"/>
                    </a:lnTo>
                    <a:lnTo>
                      <a:pt x="246" y="138"/>
                    </a:lnTo>
                    <a:lnTo>
                      <a:pt x="250" y="138"/>
                    </a:lnTo>
                    <a:lnTo>
                      <a:pt x="254" y="138"/>
                    </a:lnTo>
                    <a:lnTo>
                      <a:pt x="258" y="138"/>
                    </a:lnTo>
                    <a:lnTo>
                      <a:pt x="262" y="138"/>
                    </a:lnTo>
                    <a:lnTo>
                      <a:pt x="266" y="138"/>
                    </a:lnTo>
                    <a:lnTo>
                      <a:pt x="270" y="138"/>
                    </a:lnTo>
                    <a:lnTo>
                      <a:pt x="274" y="138"/>
                    </a:lnTo>
                    <a:lnTo>
                      <a:pt x="278" y="138"/>
                    </a:lnTo>
                    <a:lnTo>
                      <a:pt x="282" y="138"/>
                    </a:lnTo>
                    <a:lnTo>
                      <a:pt x="286" y="138"/>
                    </a:lnTo>
                    <a:lnTo>
                      <a:pt x="290" y="138"/>
                    </a:lnTo>
                    <a:lnTo>
                      <a:pt x="294" y="138"/>
                    </a:lnTo>
                    <a:lnTo>
                      <a:pt x="298" y="138"/>
                    </a:lnTo>
                    <a:lnTo>
                      <a:pt x="302" y="138"/>
                    </a:lnTo>
                    <a:lnTo>
                      <a:pt x="306" y="138"/>
                    </a:lnTo>
                    <a:lnTo>
                      <a:pt x="310" y="138"/>
                    </a:lnTo>
                    <a:lnTo>
                      <a:pt x="314" y="138"/>
                    </a:lnTo>
                    <a:lnTo>
                      <a:pt x="318" y="138"/>
                    </a:lnTo>
                    <a:lnTo>
                      <a:pt x="321" y="138"/>
                    </a:lnTo>
                    <a:lnTo>
                      <a:pt x="325" y="138"/>
                    </a:lnTo>
                    <a:lnTo>
                      <a:pt x="328" y="138"/>
                    </a:lnTo>
                    <a:lnTo>
                      <a:pt x="332" y="138"/>
                    </a:lnTo>
                    <a:lnTo>
                      <a:pt x="336" y="138"/>
                    </a:lnTo>
                    <a:lnTo>
                      <a:pt x="340" y="138"/>
                    </a:lnTo>
                    <a:lnTo>
                      <a:pt x="344" y="138"/>
                    </a:lnTo>
                    <a:lnTo>
                      <a:pt x="348" y="138"/>
                    </a:lnTo>
                    <a:lnTo>
                      <a:pt x="352" y="138"/>
                    </a:lnTo>
                    <a:lnTo>
                      <a:pt x="356" y="138"/>
                    </a:lnTo>
                    <a:lnTo>
                      <a:pt x="360" y="138"/>
                    </a:lnTo>
                    <a:lnTo>
                      <a:pt x="364" y="138"/>
                    </a:lnTo>
                    <a:lnTo>
                      <a:pt x="368" y="138"/>
                    </a:lnTo>
                    <a:lnTo>
                      <a:pt x="372" y="138"/>
                    </a:lnTo>
                    <a:lnTo>
                      <a:pt x="376" y="138"/>
                    </a:lnTo>
                    <a:lnTo>
                      <a:pt x="380" y="138"/>
                    </a:lnTo>
                    <a:lnTo>
                      <a:pt x="383" y="138"/>
                    </a:lnTo>
                    <a:lnTo>
                      <a:pt x="387" y="138"/>
                    </a:lnTo>
                    <a:lnTo>
                      <a:pt x="391" y="138"/>
                    </a:lnTo>
                    <a:lnTo>
                      <a:pt x="395" y="138"/>
                    </a:lnTo>
                    <a:lnTo>
                      <a:pt x="399" y="138"/>
                    </a:lnTo>
                    <a:lnTo>
                      <a:pt x="403" y="138"/>
                    </a:lnTo>
                    <a:lnTo>
                      <a:pt x="407" y="0"/>
                    </a:lnTo>
                    <a:lnTo>
                      <a:pt x="411" y="3"/>
                    </a:lnTo>
                    <a:lnTo>
                      <a:pt x="415" y="6"/>
                    </a:lnTo>
                    <a:lnTo>
                      <a:pt x="419" y="9"/>
                    </a:lnTo>
                    <a:lnTo>
                      <a:pt x="423" y="12"/>
                    </a:lnTo>
                    <a:lnTo>
                      <a:pt x="427" y="13"/>
                    </a:lnTo>
                    <a:lnTo>
                      <a:pt x="431" y="16"/>
                    </a:lnTo>
                    <a:lnTo>
                      <a:pt x="435" y="19"/>
                    </a:lnTo>
                    <a:lnTo>
                      <a:pt x="439" y="21"/>
                    </a:lnTo>
                    <a:lnTo>
                      <a:pt x="443" y="24"/>
                    </a:lnTo>
                    <a:lnTo>
                      <a:pt x="446" y="26"/>
                    </a:lnTo>
                    <a:lnTo>
                      <a:pt x="450" y="29"/>
                    </a:lnTo>
                    <a:lnTo>
                      <a:pt x="454" y="31"/>
                    </a:lnTo>
                    <a:lnTo>
                      <a:pt x="457" y="33"/>
                    </a:lnTo>
                    <a:lnTo>
                      <a:pt x="461" y="35"/>
                    </a:lnTo>
                    <a:lnTo>
                      <a:pt x="465" y="37"/>
                    </a:lnTo>
                    <a:lnTo>
                      <a:pt x="469" y="40"/>
                    </a:lnTo>
                    <a:lnTo>
                      <a:pt x="473" y="42"/>
                    </a:lnTo>
                    <a:lnTo>
                      <a:pt x="477" y="44"/>
                    </a:lnTo>
                    <a:lnTo>
                      <a:pt x="481" y="46"/>
                    </a:lnTo>
                    <a:lnTo>
                      <a:pt x="485" y="48"/>
                    </a:lnTo>
                    <a:lnTo>
                      <a:pt x="489" y="51"/>
                    </a:lnTo>
                    <a:lnTo>
                      <a:pt x="493" y="52"/>
                    </a:lnTo>
                    <a:lnTo>
                      <a:pt x="497" y="54"/>
                    </a:lnTo>
                    <a:lnTo>
                      <a:pt x="501" y="57"/>
                    </a:lnTo>
                    <a:lnTo>
                      <a:pt x="505" y="58"/>
                    </a:lnTo>
                    <a:lnTo>
                      <a:pt x="509" y="59"/>
                    </a:lnTo>
                    <a:lnTo>
                      <a:pt x="513" y="61"/>
                    </a:lnTo>
                    <a:lnTo>
                      <a:pt x="517" y="63"/>
                    </a:lnTo>
                    <a:lnTo>
                      <a:pt x="520" y="65"/>
                    </a:lnTo>
                    <a:lnTo>
                      <a:pt x="524" y="67"/>
                    </a:lnTo>
                    <a:lnTo>
                      <a:pt x="528" y="68"/>
                    </a:lnTo>
                    <a:lnTo>
                      <a:pt x="532" y="70"/>
                    </a:lnTo>
                    <a:lnTo>
                      <a:pt x="536" y="72"/>
                    </a:lnTo>
                    <a:lnTo>
                      <a:pt x="540" y="73"/>
                    </a:lnTo>
                    <a:lnTo>
                      <a:pt x="544" y="75"/>
                    </a:lnTo>
                    <a:lnTo>
                      <a:pt x="548" y="77"/>
                    </a:lnTo>
                    <a:lnTo>
                      <a:pt x="552" y="78"/>
                    </a:lnTo>
                    <a:lnTo>
                      <a:pt x="556" y="80"/>
                    </a:lnTo>
                    <a:lnTo>
                      <a:pt x="560" y="81"/>
                    </a:lnTo>
                    <a:lnTo>
                      <a:pt x="564" y="82"/>
                    </a:lnTo>
                    <a:lnTo>
                      <a:pt x="568" y="83"/>
                    </a:lnTo>
                    <a:lnTo>
                      <a:pt x="572" y="85"/>
                    </a:lnTo>
                    <a:lnTo>
                      <a:pt x="576" y="86"/>
                    </a:lnTo>
                    <a:lnTo>
                      <a:pt x="580" y="87"/>
                    </a:lnTo>
                    <a:lnTo>
                      <a:pt x="584" y="89"/>
                    </a:lnTo>
                    <a:lnTo>
                      <a:pt x="587" y="89"/>
                    </a:lnTo>
                    <a:lnTo>
                      <a:pt x="591" y="91"/>
                    </a:lnTo>
                    <a:lnTo>
                      <a:pt x="594" y="92"/>
                    </a:lnTo>
                    <a:lnTo>
                      <a:pt x="598" y="93"/>
                    </a:lnTo>
                    <a:lnTo>
                      <a:pt x="602" y="94"/>
                    </a:lnTo>
                    <a:lnTo>
                      <a:pt x="606" y="96"/>
                    </a:lnTo>
                    <a:lnTo>
                      <a:pt x="610" y="97"/>
                    </a:lnTo>
                    <a:lnTo>
                      <a:pt x="614" y="98"/>
                    </a:lnTo>
                    <a:lnTo>
                      <a:pt x="618" y="99"/>
                    </a:lnTo>
                    <a:lnTo>
                      <a:pt x="622" y="100"/>
                    </a:lnTo>
                    <a:lnTo>
                      <a:pt x="626" y="101"/>
                    </a:lnTo>
                    <a:lnTo>
                      <a:pt x="630" y="102"/>
                    </a:lnTo>
                    <a:lnTo>
                      <a:pt x="634" y="103"/>
                    </a:lnTo>
                    <a:lnTo>
                      <a:pt x="638" y="104"/>
                    </a:lnTo>
                    <a:lnTo>
                      <a:pt x="642" y="104"/>
                    </a:lnTo>
                    <a:lnTo>
                      <a:pt x="646" y="105"/>
                    </a:lnTo>
                    <a:lnTo>
                      <a:pt x="650" y="106"/>
                    </a:lnTo>
                    <a:lnTo>
                      <a:pt x="654" y="106"/>
                    </a:lnTo>
                    <a:lnTo>
                      <a:pt x="657" y="107"/>
                    </a:lnTo>
                    <a:lnTo>
                      <a:pt x="661" y="108"/>
                    </a:lnTo>
                    <a:lnTo>
                      <a:pt x="665" y="109"/>
                    </a:lnTo>
                    <a:lnTo>
                      <a:pt x="669" y="110"/>
                    </a:lnTo>
                    <a:lnTo>
                      <a:pt x="673" y="111"/>
                    </a:lnTo>
                    <a:lnTo>
                      <a:pt x="677" y="112"/>
                    </a:lnTo>
                    <a:lnTo>
                      <a:pt x="681" y="112"/>
                    </a:lnTo>
                    <a:lnTo>
                      <a:pt x="685" y="113"/>
                    </a:lnTo>
                    <a:lnTo>
                      <a:pt x="689" y="114"/>
                    </a:lnTo>
                    <a:lnTo>
                      <a:pt x="693" y="114"/>
                    </a:lnTo>
                    <a:lnTo>
                      <a:pt x="697" y="115"/>
                    </a:lnTo>
                    <a:lnTo>
                      <a:pt x="701" y="116"/>
                    </a:lnTo>
                    <a:lnTo>
                      <a:pt x="705" y="116"/>
                    </a:lnTo>
                    <a:lnTo>
                      <a:pt x="709" y="117"/>
                    </a:lnTo>
                    <a:lnTo>
                      <a:pt x="713" y="118"/>
                    </a:lnTo>
                    <a:lnTo>
                      <a:pt x="717" y="118"/>
                    </a:lnTo>
                    <a:lnTo>
                      <a:pt x="720" y="119"/>
                    </a:lnTo>
                    <a:lnTo>
                      <a:pt x="723" y="119"/>
                    </a:lnTo>
                    <a:lnTo>
                      <a:pt x="727" y="120"/>
                    </a:lnTo>
                    <a:lnTo>
                      <a:pt x="731" y="121"/>
                    </a:lnTo>
                    <a:lnTo>
                      <a:pt x="735" y="121"/>
                    </a:lnTo>
                    <a:lnTo>
                      <a:pt x="739" y="122"/>
                    </a:lnTo>
                    <a:lnTo>
                      <a:pt x="743" y="122"/>
                    </a:lnTo>
                    <a:lnTo>
                      <a:pt x="747" y="123"/>
                    </a:lnTo>
                    <a:lnTo>
                      <a:pt x="751" y="123"/>
                    </a:lnTo>
                    <a:lnTo>
                      <a:pt x="755" y="124"/>
                    </a:lnTo>
                    <a:lnTo>
                      <a:pt x="759" y="124"/>
                    </a:lnTo>
                    <a:lnTo>
                      <a:pt x="763" y="125"/>
                    </a:lnTo>
                    <a:lnTo>
                      <a:pt x="767" y="125"/>
                    </a:lnTo>
                    <a:lnTo>
                      <a:pt x="771" y="125"/>
                    </a:lnTo>
                    <a:lnTo>
                      <a:pt x="775" y="126"/>
                    </a:lnTo>
                    <a:lnTo>
                      <a:pt x="779" y="126"/>
                    </a:lnTo>
                    <a:lnTo>
                      <a:pt x="783" y="127"/>
                    </a:lnTo>
                    <a:lnTo>
                      <a:pt x="783" y="138"/>
                    </a:lnTo>
                    <a:lnTo>
                      <a:pt x="779" y="138"/>
                    </a:lnTo>
                    <a:lnTo>
                      <a:pt x="775" y="138"/>
                    </a:lnTo>
                    <a:lnTo>
                      <a:pt x="771" y="138"/>
                    </a:lnTo>
                    <a:lnTo>
                      <a:pt x="767" y="138"/>
                    </a:lnTo>
                    <a:lnTo>
                      <a:pt x="763" y="138"/>
                    </a:lnTo>
                    <a:lnTo>
                      <a:pt x="759" y="138"/>
                    </a:lnTo>
                    <a:lnTo>
                      <a:pt x="755" y="138"/>
                    </a:lnTo>
                    <a:lnTo>
                      <a:pt x="751" y="138"/>
                    </a:lnTo>
                    <a:lnTo>
                      <a:pt x="747" y="138"/>
                    </a:lnTo>
                    <a:lnTo>
                      <a:pt x="743" y="138"/>
                    </a:lnTo>
                    <a:lnTo>
                      <a:pt x="739" y="138"/>
                    </a:lnTo>
                    <a:lnTo>
                      <a:pt x="735" y="138"/>
                    </a:lnTo>
                    <a:lnTo>
                      <a:pt x="731" y="138"/>
                    </a:lnTo>
                    <a:lnTo>
                      <a:pt x="727" y="138"/>
                    </a:lnTo>
                    <a:lnTo>
                      <a:pt x="723" y="138"/>
                    </a:lnTo>
                    <a:lnTo>
                      <a:pt x="720" y="138"/>
                    </a:lnTo>
                    <a:lnTo>
                      <a:pt x="717" y="138"/>
                    </a:lnTo>
                    <a:lnTo>
                      <a:pt x="713" y="138"/>
                    </a:lnTo>
                    <a:lnTo>
                      <a:pt x="709" y="138"/>
                    </a:lnTo>
                    <a:lnTo>
                      <a:pt x="705" y="138"/>
                    </a:lnTo>
                    <a:lnTo>
                      <a:pt x="701" y="138"/>
                    </a:lnTo>
                    <a:lnTo>
                      <a:pt x="697" y="138"/>
                    </a:lnTo>
                    <a:lnTo>
                      <a:pt x="693" y="138"/>
                    </a:lnTo>
                    <a:lnTo>
                      <a:pt x="689" y="138"/>
                    </a:lnTo>
                    <a:lnTo>
                      <a:pt x="685" y="138"/>
                    </a:lnTo>
                    <a:lnTo>
                      <a:pt x="681" y="138"/>
                    </a:lnTo>
                    <a:lnTo>
                      <a:pt x="677" y="138"/>
                    </a:lnTo>
                    <a:lnTo>
                      <a:pt x="673" y="138"/>
                    </a:lnTo>
                    <a:lnTo>
                      <a:pt x="669" y="138"/>
                    </a:lnTo>
                    <a:lnTo>
                      <a:pt x="665" y="138"/>
                    </a:lnTo>
                    <a:lnTo>
                      <a:pt x="661" y="138"/>
                    </a:lnTo>
                    <a:lnTo>
                      <a:pt x="657" y="138"/>
                    </a:lnTo>
                    <a:lnTo>
                      <a:pt x="654" y="138"/>
                    </a:lnTo>
                    <a:lnTo>
                      <a:pt x="650" y="138"/>
                    </a:lnTo>
                    <a:lnTo>
                      <a:pt x="646" y="138"/>
                    </a:lnTo>
                    <a:lnTo>
                      <a:pt x="642" y="138"/>
                    </a:lnTo>
                    <a:lnTo>
                      <a:pt x="638" y="138"/>
                    </a:lnTo>
                    <a:lnTo>
                      <a:pt x="634" y="138"/>
                    </a:lnTo>
                    <a:lnTo>
                      <a:pt x="630" y="138"/>
                    </a:lnTo>
                    <a:lnTo>
                      <a:pt x="626" y="138"/>
                    </a:lnTo>
                    <a:lnTo>
                      <a:pt x="622" y="138"/>
                    </a:lnTo>
                    <a:lnTo>
                      <a:pt x="618" y="138"/>
                    </a:lnTo>
                    <a:lnTo>
                      <a:pt x="614" y="138"/>
                    </a:lnTo>
                    <a:lnTo>
                      <a:pt x="610" y="138"/>
                    </a:lnTo>
                    <a:lnTo>
                      <a:pt x="606" y="138"/>
                    </a:lnTo>
                    <a:lnTo>
                      <a:pt x="602" y="138"/>
                    </a:lnTo>
                    <a:lnTo>
                      <a:pt x="598" y="138"/>
                    </a:lnTo>
                    <a:lnTo>
                      <a:pt x="594" y="138"/>
                    </a:lnTo>
                    <a:lnTo>
                      <a:pt x="591" y="138"/>
                    </a:lnTo>
                    <a:lnTo>
                      <a:pt x="587" y="138"/>
                    </a:lnTo>
                    <a:lnTo>
                      <a:pt x="584" y="138"/>
                    </a:lnTo>
                    <a:lnTo>
                      <a:pt x="580" y="138"/>
                    </a:lnTo>
                    <a:lnTo>
                      <a:pt x="576" y="138"/>
                    </a:lnTo>
                    <a:lnTo>
                      <a:pt x="572" y="138"/>
                    </a:lnTo>
                    <a:lnTo>
                      <a:pt x="568" y="138"/>
                    </a:lnTo>
                    <a:lnTo>
                      <a:pt x="564" y="138"/>
                    </a:lnTo>
                    <a:lnTo>
                      <a:pt x="560" y="138"/>
                    </a:lnTo>
                    <a:lnTo>
                      <a:pt x="556" y="138"/>
                    </a:lnTo>
                    <a:lnTo>
                      <a:pt x="552" y="138"/>
                    </a:lnTo>
                    <a:lnTo>
                      <a:pt x="548" y="138"/>
                    </a:lnTo>
                    <a:lnTo>
                      <a:pt x="544" y="138"/>
                    </a:lnTo>
                    <a:lnTo>
                      <a:pt x="540" y="138"/>
                    </a:lnTo>
                    <a:lnTo>
                      <a:pt x="536" y="138"/>
                    </a:lnTo>
                    <a:lnTo>
                      <a:pt x="532" y="138"/>
                    </a:lnTo>
                    <a:lnTo>
                      <a:pt x="528" y="138"/>
                    </a:lnTo>
                    <a:lnTo>
                      <a:pt x="524" y="138"/>
                    </a:lnTo>
                    <a:lnTo>
                      <a:pt x="520" y="138"/>
                    </a:lnTo>
                    <a:lnTo>
                      <a:pt x="517" y="138"/>
                    </a:lnTo>
                    <a:lnTo>
                      <a:pt x="513" y="138"/>
                    </a:lnTo>
                    <a:lnTo>
                      <a:pt x="509" y="138"/>
                    </a:lnTo>
                    <a:lnTo>
                      <a:pt x="505" y="138"/>
                    </a:lnTo>
                    <a:lnTo>
                      <a:pt x="501" y="138"/>
                    </a:lnTo>
                    <a:lnTo>
                      <a:pt x="497" y="138"/>
                    </a:lnTo>
                    <a:lnTo>
                      <a:pt x="493" y="138"/>
                    </a:lnTo>
                    <a:lnTo>
                      <a:pt x="489" y="138"/>
                    </a:lnTo>
                    <a:lnTo>
                      <a:pt x="485" y="138"/>
                    </a:lnTo>
                    <a:lnTo>
                      <a:pt x="481" y="138"/>
                    </a:lnTo>
                    <a:lnTo>
                      <a:pt x="477" y="138"/>
                    </a:lnTo>
                    <a:lnTo>
                      <a:pt x="473" y="138"/>
                    </a:lnTo>
                    <a:lnTo>
                      <a:pt x="469" y="138"/>
                    </a:lnTo>
                    <a:lnTo>
                      <a:pt x="465" y="138"/>
                    </a:lnTo>
                    <a:lnTo>
                      <a:pt x="461" y="138"/>
                    </a:lnTo>
                    <a:lnTo>
                      <a:pt x="457" y="138"/>
                    </a:lnTo>
                    <a:lnTo>
                      <a:pt x="454" y="138"/>
                    </a:lnTo>
                    <a:lnTo>
                      <a:pt x="450" y="138"/>
                    </a:lnTo>
                    <a:lnTo>
                      <a:pt x="446" y="138"/>
                    </a:lnTo>
                    <a:lnTo>
                      <a:pt x="443" y="138"/>
                    </a:lnTo>
                    <a:lnTo>
                      <a:pt x="439" y="138"/>
                    </a:lnTo>
                    <a:lnTo>
                      <a:pt x="435" y="138"/>
                    </a:lnTo>
                    <a:lnTo>
                      <a:pt x="431" y="138"/>
                    </a:lnTo>
                    <a:lnTo>
                      <a:pt x="427" y="138"/>
                    </a:lnTo>
                    <a:lnTo>
                      <a:pt x="423" y="138"/>
                    </a:lnTo>
                    <a:lnTo>
                      <a:pt x="419" y="138"/>
                    </a:lnTo>
                    <a:lnTo>
                      <a:pt x="415" y="138"/>
                    </a:lnTo>
                    <a:lnTo>
                      <a:pt x="411" y="138"/>
                    </a:lnTo>
                    <a:lnTo>
                      <a:pt x="407" y="138"/>
                    </a:lnTo>
                    <a:lnTo>
                      <a:pt x="403" y="138"/>
                    </a:lnTo>
                    <a:lnTo>
                      <a:pt x="399" y="138"/>
                    </a:lnTo>
                    <a:lnTo>
                      <a:pt x="395" y="138"/>
                    </a:lnTo>
                    <a:lnTo>
                      <a:pt x="391" y="138"/>
                    </a:lnTo>
                    <a:lnTo>
                      <a:pt x="387" y="138"/>
                    </a:lnTo>
                    <a:lnTo>
                      <a:pt x="383" y="138"/>
                    </a:lnTo>
                    <a:lnTo>
                      <a:pt x="380" y="138"/>
                    </a:lnTo>
                    <a:lnTo>
                      <a:pt x="376" y="138"/>
                    </a:lnTo>
                    <a:lnTo>
                      <a:pt x="372" y="138"/>
                    </a:lnTo>
                    <a:lnTo>
                      <a:pt x="368" y="138"/>
                    </a:lnTo>
                    <a:lnTo>
                      <a:pt x="364" y="138"/>
                    </a:lnTo>
                    <a:lnTo>
                      <a:pt x="360" y="138"/>
                    </a:lnTo>
                    <a:lnTo>
                      <a:pt x="356" y="138"/>
                    </a:lnTo>
                    <a:lnTo>
                      <a:pt x="352" y="138"/>
                    </a:lnTo>
                    <a:lnTo>
                      <a:pt x="348" y="138"/>
                    </a:lnTo>
                    <a:lnTo>
                      <a:pt x="344" y="138"/>
                    </a:lnTo>
                    <a:lnTo>
                      <a:pt x="340" y="138"/>
                    </a:lnTo>
                    <a:lnTo>
                      <a:pt x="336" y="138"/>
                    </a:lnTo>
                    <a:lnTo>
                      <a:pt x="332" y="138"/>
                    </a:lnTo>
                    <a:lnTo>
                      <a:pt x="328" y="138"/>
                    </a:lnTo>
                    <a:lnTo>
                      <a:pt x="325" y="138"/>
                    </a:lnTo>
                    <a:lnTo>
                      <a:pt x="321" y="138"/>
                    </a:lnTo>
                    <a:lnTo>
                      <a:pt x="318" y="138"/>
                    </a:lnTo>
                    <a:lnTo>
                      <a:pt x="314" y="138"/>
                    </a:lnTo>
                    <a:lnTo>
                      <a:pt x="310" y="138"/>
                    </a:lnTo>
                    <a:lnTo>
                      <a:pt x="306" y="138"/>
                    </a:lnTo>
                    <a:lnTo>
                      <a:pt x="302" y="138"/>
                    </a:lnTo>
                    <a:lnTo>
                      <a:pt x="298" y="138"/>
                    </a:lnTo>
                    <a:lnTo>
                      <a:pt x="294" y="138"/>
                    </a:lnTo>
                    <a:lnTo>
                      <a:pt x="290" y="138"/>
                    </a:lnTo>
                    <a:lnTo>
                      <a:pt x="286" y="138"/>
                    </a:lnTo>
                    <a:lnTo>
                      <a:pt x="282" y="138"/>
                    </a:lnTo>
                    <a:lnTo>
                      <a:pt x="278" y="138"/>
                    </a:lnTo>
                    <a:lnTo>
                      <a:pt x="274" y="138"/>
                    </a:lnTo>
                    <a:lnTo>
                      <a:pt x="270" y="138"/>
                    </a:lnTo>
                    <a:lnTo>
                      <a:pt x="266" y="138"/>
                    </a:lnTo>
                    <a:lnTo>
                      <a:pt x="262" y="138"/>
                    </a:lnTo>
                    <a:lnTo>
                      <a:pt x="258" y="138"/>
                    </a:lnTo>
                    <a:lnTo>
                      <a:pt x="254" y="138"/>
                    </a:lnTo>
                    <a:lnTo>
                      <a:pt x="250" y="138"/>
                    </a:lnTo>
                    <a:lnTo>
                      <a:pt x="246" y="138"/>
                    </a:lnTo>
                    <a:lnTo>
                      <a:pt x="242" y="138"/>
                    </a:lnTo>
                    <a:lnTo>
                      <a:pt x="238" y="138"/>
                    </a:lnTo>
                    <a:lnTo>
                      <a:pt x="235" y="138"/>
                    </a:lnTo>
                    <a:lnTo>
                      <a:pt x="231" y="138"/>
                    </a:lnTo>
                    <a:lnTo>
                      <a:pt x="227" y="138"/>
                    </a:lnTo>
                    <a:lnTo>
                      <a:pt x="223" y="138"/>
                    </a:lnTo>
                    <a:lnTo>
                      <a:pt x="219" y="138"/>
                    </a:lnTo>
                    <a:lnTo>
                      <a:pt x="215" y="138"/>
                    </a:lnTo>
                    <a:lnTo>
                      <a:pt x="211" y="138"/>
                    </a:lnTo>
                    <a:lnTo>
                      <a:pt x="207" y="138"/>
                    </a:lnTo>
                    <a:lnTo>
                      <a:pt x="203" y="138"/>
                    </a:lnTo>
                    <a:lnTo>
                      <a:pt x="199" y="138"/>
                    </a:lnTo>
                    <a:lnTo>
                      <a:pt x="196" y="138"/>
                    </a:lnTo>
                    <a:lnTo>
                      <a:pt x="192" y="138"/>
                    </a:lnTo>
                    <a:lnTo>
                      <a:pt x="188" y="138"/>
                    </a:lnTo>
                    <a:lnTo>
                      <a:pt x="184" y="138"/>
                    </a:lnTo>
                    <a:lnTo>
                      <a:pt x="180" y="138"/>
                    </a:lnTo>
                    <a:lnTo>
                      <a:pt x="176" y="138"/>
                    </a:lnTo>
                    <a:lnTo>
                      <a:pt x="172" y="138"/>
                    </a:lnTo>
                    <a:lnTo>
                      <a:pt x="169" y="138"/>
                    </a:lnTo>
                    <a:lnTo>
                      <a:pt x="165" y="138"/>
                    </a:lnTo>
                    <a:lnTo>
                      <a:pt x="161" y="138"/>
                    </a:lnTo>
                    <a:lnTo>
                      <a:pt x="157" y="138"/>
                    </a:lnTo>
                    <a:lnTo>
                      <a:pt x="153" y="138"/>
                    </a:lnTo>
                    <a:lnTo>
                      <a:pt x="149" y="138"/>
                    </a:lnTo>
                    <a:lnTo>
                      <a:pt x="145" y="138"/>
                    </a:lnTo>
                    <a:lnTo>
                      <a:pt x="141" y="138"/>
                    </a:lnTo>
                    <a:lnTo>
                      <a:pt x="137" y="138"/>
                    </a:lnTo>
                    <a:lnTo>
                      <a:pt x="133" y="138"/>
                    </a:lnTo>
                    <a:lnTo>
                      <a:pt x="129" y="138"/>
                    </a:lnTo>
                    <a:lnTo>
                      <a:pt x="125" y="138"/>
                    </a:lnTo>
                    <a:lnTo>
                      <a:pt x="121" y="138"/>
                    </a:lnTo>
                    <a:lnTo>
                      <a:pt x="117" y="138"/>
                    </a:lnTo>
                    <a:lnTo>
                      <a:pt x="113" y="138"/>
                    </a:lnTo>
                    <a:lnTo>
                      <a:pt x="109" y="138"/>
                    </a:lnTo>
                    <a:lnTo>
                      <a:pt x="106" y="138"/>
                    </a:lnTo>
                    <a:lnTo>
                      <a:pt x="102" y="138"/>
                    </a:lnTo>
                    <a:lnTo>
                      <a:pt x="98" y="138"/>
                    </a:lnTo>
                    <a:lnTo>
                      <a:pt x="94" y="138"/>
                    </a:lnTo>
                    <a:lnTo>
                      <a:pt x="90" y="138"/>
                    </a:lnTo>
                    <a:lnTo>
                      <a:pt x="86" y="138"/>
                    </a:lnTo>
                    <a:lnTo>
                      <a:pt x="82" y="138"/>
                    </a:lnTo>
                    <a:lnTo>
                      <a:pt x="78" y="138"/>
                    </a:lnTo>
                    <a:lnTo>
                      <a:pt x="74" y="138"/>
                    </a:lnTo>
                    <a:lnTo>
                      <a:pt x="70" y="138"/>
                    </a:lnTo>
                    <a:lnTo>
                      <a:pt x="66" y="138"/>
                    </a:lnTo>
                    <a:lnTo>
                      <a:pt x="63" y="138"/>
                    </a:lnTo>
                    <a:lnTo>
                      <a:pt x="59" y="138"/>
                    </a:lnTo>
                    <a:lnTo>
                      <a:pt x="55" y="138"/>
                    </a:lnTo>
                    <a:lnTo>
                      <a:pt x="51" y="138"/>
                    </a:lnTo>
                    <a:lnTo>
                      <a:pt x="47" y="138"/>
                    </a:lnTo>
                    <a:lnTo>
                      <a:pt x="43" y="138"/>
                    </a:lnTo>
                    <a:lnTo>
                      <a:pt x="39" y="138"/>
                    </a:lnTo>
                    <a:lnTo>
                      <a:pt x="35" y="138"/>
                    </a:lnTo>
                    <a:lnTo>
                      <a:pt x="32" y="138"/>
                    </a:lnTo>
                    <a:lnTo>
                      <a:pt x="28" y="138"/>
                    </a:lnTo>
                    <a:lnTo>
                      <a:pt x="24" y="138"/>
                    </a:lnTo>
                    <a:lnTo>
                      <a:pt x="20" y="138"/>
                    </a:lnTo>
                    <a:lnTo>
                      <a:pt x="16" y="138"/>
                    </a:lnTo>
                    <a:lnTo>
                      <a:pt x="12" y="138"/>
                    </a:lnTo>
                    <a:lnTo>
                      <a:pt x="8" y="138"/>
                    </a:lnTo>
                    <a:lnTo>
                      <a:pt x="4" y="138"/>
                    </a:lnTo>
                    <a:lnTo>
                      <a:pt x="0" y="138"/>
                    </a:lnTo>
                  </a:path>
                </a:pathLst>
              </a:custGeom>
              <a:solidFill>
                <a:srgbClr val="CC000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grpSp>
        <p:sp>
          <p:nvSpPr>
            <p:cNvPr id="26" name="Freeform 27"/>
            <p:cNvSpPr>
              <a:spLocks/>
            </p:cNvSpPr>
            <p:nvPr/>
          </p:nvSpPr>
          <p:spPr bwMode="auto">
            <a:xfrm>
              <a:off x="2008" y="2003"/>
              <a:ext cx="784" cy="695"/>
            </a:xfrm>
            <a:custGeom>
              <a:avLst/>
              <a:gdLst>
                <a:gd name="T0" fmla="*/ 24 w 784"/>
                <a:gd name="T1" fmla="*/ 42 h 695"/>
                <a:gd name="T2" fmla="*/ 51 w 784"/>
                <a:gd name="T3" fmla="*/ 89 h 695"/>
                <a:gd name="T4" fmla="*/ 78 w 784"/>
                <a:gd name="T5" fmla="*/ 137 h 695"/>
                <a:gd name="T6" fmla="*/ 106 w 784"/>
                <a:gd name="T7" fmla="*/ 183 h 695"/>
                <a:gd name="T8" fmla="*/ 133 w 784"/>
                <a:gd name="T9" fmla="*/ 228 h 695"/>
                <a:gd name="T10" fmla="*/ 161 w 784"/>
                <a:gd name="T11" fmla="*/ 271 h 695"/>
                <a:gd name="T12" fmla="*/ 188 w 784"/>
                <a:gd name="T13" fmla="*/ 311 h 695"/>
                <a:gd name="T14" fmla="*/ 215 w 784"/>
                <a:gd name="T15" fmla="*/ 350 h 695"/>
                <a:gd name="T16" fmla="*/ 242 w 784"/>
                <a:gd name="T17" fmla="*/ 386 h 695"/>
                <a:gd name="T18" fmla="*/ 270 w 784"/>
                <a:gd name="T19" fmla="*/ 419 h 695"/>
                <a:gd name="T20" fmla="*/ 298 w 784"/>
                <a:gd name="T21" fmla="*/ 451 h 695"/>
                <a:gd name="T22" fmla="*/ 325 w 784"/>
                <a:gd name="T23" fmla="*/ 480 h 695"/>
                <a:gd name="T24" fmla="*/ 352 w 784"/>
                <a:gd name="T25" fmla="*/ 506 h 695"/>
                <a:gd name="T26" fmla="*/ 380 w 784"/>
                <a:gd name="T27" fmla="*/ 529 h 695"/>
                <a:gd name="T28" fmla="*/ 407 w 784"/>
                <a:gd name="T29" fmla="*/ 694 h 695"/>
                <a:gd name="T30" fmla="*/ 435 w 784"/>
                <a:gd name="T31" fmla="*/ 694 h 695"/>
                <a:gd name="T32" fmla="*/ 461 w 784"/>
                <a:gd name="T33" fmla="*/ 694 h 695"/>
                <a:gd name="T34" fmla="*/ 489 w 784"/>
                <a:gd name="T35" fmla="*/ 694 h 695"/>
                <a:gd name="T36" fmla="*/ 517 w 784"/>
                <a:gd name="T37" fmla="*/ 694 h 695"/>
                <a:gd name="T38" fmla="*/ 544 w 784"/>
                <a:gd name="T39" fmla="*/ 694 h 695"/>
                <a:gd name="T40" fmla="*/ 572 w 784"/>
                <a:gd name="T41" fmla="*/ 694 h 695"/>
                <a:gd name="T42" fmla="*/ 598 w 784"/>
                <a:gd name="T43" fmla="*/ 694 h 695"/>
                <a:gd name="T44" fmla="*/ 626 w 784"/>
                <a:gd name="T45" fmla="*/ 694 h 695"/>
                <a:gd name="T46" fmla="*/ 654 w 784"/>
                <a:gd name="T47" fmla="*/ 694 h 695"/>
                <a:gd name="T48" fmla="*/ 681 w 784"/>
                <a:gd name="T49" fmla="*/ 694 h 695"/>
                <a:gd name="T50" fmla="*/ 709 w 784"/>
                <a:gd name="T51" fmla="*/ 694 h 695"/>
                <a:gd name="T52" fmla="*/ 735 w 784"/>
                <a:gd name="T53" fmla="*/ 694 h 695"/>
                <a:gd name="T54" fmla="*/ 763 w 784"/>
                <a:gd name="T55" fmla="*/ 694 h 695"/>
                <a:gd name="T56" fmla="*/ 775 w 784"/>
                <a:gd name="T57" fmla="*/ 694 h 695"/>
                <a:gd name="T58" fmla="*/ 747 w 784"/>
                <a:gd name="T59" fmla="*/ 694 h 695"/>
                <a:gd name="T60" fmla="*/ 720 w 784"/>
                <a:gd name="T61" fmla="*/ 694 h 695"/>
                <a:gd name="T62" fmla="*/ 693 w 784"/>
                <a:gd name="T63" fmla="*/ 694 h 695"/>
                <a:gd name="T64" fmla="*/ 665 w 784"/>
                <a:gd name="T65" fmla="*/ 694 h 695"/>
                <a:gd name="T66" fmla="*/ 638 w 784"/>
                <a:gd name="T67" fmla="*/ 694 h 695"/>
                <a:gd name="T68" fmla="*/ 610 w 784"/>
                <a:gd name="T69" fmla="*/ 694 h 695"/>
                <a:gd name="T70" fmla="*/ 584 w 784"/>
                <a:gd name="T71" fmla="*/ 694 h 695"/>
                <a:gd name="T72" fmla="*/ 556 w 784"/>
                <a:gd name="T73" fmla="*/ 694 h 695"/>
                <a:gd name="T74" fmla="*/ 528 w 784"/>
                <a:gd name="T75" fmla="*/ 694 h 695"/>
                <a:gd name="T76" fmla="*/ 501 w 784"/>
                <a:gd name="T77" fmla="*/ 694 h 695"/>
                <a:gd name="T78" fmla="*/ 473 w 784"/>
                <a:gd name="T79" fmla="*/ 694 h 695"/>
                <a:gd name="T80" fmla="*/ 446 w 784"/>
                <a:gd name="T81" fmla="*/ 694 h 695"/>
                <a:gd name="T82" fmla="*/ 419 w 784"/>
                <a:gd name="T83" fmla="*/ 694 h 695"/>
                <a:gd name="T84" fmla="*/ 391 w 784"/>
                <a:gd name="T85" fmla="*/ 694 h 695"/>
                <a:gd name="T86" fmla="*/ 364 w 784"/>
                <a:gd name="T87" fmla="*/ 694 h 695"/>
                <a:gd name="T88" fmla="*/ 336 w 784"/>
                <a:gd name="T89" fmla="*/ 694 h 695"/>
                <a:gd name="T90" fmla="*/ 310 w 784"/>
                <a:gd name="T91" fmla="*/ 694 h 695"/>
                <a:gd name="T92" fmla="*/ 282 w 784"/>
                <a:gd name="T93" fmla="*/ 694 h 695"/>
                <a:gd name="T94" fmla="*/ 254 w 784"/>
                <a:gd name="T95" fmla="*/ 694 h 695"/>
                <a:gd name="T96" fmla="*/ 227 w 784"/>
                <a:gd name="T97" fmla="*/ 694 h 695"/>
                <a:gd name="T98" fmla="*/ 199 w 784"/>
                <a:gd name="T99" fmla="*/ 694 h 695"/>
                <a:gd name="T100" fmla="*/ 172 w 784"/>
                <a:gd name="T101" fmla="*/ 694 h 695"/>
                <a:gd name="T102" fmla="*/ 145 w 784"/>
                <a:gd name="T103" fmla="*/ 694 h 695"/>
                <a:gd name="T104" fmla="*/ 117 w 784"/>
                <a:gd name="T105" fmla="*/ 694 h 695"/>
                <a:gd name="T106" fmla="*/ 90 w 784"/>
                <a:gd name="T107" fmla="*/ 694 h 695"/>
                <a:gd name="T108" fmla="*/ 63 w 784"/>
                <a:gd name="T109" fmla="*/ 694 h 695"/>
                <a:gd name="T110" fmla="*/ 35 w 784"/>
                <a:gd name="T111" fmla="*/ 694 h 695"/>
                <a:gd name="T112" fmla="*/ 8 w 784"/>
                <a:gd name="T113" fmla="*/ 694 h 69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4"/>
                <a:gd name="T172" fmla="*/ 0 h 695"/>
                <a:gd name="T173" fmla="*/ 784 w 784"/>
                <a:gd name="T174" fmla="*/ 695 h 69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4" h="695">
                  <a:moveTo>
                    <a:pt x="0" y="0"/>
                  </a:moveTo>
                  <a:lnTo>
                    <a:pt x="4" y="7"/>
                  </a:lnTo>
                  <a:lnTo>
                    <a:pt x="8" y="14"/>
                  </a:lnTo>
                  <a:lnTo>
                    <a:pt x="12" y="21"/>
                  </a:lnTo>
                  <a:lnTo>
                    <a:pt x="16" y="28"/>
                  </a:lnTo>
                  <a:lnTo>
                    <a:pt x="20" y="35"/>
                  </a:lnTo>
                  <a:lnTo>
                    <a:pt x="24" y="42"/>
                  </a:lnTo>
                  <a:lnTo>
                    <a:pt x="28" y="49"/>
                  </a:lnTo>
                  <a:lnTo>
                    <a:pt x="32" y="56"/>
                  </a:lnTo>
                  <a:lnTo>
                    <a:pt x="35" y="62"/>
                  </a:lnTo>
                  <a:lnTo>
                    <a:pt x="39" y="69"/>
                  </a:lnTo>
                  <a:lnTo>
                    <a:pt x="43" y="76"/>
                  </a:lnTo>
                  <a:lnTo>
                    <a:pt x="47" y="83"/>
                  </a:lnTo>
                  <a:lnTo>
                    <a:pt x="51" y="89"/>
                  </a:lnTo>
                  <a:lnTo>
                    <a:pt x="55" y="96"/>
                  </a:lnTo>
                  <a:lnTo>
                    <a:pt x="59" y="103"/>
                  </a:lnTo>
                  <a:lnTo>
                    <a:pt x="63" y="110"/>
                  </a:lnTo>
                  <a:lnTo>
                    <a:pt x="66" y="117"/>
                  </a:lnTo>
                  <a:lnTo>
                    <a:pt x="70" y="124"/>
                  </a:lnTo>
                  <a:lnTo>
                    <a:pt x="74" y="130"/>
                  </a:lnTo>
                  <a:lnTo>
                    <a:pt x="78" y="137"/>
                  </a:lnTo>
                  <a:lnTo>
                    <a:pt x="82" y="144"/>
                  </a:lnTo>
                  <a:lnTo>
                    <a:pt x="86" y="151"/>
                  </a:lnTo>
                  <a:lnTo>
                    <a:pt x="90" y="157"/>
                  </a:lnTo>
                  <a:lnTo>
                    <a:pt x="94" y="164"/>
                  </a:lnTo>
                  <a:lnTo>
                    <a:pt x="98" y="170"/>
                  </a:lnTo>
                  <a:lnTo>
                    <a:pt x="102" y="176"/>
                  </a:lnTo>
                  <a:lnTo>
                    <a:pt x="106" y="183"/>
                  </a:lnTo>
                  <a:lnTo>
                    <a:pt x="109" y="189"/>
                  </a:lnTo>
                  <a:lnTo>
                    <a:pt x="113" y="196"/>
                  </a:lnTo>
                  <a:lnTo>
                    <a:pt x="117" y="202"/>
                  </a:lnTo>
                  <a:lnTo>
                    <a:pt x="121" y="209"/>
                  </a:lnTo>
                  <a:lnTo>
                    <a:pt x="125" y="215"/>
                  </a:lnTo>
                  <a:lnTo>
                    <a:pt x="129" y="222"/>
                  </a:lnTo>
                  <a:lnTo>
                    <a:pt x="133" y="228"/>
                  </a:lnTo>
                  <a:lnTo>
                    <a:pt x="137" y="234"/>
                  </a:lnTo>
                  <a:lnTo>
                    <a:pt x="141" y="240"/>
                  </a:lnTo>
                  <a:lnTo>
                    <a:pt x="145" y="247"/>
                  </a:lnTo>
                  <a:lnTo>
                    <a:pt x="149" y="253"/>
                  </a:lnTo>
                  <a:lnTo>
                    <a:pt x="153" y="259"/>
                  </a:lnTo>
                  <a:lnTo>
                    <a:pt x="157" y="265"/>
                  </a:lnTo>
                  <a:lnTo>
                    <a:pt x="161" y="271"/>
                  </a:lnTo>
                  <a:lnTo>
                    <a:pt x="165" y="277"/>
                  </a:lnTo>
                  <a:lnTo>
                    <a:pt x="169" y="283"/>
                  </a:lnTo>
                  <a:lnTo>
                    <a:pt x="172" y="289"/>
                  </a:lnTo>
                  <a:lnTo>
                    <a:pt x="176" y="294"/>
                  </a:lnTo>
                  <a:lnTo>
                    <a:pt x="180" y="299"/>
                  </a:lnTo>
                  <a:lnTo>
                    <a:pt x="184" y="305"/>
                  </a:lnTo>
                  <a:lnTo>
                    <a:pt x="188" y="311"/>
                  </a:lnTo>
                  <a:lnTo>
                    <a:pt x="192" y="317"/>
                  </a:lnTo>
                  <a:lnTo>
                    <a:pt x="196" y="322"/>
                  </a:lnTo>
                  <a:lnTo>
                    <a:pt x="199" y="328"/>
                  </a:lnTo>
                  <a:lnTo>
                    <a:pt x="203" y="334"/>
                  </a:lnTo>
                  <a:lnTo>
                    <a:pt x="207" y="339"/>
                  </a:lnTo>
                  <a:lnTo>
                    <a:pt x="211" y="344"/>
                  </a:lnTo>
                  <a:lnTo>
                    <a:pt x="215" y="350"/>
                  </a:lnTo>
                  <a:lnTo>
                    <a:pt x="219" y="355"/>
                  </a:lnTo>
                  <a:lnTo>
                    <a:pt x="223" y="360"/>
                  </a:lnTo>
                  <a:lnTo>
                    <a:pt x="227" y="366"/>
                  </a:lnTo>
                  <a:lnTo>
                    <a:pt x="231" y="371"/>
                  </a:lnTo>
                  <a:lnTo>
                    <a:pt x="235" y="376"/>
                  </a:lnTo>
                  <a:lnTo>
                    <a:pt x="238" y="381"/>
                  </a:lnTo>
                  <a:lnTo>
                    <a:pt x="242" y="386"/>
                  </a:lnTo>
                  <a:lnTo>
                    <a:pt x="246" y="392"/>
                  </a:lnTo>
                  <a:lnTo>
                    <a:pt x="250" y="397"/>
                  </a:lnTo>
                  <a:lnTo>
                    <a:pt x="254" y="401"/>
                  </a:lnTo>
                  <a:lnTo>
                    <a:pt x="258" y="405"/>
                  </a:lnTo>
                  <a:lnTo>
                    <a:pt x="262" y="410"/>
                  </a:lnTo>
                  <a:lnTo>
                    <a:pt x="266" y="415"/>
                  </a:lnTo>
                  <a:lnTo>
                    <a:pt x="270" y="419"/>
                  </a:lnTo>
                  <a:lnTo>
                    <a:pt x="274" y="424"/>
                  </a:lnTo>
                  <a:lnTo>
                    <a:pt x="278" y="429"/>
                  </a:lnTo>
                  <a:lnTo>
                    <a:pt x="282" y="433"/>
                  </a:lnTo>
                  <a:lnTo>
                    <a:pt x="286" y="438"/>
                  </a:lnTo>
                  <a:lnTo>
                    <a:pt x="290" y="442"/>
                  </a:lnTo>
                  <a:lnTo>
                    <a:pt x="294" y="447"/>
                  </a:lnTo>
                  <a:lnTo>
                    <a:pt x="298" y="451"/>
                  </a:lnTo>
                  <a:lnTo>
                    <a:pt x="302" y="455"/>
                  </a:lnTo>
                  <a:lnTo>
                    <a:pt x="306" y="460"/>
                  </a:lnTo>
                  <a:lnTo>
                    <a:pt x="310" y="464"/>
                  </a:lnTo>
                  <a:lnTo>
                    <a:pt x="314" y="468"/>
                  </a:lnTo>
                  <a:lnTo>
                    <a:pt x="318" y="472"/>
                  </a:lnTo>
                  <a:lnTo>
                    <a:pt x="321" y="476"/>
                  </a:lnTo>
                  <a:lnTo>
                    <a:pt x="325" y="480"/>
                  </a:lnTo>
                  <a:lnTo>
                    <a:pt x="328" y="484"/>
                  </a:lnTo>
                  <a:lnTo>
                    <a:pt x="332" y="488"/>
                  </a:lnTo>
                  <a:lnTo>
                    <a:pt x="336" y="491"/>
                  </a:lnTo>
                  <a:lnTo>
                    <a:pt x="340" y="495"/>
                  </a:lnTo>
                  <a:lnTo>
                    <a:pt x="344" y="499"/>
                  </a:lnTo>
                  <a:lnTo>
                    <a:pt x="348" y="503"/>
                  </a:lnTo>
                  <a:lnTo>
                    <a:pt x="352" y="506"/>
                  </a:lnTo>
                  <a:lnTo>
                    <a:pt x="356" y="510"/>
                  </a:lnTo>
                  <a:lnTo>
                    <a:pt x="360" y="514"/>
                  </a:lnTo>
                  <a:lnTo>
                    <a:pt x="364" y="517"/>
                  </a:lnTo>
                  <a:lnTo>
                    <a:pt x="368" y="521"/>
                  </a:lnTo>
                  <a:lnTo>
                    <a:pt x="372" y="523"/>
                  </a:lnTo>
                  <a:lnTo>
                    <a:pt x="376" y="526"/>
                  </a:lnTo>
                  <a:lnTo>
                    <a:pt x="380" y="529"/>
                  </a:lnTo>
                  <a:lnTo>
                    <a:pt x="383" y="533"/>
                  </a:lnTo>
                  <a:lnTo>
                    <a:pt x="387" y="536"/>
                  </a:lnTo>
                  <a:lnTo>
                    <a:pt x="391" y="539"/>
                  </a:lnTo>
                  <a:lnTo>
                    <a:pt x="395" y="542"/>
                  </a:lnTo>
                  <a:lnTo>
                    <a:pt x="399" y="545"/>
                  </a:lnTo>
                  <a:lnTo>
                    <a:pt x="403" y="548"/>
                  </a:lnTo>
                  <a:lnTo>
                    <a:pt x="407" y="694"/>
                  </a:lnTo>
                  <a:lnTo>
                    <a:pt x="411" y="694"/>
                  </a:lnTo>
                  <a:lnTo>
                    <a:pt x="415" y="694"/>
                  </a:lnTo>
                  <a:lnTo>
                    <a:pt x="419" y="694"/>
                  </a:lnTo>
                  <a:lnTo>
                    <a:pt x="423" y="694"/>
                  </a:lnTo>
                  <a:lnTo>
                    <a:pt x="427" y="694"/>
                  </a:lnTo>
                  <a:lnTo>
                    <a:pt x="431" y="694"/>
                  </a:lnTo>
                  <a:lnTo>
                    <a:pt x="435" y="694"/>
                  </a:lnTo>
                  <a:lnTo>
                    <a:pt x="439" y="694"/>
                  </a:lnTo>
                  <a:lnTo>
                    <a:pt x="443" y="694"/>
                  </a:lnTo>
                  <a:lnTo>
                    <a:pt x="446" y="694"/>
                  </a:lnTo>
                  <a:lnTo>
                    <a:pt x="450" y="694"/>
                  </a:lnTo>
                  <a:lnTo>
                    <a:pt x="454" y="694"/>
                  </a:lnTo>
                  <a:lnTo>
                    <a:pt x="457" y="694"/>
                  </a:lnTo>
                  <a:lnTo>
                    <a:pt x="461" y="694"/>
                  </a:lnTo>
                  <a:lnTo>
                    <a:pt x="465" y="694"/>
                  </a:lnTo>
                  <a:lnTo>
                    <a:pt x="469" y="694"/>
                  </a:lnTo>
                  <a:lnTo>
                    <a:pt x="473" y="694"/>
                  </a:lnTo>
                  <a:lnTo>
                    <a:pt x="477" y="694"/>
                  </a:lnTo>
                  <a:lnTo>
                    <a:pt x="481" y="694"/>
                  </a:lnTo>
                  <a:lnTo>
                    <a:pt x="485" y="694"/>
                  </a:lnTo>
                  <a:lnTo>
                    <a:pt x="489" y="694"/>
                  </a:lnTo>
                  <a:lnTo>
                    <a:pt x="493" y="694"/>
                  </a:lnTo>
                  <a:lnTo>
                    <a:pt x="497" y="694"/>
                  </a:lnTo>
                  <a:lnTo>
                    <a:pt x="501" y="694"/>
                  </a:lnTo>
                  <a:lnTo>
                    <a:pt x="505" y="694"/>
                  </a:lnTo>
                  <a:lnTo>
                    <a:pt x="509" y="694"/>
                  </a:lnTo>
                  <a:lnTo>
                    <a:pt x="513" y="694"/>
                  </a:lnTo>
                  <a:lnTo>
                    <a:pt x="517" y="694"/>
                  </a:lnTo>
                  <a:lnTo>
                    <a:pt x="520" y="694"/>
                  </a:lnTo>
                  <a:lnTo>
                    <a:pt x="524" y="694"/>
                  </a:lnTo>
                  <a:lnTo>
                    <a:pt x="528" y="694"/>
                  </a:lnTo>
                  <a:lnTo>
                    <a:pt x="532" y="694"/>
                  </a:lnTo>
                  <a:lnTo>
                    <a:pt x="536" y="694"/>
                  </a:lnTo>
                  <a:lnTo>
                    <a:pt x="540" y="694"/>
                  </a:lnTo>
                  <a:lnTo>
                    <a:pt x="544" y="694"/>
                  </a:lnTo>
                  <a:lnTo>
                    <a:pt x="548" y="694"/>
                  </a:lnTo>
                  <a:lnTo>
                    <a:pt x="552" y="694"/>
                  </a:lnTo>
                  <a:lnTo>
                    <a:pt x="556" y="694"/>
                  </a:lnTo>
                  <a:lnTo>
                    <a:pt x="560" y="694"/>
                  </a:lnTo>
                  <a:lnTo>
                    <a:pt x="564" y="694"/>
                  </a:lnTo>
                  <a:lnTo>
                    <a:pt x="568" y="694"/>
                  </a:lnTo>
                  <a:lnTo>
                    <a:pt x="572" y="694"/>
                  </a:lnTo>
                  <a:lnTo>
                    <a:pt x="576" y="694"/>
                  </a:lnTo>
                  <a:lnTo>
                    <a:pt x="580" y="694"/>
                  </a:lnTo>
                  <a:lnTo>
                    <a:pt x="584" y="694"/>
                  </a:lnTo>
                  <a:lnTo>
                    <a:pt x="587" y="694"/>
                  </a:lnTo>
                  <a:lnTo>
                    <a:pt x="591" y="694"/>
                  </a:lnTo>
                  <a:lnTo>
                    <a:pt x="594" y="694"/>
                  </a:lnTo>
                  <a:lnTo>
                    <a:pt x="598" y="694"/>
                  </a:lnTo>
                  <a:lnTo>
                    <a:pt x="602" y="694"/>
                  </a:lnTo>
                  <a:lnTo>
                    <a:pt x="606" y="694"/>
                  </a:lnTo>
                  <a:lnTo>
                    <a:pt x="610" y="694"/>
                  </a:lnTo>
                  <a:lnTo>
                    <a:pt x="614" y="694"/>
                  </a:lnTo>
                  <a:lnTo>
                    <a:pt x="618" y="694"/>
                  </a:lnTo>
                  <a:lnTo>
                    <a:pt x="622" y="694"/>
                  </a:lnTo>
                  <a:lnTo>
                    <a:pt x="626" y="694"/>
                  </a:lnTo>
                  <a:lnTo>
                    <a:pt x="630" y="694"/>
                  </a:lnTo>
                  <a:lnTo>
                    <a:pt x="634" y="694"/>
                  </a:lnTo>
                  <a:lnTo>
                    <a:pt x="638" y="694"/>
                  </a:lnTo>
                  <a:lnTo>
                    <a:pt x="642" y="694"/>
                  </a:lnTo>
                  <a:lnTo>
                    <a:pt x="646" y="694"/>
                  </a:lnTo>
                  <a:lnTo>
                    <a:pt x="650" y="694"/>
                  </a:lnTo>
                  <a:lnTo>
                    <a:pt x="654" y="694"/>
                  </a:lnTo>
                  <a:lnTo>
                    <a:pt x="657" y="694"/>
                  </a:lnTo>
                  <a:lnTo>
                    <a:pt x="661" y="694"/>
                  </a:lnTo>
                  <a:lnTo>
                    <a:pt x="665" y="694"/>
                  </a:lnTo>
                  <a:lnTo>
                    <a:pt x="669" y="694"/>
                  </a:lnTo>
                  <a:lnTo>
                    <a:pt x="673" y="694"/>
                  </a:lnTo>
                  <a:lnTo>
                    <a:pt x="677" y="694"/>
                  </a:lnTo>
                  <a:lnTo>
                    <a:pt x="681" y="694"/>
                  </a:lnTo>
                  <a:lnTo>
                    <a:pt x="685" y="694"/>
                  </a:lnTo>
                  <a:lnTo>
                    <a:pt x="689" y="694"/>
                  </a:lnTo>
                  <a:lnTo>
                    <a:pt x="693" y="694"/>
                  </a:lnTo>
                  <a:lnTo>
                    <a:pt x="697" y="694"/>
                  </a:lnTo>
                  <a:lnTo>
                    <a:pt x="701" y="694"/>
                  </a:lnTo>
                  <a:lnTo>
                    <a:pt x="705" y="694"/>
                  </a:lnTo>
                  <a:lnTo>
                    <a:pt x="709" y="694"/>
                  </a:lnTo>
                  <a:lnTo>
                    <a:pt x="713" y="694"/>
                  </a:lnTo>
                  <a:lnTo>
                    <a:pt x="717" y="694"/>
                  </a:lnTo>
                  <a:lnTo>
                    <a:pt x="720" y="694"/>
                  </a:lnTo>
                  <a:lnTo>
                    <a:pt x="723" y="694"/>
                  </a:lnTo>
                  <a:lnTo>
                    <a:pt x="727" y="694"/>
                  </a:lnTo>
                  <a:lnTo>
                    <a:pt x="731" y="694"/>
                  </a:lnTo>
                  <a:lnTo>
                    <a:pt x="735" y="694"/>
                  </a:lnTo>
                  <a:lnTo>
                    <a:pt x="739" y="694"/>
                  </a:lnTo>
                  <a:lnTo>
                    <a:pt x="743" y="694"/>
                  </a:lnTo>
                  <a:lnTo>
                    <a:pt x="747" y="694"/>
                  </a:lnTo>
                  <a:lnTo>
                    <a:pt x="751" y="694"/>
                  </a:lnTo>
                  <a:lnTo>
                    <a:pt x="755" y="694"/>
                  </a:lnTo>
                  <a:lnTo>
                    <a:pt x="759" y="694"/>
                  </a:lnTo>
                  <a:lnTo>
                    <a:pt x="763" y="694"/>
                  </a:lnTo>
                  <a:lnTo>
                    <a:pt x="767" y="694"/>
                  </a:lnTo>
                  <a:lnTo>
                    <a:pt x="771" y="694"/>
                  </a:lnTo>
                  <a:lnTo>
                    <a:pt x="775" y="694"/>
                  </a:lnTo>
                  <a:lnTo>
                    <a:pt x="779" y="694"/>
                  </a:lnTo>
                  <a:lnTo>
                    <a:pt x="783" y="694"/>
                  </a:lnTo>
                  <a:lnTo>
                    <a:pt x="779" y="694"/>
                  </a:lnTo>
                  <a:lnTo>
                    <a:pt x="775" y="694"/>
                  </a:lnTo>
                  <a:lnTo>
                    <a:pt x="771" y="694"/>
                  </a:lnTo>
                  <a:lnTo>
                    <a:pt x="767" y="694"/>
                  </a:lnTo>
                  <a:lnTo>
                    <a:pt x="763" y="694"/>
                  </a:lnTo>
                  <a:lnTo>
                    <a:pt x="759" y="694"/>
                  </a:lnTo>
                  <a:lnTo>
                    <a:pt x="755" y="694"/>
                  </a:lnTo>
                  <a:lnTo>
                    <a:pt x="751" y="694"/>
                  </a:lnTo>
                  <a:lnTo>
                    <a:pt x="747" y="694"/>
                  </a:lnTo>
                  <a:lnTo>
                    <a:pt x="743" y="694"/>
                  </a:lnTo>
                  <a:lnTo>
                    <a:pt x="739" y="694"/>
                  </a:lnTo>
                  <a:lnTo>
                    <a:pt x="735" y="694"/>
                  </a:lnTo>
                  <a:lnTo>
                    <a:pt x="731" y="694"/>
                  </a:lnTo>
                  <a:lnTo>
                    <a:pt x="727" y="694"/>
                  </a:lnTo>
                  <a:lnTo>
                    <a:pt x="723" y="694"/>
                  </a:lnTo>
                  <a:lnTo>
                    <a:pt x="720" y="694"/>
                  </a:lnTo>
                  <a:lnTo>
                    <a:pt x="717" y="694"/>
                  </a:lnTo>
                  <a:lnTo>
                    <a:pt x="713" y="694"/>
                  </a:lnTo>
                  <a:lnTo>
                    <a:pt x="709" y="694"/>
                  </a:lnTo>
                  <a:lnTo>
                    <a:pt x="705" y="694"/>
                  </a:lnTo>
                  <a:lnTo>
                    <a:pt x="701" y="694"/>
                  </a:lnTo>
                  <a:lnTo>
                    <a:pt x="697" y="694"/>
                  </a:lnTo>
                  <a:lnTo>
                    <a:pt x="693" y="694"/>
                  </a:lnTo>
                  <a:lnTo>
                    <a:pt x="689" y="694"/>
                  </a:lnTo>
                  <a:lnTo>
                    <a:pt x="685" y="694"/>
                  </a:lnTo>
                  <a:lnTo>
                    <a:pt x="681" y="694"/>
                  </a:lnTo>
                  <a:lnTo>
                    <a:pt x="677" y="694"/>
                  </a:lnTo>
                  <a:lnTo>
                    <a:pt x="673" y="694"/>
                  </a:lnTo>
                  <a:lnTo>
                    <a:pt x="669" y="694"/>
                  </a:lnTo>
                  <a:lnTo>
                    <a:pt x="665" y="694"/>
                  </a:lnTo>
                  <a:lnTo>
                    <a:pt x="661" y="694"/>
                  </a:lnTo>
                  <a:lnTo>
                    <a:pt x="657" y="694"/>
                  </a:lnTo>
                  <a:lnTo>
                    <a:pt x="654" y="694"/>
                  </a:lnTo>
                  <a:lnTo>
                    <a:pt x="650" y="694"/>
                  </a:lnTo>
                  <a:lnTo>
                    <a:pt x="646" y="694"/>
                  </a:lnTo>
                  <a:lnTo>
                    <a:pt x="642" y="694"/>
                  </a:lnTo>
                  <a:lnTo>
                    <a:pt x="638" y="694"/>
                  </a:lnTo>
                  <a:lnTo>
                    <a:pt x="634" y="694"/>
                  </a:lnTo>
                  <a:lnTo>
                    <a:pt x="630" y="694"/>
                  </a:lnTo>
                  <a:lnTo>
                    <a:pt x="626" y="694"/>
                  </a:lnTo>
                  <a:lnTo>
                    <a:pt x="622" y="694"/>
                  </a:lnTo>
                  <a:lnTo>
                    <a:pt x="618" y="694"/>
                  </a:lnTo>
                  <a:lnTo>
                    <a:pt x="614" y="694"/>
                  </a:lnTo>
                  <a:lnTo>
                    <a:pt x="610" y="694"/>
                  </a:lnTo>
                  <a:lnTo>
                    <a:pt x="606" y="694"/>
                  </a:lnTo>
                  <a:lnTo>
                    <a:pt x="602" y="694"/>
                  </a:lnTo>
                  <a:lnTo>
                    <a:pt x="598" y="694"/>
                  </a:lnTo>
                  <a:lnTo>
                    <a:pt x="594" y="694"/>
                  </a:lnTo>
                  <a:lnTo>
                    <a:pt x="591" y="694"/>
                  </a:lnTo>
                  <a:lnTo>
                    <a:pt x="587" y="694"/>
                  </a:lnTo>
                  <a:lnTo>
                    <a:pt x="584" y="694"/>
                  </a:lnTo>
                  <a:lnTo>
                    <a:pt x="580" y="694"/>
                  </a:lnTo>
                  <a:lnTo>
                    <a:pt x="576" y="694"/>
                  </a:lnTo>
                  <a:lnTo>
                    <a:pt x="572" y="694"/>
                  </a:lnTo>
                  <a:lnTo>
                    <a:pt x="568" y="694"/>
                  </a:lnTo>
                  <a:lnTo>
                    <a:pt x="564" y="694"/>
                  </a:lnTo>
                  <a:lnTo>
                    <a:pt x="560" y="694"/>
                  </a:lnTo>
                  <a:lnTo>
                    <a:pt x="556" y="694"/>
                  </a:lnTo>
                  <a:lnTo>
                    <a:pt x="552" y="694"/>
                  </a:lnTo>
                  <a:lnTo>
                    <a:pt x="548" y="694"/>
                  </a:lnTo>
                  <a:lnTo>
                    <a:pt x="544" y="694"/>
                  </a:lnTo>
                  <a:lnTo>
                    <a:pt x="540" y="694"/>
                  </a:lnTo>
                  <a:lnTo>
                    <a:pt x="536" y="694"/>
                  </a:lnTo>
                  <a:lnTo>
                    <a:pt x="532" y="694"/>
                  </a:lnTo>
                  <a:lnTo>
                    <a:pt x="528" y="694"/>
                  </a:lnTo>
                  <a:lnTo>
                    <a:pt x="524" y="694"/>
                  </a:lnTo>
                  <a:lnTo>
                    <a:pt x="520" y="694"/>
                  </a:lnTo>
                  <a:lnTo>
                    <a:pt x="517" y="694"/>
                  </a:lnTo>
                  <a:lnTo>
                    <a:pt x="513" y="694"/>
                  </a:lnTo>
                  <a:lnTo>
                    <a:pt x="509" y="694"/>
                  </a:lnTo>
                  <a:lnTo>
                    <a:pt x="505" y="694"/>
                  </a:lnTo>
                  <a:lnTo>
                    <a:pt x="501" y="694"/>
                  </a:lnTo>
                  <a:lnTo>
                    <a:pt x="497" y="694"/>
                  </a:lnTo>
                  <a:lnTo>
                    <a:pt x="493" y="694"/>
                  </a:lnTo>
                  <a:lnTo>
                    <a:pt x="489" y="694"/>
                  </a:lnTo>
                  <a:lnTo>
                    <a:pt x="485" y="694"/>
                  </a:lnTo>
                  <a:lnTo>
                    <a:pt x="481" y="694"/>
                  </a:lnTo>
                  <a:lnTo>
                    <a:pt x="477" y="694"/>
                  </a:lnTo>
                  <a:lnTo>
                    <a:pt x="473" y="694"/>
                  </a:lnTo>
                  <a:lnTo>
                    <a:pt x="469" y="694"/>
                  </a:lnTo>
                  <a:lnTo>
                    <a:pt x="465" y="694"/>
                  </a:lnTo>
                  <a:lnTo>
                    <a:pt x="461" y="694"/>
                  </a:lnTo>
                  <a:lnTo>
                    <a:pt x="457" y="694"/>
                  </a:lnTo>
                  <a:lnTo>
                    <a:pt x="454" y="694"/>
                  </a:lnTo>
                  <a:lnTo>
                    <a:pt x="450" y="694"/>
                  </a:lnTo>
                  <a:lnTo>
                    <a:pt x="446" y="694"/>
                  </a:lnTo>
                  <a:lnTo>
                    <a:pt x="443" y="694"/>
                  </a:lnTo>
                  <a:lnTo>
                    <a:pt x="439" y="694"/>
                  </a:lnTo>
                  <a:lnTo>
                    <a:pt x="435" y="694"/>
                  </a:lnTo>
                  <a:lnTo>
                    <a:pt x="431" y="694"/>
                  </a:lnTo>
                  <a:lnTo>
                    <a:pt x="427" y="694"/>
                  </a:lnTo>
                  <a:lnTo>
                    <a:pt x="423" y="694"/>
                  </a:lnTo>
                  <a:lnTo>
                    <a:pt x="419" y="694"/>
                  </a:lnTo>
                  <a:lnTo>
                    <a:pt x="415" y="694"/>
                  </a:lnTo>
                  <a:lnTo>
                    <a:pt x="411" y="694"/>
                  </a:lnTo>
                  <a:lnTo>
                    <a:pt x="407" y="694"/>
                  </a:lnTo>
                  <a:lnTo>
                    <a:pt x="403" y="694"/>
                  </a:lnTo>
                  <a:lnTo>
                    <a:pt x="399" y="694"/>
                  </a:lnTo>
                  <a:lnTo>
                    <a:pt x="395" y="694"/>
                  </a:lnTo>
                  <a:lnTo>
                    <a:pt x="391" y="694"/>
                  </a:lnTo>
                  <a:lnTo>
                    <a:pt x="387" y="694"/>
                  </a:lnTo>
                  <a:lnTo>
                    <a:pt x="383" y="694"/>
                  </a:lnTo>
                  <a:lnTo>
                    <a:pt x="380" y="694"/>
                  </a:lnTo>
                  <a:lnTo>
                    <a:pt x="376" y="694"/>
                  </a:lnTo>
                  <a:lnTo>
                    <a:pt x="372" y="694"/>
                  </a:lnTo>
                  <a:lnTo>
                    <a:pt x="368" y="694"/>
                  </a:lnTo>
                  <a:lnTo>
                    <a:pt x="364" y="694"/>
                  </a:lnTo>
                  <a:lnTo>
                    <a:pt x="360" y="694"/>
                  </a:lnTo>
                  <a:lnTo>
                    <a:pt x="356" y="694"/>
                  </a:lnTo>
                  <a:lnTo>
                    <a:pt x="352" y="694"/>
                  </a:lnTo>
                  <a:lnTo>
                    <a:pt x="348" y="694"/>
                  </a:lnTo>
                  <a:lnTo>
                    <a:pt x="344" y="694"/>
                  </a:lnTo>
                  <a:lnTo>
                    <a:pt x="340" y="694"/>
                  </a:lnTo>
                  <a:lnTo>
                    <a:pt x="336" y="694"/>
                  </a:lnTo>
                  <a:lnTo>
                    <a:pt x="332" y="694"/>
                  </a:lnTo>
                  <a:lnTo>
                    <a:pt x="328" y="694"/>
                  </a:lnTo>
                  <a:lnTo>
                    <a:pt x="325" y="694"/>
                  </a:lnTo>
                  <a:lnTo>
                    <a:pt x="321" y="694"/>
                  </a:lnTo>
                  <a:lnTo>
                    <a:pt x="318" y="694"/>
                  </a:lnTo>
                  <a:lnTo>
                    <a:pt x="314" y="694"/>
                  </a:lnTo>
                  <a:lnTo>
                    <a:pt x="310" y="694"/>
                  </a:lnTo>
                  <a:lnTo>
                    <a:pt x="306" y="694"/>
                  </a:lnTo>
                  <a:lnTo>
                    <a:pt x="302" y="694"/>
                  </a:lnTo>
                  <a:lnTo>
                    <a:pt x="298" y="694"/>
                  </a:lnTo>
                  <a:lnTo>
                    <a:pt x="294" y="694"/>
                  </a:lnTo>
                  <a:lnTo>
                    <a:pt x="290" y="694"/>
                  </a:lnTo>
                  <a:lnTo>
                    <a:pt x="286" y="694"/>
                  </a:lnTo>
                  <a:lnTo>
                    <a:pt x="282" y="694"/>
                  </a:lnTo>
                  <a:lnTo>
                    <a:pt x="278" y="694"/>
                  </a:lnTo>
                  <a:lnTo>
                    <a:pt x="274" y="694"/>
                  </a:lnTo>
                  <a:lnTo>
                    <a:pt x="270" y="694"/>
                  </a:lnTo>
                  <a:lnTo>
                    <a:pt x="266" y="694"/>
                  </a:lnTo>
                  <a:lnTo>
                    <a:pt x="262" y="694"/>
                  </a:lnTo>
                  <a:lnTo>
                    <a:pt x="258" y="694"/>
                  </a:lnTo>
                  <a:lnTo>
                    <a:pt x="254" y="694"/>
                  </a:lnTo>
                  <a:lnTo>
                    <a:pt x="250" y="694"/>
                  </a:lnTo>
                  <a:lnTo>
                    <a:pt x="246" y="694"/>
                  </a:lnTo>
                  <a:lnTo>
                    <a:pt x="242" y="694"/>
                  </a:lnTo>
                  <a:lnTo>
                    <a:pt x="238" y="694"/>
                  </a:lnTo>
                  <a:lnTo>
                    <a:pt x="235" y="694"/>
                  </a:lnTo>
                  <a:lnTo>
                    <a:pt x="231" y="694"/>
                  </a:lnTo>
                  <a:lnTo>
                    <a:pt x="227" y="694"/>
                  </a:lnTo>
                  <a:lnTo>
                    <a:pt x="223" y="694"/>
                  </a:lnTo>
                  <a:lnTo>
                    <a:pt x="219" y="694"/>
                  </a:lnTo>
                  <a:lnTo>
                    <a:pt x="215" y="694"/>
                  </a:lnTo>
                  <a:lnTo>
                    <a:pt x="211" y="694"/>
                  </a:lnTo>
                  <a:lnTo>
                    <a:pt x="207" y="694"/>
                  </a:lnTo>
                  <a:lnTo>
                    <a:pt x="203" y="694"/>
                  </a:lnTo>
                  <a:lnTo>
                    <a:pt x="199" y="694"/>
                  </a:lnTo>
                  <a:lnTo>
                    <a:pt x="196" y="694"/>
                  </a:lnTo>
                  <a:lnTo>
                    <a:pt x="192" y="694"/>
                  </a:lnTo>
                  <a:lnTo>
                    <a:pt x="188" y="694"/>
                  </a:lnTo>
                  <a:lnTo>
                    <a:pt x="184" y="694"/>
                  </a:lnTo>
                  <a:lnTo>
                    <a:pt x="180" y="694"/>
                  </a:lnTo>
                  <a:lnTo>
                    <a:pt x="176" y="694"/>
                  </a:lnTo>
                  <a:lnTo>
                    <a:pt x="172" y="694"/>
                  </a:lnTo>
                  <a:lnTo>
                    <a:pt x="169" y="694"/>
                  </a:lnTo>
                  <a:lnTo>
                    <a:pt x="165" y="694"/>
                  </a:lnTo>
                  <a:lnTo>
                    <a:pt x="161" y="694"/>
                  </a:lnTo>
                  <a:lnTo>
                    <a:pt x="157" y="694"/>
                  </a:lnTo>
                  <a:lnTo>
                    <a:pt x="153" y="694"/>
                  </a:lnTo>
                  <a:lnTo>
                    <a:pt x="149" y="694"/>
                  </a:lnTo>
                  <a:lnTo>
                    <a:pt x="145" y="694"/>
                  </a:lnTo>
                  <a:lnTo>
                    <a:pt x="141" y="694"/>
                  </a:lnTo>
                  <a:lnTo>
                    <a:pt x="137" y="694"/>
                  </a:lnTo>
                  <a:lnTo>
                    <a:pt x="133" y="694"/>
                  </a:lnTo>
                  <a:lnTo>
                    <a:pt x="129" y="694"/>
                  </a:lnTo>
                  <a:lnTo>
                    <a:pt x="125" y="694"/>
                  </a:lnTo>
                  <a:lnTo>
                    <a:pt x="121" y="694"/>
                  </a:lnTo>
                  <a:lnTo>
                    <a:pt x="117" y="694"/>
                  </a:lnTo>
                  <a:lnTo>
                    <a:pt x="113" y="694"/>
                  </a:lnTo>
                  <a:lnTo>
                    <a:pt x="109" y="694"/>
                  </a:lnTo>
                  <a:lnTo>
                    <a:pt x="106" y="694"/>
                  </a:lnTo>
                  <a:lnTo>
                    <a:pt x="102" y="694"/>
                  </a:lnTo>
                  <a:lnTo>
                    <a:pt x="98" y="694"/>
                  </a:lnTo>
                  <a:lnTo>
                    <a:pt x="94" y="694"/>
                  </a:lnTo>
                  <a:lnTo>
                    <a:pt x="90" y="694"/>
                  </a:lnTo>
                  <a:lnTo>
                    <a:pt x="86" y="694"/>
                  </a:lnTo>
                  <a:lnTo>
                    <a:pt x="82" y="694"/>
                  </a:lnTo>
                  <a:lnTo>
                    <a:pt x="78" y="694"/>
                  </a:lnTo>
                  <a:lnTo>
                    <a:pt x="74" y="694"/>
                  </a:lnTo>
                  <a:lnTo>
                    <a:pt x="70" y="694"/>
                  </a:lnTo>
                  <a:lnTo>
                    <a:pt x="66" y="694"/>
                  </a:lnTo>
                  <a:lnTo>
                    <a:pt x="63" y="694"/>
                  </a:lnTo>
                  <a:lnTo>
                    <a:pt x="59" y="694"/>
                  </a:lnTo>
                  <a:lnTo>
                    <a:pt x="55" y="694"/>
                  </a:lnTo>
                  <a:lnTo>
                    <a:pt x="51" y="694"/>
                  </a:lnTo>
                  <a:lnTo>
                    <a:pt x="47" y="694"/>
                  </a:lnTo>
                  <a:lnTo>
                    <a:pt x="43" y="694"/>
                  </a:lnTo>
                  <a:lnTo>
                    <a:pt x="39" y="694"/>
                  </a:lnTo>
                  <a:lnTo>
                    <a:pt x="35" y="694"/>
                  </a:lnTo>
                  <a:lnTo>
                    <a:pt x="32" y="694"/>
                  </a:lnTo>
                  <a:lnTo>
                    <a:pt x="28" y="694"/>
                  </a:lnTo>
                  <a:lnTo>
                    <a:pt x="24" y="694"/>
                  </a:lnTo>
                  <a:lnTo>
                    <a:pt x="20" y="694"/>
                  </a:lnTo>
                  <a:lnTo>
                    <a:pt x="16" y="694"/>
                  </a:lnTo>
                  <a:lnTo>
                    <a:pt x="12" y="694"/>
                  </a:lnTo>
                  <a:lnTo>
                    <a:pt x="8" y="694"/>
                  </a:lnTo>
                  <a:lnTo>
                    <a:pt x="4" y="694"/>
                  </a:lnTo>
                  <a:lnTo>
                    <a:pt x="0" y="694"/>
                  </a:lnTo>
                  <a:lnTo>
                    <a:pt x="0" y="0"/>
                  </a:lnTo>
                </a:path>
              </a:pathLst>
            </a:custGeom>
            <a:solidFill>
              <a:srgbClr val="C0C0C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graphicFrame>
          <p:nvGraphicFramePr>
            <p:cNvPr id="27" name="Object 28">
              <a:hlinkClick r:id="" action="ppaction://ole?verb=0"/>
            </p:cNvPr>
            <p:cNvGraphicFramePr>
              <a:graphicFrameLocks/>
            </p:cNvGraphicFramePr>
            <p:nvPr/>
          </p:nvGraphicFramePr>
          <p:xfrm>
            <a:off x="428" y="1440"/>
            <a:ext cx="1028" cy="262"/>
          </p:xfrm>
          <a:graphic>
            <a:graphicData uri="http://schemas.openxmlformats.org/presentationml/2006/ole">
              <mc:AlternateContent xmlns:mc="http://schemas.openxmlformats.org/markup-compatibility/2006">
                <mc:Choice xmlns:v="urn:schemas-microsoft-com:vml" Requires="v">
                  <p:oleObj spid="_x0000_s21520" name="Equation" r:id="rId7" imgW="796680" imgH="228600" progId="Equation.3">
                    <p:embed/>
                  </p:oleObj>
                </mc:Choice>
                <mc:Fallback>
                  <p:oleObj name="Equation" r:id="rId7" imgW="796680" imgH="2286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 y="1440"/>
                          <a:ext cx="1028"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Rectangle 29"/>
            <p:cNvSpPr>
              <a:spLocks noChangeArrowheads="1"/>
            </p:cNvSpPr>
            <p:nvPr/>
          </p:nvSpPr>
          <p:spPr bwMode="auto">
            <a:xfrm>
              <a:off x="2651" y="2795"/>
              <a:ext cx="226" cy="113"/>
            </a:xfrm>
            <a:prstGeom prst="rect">
              <a:avLst/>
            </a:prstGeom>
            <a:noFill/>
            <a:ln w="12700">
              <a:noFill/>
              <a:miter lim="800000"/>
              <a:headEnd/>
              <a:tailEnd/>
            </a:ln>
          </p:spPr>
          <p:txBody>
            <a:bodyPr wrap="none" lIns="90488" tIns="44450" rIns="90488" bIns="44450" anchor="ctr"/>
            <a:lstStyle/>
            <a:p>
              <a:pPr algn="ctr"/>
              <a:r>
                <a:rPr lang="en-US" sz="1800" b="1" i="0">
                  <a:solidFill>
                    <a:srgbClr val="000000"/>
                  </a:solidFill>
                  <a:latin typeface="Arial" charset="0"/>
                </a:rPr>
                <a:t>p</a:t>
              </a:r>
            </a:p>
          </p:txBody>
        </p:sp>
        <p:sp>
          <p:nvSpPr>
            <p:cNvPr id="29" name="Rectangle 30"/>
            <p:cNvSpPr>
              <a:spLocks noChangeArrowheads="1"/>
            </p:cNvSpPr>
            <p:nvPr/>
          </p:nvSpPr>
          <p:spPr bwMode="auto">
            <a:xfrm>
              <a:off x="2330" y="2795"/>
              <a:ext cx="227" cy="113"/>
            </a:xfrm>
            <a:prstGeom prst="rect">
              <a:avLst/>
            </a:prstGeom>
            <a:noFill/>
            <a:ln w="12700">
              <a:noFill/>
              <a:miter lim="800000"/>
              <a:headEnd/>
              <a:tailEnd/>
            </a:ln>
          </p:spPr>
          <p:txBody>
            <a:bodyPr wrap="none" lIns="90488" tIns="44450" rIns="90488" bIns="44450" anchor="ctr"/>
            <a:lstStyle/>
            <a:p>
              <a:pPr algn="ctr" fontAlgn="auto">
                <a:spcBef>
                  <a:spcPts val="0"/>
                </a:spcBef>
                <a:spcAft>
                  <a:spcPts val="0"/>
                </a:spcAft>
                <a:defRPr/>
              </a:pPr>
              <a:r>
                <a:rPr lang="en-US" sz="1800" b="1" i="0" kern="0">
                  <a:solidFill>
                    <a:srgbClr val="333399"/>
                  </a:solidFill>
                  <a:latin typeface="Arial" pitchFamily="34" charset="0"/>
                  <a:cs typeface="+mn-cs"/>
                </a:rPr>
                <a:t>0.15</a:t>
              </a:r>
            </a:p>
          </p:txBody>
        </p:sp>
        <p:sp>
          <p:nvSpPr>
            <p:cNvPr id="30" name="Rectangle 31"/>
            <p:cNvSpPr>
              <a:spLocks noChangeArrowheads="1"/>
            </p:cNvSpPr>
            <p:nvPr/>
          </p:nvSpPr>
          <p:spPr bwMode="auto">
            <a:xfrm>
              <a:off x="1512" y="2795"/>
              <a:ext cx="227" cy="113"/>
            </a:xfrm>
            <a:prstGeom prst="rect">
              <a:avLst/>
            </a:prstGeom>
            <a:noFill/>
            <a:ln w="12700">
              <a:noFill/>
              <a:miter lim="800000"/>
              <a:headEnd/>
              <a:tailEnd/>
            </a:ln>
          </p:spPr>
          <p:txBody>
            <a:bodyPr wrap="none" lIns="90488" tIns="44450" rIns="90488" bIns="44450" anchor="ctr"/>
            <a:lstStyle/>
            <a:p>
              <a:pPr algn="ctr" fontAlgn="auto">
                <a:spcBef>
                  <a:spcPts val="0"/>
                </a:spcBef>
                <a:spcAft>
                  <a:spcPts val="0"/>
                </a:spcAft>
                <a:defRPr/>
              </a:pPr>
              <a:r>
                <a:rPr lang="en-US" sz="1800" b="1" i="0" kern="0">
                  <a:solidFill>
                    <a:srgbClr val="808080"/>
                  </a:solidFill>
                  <a:latin typeface="Arial" pitchFamily="34" charset="0"/>
                  <a:cs typeface="+mn-cs"/>
                </a:rPr>
                <a:t>0.10</a:t>
              </a:r>
            </a:p>
          </p:txBody>
        </p:sp>
        <p:sp>
          <p:nvSpPr>
            <p:cNvPr id="31" name="Line 32"/>
            <p:cNvSpPr>
              <a:spLocks noChangeShapeType="1"/>
            </p:cNvSpPr>
            <p:nvPr/>
          </p:nvSpPr>
          <p:spPr bwMode="auto">
            <a:xfrm>
              <a:off x="1610" y="1544"/>
              <a:ext cx="0" cy="1137"/>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nvGrpSpPr>
            <p:cNvPr id="32" name="Group 35"/>
            <p:cNvGrpSpPr>
              <a:grpSpLocks/>
            </p:cNvGrpSpPr>
            <p:nvPr/>
          </p:nvGrpSpPr>
          <p:grpSpPr bwMode="auto">
            <a:xfrm>
              <a:off x="1642" y="1824"/>
              <a:ext cx="992" cy="192"/>
              <a:chOff x="1642" y="1824"/>
              <a:chExt cx="992" cy="192"/>
            </a:xfrm>
          </p:grpSpPr>
          <p:sp>
            <p:nvSpPr>
              <p:cNvPr id="38" name="Line 33"/>
              <p:cNvSpPr>
                <a:spLocks noChangeShapeType="1"/>
              </p:cNvSpPr>
              <p:nvPr/>
            </p:nvSpPr>
            <p:spPr bwMode="auto">
              <a:xfrm>
                <a:off x="1642" y="2016"/>
                <a:ext cx="992" cy="0"/>
              </a:xfrm>
              <a:prstGeom prst="line">
                <a:avLst/>
              </a:prstGeom>
              <a:noFill/>
              <a:ln w="25400">
                <a:solidFill>
                  <a:srgbClr val="80808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9" name="Rectangle 34"/>
              <p:cNvSpPr>
                <a:spLocks noChangeArrowheads="1"/>
              </p:cNvSpPr>
              <p:nvPr/>
            </p:nvSpPr>
            <p:spPr bwMode="auto">
              <a:xfrm>
                <a:off x="2066" y="1824"/>
                <a:ext cx="288" cy="144"/>
              </a:xfrm>
              <a:prstGeom prst="rect">
                <a:avLst/>
              </a:prstGeom>
              <a:noFill/>
              <a:ln w="12700">
                <a:noFill/>
                <a:miter lim="800000"/>
                <a:headEnd/>
                <a:tailEnd/>
              </a:ln>
            </p:spPr>
            <p:txBody>
              <a:bodyPr wrap="none" lIns="90488" tIns="44450" rIns="90488" bIns="44450" anchor="ctr"/>
              <a:lstStyle/>
              <a:p>
                <a:pPr algn="ctr" fontAlgn="auto">
                  <a:spcBef>
                    <a:spcPts val="0"/>
                  </a:spcBef>
                  <a:spcAft>
                    <a:spcPts val="0"/>
                  </a:spcAft>
                  <a:defRPr/>
                </a:pPr>
                <a:r>
                  <a:rPr lang="en-US" sz="1800" b="1" i="0" kern="0">
                    <a:solidFill>
                      <a:srgbClr val="808080"/>
                    </a:solidFill>
                    <a:latin typeface="Arial" pitchFamily="34" charset="0"/>
                    <a:cs typeface="+mn-cs"/>
                  </a:rPr>
                  <a:t>.5000</a:t>
                </a:r>
              </a:p>
            </p:txBody>
          </p:sp>
        </p:grpSp>
        <p:sp>
          <p:nvSpPr>
            <p:cNvPr id="33" name="Line 36"/>
            <p:cNvSpPr>
              <a:spLocks noChangeShapeType="1"/>
            </p:cNvSpPr>
            <p:nvPr/>
          </p:nvSpPr>
          <p:spPr bwMode="auto">
            <a:xfrm>
              <a:off x="1618" y="2592"/>
              <a:ext cx="752" cy="0"/>
            </a:xfrm>
            <a:prstGeom prst="line">
              <a:avLst/>
            </a:prstGeom>
            <a:noFill/>
            <a:ln w="25400">
              <a:solidFill>
                <a:srgbClr val="80808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4" name="Rectangle 37"/>
            <p:cNvSpPr>
              <a:spLocks noChangeArrowheads="1"/>
            </p:cNvSpPr>
            <p:nvPr/>
          </p:nvSpPr>
          <p:spPr bwMode="auto">
            <a:xfrm>
              <a:off x="1940" y="2400"/>
              <a:ext cx="218" cy="144"/>
            </a:xfrm>
            <a:prstGeom prst="rect">
              <a:avLst/>
            </a:prstGeom>
            <a:noFill/>
            <a:ln w="12700">
              <a:noFill/>
              <a:miter lim="800000"/>
              <a:headEnd/>
              <a:tailEnd/>
            </a:ln>
          </p:spPr>
          <p:txBody>
            <a:bodyPr wrap="none" lIns="90488" tIns="44450" rIns="90488" bIns="44450" anchor="ctr"/>
            <a:lstStyle/>
            <a:p>
              <a:pPr algn="ctr" fontAlgn="auto">
                <a:spcBef>
                  <a:spcPts val="0"/>
                </a:spcBef>
                <a:spcAft>
                  <a:spcPts val="0"/>
                </a:spcAft>
                <a:defRPr/>
              </a:pPr>
              <a:r>
                <a:rPr lang="en-US" sz="1800" b="1" i="0" kern="0">
                  <a:solidFill>
                    <a:srgbClr val="808080"/>
                  </a:solidFill>
                  <a:latin typeface="Arial" pitchFamily="34" charset="0"/>
                  <a:cs typeface="+mn-cs"/>
                </a:rPr>
                <a:t>.4319</a:t>
              </a:r>
            </a:p>
          </p:txBody>
        </p:sp>
        <p:sp>
          <p:nvSpPr>
            <p:cNvPr id="35" name="Freeform 38"/>
            <p:cNvSpPr>
              <a:spLocks/>
            </p:cNvSpPr>
            <p:nvPr/>
          </p:nvSpPr>
          <p:spPr bwMode="auto">
            <a:xfrm>
              <a:off x="437" y="2694"/>
              <a:ext cx="1962" cy="1"/>
            </a:xfrm>
            <a:custGeom>
              <a:avLst/>
              <a:gdLst>
                <a:gd name="T0" fmla="*/ 59 w 1962"/>
                <a:gd name="T1" fmla="*/ 0 h 1"/>
                <a:gd name="T2" fmla="*/ 122 w 1962"/>
                <a:gd name="T3" fmla="*/ 0 h 1"/>
                <a:gd name="T4" fmla="*/ 184 w 1962"/>
                <a:gd name="T5" fmla="*/ 0 h 1"/>
                <a:gd name="T6" fmla="*/ 247 w 1962"/>
                <a:gd name="T7" fmla="*/ 0 h 1"/>
                <a:gd name="T8" fmla="*/ 310 w 1962"/>
                <a:gd name="T9" fmla="*/ 0 h 1"/>
                <a:gd name="T10" fmla="*/ 373 w 1962"/>
                <a:gd name="T11" fmla="*/ 0 h 1"/>
                <a:gd name="T12" fmla="*/ 436 w 1962"/>
                <a:gd name="T13" fmla="*/ 0 h 1"/>
                <a:gd name="T14" fmla="*/ 498 w 1962"/>
                <a:gd name="T15" fmla="*/ 0 h 1"/>
                <a:gd name="T16" fmla="*/ 561 w 1962"/>
                <a:gd name="T17" fmla="*/ 0 h 1"/>
                <a:gd name="T18" fmla="*/ 625 w 1962"/>
                <a:gd name="T19" fmla="*/ 0 h 1"/>
                <a:gd name="T20" fmla="*/ 688 w 1962"/>
                <a:gd name="T21" fmla="*/ 0 h 1"/>
                <a:gd name="T22" fmla="*/ 751 w 1962"/>
                <a:gd name="T23" fmla="*/ 0 h 1"/>
                <a:gd name="T24" fmla="*/ 814 w 1962"/>
                <a:gd name="T25" fmla="*/ 0 h 1"/>
                <a:gd name="T26" fmla="*/ 876 w 1962"/>
                <a:gd name="T27" fmla="*/ 0 h 1"/>
                <a:gd name="T28" fmla="*/ 939 w 1962"/>
                <a:gd name="T29" fmla="*/ 0 h 1"/>
                <a:gd name="T30" fmla="*/ 1002 w 1962"/>
                <a:gd name="T31" fmla="*/ 0 h 1"/>
                <a:gd name="T32" fmla="*/ 1065 w 1962"/>
                <a:gd name="T33" fmla="*/ 0 h 1"/>
                <a:gd name="T34" fmla="*/ 1128 w 1962"/>
                <a:gd name="T35" fmla="*/ 0 h 1"/>
                <a:gd name="T36" fmla="*/ 1191 w 1962"/>
                <a:gd name="T37" fmla="*/ 0 h 1"/>
                <a:gd name="T38" fmla="*/ 1254 w 1962"/>
                <a:gd name="T39" fmla="*/ 0 h 1"/>
                <a:gd name="T40" fmla="*/ 1317 w 1962"/>
                <a:gd name="T41" fmla="*/ 0 h 1"/>
                <a:gd name="T42" fmla="*/ 1380 w 1962"/>
                <a:gd name="T43" fmla="*/ 0 h 1"/>
                <a:gd name="T44" fmla="*/ 1443 w 1962"/>
                <a:gd name="T45" fmla="*/ 0 h 1"/>
                <a:gd name="T46" fmla="*/ 1505 w 1962"/>
                <a:gd name="T47" fmla="*/ 0 h 1"/>
                <a:gd name="T48" fmla="*/ 1568 w 1962"/>
                <a:gd name="T49" fmla="*/ 0 h 1"/>
                <a:gd name="T50" fmla="*/ 1631 w 1962"/>
                <a:gd name="T51" fmla="*/ 0 h 1"/>
                <a:gd name="T52" fmla="*/ 1694 w 1962"/>
                <a:gd name="T53" fmla="*/ 0 h 1"/>
                <a:gd name="T54" fmla="*/ 1757 w 1962"/>
                <a:gd name="T55" fmla="*/ 0 h 1"/>
                <a:gd name="T56" fmla="*/ 1819 w 1962"/>
                <a:gd name="T57" fmla="*/ 0 h 1"/>
                <a:gd name="T58" fmla="*/ 1883 w 1962"/>
                <a:gd name="T59" fmla="*/ 0 h 1"/>
                <a:gd name="T60" fmla="*/ 1946 w 1962"/>
                <a:gd name="T61" fmla="*/ 0 h 1"/>
                <a:gd name="T62" fmla="*/ 1914 w 1962"/>
                <a:gd name="T63" fmla="*/ 0 h 1"/>
                <a:gd name="T64" fmla="*/ 1851 w 1962"/>
                <a:gd name="T65" fmla="*/ 0 h 1"/>
                <a:gd name="T66" fmla="*/ 1789 w 1962"/>
                <a:gd name="T67" fmla="*/ 0 h 1"/>
                <a:gd name="T68" fmla="*/ 1726 w 1962"/>
                <a:gd name="T69" fmla="*/ 0 h 1"/>
                <a:gd name="T70" fmla="*/ 1663 w 1962"/>
                <a:gd name="T71" fmla="*/ 0 h 1"/>
                <a:gd name="T72" fmla="*/ 1600 w 1962"/>
                <a:gd name="T73" fmla="*/ 0 h 1"/>
                <a:gd name="T74" fmla="*/ 1536 w 1962"/>
                <a:gd name="T75" fmla="*/ 0 h 1"/>
                <a:gd name="T76" fmla="*/ 1473 w 1962"/>
                <a:gd name="T77" fmla="*/ 0 h 1"/>
                <a:gd name="T78" fmla="*/ 1411 w 1962"/>
                <a:gd name="T79" fmla="*/ 0 h 1"/>
                <a:gd name="T80" fmla="*/ 1348 w 1962"/>
                <a:gd name="T81" fmla="*/ 0 h 1"/>
                <a:gd name="T82" fmla="*/ 1285 w 1962"/>
                <a:gd name="T83" fmla="*/ 0 h 1"/>
                <a:gd name="T84" fmla="*/ 1222 w 1962"/>
                <a:gd name="T85" fmla="*/ 0 h 1"/>
                <a:gd name="T86" fmla="*/ 1159 w 1962"/>
                <a:gd name="T87" fmla="*/ 0 h 1"/>
                <a:gd name="T88" fmla="*/ 1097 w 1962"/>
                <a:gd name="T89" fmla="*/ 0 h 1"/>
                <a:gd name="T90" fmla="*/ 1034 w 1962"/>
                <a:gd name="T91" fmla="*/ 0 h 1"/>
                <a:gd name="T92" fmla="*/ 971 w 1962"/>
                <a:gd name="T93" fmla="*/ 0 h 1"/>
                <a:gd name="T94" fmla="*/ 908 w 1962"/>
                <a:gd name="T95" fmla="*/ 0 h 1"/>
                <a:gd name="T96" fmla="*/ 844 w 1962"/>
                <a:gd name="T97" fmla="*/ 0 h 1"/>
                <a:gd name="T98" fmla="*/ 782 w 1962"/>
                <a:gd name="T99" fmla="*/ 0 h 1"/>
                <a:gd name="T100" fmla="*/ 719 w 1962"/>
                <a:gd name="T101" fmla="*/ 0 h 1"/>
                <a:gd name="T102" fmla="*/ 656 w 1962"/>
                <a:gd name="T103" fmla="*/ 0 h 1"/>
                <a:gd name="T104" fmla="*/ 593 w 1962"/>
                <a:gd name="T105" fmla="*/ 0 h 1"/>
                <a:gd name="T106" fmla="*/ 530 w 1962"/>
                <a:gd name="T107" fmla="*/ 0 h 1"/>
                <a:gd name="T108" fmla="*/ 468 w 1962"/>
                <a:gd name="T109" fmla="*/ 0 h 1"/>
                <a:gd name="T110" fmla="*/ 405 w 1962"/>
                <a:gd name="T111" fmla="*/ 0 h 1"/>
                <a:gd name="T112" fmla="*/ 342 w 1962"/>
                <a:gd name="T113" fmla="*/ 0 h 1"/>
                <a:gd name="T114" fmla="*/ 279 w 1962"/>
                <a:gd name="T115" fmla="*/ 0 h 1"/>
                <a:gd name="T116" fmla="*/ 216 w 1962"/>
                <a:gd name="T117" fmla="*/ 0 h 1"/>
                <a:gd name="T118" fmla="*/ 153 w 1962"/>
                <a:gd name="T119" fmla="*/ 0 h 1"/>
                <a:gd name="T120" fmla="*/ 90 w 1962"/>
                <a:gd name="T121" fmla="*/ 0 h 1"/>
                <a:gd name="T122" fmla="*/ 27 w 1962"/>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62"/>
                <a:gd name="T187" fmla="*/ 0 h 1"/>
                <a:gd name="T188" fmla="*/ 1962 w 1962"/>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62" h="1">
                  <a:moveTo>
                    <a:pt x="0" y="0"/>
                  </a:moveTo>
                  <a:lnTo>
                    <a:pt x="4" y="0"/>
                  </a:lnTo>
                  <a:lnTo>
                    <a:pt x="7" y="0"/>
                  </a:lnTo>
                  <a:lnTo>
                    <a:pt x="11" y="0"/>
                  </a:lnTo>
                  <a:lnTo>
                    <a:pt x="15" y="0"/>
                  </a:lnTo>
                  <a:lnTo>
                    <a:pt x="19" y="0"/>
                  </a:lnTo>
                  <a:lnTo>
                    <a:pt x="23" y="0"/>
                  </a:lnTo>
                  <a:lnTo>
                    <a:pt x="27" y="0"/>
                  </a:lnTo>
                  <a:lnTo>
                    <a:pt x="31" y="0"/>
                  </a:lnTo>
                  <a:lnTo>
                    <a:pt x="35" y="0"/>
                  </a:lnTo>
                  <a:lnTo>
                    <a:pt x="39" y="0"/>
                  </a:lnTo>
                  <a:lnTo>
                    <a:pt x="43" y="0"/>
                  </a:lnTo>
                  <a:lnTo>
                    <a:pt x="47" y="0"/>
                  </a:lnTo>
                  <a:lnTo>
                    <a:pt x="51" y="0"/>
                  </a:lnTo>
                  <a:lnTo>
                    <a:pt x="55" y="0"/>
                  </a:lnTo>
                  <a:lnTo>
                    <a:pt x="59" y="0"/>
                  </a:lnTo>
                  <a:lnTo>
                    <a:pt x="63" y="0"/>
                  </a:lnTo>
                  <a:lnTo>
                    <a:pt x="66" y="0"/>
                  </a:lnTo>
                  <a:lnTo>
                    <a:pt x="70" y="0"/>
                  </a:lnTo>
                  <a:lnTo>
                    <a:pt x="74" y="0"/>
                  </a:lnTo>
                  <a:lnTo>
                    <a:pt x="78" y="0"/>
                  </a:lnTo>
                  <a:lnTo>
                    <a:pt x="82" y="0"/>
                  </a:lnTo>
                  <a:lnTo>
                    <a:pt x="86" y="0"/>
                  </a:lnTo>
                  <a:lnTo>
                    <a:pt x="90" y="0"/>
                  </a:lnTo>
                  <a:lnTo>
                    <a:pt x="94" y="0"/>
                  </a:lnTo>
                  <a:lnTo>
                    <a:pt x="98" y="0"/>
                  </a:lnTo>
                  <a:lnTo>
                    <a:pt x="102" y="0"/>
                  </a:lnTo>
                  <a:lnTo>
                    <a:pt x="106" y="0"/>
                  </a:lnTo>
                  <a:lnTo>
                    <a:pt x="110" y="0"/>
                  </a:lnTo>
                  <a:lnTo>
                    <a:pt x="114" y="0"/>
                  </a:lnTo>
                  <a:lnTo>
                    <a:pt x="118" y="0"/>
                  </a:lnTo>
                  <a:lnTo>
                    <a:pt x="122" y="0"/>
                  </a:lnTo>
                  <a:lnTo>
                    <a:pt x="126" y="0"/>
                  </a:lnTo>
                  <a:lnTo>
                    <a:pt x="130" y="0"/>
                  </a:lnTo>
                  <a:lnTo>
                    <a:pt x="134" y="0"/>
                  </a:lnTo>
                  <a:lnTo>
                    <a:pt x="138" y="0"/>
                  </a:lnTo>
                  <a:lnTo>
                    <a:pt x="142" y="0"/>
                  </a:lnTo>
                  <a:lnTo>
                    <a:pt x="145" y="0"/>
                  </a:lnTo>
                  <a:lnTo>
                    <a:pt x="149" y="0"/>
                  </a:lnTo>
                  <a:lnTo>
                    <a:pt x="153" y="0"/>
                  </a:lnTo>
                  <a:lnTo>
                    <a:pt x="157" y="0"/>
                  </a:lnTo>
                  <a:lnTo>
                    <a:pt x="161" y="0"/>
                  </a:lnTo>
                  <a:lnTo>
                    <a:pt x="164" y="0"/>
                  </a:lnTo>
                  <a:lnTo>
                    <a:pt x="168" y="0"/>
                  </a:lnTo>
                  <a:lnTo>
                    <a:pt x="172" y="0"/>
                  </a:lnTo>
                  <a:lnTo>
                    <a:pt x="176" y="0"/>
                  </a:lnTo>
                  <a:lnTo>
                    <a:pt x="180" y="0"/>
                  </a:lnTo>
                  <a:lnTo>
                    <a:pt x="184" y="0"/>
                  </a:lnTo>
                  <a:lnTo>
                    <a:pt x="188" y="0"/>
                  </a:lnTo>
                  <a:lnTo>
                    <a:pt x="192" y="0"/>
                  </a:lnTo>
                  <a:lnTo>
                    <a:pt x="196" y="0"/>
                  </a:lnTo>
                  <a:lnTo>
                    <a:pt x="200" y="0"/>
                  </a:lnTo>
                  <a:lnTo>
                    <a:pt x="204" y="0"/>
                  </a:lnTo>
                  <a:lnTo>
                    <a:pt x="208" y="0"/>
                  </a:lnTo>
                  <a:lnTo>
                    <a:pt x="212" y="0"/>
                  </a:lnTo>
                  <a:lnTo>
                    <a:pt x="216" y="0"/>
                  </a:lnTo>
                  <a:lnTo>
                    <a:pt x="219" y="0"/>
                  </a:lnTo>
                  <a:lnTo>
                    <a:pt x="223" y="0"/>
                  </a:lnTo>
                  <a:lnTo>
                    <a:pt x="227" y="0"/>
                  </a:lnTo>
                  <a:lnTo>
                    <a:pt x="231" y="0"/>
                  </a:lnTo>
                  <a:lnTo>
                    <a:pt x="235" y="0"/>
                  </a:lnTo>
                  <a:lnTo>
                    <a:pt x="239" y="0"/>
                  </a:lnTo>
                  <a:lnTo>
                    <a:pt x="243" y="0"/>
                  </a:lnTo>
                  <a:lnTo>
                    <a:pt x="247" y="0"/>
                  </a:lnTo>
                  <a:lnTo>
                    <a:pt x="251" y="0"/>
                  </a:lnTo>
                  <a:lnTo>
                    <a:pt x="255" y="0"/>
                  </a:lnTo>
                  <a:lnTo>
                    <a:pt x="259" y="0"/>
                  </a:lnTo>
                  <a:lnTo>
                    <a:pt x="263" y="0"/>
                  </a:lnTo>
                  <a:lnTo>
                    <a:pt x="267" y="0"/>
                  </a:lnTo>
                  <a:lnTo>
                    <a:pt x="271" y="0"/>
                  </a:lnTo>
                  <a:lnTo>
                    <a:pt x="275" y="0"/>
                  </a:lnTo>
                  <a:lnTo>
                    <a:pt x="279" y="0"/>
                  </a:lnTo>
                  <a:lnTo>
                    <a:pt x="282" y="0"/>
                  </a:lnTo>
                  <a:lnTo>
                    <a:pt x="286" y="0"/>
                  </a:lnTo>
                  <a:lnTo>
                    <a:pt x="290" y="0"/>
                  </a:lnTo>
                  <a:lnTo>
                    <a:pt x="294" y="0"/>
                  </a:lnTo>
                  <a:lnTo>
                    <a:pt x="298" y="0"/>
                  </a:lnTo>
                  <a:lnTo>
                    <a:pt x="302" y="0"/>
                  </a:lnTo>
                  <a:lnTo>
                    <a:pt x="306" y="0"/>
                  </a:lnTo>
                  <a:lnTo>
                    <a:pt x="310" y="0"/>
                  </a:lnTo>
                  <a:lnTo>
                    <a:pt x="314" y="0"/>
                  </a:lnTo>
                  <a:lnTo>
                    <a:pt x="318" y="0"/>
                  </a:lnTo>
                  <a:lnTo>
                    <a:pt x="322" y="0"/>
                  </a:lnTo>
                  <a:lnTo>
                    <a:pt x="326" y="0"/>
                  </a:lnTo>
                  <a:lnTo>
                    <a:pt x="330" y="0"/>
                  </a:lnTo>
                  <a:lnTo>
                    <a:pt x="334" y="0"/>
                  </a:lnTo>
                  <a:lnTo>
                    <a:pt x="338" y="0"/>
                  </a:lnTo>
                  <a:lnTo>
                    <a:pt x="342" y="0"/>
                  </a:lnTo>
                  <a:lnTo>
                    <a:pt x="345" y="0"/>
                  </a:lnTo>
                  <a:lnTo>
                    <a:pt x="349" y="0"/>
                  </a:lnTo>
                  <a:lnTo>
                    <a:pt x="353" y="0"/>
                  </a:lnTo>
                  <a:lnTo>
                    <a:pt x="357" y="0"/>
                  </a:lnTo>
                  <a:lnTo>
                    <a:pt x="361" y="0"/>
                  </a:lnTo>
                  <a:lnTo>
                    <a:pt x="365" y="0"/>
                  </a:lnTo>
                  <a:lnTo>
                    <a:pt x="369" y="0"/>
                  </a:lnTo>
                  <a:lnTo>
                    <a:pt x="373" y="0"/>
                  </a:lnTo>
                  <a:lnTo>
                    <a:pt x="377" y="0"/>
                  </a:lnTo>
                  <a:lnTo>
                    <a:pt x="381" y="0"/>
                  </a:lnTo>
                  <a:lnTo>
                    <a:pt x="385" y="0"/>
                  </a:lnTo>
                  <a:lnTo>
                    <a:pt x="389" y="0"/>
                  </a:lnTo>
                  <a:lnTo>
                    <a:pt x="393" y="0"/>
                  </a:lnTo>
                  <a:lnTo>
                    <a:pt x="397" y="0"/>
                  </a:lnTo>
                  <a:lnTo>
                    <a:pt x="401" y="0"/>
                  </a:lnTo>
                  <a:lnTo>
                    <a:pt x="405" y="0"/>
                  </a:lnTo>
                  <a:lnTo>
                    <a:pt x="409" y="0"/>
                  </a:lnTo>
                  <a:lnTo>
                    <a:pt x="413" y="0"/>
                  </a:lnTo>
                  <a:lnTo>
                    <a:pt x="417" y="0"/>
                  </a:lnTo>
                  <a:lnTo>
                    <a:pt x="421" y="0"/>
                  </a:lnTo>
                  <a:lnTo>
                    <a:pt x="425" y="0"/>
                  </a:lnTo>
                  <a:lnTo>
                    <a:pt x="428" y="0"/>
                  </a:lnTo>
                  <a:lnTo>
                    <a:pt x="432" y="0"/>
                  </a:lnTo>
                  <a:lnTo>
                    <a:pt x="436" y="0"/>
                  </a:lnTo>
                  <a:lnTo>
                    <a:pt x="440" y="0"/>
                  </a:lnTo>
                  <a:lnTo>
                    <a:pt x="444" y="0"/>
                  </a:lnTo>
                  <a:lnTo>
                    <a:pt x="448" y="0"/>
                  </a:lnTo>
                  <a:lnTo>
                    <a:pt x="452" y="0"/>
                  </a:lnTo>
                  <a:lnTo>
                    <a:pt x="456" y="0"/>
                  </a:lnTo>
                  <a:lnTo>
                    <a:pt x="460" y="0"/>
                  </a:lnTo>
                  <a:lnTo>
                    <a:pt x="464" y="0"/>
                  </a:lnTo>
                  <a:lnTo>
                    <a:pt x="468" y="0"/>
                  </a:lnTo>
                  <a:lnTo>
                    <a:pt x="472" y="0"/>
                  </a:lnTo>
                  <a:lnTo>
                    <a:pt x="476" y="0"/>
                  </a:lnTo>
                  <a:lnTo>
                    <a:pt x="480" y="0"/>
                  </a:lnTo>
                  <a:lnTo>
                    <a:pt x="484" y="0"/>
                  </a:lnTo>
                  <a:lnTo>
                    <a:pt x="488" y="0"/>
                  </a:lnTo>
                  <a:lnTo>
                    <a:pt x="491" y="0"/>
                  </a:lnTo>
                  <a:lnTo>
                    <a:pt x="494" y="0"/>
                  </a:lnTo>
                  <a:lnTo>
                    <a:pt x="498" y="0"/>
                  </a:lnTo>
                  <a:lnTo>
                    <a:pt x="502" y="0"/>
                  </a:lnTo>
                  <a:lnTo>
                    <a:pt x="506" y="0"/>
                  </a:lnTo>
                  <a:lnTo>
                    <a:pt x="510" y="0"/>
                  </a:lnTo>
                  <a:lnTo>
                    <a:pt x="514" y="0"/>
                  </a:lnTo>
                  <a:lnTo>
                    <a:pt x="518" y="0"/>
                  </a:lnTo>
                  <a:lnTo>
                    <a:pt x="522" y="0"/>
                  </a:lnTo>
                  <a:lnTo>
                    <a:pt x="526" y="0"/>
                  </a:lnTo>
                  <a:lnTo>
                    <a:pt x="530" y="0"/>
                  </a:lnTo>
                  <a:lnTo>
                    <a:pt x="534" y="0"/>
                  </a:lnTo>
                  <a:lnTo>
                    <a:pt x="538" y="0"/>
                  </a:lnTo>
                  <a:lnTo>
                    <a:pt x="542" y="0"/>
                  </a:lnTo>
                  <a:lnTo>
                    <a:pt x="546" y="0"/>
                  </a:lnTo>
                  <a:lnTo>
                    <a:pt x="550" y="0"/>
                  </a:lnTo>
                  <a:lnTo>
                    <a:pt x="554" y="0"/>
                  </a:lnTo>
                  <a:lnTo>
                    <a:pt x="557" y="0"/>
                  </a:lnTo>
                  <a:lnTo>
                    <a:pt x="561" y="0"/>
                  </a:lnTo>
                  <a:lnTo>
                    <a:pt x="565" y="0"/>
                  </a:lnTo>
                  <a:lnTo>
                    <a:pt x="569" y="0"/>
                  </a:lnTo>
                  <a:lnTo>
                    <a:pt x="573" y="0"/>
                  </a:lnTo>
                  <a:lnTo>
                    <a:pt x="577" y="0"/>
                  </a:lnTo>
                  <a:lnTo>
                    <a:pt x="581" y="0"/>
                  </a:lnTo>
                  <a:lnTo>
                    <a:pt x="585" y="0"/>
                  </a:lnTo>
                  <a:lnTo>
                    <a:pt x="589" y="0"/>
                  </a:lnTo>
                  <a:lnTo>
                    <a:pt x="593" y="0"/>
                  </a:lnTo>
                  <a:lnTo>
                    <a:pt x="597" y="0"/>
                  </a:lnTo>
                  <a:lnTo>
                    <a:pt x="601" y="0"/>
                  </a:lnTo>
                  <a:lnTo>
                    <a:pt x="605" y="0"/>
                  </a:lnTo>
                  <a:lnTo>
                    <a:pt x="609" y="0"/>
                  </a:lnTo>
                  <a:lnTo>
                    <a:pt x="613" y="0"/>
                  </a:lnTo>
                  <a:lnTo>
                    <a:pt x="617" y="0"/>
                  </a:lnTo>
                  <a:lnTo>
                    <a:pt x="621" y="0"/>
                  </a:lnTo>
                  <a:lnTo>
                    <a:pt x="625" y="0"/>
                  </a:lnTo>
                  <a:lnTo>
                    <a:pt x="629" y="0"/>
                  </a:lnTo>
                  <a:lnTo>
                    <a:pt x="632" y="0"/>
                  </a:lnTo>
                  <a:lnTo>
                    <a:pt x="636" y="0"/>
                  </a:lnTo>
                  <a:lnTo>
                    <a:pt x="640" y="0"/>
                  </a:lnTo>
                  <a:lnTo>
                    <a:pt x="644" y="0"/>
                  </a:lnTo>
                  <a:lnTo>
                    <a:pt x="648" y="0"/>
                  </a:lnTo>
                  <a:lnTo>
                    <a:pt x="652" y="0"/>
                  </a:lnTo>
                  <a:lnTo>
                    <a:pt x="656" y="0"/>
                  </a:lnTo>
                  <a:lnTo>
                    <a:pt x="660" y="0"/>
                  </a:lnTo>
                  <a:lnTo>
                    <a:pt x="664" y="0"/>
                  </a:lnTo>
                  <a:lnTo>
                    <a:pt x="668" y="0"/>
                  </a:lnTo>
                  <a:lnTo>
                    <a:pt x="672" y="0"/>
                  </a:lnTo>
                  <a:lnTo>
                    <a:pt x="676" y="0"/>
                  </a:lnTo>
                  <a:lnTo>
                    <a:pt x="680" y="0"/>
                  </a:lnTo>
                  <a:lnTo>
                    <a:pt x="684" y="0"/>
                  </a:lnTo>
                  <a:lnTo>
                    <a:pt x="688" y="0"/>
                  </a:lnTo>
                  <a:lnTo>
                    <a:pt x="692" y="0"/>
                  </a:lnTo>
                  <a:lnTo>
                    <a:pt x="696" y="0"/>
                  </a:lnTo>
                  <a:lnTo>
                    <a:pt x="700" y="0"/>
                  </a:lnTo>
                  <a:lnTo>
                    <a:pt x="704" y="0"/>
                  </a:lnTo>
                  <a:lnTo>
                    <a:pt x="707" y="0"/>
                  </a:lnTo>
                  <a:lnTo>
                    <a:pt x="711" y="0"/>
                  </a:lnTo>
                  <a:lnTo>
                    <a:pt x="715" y="0"/>
                  </a:lnTo>
                  <a:lnTo>
                    <a:pt x="719" y="0"/>
                  </a:lnTo>
                  <a:lnTo>
                    <a:pt x="723" y="0"/>
                  </a:lnTo>
                  <a:lnTo>
                    <a:pt x="727" y="0"/>
                  </a:lnTo>
                  <a:lnTo>
                    <a:pt x="731" y="0"/>
                  </a:lnTo>
                  <a:lnTo>
                    <a:pt x="735" y="0"/>
                  </a:lnTo>
                  <a:lnTo>
                    <a:pt x="739" y="0"/>
                  </a:lnTo>
                  <a:lnTo>
                    <a:pt x="743" y="0"/>
                  </a:lnTo>
                  <a:lnTo>
                    <a:pt x="747" y="0"/>
                  </a:lnTo>
                  <a:lnTo>
                    <a:pt x="751" y="0"/>
                  </a:lnTo>
                  <a:lnTo>
                    <a:pt x="755" y="0"/>
                  </a:lnTo>
                  <a:lnTo>
                    <a:pt x="759" y="0"/>
                  </a:lnTo>
                  <a:lnTo>
                    <a:pt x="763" y="0"/>
                  </a:lnTo>
                  <a:lnTo>
                    <a:pt x="767" y="0"/>
                  </a:lnTo>
                  <a:lnTo>
                    <a:pt x="770" y="0"/>
                  </a:lnTo>
                  <a:lnTo>
                    <a:pt x="774" y="0"/>
                  </a:lnTo>
                  <a:lnTo>
                    <a:pt x="778" y="0"/>
                  </a:lnTo>
                  <a:lnTo>
                    <a:pt x="782" y="0"/>
                  </a:lnTo>
                  <a:lnTo>
                    <a:pt x="786" y="0"/>
                  </a:lnTo>
                  <a:lnTo>
                    <a:pt x="790" y="0"/>
                  </a:lnTo>
                  <a:lnTo>
                    <a:pt x="794" y="0"/>
                  </a:lnTo>
                  <a:lnTo>
                    <a:pt x="798" y="0"/>
                  </a:lnTo>
                  <a:lnTo>
                    <a:pt x="802" y="0"/>
                  </a:lnTo>
                  <a:lnTo>
                    <a:pt x="806" y="0"/>
                  </a:lnTo>
                  <a:lnTo>
                    <a:pt x="810" y="0"/>
                  </a:lnTo>
                  <a:lnTo>
                    <a:pt x="814" y="0"/>
                  </a:lnTo>
                  <a:lnTo>
                    <a:pt x="817" y="0"/>
                  </a:lnTo>
                  <a:lnTo>
                    <a:pt x="821" y="0"/>
                  </a:lnTo>
                  <a:lnTo>
                    <a:pt x="825" y="0"/>
                  </a:lnTo>
                  <a:lnTo>
                    <a:pt x="829" y="0"/>
                  </a:lnTo>
                  <a:lnTo>
                    <a:pt x="833" y="0"/>
                  </a:lnTo>
                  <a:lnTo>
                    <a:pt x="836" y="0"/>
                  </a:lnTo>
                  <a:lnTo>
                    <a:pt x="840" y="0"/>
                  </a:lnTo>
                  <a:lnTo>
                    <a:pt x="844" y="0"/>
                  </a:lnTo>
                  <a:lnTo>
                    <a:pt x="848" y="0"/>
                  </a:lnTo>
                  <a:lnTo>
                    <a:pt x="852" y="0"/>
                  </a:lnTo>
                  <a:lnTo>
                    <a:pt x="856" y="0"/>
                  </a:lnTo>
                  <a:lnTo>
                    <a:pt x="860" y="0"/>
                  </a:lnTo>
                  <a:lnTo>
                    <a:pt x="864" y="0"/>
                  </a:lnTo>
                  <a:lnTo>
                    <a:pt x="868" y="0"/>
                  </a:lnTo>
                  <a:lnTo>
                    <a:pt x="872" y="0"/>
                  </a:lnTo>
                  <a:lnTo>
                    <a:pt x="876" y="0"/>
                  </a:lnTo>
                  <a:lnTo>
                    <a:pt x="880" y="0"/>
                  </a:lnTo>
                  <a:lnTo>
                    <a:pt x="884" y="0"/>
                  </a:lnTo>
                  <a:lnTo>
                    <a:pt x="888" y="0"/>
                  </a:lnTo>
                  <a:lnTo>
                    <a:pt x="892" y="0"/>
                  </a:lnTo>
                  <a:lnTo>
                    <a:pt x="896" y="0"/>
                  </a:lnTo>
                  <a:lnTo>
                    <a:pt x="900" y="0"/>
                  </a:lnTo>
                  <a:lnTo>
                    <a:pt x="904" y="0"/>
                  </a:lnTo>
                  <a:lnTo>
                    <a:pt x="908" y="0"/>
                  </a:lnTo>
                  <a:lnTo>
                    <a:pt x="912" y="0"/>
                  </a:lnTo>
                  <a:lnTo>
                    <a:pt x="915" y="0"/>
                  </a:lnTo>
                  <a:lnTo>
                    <a:pt x="919" y="0"/>
                  </a:lnTo>
                  <a:lnTo>
                    <a:pt x="923" y="0"/>
                  </a:lnTo>
                  <a:lnTo>
                    <a:pt x="927" y="0"/>
                  </a:lnTo>
                  <a:lnTo>
                    <a:pt x="931" y="0"/>
                  </a:lnTo>
                  <a:lnTo>
                    <a:pt x="935" y="0"/>
                  </a:lnTo>
                  <a:lnTo>
                    <a:pt x="939" y="0"/>
                  </a:lnTo>
                  <a:lnTo>
                    <a:pt x="943" y="0"/>
                  </a:lnTo>
                  <a:lnTo>
                    <a:pt x="947" y="0"/>
                  </a:lnTo>
                  <a:lnTo>
                    <a:pt x="951" y="0"/>
                  </a:lnTo>
                  <a:lnTo>
                    <a:pt x="955" y="0"/>
                  </a:lnTo>
                  <a:lnTo>
                    <a:pt x="959" y="0"/>
                  </a:lnTo>
                  <a:lnTo>
                    <a:pt x="963" y="0"/>
                  </a:lnTo>
                  <a:lnTo>
                    <a:pt x="967" y="0"/>
                  </a:lnTo>
                  <a:lnTo>
                    <a:pt x="971" y="0"/>
                  </a:lnTo>
                  <a:lnTo>
                    <a:pt x="975" y="0"/>
                  </a:lnTo>
                  <a:lnTo>
                    <a:pt x="979" y="0"/>
                  </a:lnTo>
                  <a:lnTo>
                    <a:pt x="982" y="0"/>
                  </a:lnTo>
                  <a:lnTo>
                    <a:pt x="986" y="0"/>
                  </a:lnTo>
                  <a:lnTo>
                    <a:pt x="990" y="0"/>
                  </a:lnTo>
                  <a:lnTo>
                    <a:pt x="994" y="0"/>
                  </a:lnTo>
                  <a:lnTo>
                    <a:pt x="998" y="0"/>
                  </a:lnTo>
                  <a:lnTo>
                    <a:pt x="1002" y="0"/>
                  </a:lnTo>
                  <a:lnTo>
                    <a:pt x="1006" y="0"/>
                  </a:lnTo>
                  <a:lnTo>
                    <a:pt x="1010" y="0"/>
                  </a:lnTo>
                  <a:lnTo>
                    <a:pt x="1014" y="0"/>
                  </a:lnTo>
                  <a:lnTo>
                    <a:pt x="1018" y="0"/>
                  </a:lnTo>
                  <a:lnTo>
                    <a:pt x="1022" y="0"/>
                  </a:lnTo>
                  <a:lnTo>
                    <a:pt x="1026" y="0"/>
                  </a:lnTo>
                  <a:lnTo>
                    <a:pt x="1030" y="0"/>
                  </a:lnTo>
                  <a:lnTo>
                    <a:pt x="1034" y="0"/>
                  </a:lnTo>
                  <a:lnTo>
                    <a:pt x="1038" y="0"/>
                  </a:lnTo>
                  <a:lnTo>
                    <a:pt x="1042" y="0"/>
                  </a:lnTo>
                  <a:lnTo>
                    <a:pt x="1045" y="0"/>
                  </a:lnTo>
                  <a:lnTo>
                    <a:pt x="1049" y="0"/>
                  </a:lnTo>
                  <a:lnTo>
                    <a:pt x="1053" y="0"/>
                  </a:lnTo>
                  <a:lnTo>
                    <a:pt x="1057" y="0"/>
                  </a:lnTo>
                  <a:lnTo>
                    <a:pt x="1061" y="0"/>
                  </a:lnTo>
                  <a:lnTo>
                    <a:pt x="1065" y="0"/>
                  </a:lnTo>
                  <a:lnTo>
                    <a:pt x="1069" y="0"/>
                  </a:lnTo>
                  <a:lnTo>
                    <a:pt x="1073" y="0"/>
                  </a:lnTo>
                  <a:lnTo>
                    <a:pt x="1077" y="0"/>
                  </a:lnTo>
                  <a:lnTo>
                    <a:pt x="1081" y="0"/>
                  </a:lnTo>
                  <a:lnTo>
                    <a:pt x="1085" y="0"/>
                  </a:lnTo>
                  <a:lnTo>
                    <a:pt x="1089" y="0"/>
                  </a:lnTo>
                  <a:lnTo>
                    <a:pt x="1093" y="0"/>
                  </a:lnTo>
                  <a:lnTo>
                    <a:pt x="1097" y="0"/>
                  </a:lnTo>
                  <a:lnTo>
                    <a:pt x="1101" y="0"/>
                  </a:lnTo>
                  <a:lnTo>
                    <a:pt x="1105" y="0"/>
                  </a:lnTo>
                  <a:lnTo>
                    <a:pt x="1109" y="0"/>
                  </a:lnTo>
                  <a:lnTo>
                    <a:pt x="1113" y="0"/>
                  </a:lnTo>
                  <a:lnTo>
                    <a:pt x="1117" y="0"/>
                  </a:lnTo>
                  <a:lnTo>
                    <a:pt x="1120" y="0"/>
                  </a:lnTo>
                  <a:lnTo>
                    <a:pt x="1124" y="0"/>
                  </a:lnTo>
                  <a:lnTo>
                    <a:pt x="1128" y="0"/>
                  </a:lnTo>
                  <a:lnTo>
                    <a:pt x="1132" y="0"/>
                  </a:lnTo>
                  <a:lnTo>
                    <a:pt x="1136" y="0"/>
                  </a:lnTo>
                  <a:lnTo>
                    <a:pt x="1140" y="0"/>
                  </a:lnTo>
                  <a:lnTo>
                    <a:pt x="1144" y="0"/>
                  </a:lnTo>
                  <a:lnTo>
                    <a:pt x="1147" y="0"/>
                  </a:lnTo>
                  <a:lnTo>
                    <a:pt x="1151" y="0"/>
                  </a:lnTo>
                  <a:lnTo>
                    <a:pt x="1155" y="0"/>
                  </a:lnTo>
                  <a:lnTo>
                    <a:pt x="1159" y="0"/>
                  </a:lnTo>
                  <a:lnTo>
                    <a:pt x="1163" y="0"/>
                  </a:lnTo>
                  <a:lnTo>
                    <a:pt x="1167" y="0"/>
                  </a:lnTo>
                  <a:lnTo>
                    <a:pt x="1171" y="0"/>
                  </a:lnTo>
                  <a:lnTo>
                    <a:pt x="1175" y="0"/>
                  </a:lnTo>
                  <a:lnTo>
                    <a:pt x="1179" y="0"/>
                  </a:lnTo>
                  <a:lnTo>
                    <a:pt x="1183" y="0"/>
                  </a:lnTo>
                  <a:lnTo>
                    <a:pt x="1187" y="0"/>
                  </a:lnTo>
                  <a:lnTo>
                    <a:pt x="1191" y="0"/>
                  </a:lnTo>
                  <a:lnTo>
                    <a:pt x="1194" y="0"/>
                  </a:lnTo>
                  <a:lnTo>
                    <a:pt x="1198" y="0"/>
                  </a:lnTo>
                  <a:lnTo>
                    <a:pt x="1202" y="0"/>
                  </a:lnTo>
                  <a:lnTo>
                    <a:pt x="1206" y="0"/>
                  </a:lnTo>
                  <a:lnTo>
                    <a:pt x="1210" y="0"/>
                  </a:lnTo>
                  <a:lnTo>
                    <a:pt x="1214" y="0"/>
                  </a:lnTo>
                  <a:lnTo>
                    <a:pt x="1218" y="0"/>
                  </a:lnTo>
                  <a:lnTo>
                    <a:pt x="1222" y="0"/>
                  </a:lnTo>
                  <a:lnTo>
                    <a:pt x="1226" y="0"/>
                  </a:lnTo>
                  <a:lnTo>
                    <a:pt x="1230" y="0"/>
                  </a:lnTo>
                  <a:lnTo>
                    <a:pt x="1234" y="0"/>
                  </a:lnTo>
                  <a:lnTo>
                    <a:pt x="1238" y="0"/>
                  </a:lnTo>
                  <a:lnTo>
                    <a:pt x="1242" y="0"/>
                  </a:lnTo>
                  <a:lnTo>
                    <a:pt x="1246" y="0"/>
                  </a:lnTo>
                  <a:lnTo>
                    <a:pt x="1250" y="0"/>
                  </a:lnTo>
                  <a:lnTo>
                    <a:pt x="1254" y="0"/>
                  </a:lnTo>
                  <a:lnTo>
                    <a:pt x="1257" y="0"/>
                  </a:lnTo>
                  <a:lnTo>
                    <a:pt x="1261" y="0"/>
                  </a:lnTo>
                  <a:lnTo>
                    <a:pt x="1265" y="0"/>
                  </a:lnTo>
                  <a:lnTo>
                    <a:pt x="1269" y="0"/>
                  </a:lnTo>
                  <a:lnTo>
                    <a:pt x="1273" y="0"/>
                  </a:lnTo>
                  <a:lnTo>
                    <a:pt x="1277" y="0"/>
                  </a:lnTo>
                  <a:lnTo>
                    <a:pt x="1281" y="0"/>
                  </a:lnTo>
                  <a:lnTo>
                    <a:pt x="1285" y="0"/>
                  </a:lnTo>
                  <a:lnTo>
                    <a:pt x="1289" y="0"/>
                  </a:lnTo>
                  <a:lnTo>
                    <a:pt x="1293" y="0"/>
                  </a:lnTo>
                  <a:lnTo>
                    <a:pt x="1297" y="0"/>
                  </a:lnTo>
                  <a:lnTo>
                    <a:pt x="1301" y="0"/>
                  </a:lnTo>
                  <a:lnTo>
                    <a:pt x="1305" y="0"/>
                  </a:lnTo>
                  <a:lnTo>
                    <a:pt x="1309" y="0"/>
                  </a:lnTo>
                  <a:lnTo>
                    <a:pt x="1313" y="0"/>
                  </a:lnTo>
                  <a:lnTo>
                    <a:pt x="1317" y="0"/>
                  </a:lnTo>
                  <a:lnTo>
                    <a:pt x="1321" y="0"/>
                  </a:lnTo>
                  <a:lnTo>
                    <a:pt x="1324" y="0"/>
                  </a:lnTo>
                  <a:lnTo>
                    <a:pt x="1328" y="0"/>
                  </a:lnTo>
                  <a:lnTo>
                    <a:pt x="1332" y="0"/>
                  </a:lnTo>
                  <a:lnTo>
                    <a:pt x="1336" y="0"/>
                  </a:lnTo>
                  <a:lnTo>
                    <a:pt x="1340" y="0"/>
                  </a:lnTo>
                  <a:lnTo>
                    <a:pt x="1344" y="0"/>
                  </a:lnTo>
                  <a:lnTo>
                    <a:pt x="1348" y="0"/>
                  </a:lnTo>
                  <a:lnTo>
                    <a:pt x="1352" y="0"/>
                  </a:lnTo>
                  <a:lnTo>
                    <a:pt x="1356" y="0"/>
                  </a:lnTo>
                  <a:lnTo>
                    <a:pt x="1360" y="0"/>
                  </a:lnTo>
                  <a:lnTo>
                    <a:pt x="1364" y="0"/>
                  </a:lnTo>
                  <a:lnTo>
                    <a:pt x="1368" y="0"/>
                  </a:lnTo>
                  <a:lnTo>
                    <a:pt x="1372" y="0"/>
                  </a:lnTo>
                  <a:lnTo>
                    <a:pt x="1376" y="0"/>
                  </a:lnTo>
                  <a:lnTo>
                    <a:pt x="1380" y="0"/>
                  </a:lnTo>
                  <a:lnTo>
                    <a:pt x="1384" y="0"/>
                  </a:lnTo>
                  <a:lnTo>
                    <a:pt x="1388" y="0"/>
                  </a:lnTo>
                  <a:lnTo>
                    <a:pt x="1392" y="0"/>
                  </a:lnTo>
                  <a:lnTo>
                    <a:pt x="1396" y="0"/>
                  </a:lnTo>
                  <a:lnTo>
                    <a:pt x="1400" y="0"/>
                  </a:lnTo>
                  <a:lnTo>
                    <a:pt x="1403" y="0"/>
                  </a:lnTo>
                  <a:lnTo>
                    <a:pt x="1407" y="0"/>
                  </a:lnTo>
                  <a:lnTo>
                    <a:pt x="1411" y="0"/>
                  </a:lnTo>
                  <a:lnTo>
                    <a:pt x="1415" y="0"/>
                  </a:lnTo>
                  <a:lnTo>
                    <a:pt x="1419" y="0"/>
                  </a:lnTo>
                  <a:lnTo>
                    <a:pt x="1423" y="0"/>
                  </a:lnTo>
                  <a:lnTo>
                    <a:pt x="1427" y="0"/>
                  </a:lnTo>
                  <a:lnTo>
                    <a:pt x="1431" y="0"/>
                  </a:lnTo>
                  <a:lnTo>
                    <a:pt x="1435" y="0"/>
                  </a:lnTo>
                  <a:lnTo>
                    <a:pt x="1439" y="0"/>
                  </a:lnTo>
                  <a:lnTo>
                    <a:pt x="1443" y="0"/>
                  </a:lnTo>
                  <a:lnTo>
                    <a:pt x="1447" y="0"/>
                  </a:lnTo>
                  <a:lnTo>
                    <a:pt x="1451" y="0"/>
                  </a:lnTo>
                  <a:lnTo>
                    <a:pt x="1455" y="0"/>
                  </a:lnTo>
                  <a:lnTo>
                    <a:pt x="1459" y="0"/>
                  </a:lnTo>
                  <a:lnTo>
                    <a:pt x="1463" y="0"/>
                  </a:lnTo>
                  <a:lnTo>
                    <a:pt x="1467" y="0"/>
                  </a:lnTo>
                  <a:lnTo>
                    <a:pt x="1470" y="0"/>
                  </a:lnTo>
                  <a:lnTo>
                    <a:pt x="1473" y="0"/>
                  </a:lnTo>
                  <a:lnTo>
                    <a:pt x="1477" y="0"/>
                  </a:lnTo>
                  <a:lnTo>
                    <a:pt x="1481" y="0"/>
                  </a:lnTo>
                  <a:lnTo>
                    <a:pt x="1485" y="0"/>
                  </a:lnTo>
                  <a:lnTo>
                    <a:pt x="1489" y="0"/>
                  </a:lnTo>
                  <a:lnTo>
                    <a:pt x="1493" y="0"/>
                  </a:lnTo>
                  <a:lnTo>
                    <a:pt x="1497" y="0"/>
                  </a:lnTo>
                  <a:lnTo>
                    <a:pt x="1501" y="0"/>
                  </a:lnTo>
                  <a:lnTo>
                    <a:pt x="1505" y="0"/>
                  </a:lnTo>
                  <a:lnTo>
                    <a:pt x="1509" y="0"/>
                  </a:lnTo>
                  <a:lnTo>
                    <a:pt x="1513" y="0"/>
                  </a:lnTo>
                  <a:lnTo>
                    <a:pt x="1517" y="0"/>
                  </a:lnTo>
                  <a:lnTo>
                    <a:pt x="1521" y="0"/>
                  </a:lnTo>
                  <a:lnTo>
                    <a:pt x="1525" y="0"/>
                  </a:lnTo>
                  <a:lnTo>
                    <a:pt x="1529" y="0"/>
                  </a:lnTo>
                  <a:lnTo>
                    <a:pt x="1532" y="0"/>
                  </a:lnTo>
                  <a:lnTo>
                    <a:pt x="1536" y="0"/>
                  </a:lnTo>
                  <a:lnTo>
                    <a:pt x="1540" y="0"/>
                  </a:lnTo>
                  <a:lnTo>
                    <a:pt x="1544" y="0"/>
                  </a:lnTo>
                  <a:lnTo>
                    <a:pt x="1548" y="0"/>
                  </a:lnTo>
                  <a:lnTo>
                    <a:pt x="1552" y="0"/>
                  </a:lnTo>
                  <a:lnTo>
                    <a:pt x="1556" y="0"/>
                  </a:lnTo>
                  <a:lnTo>
                    <a:pt x="1560" y="0"/>
                  </a:lnTo>
                  <a:lnTo>
                    <a:pt x="1564" y="0"/>
                  </a:lnTo>
                  <a:lnTo>
                    <a:pt x="1568" y="0"/>
                  </a:lnTo>
                  <a:lnTo>
                    <a:pt x="1572" y="0"/>
                  </a:lnTo>
                  <a:lnTo>
                    <a:pt x="1576" y="0"/>
                  </a:lnTo>
                  <a:lnTo>
                    <a:pt x="1580" y="0"/>
                  </a:lnTo>
                  <a:lnTo>
                    <a:pt x="1584" y="0"/>
                  </a:lnTo>
                  <a:lnTo>
                    <a:pt x="1588" y="0"/>
                  </a:lnTo>
                  <a:lnTo>
                    <a:pt x="1592" y="0"/>
                  </a:lnTo>
                  <a:lnTo>
                    <a:pt x="1596" y="0"/>
                  </a:lnTo>
                  <a:lnTo>
                    <a:pt x="1600" y="0"/>
                  </a:lnTo>
                  <a:lnTo>
                    <a:pt x="1604" y="0"/>
                  </a:lnTo>
                  <a:lnTo>
                    <a:pt x="1607" y="0"/>
                  </a:lnTo>
                  <a:lnTo>
                    <a:pt x="1611" y="0"/>
                  </a:lnTo>
                  <a:lnTo>
                    <a:pt x="1615" y="0"/>
                  </a:lnTo>
                  <a:lnTo>
                    <a:pt x="1619" y="0"/>
                  </a:lnTo>
                  <a:lnTo>
                    <a:pt x="1623" y="0"/>
                  </a:lnTo>
                  <a:lnTo>
                    <a:pt x="1627" y="0"/>
                  </a:lnTo>
                  <a:lnTo>
                    <a:pt x="1631" y="0"/>
                  </a:lnTo>
                  <a:lnTo>
                    <a:pt x="1635" y="0"/>
                  </a:lnTo>
                  <a:lnTo>
                    <a:pt x="1639" y="0"/>
                  </a:lnTo>
                  <a:lnTo>
                    <a:pt x="1643" y="0"/>
                  </a:lnTo>
                  <a:lnTo>
                    <a:pt x="1647" y="0"/>
                  </a:lnTo>
                  <a:lnTo>
                    <a:pt x="1651" y="0"/>
                  </a:lnTo>
                  <a:lnTo>
                    <a:pt x="1655" y="0"/>
                  </a:lnTo>
                  <a:lnTo>
                    <a:pt x="1659" y="0"/>
                  </a:lnTo>
                  <a:lnTo>
                    <a:pt x="1663" y="0"/>
                  </a:lnTo>
                  <a:lnTo>
                    <a:pt x="1667" y="0"/>
                  </a:lnTo>
                  <a:lnTo>
                    <a:pt x="1671" y="0"/>
                  </a:lnTo>
                  <a:lnTo>
                    <a:pt x="1675" y="0"/>
                  </a:lnTo>
                  <a:lnTo>
                    <a:pt x="1679" y="0"/>
                  </a:lnTo>
                  <a:lnTo>
                    <a:pt x="1682" y="0"/>
                  </a:lnTo>
                  <a:lnTo>
                    <a:pt x="1686" y="0"/>
                  </a:lnTo>
                  <a:lnTo>
                    <a:pt x="1690" y="0"/>
                  </a:lnTo>
                  <a:lnTo>
                    <a:pt x="1694" y="0"/>
                  </a:lnTo>
                  <a:lnTo>
                    <a:pt x="1698" y="0"/>
                  </a:lnTo>
                  <a:lnTo>
                    <a:pt x="1702" y="0"/>
                  </a:lnTo>
                  <a:lnTo>
                    <a:pt x="1706" y="0"/>
                  </a:lnTo>
                  <a:lnTo>
                    <a:pt x="1710" y="0"/>
                  </a:lnTo>
                  <a:lnTo>
                    <a:pt x="1714" y="0"/>
                  </a:lnTo>
                  <a:lnTo>
                    <a:pt x="1718" y="0"/>
                  </a:lnTo>
                  <a:lnTo>
                    <a:pt x="1722" y="0"/>
                  </a:lnTo>
                  <a:lnTo>
                    <a:pt x="1726" y="0"/>
                  </a:lnTo>
                  <a:lnTo>
                    <a:pt x="1730" y="0"/>
                  </a:lnTo>
                  <a:lnTo>
                    <a:pt x="1734" y="0"/>
                  </a:lnTo>
                  <a:lnTo>
                    <a:pt x="1738" y="0"/>
                  </a:lnTo>
                  <a:lnTo>
                    <a:pt x="1742" y="0"/>
                  </a:lnTo>
                  <a:lnTo>
                    <a:pt x="1745" y="0"/>
                  </a:lnTo>
                  <a:lnTo>
                    <a:pt x="1749" y="0"/>
                  </a:lnTo>
                  <a:lnTo>
                    <a:pt x="1753" y="0"/>
                  </a:lnTo>
                  <a:lnTo>
                    <a:pt x="1757" y="0"/>
                  </a:lnTo>
                  <a:lnTo>
                    <a:pt x="1761" y="0"/>
                  </a:lnTo>
                  <a:lnTo>
                    <a:pt x="1765" y="0"/>
                  </a:lnTo>
                  <a:lnTo>
                    <a:pt x="1769" y="0"/>
                  </a:lnTo>
                  <a:lnTo>
                    <a:pt x="1773" y="0"/>
                  </a:lnTo>
                  <a:lnTo>
                    <a:pt x="1777" y="0"/>
                  </a:lnTo>
                  <a:lnTo>
                    <a:pt x="1781" y="0"/>
                  </a:lnTo>
                  <a:lnTo>
                    <a:pt x="1785" y="0"/>
                  </a:lnTo>
                  <a:lnTo>
                    <a:pt x="1789" y="0"/>
                  </a:lnTo>
                  <a:lnTo>
                    <a:pt x="1793" y="0"/>
                  </a:lnTo>
                  <a:lnTo>
                    <a:pt x="1797" y="0"/>
                  </a:lnTo>
                  <a:lnTo>
                    <a:pt x="1800" y="0"/>
                  </a:lnTo>
                  <a:lnTo>
                    <a:pt x="1804" y="0"/>
                  </a:lnTo>
                  <a:lnTo>
                    <a:pt x="1808" y="0"/>
                  </a:lnTo>
                  <a:lnTo>
                    <a:pt x="1811" y="0"/>
                  </a:lnTo>
                  <a:lnTo>
                    <a:pt x="1815" y="0"/>
                  </a:lnTo>
                  <a:lnTo>
                    <a:pt x="1819" y="0"/>
                  </a:lnTo>
                  <a:lnTo>
                    <a:pt x="1823" y="0"/>
                  </a:lnTo>
                  <a:lnTo>
                    <a:pt x="1827" y="0"/>
                  </a:lnTo>
                  <a:lnTo>
                    <a:pt x="1831" y="0"/>
                  </a:lnTo>
                  <a:lnTo>
                    <a:pt x="1835" y="0"/>
                  </a:lnTo>
                  <a:lnTo>
                    <a:pt x="1839" y="0"/>
                  </a:lnTo>
                  <a:lnTo>
                    <a:pt x="1843" y="0"/>
                  </a:lnTo>
                  <a:lnTo>
                    <a:pt x="1847" y="0"/>
                  </a:lnTo>
                  <a:lnTo>
                    <a:pt x="1851" y="0"/>
                  </a:lnTo>
                  <a:lnTo>
                    <a:pt x="1855" y="0"/>
                  </a:lnTo>
                  <a:lnTo>
                    <a:pt x="1859" y="0"/>
                  </a:lnTo>
                  <a:lnTo>
                    <a:pt x="1863" y="0"/>
                  </a:lnTo>
                  <a:lnTo>
                    <a:pt x="1867" y="0"/>
                  </a:lnTo>
                  <a:lnTo>
                    <a:pt x="1871" y="0"/>
                  </a:lnTo>
                  <a:lnTo>
                    <a:pt x="1875" y="0"/>
                  </a:lnTo>
                  <a:lnTo>
                    <a:pt x="1879" y="0"/>
                  </a:lnTo>
                  <a:lnTo>
                    <a:pt x="1883" y="0"/>
                  </a:lnTo>
                  <a:lnTo>
                    <a:pt x="1887" y="0"/>
                  </a:lnTo>
                  <a:lnTo>
                    <a:pt x="1891" y="0"/>
                  </a:lnTo>
                  <a:lnTo>
                    <a:pt x="1894" y="0"/>
                  </a:lnTo>
                  <a:lnTo>
                    <a:pt x="1898" y="0"/>
                  </a:lnTo>
                  <a:lnTo>
                    <a:pt x="1902" y="0"/>
                  </a:lnTo>
                  <a:lnTo>
                    <a:pt x="1906" y="0"/>
                  </a:lnTo>
                  <a:lnTo>
                    <a:pt x="1910" y="0"/>
                  </a:lnTo>
                  <a:lnTo>
                    <a:pt x="1914" y="0"/>
                  </a:lnTo>
                  <a:lnTo>
                    <a:pt x="1918" y="0"/>
                  </a:lnTo>
                  <a:lnTo>
                    <a:pt x="1922" y="0"/>
                  </a:lnTo>
                  <a:lnTo>
                    <a:pt x="1926" y="0"/>
                  </a:lnTo>
                  <a:lnTo>
                    <a:pt x="1930" y="0"/>
                  </a:lnTo>
                  <a:lnTo>
                    <a:pt x="1934" y="0"/>
                  </a:lnTo>
                  <a:lnTo>
                    <a:pt x="1938" y="0"/>
                  </a:lnTo>
                  <a:lnTo>
                    <a:pt x="1942" y="0"/>
                  </a:lnTo>
                  <a:lnTo>
                    <a:pt x="1946" y="0"/>
                  </a:lnTo>
                  <a:lnTo>
                    <a:pt x="1950" y="0"/>
                  </a:lnTo>
                  <a:lnTo>
                    <a:pt x="1954" y="0"/>
                  </a:lnTo>
                  <a:lnTo>
                    <a:pt x="1957" y="0"/>
                  </a:lnTo>
                  <a:lnTo>
                    <a:pt x="1961" y="0"/>
                  </a:lnTo>
                  <a:lnTo>
                    <a:pt x="1957" y="0"/>
                  </a:lnTo>
                  <a:lnTo>
                    <a:pt x="1954" y="0"/>
                  </a:lnTo>
                  <a:lnTo>
                    <a:pt x="1950" y="0"/>
                  </a:lnTo>
                  <a:lnTo>
                    <a:pt x="1946" y="0"/>
                  </a:lnTo>
                  <a:lnTo>
                    <a:pt x="1942" y="0"/>
                  </a:lnTo>
                  <a:lnTo>
                    <a:pt x="1938" y="0"/>
                  </a:lnTo>
                  <a:lnTo>
                    <a:pt x="1934" y="0"/>
                  </a:lnTo>
                  <a:lnTo>
                    <a:pt x="1930" y="0"/>
                  </a:lnTo>
                  <a:lnTo>
                    <a:pt x="1926" y="0"/>
                  </a:lnTo>
                  <a:lnTo>
                    <a:pt x="1922" y="0"/>
                  </a:lnTo>
                  <a:lnTo>
                    <a:pt x="1918" y="0"/>
                  </a:lnTo>
                  <a:lnTo>
                    <a:pt x="1914" y="0"/>
                  </a:lnTo>
                  <a:lnTo>
                    <a:pt x="1910" y="0"/>
                  </a:lnTo>
                  <a:lnTo>
                    <a:pt x="1906" y="0"/>
                  </a:lnTo>
                  <a:lnTo>
                    <a:pt x="1902" y="0"/>
                  </a:lnTo>
                  <a:lnTo>
                    <a:pt x="1898" y="0"/>
                  </a:lnTo>
                  <a:lnTo>
                    <a:pt x="1894" y="0"/>
                  </a:lnTo>
                  <a:lnTo>
                    <a:pt x="1891" y="0"/>
                  </a:lnTo>
                  <a:lnTo>
                    <a:pt x="1887" y="0"/>
                  </a:lnTo>
                  <a:lnTo>
                    <a:pt x="1883" y="0"/>
                  </a:lnTo>
                  <a:lnTo>
                    <a:pt x="1879" y="0"/>
                  </a:lnTo>
                  <a:lnTo>
                    <a:pt x="1875" y="0"/>
                  </a:lnTo>
                  <a:lnTo>
                    <a:pt x="1871" y="0"/>
                  </a:lnTo>
                  <a:lnTo>
                    <a:pt x="1867" y="0"/>
                  </a:lnTo>
                  <a:lnTo>
                    <a:pt x="1863" y="0"/>
                  </a:lnTo>
                  <a:lnTo>
                    <a:pt x="1859" y="0"/>
                  </a:lnTo>
                  <a:lnTo>
                    <a:pt x="1855" y="0"/>
                  </a:lnTo>
                  <a:lnTo>
                    <a:pt x="1851" y="0"/>
                  </a:lnTo>
                  <a:lnTo>
                    <a:pt x="1847" y="0"/>
                  </a:lnTo>
                  <a:lnTo>
                    <a:pt x="1843" y="0"/>
                  </a:lnTo>
                  <a:lnTo>
                    <a:pt x="1839" y="0"/>
                  </a:lnTo>
                  <a:lnTo>
                    <a:pt x="1835" y="0"/>
                  </a:lnTo>
                  <a:lnTo>
                    <a:pt x="1831" y="0"/>
                  </a:lnTo>
                  <a:lnTo>
                    <a:pt x="1827" y="0"/>
                  </a:lnTo>
                  <a:lnTo>
                    <a:pt x="1823" y="0"/>
                  </a:lnTo>
                  <a:lnTo>
                    <a:pt x="1819" y="0"/>
                  </a:lnTo>
                  <a:lnTo>
                    <a:pt x="1815" y="0"/>
                  </a:lnTo>
                  <a:lnTo>
                    <a:pt x="1811" y="0"/>
                  </a:lnTo>
                  <a:lnTo>
                    <a:pt x="1808" y="0"/>
                  </a:lnTo>
                  <a:lnTo>
                    <a:pt x="1804" y="0"/>
                  </a:lnTo>
                  <a:lnTo>
                    <a:pt x="1800" y="0"/>
                  </a:lnTo>
                  <a:lnTo>
                    <a:pt x="1797" y="0"/>
                  </a:lnTo>
                  <a:lnTo>
                    <a:pt x="1793" y="0"/>
                  </a:lnTo>
                  <a:lnTo>
                    <a:pt x="1789" y="0"/>
                  </a:lnTo>
                  <a:lnTo>
                    <a:pt x="1785" y="0"/>
                  </a:lnTo>
                  <a:lnTo>
                    <a:pt x="1781" y="0"/>
                  </a:lnTo>
                  <a:lnTo>
                    <a:pt x="1777" y="0"/>
                  </a:lnTo>
                  <a:lnTo>
                    <a:pt x="1773" y="0"/>
                  </a:lnTo>
                  <a:lnTo>
                    <a:pt x="1769" y="0"/>
                  </a:lnTo>
                  <a:lnTo>
                    <a:pt x="1765" y="0"/>
                  </a:lnTo>
                  <a:lnTo>
                    <a:pt x="1761" y="0"/>
                  </a:lnTo>
                  <a:lnTo>
                    <a:pt x="1757" y="0"/>
                  </a:lnTo>
                  <a:lnTo>
                    <a:pt x="1753" y="0"/>
                  </a:lnTo>
                  <a:lnTo>
                    <a:pt x="1749" y="0"/>
                  </a:lnTo>
                  <a:lnTo>
                    <a:pt x="1745" y="0"/>
                  </a:lnTo>
                  <a:lnTo>
                    <a:pt x="1742" y="0"/>
                  </a:lnTo>
                  <a:lnTo>
                    <a:pt x="1738" y="0"/>
                  </a:lnTo>
                  <a:lnTo>
                    <a:pt x="1734" y="0"/>
                  </a:lnTo>
                  <a:lnTo>
                    <a:pt x="1730" y="0"/>
                  </a:lnTo>
                  <a:lnTo>
                    <a:pt x="1726" y="0"/>
                  </a:lnTo>
                  <a:lnTo>
                    <a:pt x="1722" y="0"/>
                  </a:lnTo>
                  <a:lnTo>
                    <a:pt x="1718" y="0"/>
                  </a:lnTo>
                  <a:lnTo>
                    <a:pt x="1714" y="0"/>
                  </a:lnTo>
                  <a:lnTo>
                    <a:pt x="1710" y="0"/>
                  </a:lnTo>
                  <a:lnTo>
                    <a:pt x="1706" y="0"/>
                  </a:lnTo>
                  <a:lnTo>
                    <a:pt x="1702" y="0"/>
                  </a:lnTo>
                  <a:lnTo>
                    <a:pt x="1698" y="0"/>
                  </a:lnTo>
                  <a:lnTo>
                    <a:pt x="1694" y="0"/>
                  </a:lnTo>
                  <a:lnTo>
                    <a:pt x="1690" y="0"/>
                  </a:lnTo>
                  <a:lnTo>
                    <a:pt x="1686" y="0"/>
                  </a:lnTo>
                  <a:lnTo>
                    <a:pt x="1682" y="0"/>
                  </a:lnTo>
                  <a:lnTo>
                    <a:pt x="1679" y="0"/>
                  </a:lnTo>
                  <a:lnTo>
                    <a:pt x="1675" y="0"/>
                  </a:lnTo>
                  <a:lnTo>
                    <a:pt x="1671" y="0"/>
                  </a:lnTo>
                  <a:lnTo>
                    <a:pt x="1667" y="0"/>
                  </a:lnTo>
                  <a:lnTo>
                    <a:pt x="1663" y="0"/>
                  </a:lnTo>
                  <a:lnTo>
                    <a:pt x="1659" y="0"/>
                  </a:lnTo>
                  <a:lnTo>
                    <a:pt x="1655" y="0"/>
                  </a:lnTo>
                  <a:lnTo>
                    <a:pt x="1651" y="0"/>
                  </a:lnTo>
                  <a:lnTo>
                    <a:pt x="1647" y="0"/>
                  </a:lnTo>
                  <a:lnTo>
                    <a:pt x="1643" y="0"/>
                  </a:lnTo>
                  <a:lnTo>
                    <a:pt x="1639" y="0"/>
                  </a:lnTo>
                  <a:lnTo>
                    <a:pt x="1635" y="0"/>
                  </a:lnTo>
                  <a:lnTo>
                    <a:pt x="1631" y="0"/>
                  </a:lnTo>
                  <a:lnTo>
                    <a:pt x="1627" y="0"/>
                  </a:lnTo>
                  <a:lnTo>
                    <a:pt x="1623" y="0"/>
                  </a:lnTo>
                  <a:lnTo>
                    <a:pt x="1619" y="0"/>
                  </a:lnTo>
                  <a:lnTo>
                    <a:pt x="1615" y="0"/>
                  </a:lnTo>
                  <a:lnTo>
                    <a:pt x="1611" y="0"/>
                  </a:lnTo>
                  <a:lnTo>
                    <a:pt x="1607" y="0"/>
                  </a:lnTo>
                  <a:lnTo>
                    <a:pt x="1604" y="0"/>
                  </a:lnTo>
                  <a:lnTo>
                    <a:pt x="1600" y="0"/>
                  </a:lnTo>
                  <a:lnTo>
                    <a:pt x="1596" y="0"/>
                  </a:lnTo>
                  <a:lnTo>
                    <a:pt x="1592" y="0"/>
                  </a:lnTo>
                  <a:lnTo>
                    <a:pt x="1588" y="0"/>
                  </a:lnTo>
                  <a:lnTo>
                    <a:pt x="1584" y="0"/>
                  </a:lnTo>
                  <a:lnTo>
                    <a:pt x="1580" y="0"/>
                  </a:lnTo>
                  <a:lnTo>
                    <a:pt x="1576" y="0"/>
                  </a:lnTo>
                  <a:lnTo>
                    <a:pt x="1572" y="0"/>
                  </a:lnTo>
                  <a:lnTo>
                    <a:pt x="1568" y="0"/>
                  </a:lnTo>
                  <a:lnTo>
                    <a:pt x="1564" y="0"/>
                  </a:lnTo>
                  <a:lnTo>
                    <a:pt x="1560" y="0"/>
                  </a:lnTo>
                  <a:lnTo>
                    <a:pt x="1556" y="0"/>
                  </a:lnTo>
                  <a:lnTo>
                    <a:pt x="1552" y="0"/>
                  </a:lnTo>
                  <a:lnTo>
                    <a:pt x="1548" y="0"/>
                  </a:lnTo>
                  <a:lnTo>
                    <a:pt x="1544" y="0"/>
                  </a:lnTo>
                  <a:lnTo>
                    <a:pt x="1540" y="0"/>
                  </a:lnTo>
                  <a:lnTo>
                    <a:pt x="1536" y="0"/>
                  </a:lnTo>
                  <a:lnTo>
                    <a:pt x="1532" y="0"/>
                  </a:lnTo>
                  <a:lnTo>
                    <a:pt x="1529" y="0"/>
                  </a:lnTo>
                  <a:lnTo>
                    <a:pt x="1525" y="0"/>
                  </a:lnTo>
                  <a:lnTo>
                    <a:pt x="1521" y="0"/>
                  </a:lnTo>
                  <a:lnTo>
                    <a:pt x="1517" y="0"/>
                  </a:lnTo>
                  <a:lnTo>
                    <a:pt x="1513" y="0"/>
                  </a:lnTo>
                  <a:lnTo>
                    <a:pt x="1509" y="0"/>
                  </a:lnTo>
                  <a:lnTo>
                    <a:pt x="1505" y="0"/>
                  </a:lnTo>
                  <a:lnTo>
                    <a:pt x="1501" y="0"/>
                  </a:lnTo>
                  <a:lnTo>
                    <a:pt x="1497" y="0"/>
                  </a:lnTo>
                  <a:lnTo>
                    <a:pt x="1493" y="0"/>
                  </a:lnTo>
                  <a:lnTo>
                    <a:pt x="1489" y="0"/>
                  </a:lnTo>
                  <a:lnTo>
                    <a:pt x="1485" y="0"/>
                  </a:lnTo>
                  <a:lnTo>
                    <a:pt x="1481" y="0"/>
                  </a:lnTo>
                  <a:lnTo>
                    <a:pt x="1477" y="0"/>
                  </a:lnTo>
                  <a:lnTo>
                    <a:pt x="1473" y="0"/>
                  </a:lnTo>
                  <a:lnTo>
                    <a:pt x="1470" y="0"/>
                  </a:lnTo>
                  <a:lnTo>
                    <a:pt x="1467" y="0"/>
                  </a:lnTo>
                  <a:lnTo>
                    <a:pt x="1463" y="0"/>
                  </a:lnTo>
                  <a:lnTo>
                    <a:pt x="1459" y="0"/>
                  </a:lnTo>
                  <a:lnTo>
                    <a:pt x="1455" y="0"/>
                  </a:lnTo>
                  <a:lnTo>
                    <a:pt x="1451" y="0"/>
                  </a:lnTo>
                  <a:lnTo>
                    <a:pt x="1447" y="0"/>
                  </a:lnTo>
                  <a:lnTo>
                    <a:pt x="1443" y="0"/>
                  </a:lnTo>
                  <a:lnTo>
                    <a:pt x="1439" y="0"/>
                  </a:lnTo>
                  <a:lnTo>
                    <a:pt x="1435" y="0"/>
                  </a:lnTo>
                  <a:lnTo>
                    <a:pt x="1431" y="0"/>
                  </a:lnTo>
                  <a:lnTo>
                    <a:pt x="1427" y="0"/>
                  </a:lnTo>
                  <a:lnTo>
                    <a:pt x="1423" y="0"/>
                  </a:lnTo>
                  <a:lnTo>
                    <a:pt x="1419" y="0"/>
                  </a:lnTo>
                  <a:lnTo>
                    <a:pt x="1415" y="0"/>
                  </a:lnTo>
                  <a:lnTo>
                    <a:pt x="1411" y="0"/>
                  </a:lnTo>
                  <a:lnTo>
                    <a:pt x="1407" y="0"/>
                  </a:lnTo>
                  <a:lnTo>
                    <a:pt x="1403" y="0"/>
                  </a:lnTo>
                  <a:lnTo>
                    <a:pt x="1400" y="0"/>
                  </a:lnTo>
                  <a:lnTo>
                    <a:pt x="1396" y="0"/>
                  </a:lnTo>
                  <a:lnTo>
                    <a:pt x="1392" y="0"/>
                  </a:lnTo>
                  <a:lnTo>
                    <a:pt x="1388" y="0"/>
                  </a:lnTo>
                  <a:lnTo>
                    <a:pt x="1384" y="0"/>
                  </a:lnTo>
                  <a:lnTo>
                    <a:pt x="1380" y="0"/>
                  </a:lnTo>
                  <a:lnTo>
                    <a:pt x="1376" y="0"/>
                  </a:lnTo>
                  <a:lnTo>
                    <a:pt x="1372" y="0"/>
                  </a:lnTo>
                  <a:lnTo>
                    <a:pt x="1368" y="0"/>
                  </a:lnTo>
                  <a:lnTo>
                    <a:pt x="1364" y="0"/>
                  </a:lnTo>
                  <a:lnTo>
                    <a:pt x="1360" y="0"/>
                  </a:lnTo>
                  <a:lnTo>
                    <a:pt x="1356" y="0"/>
                  </a:lnTo>
                  <a:lnTo>
                    <a:pt x="1352" y="0"/>
                  </a:lnTo>
                  <a:lnTo>
                    <a:pt x="1348" y="0"/>
                  </a:lnTo>
                  <a:lnTo>
                    <a:pt x="1344" y="0"/>
                  </a:lnTo>
                  <a:lnTo>
                    <a:pt x="1340" y="0"/>
                  </a:lnTo>
                  <a:lnTo>
                    <a:pt x="1336" y="0"/>
                  </a:lnTo>
                  <a:lnTo>
                    <a:pt x="1332" y="0"/>
                  </a:lnTo>
                  <a:lnTo>
                    <a:pt x="1328" y="0"/>
                  </a:lnTo>
                  <a:lnTo>
                    <a:pt x="1324" y="0"/>
                  </a:lnTo>
                  <a:lnTo>
                    <a:pt x="1321" y="0"/>
                  </a:lnTo>
                  <a:lnTo>
                    <a:pt x="1317" y="0"/>
                  </a:lnTo>
                  <a:lnTo>
                    <a:pt x="1313" y="0"/>
                  </a:lnTo>
                  <a:lnTo>
                    <a:pt x="1309" y="0"/>
                  </a:lnTo>
                  <a:lnTo>
                    <a:pt x="1305" y="0"/>
                  </a:lnTo>
                  <a:lnTo>
                    <a:pt x="1301" y="0"/>
                  </a:lnTo>
                  <a:lnTo>
                    <a:pt x="1297" y="0"/>
                  </a:lnTo>
                  <a:lnTo>
                    <a:pt x="1293" y="0"/>
                  </a:lnTo>
                  <a:lnTo>
                    <a:pt x="1289" y="0"/>
                  </a:lnTo>
                  <a:lnTo>
                    <a:pt x="1285" y="0"/>
                  </a:lnTo>
                  <a:lnTo>
                    <a:pt x="1281" y="0"/>
                  </a:lnTo>
                  <a:lnTo>
                    <a:pt x="1277" y="0"/>
                  </a:lnTo>
                  <a:lnTo>
                    <a:pt x="1273" y="0"/>
                  </a:lnTo>
                  <a:lnTo>
                    <a:pt x="1269" y="0"/>
                  </a:lnTo>
                  <a:lnTo>
                    <a:pt x="1265" y="0"/>
                  </a:lnTo>
                  <a:lnTo>
                    <a:pt x="1261" y="0"/>
                  </a:lnTo>
                  <a:lnTo>
                    <a:pt x="1257" y="0"/>
                  </a:lnTo>
                  <a:lnTo>
                    <a:pt x="1254" y="0"/>
                  </a:lnTo>
                  <a:lnTo>
                    <a:pt x="1250" y="0"/>
                  </a:lnTo>
                  <a:lnTo>
                    <a:pt x="1246" y="0"/>
                  </a:lnTo>
                  <a:lnTo>
                    <a:pt x="1242" y="0"/>
                  </a:lnTo>
                  <a:lnTo>
                    <a:pt x="1238" y="0"/>
                  </a:lnTo>
                  <a:lnTo>
                    <a:pt x="1234" y="0"/>
                  </a:lnTo>
                  <a:lnTo>
                    <a:pt x="1230" y="0"/>
                  </a:lnTo>
                  <a:lnTo>
                    <a:pt x="1226" y="0"/>
                  </a:lnTo>
                  <a:lnTo>
                    <a:pt x="1222" y="0"/>
                  </a:lnTo>
                  <a:lnTo>
                    <a:pt x="1218" y="0"/>
                  </a:lnTo>
                  <a:lnTo>
                    <a:pt x="1214" y="0"/>
                  </a:lnTo>
                  <a:lnTo>
                    <a:pt x="1210" y="0"/>
                  </a:lnTo>
                  <a:lnTo>
                    <a:pt x="1206" y="0"/>
                  </a:lnTo>
                  <a:lnTo>
                    <a:pt x="1202" y="0"/>
                  </a:lnTo>
                  <a:lnTo>
                    <a:pt x="1198" y="0"/>
                  </a:lnTo>
                  <a:lnTo>
                    <a:pt x="1194" y="0"/>
                  </a:lnTo>
                  <a:lnTo>
                    <a:pt x="1191" y="0"/>
                  </a:lnTo>
                  <a:lnTo>
                    <a:pt x="1187" y="0"/>
                  </a:lnTo>
                  <a:lnTo>
                    <a:pt x="1183" y="0"/>
                  </a:lnTo>
                  <a:lnTo>
                    <a:pt x="1179" y="0"/>
                  </a:lnTo>
                  <a:lnTo>
                    <a:pt x="1175" y="0"/>
                  </a:lnTo>
                  <a:lnTo>
                    <a:pt x="1171" y="0"/>
                  </a:lnTo>
                  <a:lnTo>
                    <a:pt x="1167" y="0"/>
                  </a:lnTo>
                  <a:lnTo>
                    <a:pt x="1163" y="0"/>
                  </a:lnTo>
                  <a:lnTo>
                    <a:pt x="1159" y="0"/>
                  </a:lnTo>
                  <a:lnTo>
                    <a:pt x="1155" y="0"/>
                  </a:lnTo>
                  <a:lnTo>
                    <a:pt x="1151" y="0"/>
                  </a:lnTo>
                  <a:lnTo>
                    <a:pt x="1147" y="0"/>
                  </a:lnTo>
                  <a:lnTo>
                    <a:pt x="1144" y="0"/>
                  </a:lnTo>
                  <a:lnTo>
                    <a:pt x="1140" y="0"/>
                  </a:lnTo>
                  <a:lnTo>
                    <a:pt x="1136" y="0"/>
                  </a:lnTo>
                  <a:lnTo>
                    <a:pt x="1132" y="0"/>
                  </a:lnTo>
                  <a:lnTo>
                    <a:pt x="1128" y="0"/>
                  </a:lnTo>
                  <a:lnTo>
                    <a:pt x="1124" y="0"/>
                  </a:lnTo>
                  <a:lnTo>
                    <a:pt x="1120" y="0"/>
                  </a:lnTo>
                  <a:lnTo>
                    <a:pt x="1117" y="0"/>
                  </a:lnTo>
                  <a:lnTo>
                    <a:pt x="1113" y="0"/>
                  </a:lnTo>
                  <a:lnTo>
                    <a:pt x="1109" y="0"/>
                  </a:lnTo>
                  <a:lnTo>
                    <a:pt x="1105" y="0"/>
                  </a:lnTo>
                  <a:lnTo>
                    <a:pt x="1101" y="0"/>
                  </a:lnTo>
                  <a:lnTo>
                    <a:pt x="1097" y="0"/>
                  </a:lnTo>
                  <a:lnTo>
                    <a:pt x="1093" y="0"/>
                  </a:lnTo>
                  <a:lnTo>
                    <a:pt x="1089" y="0"/>
                  </a:lnTo>
                  <a:lnTo>
                    <a:pt x="1085" y="0"/>
                  </a:lnTo>
                  <a:lnTo>
                    <a:pt x="1081" y="0"/>
                  </a:lnTo>
                  <a:lnTo>
                    <a:pt x="1077" y="0"/>
                  </a:lnTo>
                  <a:lnTo>
                    <a:pt x="1073" y="0"/>
                  </a:lnTo>
                  <a:lnTo>
                    <a:pt x="1069" y="0"/>
                  </a:lnTo>
                  <a:lnTo>
                    <a:pt x="1065" y="0"/>
                  </a:lnTo>
                  <a:lnTo>
                    <a:pt x="1061" y="0"/>
                  </a:lnTo>
                  <a:lnTo>
                    <a:pt x="1057" y="0"/>
                  </a:lnTo>
                  <a:lnTo>
                    <a:pt x="1053" y="0"/>
                  </a:lnTo>
                  <a:lnTo>
                    <a:pt x="1049" y="0"/>
                  </a:lnTo>
                  <a:lnTo>
                    <a:pt x="1045" y="0"/>
                  </a:lnTo>
                  <a:lnTo>
                    <a:pt x="1042" y="0"/>
                  </a:lnTo>
                  <a:lnTo>
                    <a:pt x="1038" y="0"/>
                  </a:lnTo>
                  <a:lnTo>
                    <a:pt x="1034" y="0"/>
                  </a:lnTo>
                  <a:lnTo>
                    <a:pt x="1030" y="0"/>
                  </a:lnTo>
                  <a:lnTo>
                    <a:pt x="1026" y="0"/>
                  </a:lnTo>
                  <a:lnTo>
                    <a:pt x="1022" y="0"/>
                  </a:lnTo>
                  <a:lnTo>
                    <a:pt x="1018" y="0"/>
                  </a:lnTo>
                  <a:lnTo>
                    <a:pt x="1014" y="0"/>
                  </a:lnTo>
                  <a:lnTo>
                    <a:pt x="1010" y="0"/>
                  </a:lnTo>
                  <a:lnTo>
                    <a:pt x="1006" y="0"/>
                  </a:lnTo>
                  <a:lnTo>
                    <a:pt x="1002" y="0"/>
                  </a:lnTo>
                  <a:lnTo>
                    <a:pt x="998" y="0"/>
                  </a:lnTo>
                  <a:lnTo>
                    <a:pt x="994" y="0"/>
                  </a:lnTo>
                  <a:lnTo>
                    <a:pt x="990" y="0"/>
                  </a:lnTo>
                  <a:lnTo>
                    <a:pt x="986" y="0"/>
                  </a:lnTo>
                  <a:lnTo>
                    <a:pt x="982" y="0"/>
                  </a:lnTo>
                  <a:lnTo>
                    <a:pt x="979" y="0"/>
                  </a:lnTo>
                  <a:lnTo>
                    <a:pt x="975" y="0"/>
                  </a:lnTo>
                  <a:lnTo>
                    <a:pt x="971" y="0"/>
                  </a:lnTo>
                  <a:lnTo>
                    <a:pt x="967" y="0"/>
                  </a:lnTo>
                  <a:lnTo>
                    <a:pt x="963" y="0"/>
                  </a:lnTo>
                  <a:lnTo>
                    <a:pt x="959" y="0"/>
                  </a:lnTo>
                  <a:lnTo>
                    <a:pt x="955" y="0"/>
                  </a:lnTo>
                  <a:lnTo>
                    <a:pt x="951" y="0"/>
                  </a:lnTo>
                  <a:lnTo>
                    <a:pt x="947" y="0"/>
                  </a:lnTo>
                  <a:lnTo>
                    <a:pt x="943" y="0"/>
                  </a:lnTo>
                  <a:lnTo>
                    <a:pt x="939" y="0"/>
                  </a:lnTo>
                  <a:lnTo>
                    <a:pt x="935" y="0"/>
                  </a:lnTo>
                  <a:lnTo>
                    <a:pt x="931" y="0"/>
                  </a:lnTo>
                  <a:lnTo>
                    <a:pt x="927" y="0"/>
                  </a:lnTo>
                  <a:lnTo>
                    <a:pt x="923" y="0"/>
                  </a:lnTo>
                  <a:lnTo>
                    <a:pt x="919" y="0"/>
                  </a:lnTo>
                  <a:lnTo>
                    <a:pt x="915" y="0"/>
                  </a:lnTo>
                  <a:lnTo>
                    <a:pt x="912" y="0"/>
                  </a:lnTo>
                  <a:lnTo>
                    <a:pt x="908" y="0"/>
                  </a:lnTo>
                  <a:lnTo>
                    <a:pt x="904" y="0"/>
                  </a:lnTo>
                  <a:lnTo>
                    <a:pt x="900" y="0"/>
                  </a:lnTo>
                  <a:lnTo>
                    <a:pt x="896" y="0"/>
                  </a:lnTo>
                  <a:lnTo>
                    <a:pt x="892" y="0"/>
                  </a:lnTo>
                  <a:lnTo>
                    <a:pt x="888" y="0"/>
                  </a:lnTo>
                  <a:lnTo>
                    <a:pt x="884" y="0"/>
                  </a:lnTo>
                  <a:lnTo>
                    <a:pt x="880" y="0"/>
                  </a:lnTo>
                  <a:lnTo>
                    <a:pt x="876" y="0"/>
                  </a:lnTo>
                  <a:lnTo>
                    <a:pt x="872" y="0"/>
                  </a:lnTo>
                  <a:lnTo>
                    <a:pt x="868" y="0"/>
                  </a:lnTo>
                  <a:lnTo>
                    <a:pt x="864" y="0"/>
                  </a:lnTo>
                  <a:lnTo>
                    <a:pt x="860" y="0"/>
                  </a:lnTo>
                  <a:lnTo>
                    <a:pt x="856" y="0"/>
                  </a:lnTo>
                  <a:lnTo>
                    <a:pt x="852" y="0"/>
                  </a:lnTo>
                  <a:lnTo>
                    <a:pt x="848" y="0"/>
                  </a:lnTo>
                  <a:lnTo>
                    <a:pt x="844" y="0"/>
                  </a:lnTo>
                  <a:lnTo>
                    <a:pt x="840" y="0"/>
                  </a:lnTo>
                  <a:lnTo>
                    <a:pt x="836" y="0"/>
                  </a:lnTo>
                  <a:lnTo>
                    <a:pt x="833" y="0"/>
                  </a:lnTo>
                  <a:lnTo>
                    <a:pt x="829" y="0"/>
                  </a:lnTo>
                  <a:lnTo>
                    <a:pt x="825" y="0"/>
                  </a:lnTo>
                  <a:lnTo>
                    <a:pt x="821" y="0"/>
                  </a:lnTo>
                  <a:lnTo>
                    <a:pt x="817" y="0"/>
                  </a:lnTo>
                  <a:lnTo>
                    <a:pt x="814" y="0"/>
                  </a:lnTo>
                  <a:lnTo>
                    <a:pt x="810" y="0"/>
                  </a:lnTo>
                  <a:lnTo>
                    <a:pt x="806" y="0"/>
                  </a:lnTo>
                  <a:lnTo>
                    <a:pt x="802" y="0"/>
                  </a:lnTo>
                  <a:lnTo>
                    <a:pt x="798" y="0"/>
                  </a:lnTo>
                  <a:lnTo>
                    <a:pt x="794" y="0"/>
                  </a:lnTo>
                  <a:lnTo>
                    <a:pt x="790" y="0"/>
                  </a:lnTo>
                  <a:lnTo>
                    <a:pt x="786" y="0"/>
                  </a:lnTo>
                  <a:lnTo>
                    <a:pt x="782" y="0"/>
                  </a:lnTo>
                  <a:lnTo>
                    <a:pt x="778" y="0"/>
                  </a:lnTo>
                  <a:lnTo>
                    <a:pt x="774" y="0"/>
                  </a:lnTo>
                  <a:lnTo>
                    <a:pt x="770" y="0"/>
                  </a:lnTo>
                  <a:lnTo>
                    <a:pt x="767" y="0"/>
                  </a:lnTo>
                  <a:lnTo>
                    <a:pt x="763" y="0"/>
                  </a:lnTo>
                  <a:lnTo>
                    <a:pt x="759" y="0"/>
                  </a:lnTo>
                  <a:lnTo>
                    <a:pt x="755" y="0"/>
                  </a:lnTo>
                  <a:lnTo>
                    <a:pt x="751" y="0"/>
                  </a:lnTo>
                  <a:lnTo>
                    <a:pt x="747" y="0"/>
                  </a:lnTo>
                  <a:lnTo>
                    <a:pt x="743" y="0"/>
                  </a:lnTo>
                  <a:lnTo>
                    <a:pt x="739" y="0"/>
                  </a:lnTo>
                  <a:lnTo>
                    <a:pt x="735" y="0"/>
                  </a:lnTo>
                  <a:lnTo>
                    <a:pt x="731" y="0"/>
                  </a:lnTo>
                  <a:lnTo>
                    <a:pt x="727" y="0"/>
                  </a:lnTo>
                  <a:lnTo>
                    <a:pt x="723" y="0"/>
                  </a:lnTo>
                  <a:lnTo>
                    <a:pt x="719" y="0"/>
                  </a:lnTo>
                  <a:lnTo>
                    <a:pt x="715" y="0"/>
                  </a:lnTo>
                  <a:lnTo>
                    <a:pt x="711" y="0"/>
                  </a:lnTo>
                  <a:lnTo>
                    <a:pt x="707" y="0"/>
                  </a:lnTo>
                  <a:lnTo>
                    <a:pt x="704" y="0"/>
                  </a:lnTo>
                  <a:lnTo>
                    <a:pt x="700" y="0"/>
                  </a:lnTo>
                  <a:lnTo>
                    <a:pt x="696" y="0"/>
                  </a:lnTo>
                  <a:lnTo>
                    <a:pt x="692" y="0"/>
                  </a:lnTo>
                  <a:lnTo>
                    <a:pt x="688" y="0"/>
                  </a:lnTo>
                  <a:lnTo>
                    <a:pt x="684" y="0"/>
                  </a:lnTo>
                  <a:lnTo>
                    <a:pt x="680" y="0"/>
                  </a:lnTo>
                  <a:lnTo>
                    <a:pt x="676" y="0"/>
                  </a:lnTo>
                  <a:lnTo>
                    <a:pt x="672" y="0"/>
                  </a:lnTo>
                  <a:lnTo>
                    <a:pt x="668" y="0"/>
                  </a:lnTo>
                  <a:lnTo>
                    <a:pt x="664" y="0"/>
                  </a:lnTo>
                  <a:lnTo>
                    <a:pt x="660" y="0"/>
                  </a:lnTo>
                  <a:lnTo>
                    <a:pt x="656" y="0"/>
                  </a:lnTo>
                  <a:lnTo>
                    <a:pt x="652" y="0"/>
                  </a:lnTo>
                  <a:lnTo>
                    <a:pt x="648" y="0"/>
                  </a:lnTo>
                  <a:lnTo>
                    <a:pt x="644" y="0"/>
                  </a:lnTo>
                  <a:lnTo>
                    <a:pt x="640" y="0"/>
                  </a:lnTo>
                  <a:lnTo>
                    <a:pt x="636" y="0"/>
                  </a:lnTo>
                  <a:lnTo>
                    <a:pt x="632" y="0"/>
                  </a:lnTo>
                  <a:lnTo>
                    <a:pt x="629" y="0"/>
                  </a:lnTo>
                  <a:lnTo>
                    <a:pt x="625" y="0"/>
                  </a:lnTo>
                  <a:lnTo>
                    <a:pt x="621" y="0"/>
                  </a:lnTo>
                  <a:lnTo>
                    <a:pt x="617" y="0"/>
                  </a:lnTo>
                  <a:lnTo>
                    <a:pt x="613" y="0"/>
                  </a:lnTo>
                  <a:lnTo>
                    <a:pt x="609" y="0"/>
                  </a:lnTo>
                  <a:lnTo>
                    <a:pt x="605" y="0"/>
                  </a:lnTo>
                  <a:lnTo>
                    <a:pt x="601" y="0"/>
                  </a:lnTo>
                  <a:lnTo>
                    <a:pt x="597" y="0"/>
                  </a:lnTo>
                  <a:lnTo>
                    <a:pt x="593" y="0"/>
                  </a:lnTo>
                  <a:lnTo>
                    <a:pt x="589" y="0"/>
                  </a:lnTo>
                  <a:lnTo>
                    <a:pt x="585" y="0"/>
                  </a:lnTo>
                  <a:lnTo>
                    <a:pt x="581" y="0"/>
                  </a:lnTo>
                  <a:lnTo>
                    <a:pt x="577" y="0"/>
                  </a:lnTo>
                  <a:lnTo>
                    <a:pt x="573" y="0"/>
                  </a:lnTo>
                  <a:lnTo>
                    <a:pt x="569" y="0"/>
                  </a:lnTo>
                  <a:lnTo>
                    <a:pt x="565" y="0"/>
                  </a:lnTo>
                  <a:lnTo>
                    <a:pt x="561" y="0"/>
                  </a:lnTo>
                  <a:lnTo>
                    <a:pt x="557" y="0"/>
                  </a:lnTo>
                  <a:lnTo>
                    <a:pt x="554" y="0"/>
                  </a:lnTo>
                  <a:lnTo>
                    <a:pt x="550" y="0"/>
                  </a:lnTo>
                  <a:lnTo>
                    <a:pt x="546" y="0"/>
                  </a:lnTo>
                  <a:lnTo>
                    <a:pt x="542" y="0"/>
                  </a:lnTo>
                  <a:lnTo>
                    <a:pt x="538" y="0"/>
                  </a:lnTo>
                  <a:lnTo>
                    <a:pt x="534" y="0"/>
                  </a:lnTo>
                  <a:lnTo>
                    <a:pt x="530" y="0"/>
                  </a:lnTo>
                  <a:lnTo>
                    <a:pt x="526" y="0"/>
                  </a:lnTo>
                  <a:lnTo>
                    <a:pt x="522" y="0"/>
                  </a:lnTo>
                  <a:lnTo>
                    <a:pt x="518" y="0"/>
                  </a:lnTo>
                  <a:lnTo>
                    <a:pt x="514" y="0"/>
                  </a:lnTo>
                  <a:lnTo>
                    <a:pt x="510" y="0"/>
                  </a:lnTo>
                  <a:lnTo>
                    <a:pt x="506" y="0"/>
                  </a:lnTo>
                  <a:lnTo>
                    <a:pt x="502" y="0"/>
                  </a:lnTo>
                  <a:lnTo>
                    <a:pt x="498" y="0"/>
                  </a:lnTo>
                  <a:lnTo>
                    <a:pt x="494" y="0"/>
                  </a:lnTo>
                  <a:lnTo>
                    <a:pt x="491" y="0"/>
                  </a:lnTo>
                  <a:lnTo>
                    <a:pt x="488" y="0"/>
                  </a:lnTo>
                  <a:lnTo>
                    <a:pt x="484" y="0"/>
                  </a:lnTo>
                  <a:lnTo>
                    <a:pt x="480" y="0"/>
                  </a:lnTo>
                  <a:lnTo>
                    <a:pt x="476" y="0"/>
                  </a:lnTo>
                  <a:lnTo>
                    <a:pt x="472" y="0"/>
                  </a:lnTo>
                  <a:lnTo>
                    <a:pt x="468" y="0"/>
                  </a:lnTo>
                  <a:lnTo>
                    <a:pt x="464" y="0"/>
                  </a:lnTo>
                  <a:lnTo>
                    <a:pt x="460" y="0"/>
                  </a:lnTo>
                  <a:lnTo>
                    <a:pt x="456" y="0"/>
                  </a:lnTo>
                  <a:lnTo>
                    <a:pt x="452" y="0"/>
                  </a:lnTo>
                  <a:lnTo>
                    <a:pt x="448" y="0"/>
                  </a:lnTo>
                  <a:lnTo>
                    <a:pt x="444" y="0"/>
                  </a:lnTo>
                  <a:lnTo>
                    <a:pt x="440" y="0"/>
                  </a:lnTo>
                  <a:lnTo>
                    <a:pt x="436" y="0"/>
                  </a:lnTo>
                  <a:lnTo>
                    <a:pt x="432" y="0"/>
                  </a:lnTo>
                  <a:lnTo>
                    <a:pt x="428" y="0"/>
                  </a:lnTo>
                  <a:lnTo>
                    <a:pt x="425" y="0"/>
                  </a:lnTo>
                  <a:lnTo>
                    <a:pt x="421" y="0"/>
                  </a:lnTo>
                  <a:lnTo>
                    <a:pt x="417" y="0"/>
                  </a:lnTo>
                  <a:lnTo>
                    <a:pt x="413" y="0"/>
                  </a:lnTo>
                  <a:lnTo>
                    <a:pt x="409" y="0"/>
                  </a:lnTo>
                  <a:lnTo>
                    <a:pt x="405" y="0"/>
                  </a:lnTo>
                  <a:lnTo>
                    <a:pt x="401" y="0"/>
                  </a:lnTo>
                  <a:lnTo>
                    <a:pt x="397" y="0"/>
                  </a:lnTo>
                  <a:lnTo>
                    <a:pt x="393" y="0"/>
                  </a:lnTo>
                  <a:lnTo>
                    <a:pt x="389" y="0"/>
                  </a:lnTo>
                  <a:lnTo>
                    <a:pt x="385" y="0"/>
                  </a:lnTo>
                  <a:lnTo>
                    <a:pt x="381" y="0"/>
                  </a:lnTo>
                  <a:lnTo>
                    <a:pt x="377" y="0"/>
                  </a:lnTo>
                  <a:lnTo>
                    <a:pt x="373" y="0"/>
                  </a:lnTo>
                  <a:lnTo>
                    <a:pt x="369" y="0"/>
                  </a:lnTo>
                  <a:lnTo>
                    <a:pt x="365" y="0"/>
                  </a:lnTo>
                  <a:lnTo>
                    <a:pt x="361" y="0"/>
                  </a:lnTo>
                  <a:lnTo>
                    <a:pt x="357" y="0"/>
                  </a:lnTo>
                  <a:lnTo>
                    <a:pt x="353" y="0"/>
                  </a:lnTo>
                  <a:lnTo>
                    <a:pt x="349" y="0"/>
                  </a:lnTo>
                  <a:lnTo>
                    <a:pt x="345" y="0"/>
                  </a:lnTo>
                  <a:lnTo>
                    <a:pt x="342" y="0"/>
                  </a:lnTo>
                  <a:lnTo>
                    <a:pt x="338" y="0"/>
                  </a:lnTo>
                  <a:lnTo>
                    <a:pt x="334" y="0"/>
                  </a:lnTo>
                  <a:lnTo>
                    <a:pt x="330" y="0"/>
                  </a:lnTo>
                  <a:lnTo>
                    <a:pt x="326" y="0"/>
                  </a:lnTo>
                  <a:lnTo>
                    <a:pt x="322" y="0"/>
                  </a:lnTo>
                  <a:lnTo>
                    <a:pt x="318" y="0"/>
                  </a:lnTo>
                  <a:lnTo>
                    <a:pt x="314" y="0"/>
                  </a:lnTo>
                  <a:lnTo>
                    <a:pt x="310" y="0"/>
                  </a:lnTo>
                  <a:lnTo>
                    <a:pt x="306" y="0"/>
                  </a:lnTo>
                  <a:lnTo>
                    <a:pt x="302" y="0"/>
                  </a:lnTo>
                  <a:lnTo>
                    <a:pt x="298" y="0"/>
                  </a:lnTo>
                  <a:lnTo>
                    <a:pt x="294" y="0"/>
                  </a:lnTo>
                  <a:lnTo>
                    <a:pt x="290" y="0"/>
                  </a:lnTo>
                  <a:lnTo>
                    <a:pt x="286" y="0"/>
                  </a:lnTo>
                  <a:lnTo>
                    <a:pt x="282" y="0"/>
                  </a:lnTo>
                  <a:lnTo>
                    <a:pt x="279" y="0"/>
                  </a:lnTo>
                  <a:lnTo>
                    <a:pt x="275" y="0"/>
                  </a:lnTo>
                  <a:lnTo>
                    <a:pt x="271" y="0"/>
                  </a:lnTo>
                  <a:lnTo>
                    <a:pt x="267" y="0"/>
                  </a:lnTo>
                  <a:lnTo>
                    <a:pt x="263" y="0"/>
                  </a:lnTo>
                  <a:lnTo>
                    <a:pt x="259" y="0"/>
                  </a:lnTo>
                  <a:lnTo>
                    <a:pt x="255" y="0"/>
                  </a:lnTo>
                  <a:lnTo>
                    <a:pt x="251" y="0"/>
                  </a:lnTo>
                  <a:lnTo>
                    <a:pt x="247" y="0"/>
                  </a:lnTo>
                  <a:lnTo>
                    <a:pt x="243" y="0"/>
                  </a:lnTo>
                  <a:lnTo>
                    <a:pt x="239" y="0"/>
                  </a:lnTo>
                  <a:lnTo>
                    <a:pt x="235" y="0"/>
                  </a:lnTo>
                  <a:lnTo>
                    <a:pt x="231" y="0"/>
                  </a:lnTo>
                  <a:lnTo>
                    <a:pt x="227" y="0"/>
                  </a:lnTo>
                  <a:lnTo>
                    <a:pt x="223" y="0"/>
                  </a:lnTo>
                  <a:lnTo>
                    <a:pt x="219" y="0"/>
                  </a:lnTo>
                  <a:lnTo>
                    <a:pt x="216" y="0"/>
                  </a:lnTo>
                  <a:lnTo>
                    <a:pt x="212" y="0"/>
                  </a:lnTo>
                  <a:lnTo>
                    <a:pt x="208" y="0"/>
                  </a:lnTo>
                  <a:lnTo>
                    <a:pt x="204" y="0"/>
                  </a:lnTo>
                  <a:lnTo>
                    <a:pt x="200" y="0"/>
                  </a:lnTo>
                  <a:lnTo>
                    <a:pt x="196" y="0"/>
                  </a:lnTo>
                  <a:lnTo>
                    <a:pt x="192" y="0"/>
                  </a:lnTo>
                  <a:lnTo>
                    <a:pt x="188" y="0"/>
                  </a:lnTo>
                  <a:lnTo>
                    <a:pt x="184" y="0"/>
                  </a:lnTo>
                  <a:lnTo>
                    <a:pt x="180" y="0"/>
                  </a:lnTo>
                  <a:lnTo>
                    <a:pt x="176" y="0"/>
                  </a:lnTo>
                  <a:lnTo>
                    <a:pt x="172" y="0"/>
                  </a:lnTo>
                  <a:lnTo>
                    <a:pt x="168" y="0"/>
                  </a:lnTo>
                  <a:lnTo>
                    <a:pt x="164" y="0"/>
                  </a:lnTo>
                  <a:lnTo>
                    <a:pt x="161" y="0"/>
                  </a:lnTo>
                  <a:lnTo>
                    <a:pt x="157" y="0"/>
                  </a:lnTo>
                  <a:lnTo>
                    <a:pt x="153" y="0"/>
                  </a:lnTo>
                  <a:lnTo>
                    <a:pt x="149" y="0"/>
                  </a:lnTo>
                  <a:lnTo>
                    <a:pt x="145" y="0"/>
                  </a:lnTo>
                  <a:lnTo>
                    <a:pt x="142" y="0"/>
                  </a:lnTo>
                  <a:lnTo>
                    <a:pt x="138" y="0"/>
                  </a:lnTo>
                  <a:lnTo>
                    <a:pt x="134" y="0"/>
                  </a:lnTo>
                  <a:lnTo>
                    <a:pt x="130" y="0"/>
                  </a:lnTo>
                  <a:lnTo>
                    <a:pt x="126" y="0"/>
                  </a:lnTo>
                  <a:lnTo>
                    <a:pt x="122" y="0"/>
                  </a:lnTo>
                  <a:lnTo>
                    <a:pt x="118" y="0"/>
                  </a:lnTo>
                  <a:lnTo>
                    <a:pt x="114" y="0"/>
                  </a:lnTo>
                  <a:lnTo>
                    <a:pt x="110" y="0"/>
                  </a:lnTo>
                  <a:lnTo>
                    <a:pt x="106" y="0"/>
                  </a:lnTo>
                  <a:lnTo>
                    <a:pt x="102" y="0"/>
                  </a:lnTo>
                  <a:lnTo>
                    <a:pt x="98" y="0"/>
                  </a:lnTo>
                  <a:lnTo>
                    <a:pt x="94" y="0"/>
                  </a:lnTo>
                  <a:lnTo>
                    <a:pt x="90" y="0"/>
                  </a:lnTo>
                  <a:lnTo>
                    <a:pt x="86" y="0"/>
                  </a:lnTo>
                  <a:lnTo>
                    <a:pt x="82" y="0"/>
                  </a:lnTo>
                  <a:lnTo>
                    <a:pt x="78" y="0"/>
                  </a:lnTo>
                  <a:lnTo>
                    <a:pt x="74" y="0"/>
                  </a:lnTo>
                  <a:lnTo>
                    <a:pt x="70" y="0"/>
                  </a:lnTo>
                  <a:lnTo>
                    <a:pt x="66" y="0"/>
                  </a:lnTo>
                  <a:lnTo>
                    <a:pt x="63" y="0"/>
                  </a:lnTo>
                  <a:lnTo>
                    <a:pt x="59" y="0"/>
                  </a:lnTo>
                  <a:lnTo>
                    <a:pt x="55" y="0"/>
                  </a:lnTo>
                  <a:lnTo>
                    <a:pt x="51" y="0"/>
                  </a:lnTo>
                  <a:lnTo>
                    <a:pt x="47" y="0"/>
                  </a:lnTo>
                  <a:lnTo>
                    <a:pt x="43" y="0"/>
                  </a:lnTo>
                  <a:lnTo>
                    <a:pt x="39" y="0"/>
                  </a:lnTo>
                  <a:lnTo>
                    <a:pt x="35" y="0"/>
                  </a:lnTo>
                  <a:lnTo>
                    <a:pt x="31" y="0"/>
                  </a:lnTo>
                  <a:lnTo>
                    <a:pt x="27" y="0"/>
                  </a:lnTo>
                  <a:lnTo>
                    <a:pt x="23" y="0"/>
                  </a:lnTo>
                  <a:lnTo>
                    <a:pt x="19" y="0"/>
                  </a:lnTo>
                  <a:lnTo>
                    <a:pt x="15" y="0"/>
                  </a:lnTo>
                  <a:lnTo>
                    <a:pt x="11" y="0"/>
                  </a:lnTo>
                  <a:lnTo>
                    <a:pt x="7" y="0"/>
                  </a:lnTo>
                  <a:lnTo>
                    <a:pt x="4" y="0"/>
                  </a:lnTo>
                  <a:lnTo>
                    <a:pt x="0" y="0"/>
                  </a:lnTo>
                </a:path>
              </a:pathLst>
            </a:custGeom>
            <a:solidFill>
              <a:srgbClr val="C0300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6" name="Line 39"/>
            <p:cNvSpPr>
              <a:spLocks noChangeShapeType="1"/>
            </p:cNvSpPr>
            <p:nvPr/>
          </p:nvSpPr>
          <p:spPr bwMode="auto">
            <a:xfrm>
              <a:off x="441" y="2694"/>
              <a:ext cx="2358"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7" name="Rectangle 40"/>
            <p:cNvSpPr>
              <a:spLocks noChangeArrowheads="1"/>
            </p:cNvSpPr>
            <p:nvPr/>
          </p:nvSpPr>
          <p:spPr bwMode="auto">
            <a:xfrm>
              <a:off x="2668" y="2662"/>
              <a:ext cx="198" cy="215"/>
            </a:xfrm>
            <a:prstGeom prst="rect">
              <a:avLst/>
            </a:prstGeom>
            <a:noFill/>
            <a:ln w="12700">
              <a:noFill/>
              <a:miter lim="800000"/>
              <a:headEnd/>
              <a:tailEnd/>
            </a:ln>
          </p:spPr>
          <p:txBody>
            <a:bodyPr wrap="none" lIns="90488" tIns="44450" rIns="90488" bIns="44450">
              <a:spAutoFit/>
            </a:bodyPr>
            <a:lstStyle/>
            <a:p>
              <a:r>
                <a:rPr lang="en-US" sz="1800" b="1" i="0">
                  <a:solidFill>
                    <a:srgbClr val="808080"/>
                  </a:solidFill>
                  <a:latin typeface="Arial" charset="0"/>
                </a:rPr>
                <a:t>^</a:t>
              </a:r>
            </a:p>
          </p:txBody>
        </p:sp>
      </p:grpSp>
    </p:spTree>
    <p:extLst>
      <p:ext uri="{BB962C8B-B14F-4D97-AF65-F5344CB8AC3E}">
        <p14:creationId xmlns:p14="http://schemas.microsoft.com/office/powerpoint/2010/main" val="2364850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990600"/>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918710"/>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pPr algn="ctr"/>
            <a:r>
              <a:rPr lang="en-US" sz="3200" dirty="0" smtClean="0">
                <a:latin typeface="Times New Roman" pitchFamily="18" charset="0"/>
                <a:cs typeface="Times New Roman" pitchFamily="18" charset="0"/>
              </a:rPr>
              <a:t>Associate Analytics Program – Day 9 &amp; 10</a:t>
            </a:r>
            <a:endParaRPr lang="en-US" sz="3200" dirty="0"/>
          </a:p>
        </p:txBody>
      </p:sp>
      <p:sp>
        <p:nvSpPr>
          <p:cNvPr id="4" name="Content Placeholder 2"/>
          <p:cNvSpPr txBox="1">
            <a:spLocks/>
          </p:cNvSpPr>
          <p:nvPr/>
        </p:nvSpPr>
        <p:spPr>
          <a:xfrm>
            <a:off x="457200" y="2244272"/>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smtClean="0">
                <a:latin typeface="Times New Roman" pitchFamily="18" charset="0"/>
                <a:cs typeface="Times New Roman" pitchFamily="18" charset="0"/>
              </a:rPr>
              <a:t>Estimating Parameters for Single population</a:t>
            </a:r>
          </a:p>
          <a:p>
            <a:pPr marL="0" indent="0" algn="ctr">
              <a:buFont typeface="Arial" pitchFamily="34" charset="0"/>
              <a:buNone/>
            </a:pPr>
            <a:r>
              <a:rPr lang="en-US" b="1" smtClean="0">
                <a:latin typeface="Times New Roman" pitchFamily="18" charset="0"/>
                <a:cs typeface="Times New Roman" pitchFamily="18" charset="0"/>
              </a:rPr>
              <a:t> </a:t>
            </a:r>
          </a:p>
          <a:p>
            <a:pPr marL="0" indent="0">
              <a:buFont typeface="Arial" pitchFamily="34" charset="0"/>
              <a:buNone/>
            </a:pPr>
            <a:r>
              <a:rPr lang="en-US" sz="2400" u="sng" smtClean="0">
                <a:latin typeface="Times New Roman" pitchFamily="18" charset="0"/>
                <a:cs typeface="Times New Roman" pitchFamily="18" charset="0"/>
              </a:rPr>
              <a:t>Learning Objectives </a:t>
            </a:r>
          </a:p>
          <a:p>
            <a:r>
              <a:rPr lang="en-US" sz="2000" smtClean="0">
                <a:latin typeface="Times New Roman" pitchFamily="18" charset="0"/>
                <a:cs typeface="Times New Roman" pitchFamily="18" charset="0"/>
              </a:rPr>
              <a:t>Estimate a population mean from a sample mean when </a:t>
            </a:r>
            <a:r>
              <a:rPr lang="en-US" sz="2000" u="sng" smtClean="0">
                <a:latin typeface="Times New Roman" pitchFamily="18" charset="0"/>
                <a:cs typeface="Times New Roman" pitchFamily="18" charset="0"/>
              </a:rPr>
              <a:t>s is known.</a:t>
            </a:r>
          </a:p>
          <a:p>
            <a:r>
              <a:rPr lang="en-US" sz="2000" smtClean="0">
                <a:latin typeface="Times New Roman" pitchFamily="18" charset="0"/>
                <a:cs typeface="Times New Roman" pitchFamily="18" charset="0"/>
              </a:rPr>
              <a:t>Estimate a population mean from a sample mean when </a:t>
            </a:r>
            <a:r>
              <a:rPr lang="en-US" sz="2000" u="sng" smtClean="0">
                <a:latin typeface="Times New Roman" pitchFamily="18" charset="0"/>
                <a:cs typeface="Times New Roman" pitchFamily="18" charset="0"/>
              </a:rPr>
              <a:t>s is unknown.</a:t>
            </a:r>
          </a:p>
          <a:p>
            <a:r>
              <a:rPr lang="en-US" sz="2000" smtClean="0">
                <a:latin typeface="Times New Roman" pitchFamily="18" charset="0"/>
                <a:cs typeface="Times New Roman" pitchFamily="18" charset="0"/>
              </a:rPr>
              <a:t>Estimate a population proportion using the </a:t>
            </a:r>
            <a:r>
              <a:rPr lang="en-US" sz="2000" u="sng" smtClean="0">
                <a:latin typeface="Times New Roman" pitchFamily="18" charset="0"/>
                <a:cs typeface="Times New Roman" pitchFamily="18" charset="0"/>
              </a:rPr>
              <a:t>z statistic.</a:t>
            </a:r>
          </a:p>
          <a:p>
            <a:r>
              <a:rPr lang="en-US" sz="2000" smtClean="0">
                <a:latin typeface="Times New Roman" pitchFamily="18" charset="0"/>
                <a:cs typeface="Times New Roman" pitchFamily="18" charset="0"/>
              </a:rPr>
              <a:t>Use the chi-square distribution to estimate the population variance given the sample variance.</a:t>
            </a:r>
          </a:p>
          <a:p>
            <a:r>
              <a:rPr lang="en-US" sz="2000" smtClean="0">
                <a:latin typeface="Times New Roman" pitchFamily="18" charset="0"/>
                <a:cs typeface="Times New Roman" pitchFamily="18" charset="0"/>
              </a:rPr>
              <a:t>Determine the sample size needed in order to estimate the population mean and population proportion.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648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4"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Probability density function of Normal </a:t>
            </a:r>
            <a:r>
              <a:rPr lang="it-IT" sz="2000" b="0" u="sng" dirty="0">
                <a:latin typeface="Times New Roman" pitchFamily="18" charset="0"/>
                <a:cs typeface="Times New Roman" pitchFamily="18" charset="0"/>
              </a:rPr>
              <a:t>Distributions </a:t>
            </a:r>
            <a:r>
              <a:rPr lang="it-IT" sz="2000" b="0" u="sng" dirty="0" smtClean="0">
                <a:latin typeface="Times New Roman" pitchFamily="18" charset="0"/>
                <a:cs typeface="Times New Roman" pitchFamily="18" charset="0"/>
              </a:rPr>
              <a:t>:</a:t>
            </a:r>
          </a:p>
          <a:p>
            <a:pPr marL="0" indent="0" algn="just">
              <a:buNone/>
            </a:pPr>
            <a:endParaRPr lang="it-IT" sz="2000" b="0" u="sng" dirty="0">
              <a:latin typeface="Times New Roman" pitchFamily="18" charset="0"/>
              <a:cs typeface="Times New Roman" pitchFamily="18" charset="0"/>
            </a:endParaRPr>
          </a:p>
        </p:txBody>
      </p:sp>
      <p:graphicFrame>
        <p:nvGraphicFramePr>
          <p:cNvPr id="5" name="Object 5">
            <a:hlinkClick r:id="" action="ppaction://ole?verb=0"/>
          </p:cNvPr>
          <p:cNvGraphicFramePr>
            <a:graphicFrameLocks/>
          </p:cNvGraphicFramePr>
          <p:nvPr>
            <p:extLst>
              <p:ext uri="{D42A27DB-BD31-4B8C-83A1-F6EECF244321}">
                <p14:modId xmlns:p14="http://schemas.microsoft.com/office/powerpoint/2010/main" val="170391678"/>
              </p:ext>
            </p:extLst>
          </p:nvPr>
        </p:nvGraphicFramePr>
        <p:xfrm>
          <a:off x="441325" y="2204803"/>
          <a:ext cx="3536950" cy="3760787"/>
        </p:xfrm>
        <a:graphic>
          <a:graphicData uri="http://schemas.openxmlformats.org/presentationml/2006/ole">
            <mc:AlternateContent xmlns:mc="http://schemas.openxmlformats.org/markup-compatibility/2006">
              <mc:Choice xmlns:v="urn:schemas-microsoft-com:vml" Requires="v">
                <p:oleObj spid="_x0000_s1046" name="Equation" r:id="rId3" imgW="1701720" imgH="1650960" progId="Equation.3">
                  <p:embed/>
                </p:oleObj>
              </mc:Choice>
              <mc:Fallback>
                <p:oleObj name="Equation" r:id="rId3" imgW="1701720" imgH="165096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325" y="2204803"/>
                        <a:ext cx="3536950" cy="3760787"/>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20"/>
          <p:cNvGrpSpPr>
            <a:grpSpLocks/>
          </p:cNvGrpSpPr>
          <p:nvPr/>
        </p:nvGrpSpPr>
        <p:grpSpPr bwMode="auto">
          <a:xfrm>
            <a:off x="4495800" y="2200040"/>
            <a:ext cx="4494213" cy="3763963"/>
            <a:chOff x="2665" y="1272"/>
            <a:chExt cx="2831" cy="1744"/>
          </a:xfrm>
        </p:grpSpPr>
        <p:sp>
          <p:nvSpPr>
            <p:cNvPr id="7" name="Freeform 6"/>
            <p:cNvSpPr>
              <a:spLocks/>
            </p:cNvSpPr>
            <p:nvPr/>
          </p:nvSpPr>
          <p:spPr bwMode="auto">
            <a:xfrm>
              <a:off x="2665" y="1272"/>
              <a:ext cx="2831" cy="1744"/>
            </a:xfrm>
            <a:custGeom>
              <a:avLst/>
              <a:gdLst>
                <a:gd name="T0" fmla="*/ 0 w 2831"/>
                <a:gd name="T1" fmla="*/ 0 h 1744"/>
                <a:gd name="T2" fmla="*/ 2830 w 2831"/>
                <a:gd name="T3" fmla="*/ 0 h 1744"/>
                <a:gd name="T4" fmla="*/ 2830 w 2831"/>
                <a:gd name="T5" fmla="*/ 1743 h 1744"/>
                <a:gd name="T6" fmla="*/ 0 w 2831"/>
                <a:gd name="T7" fmla="*/ 1743 h 1744"/>
                <a:gd name="T8" fmla="*/ 0 w 2831"/>
                <a:gd name="T9" fmla="*/ 0 h 1744"/>
                <a:gd name="T10" fmla="*/ 0 60000 65536"/>
                <a:gd name="T11" fmla="*/ 0 60000 65536"/>
                <a:gd name="T12" fmla="*/ 0 60000 65536"/>
                <a:gd name="T13" fmla="*/ 0 60000 65536"/>
                <a:gd name="T14" fmla="*/ 0 60000 65536"/>
                <a:gd name="T15" fmla="*/ 0 w 2831"/>
                <a:gd name="T16" fmla="*/ 0 h 1744"/>
                <a:gd name="T17" fmla="*/ 2831 w 2831"/>
                <a:gd name="T18" fmla="*/ 1744 h 1744"/>
              </a:gdLst>
              <a:ahLst/>
              <a:cxnLst>
                <a:cxn ang="T10">
                  <a:pos x="T0" y="T1"/>
                </a:cxn>
                <a:cxn ang="T11">
                  <a:pos x="T2" y="T3"/>
                </a:cxn>
                <a:cxn ang="T12">
                  <a:pos x="T4" y="T5"/>
                </a:cxn>
                <a:cxn ang="T13">
                  <a:pos x="T6" y="T7"/>
                </a:cxn>
                <a:cxn ang="T14">
                  <a:pos x="T8" y="T9"/>
                </a:cxn>
              </a:cxnLst>
              <a:rect l="T15" t="T16" r="T17" b="T18"/>
              <a:pathLst>
                <a:path w="2831" h="1744">
                  <a:moveTo>
                    <a:pt x="0" y="0"/>
                  </a:moveTo>
                  <a:lnTo>
                    <a:pt x="2830" y="0"/>
                  </a:lnTo>
                  <a:lnTo>
                    <a:pt x="2830" y="1743"/>
                  </a:lnTo>
                  <a:lnTo>
                    <a:pt x="0" y="1743"/>
                  </a:lnTo>
                  <a:lnTo>
                    <a:pt x="0" y="0"/>
                  </a:lnTo>
                </a:path>
              </a:pathLst>
            </a:custGeom>
            <a:noFill/>
            <a:ln w="76200" cap="rnd">
              <a:solidFill>
                <a:srgbClr val="F6BF6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8" name="Object 7">
              <a:hlinkClick r:id="" action="ppaction://ole?verb=0"/>
            </p:cNvPr>
            <p:cNvGraphicFramePr>
              <a:graphicFrameLocks/>
            </p:cNvGraphicFramePr>
            <p:nvPr/>
          </p:nvGraphicFramePr>
          <p:xfrm>
            <a:off x="3935" y="2752"/>
            <a:ext cx="272" cy="245"/>
          </p:xfrm>
          <a:graphic>
            <a:graphicData uri="http://schemas.openxmlformats.org/presentationml/2006/ole">
              <mc:AlternateContent xmlns:mc="http://schemas.openxmlformats.org/markup-compatibility/2006">
                <mc:Choice xmlns:v="urn:schemas-microsoft-com:vml" Requires="v">
                  <p:oleObj spid="_x0000_s1047" name="Equation" r:id="rId5" imgW="152280" imgH="164880" progId="Equation.3">
                    <p:embed/>
                  </p:oleObj>
                </mc:Choice>
                <mc:Fallback>
                  <p:oleObj name="Equation" r:id="rId5" imgW="152280" imgH="16488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 y="2752"/>
                          <a:ext cx="272" cy="24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 name="Group 18"/>
            <p:cNvGrpSpPr>
              <a:grpSpLocks/>
            </p:cNvGrpSpPr>
            <p:nvPr/>
          </p:nvGrpSpPr>
          <p:grpSpPr bwMode="auto">
            <a:xfrm>
              <a:off x="2736" y="1432"/>
              <a:ext cx="2622" cy="1319"/>
              <a:chOff x="2736" y="1432"/>
              <a:chExt cx="2622" cy="1319"/>
            </a:xfrm>
          </p:grpSpPr>
          <p:sp>
            <p:nvSpPr>
              <p:cNvPr id="11" name="Line 8"/>
              <p:cNvSpPr>
                <a:spLocks noChangeShapeType="1"/>
              </p:cNvSpPr>
              <p:nvPr/>
            </p:nvSpPr>
            <p:spPr bwMode="auto">
              <a:xfrm flipV="1">
                <a:off x="4047" y="1432"/>
                <a:ext cx="0" cy="130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9"/>
              <p:cNvSpPr>
                <a:spLocks noChangeShapeType="1"/>
              </p:cNvSpPr>
              <p:nvPr/>
            </p:nvSpPr>
            <p:spPr bwMode="auto">
              <a:xfrm>
                <a:off x="2740" y="2729"/>
                <a:ext cx="261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0"/>
              <p:cNvSpPr>
                <a:spLocks noChangeShapeType="1"/>
              </p:cNvSpPr>
              <p:nvPr/>
            </p:nvSpPr>
            <p:spPr bwMode="auto">
              <a:xfrm flipV="1">
                <a:off x="2736" y="2707"/>
                <a:ext cx="0" cy="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1"/>
              <p:cNvSpPr>
                <a:spLocks noChangeShapeType="1"/>
              </p:cNvSpPr>
              <p:nvPr/>
            </p:nvSpPr>
            <p:spPr bwMode="auto">
              <a:xfrm flipV="1">
                <a:off x="3173" y="2707"/>
                <a:ext cx="0" cy="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2"/>
              <p:cNvSpPr>
                <a:spLocks noChangeShapeType="1"/>
              </p:cNvSpPr>
              <p:nvPr/>
            </p:nvSpPr>
            <p:spPr bwMode="auto">
              <a:xfrm flipV="1">
                <a:off x="3609" y="2707"/>
                <a:ext cx="0" cy="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3"/>
              <p:cNvSpPr>
                <a:spLocks noChangeShapeType="1"/>
              </p:cNvSpPr>
              <p:nvPr/>
            </p:nvSpPr>
            <p:spPr bwMode="auto">
              <a:xfrm flipV="1">
                <a:off x="4047" y="2707"/>
                <a:ext cx="0" cy="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4"/>
              <p:cNvSpPr>
                <a:spLocks noChangeShapeType="1"/>
              </p:cNvSpPr>
              <p:nvPr/>
            </p:nvSpPr>
            <p:spPr bwMode="auto">
              <a:xfrm flipV="1">
                <a:off x="4483" y="2707"/>
                <a:ext cx="0" cy="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5"/>
              <p:cNvSpPr>
                <a:spLocks noChangeShapeType="1"/>
              </p:cNvSpPr>
              <p:nvPr/>
            </p:nvSpPr>
            <p:spPr bwMode="auto">
              <a:xfrm flipV="1">
                <a:off x="4920" y="2707"/>
                <a:ext cx="0" cy="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6"/>
              <p:cNvSpPr>
                <a:spLocks noChangeShapeType="1"/>
              </p:cNvSpPr>
              <p:nvPr/>
            </p:nvSpPr>
            <p:spPr bwMode="auto">
              <a:xfrm flipV="1">
                <a:off x="5356" y="2707"/>
                <a:ext cx="0" cy="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Freeform 17"/>
              <p:cNvSpPr>
                <a:spLocks/>
              </p:cNvSpPr>
              <p:nvPr/>
            </p:nvSpPr>
            <p:spPr bwMode="auto">
              <a:xfrm>
                <a:off x="2736" y="1440"/>
                <a:ext cx="2622" cy="1276"/>
              </a:xfrm>
              <a:custGeom>
                <a:avLst/>
                <a:gdLst>
                  <a:gd name="T0" fmla="*/ 0 w 2622"/>
                  <a:gd name="T1" fmla="*/ 1275 h 1276"/>
                  <a:gd name="T2" fmla="*/ 43 w 2622"/>
                  <a:gd name="T3" fmla="*/ 1270 h 1276"/>
                  <a:gd name="T4" fmla="*/ 87 w 2622"/>
                  <a:gd name="T5" fmla="*/ 1263 h 1276"/>
                  <a:gd name="T6" fmla="*/ 130 w 2622"/>
                  <a:gd name="T7" fmla="*/ 1255 h 1276"/>
                  <a:gd name="T8" fmla="*/ 174 w 2622"/>
                  <a:gd name="T9" fmla="*/ 1245 h 1276"/>
                  <a:gd name="T10" fmla="*/ 218 w 2622"/>
                  <a:gd name="T11" fmla="*/ 1232 h 1276"/>
                  <a:gd name="T12" fmla="*/ 262 w 2622"/>
                  <a:gd name="T13" fmla="*/ 1217 h 1276"/>
                  <a:gd name="T14" fmla="*/ 305 w 2622"/>
                  <a:gd name="T15" fmla="*/ 1198 h 1276"/>
                  <a:gd name="T16" fmla="*/ 349 w 2622"/>
                  <a:gd name="T17" fmla="*/ 1174 h 1276"/>
                  <a:gd name="T18" fmla="*/ 392 w 2622"/>
                  <a:gd name="T19" fmla="*/ 1147 h 1276"/>
                  <a:gd name="T20" fmla="*/ 437 w 2622"/>
                  <a:gd name="T21" fmla="*/ 1114 h 1276"/>
                  <a:gd name="T22" fmla="*/ 480 w 2622"/>
                  <a:gd name="T23" fmla="*/ 1077 h 1276"/>
                  <a:gd name="T24" fmla="*/ 524 w 2622"/>
                  <a:gd name="T25" fmla="*/ 1034 h 1276"/>
                  <a:gd name="T26" fmla="*/ 567 w 2622"/>
                  <a:gd name="T27" fmla="*/ 985 h 1276"/>
                  <a:gd name="T28" fmla="*/ 612 w 2622"/>
                  <a:gd name="T29" fmla="*/ 931 h 1276"/>
                  <a:gd name="T30" fmla="*/ 655 w 2622"/>
                  <a:gd name="T31" fmla="*/ 870 h 1276"/>
                  <a:gd name="T32" fmla="*/ 698 w 2622"/>
                  <a:gd name="T33" fmla="*/ 805 h 1276"/>
                  <a:gd name="T34" fmla="*/ 742 w 2622"/>
                  <a:gd name="T35" fmla="*/ 735 h 1276"/>
                  <a:gd name="T36" fmla="*/ 785 w 2622"/>
                  <a:gd name="T37" fmla="*/ 661 h 1276"/>
                  <a:gd name="T38" fmla="*/ 830 w 2622"/>
                  <a:gd name="T39" fmla="*/ 585 h 1276"/>
                  <a:gd name="T40" fmla="*/ 873 w 2622"/>
                  <a:gd name="T41" fmla="*/ 507 h 1276"/>
                  <a:gd name="T42" fmla="*/ 917 w 2622"/>
                  <a:gd name="T43" fmla="*/ 429 h 1276"/>
                  <a:gd name="T44" fmla="*/ 960 w 2622"/>
                  <a:gd name="T45" fmla="*/ 353 h 1276"/>
                  <a:gd name="T46" fmla="*/ 1003 w 2622"/>
                  <a:gd name="T47" fmla="*/ 280 h 1276"/>
                  <a:gd name="T48" fmla="*/ 1048 w 2622"/>
                  <a:gd name="T49" fmla="*/ 212 h 1276"/>
                  <a:gd name="T50" fmla="*/ 1091 w 2622"/>
                  <a:gd name="T51" fmla="*/ 151 h 1276"/>
                  <a:gd name="T52" fmla="*/ 1135 w 2622"/>
                  <a:gd name="T53" fmla="*/ 99 h 1276"/>
                  <a:gd name="T54" fmla="*/ 1178 w 2622"/>
                  <a:gd name="T55" fmla="*/ 56 h 1276"/>
                  <a:gd name="T56" fmla="*/ 1223 w 2622"/>
                  <a:gd name="T57" fmla="*/ 25 h 1276"/>
                  <a:gd name="T58" fmla="*/ 1266 w 2622"/>
                  <a:gd name="T59" fmla="*/ 6 h 1276"/>
                  <a:gd name="T60" fmla="*/ 1310 w 2622"/>
                  <a:gd name="T61" fmla="*/ 0 h 1276"/>
                  <a:gd name="T62" fmla="*/ 1353 w 2622"/>
                  <a:gd name="T63" fmla="*/ 6 h 1276"/>
                  <a:gd name="T64" fmla="*/ 1397 w 2622"/>
                  <a:gd name="T65" fmla="*/ 25 h 1276"/>
                  <a:gd name="T66" fmla="*/ 1441 w 2622"/>
                  <a:gd name="T67" fmla="*/ 56 h 1276"/>
                  <a:gd name="T68" fmla="*/ 1485 w 2622"/>
                  <a:gd name="T69" fmla="*/ 99 h 1276"/>
                  <a:gd name="T70" fmla="*/ 1528 w 2622"/>
                  <a:gd name="T71" fmla="*/ 151 h 1276"/>
                  <a:gd name="T72" fmla="*/ 1572 w 2622"/>
                  <a:gd name="T73" fmla="*/ 212 h 1276"/>
                  <a:gd name="T74" fmla="*/ 1616 w 2622"/>
                  <a:gd name="T75" fmla="*/ 280 h 1276"/>
                  <a:gd name="T76" fmla="*/ 1659 w 2622"/>
                  <a:gd name="T77" fmla="*/ 353 h 1276"/>
                  <a:gd name="T78" fmla="*/ 1703 w 2622"/>
                  <a:gd name="T79" fmla="*/ 429 h 1276"/>
                  <a:gd name="T80" fmla="*/ 1746 w 2622"/>
                  <a:gd name="T81" fmla="*/ 507 h 1276"/>
                  <a:gd name="T82" fmla="*/ 1790 w 2622"/>
                  <a:gd name="T83" fmla="*/ 585 h 1276"/>
                  <a:gd name="T84" fmla="*/ 1834 w 2622"/>
                  <a:gd name="T85" fmla="*/ 661 h 1276"/>
                  <a:gd name="T86" fmla="*/ 1878 w 2622"/>
                  <a:gd name="T87" fmla="*/ 735 h 1276"/>
                  <a:gd name="T88" fmla="*/ 1921 w 2622"/>
                  <a:gd name="T89" fmla="*/ 805 h 1276"/>
                  <a:gd name="T90" fmla="*/ 1965 w 2622"/>
                  <a:gd name="T91" fmla="*/ 870 h 1276"/>
                  <a:gd name="T92" fmla="*/ 2008 w 2622"/>
                  <a:gd name="T93" fmla="*/ 931 h 1276"/>
                  <a:gd name="T94" fmla="*/ 2052 w 2622"/>
                  <a:gd name="T95" fmla="*/ 985 h 1276"/>
                  <a:gd name="T96" fmla="*/ 2096 w 2622"/>
                  <a:gd name="T97" fmla="*/ 1034 h 1276"/>
                  <a:gd name="T98" fmla="*/ 2140 w 2622"/>
                  <a:gd name="T99" fmla="*/ 1077 h 1276"/>
                  <a:gd name="T100" fmla="*/ 2183 w 2622"/>
                  <a:gd name="T101" fmla="*/ 1114 h 1276"/>
                  <a:gd name="T102" fmla="*/ 2228 w 2622"/>
                  <a:gd name="T103" fmla="*/ 1147 h 1276"/>
                  <a:gd name="T104" fmla="*/ 2271 w 2622"/>
                  <a:gd name="T105" fmla="*/ 1174 h 1276"/>
                  <a:gd name="T106" fmla="*/ 2314 w 2622"/>
                  <a:gd name="T107" fmla="*/ 1198 h 1276"/>
                  <a:gd name="T108" fmla="*/ 2358 w 2622"/>
                  <a:gd name="T109" fmla="*/ 1217 h 1276"/>
                  <a:gd name="T110" fmla="*/ 2401 w 2622"/>
                  <a:gd name="T111" fmla="*/ 1232 h 1276"/>
                  <a:gd name="T112" fmla="*/ 2446 w 2622"/>
                  <a:gd name="T113" fmla="*/ 1245 h 1276"/>
                  <a:gd name="T114" fmla="*/ 2489 w 2622"/>
                  <a:gd name="T115" fmla="*/ 1255 h 1276"/>
                  <a:gd name="T116" fmla="*/ 2533 w 2622"/>
                  <a:gd name="T117" fmla="*/ 1263 h 1276"/>
                  <a:gd name="T118" fmla="*/ 2576 w 2622"/>
                  <a:gd name="T119" fmla="*/ 1270 h 1276"/>
                  <a:gd name="T120" fmla="*/ 2621 w 2622"/>
                  <a:gd name="T121" fmla="*/ 1275 h 127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622"/>
                  <a:gd name="T184" fmla="*/ 0 h 1276"/>
                  <a:gd name="T185" fmla="*/ 2622 w 2622"/>
                  <a:gd name="T186" fmla="*/ 1276 h 127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622" h="1276">
                    <a:moveTo>
                      <a:pt x="0" y="1275"/>
                    </a:moveTo>
                    <a:lnTo>
                      <a:pt x="43" y="1270"/>
                    </a:lnTo>
                    <a:lnTo>
                      <a:pt x="87" y="1263"/>
                    </a:lnTo>
                    <a:lnTo>
                      <a:pt x="130" y="1255"/>
                    </a:lnTo>
                    <a:lnTo>
                      <a:pt x="174" y="1245"/>
                    </a:lnTo>
                    <a:lnTo>
                      <a:pt x="218" y="1232"/>
                    </a:lnTo>
                    <a:lnTo>
                      <a:pt x="262" y="1217"/>
                    </a:lnTo>
                    <a:lnTo>
                      <a:pt x="305" y="1198"/>
                    </a:lnTo>
                    <a:lnTo>
                      <a:pt x="349" y="1174"/>
                    </a:lnTo>
                    <a:lnTo>
                      <a:pt x="392" y="1147"/>
                    </a:lnTo>
                    <a:lnTo>
                      <a:pt x="437" y="1114"/>
                    </a:lnTo>
                    <a:lnTo>
                      <a:pt x="480" y="1077"/>
                    </a:lnTo>
                    <a:lnTo>
                      <a:pt x="524" y="1034"/>
                    </a:lnTo>
                    <a:lnTo>
                      <a:pt x="567" y="985"/>
                    </a:lnTo>
                    <a:lnTo>
                      <a:pt x="612" y="931"/>
                    </a:lnTo>
                    <a:lnTo>
                      <a:pt x="655" y="870"/>
                    </a:lnTo>
                    <a:lnTo>
                      <a:pt x="698" y="805"/>
                    </a:lnTo>
                    <a:lnTo>
                      <a:pt x="742" y="735"/>
                    </a:lnTo>
                    <a:lnTo>
                      <a:pt x="785" y="661"/>
                    </a:lnTo>
                    <a:lnTo>
                      <a:pt x="830" y="585"/>
                    </a:lnTo>
                    <a:lnTo>
                      <a:pt x="873" y="507"/>
                    </a:lnTo>
                    <a:lnTo>
                      <a:pt x="917" y="429"/>
                    </a:lnTo>
                    <a:lnTo>
                      <a:pt x="960" y="353"/>
                    </a:lnTo>
                    <a:lnTo>
                      <a:pt x="1003" y="280"/>
                    </a:lnTo>
                    <a:lnTo>
                      <a:pt x="1048" y="212"/>
                    </a:lnTo>
                    <a:lnTo>
                      <a:pt x="1091" y="151"/>
                    </a:lnTo>
                    <a:lnTo>
                      <a:pt x="1135" y="99"/>
                    </a:lnTo>
                    <a:lnTo>
                      <a:pt x="1178" y="56"/>
                    </a:lnTo>
                    <a:lnTo>
                      <a:pt x="1223" y="25"/>
                    </a:lnTo>
                    <a:lnTo>
                      <a:pt x="1266" y="6"/>
                    </a:lnTo>
                    <a:lnTo>
                      <a:pt x="1310" y="0"/>
                    </a:lnTo>
                    <a:lnTo>
                      <a:pt x="1353" y="6"/>
                    </a:lnTo>
                    <a:lnTo>
                      <a:pt x="1397" y="25"/>
                    </a:lnTo>
                    <a:lnTo>
                      <a:pt x="1441" y="56"/>
                    </a:lnTo>
                    <a:lnTo>
                      <a:pt x="1485" y="99"/>
                    </a:lnTo>
                    <a:lnTo>
                      <a:pt x="1528" y="151"/>
                    </a:lnTo>
                    <a:lnTo>
                      <a:pt x="1572" y="212"/>
                    </a:lnTo>
                    <a:lnTo>
                      <a:pt x="1616" y="280"/>
                    </a:lnTo>
                    <a:lnTo>
                      <a:pt x="1659" y="353"/>
                    </a:lnTo>
                    <a:lnTo>
                      <a:pt x="1703" y="429"/>
                    </a:lnTo>
                    <a:lnTo>
                      <a:pt x="1746" y="507"/>
                    </a:lnTo>
                    <a:lnTo>
                      <a:pt x="1790" y="585"/>
                    </a:lnTo>
                    <a:lnTo>
                      <a:pt x="1834" y="661"/>
                    </a:lnTo>
                    <a:lnTo>
                      <a:pt x="1878" y="735"/>
                    </a:lnTo>
                    <a:lnTo>
                      <a:pt x="1921" y="805"/>
                    </a:lnTo>
                    <a:lnTo>
                      <a:pt x="1965" y="870"/>
                    </a:lnTo>
                    <a:lnTo>
                      <a:pt x="2008" y="931"/>
                    </a:lnTo>
                    <a:lnTo>
                      <a:pt x="2052" y="985"/>
                    </a:lnTo>
                    <a:lnTo>
                      <a:pt x="2096" y="1034"/>
                    </a:lnTo>
                    <a:lnTo>
                      <a:pt x="2140" y="1077"/>
                    </a:lnTo>
                    <a:lnTo>
                      <a:pt x="2183" y="1114"/>
                    </a:lnTo>
                    <a:lnTo>
                      <a:pt x="2228" y="1147"/>
                    </a:lnTo>
                    <a:lnTo>
                      <a:pt x="2271" y="1174"/>
                    </a:lnTo>
                    <a:lnTo>
                      <a:pt x="2314" y="1198"/>
                    </a:lnTo>
                    <a:lnTo>
                      <a:pt x="2358" y="1217"/>
                    </a:lnTo>
                    <a:lnTo>
                      <a:pt x="2401" y="1232"/>
                    </a:lnTo>
                    <a:lnTo>
                      <a:pt x="2446" y="1245"/>
                    </a:lnTo>
                    <a:lnTo>
                      <a:pt x="2489" y="1255"/>
                    </a:lnTo>
                    <a:lnTo>
                      <a:pt x="2533" y="1263"/>
                    </a:lnTo>
                    <a:lnTo>
                      <a:pt x="2576" y="1270"/>
                    </a:lnTo>
                    <a:lnTo>
                      <a:pt x="2621" y="1275"/>
                    </a:lnTo>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 name="Rectangle 19"/>
            <p:cNvSpPr>
              <a:spLocks noChangeArrowheads="1"/>
            </p:cNvSpPr>
            <p:nvPr/>
          </p:nvSpPr>
          <p:spPr bwMode="auto">
            <a:xfrm>
              <a:off x="5078" y="2751"/>
              <a:ext cx="2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i="0">
                  <a:latin typeface="Arial" charset="0"/>
                </a:rPr>
                <a:t>X</a:t>
              </a:r>
            </a:p>
          </p:txBody>
        </p:sp>
      </p:grpSp>
    </p:spTree>
    <p:extLst>
      <p:ext uri="{BB962C8B-B14F-4D97-AF65-F5344CB8AC3E}">
        <p14:creationId xmlns:p14="http://schemas.microsoft.com/office/powerpoint/2010/main" val="10548877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Estimating the Population Mean :</a:t>
            </a:r>
          </a:p>
          <a:p>
            <a:pPr marL="0" indent="0" algn="just">
              <a:buNone/>
            </a:pPr>
            <a:endParaRPr lang="en-US" sz="2000" b="0" dirty="0" smtClean="0">
              <a:latin typeface="Times New Roman" pitchFamily="18" charset="0"/>
              <a:cs typeface="Times New Roman" pitchFamily="18" charset="0"/>
            </a:endParaRPr>
          </a:p>
          <a:p>
            <a:pPr algn="just"/>
            <a:r>
              <a:rPr lang="en-US" sz="1800" b="0" dirty="0">
                <a:latin typeface="Times New Roman" pitchFamily="18" charset="0"/>
                <a:cs typeface="Times New Roman" pitchFamily="18" charset="0"/>
              </a:rPr>
              <a:t>A point estimate is a static taken from a sample that is used to estimate a population parameter.</a:t>
            </a:r>
          </a:p>
          <a:p>
            <a:pPr algn="just"/>
            <a:r>
              <a:rPr lang="en-US" sz="1800" b="0" dirty="0">
                <a:latin typeface="Times New Roman" pitchFamily="18" charset="0"/>
                <a:cs typeface="Times New Roman" pitchFamily="18" charset="0"/>
              </a:rPr>
              <a:t>Interval estimate - a range of values within </a:t>
            </a:r>
            <a:r>
              <a:rPr lang="en-US" sz="1800" b="0" dirty="0" smtClean="0">
                <a:latin typeface="Times New Roman" pitchFamily="18" charset="0"/>
                <a:cs typeface="Times New Roman" pitchFamily="18" charset="0"/>
              </a:rPr>
              <a:t>which the </a:t>
            </a:r>
            <a:r>
              <a:rPr lang="en-US" sz="1800" b="0" dirty="0">
                <a:latin typeface="Times New Roman" pitchFamily="18" charset="0"/>
                <a:cs typeface="Times New Roman" pitchFamily="18" charset="0"/>
              </a:rPr>
              <a:t>analyst can declare, with some confidence, the population lies</a:t>
            </a:r>
            <a:r>
              <a:rPr lang="en-US" sz="1800" b="0" dirty="0" smtClean="0">
                <a:latin typeface="Times New Roman" pitchFamily="18" charset="0"/>
                <a:cs typeface="Times New Roman" pitchFamily="18" charset="0"/>
              </a:rPr>
              <a:t>.</a:t>
            </a:r>
          </a:p>
          <a:p>
            <a:pPr algn="just"/>
            <a:endParaRPr lang="en-US" sz="1800" b="0" dirty="0">
              <a:latin typeface="Times New Roman" pitchFamily="18" charset="0"/>
              <a:cs typeface="Times New Roman" pitchFamily="18" charset="0"/>
            </a:endParaRPr>
          </a:p>
          <a:p>
            <a:pPr marL="0" indent="0" algn="just">
              <a:buNone/>
            </a:pPr>
            <a:r>
              <a:rPr lang="en-US" sz="2000" b="0" u="sng" dirty="0">
                <a:latin typeface="Times New Roman" pitchFamily="18" charset="0"/>
                <a:cs typeface="Times New Roman" pitchFamily="18" charset="0"/>
              </a:rPr>
              <a:t>Confidence Interval to Estimate </a:t>
            </a:r>
            <a:r>
              <a:rPr lang="en-US" sz="2000" b="0" dirty="0" smtClean="0">
                <a:latin typeface="Times New Roman" pitchFamily="18" charset="0"/>
                <a:cs typeface="Times New Roman" pitchFamily="18" charset="0"/>
              </a:rPr>
              <a:t> </a:t>
            </a:r>
            <a:r>
              <a:rPr lang="en-US" sz="1800" i="1" dirty="0" smtClean="0">
                <a:solidFill>
                  <a:srgbClr val="000040"/>
                </a:solidFill>
                <a:latin typeface="Symbol" pitchFamily="18" charset="2"/>
              </a:rPr>
              <a:t></a:t>
            </a:r>
            <a:r>
              <a:rPr lang="en-US" sz="1800" dirty="0" smtClean="0">
                <a:solidFill>
                  <a:srgbClr val="000040"/>
                </a:solidFill>
                <a:latin typeface="Symbol" pitchFamily="18" charset="2"/>
              </a:rPr>
              <a:t> </a:t>
            </a:r>
            <a:r>
              <a:rPr lang="en-US" sz="2000" b="0" u="sng" dirty="0" smtClean="0">
                <a:latin typeface="Times New Roman" pitchFamily="18" charset="0"/>
                <a:cs typeface="Times New Roman" pitchFamily="18" charset="0"/>
              </a:rPr>
              <a:t>when</a:t>
            </a:r>
            <a:r>
              <a:rPr lang="en-US" sz="1800" dirty="0" smtClean="0">
                <a:solidFill>
                  <a:srgbClr val="000040"/>
                </a:solidFill>
              </a:rPr>
              <a:t> </a:t>
            </a:r>
            <a:r>
              <a:rPr lang="en-US" sz="1800" i="1" dirty="0">
                <a:solidFill>
                  <a:srgbClr val="000040"/>
                </a:solidFill>
                <a:sym typeface="Symbol" pitchFamily="18" charset="2"/>
              </a:rPr>
              <a:t></a:t>
            </a:r>
            <a:r>
              <a:rPr lang="en-US" sz="1800" dirty="0">
                <a:solidFill>
                  <a:srgbClr val="000040"/>
                </a:solidFill>
              </a:rPr>
              <a:t> </a:t>
            </a:r>
            <a:r>
              <a:rPr lang="en-US" sz="1800" dirty="0" smtClean="0">
                <a:solidFill>
                  <a:srgbClr val="000040"/>
                </a:solidFill>
              </a:rPr>
              <a:t> </a:t>
            </a:r>
            <a:r>
              <a:rPr lang="en-US" sz="2000" b="0" u="sng" dirty="0" smtClean="0">
                <a:latin typeface="Times New Roman" pitchFamily="18" charset="0"/>
                <a:cs typeface="Times New Roman" pitchFamily="18" charset="0"/>
              </a:rPr>
              <a:t>is </a:t>
            </a:r>
            <a:r>
              <a:rPr lang="en-US" sz="2000" b="0" u="sng" dirty="0">
                <a:latin typeface="Times New Roman" pitchFamily="18" charset="0"/>
                <a:cs typeface="Times New Roman" pitchFamily="18" charset="0"/>
              </a:rPr>
              <a:t>Known</a:t>
            </a:r>
          </a:p>
          <a:p>
            <a:pPr algn="just"/>
            <a:endParaRPr lang="it-IT" sz="1800" b="0" dirty="0" smtClean="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39755073"/>
              </p:ext>
            </p:extLst>
          </p:nvPr>
        </p:nvGraphicFramePr>
        <p:xfrm>
          <a:off x="1883650" y="4350720"/>
          <a:ext cx="1371600" cy="1181100"/>
        </p:xfrm>
        <a:graphic>
          <a:graphicData uri="http://schemas.openxmlformats.org/presentationml/2006/ole">
            <mc:AlternateContent xmlns:mc="http://schemas.openxmlformats.org/markup-compatibility/2006">
              <mc:Choice xmlns:v="urn:schemas-microsoft-com:vml" Requires="v">
                <p:oleObj spid="_x0000_s22534" name="Equation" r:id="rId3" imgW="457002" imgH="393529" progId="Equation.3">
                  <p:embed/>
                </p:oleObj>
              </mc:Choice>
              <mc:Fallback>
                <p:oleObj name="Equation" r:id="rId3" imgW="457002"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3650" y="4350720"/>
                        <a:ext cx="1371600" cy="1181100"/>
                      </a:xfrm>
                      <a:prstGeom prst="rect">
                        <a:avLst/>
                      </a:prstGeom>
                      <a:noFill/>
                      <a:ln w="57150">
                        <a:solidFill>
                          <a:srgbClr val="FFCC00"/>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203087834"/>
              </p:ext>
            </p:extLst>
          </p:nvPr>
        </p:nvGraphicFramePr>
        <p:xfrm>
          <a:off x="5224885" y="4120290"/>
          <a:ext cx="2668679" cy="1919576"/>
        </p:xfrm>
        <a:graphic>
          <a:graphicData uri="http://schemas.openxmlformats.org/presentationml/2006/ole">
            <mc:AlternateContent xmlns:mc="http://schemas.openxmlformats.org/markup-compatibility/2006">
              <mc:Choice xmlns:v="urn:schemas-microsoft-com:vml" Requires="v">
                <p:oleObj spid="_x0000_s22535" name="Equation" r:id="rId5" imgW="1498320" imgH="1079280" progId="Equation.3">
                  <p:embed/>
                </p:oleObj>
              </mc:Choice>
              <mc:Fallback>
                <p:oleObj name="Equation" r:id="rId5" imgW="1498320" imgH="1079280" progId="Equation.3">
                  <p:embed/>
                  <p:pic>
                    <p:nvPicPr>
                      <p:cNvPr id="0" name=""/>
                      <p:cNvPicPr>
                        <a:picLocks noChangeAspect="1" noChangeArrowheads="1"/>
                      </p:cNvPicPr>
                      <p:nvPr/>
                    </p:nvPicPr>
                    <p:blipFill>
                      <a:blip r:embed="rId6"/>
                      <a:srcRect/>
                      <a:stretch>
                        <a:fillRect/>
                      </a:stretch>
                    </p:blipFill>
                    <p:spPr bwMode="auto">
                      <a:xfrm>
                        <a:off x="5224885" y="4120290"/>
                        <a:ext cx="2668679" cy="1919576"/>
                      </a:xfrm>
                      <a:prstGeom prst="rect">
                        <a:avLst/>
                      </a:prstGeom>
                      <a:noFill/>
                      <a:ln w="57150">
                        <a:solidFill>
                          <a:srgbClr val="FFCC00"/>
                        </a:solidFill>
                        <a:miter lim="800000"/>
                        <a:headEnd/>
                        <a:tailEnd/>
                      </a:ln>
                    </p:spPr>
                  </p:pic>
                </p:oleObj>
              </mc:Fallback>
            </mc:AlternateContent>
          </a:graphicData>
        </a:graphic>
      </p:graphicFrame>
      <p:sp>
        <p:nvSpPr>
          <p:cNvPr id="7" name="Rectangle 6"/>
          <p:cNvSpPr/>
          <p:nvPr/>
        </p:nvSpPr>
        <p:spPr>
          <a:xfrm>
            <a:off x="1709348" y="6064414"/>
            <a:ext cx="1683474" cy="400110"/>
          </a:xfrm>
          <a:prstGeom prst="rect">
            <a:avLst/>
          </a:prstGeom>
        </p:spPr>
        <p:txBody>
          <a:bodyPr wrap="none">
            <a:spAutoFit/>
          </a:bodyPr>
          <a:lstStyle/>
          <a:p>
            <a:r>
              <a:rPr lang="en-US" sz="2000" b="0" u="sng" dirty="0" smtClean="0">
                <a:latin typeface="Times New Roman" pitchFamily="18" charset="0"/>
                <a:cs typeface="Times New Roman" pitchFamily="18" charset="0"/>
              </a:rPr>
              <a:t>Point Estimate</a:t>
            </a:r>
            <a:endParaRPr lang="en-US" sz="2000" dirty="0"/>
          </a:p>
        </p:txBody>
      </p:sp>
      <p:sp>
        <p:nvSpPr>
          <p:cNvPr id="8" name="Rectangle 7"/>
          <p:cNvSpPr/>
          <p:nvPr/>
        </p:nvSpPr>
        <p:spPr>
          <a:xfrm>
            <a:off x="5724150" y="6086975"/>
            <a:ext cx="1938351" cy="400110"/>
          </a:xfrm>
          <a:prstGeom prst="rect">
            <a:avLst/>
          </a:prstGeom>
        </p:spPr>
        <p:txBody>
          <a:bodyPr wrap="none">
            <a:spAutoFit/>
          </a:bodyPr>
          <a:lstStyle/>
          <a:p>
            <a:r>
              <a:rPr lang="en-US" sz="2000" b="0" u="sng" dirty="0" smtClean="0">
                <a:latin typeface="Times New Roman" pitchFamily="18" charset="0"/>
                <a:cs typeface="Times New Roman" pitchFamily="18" charset="0"/>
              </a:rPr>
              <a:t>Interval Estimate</a:t>
            </a:r>
            <a:endParaRPr lang="en-US" sz="2000" dirty="0"/>
          </a:p>
        </p:txBody>
      </p:sp>
    </p:spTree>
    <p:extLst>
      <p:ext uri="{BB962C8B-B14F-4D97-AF65-F5344CB8AC3E}">
        <p14:creationId xmlns:p14="http://schemas.microsoft.com/office/powerpoint/2010/main" val="2364850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a:latin typeface="Times New Roman" pitchFamily="18" charset="0"/>
                <a:cs typeface="Times New Roman" pitchFamily="18" charset="0"/>
              </a:rPr>
              <a:t>Distribution of Sample Means </a:t>
            </a:r>
            <a:r>
              <a:rPr lang="en-US" sz="2000" b="0" u="sng" dirty="0" smtClean="0">
                <a:latin typeface="Times New Roman" pitchFamily="18" charset="0"/>
                <a:cs typeface="Times New Roman" pitchFamily="18" charset="0"/>
              </a:rPr>
              <a:t>for </a:t>
            </a:r>
            <a:r>
              <a:rPr lang="en-US" sz="2000" b="0" u="sng" dirty="0">
                <a:latin typeface="Times New Roman" pitchFamily="18" charset="0"/>
                <a:cs typeface="Times New Roman" pitchFamily="18" charset="0"/>
              </a:rPr>
              <a:t>95% Confidence</a:t>
            </a:r>
            <a:r>
              <a:rPr lang="it-IT" sz="2000" b="0" u="sng" dirty="0" smtClean="0">
                <a:latin typeface="Times New Roman" pitchFamily="18" charset="0"/>
                <a:cs typeface="Times New Roman" pitchFamily="18" charset="0"/>
              </a:rPr>
              <a:t> :</a:t>
            </a:r>
          </a:p>
          <a:p>
            <a:pPr marL="0" indent="0" algn="just">
              <a:buNone/>
            </a:pPr>
            <a:r>
              <a:rPr lang="it-IT" sz="1800" b="0" dirty="0">
                <a:latin typeface="Times New Roman" pitchFamily="18" charset="0"/>
                <a:cs typeface="Times New Roman" pitchFamily="18" charset="0"/>
              </a:rPr>
              <a:t>.</a:t>
            </a:r>
            <a:endParaRPr lang="en-US" sz="2000" b="0" dirty="0" smtClean="0">
              <a:latin typeface="Times New Roman" pitchFamily="18" charset="0"/>
              <a:cs typeface="Times New Roman" pitchFamily="18" charset="0"/>
            </a:endParaRPr>
          </a:p>
        </p:txBody>
      </p:sp>
      <p:grpSp>
        <p:nvGrpSpPr>
          <p:cNvPr id="5" name="Group 5"/>
          <p:cNvGrpSpPr>
            <a:grpSpLocks/>
          </p:cNvGrpSpPr>
          <p:nvPr/>
        </p:nvGrpSpPr>
        <p:grpSpPr bwMode="auto">
          <a:xfrm>
            <a:off x="1549400" y="1815990"/>
            <a:ext cx="6046788" cy="4625975"/>
            <a:chOff x="976" y="976"/>
            <a:chExt cx="3809" cy="2914"/>
          </a:xfrm>
        </p:grpSpPr>
        <p:sp>
          <p:nvSpPr>
            <p:cNvPr id="6" name="Rectangle 6"/>
            <p:cNvSpPr>
              <a:spLocks noChangeArrowheads="1"/>
            </p:cNvSpPr>
            <p:nvPr/>
          </p:nvSpPr>
          <p:spPr bwMode="auto">
            <a:xfrm>
              <a:off x="976" y="976"/>
              <a:ext cx="3809" cy="2914"/>
            </a:xfrm>
            <a:prstGeom prst="rect">
              <a:avLst/>
            </a:prstGeom>
            <a:noFill/>
            <a:ln w="508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0" lang="en-US" sz="1800">
                <a:solidFill>
                  <a:srgbClr val="000000"/>
                </a:solidFill>
              </a:endParaRPr>
            </a:p>
          </p:txBody>
        </p:sp>
        <p:sp>
          <p:nvSpPr>
            <p:cNvPr id="7" name="Freeform 7"/>
            <p:cNvSpPr>
              <a:spLocks/>
            </p:cNvSpPr>
            <p:nvPr/>
          </p:nvSpPr>
          <p:spPr bwMode="auto">
            <a:xfrm>
              <a:off x="1173" y="1247"/>
              <a:ext cx="2877" cy="1541"/>
            </a:xfrm>
            <a:custGeom>
              <a:avLst/>
              <a:gdLst>
                <a:gd name="T0" fmla="*/ 86 w 2877"/>
                <a:gd name="T1" fmla="*/ 1513 h 1541"/>
                <a:gd name="T2" fmla="*/ 178 w 2877"/>
                <a:gd name="T3" fmla="*/ 1498 h 1541"/>
                <a:gd name="T4" fmla="*/ 269 w 2877"/>
                <a:gd name="T5" fmla="*/ 1476 h 1541"/>
                <a:gd name="T6" fmla="*/ 362 w 2877"/>
                <a:gd name="T7" fmla="*/ 1447 h 1541"/>
                <a:gd name="T8" fmla="*/ 454 w 2877"/>
                <a:gd name="T9" fmla="*/ 1407 h 1541"/>
                <a:gd name="T10" fmla="*/ 547 w 2877"/>
                <a:gd name="T11" fmla="*/ 1352 h 1541"/>
                <a:gd name="T12" fmla="*/ 639 w 2877"/>
                <a:gd name="T13" fmla="*/ 1282 h 1541"/>
                <a:gd name="T14" fmla="*/ 730 w 2877"/>
                <a:gd name="T15" fmla="*/ 1195 h 1541"/>
                <a:gd name="T16" fmla="*/ 822 w 2877"/>
                <a:gd name="T17" fmla="*/ 1090 h 1541"/>
                <a:gd name="T18" fmla="*/ 916 w 2877"/>
                <a:gd name="T19" fmla="*/ 969 h 1541"/>
                <a:gd name="T20" fmla="*/ 1009 w 2877"/>
                <a:gd name="T21" fmla="*/ 834 h 1541"/>
                <a:gd name="T22" fmla="*/ 1101 w 2877"/>
                <a:gd name="T23" fmla="*/ 689 h 1541"/>
                <a:gd name="T24" fmla="*/ 1193 w 2877"/>
                <a:gd name="T25" fmla="*/ 540 h 1541"/>
                <a:gd name="T26" fmla="*/ 1284 w 2877"/>
                <a:gd name="T27" fmla="*/ 394 h 1541"/>
                <a:gd name="T28" fmla="*/ 1377 w 2877"/>
                <a:gd name="T29" fmla="*/ 261 h 1541"/>
                <a:gd name="T30" fmla="*/ 1469 w 2877"/>
                <a:gd name="T31" fmla="*/ 147 h 1541"/>
                <a:gd name="T32" fmla="*/ 1561 w 2877"/>
                <a:gd name="T33" fmla="*/ 63 h 1541"/>
                <a:gd name="T34" fmla="*/ 1654 w 2877"/>
                <a:gd name="T35" fmla="*/ 12 h 1541"/>
                <a:gd name="T36" fmla="*/ 1746 w 2877"/>
                <a:gd name="T37" fmla="*/ 0 h 1541"/>
                <a:gd name="T38" fmla="*/ 1839 w 2877"/>
                <a:gd name="T39" fmla="*/ 26 h 1541"/>
                <a:gd name="T40" fmla="*/ 1931 w 2877"/>
                <a:gd name="T41" fmla="*/ 91 h 1541"/>
                <a:gd name="T42" fmla="*/ 2023 w 2877"/>
                <a:gd name="T43" fmla="*/ 186 h 1541"/>
                <a:gd name="T44" fmla="*/ 2116 w 2877"/>
                <a:gd name="T45" fmla="*/ 308 h 1541"/>
                <a:gd name="T46" fmla="*/ 2207 w 2877"/>
                <a:gd name="T47" fmla="*/ 448 h 1541"/>
                <a:gd name="T48" fmla="*/ 2299 w 2877"/>
                <a:gd name="T49" fmla="*/ 596 h 1541"/>
                <a:gd name="T50" fmla="*/ 2392 w 2877"/>
                <a:gd name="T51" fmla="*/ 744 h 1541"/>
                <a:gd name="T52" fmla="*/ 2484 w 2877"/>
                <a:gd name="T53" fmla="*/ 888 h 1541"/>
                <a:gd name="T54" fmla="*/ 2576 w 2877"/>
                <a:gd name="T55" fmla="*/ 1016 h 1541"/>
                <a:gd name="T56" fmla="*/ 2667 w 2877"/>
                <a:gd name="T57" fmla="*/ 1133 h 1541"/>
                <a:gd name="T58" fmla="*/ 2761 w 2877"/>
                <a:gd name="T59" fmla="*/ 1230 h 1541"/>
                <a:gd name="T60" fmla="*/ 2854 w 2877"/>
                <a:gd name="T61" fmla="*/ 1310 h 1541"/>
                <a:gd name="T62" fmla="*/ 2812 w 2877"/>
                <a:gd name="T63" fmla="*/ 1540 h 1541"/>
                <a:gd name="T64" fmla="*/ 2720 w 2877"/>
                <a:gd name="T65" fmla="*/ 1540 h 1541"/>
                <a:gd name="T66" fmla="*/ 2629 w 2877"/>
                <a:gd name="T67" fmla="*/ 1540 h 1541"/>
                <a:gd name="T68" fmla="*/ 2537 w 2877"/>
                <a:gd name="T69" fmla="*/ 1540 h 1541"/>
                <a:gd name="T70" fmla="*/ 2444 w 2877"/>
                <a:gd name="T71" fmla="*/ 1540 h 1541"/>
                <a:gd name="T72" fmla="*/ 2352 w 2877"/>
                <a:gd name="T73" fmla="*/ 1540 h 1541"/>
                <a:gd name="T74" fmla="*/ 2258 w 2877"/>
                <a:gd name="T75" fmla="*/ 1540 h 1541"/>
                <a:gd name="T76" fmla="*/ 2166 w 2877"/>
                <a:gd name="T77" fmla="*/ 1540 h 1541"/>
                <a:gd name="T78" fmla="*/ 2075 w 2877"/>
                <a:gd name="T79" fmla="*/ 1540 h 1541"/>
                <a:gd name="T80" fmla="*/ 1982 w 2877"/>
                <a:gd name="T81" fmla="*/ 1540 h 1541"/>
                <a:gd name="T82" fmla="*/ 1890 w 2877"/>
                <a:gd name="T83" fmla="*/ 1540 h 1541"/>
                <a:gd name="T84" fmla="*/ 1798 w 2877"/>
                <a:gd name="T85" fmla="*/ 1540 h 1541"/>
                <a:gd name="T86" fmla="*/ 1705 w 2877"/>
                <a:gd name="T87" fmla="*/ 1540 h 1541"/>
                <a:gd name="T88" fmla="*/ 1614 w 2877"/>
                <a:gd name="T89" fmla="*/ 1540 h 1541"/>
                <a:gd name="T90" fmla="*/ 1522 w 2877"/>
                <a:gd name="T91" fmla="*/ 1540 h 1541"/>
                <a:gd name="T92" fmla="*/ 1429 w 2877"/>
                <a:gd name="T93" fmla="*/ 1540 h 1541"/>
                <a:gd name="T94" fmla="*/ 1337 w 2877"/>
                <a:gd name="T95" fmla="*/ 1540 h 1541"/>
                <a:gd name="T96" fmla="*/ 1243 w 2877"/>
                <a:gd name="T97" fmla="*/ 1540 h 1541"/>
                <a:gd name="T98" fmla="*/ 1152 w 2877"/>
                <a:gd name="T99" fmla="*/ 1540 h 1541"/>
                <a:gd name="T100" fmla="*/ 1060 w 2877"/>
                <a:gd name="T101" fmla="*/ 1540 h 1541"/>
                <a:gd name="T102" fmla="*/ 967 w 2877"/>
                <a:gd name="T103" fmla="*/ 1540 h 1541"/>
                <a:gd name="T104" fmla="*/ 875 w 2877"/>
                <a:gd name="T105" fmla="*/ 1540 h 1541"/>
                <a:gd name="T106" fmla="*/ 783 w 2877"/>
                <a:gd name="T107" fmla="*/ 1540 h 1541"/>
                <a:gd name="T108" fmla="*/ 692 w 2877"/>
                <a:gd name="T109" fmla="*/ 1540 h 1541"/>
                <a:gd name="T110" fmla="*/ 599 w 2877"/>
                <a:gd name="T111" fmla="*/ 1540 h 1541"/>
                <a:gd name="T112" fmla="*/ 505 w 2877"/>
                <a:gd name="T113" fmla="*/ 1540 h 1541"/>
                <a:gd name="T114" fmla="*/ 413 w 2877"/>
                <a:gd name="T115" fmla="*/ 1540 h 1541"/>
                <a:gd name="T116" fmla="*/ 321 w 2877"/>
                <a:gd name="T117" fmla="*/ 1540 h 1541"/>
                <a:gd name="T118" fmla="*/ 230 w 2877"/>
                <a:gd name="T119" fmla="*/ 1540 h 1541"/>
                <a:gd name="T120" fmla="*/ 137 w 2877"/>
                <a:gd name="T121" fmla="*/ 1540 h 1541"/>
                <a:gd name="T122" fmla="*/ 45 w 2877"/>
                <a:gd name="T123" fmla="*/ 1540 h 15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877"/>
                <a:gd name="T187" fmla="*/ 0 h 1541"/>
                <a:gd name="T188" fmla="*/ 2877 w 2877"/>
                <a:gd name="T189" fmla="*/ 1541 h 154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877" h="1541">
                  <a:moveTo>
                    <a:pt x="0" y="1523"/>
                  </a:moveTo>
                  <a:lnTo>
                    <a:pt x="5" y="1522"/>
                  </a:lnTo>
                  <a:lnTo>
                    <a:pt x="10" y="1522"/>
                  </a:lnTo>
                  <a:lnTo>
                    <a:pt x="16" y="1521"/>
                  </a:lnTo>
                  <a:lnTo>
                    <a:pt x="21" y="1521"/>
                  </a:lnTo>
                  <a:lnTo>
                    <a:pt x="27" y="1521"/>
                  </a:lnTo>
                  <a:lnTo>
                    <a:pt x="33" y="1519"/>
                  </a:lnTo>
                  <a:lnTo>
                    <a:pt x="39" y="1519"/>
                  </a:lnTo>
                  <a:lnTo>
                    <a:pt x="45" y="1518"/>
                  </a:lnTo>
                  <a:lnTo>
                    <a:pt x="51" y="1518"/>
                  </a:lnTo>
                  <a:lnTo>
                    <a:pt x="57" y="1517"/>
                  </a:lnTo>
                  <a:lnTo>
                    <a:pt x="63" y="1517"/>
                  </a:lnTo>
                  <a:lnTo>
                    <a:pt x="68" y="1515"/>
                  </a:lnTo>
                  <a:lnTo>
                    <a:pt x="74" y="1515"/>
                  </a:lnTo>
                  <a:lnTo>
                    <a:pt x="80" y="1514"/>
                  </a:lnTo>
                  <a:lnTo>
                    <a:pt x="86" y="1513"/>
                  </a:lnTo>
                  <a:lnTo>
                    <a:pt x="92" y="1513"/>
                  </a:lnTo>
                  <a:lnTo>
                    <a:pt x="96" y="1511"/>
                  </a:lnTo>
                  <a:lnTo>
                    <a:pt x="102" y="1511"/>
                  </a:lnTo>
                  <a:lnTo>
                    <a:pt x="108" y="1510"/>
                  </a:lnTo>
                  <a:lnTo>
                    <a:pt x="114" y="1509"/>
                  </a:lnTo>
                  <a:lnTo>
                    <a:pt x="120" y="1509"/>
                  </a:lnTo>
                  <a:lnTo>
                    <a:pt x="126" y="1507"/>
                  </a:lnTo>
                  <a:lnTo>
                    <a:pt x="131" y="1506"/>
                  </a:lnTo>
                  <a:lnTo>
                    <a:pt x="137" y="1506"/>
                  </a:lnTo>
                  <a:lnTo>
                    <a:pt x="143" y="1505"/>
                  </a:lnTo>
                  <a:lnTo>
                    <a:pt x="149" y="1503"/>
                  </a:lnTo>
                  <a:lnTo>
                    <a:pt x="155" y="1503"/>
                  </a:lnTo>
                  <a:lnTo>
                    <a:pt x="161" y="1502"/>
                  </a:lnTo>
                  <a:lnTo>
                    <a:pt x="167" y="1501"/>
                  </a:lnTo>
                  <a:lnTo>
                    <a:pt x="173" y="1499"/>
                  </a:lnTo>
                  <a:lnTo>
                    <a:pt x="178" y="1498"/>
                  </a:lnTo>
                  <a:lnTo>
                    <a:pt x="184" y="1497"/>
                  </a:lnTo>
                  <a:lnTo>
                    <a:pt x="190" y="1495"/>
                  </a:lnTo>
                  <a:lnTo>
                    <a:pt x="196" y="1495"/>
                  </a:lnTo>
                  <a:lnTo>
                    <a:pt x="202" y="1494"/>
                  </a:lnTo>
                  <a:lnTo>
                    <a:pt x="208" y="1493"/>
                  </a:lnTo>
                  <a:lnTo>
                    <a:pt x="212" y="1491"/>
                  </a:lnTo>
                  <a:lnTo>
                    <a:pt x="218" y="1490"/>
                  </a:lnTo>
                  <a:lnTo>
                    <a:pt x="224" y="1489"/>
                  </a:lnTo>
                  <a:lnTo>
                    <a:pt x="230" y="1487"/>
                  </a:lnTo>
                  <a:lnTo>
                    <a:pt x="236" y="1486"/>
                  </a:lnTo>
                  <a:lnTo>
                    <a:pt x="240" y="1485"/>
                  </a:lnTo>
                  <a:lnTo>
                    <a:pt x="246" y="1483"/>
                  </a:lnTo>
                  <a:lnTo>
                    <a:pt x="252" y="1482"/>
                  </a:lnTo>
                  <a:lnTo>
                    <a:pt x="258" y="1480"/>
                  </a:lnTo>
                  <a:lnTo>
                    <a:pt x="263" y="1478"/>
                  </a:lnTo>
                  <a:lnTo>
                    <a:pt x="269" y="1476"/>
                  </a:lnTo>
                  <a:lnTo>
                    <a:pt x="275" y="1475"/>
                  </a:lnTo>
                  <a:lnTo>
                    <a:pt x="281" y="1474"/>
                  </a:lnTo>
                  <a:lnTo>
                    <a:pt x="287" y="1471"/>
                  </a:lnTo>
                  <a:lnTo>
                    <a:pt x="293" y="1471"/>
                  </a:lnTo>
                  <a:lnTo>
                    <a:pt x="299" y="1468"/>
                  </a:lnTo>
                  <a:lnTo>
                    <a:pt x="305" y="1467"/>
                  </a:lnTo>
                  <a:lnTo>
                    <a:pt x="310" y="1466"/>
                  </a:lnTo>
                  <a:lnTo>
                    <a:pt x="316" y="1463"/>
                  </a:lnTo>
                  <a:lnTo>
                    <a:pt x="321" y="1462"/>
                  </a:lnTo>
                  <a:lnTo>
                    <a:pt x="327" y="1459"/>
                  </a:lnTo>
                  <a:lnTo>
                    <a:pt x="332" y="1458"/>
                  </a:lnTo>
                  <a:lnTo>
                    <a:pt x="338" y="1455"/>
                  </a:lnTo>
                  <a:lnTo>
                    <a:pt x="344" y="1454"/>
                  </a:lnTo>
                  <a:lnTo>
                    <a:pt x="350" y="1451"/>
                  </a:lnTo>
                  <a:lnTo>
                    <a:pt x="356" y="1448"/>
                  </a:lnTo>
                  <a:lnTo>
                    <a:pt x="362" y="1447"/>
                  </a:lnTo>
                  <a:lnTo>
                    <a:pt x="368" y="1444"/>
                  </a:lnTo>
                  <a:lnTo>
                    <a:pt x="373" y="1442"/>
                  </a:lnTo>
                  <a:lnTo>
                    <a:pt x="379" y="1440"/>
                  </a:lnTo>
                  <a:lnTo>
                    <a:pt x="385" y="1438"/>
                  </a:lnTo>
                  <a:lnTo>
                    <a:pt x="391" y="1435"/>
                  </a:lnTo>
                  <a:lnTo>
                    <a:pt x="397" y="1432"/>
                  </a:lnTo>
                  <a:lnTo>
                    <a:pt x="403" y="1430"/>
                  </a:lnTo>
                  <a:lnTo>
                    <a:pt x="409" y="1427"/>
                  </a:lnTo>
                  <a:lnTo>
                    <a:pt x="413" y="1425"/>
                  </a:lnTo>
                  <a:lnTo>
                    <a:pt x="419" y="1421"/>
                  </a:lnTo>
                  <a:lnTo>
                    <a:pt x="425" y="1419"/>
                  </a:lnTo>
                  <a:lnTo>
                    <a:pt x="431" y="1417"/>
                  </a:lnTo>
                  <a:lnTo>
                    <a:pt x="437" y="1413"/>
                  </a:lnTo>
                  <a:lnTo>
                    <a:pt x="442" y="1411"/>
                  </a:lnTo>
                  <a:lnTo>
                    <a:pt x="448" y="1409"/>
                  </a:lnTo>
                  <a:lnTo>
                    <a:pt x="454" y="1407"/>
                  </a:lnTo>
                  <a:lnTo>
                    <a:pt x="460" y="1404"/>
                  </a:lnTo>
                  <a:lnTo>
                    <a:pt x="466" y="1400"/>
                  </a:lnTo>
                  <a:lnTo>
                    <a:pt x="472" y="1397"/>
                  </a:lnTo>
                  <a:lnTo>
                    <a:pt x="478" y="1393"/>
                  </a:lnTo>
                  <a:lnTo>
                    <a:pt x="483" y="1391"/>
                  </a:lnTo>
                  <a:lnTo>
                    <a:pt x="489" y="1388"/>
                  </a:lnTo>
                  <a:lnTo>
                    <a:pt x="495" y="1384"/>
                  </a:lnTo>
                  <a:lnTo>
                    <a:pt x="501" y="1381"/>
                  </a:lnTo>
                  <a:lnTo>
                    <a:pt x="505" y="1377"/>
                  </a:lnTo>
                  <a:lnTo>
                    <a:pt x="511" y="1375"/>
                  </a:lnTo>
                  <a:lnTo>
                    <a:pt x="517" y="1370"/>
                  </a:lnTo>
                  <a:lnTo>
                    <a:pt x="523" y="1366"/>
                  </a:lnTo>
                  <a:lnTo>
                    <a:pt x="529" y="1364"/>
                  </a:lnTo>
                  <a:lnTo>
                    <a:pt x="535" y="1360"/>
                  </a:lnTo>
                  <a:lnTo>
                    <a:pt x="541" y="1356"/>
                  </a:lnTo>
                  <a:lnTo>
                    <a:pt x="547" y="1352"/>
                  </a:lnTo>
                  <a:lnTo>
                    <a:pt x="552" y="1348"/>
                  </a:lnTo>
                  <a:lnTo>
                    <a:pt x="558" y="1344"/>
                  </a:lnTo>
                  <a:lnTo>
                    <a:pt x="564" y="1340"/>
                  </a:lnTo>
                  <a:lnTo>
                    <a:pt x="570" y="1336"/>
                  </a:lnTo>
                  <a:lnTo>
                    <a:pt x="576" y="1332"/>
                  </a:lnTo>
                  <a:lnTo>
                    <a:pt x="582" y="1328"/>
                  </a:lnTo>
                  <a:lnTo>
                    <a:pt x="588" y="1324"/>
                  </a:lnTo>
                  <a:lnTo>
                    <a:pt x="593" y="1318"/>
                  </a:lnTo>
                  <a:lnTo>
                    <a:pt x="599" y="1314"/>
                  </a:lnTo>
                  <a:lnTo>
                    <a:pt x="605" y="1310"/>
                  </a:lnTo>
                  <a:lnTo>
                    <a:pt x="611" y="1306"/>
                  </a:lnTo>
                  <a:lnTo>
                    <a:pt x="617" y="1301"/>
                  </a:lnTo>
                  <a:lnTo>
                    <a:pt x="623" y="1297"/>
                  </a:lnTo>
                  <a:lnTo>
                    <a:pt x="627" y="1291"/>
                  </a:lnTo>
                  <a:lnTo>
                    <a:pt x="633" y="1286"/>
                  </a:lnTo>
                  <a:lnTo>
                    <a:pt x="639" y="1282"/>
                  </a:lnTo>
                  <a:lnTo>
                    <a:pt x="645" y="1277"/>
                  </a:lnTo>
                  <a:lnTo>
                    <a:pt x="651" y="1271"/>
                  </a:lnTo>
                  <a:lnTo>
                    <a:pt x="657" y="1266"/>
                  </a:lnTo>
                  <a:lnTo>
                    <a:pt x="662" y="1262"/>
                  </a:lnTo>
                  <a:lnTo>
                    <a:pt x="668" y="1256"/>
                  </a:lnTo>
                  <a:lnTo>
                    <a:pt x="674" y="1251"/>
                  </a:lnTo>
                  <a:lnTo>
                    <a:pt x="680" y="1246"/>
                  </a:lnTo>
                  <a:lnTo>
                    <a:pt x="686" y="1240"/>
                  </a:lnTo>
                  <a:lnTo>
                    <a:pt x="692" y="1235"/>
                  </a:lnTo>
                  <a:lnTo>
                    <a:pt x="698" y="1230"/>
                  </a:lnTo>
                  <a:lnTo>
                    <a:pt x="703" y="1224"/>
                  </a:lnTo>
                  <a:lnTo>
                    <a:pt x="709" y="1218"/>
                  </a:lnTo>
                  <a:lnTo>
                    <a:pt x="715" y="1212"/>
                  </a:lnTo>
                  <a:lnTo>
                    <a:pt x="720" y="1207"/>
                  </a:lnTo>
                  <a:lnTo>
                    <a:pt x="724" y="1200"/>
                  </a:lnTo>
                  <a:lnTo>
                    <a:pt x="730" y="1195"/>
                  </a:lnTo>
                  <a:lnTo>
                    <a:pt x="736" y="1188"/>
                  </a:lnTo>
                  <a:lnTo>
                    <a:pt x="742" y="1183"/>
                  </a:lnTo>
                  <a:lnTo>
                    <a:pt x="747" y="1176"/>
                  </a:lnTo>
                  <a:lnTo>
                    <a:pt x="753" y="1169"/>
                  </a:lnTo>
                  <a:lnTo>
                    <a:pt x="759" y="1164"/>
                  </a:lnTo>
                  <a:lnTo>
                    <a:pt x="765" y="1157"/>
                  </a:lnTo>
                  <a:lnTo>
                    <a:pt x="771" y="1152"/>
                  </a:lnTo>
                  <a:lnTo>
                    <a:pt x="777" y="1145"/>
                  </a:lnTo>
                  <a:lnTo>
                    <a:pt x="783" y="1140"/>
                  </a:lnTo>
                  <a:lnTo>
                    <a:pt x="789" y="1133"/>
                  </a:lnTo>
                  <a:lnTo>
                    <a:pt x="794" y="1125"/>
                  </a:lnTo>
                  <a:lnTo>
                    <a:pt x="800" y="1118"/>
                  </a:lnTo>
                  <a:lnTo>
                    <a:pt x="806" y="1112"/>
                  </a:lnTo>
                  <a:lnTo>
                    <a:pt x="812" y="1105"/>
                  </a:lnTo>
                  <a:lnTo>
                    <a:pt x="816" y="1098"/>
                  </a:lnTo>
                  <a:lnTo>
                    <a:pt x="822" y="1090"/>
                  </a:lnTo>
                  <a:lnTo>
                    <a:pt x="828" y="1083"/>
                  </a:lnTo>
                  <a:lnTo>
                    <a:pt x="834" y="1077"/>
                  </a:lnTo>
                  <a:lnTo>
                    <a:pt x="840" y="1069"/>
                  </a:lnTo>
                  <a:lnTo>
                    <a:pt x="846" y="1062"/>
                  </a:lnTo>
                  <a:lnTo>
                    <a:pt x="852" y="1055"/>
                  </a:lnTo>
                  <a:lnTo>
                    <a:pt x="857" y="1047"/>
                  </a:lnTo>
                  <a:lnTo>
                    <a:pt x="863" y="1039"/>
                  </a:lnTo>
                  <a:lnTo>
                    <a:pt x="869" y="1032"/>
                  </a:lnTo>
                  <a:lnTo>
                    <a:pt x="875" y="1024"/>
                  </a:lnTo>
                  <a:lnTo>
                    <a:pt x="881" y="1016"/>
                  </a:lnTo>
                  <a:lnTo>
                    <a:pt x="887" y="1008"/>
                  </a:lnTo>
                  <a:lnTo>
                    <a:pt x="893" y="1002"/>
                  </a:lnTo>
                  <a:lnTo>
                    <a:pt x="899" y="994"/>
                  </a:lnTo>
                  <a:lnTo>
                    <a:pt x="904" y="985"/>
                  </a:lnTo>
                  <a:lnTo>
                    <a:pt x="910" y="977"/>
                  </a:lnTo>
                  <a:lnTo>
                    <a:pt x="916" y="969"/>
                  </a:lnTo>
                  <a:lnTo>
                    <a:pt x="922" y="961"/>
                  </a:lnTo>
                  <a:lnTo>
                    <a:pt x="926" y="953"/>
                  </a:lnTo>
                  <a:lnTo>
                    <a:pt x="932" y="945"/>
                  </a:lnTo>
                  <a:lnTo>
                    <a:pt x="938" y="937"/>
                  </a:lnTo>
                  <a:lnTo>
                    <a:pt x="944" y="928"/>
                  </a:lnTo>
                  <a:lnTo>
                    <a:pt x="950" y="920"/>
                  </a:lnTo>
                  <a:lnTo>
                    <a:pt x="956" y="912"/>
                  </a:lnTo>
                  <a:lnTo>
                    <a:pt x="962" y="904"/>
                  </a:lnTo>
                  <a:lnTo>
                    <a:pt x="967" y="896"/>
                  </a:lnTo>
                  <a:lnTo>
                    <a:pt x="973" y="888"/>
                  </a:lnTo>
                  <a:lnTo>
                    <a:pt x="979" y="878"/>
                  </a:lnTo>
                  <a:lnTo>
                    <a:pt x="985" y="870"/>
                  </a:lnTo>
                  <a:lnTo>
                    <a:pt x="991" y="861"/>
                  </a:lnTo>
                  <a:lnTo>
                    <a:pt x="997" y="853"/>
                  </a:lnTo>
                  <a:lnTo>
                    <a:pt x="1003" y="843"/>
                  </a:lnTo>
                  <a:lnTo>
                    <a:pt x="1009" y="834"/>
                  </a:lnTo>
                  <a:lnTo>
                    <a:pt x="1014" y="826"/>
                  </a:lnTo>
                  <a:lnTo>
                    <a:pt x="1020" y="816"/>
                  </a:lnTo>
                  <a:lnTo>
                    <a:pt x="1026" y="808"/>
                  </a:lnTo>
                  <a:lnTo>
                    <a:pt x="1032" y="799"/>
                  </a:lnTo>
                  <a:lnTo>
                    <a:pt x="1036" y="790"/>
                  </a:lnTo>
                  <a:lnTo>
                    <a:pt x="1042" y="780"/>
                  </a:lnTo>
                  <a:lnTo>
                    <a:pt x="1048" y="772"/>
                  </a:lnTo>
                  <a:lnTo>
                    <a:pt x="1054" y="763"/>
                  </a:lnTo>
                  <a:lnTo>
                    <a:pt x="1060" y="753"/>
                  </a:lnTo>
                  <a:lnTo>
                    <a:pt x="1066" y="744"/>
                  </a:lnTo>
                  <a:lnTo>
                    <a:pt x="1072" y="735"/>
                  </a:lnTo>
                  <a:lnTo>
                    <a:pt x="1077" y="725"/>
                  </a:lnTo>
                  <a:lnTo>
                    <a:pt x="1083" y="717"/>
                  </a:lnTo>
                  <a:lnTo>
                    <a:pt x="1089" y="708"/>
                  </a:lnTo>
                  <a:lnTo>
                    <a:pt x="1095" y="698"/>
                  </a:lnTo>
                  <a:lnTo>
                    <a:pt x="1101" y="689"/>
                  </a:lnTo>
                  <a:lnTo>
                    <a:pt x="1107" y="680"/>
                  </a:lnTo>
                  <a:lnTo>
                    <a:pt x="1113" y="670"/>
                  </a:lnTo>
                  <a:lnTo>
                    <a:pt x="1119" y="661"/>
                  </a:lnTo>
                  <a:lnTo>
                    <a:pt x="1124" y="651"/>
                  </a:lnTo>
                  <a:lnTo>
                    <a:pt x="1129" y="642"/>
                  </a:lnTo>
                  <a:lnTo>
                    <a:pt x="1135" y="634"/>
                  </a:lnTo>
                  <a:lnTo>
                    <a:pt x="1141" y="625"/>
                  </a:lnTo>
                  <a:lnTo>
                    <a:pt x="1146" y="615"/>
                  </a:lnTo>
                  <a:lnTo>
                    <a:pt x="1152" y="606"/>
                  </a:lnTo>
                  <a:lnTo>
                    <a:pt x="1158" y="596"/>
                  </a:lnTo>
                  <a:lnTo>
                    <a:pt x="1164" y="587"/>
                  </a:lnTo>
                  <a:lnTo>
                    <a:pt x="1170" y="578"/>
                  </a:lnTo>
                  <a:lnTo>
                    <a:pt x="1176" y="568"/>
                  </a:lnTo>
                  <a:lnTo>
                    <a:pt x="1182" y="559"/>
                  </a:lnTo>
                  <a:lnTo>
                    <a:pt x="1187" y="550"/>
                  </a:lnTo>
                  <a:lnTo>
                    <a:pt x="1193" y="540"/>
                  </a:lnTo>
                  <a:lnTo>
                    <a:pt x="1198" y="531"/>
                  </a:lnTo>
                  <a:lnTo>
                    <a:pt x="1204" y="521"/>
                  </a:lnTo>
                  <a:lnTo>
                    <a:pt x="1209" y="512"/>
                  </a:lnTo>
                  <a:lnTo>
                    <a:pt x="1215" y="503"/>
                  </a:lnTo>
                  <a:lnTo>
                    <a:pt x="1221" y="493"/>
                  </a:lnTo>
                  <a:lnTo>
                    <a:pt x="1226" y="484"/>
                  </a:lnTo>
                  <a:lnTo>
                    <a:pt x="1231" y="474"/>
                  </a:lnTo>
                  <a:lnTo>
                    <a:pt x="1237" y="466"/>
                  </a:lnTo>
                  <a:lnTo>
                    <a:pt x="1243" y="457"/>
                  </a:lnTo>
                  <a:lnTo>
                    <a:pt x="1249" y="448"/>
                  </a:lnTo>
                  <a:lnTo>
                    <a:pt x="1255" y="438"/>
                  </a:lnTo>
                  <a:lnTo>
                    <a:pt x="1261" y="429"/>
                  </a:lnTo>
                  <a:lnTo>
                    <a:pt x="1267" y="421"/>
                  </a:lnTo>
                  <a:lnTo>
                    <a:pt x="1273" y="411"/>
                  </a:lnTo>
                  <a:lnTo>
                    <a:pt x="1278" y="402"/>
                  </a:lnTo>
                  <a:lnTo>
                    <a:pt x="1284" y="394"/>
                  </a:lnTo>
                  <a:lnTo>
                    <a:pt x="1290" y="385"/>
                  </a:lnTo>
                  <a:lnTo>
                    <a:pt x="1296" y="378"/>
                  </a:lnTo>
                  <a:lnTo>
                    <a:pt x="1302" y="368"/>
                  </a:lnTo>
                  <a:lnTo>
                    <a:pt x="1308" y="359"/>
                  </a:lnTo>
                  <a:lnTo>
                    <a:pt x="1314" y="351"/>
                  </a:lnTo>
                  <a:lnTo>
                    <a:pt x="1319" y="343"/>
                  </a:lnTo>
                  <a:lnTo>
                    <a:pt x="1325" y="334"/>
                  </a:lnTo>
                  <a:lnTo>
                    <a:pt x="1331" y="325"/>
                  </a:lnTo>
                  <a:lnTo>
                    <a:pt x="1337" y="317"/>
                  </a:lnTo>
                  <a:lnTo>
                    <a:pt x="1341" y="308"/>
                  </a:lnTo>
                  <a:lnTo>
                    <a:pt x="1347" y="300"/>
                  </a:lnTo>
                  <a:lnTo>
                    <a:pt x="1353" y="292"/>
                  </a:lnTo>
                  <a:lnTo>
                    <a:pt x="1359" y="284"/>
                  </a:lnTo>
                  <a:lnTo>
                    <a:pt x="1365" y="276"/>
                  </a:lnTo>
                  <a:lnTo>
                    <a:pt x="1371" y="268"/>
                  </a:lnTo>
                  <a:lnTo>
                    <a:pt x="1377" y="261"/>
                  </a:lnTo>
                  <a:lnTo>
                    <a:pt x="1383" y="253"/>
                  </a:lnTo>
                  <a:lnTo>
                    <a:pt x="1388" y="245"/>
                  </a:lnTo>
                  <a:lnTo>
                    <a:pt x="1394" y="237"/>
                  </a:lnTo>
                  <a:lnTo>
                    <a:pt x="1400" y="230"/>
                  </a:lnTo>
                  <a:lnTo>
                    <a:pt x="1406" y="222"/>
                  </a:lnTo>
                  <a:lnTo>
                    <a:pt x="1412" y="215"/>
                  </a:lnTo>
                  <a:lnTo>
                    <a:pt x="1418" y="207"/>
                  </a:lnTo>
                  <a:lnTo>
                    <a:pt x="1424" y="201"/>
                  </a:lnTo>
                  <a:lnTo>
                    <a:pt x="1429" y="193"/>
                  </a:lnTo>
                  <a:lnTo>
                    <a:pt x="1435" y="186"/>
                  </a:lnTo>
                  <a:lnTo>
                    <a:pt x="1440" y="179"/>
                  </a:lnTo>
                  <a:lnTo>
                    <a:pt x="1446" y="173"/>
                  </a:lnTo>
                  <a:lnTo>
                    <a:pt x="1451" y="166"/>
                  </a:lnTo>
                  <a:lnTo>
                    <a:pt x="1457" y="159"/>
                  </a:lnTo>
                  <a:lnTo>
                    <a:pt x="1463" y="152"/>
                  </a:lnTo>
                  <a:lnTo>
                    <a:pt x="1469" y="147"/>
                  </a:lnTo>
                  <a:lnTo>
                    <a:pt x="1475" y="140"/>
                  </a:lnTo>
                  <a:lnTo>
                    <a:pt x="1481" y="134"/>
                  </a:lnTo>
                  <a:lnTo>
                    <a:pt x="1487" y="128"/>
                  </a:lnTo>
                  <a:lnTo>
                    <a:pt x="1492" y="123"/>
                  </a:lnTo>
                  <a:lnTo>
                    <a:pt x="1498" y="118"/>
                  </a:lnTo>
                  <a:lnTo>
                    <a:pt x="1504" y="112"/>
                  </a:lnTo>
                  <a:lnTo>
                    <a:pt x="1510" y="107"/>
                  </a:lnTo>
                  <a:lnTo>
                    <a:pt x="1516" y="101"/>
                  </a:lnTo>
                  <a:lnTo>
                    <a:pt x="1522" y="96"/>
                  </a:lnTo>
                  <a:lnTo>
                    <a:pt x="1528" y="91"/>
                  </a:lnTo>
                  <a:lnTo>
                    <a:pt x="1532" y="85"/>
                  </a:lnTo>
                  <a:lnTo>
                    <a:pt x="1538" y="81"/>
                  </a:lnTo>
                  <a:lnTo>
                    <a:pt x="1544" y="76"/>
                  </a:lnTo>
                  <a:lnTo>
                    <a:pt x="1550" y="72"/>
                  </a:lnTo>
                  <a:lnTo>
                    <a:pt x="1556" y="67"/>
                  </a:lnTo>
                  <a:lnTo>
                    <a:pt x="1561" y="63"/>
                  </a:lnTo>
                  <a:lnTo>
                    <a:pt x="1567" y="59"/>
                  </a:lnTo>
                  <a:lnTo>
                    <a:pt x="1573" y="55"/>
                  </a:lnTo>
                  <a:lnTo>
                    <a:pt x="1579" y="50"/>
                  </a:lnTo>
                  <a:lnTo>
                    <a:pt x="1585" y="46"/>
                  </a:lnTo>
                  <a:lnTo>
                    <a:pt x="1591" y="42"/>
                  </a:lnTo>
                  <a:lnTo>
                    <a:pt x="1597" y="40"/>
                  </a:lnTo>
                  <a:lnTo>
                    <a:pt x="1602" y="36"/>
                  </a:lnTo>
                  <a:lnTo>
                    <a:pt x="1608" y="32"/>
                  </a:lnTo>
                  <a:lnTo>
                    <a:pt x="1614" y="29"/>
                  </a:lnTo>
                  <a:lnTo>
                    <a:pt x="1620" y="26"/>
                  </a:lnTo>
                  <a:lnTo>
                    <a:pt x="1626" y="24"/>
                  </a:lnTo>
                  <a:lnTo>
                    <a:pt x="1632" y="21"/>
                  </a:lnTo>
                  <a:lnTo>
                    <a:pt x="1638" y="18"/>
                  </a:lnTo>
                  <a:lnTo>
                    <a:pt x="1642" y="16"/>
                  </a:lnTo>
                  <a:lnTo>
                    <a:pt x="1648" y="14"/>
                  </a:lnTo>
                  <a:lnTo>
                    <a:pt x="1654" y="12"/>
                  </a:lnTo>
                  <a:lnTo>
                    <a:pt x="1660" y="10"/>
                  </a:lnTo>
                  <a:lnTo>
                    <a:pt x="1666" y="8"/>
                  </a:lnTo>
                  <a:lnTo>
                    <a:pt x="1671" y="6"/>
                  </a:lnTo>
                  <a:lnTo>
                    <a:pt x="1677" y="5"/>
                  </a:lnTo>
                  <a:lnTo>
                    <a:pt x="1682" y="4"/>
                  </a:lnTo>
                  <a:lnTo>
                    <a:pt x="1688" y="2"/>
                  </a:lnTo>
                  <a:lnTo>
                    <a:pt x="1693" y="1"/>
                  </a:lnTo>
                  <a:lnTo>
                    <a:pt x="1699" y="1"/>
                  </a:lnTo>
                  <a:lnTo>
                    <a:pt x="1705" y="1"/>
                  </a:lnTo>
                  <a:lnTo>
                    <a:pt x="1711" y="0"/>
                  </a:lnTo>
                  <a:lnTo>
                    <a:pt x="1717" y="0"/>
                  </a:lnTo>
                  <a:lnTo>
                    <a:pt x="1723" y="0"/>
                  </a:lnTo>
                  <a:lnTo>
                    <a:pt x="1729" y="0"/>
                  </a:lnTo>
                  <a:lnTo>
                    <a:pt x="1734" y="0"/>
                  </a:lnTo>
                  <a:lnTo>
                    <a:pt x="1740" y="0"/>
                  </a:lnTo>
                  <a:lnTo>
                    <a:pt x="1746" y="0"/>
                  </a:lnTo>
                  <a:lnTo>
                    <a:pt x="1751" y="1"/>
                  </a:lnTo>
                  <a:lnTo>
                    <a:pt x="1756" y="1"/>
                  </a:lnTo>
                  <a:lnTo>
                    <a:pt x="1762" y="1"/>
                  </a:lnTo>
                  <a:lnTo>
                    <a:pt x="1768" y="2"/>
                  </a:lnTo>
                  <a:lnTo>
                    <a:pt x="1774" y="4"/>
                  </a:lnTo>
                  <a:lnTo>
                    <a:pt x="1780" y="5"/>
                  </a:lnTo>
                  <a:lnTo>
                    <a:pt x="1786" y="6"/>
                  </a:lnTo>
                  <a:lnTo>
                    <a:pt x="1792" y="8"/>
                  </a:lnTo>
                  <a:lnTo>
                    <a:pt x="1798" y="10"/>
                  </a:lnTo>
                  <a:lnTo>
                    <a:pt x="1803" y="12"/>
                  </a:lnTo>
                  <a:lnTo>
                    <a:pt x="1809" y="14"/>
                  </a:lnTo>
                  <a:lnTo>
                    <a:pt x="1815" y="16"/>
                  </a:lnTo>
                  <a:lnTo>
                    <a:pt x="1821" y="18"/>
                  </a:lnTo>
                  <a:lnTo>
                    <a:pt x="1827" y="21"/>
                  </a:lnTo>
                  <a:lnTo>
                    <a:pt x="1833" y="24"/>
                  </a:lnTo>
                  <a:lnTo>
                    <a:pt x="1839" y="26"/>
                  </a:lnTo>
                  <a:lnTo>
                    <a:pt x="1843" y="29"/>
                  </a:lnTo>
                  <a:lnTo>
                    <a:pt x="1849" y="32"/>
                  </a:lnTo>
                  <a:lnTo>
                    <a:pt x="1855" y="36"/>
                  </a:lnTo>
                  <a:lnTo>
                    <a:pt x="1861" y="40"/>
                  </a:lnTo>
                  <a:lnTo>
                    <a:pt x="1866" y="42"/>
                  </a:lnTo>
                  <a:lnTo>
                    <a:pt x="1872" y="46"/>
                  </a:lnTo>
                  <a:lnTo>
                    <a:pt x="1878" y="50"/>
                  </a:lnTo>
                  <a:lnTo>
                    <a:pt x="1884" y="55"/>
                  </a:lnTo>
                  <a:lnTo>
                    <a:pt x="1890" y="59"/>
                  </a:lnTo>
                  <a:lnTo>
                    <a:pt x="1896" y="63"/>
                  </a:lnTo>
                  <a:lnTo>
                    <a:pt x="1902" y="67"/>
                  </a:lnTo>
                  <a:lnTo>
                    <a:pt x="1908" y="72"/>
                  </a:lnTo>
                  <a:lnTo>
                    <a:pt x="1913" y="76"/>
                  </a:lnTo>
                  <a:lnTo>
                    <a:pt x="1919" y="81"/>
                  </a:lnTo>
                  <a:lnTo>
                    <a:pt x="1925" y="85"/>
                  </a:lnTo>
                  <a:lnTo>
                    <a:pt x="1931" y="91"/>
                  </a:lnTo>
                  <a:lnTo>
                    <a:pt x="1937" y="96"/>
                  </a:lnTo>
                  <a:lnTo>
                    <a:pt x="1941" y="101"/>
                  </a:lnTo>
                  <a:lnTo>
                    <a:pt x="1947" y="107"/>
                  </a:lnTo>
                  <a:lnTo>
                    <a:pt x="1953" y="112"/>
                  </a:lnTo>
                  <a:lnTo>
                    <a:pt x="1959" y="118"/>
                  </a:lnTo>
                  <a:lnTo>
                    <a:pt x="1965" y="123"/>
                  </a:lnTo>
                  <a:lnTo>
                    <a:pt x="1971" y="128"/>
                  </a:lnTo>
                  <a:lnTo>
                    <a:pt x="1976" y="134"/>
                  </a:lnTo>
                  <a:lnTo>
                    <a:pt x="1982" y="140"/>
                  </a:lnTo>
                  <a:lnTo>
                    <a:pt x="1988" y="147"/>
                  </a:lnTo>
                  <a:lnTo>
                    <a:pt x="1994" y="152"/>
                  </a:lnTo>
                  <a:lnTo>
                    <a:pt x="2000" y="159"/>
                  </a:lnTo>
                  <a:lnTo>
                    <a:pt x="2006" y="166"/>
                  </a:lnTo>
                  <a:lnTo>
                    <a:pt x="2012" y="173"/>
                  </a:lnTo>
                  <a:lnTo>
                    <a:pt x="2018" y="179"/>
                  </a:lnTo>
                  <a:lnTo>
                    <a:pt x="2023" y="186"/>
                  </a:lnTo>
                  <a:lnTo>
                    <a:pt x="2029" y="193"/>
                  </a:lnTo>
                  <a:lnTo>
                    <a:pt x="2035" y="201"/>
                  </a:lnTo>
                  <a:lnTo>
                    <a:pt x="2041" y="207"/>
                  </a:lnTo>
                  <a:lnTo>
                    <a:pt x="2047" y="215"/>
                  </a:lnTo>
                  <a:lnTo>
                    <a:pt x="2053" y="222"/>
                  </a:lnTo>
                  <a:lnTo>
                    <a:pt x="2057" y="230"/>
                  </a:lnTo>
                  <a:lnTo>
                    <a:pt x="2063" y="237"/>
                  </a:lnTo>
                  <a:lnTo>
                    <a:pt x="2069" y="245"/>
                  </a:lnTo>
                  <a:lnTo>
                    <a:pt x="2075" y="253"/>
                  </a:lnTo>
                  <a:lnTo>
                    <a:pt x="2081" y="261"/>
                  </a:lnTo>
                  <a:lnTo>
                    <a:pt x="2086" y="268"/>
                  </a:lnTo>
                  <a:lnTo>
                    <a:pt x="2092" y="276"/>
                  </a:lnTo>
                  <a:lnTo>
                    <a:pt x="2098" y="284"/>
                  </a:lnTo>
                  <a:lnTo>
                    <a:pt x="2104" y="292"/>
                  </a:lnTo>
                  <a:lnTo>
                    <a:pt x="2110" y="300"/>
                  </a:lnTo>
                  <a:lnTo>
                    <a:pt x="2116" y="308"/>
                  </a:lnTo>
                  <a:lnTo>
                    <a:pt x="2122" y="317"/>
                  </a:lnTo>
                  <a:lnTo>
                    <a:pt x="2128" y="325"/>
                  </a:lnTo>
                  <a:lnTo>
                    <a:pt x="2133" y="334"/>
                  </a:lnTo>
                  <a:lnTo>
                    <a:pt x="2139" y="343"/>
                  </a:lnTo>
                  <a:lnTo>
                    <a:pt x="2145" y="351"/>
                  </a:lnTo>
                  <a:lnTo>
                    <a:pt x="2151" y="359"/>
                  </a:lnTo>
                  <a:lnTo>
                    <a:pt x="2155" y="368"/>
                  </a:lnTo>
                  <a:lnTo>
                    <a:pt x="2160" y="378"/>
                  </a:lnTo>
                  <a:lnTo>
                    <a:pt x="2166" y="385"/>
                  </a:lnTo>
                  <a:lnTo>
                    <a:pt x="2172" y="394"/>
                  </a:lnTo>
                  <a:lnTo>
                    <a:pt x="2177" y="402"/>
                  </a:lnTo>
                  <a:lnTo>
                    <a:pt x="2183" y="411"/>
                  </a:lnTo>
                  <a:lnTo>
                    <a:pt x="2189" y="421"/>
                  </a:lnTo>
                  <a:lnTo>
                    <a:pt x="2195" y="429"/>
                  </a:lnTo>
                  <a:lnTo>
                    <a:pt x="2201" y="438"/>
                  </a:lnTo>
                  <a:lnTo>
                    <a:pt x="2207" y="448"/>
                  </a:lnTo>
                  <a:lnTo>
                    <a:pt x="2213" y="457"/>
                  </a:lnTo>
                  <a:lnTo>
                    <a:pt x="2218" y="466"/>
                  </a:lnTo>
                  <a:lnTo>
                    <a:pt x="2224" y="474"/>
                  </a:lnTo>
                  <a:lnTo>
                    <a:pt x="2230" y="484"/>
                  </a:lnTo>
                  <a:lnTo>
                    <a:pt x="2236" y="493"/>
                  </a:lnTo>
                  <a:lnTo>
                    <a:pt x="2242" y="503"/>
                  </a:lnTo>
                  <a:lnTo>
                    <a:pt x="2246" y="512"/>
                  </a:lnTo>
                  <a:lnTo>
                    <a:pt x="2252" y="521"/>
                  </a:lnTo>
                  <a:lnTo>
                    <a:pt x="2258" y="531"/>
                  </a:lnTo>
                  <a:lnTo>
                    <a:pt x="2264" y="540"/>
                  </a:lnTo>
                  <a:lnTo>
                    <a:pt x="2270" y="550"/>
                  </a:lnTo>
                  <a:lnTo>
                    <a:pt x="2276" y="559"/>
                  </a:lnTo>
                  <a:lnTo>
                    <a:pt x="2282" y="568"/>
                  </a:lnTo>
                  <a:lnTo>
                    <a:pt x="2287" y="578"/>
                  </a:lnTo>
                  <a:lnTo>
                    <a:pt x="2293" y="587"/>
                  </a:lnTo>
                  <a:lnTo>
                    <a:pt x="2299" y="596"/>
                  </a:lnTo>
                  <a:lnTo>
                    <a:pt x="2305" y="606"/>
                  </a:lnTo>
                  <a:lnTo>
                    <a:pt x="2311" y="615"/>
                  </a:lnTo>
                  <a:lnTo>
                    <a:pt x="2317" y="625"/>
                  </a:lnTo>
                  <a:lnTo>
                    <a:pt x="2323" y="634"/>
                  </a:lnTo>
                  <a:lnTo>
                    <a:pt x="2328" y="642"/>
                  </a:lnTo>
                  <a:lnTo>
                    <a:pt x="2334" y="651"/>
                  </a:lnTo>
                  <a:lnTo>
                    <a:pt x="2340" y="661"/>
                  </a:lnTo>
                  <a:lnTo>
                    <a:pt x="2346" y="670"/>
                  </a:lnTo>
                  <a:lnTo>
                    <a:pt x="2352" y="680"/>
                  </a:lnTo>
                  <a:lnTo>
                    <a:pt x="2356" y="689"/>
                  </a:lnTo>
                  <a:lnTo>
                    <a:pt x="2362" y="698"/>
                  </a:lnTo>
                  <a:lnTo>
                    <a:pt x="2368" y="708"/>
                  </a:lnTo>
                  <a:lnTo>
                    <a:pt x="2374" y="717"/>
                  </a:lnTo>
                  <a:lnTo>
                    <a:pt x="2380" y="725"/>
                  </a:lnTo>
                  <a:lnTo>
                    <a:pt x="2386" y="735"/>
                  </a:lnTo>
                  <a:lnTo>
                    <a:pt x="2392" y="744"/>
                  </a:lnTo>
                  <a:lnTo>
                    <a:pt x="2397" y="753"/>
                  </a:lnTo>
                  <a:lnTo>
                    <a:pt x="2403" y="763"/>
                  </a:lnTo>
                  <a:lnTo>
                    <a:pt x="2409" y="772"/>
                  </a:lnTo>
                  <a:lnTo>
                    <a:pt x="2415" y="780"/>
                  </a:lnTo>
                  <a:lnTo>
                    <a:pt x="2421" y="790"/>
                  </a:lnTo>
                  <a:lnTo>
                    <a:pt x="2427" y="799"/>
                  </a:lnTo>
                  <a:lnTo>
                    <a:pt x="2433" y="808"/>
                  </a:lnTo>
                  <a:lnTo>
                    <a:pt x="2438" y="816"/>
                  </a:lnTo>
                  <a:lnTo>
                    <a:pt x="2444" y="826"/>
                  </a:lnTo>
                  <a:lnTo>
                    <a:pt x="2450" y="834"/>
                  </a:lnTo>
                  <a:lnTo>
                    <a:pt x="2456" y="843"/>
                  </a:lnTo>
                  <a:lnTo>
                    <a:pt x="2462" y="853"/>
                  </a:lnTo>
                  <a:lnTo>
                    <a:pt x="2466" y="861"/>
                  </a:lnTo>
                  <a:lnTo>
                    <a:pt x="2472" y="870"/>
                  </a:lnTo>
                  <a:lnTo>
                    <a:pt x="2478" y="878"/>
                  </a:lnTo>
                  <a:lnTo>
                    <a:pt x="2484" y="888"/>
                  </a:lnTo>
                  <a:lnTo>
                    <a:pt x="2490" y="896"/>
                  </a:lnTo>
                  <a:lnTo>
                    <a:pt x="2496" y="904"/>
                  </a:lnTo>
                  <a:lnTo>
                    <a:pt x="2502" y="912"/>
                  </a:lnTo>
                  <a:lnTo>
                    <a:pt x="2507" y="920"/>
                  </a:lnTo>
                  <a:lnTo>
                    <a:pt x="2513" y="928"/>
                  </a:lnTo>
                  <a:lnTo>
                    <a:pt x="2519" y="937"/>
                  </a:lnTo>
                  <a:lnTo>
                    <a:pt x="2525" y="945"/>
                  </a:lnTo>
                  <a:lnTo>
                    <a:pt x="2531" y="953"/>
                  </a:lnTo>
                  <a:lnTo>
                    <a:pt x="2537" y="961"/>
                  </a:lnTo>
                  <a:lnTo>
                    <a:pt x="2543" y="969"/>
                  </a:lnTo>
                  <a:lnTo>
                    <a:pt x="2548" y="977"/>
                  </a:lnTo>
                  <a:lnTo>
                    <a:pt x="2554" y="985"/>
                  </a:lnTo>
                  <a:lnTo>
                    <a:pt x="2559" y="994"/>
                  </a:lnTo>
                  <a:lnTo>
                    <a:pt x="2565" y="1002"/>
                  </a:lnTo>
                  <a:lnTo>
                    <a:pt x="2570" y="1008"/>
                  </a:lnTo>
                  <a:lnTo>
                    <a:pt x="2576" y="1016"/>
                  </a:lnTo>
                  <a:lnTo>
                    <a:pt x="2582" y="1024"/>
                  </a:lnTo>
                  <a:lnTo>
                    <a:pt x="2588" y="1032"/>
                  </a:lnTo>
                  <a:lnTo>
                    <a:pt x="2594" y="1039"/>
                  </a:lnTo>
                  <a:lnTo>
                    <a:pt x="2600" y="1047"/>
                  </a:lnTo>
                  <a:lnTo>
                    <a:pt x="2606" y="1055"/>
                  </a:lnTo>
                  <a:lnTo>
                    <a:pt x="2612" y="1062"/>
                  </a:lnTo>
                  <a:lnTo>
                    <a:pt x="2617" y="1069"/>
                  </a:lnTo>
                  <a:lnTo>
                    <a:pt x="2623" y="1077"/>
                  </a:lnTo>
                  <a:lnTo>
                    <a:pt x="2629" y="1083"/>
                  </a:lnTo>
                  <a:lnTo>
                    <a:pt x="2635" y="1090"/>
                  </a:lnTo>
                  <a:lnTo>
                    <a:pt x="2639" y="1098"/>
                  </a:lnTo>
                  <a:lnTo>
                    <a:pt x="2645" y="1105"/>
                  </a:lnTo>
                  <a:lnTo>
                    <a:pt x="2651" y="1112"/>
                  </a:lnTo>
                  <a:lnTo>
                    <a:pt x="2656" y="1118"/>
                  </a:lnTo>
                  <a:lnTo>
                    <a:pt x="2661" y="1125"/>
                  </a:lnTo>
                  <a:lnTo>
                    <a:pt x="2667" y="1133"/>
                  </a:lnTo>
                  <a:lnTo>
                    <a:pt x="2673" y="1140"/>
                  </a:lnTo>
                  <a:lnTo>
                    <a:pt x="2679" y="1145"/>
                  </a:lnTo>
                  <a:lnTo>
                    <a:pt x="2685" y="1152"/>
                  </a:lnTo>
                  <a:lnTo>
                    <a:pt x="2691" y="1157"/>
                  </a:lnTo>
                  <a:lnTo>
                    <a:pt x="2697" y="1164"/>
                  </a:lnTo>
                  <a:lnTo>
                    <a:pt x="2702" y="1169"/>
                  </a:lnTo>
                  <a:lnTo>
                    <a:pt x="2708" y="1176"/>
                  </a:lnTo>
                  <a:lnTo>
                    <a:pt x="2714" y="1183"/>
                  </a:lnTo>
                  <a:lnTo>
                    <a:pt x="2720" y="1188"/>
                  </a:lnTo>
                  <a:lnTo>
                    <a:pt x="2726" y="1195"/>
                  </a:lnTo>
                  <a:lnTo>
                    <a:pt x="2732" y="1200"/>
                  </a:lnTo>
                  <a:lnTo>
                    <a:pt x="2738" y="1207"/>
                  </a:lnTo>
                  <a:lnTo>
                    <a:pt x="2744" y="1212"/>
                  </a:lnTo>
                  <a:lnTo>
                    <a:pt x="2749" y="1218"/>
                  </a:lnTo>
                  <a:lnTo>
                    <a:pt x="2755" y="1224"/>
                  </a:lnTo>
                  <a:lnTo>
                    <a:pt x="2761" y="1230"/>
                  </a:lnTo>
                  <a:lnTo>
                    <a:pt x="2767" y="1235"/>
                  </a:lnTo>
                  <a:lnTo>
                    <a:pt x="2773" y="1240"/>
                  </a:lnTo>
                  <a:lnTo>
                    <a:pt x="2777" y="1246"/>
                  </a:lnTo>
                  <a:lnTo>
                    <a:pt x="2783" y="1251"/>
                  </a:lnTo>
                  <a:lnTo>
                    <a:pt x="2789" y="1256"/>
                  </a:lnTo>
                  <a:lnTo>
                    <a:pt x="2795" y="1262"/>
                  </a:lnTo>
                  <a:lnTo>
                    <a:pt x="2801" y="1266"/>
                  </a:lnTo>
                  <a:lnTo>
                    <a:pt x="2807" y="1271"/>
                  </a:lnTo>
                  <a:lnTo>
                    <a:pt x="2812" y="1277"/>
                  </a:lnTo>
                  <a:lnTo>
                    <a:pt x="2818" y="1282"/>
                  </a:lnTo>
                  <a:lnTo>
                    <a:pt x="2824" y="1286"/>
                  </a:lnTo>
                  <a:lnTo>
                    <a:pt x="2830" y="1291"/>
                  </a:lnTo>
                  <a:lnTo>
                    <a:pt x="2836" y="1297"/>
                  </a:lnTo>
                  <a:lnTo>
                    <a:pt x="2842" y="1301"/>
                  </a:lnTo>
                  <a:lnTo>
                    <a:pt x="2848" y="1306"/>
                  </a:lnTo>
                  <a:lnTo>
                    <a:pt x="2854" y="1310"/>
                  </a:lnTo>
                  <a:lnTo>
                    <a:pt x="2859" y="1314"/>
                  </a:lnTo>
                  <a:lnTo>
                    <a:pt x="2865" y="1318"/>
                  </a:lnTo>
                  <a:lnTo>
                    <a:pt x="2870" y="1324"/>
                  </a:lnTo>
                  <a:lnTo>
                    <a:pt x="2876" y="1328"/>
                  </a:lnTo>
                  <a:lnTo>
                    <a:pt x="2876" y="1540"/>
                  </a:lnTo>
                  <a:lnTo>
                    <a:pt x="2870" y="1540"/>
                  </a:lnTo>
                  <a:lnTo>
                    <a:pt x="2865" y="1540"/>
                  </a:lnTo>
                  <a:lnTo>
                    <a:pt x="2859" y="1540"/>
                  </a:lnTo>
                  <a:lnTo>
                    <a:pt x="2854" y="1540"/>
                  </a:lnTo>
                  <a:lnTo>
                    <a:pt x="2848" y="1540"/>
                  </a:lnTo>
                  <a:lnTo>
                    <a:pt x="2842" y="1540"/>
                  </a:lnTo>
                  <a:lnTo>
                    <a:pt x="2836" y="1540"/>
                  </a:lnTo>
                  <a:lnTo>
                    <a:pt x="2830" y="1540"/>
                  </a:lnTo>
                  <a:lnTo>
                    <a:pt x="2824" y="1540"/>
                  </a:lnTo>
                  <a:lnTo>
                    <a:pt x="2818" y="1540"/>
                  </a:lnTo>
                  <a:lnTo>
                    <a:pt x="2812" y="1540"/>
                  </a:lnTo>
                  <a:lnTo>
                    <a:pt x="2807" y="1540"/>
                  </a:lnTo>
                  <a:lnTo>
                    <a:pt x="2801" y="1540"/>
                  </a:lnTo>
                  <a:lnTo>
                    <a:pt x="2795" y="1540"/>
                  </a:lnTo>
                  <a:lnTo>
                    <a:pt x="2789" y="1540"/>
                  </a:lnTo>
                  <a:lnTo>
                    <a:pt x="2783" y="1540"/>
                  </a:lnTo>
                  <a:lnTo>
                    <a:pt x="2777" y="1540"/>
                  </a:lnTo>
                  <a:lnTo>
                    <a:pt x="2773" y="1540"/>
                  </a:lnTo>
                  <a:lnTo>
                    <a:pt x="2767" y="1540"/>
                  </a:lnTo>
                  <a:lnTo>
                    <a:pt x="2761" y="1540"/>
                  </a:lnTo>
                  <a:lnTo>
                    <a:pt x="2755" y="1540"/>
                  </a:lnTo>
                  <a:lnTo>
                    <a:pt x="2749" y="1540"/>
                  </a:lnTo>
                  <a:lnTo>
                    <a:pt x="2744" y="1540"/>
                  </a:lnTo>
                  <a:lnTo>
                    <a:pt x="2738" y="1540"/>
                  </a:lnTo>
                  <a:lnTo>
                    <a:pt x="2732" y="1540"/>
                  </a:lnTo>
                  <a:lnTo>
                    <a:pt x="2726" y="1540"/>
                  </a:lnTo>
                  <a:lnTo>
                    <a:pt x="2720" y="1540"/>
                  </a:lnTo>
                  <a:lnTo>
                    <a:pt x="2714" y="1540"/>
                  </a:lnTo>
                  <a:lnTo>
                    <a:pt x="2708" y="1540"/>
                  </a:lnTo>
                  <a:lnTo>
                    <a:pt x="2702" y="1540"/>
                  </a:lnTo>
                  <a:lnTo>
                    <a:pt x="2697" y="1540"/>
                  </a:lnTo>
                  <a:lnTo>
                    <a:pt x="2691" y="1540"/>
                  </a:lnTo>
                  <a:lnTo>
                    <a:pt x="2685" y="1540"/>
                  </a:lnTo>
                  <a:lnTo>
                    <a:pt x="2679" y="1540"/>
                  </a:lnTo>
                  <a:lnTo>
                    <a:pt x="2673" y="1540"/>
                  </a:lnTo>
                  <a:lnTo>
                    <a:pt x="2667" y="1540"/>
                  </a:lnTo>
                  <a:lnTo>
                    <a:pt x="2661" y="1540"/>
                  </a:lnTo>
                  <a:lnTo>
                    <a:pt x="2656" y="1540"/>
                  </a:lnTo>
                  <a:lnTo>
                    <a:pt x="2651" y="1540"/>
                  </a:lnTo>
                  <a:lnTo>
                    <a:pt x="2645" y="1540"/>
                  </a:lnTo>
                  <a:lnTo>
                    <a:pt x="2639" y="1540"/>
                  </a:lnTo>
                  <a:lnTo>
                    <a:pt x="2635" y="1540"/>
                  </a:lnTo>
                  <a:lnTo>
                    <a:pt x="2629" y="1540"/>
                  </a:lnTo>
                  <a:lnTo>
                    <a:pt x="2623" y="1540"/>
                  </a:lnTo>
                  <a:lnTo>
                    <a:pt x="2617" y="1540"/>
                  </a:lnTo>
                  <a:lnTo>
                    <a:pt x="2612" y="1540"/>
                  </a:lnTo>
                  <a:lnTo>
                    <a:pt x="2606" y="1540"/>
                  </a:lnTo>
                  <a:lnTo>
                    <a:pt x="2600" y="1540"/>
                  </a:lnTo>
                  <a:lnTo>
                    <a:pt x="2594" y="1540"/>
                  </a:lnTo>
                  <a:lnTo>
                    <a:pt x="2588" y="1540"/>
                  </a:lnTo>
                  <a:lnTo>
                    <a:pt x="2582" y="1540"/>
                  </a:lnTo>
                  <a:lnTo>
                    <a:pt x="2576" y="1540"/>
                  </a:lnTo>
                  <a:lnTo>
                    <a:pt x="2570" y="1540"/>
                  </a:lnTo>
                  <a:lnTo>
                    <a:pt x="2565" y="1540"/>
                  </a:lnTo>
                  <a:lnTo>
                    <a:pt x="2559" y="1540"/>
                  </a:lnTo>
                  <a:lnTo>
                    <a:pt x="2554" y="1540"/>
                  </a:lnTo>
                  <a:lnTo>
                    <a:pt x="2548" y="1540"/>
                  </a:lnTo>
                  <a:lnTo>
                    <a:pt x="2543" y="1540"/>
                  </a:lnTo>
                  <a:lnTo>
                    <a:pt x="2537" y="1540"/>
                  </a:lnTo>
                  <a:lnTo>
                    <a:pt x="2531" y="1540"/>
                  </a:lnTo>
                  <a:lnTo>
                    <a:pt x="2525" y="1540"/>
                  </a:lnTo>
                  <a:lnTo>
                    <a:pt x="2519" y="1540"/>
                  </a:lnTo>
                  <a:lnTo>
                    <a:pt x="2513" y="1540"/>
                  </a:lnTo>
                  <a:lnTo>
                    <a:pt x="2507" y="1540"/>
                  </a:lnTo>
                  <a:lnTo>
                    <a:pt x="2502" y="1540"/>
                  </a:lnTo>
                  <a:lnTo>
                    <a:pt x="2496" y="1540"/>
                  </a:lnTo>
                  <a:lnTo>
                    <a:pt x="2490" y="1540"/>
                  </a:lnTo>
                  <a:lnTo>
                    <a:pt x="2484" y="1540"/>
                  </a:lnTo>
                  <a:lnTo>
                    <a:pt x="2478" y="1540"/>
                  </a:lnTo>
                  <a:lnTo>
                    <a:pt x="2472" y="1540"/>
                  </a:lnTo>
                  <a:lnTo>
                    <a:pt x="2466" y="1540"/>
                  </a:lnTo>
                  <a:lnTo>
                    <a:pt x="2462" y="1540"/>
                  </a:lnTo>
                  <a:lnTo>
                    <a:pt x="2456" y="1540"/>
                  </a:lnTo>
                  <a:lnTo>
                    <a:pt x="2450" y="1540"/>
                  </a:lnTo>
                  <a:lnTo>
                    <a:pt x="2444" y="1540"/>
                  </a:lnTo>
                  <a:lnTo>
                    <a:pt x="2438" y="1540"/>
                  </a:lnTo>
                  <a:lnTo>
                    <a:pt x="2433" y="1540"/>
                  </a:lnTo>
                  <a:lnTo>
                    <a:pt x="2427" y="1540"/>
                  </a:lnTo>
                  <a:lnTo>
                    <a:pt x="2421" y="1540"/>
                  </a:lnTo>
                  <a:lnTo>
                    <a:pt x="2415" y="1540"/>
                  </a:lnTo>
                  <a:lnTo>
                    <a:pt x="2409" y="1540"/>
                  </a:lnTo>
                  <a:lnTo>
                    <a:pt x="2403" y="1540"/>
                  </a:lnTo>
                  <a:lnTo>
                    <a:pt x="2397" y="1540"/>
                  </a:lnTo>
                  <a:lnTo>
                    <a:pt x="2392" y="1540"/>
                  </a:lnTo>
                  <a:lnTo>
                    <a:pt x="2386" y="1540"/>
                  </a:lnTo>
                  <a:lnTo>
                    <a:pt x="2380" y="1540"/>
                  </a:lnTo>
                  <a:lnTo>
                    <a:pt x="2374" y="1540"/>
                  </a:lnTo>
                  <a:lnTo>
                    <a:pt x="2368" y="1540"/>
                  </a:lnTo>
                  <a:lnTo>
                    <a:pt x="2362" y="1540"/>
                  </a:lnTo>
                  <a:lnTo>
                    <a:pt x="2356" y="1540"/>
                  </a:lnTo>
                  <a:lnTo>
                    <a:pt x="2352" y="1540"/>
                  </a:lnTo>
                  <a:lnTo>
                    <a:pt x="2346" y="1540"/>
                  </a:lnTo>
                  <a:lnTo>
                    <a:pt x="2340" y="1540"/>
                  </a:lnTo>
                  <a:lnTo>
                    <a:pt x="2334" y="1540"/>
                  </a:lnTo>
                  <a:lnTo>
                    <a:pt x="2328" y="1540"/>
                  </a:lnTo>
                  <a:lnTo>
                    <a:pt x="2323" y="1540"/>
                  </a:lnTo>
                  <a:lnTo>
                    <a:pt x="2317" y="1540"/>
                  </a:lnTo>
                  <a:lnTo>
                    <a:pt x="2311" y="1540"/>
                  </a:lnTo>
                  <a:lnTo>
                    <a:pt x="2305" y="1540"/>
                  </a:lnTo>
                  <a:lnTo>
                    <a:pt x="2299" y="1540"/>
                  </a:lnTo>
                  <a:lnTo>
                    <a:pt x="2293" y="1540"/>
                  </a:lnTo>
                  <a:lnTo>
                    <a:pt x="2287" y="1540"/>
                  </a:lnTo>
                  <a:lnTo>
                    <a:pt x="2282" y="1540"/>
                  </a:lnTo>
                  <a:lnTo>
                    <a:pt x="2276" y="1540"/>
                  </a:lnTo>
                  <a:lnTo>
                    <a:pt x="2270" y="1540"/>
                  </a:lnTo>
                  <a:lnTo>
                    <a:pt x="2264" y="1540"/>
                  </a:lnTo>
                  <a:lnTo>
                    <a:pt x="2258" y="1540"/>
                  </a:lnTo>
                  <a:lnTo>
                    <a:pt x="2252" y="1540"/>
                  </a:lnTo>
                  <a:lnTo>
                    <a:pt x="2246" y="1540"/>
                  </a:lnTo>
                  <a:lnTo>
                    <a:pt x="2242" y="1540"/>
                  </a:lnTo>
                  <a:lnTo>
                    <a:pt x="2236" y="1540"/>
                  </a:lnTo>
                  <a:lnTo>
                    <a:pt x="2230" y="1540"/>
                  </a:lnTo>
                  <a:lnTo>
                    <a:pt x="2224" y="1540"/>
                  </a:lnTo>
                  <a:lnTo>
                    <a:pt x="2218" y="1540"/>
                  </a:lnTo>
                  <a:lnTo>
                    <a:pt x="2213" y="1540"/>
                  </a:lnTo>
                  <a:lnTo>
                    <a:pt x="2207" y="1540"/>
                  </a:lnTo>
                  <a:lnTo>
                    <a:pt x="2201" y="1540"/>
                  </a:lnTo>
                  <a:lnTo>
                    <a:pt x="2195" y="1540"/>
                  </a:lnTo>
                  <a:lnTo>
                    <a:pt x="2189" y="1540"/>
                  </a:lnTo>
                  <a:lnTo>
                    <a:pt x="2183" y="1540"/>
                  </a:lnTo>
                  <a:lnTo>
                    <a:pt x="2177" y="1540"/>
                  </a:lnTo>
                  <a:lnTo>
                    <a:pt x="2172" y="1540"/>
                  </a:lnTo>
                  <a:lnTo>
                    <a:pt x="2166" y="1540"/>
                  </a:lnTo>
                  <a:lnTo>
                    <a:pt x="2160" y="1540"/>
                  </a:lnTo>
                  <a:lnTo>
                    <a:pt x="2155" y="1540"/>
                  </a:lnTo>
                  <a:lnTo>
                    <a:pt x="2151" y="1540"/>
                  </a:lnTo>
                  <a:lnTo>
                    <a:pt x="2145" y="1540"/>
                  </a:lnTo>
                  <a:lnTo>
                    <a:pt x="2139" y="1540"/>
                  </a:lnTo>
                  <a:lnTo>
                    <a:pt x="2133" y="1540"/>
                  </a:lnTo>
                  <a:lnTo>
                    <a:pt x="2128" y="1540"/>
                  </a:lnTo>
                  <a:lnTo>
                    <a:pt x="2122" y="1540"/>
                  </a:lnTo>
                  <a:lnTo>
                    <a:pt x="2116" y="1540"/>
                  </a:lnTo>
                  <a:lnTo>
                    <a:pt x="2110" y="1540"/>
                  </a:lnTo>
                  <a:lnTo>
                    <a:pt x="2104" y="1540"/>
                  </a:lnTo>
                  <a:lnTo>
                    <a:pt x="2098" y="1540"/>
                  </a:lnTo>
                  <a:lnTo>
                    <a:pt x="2092" y="1540"/>
                  </a:lnTo>
                  <a:lnTo>
                    <a:pt x="2086" y="1540"/>
                  </a:lnTo>
                  <a:lnTo>
                    <a:pt x="2081" y="1540"/>
                  </a:lnTo>
                  <a:lnTo>
                    <a:pt x="2075" y="1540"/>
                  </a:lnTo>
                  <a:lnTo>
                    <a:pt x="2069" y="1540"/>
                  </a:lnTo>
                  <a:lnTo>
                    <a:pt x="2063" y="1540"/>
                  </a:lnTo>
                  <a:lnTo>
                    <a:pt x="2057" y="1540"/>
                  </a:lnTo>
                  <a:lnTo>
                    <a:pt x="2053" y="1540"/>
                  </a:lnTo>
                  <a:lnTo>
                    <a:pt x="2047" y="1540"/>
                  </a:lnTo>
                  <a:lnTo>
                    <a:pt x="2041" y="1540"/>
                  </a:lnTo>
                  <a:lnTo>
                    <a:pt x="2035" y="1540"/>
                  </a:lnTo>
                  <a:lnTo>
                    <a:pt x="2029" y="1540"/>
                  </a:lnTo>
                  <a:lnTo>
                    <a:pt x="2023" y="1540"/>
                  </a:lnTo>
                  <a:lnTo>
                    <a:pt x="2018" y="1540"/>
                  </a:lnTo>
                  <a:lnTo>
                    <a:pt x="2012" y="1540"/>
                  </a:lnTo>
                  <a:lnTo>
                    <a:pt x="2006" y="1540"/>
                  </a:lnTo>
                  <a:lnTo>
                    <a:pt x="2000" y="1540"/>
                  </a:lnTo>
                  <a:lnTo>
                    <a:pt x="1994" y="1540"/>
                  </a:lnTo>
                  <a:lnTo>
                    <a:pt x="1988" y="1540"/>
                  </a:lnTo>
                  <a:lnTo>
                    <a:pt x="1982" y="1540"/>
                  </a:lnTo>
                  <a:lnTo>
                    <a:pt x="1976" y="1540"/>
                  </a:lnTo>
                  <a:lnTo>
                    <a:pt x="1971" y="1540"/>
                  </a:lnTo>
                  <a:lnTo>
                    <a:pt x="1965" y="1540"/>
                  </a:lnTo>
                  <a:lnTo>
                    <a:pt x="1959" y="1540"/>
                  </a:lnTo>
                  <a:lnTo>
                    <a:pt x="1953" y="1540"/>
                  </a:lnTo>
                  <a:lnTo>
                    <a:pt x="1947" y="1540"/>
                  </a:lnTo>
                  <a:lnTo>
                    <a:pt x="1941" y="1540"/>
                  </a:lnTo>
                  <a:lnTo>
                    <a:pt x="1937" y="1540"/>
                  </a:lnTo>
                  <a:lnTo>
                    <a:pt x="1931" y="1540"/>
                  </a:lnTo>
                  <a:lnTo>
                    <a:pt x="1925" y="1540"/>
                  </a:lnTo>
                  <a:lnTo>
                    <a:pt x="1919" y="1540"/>
                  </a:lnTo>
                  <a:lnTo>
                    <a:pt x="1913" y="1540"/>
                  </a:lnTo>
                  <a:lnTo>
                    <a:pt x="1908" y="1540"/>
                  </a:lnTo>
                  <a:lnTo>
                    <a:pt x="1902" y="1540"/>
                  </a:lnTo>
                  <a:lnTo>
                    <a:pt x="1896" y="1540"/>
                  </a:lnTo>
                  <a:lnTo>
                    <a:pt x="1890" y="1540"/>
                  </a:lnTo>
                  <a:lnTo>
                    <a:pt x="1884" y="1540"/>
                  </a:lnTo>
                  <a:lnTo>
                    <a:pt x="1878" y="1540"/>
                  </a:lnTo>
                  <a:lnTo>
                    <a:pt x="1872" y="1540"/>
                  </a:lnTo>
                  <a:lnTo>
                    <a:pt x="1866" y="1540"/>
                  </a:lnTo>
                  <a:lnTo>
                    <a:pt x="1861" y="1540"/>
                  </a:lnTo>
                  <a:lnTo>
                    <a:pt x="1855" y="1540"/>
                  </a:lnTo>
                  <a:lnTo>
                    <a:pt x="1849" y="1540"/>
                  </a:lnTo>
                  <a:lnTo>
                    <a:pt x="1843" y="1540"/>
                  </a:lnTo>
                  <a:lnTo>
                    <a:pt x="1839" y="1540"/>
                  </a:lnTo>
                  <a:lnTo>
                    <a:pt x="1833" y="1540"/>
                  </a:lnTo>
                  <a:lnTo>
                    <a:pt x="1827" y="1540"/>
                  </a:lnTo>
                  <a:lnTo>
                    <a:pt x="1821" y="1540"/>
                  </a:lnTo>
                  <a:lnTo>
                    <a:pt x="1815" y="1540"/>
                  </a:lnTo>
                  <a:lnTo>
                    <a:pt x="1809" y="1540"/>
                  </a:lnTo>
                  <a:lnTo>
                    <a:pt x="1803" y="1540"/>
                  </a:lnTo>
                  <a:lnTo>
                    <a:pt x="1798" y="1540"/>
                  </a:lnTo>
                  <a:lnTo>
                    <a:pt x="1792" y="1540"/>
                  </a:lnTo>
                  <a:lnTo>
                    <a:pt x="1786" y="1540"/>
                  </a:lnTo>
                  <a:lnTo>
                    <a:pt x="1780" y="1540"/>
                  </a:lnTo>
                  <a:lnTo>
                    <a:pt x="1774" y="1540"/>
                  </a:lnTo>
                  <a:lnTo>
                    <a:pt x="1768" y="1540"/>
                  </a:lnTo>
                  <a:lnTo>
                    <a:pt x="1762" y="1540"/>
                  </a:lnTo>
                  <a:lnTo>
                    <a:pt x="1756" y="1540"/>
                  </a:lnTo>
                  <a:lnTo>
                    <a:pt x="1751" y="1540"/>
                  </a:lnTo>
                  <a:lnTo>
                    <a:pt x="1746" y="1540"/>
                  </a:lnTo>
                  <a:lnTo>
                    <a:pt x="1740" y="1540"/>
                  </a:lnTo>
                  <a:lnTo>
                    <a:pt x="1734" y="1540"/>
                  </a:lnTo>
                  <a:lnTo>
                    <a:pt x="1729" y="1540"/>
                  </a:lnTo>
                  <a:lnTo>
                    <a:pt x="1723" y="1540"/>
                  </a:lnTo>
                  <a:lnTo>
                    <a:pt x="1717" y="1540"/>
                  </a:lnTo>
                  <a:lnTo>
                    <a:pt x="1711" y="1540"/>
                  </a:lnTo>
                  <a:lnTo>
                    <a:pt x="1705" y="1540"/>
                  </a:lnTo>
                  <a:lnTo>
                    <a:pt x="1699" y="1540"/>
                  </a:lnTo>
                  <a:lnTo>
                    <a:pt x="1693" y="1540"/>
                  </a:lnTo>
                  <a:lnTo>
                    <a:pt x="1688" y="1540"/>
                  </a:lnTo>
                  <a:lnTo>
                    <a:pt x="1682" y="1540"/>
                  </a:lnTo>
                  <a:lnTo>
                    <a:pt x="1677" y="1540"/>
                  </a:lnTo>
                  <a:lnTo>
                    <a:pt x="1671" y="1540"/>
                  </a:lnTo>
                  <a:lnTo>
                    <a:pt x="1666" y="1540"/>
                  </a:lnTo>
                  <a:lnTo>
                    <a:pt x="1660" y="1540"/>
                  </a:lnTo>
                  <a:lnTo>
                    <a:pt x="1654" y="1540"/>
                  </a:lnTo>
                  <a:lnTo>
                    <a:pt x="1648" y="1540"/>
                  </a:lnTo>
                  <a:lnTo>
                    <a:pt x="1642" y="1540"/>
                  </a:lnTo>
                  <a:lnTo>
                    <a:pt x="1638" y="1540"/>
                  </a:lnTo>
                  <a:lnTo>
                    <a:pt x="1632" y="1540"/>
                  </a:lnTo>
                  <a:lnTo>
                    <a:pt x="1626" y="1540"/>
                  </a:lnTo>
                  <a:lnTo>
                    <a:pt x="1620" y="1540"/>
                  </a:lnTo>
                  <a:lnTo>
                    <a:pt x="1614" y="1540"/>
                  </a:lnTo>
                  <a:lnTo>
                    <a:pt x="1608" y="1540"/>
                  </a:lnTo>
                  <a:lnTo>
                    <a:pt x="1602" y="1540"/>
                  </a:lnTo>
                  <a:lnTo>
                    <a:pt x="1597" y="1540"/>
                  </a:lnTo>
                  <a:lnTo>
                    <a:pt x="1591" y="1540"/>
                  </a:lnTo>
                  <a:lnTo>
                    <a:pt x="1585" y="1540"/>
                  </a:lnTo>
                  <a:lnTo>
                    <a:pt x="1579" y="1540"/>
                  </a:lnTo>
                  <a:lnTo>
                    <a:pt x="1573" y="1540"/>
                  </a:lnTo>
                  <a:lnTo>
                    <a:pt x="1567" y="1540"/>
                  </a:lnTo>
                  <a:lnTo>
                    <a:pt x="1561" y="1540"/>
                  </a:lnTo>
                  <a:lnTo>
                    <a:pt x="1556" y="1540"/>
                  </a:lnTo>
                  <a:lnTo>
                    <a:pt x="1550" y="1540"/>
                  </a:lnTo>
                  <a:lnTo>
                    <a:pt x="1544" y="1540"/>
                  </a:lnTo>
                  <a:lnTo>
                    <a:pt x="1538" y="1540"/>
                  </a:lnTo>
                  <a:lnTo>
                    <a:pt x="1532" y="1540"/>
                  </a:lnTo>
                  <a:lnTo>
                    <a:pt x="1528" y="1540"/>
                  </a:lnTo>
                  <a:lnTo>
                    <a:pt x="1522" y="1540"/>
                  </a:lnTo>
                  <a:lnTo>
                    <a:pt x="1516" y="1540"/>
                  </a:lnTo>
                  <a:lnTo>
                    <a:pt x="1510" y="1540"/>
                  </a:lnTo>
                  <a:lnTo>
                    <a:pt x="1504" y="1540"/>
                  </a:lnTo>
                  <a:lnTo>
                    <a:pt x="1498" y="1540"/>
                  </a:lnTo>
                  <a:lnTo>
                    <a:pt x="1492" y="1540"/>
                  </a:lnTo>
                  <a:lnTo>
                    <a:pt x="1487" y="1540"/>
                  </a:lnTo>
                  <a:lnTo>
                    <a:pt x="1481" y="1540"/>
                  </a:lnTo>
                  <a:lnTo>
                    <a:pt x="1475" y="1540"/>
                  </a:lnTo>
                  <a:lnTo>
                    <a:pt x="1469" y="1540"/>
                  </a:lnTo>
                  <a:lnTo>
                    <a:pt x="1463" y="1540"/>
                  </a:lnTo>
                  <a:lnTo>
                    <a:pt x="1457" y="1540"/>
                  </a:lnTo>
                  <a:lnTo>
                    <a:pt x="1451" y="1540"/>
                  </a:lnTo>
                  <a:lnTo>
                    <a:pt x="1446" y="1540"/>
                  </a:lnTo>
                  <a:lnTo>
                    <a:pt x="1440" y="1540"/>
                  </a:lnTo>
                  <a:lnTo>
                    <a:pt x="1435" y="1540"/>
                  </a:lnTo>
                  <a:lnTo>
                    <a:pt x="1429" y="1540"/>
                  </a:lnTo>
                  <a:lnTo>
                    <a:pt x="1424" y="1540"/>
                  </a:lnTo>
                  <a:lnTo>
                    <a:pt x="1418" y="1540"/>
                  </a:lnTo>
                  <a:lnTo>
                    <a:pt x="1412" y="1540"/>
                  </a:lnTo>
                  <a:lnTo>
                    <a:pt x="1406" y="1540"/>
                  </a:lnTo>
                  <a:lnTo>
                    <a:pt x="1400" y="1540"/>
                  </a:lnTo>
                  <a:lnTo>
                    <a:pt x="1394" y="1540"/>
                  </a:lnTo>
                  <a:lnTo>
                    <a:pt x="1388" y="1540"/>
                  </a:lnTo>
                  <a:lnTo>
                    <a:pt x="1383" y="1540"/>
                  </a:lnTo>
                  <a:lnTo>
                    <a:pt x="1377" y="1540"/>
                  </a:lnTo>
                  <a:lnTo>
                    <a:pt x="1371" y="1540"/>
                  </a:lnTo>
                  <a:lnTo>
                    <a:pt x="1365" y="1540"/>
                  </a:lnTo>
                  <a:lnTo>
                    <a:pt x="1359" y="1540"/>
                  </a:lnTo>
                  <a:lnTo>
                    <a:pt x="1353" y="1540"/>
                  </a:lnTo>
                  <a:lnTo>
                    <a:pt x="1347" y="1540"/>
                  </a:lnTo>
                  <a:lnTo>
                    <a:pt x="1341" y="1540"/>
                  </a:lnTo>
                  <a:lnTo>
                    <a:pt x="1337" y="1540"/>
                  </a:lnTo>
                  <a:lnTo>
                    <a:pt x="1331" y="1540"/>
                  </a:lnTo>
                  <a:lnTo>
                    <a:pt x="1325" y="1540"/>
                  </a:lnTo>
                  <a:lnTo>
                    <a:pt x="1319" y="1540"/>
                  </a:lnTo>
                  <a:lnTo>
                    <a:pt x="1314" y="1540"/>
                  </a:lnTo>
                  <a:lnTo>
                    <a:pt x="1308" y="1540"/>
                  </a:lnTo>
                  <a:lnTo>
                    <a:pt x="1302" y="1540"/>
                  </a:lnTo>
                  <a:lnTo>
                    <a:pt x="1296" y="1540"/>
                  </a:lnTo>
                  <a:lnTo>
                    <a:pt x="1290" y="1540"/>
                  </a:lnTo>
                  <a:lnTo>
                    <a:pt x="1284" y="1540"/>
                  </a:lnTo>
                  <a:lnTo>
                    <a:pt x="1278" y="1540"/>
                  </a:lnTo>
                  <a:lnTo>
                    <a:pt x="1273" y="1540"/>
                  </a:lnTo>
                  <a:lnTo>
                    <a:pt x="1267" y="1540"/>
                  </a:lnTo>
                  <a:lnTo>
                    <a:pt x="1261" y="1540"/>
                  </a:lnTo>
                  <a:lnTo>
                    <a:pt x="1255" y="1540"/>
                  </a:lnTo>
                  <a:lnTo>
                    <a:pt x="1249" y="1540"/>
                  </a:lnTo>
                  <a:lnTo>
                    <a:pt x="1243" y="1540"/>
                  </a:lnTo>
                  <a:lnTo>
                    <a:pt x="1237" y="1540"/>
                  </a:lnTo>
                  <a:lnTo>
                    <a:pt x="1231" y="1540"/>
                  </a:lnTo>
                  <a:lnTo>
                    <a:pt x="1226" y="1540"/>
                  </a:lnTo>
                  <a:lnTo>
                    <a:pt x="1221" y="1540"/>
                  </a:lnTo>
                  <a:lnTo>
                    <a:pt x="1215" y="1540"/>
                  </a:lnTo>
                  <a:lnTo>
                    <a:pt x="1209" y="1540"/>
                  </a:lnTo>
                  <a:lnTo>
                    <a:pt x="1204" y="1540"/>
                  </a:lnTo>
                  <a:lnTo>
                    <a:pt x="1198" y="1540"/>
                  </a:lnTo>
                  <a:lnTo>
                    <a:pt x="1193" y="1540"/>
                  </a:lnTo>
                  <a:lnTo>
                    <a:pt x="1187" y="1540"/>
                  </a:lnTo>
                  <a:lnTo>
                    <a:pt x="1182" y="1540"/>
                  </a:lnTo>
                  <a:lnTo>
                    <a:pt x="1176" y="1540"/>
                  </a:lnTo>
                  <a:lnTo>
                    <a:pt x="1170" y="1540"/>
                  </a:lnTo>
                  <a:lnTo>
                    <a:pt x="1164" y="1540"/>
                  </a:lnTo>
                  <a:lnTo>
                    <a:pt x="1158" y="1540"/>
                  </a:lnTo>
                  <a:lnTo>
                    <a:pt x="1152" y="1540"/>
                  </a:lnTo>
                  <a:lnTo>
                    <a:pt x="1146" y="1540"/>
                  </a:lnTo>
                  <a:lnTo>
                    <a:pt x="1141" y="1540"/>
                  </a:lnTo>
                  <a:lnTo>
                    <a:pt x="1135" y="1540"/>
                  </a:lnTo>
                  <a:lnTo>
                    <a:pt x="1129" y="1540"/>
                  </a:lnTo>
                  <a:lnTo>
                    <a:pt x="1124" y="1540"/>
                  </a:lnTo>
                  <a:lnTo>
                    <a:pt x="1119" y="1540"/>
                  </a:lnTo>
                  <a:lnTo>
                    <a:pt x="1113" y="1540"/>
                  </a:lnTo>
                  <a:lnTo>
                    <a:pt x="1107" y="1540"/>
                  </a:lnTo>
                  <a:lnTo>
                    <a:pt x="1101" y="1540"/>
                  </a:lnTo>
                  <a:lnTo>
                    <a:pt x="1095" y="1540"/>
                  </a:lnTo>
                  <a:lnTo>
                    <a:pt x="1089" y="1540"/>
                  </a:lnTo>
                  <a:lnTo>
                    <a:pt x="1083" y="1540"/>
                  </a:lnTo>
                  <a:lnTo>
                    <a:pt x="1077" y="1540"/>
                  </a:lnTo>
                  <a:lnTo>
                    <a:pt x="1072" y="1540"/>
                  </a:lnTo>
                  <a:lnTo>
                    <a:pt x="1066" y="1540"/>
                  </a:lnTo>
                  <a:lnTo>
                    <a:pt x="1060" y="1540"/>
                  </a:lnTo>
                  <a:lnTo>
                    <a:pt x="1054" y="1540"/>
                  </a:lnTo>
                  <a:lnTo>
                    <a:pt x="1048" y="1540"/>
                  </a:lnTo>
                  <a:lnTo>
                    <a:pt x="1042" y="1540"/>
                  </a:lnTo>
                  <a:lnTo>
                    <a:pt x="1036" y="1540"/>
                  </a:lnTo>
                  <a:lnTo>
                    <a:pt x="1032" y="1540"/>
                  </a:lnTo>
                  <a:lnTo>
                    <a:pt x="1026" y="1540"/>
                  </a:lnTo>
                  <a:lnTo>
                    <a:pt x="1020" y="1540"/>
                  </a:lnTo>
                  <a:lnTo>
                    <a:pt x="1014" y="1540"/>
                  </a:lnTo>
                  <a:lnTo>
                    <a:pt x="1009" y="1540"/>
                  </a:lnTo>
                  <a:lnTo>
                    <a:pt x="1003" y="1540"/>
                  </a:lnTo>
                  <a:lnTo>
                    <a:pt x="997" y="1540"/>
                  </a:lnTo>
                  <a:lnTo>
                    <a:pt x="991" y="1540"/>
                  </a:lnTo>
                  <a:lnTo>
                    <a:pt x="985" y="1540"/>
                  </a:lnTo>
                  <a:lnTo>
                    <a:pt x="979" y="1540"/>
                  </a:lnTo>
                  <a:lnTo>
                    <a:pt x="973" y="1540"/>
                  </a:lnTo>
                  <a:lnTo>
                    <a:pt x="967" y="1540"/>
                  </a:lnTo>
                  <a:lnTo>
                    <a:pt x="962" y="1540"/>
                  </a:lnTo>
                  <a:lnTo>
                    <a:pt x="956" y="1540"/>
                  </a:lnTo>
                  <a:lnTo>
                    <a:pt x="950" y="1540"/>
                  </a:lnTo>
                  <a:lnTo>
                    <a:pt x="944" y="1540"/>
                  </a:lnTo>
                  <a:lnTo>
                    <a:pt x="938" y="1540"/>
                  </a:lnTo>
                  <a:lnTo>
                    <a:pt x="932" y="1540"/>
                  </a:lnTo>
                  <a:lnTo>
                    <a:pt x="926" y="1540"/>
                  </a:lnTo>
                  <a:lnTo>
                    <a:pt x="922" y="1540"/>
                  </a:lnTo>
                  <a:lnTo>
                    <a:pt x="916" y="1540"/>
                  </a:lnTo>
                  <a:lnTo>
                    <a:pt x="910" y="1540"/>
                  </a:lnTo>
                  <a:lnTo>
                    <a:pt x="904" y="1540"/>
                  </a:lnTo>
                  <a:lnTo>
                    <a:pt x="899" y="1540"/>
                  </a:lnTo>
                  <a:lnTo>
                    <a:pt x="893" y="1540"/>
                  </a:lnTo>
                  <a:lnTo>
                    <a:pt x="887" y="1540"/>
                  </a:lnTo>
                  <a:lnTo>
                    <a:pt x="881" y="1540"/>
                  </a:lnTo>
                  <a:lnTo>
                    <a:pt x="875" y="1540"/>
                  </a:lnTo>
                  <a:lnTo>
                    <a:pt x="869" y="1540"/>
                  </a:lnTo>
                  <a:lnTo>
                    <a:pt x="863" y="1540"/>
                  </a:lnTo>
                  <a:lnTo>
                    <a:pt x="857" y="1540"/>
                  </a:lnTo>
                  <a:lnTo>
                    <a:pt x="852" y="1540"/>
                  </a:lnTo>
                  <a:lnTo>
                    <a:pt x="846" y="1540"/>
                  </a:lnTo>
                  <a:lnTo>
                    <a:pt x="840" y="1540"/>
                  </a:lnTo>
                  <a:lnTo>
                    <a:pt x="834" y="1540"/>
                  </a:lnTo>
                  <a:lnTo>
                    <a:pt x="828" y="1540"/>
                  </a:lnTo>
                  <a:lnTo>
                    <a:pt x="822" y="1540"/>
                  </a:lnTo>
                  <a:lnTo>
                    <a:pt x="816" y="1540"/>
                  </a:lnTo>
                  <a:lnTo>
                    <a:pt x="812" y="1540"/>
                  </a:lnTo>
                  <a:lnTo>
                    <a:pt x="806" y="1540"/>
                  </a:lnTo>
                  <a:lnTo>
                    <a:pt x="800" y="1540"/>
                  </a:lnTo>
                  <a:lnTo>
                    <a:pt x="794" y="1540"/>
                  </a:lnTo>
                  <a:lnTo>
                    <a:pt x="789" y="1540"/>
                  </a:lnTo>
                  <a:lnTo>
                    <a:pt x="783" y="1540"/>
                  </a:lnTo>
                  <a:lnTo>
                    <a:pt x="777" y="1540"/>
                  </a:lnTo>
                  <a:lnTo>
                    <a:pt x="771" y="1540"/>
                  </a:lnTo>
                  <a:lnTo>
                    <a:pt x="765" y="1540"/>
                  </a:lnTo>
                  <a:lnTo>
                    <a:pt x="759" y="1540"/>
                  </a:lnTo>
                  <a:lnTo>
                    <a:pt x="753" y="1540"/>
                  </a:lnTo>
                  <a:lnTo>
                    <a:pt x="747" y="1540"/>
                  </a:lnTo>
                  <a:lnTo>
                    <a:pt x="742" y="1540"/>
                  </a:lnTo>
                  <a:lnTo>
                    <a:pt x="736" y="1540"/>
                  </a:lnTo>
                  <a:lnTo>
                    <a:pt x="730" y="1540"/>
                  </a:lnTo>
                  <a:lnTo>
                    <a:pt x="724" y="1540"/>
                  </a:lnTo>
                  <a:lnTo>
                    <a:pt x="720" y="1540"/>
                  </a:lnTo>
                  <a:lnTo>
                    <a:pt x="715" y="1540"/>
                  </a:lnTo>
                  <a:lnTo>
                    <a:pt x="709" y="1540"/>
                  </a:lnTo>
                  <a:lnTo>
                    <a:pt x="703" y="1540"/>
                  </a:lnTo>
                  <a:lnTo>
                    <a:pt x="698" y="1540"/>
                  </a:lnTo>
                  <a:lnTo>
                    <a:pt x="692" y="1540"/>
                  </a:lnTo>
                  <a:lnTo>
                    <a:pt x="686" y="1540"/>
                  </a:lnTo>
                  <a:lnTo>
                    <a:pt x="680" y="1540"/>
                  </a:lnTo>
                  <a:lnTo>
                    <a:pt x="674" y="1540"/>
                  </a:lnTo>
                  <a:lnTo>
                    <a:pt x="668" y="1540"/>
                  </a:lnTo>
                  <a:lnTo>
                    <a:pt x="662" y="1540"/>
                  </a:lnTo>
                  <a:lnTo>
                    <a:pt x="657" y="1540"/>
                  </a:lnTo>
                  <a:lnTo>
                    <a:pt x="651" y="1540"/>
                  </a:lnTo>
                  <a:lnTo>
                    <a:pt x="645" y="1540"/>
                  </a:lnTo>
                  <a:lnTo>
                    <a:pt x="639" y="1540"/>
                  </a:lnTo>
                  <a:lnTo>
                    <a:pt x="633" y="1540"/>
                  </a:lnTo>
                  <a:lnTo>
                    <a:pt x="627" y="1540"/>
                  </a:lnTo>
                  <a:lnTo>
                    <a:pt x="623" y="1540"/>
                  </a:lnTo>
                  <a:lnTo>
                    <a:pt x="617" y="1540"/>
                  </a:lnTo>
                  <a:lnTo>
                    <a:pt x="611" y="1540"/>
                  </a:lnTo>
                  <a:lnTo>
                    <a:pt x="605" y="1540"/>
                  </a:lnTo>
                  <a:lnTo>
                    <a:pt x="599" y="1540"/>
                  </a:lnTo>
                  <a:lnTo>
                    <a:pt x="593" y="1540"/>
                  </a:lnTo>
                  <a:lnTo>
                    <a:pt x="588" y="1540"/>
                  </a:lnTo>
                  <a:lnTo>
                    <a:pt x="582" y="1540"/>
                  </a:lnTo>
                  <a:lnTo>
                    <a:pt x="576" y="1540"/>
                  </a:lnTo>
                  <a:lnTo>
                    <a:pt x="570" y="1540"/>
                  </a:lnTo>
                  <a:lnTo>
                    <a:pt x="564" y="1540"/>
                  </a:lnTo>
                  <a:lnTo>
                    <a:pt x="558" y="1540"/>
                  </a:lnTo>
                  <a:lnTo>
                    <a:pt x="552" y="1540"/>
                  </a:lnTo>
                  <a:lnTo>
                    <a:pt x="547" y="1540"/>
                  </a:lnTo>
                  <a:lnTo>
                    <a:pt x="541" y="1540"/>
                  </a:lnTo>
                  <a:lnTo>
                    <a:pt x="535" y="1540"/>
                  </a:lnTo>
                  <a:lnTo>
                    <a:pt x="529" y="1540"/>
                  </a:lnTo>
                  <a:lnTo>
                    <a:pt x="523" y="1540"/>
                  </a:lnTo>
                  <a:lnTo>
                    <a:pt x="517" y="1540"/>
                  </a:lnTo>
                  <a:lnTo>
                    <a:pt x="511" y="1540"/>
                  </a:lnTo>
                  <a:lnTo>
                    <a:pt x="505" y="1540"/>
                  </a:lnTo>
                  <a:lnTo>
                    <a:pt x="501" y="1540"/>
                  </a:lnTo>
                  <a:lnTo>
                    <a:pt x="495" y="1540"/>
                  </a:lnTo>
                  <a:lnTo>
                    <a:pt x="489" y="1540"/>
                  </a:lnTo>
                  <a:lnTo>
                    <a:pt x="483" y="1540"/>
                  </a:lnTo>
                  <a:lnTo>
                    <a:pt x="478" y="1540"/>
                  </a:lnTo>
                  <a:lnTo>
                    <a:pt x="472" y="1540"/>
                  </a:lnTo>
                  <a:lnTo>
                    <a:pt x="466" y="1540"/>
                  </a:lnTo>
                  <a:lnTo>
                    <a:pt x="460" y="1540"/>
                  </a:lnTo>
                  <a:lnTo>
                    <a:pt x="454" y="1540"/>
                  </a:lnTo>
                  <a:lnTo>
                    <a:pt x="448" y="1540"/>
                  </a:lnTo>
                  <a:lnTo>
                    <a:pt x="442" y="1540"/>
                  </a:lnTo>
                  <a:lnTo>
                    <a:pt x="437" y="1540"/>
                  </a:lnTo>
                  <a:lnTo>
                    <a:pt x="431" y="1540"/>
                  </a:lnTo>
                  <a:lnTo>
                    <a:pt x="425" y="1540"/>
                  </a:lnTo>
                  <a:lnTo>
                    <a:pt x="419" y="1540"/>
                  </a:lnTo>
                  <a:lnTo>
                    <a:pt x="413" y="1540"/>
                  </a:lnTo>
                  <a:lnTo>
                    <a:pt x="409" y="1540"/>
                  </a:lnTo>
                  <a:lnTo>
                    <a:pt x="403" y="1540"/>
                  </a:lnTo>
                  <a:lnTo>
                    <a:pt x="397" y="1540"/>
                  </a:lnTo>
                  <a:lnTo>
                    <a:pt x="391" y="1540"/>
                  </a:lnTo>
                  <a:lnTo>
                    <a:pt x="385" y="1540"/>
                  </a:lnTo>
                  <a:lnTo>
                    <a:pt x="379" y="1540"/>
                  </a:lnTo>
                  <a:lnTo>
                    <a:pt x="373" y="1540"/>
                  </a:lnTo>
                  <a:lnTo>
                    <a:pt x="368" y="1540"/>
                  </a:lnTo>
                  <a:lnTo>
                    <a:pt x="362" y="1540"/>
                  </a:lnTo>
                  <a:lnTo>
                    <a:pt x="356" y="1540"/>
                  </a:lnTo>
                  <a:lnTo>
                    <a:pt x="350" y="1540"/>
                  </a:lnTo>
                  <a:lnTo>
                    <a:pt x="344" y="1540"/>
                  </a:lnTo>
                  <a:lnTo>
                    <a:pt x="338" y="1540"/>
                  </a:lnTo>
                  <a:lnTo>
                    <a:pt x="332" y="1540"/>
                  </a:lnTo>
                  <a:lnTo>
                    <a:pt x="327" y="1540"/>
                  </a:lnTo>
                  <a:lnTo>
                    <a:pt x="321" y="1540"/>
                  </a:lnTo>
                  <a:lnTo>
                    <a:pt x="316" y="1540"/>
                  </a:lnTo>
                  <a:lnTo>
                    <a:pt x="310" y="1540"/>
                  </a:lnTo>
                  <a:lnTo>
                    <a:pt x="305" y="1540"/>
                  </a:lnTo>
                  <a:lnTo>
                    <a:pt x="299" y="1540"/>
                  </a:lnTo>
                  <a:lnTo>
                    <a:pt x="293" y="1540"/>
                  </a:lnTo>
                  <a:lnTo>
                    <a:pt x="287" y="1540"/>
                  </a:lnTo>
                  <a:lnTo>
                    <a:pt x="281" y="1540"/>
                  </a:lnTo>
                  <a:lnTo>
                    <a:pt x="275" y="1540"/>
                  </a:lnTo>
                  <a:lnTo>
                    <a:pt x="269" y="1540"/>
                  </a:lnTo>
                  <a:lnTo>
                    <a:pt x="263" y="1540"/>
                  </a:lnTo>
                  <a:lnTo>
                    <a:pt x="258" y="1540"/>
                  </a:lnTo>
                  <a:lnTo>
                    <a:pt x="252" y="1540"/>
                  </a:lnTo>
                  <a:lnTo>
                    <a:pt x="246" y="1540"/>
                  </a:lnTo>
                  <a:lnTo>
                    <a:pt x="240" y="1540"/>
                  </a:lnTo>
                  <a:lnTo>
                    <a:pt x="236" y="1540"/>
                  </a:lnTo>
                  <a:lnTo>
                    <a:pt x="230" y="1540"/>
                  </a:lnTo>
                  <a:lnTo>
                    <a:pt x="224" y="1540"/>
                  </a:lnTo>
                  <a:lnTo>
                    <a:pt x="218" y="1540"/>
                  </a:lnTo>
                  <a:lnTo>
                    <a:pt x="212" y="1540"/>
                  </a:lnTo>
                  <a:lnTo>
                    <a:pt x="208" y="1540"/>
                  </a:lnTo>
                  <a:lnTo>
                    <a:pt x="202" y="1540"/>
                  </a:lnTo>
                  <a:lnTo>
                    <a:pt x="196" y="1540"/>
                  </a:lnTo>
                  <a:lnTo>
                    <a:pt x="190" y="1540"/>
                  </a:lnTo>
                  <a:lnTo>
                    <a:pt x="184" y="1540"/>
                  </a:lnTo>
                  <a:lnTo>
                    <a:pt x="178" y="1540"/>
                  </a:lnTo>
                  <a:lnTo>
                    <a:pt x="173" y="1540"/>
                  </a:lnTo>
                  <a:lnTo>
                    <a:pt x="167" y="1540"/>
                  </a:lnTo>
                  <a:lnTo>
                    <a:pt x="161" y="1540"/>
                  </a:lnTo>
                  <a:lnTo>
                    <a:pt x="155" y="1540"/>
                  </a:lnTo>
                  <a:lnTo>
                    <a:pt x="149" y="1540"/>
                  </a:lnTo>
                  <a:lnTo>
                    <a:pt x="143" y="1540"/>
                  </a:lnTo>
                  <a:lnTo>
                    <a:pt x="137" y="1540"/>
                  </a:lnTo>
                  <a:lnTo>
                    <a:pt x="131" y="1540"/>
                  </a:lnTo>
                  <a:lnTo>
                    <a:pt x="126" y="1540"/>
                  </a:lnTo>
                  <a:lnTo>
                    <a:pt x="120" y="1540"/>
                  </a:lnTo>
                  <a:lnTo>
                    <a:pt x="114" y="1540"/>
                  </a:lnTo>
                  <a:lnTo>
                    <a:pt x="108" y="1540"/>
                  </a:lnTo>
                  <a:lnTo>
                    <a:pt x="102" y="1540"/>
                  </a:lnTo>
                  <a:lnTo>
                    <a:pt x="96" y="1540"/>
                  </a:lnTo>
                  <a:lnTo>
                    <a:pt x="92" y="1540"/>
                  </a:lnTo>
                  <a:lnTo>
                    <a:pt x="86" y="1540"/>
                  </a:lnTo>
                  <a:lnTo>
                    <a:pt x="80" y="1540"/>
                  </a:lnTo>
                  <a:lnTo>
                    <a:pt x="74" y="1540"/>
                  </a:lnTo>
                  <a:lnTo>
                    <a:pt x="68" y="1540"/>
                  </a:lnTo>
                  <a:lnTo>
                    <a:pt x="63" y="1540"/>
                  </a:lnTo>
                  <a:lnTo>
                    <a:pt x="57" y="1540"/>
                  </a:lnTo>
                  <a:lnTo>
                    <a:pt x="51" y="1540"/>
                  </a:lnTo>
                  <a:lnTo>
                    <a:pt x="45" y="1540"/>
                  </a:lnTo>
                  <a:lnTo>
                    <a:pt x="39" y="1540"/>
                  </a:lnTo>
                  <a:lnTo>
                    <a:pt x="33" y="1540"/>
                  </a:lnTo>
                  <a:lnTo>
                    <a:pt x="27" y="1540"/>
                  </a:lnTo>
                  <a:lnTo>
                    <a:pt x="21" y="1540"/>
                  </a:lnTo>
                  <a:lnTo>
                    <a:pt x="16" y="1540"/>
                  </a:lnTo>
                  <a:lnTo>
                    <a:pt x="10" y="1540"/>
                  </a:lnTo>
                  <a:lnTo>
                    <a:pt x="5" y="1540"/>
                  </a:lnTo>
                  <a:lnTo>
                    <a:pt x="0" y="1540"/>
                  </a:lnTo>
                  <a:lnTo>
                    <a:pt x="0" y="1523"/>
                  </a:lnTo>
                </a:path>
              </a:pathLst>
            </a:custGeom>
            <a:solidFill>
              <a:srgbClr val="C0C0C0"/>
            </a:solidFill>
            <a:ln w="12700" cap="rnd">
              <a:noFill/>
              <a:round/>
              <a:headEnd/>
              <a:tailEnd/>
            </a:ln>
          </p:spPr>
          <p:txBody>
            <a:bodyPr/>
            <a:lstStyle/>
            <a:p>
              <a:pPr fontAlgn="auto">
                <a:spcBef>
                  <a:spcPts val="0"/>
                </a:spcBef>
                <a:spcAft>
                  <a:spcPts val="0"/>
                </a:spcAft>
                <a:defRPr/>
              </a:pPr>
              <a:endParaRPr kumimoji="0" lang="en-US" sz="1800" kern="0">
                <a:solidFill>
                  <a:sysClr val="windowText" lastClr="000000"/>
                </a:solidFill>
                <a:cs typeface="+mn-cs"/>
              </a:endParaRPr>
            </a:p>
          </p:txBody>
        </p:sp>
        <p:sp>
          <p:nvSpPr>
            <p:cNvPr id="8" name="Freeform 8"/>
            <p:cNvSpPr>
              <a:spLocks/>
            </p:cNvSpPr>
            <p:nvPr/>
          </p:nvSpPr>
          <p:spPr bwMode="auto">
            <a:xfrm>
              <a:off x="3504" y="2592"/>
              <a:ext cx="1093" cy="196"/>
            </a:xfrm>
            <a:custGeom>
              <a:avLst/>
              <a:gdLst>
                <a:gd name="T0" fmla="*/ 33 w 1093"/>
                <a:gd name="T1" fmla="*/ 195 h 196"/>
                <a:gd name="T2" fmla="*/ 71 w 1093"/>
                <a:gd name="T3" fmla="*/ 195 h 196"/>
                <a:gd name="T4" fmla="*/ 108 w 1093"/>
                <a:gd name="T5" fmla="*/ 195 h 196"/>
                <a:gd name="T6" fmla="*/ 147 w 1093"/>
                <a:gd name="T7" fmla="*/ 195 h 196"/>
                <a:gd name="T8" fmla="*/ 185 w 1093"/>
                <a:gd name="T9" fmla="*/ 195 h 196"/>
                <a:gd name="T10" fmla="*/ 224 w 1093"/>
                <a:gd name="T11" fmla="*/ 195 h 196"/>
                <a:gd name="T12" fmla="*/ 262 w 1093"/>
                <a:gd name="T13" fmla="*/ 195 h 196"/>
                <a:gd name="T14" fmla="*/ 299 w 1093"/>
                <a:gd name="T15" fmla="*/ 195 h 196"/>
                <a:gd name="T16" fmla="*/ 337 w 1093"/>
                <a:gd name="T17" fmla="*/ 195 h 196"/>
                <a:gd name="T18" fmla="*/ 376 w 1093"/>
                <a:gd name="T19" fmla="*/ 195 h 196"/>
                <a:gd name="T20" fmla="*/ 415 w 1093"/>
                <a:gd name="T21" fmla="*/ 195 h 196"/>
                <a:gd name="T22" fmla="*/ 453 w 1093"/>
                <a:gd name="T23" fmla="*/ 195 h 196"/>
                <a:gd name="T24" fmla="*/ 490 w 1093"/>
                <a:gd name="T25" fmla="*/ 195 h 196"/>
                <a:gd name="T26" fmla="*/ 529 w 1093"/>
                <a:gd name="T27" fmla="*/ 195 h 196"/>
                <a:gd name="T28" fmla="*/ 567 w 1093"/>
                <a:gd name="T29" fmla="*/ 0 h 196"/>
                <a:gd name="T30" fmla="*/ 606 w 1093"/>
                <a:gd name="T31" fmla="*/ 26 h 196"/>
                <a:gd name="T32" fmla="*/ 642 w 1093"/>
                <a:gd name="T33" fmla="*/ 49 h 196"/>
                <a:gd name="T34" fmla="*/ 681 w 1093"/>
                <a:gd name="T35" fmla="*/ 72 h 196"/>
                <a:gd name="T36" fmla="*/ 721 w 1093"/>
                <a:gd name="T37" fmla="*/ 89 h 196"/>
                <a:gd name="T38" fmla="*/ 758 w 1093"/>
                <a:gd name="T39" fmla="*/ 105 h 196"/>
                <a:gd name="T40" fmla="*/ 797 w 1093"/>
                <a:gd name="T41" fmla="*/ 120 h 196"/>
                <a:gd name="T42" fmla="*/ 833 w 1093"/>
                <a:gd name="T43" fmla="*/ 131 h 196"/>
                <a:gd name="T44" fmla="*/ 873 w 1093"/>
                <a:gd name="T45" fmla="*/ 142 h 196"/>
                <a:gd name="T46" fmla="*/ 912 w 1093"/>
                <a:gd name="T47" fmla="*/ 149 h 196"/>
                <a:gd name="T48" fmla="*/ 949 w 1093"/>
                <a:gd name="T49" fmla="*/ 158 h 196"/>
                <a:gd name="T50" fmla="*/ 988 w 1093"/>
                <a:gd name="T51" fmla="*/ 165 h 196"/>
                <a:gd name="T52" fmla="*/ 1025 w 1093"/>
                <a:gd name="T53" fmla="*/ 170 h 196"/>
                <a:gd name="T54" fmla="*/ 1064 w 1093"/>
                <a:gd name="T55" fmla="*/ 176 h 196"/>
                <a:gd name="T56" fmla="*/ 1086 w 1093"/>
                <a:gd name="T57" fmla="*/ 195 h 196"/>
                <a:gd name="T58" fmla="*/ 1047 w 1093"/>
                <a:gd name="T59" fmla="*/ 195 h 196"/>
                <a:gd name="T60" fmla="*/ 1008 w 1093"/>
                <a:gd name="T61" fmla="*/ 195 h 196"/>
                <a:gd name="T62" fmla="*/ 972 w 1093"/>
                <a:gd name="T63" fmla="*/ 195 h 196"/>
                <a:gd name="T64" fmla="*/ 933 w 1093"/>
                <a:gd name="T65" fmla="*/ 195 h 196"/>
                <a:gd name="T66" fmla="*/ 895 w 1093"/>
                <a:gd name="T67" fmla="*/ 195 h 196"/>
                <a:gd name="T68" fmla="*/ 856 w 1093"/>
                <a:gd name="T69" fmla="*/ 195 h 196"/>
                <a:gd name="T70" fmla="*/ 818 w 1093"/>
                <a:gd name="T71" fmla="*/ 195 h 196"/>
                <a:gd name="T72" fmla="*/ 780 w 1093"/>
                <a:gd name="T73" fmla="*/ 195 h 196"/>
                <a:gd name="T74" fmla="*/ 741 w 1093"/>
                <a:gd name="T75" fmla="*/ 195 h 196"/>
                <a:gd name="T76" fmla="*/ 704 w 1093"/>
                <a:gd name="T77" fmla="*/ 195 h 196"/>
                <a:gd name="T78" fmla="*/ 665 w 1093"/>
                <a:gd name="T79" fmla="*/ 195 h 196"/>
                <a:gd name="T80" fmla="*/ 627 w 1093"/>
                <a:gd name="T81" fmla="*/ 195 h 196"/>
                <a:gd name="T82" fmla="*/ 589 w 1093"/>
                <a:gd name="T83" fmla="*/ 195 h 196"/>
                <a:gd name="T84" fmla="*/ 550 w 1093"/>
                <a:gd name="T85" fmla="*/ 195 h 196"/>
                <a:gd name="T86" fmla="*/ 513 w 1093"/>
                <a:gd name="T87" fmla="*/ 195 h 196"/>
                <a:gd name="T88" fmla="*/ 474 w 1093"/>
                <a:gd name="T89" fmla="*/ 195 h 196"/>
                <a:gd name="T90" fmla="*/ 437 w 1093"/>
                <a:gd name="T91" fmla="*/ 195 h 196"/>
                <a:gd name="T92" fmla="*/ 398 w 1093"/>
                <a:gd name="T93" fmla="*/ 195 h 196"/>
                <a:gd name="T94" fmla="*/ 359 w 1093"/>
                <a:gd name="T95" fmla="*/ 195 h 196"/>
                <a:gd name="T96" fmla="*/ 322 w 1093"/>
                <a:gd name="T97" fmla="*/ 195 h 196"/>
                <a:gd name="T98" fmla="*/ 283 w 1093"/>
                <a:gd name="T99" fmla="*/ 195 h 196"/>
                <a:gd name="T100" fmla="*/ 245 w 1093"/>
                <a:gd name="T101" fmla="*/ 195 h 196"/>
                <a:gd name="T102" fmla="*/ 207 w 1093"/>
                <a:gd name="T103" fmla="*/ 195 h 196"/>
                <a:gd name="T104" fmla="*/ 168 w 1093"/>
                <a:gd name="T105" fmla="*/ 195 h 196"/>
                <a:gd name="T106" fmla="*/ 131 w 1093"/>
                <a:gd name="T107" fmla="*/ 195 h 196"/>
                <a:gd name="T108" fmla="*/ 92 w 1093"/>
                <a:gd name="T109" fmla="*/ 195 h 196"/>
                <a:gd name="T110" fmla="*/ 54 w 1093"/>
                <a:gd name="T111" fmla="*/ 195 h 196"/>
                <a:gd name="T112" fmla="*/ 16 w 1093"/>
                <a:gd name="T113" fmla="*/ 195 h 1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93"/>
                <a:gd name="T172" fmla="*/ 0 h 196"/>
                <a:gd name="T173" fmla="*/ 1093 w 1093"/>
                <a:gd name="T174" fmla="*/ 196 h 19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93" h="196">
                  <a:moveTo>
                    <a:pt x="0" y="195"/>
                  </a:moveTo>
                  <a:lnTo>
                    <a:pt x="5" y="195"/>
                  </a:lnTo>
                  <a:lnTo>
                    <a:pt x="11" y="195"/>
                  </a:lnTo>
                  <a:lnTo>
                    <a:pt x="16" y="195"/>
                  </a:lnTo>
                  <a:lnTo>
                    <a:pt x="22" y="195"/>
                  </a:lnTo>
                  <a:lnTo>
                    <a:pt x="27" y="195"/>
                  </a:lnTo>
                  <a:lnTo>
                    <a:pt x="33" y="195"/>
                  </a:lnTo>
                  <a:lnTo>
                    <a:pt x="39" y="195"/>
                  </a:lnTo>
                  <a:lnTo>
                    <a:pt x="44" y="195"/>
                  </a:lnTo>
                  <a:lnTo>
                    <a:pt x="48" y="195"/>
                  </a:lnTo>
                  <a:lnTo>
                    <a:pt x="54" y="195"/>
                  </a:lnTo>
                  <a:lnTo>
                    <a:pt x="59" y="195"/>
                  </a:lnTo>
                  <a:lnTo>
                    <a:pt x="65" y="195"/>
                  </a:lnTo>
                  <a:lnTo>
                    <a:pt x="71" y="195"/>
                  </a:lnTo>
                  <a:lnTo>
                    <a:pt x="76" y="195"/>
                  </a:lnTo>
                  <a:lnTo>
                    <a:pt x="82" y="195"/>
                  </a:lnTo>
                  <a:lnTo>
                    <a:pt x="87" y="195"/>
                  </a:lnTo>
                  <a:lnTo>
                    <a:pt x="92" y="195"/>
                  </a:lnTo>
                  <a:lnTo>
                    <a:pt x="97" y="195"/>
                  </a:lnTo>
                  <a:lnTo>
                    <a:pt x="103" y="195"/>
                  </a:lnTo>
                  <a:lnTo>
                    <a:pt x="108" y="195"/>
                  </a:lnTo>
                  <a:lnTo>
                    <a:pt x="114" y="195"/>
                  </a:lnTo>
                  <a:lnTo>
                    <a:pt x="119" y="195"/>
                  </a:lnTo>
                  <a:lnTo>
                    <a:pt x="125" y="195"/>
                  </a:lnTo>
                  <a:lnTo>
                    <a:pt x="131" y="195"/>
                  </a:lnTo>
                  <a:lnTo>
                    <a:pt x="136" y="195"/>
                  </a:lnTo>
                  <a:lnTo>
                    <a:pt x="142" y="195"/>
                  </a:lnTo>
                  <a:lnTo>
                    <a:pt x="147" y="195"/>
                  </a:lnTo>
                  <a:lnTo>
                    <a:pt x="152" y="195"/>
                  </a:lnTo>
                  <a:lnTo>
                    <a:pt x="157" y="195"/>
                  </a:lnTo>
                  <a:lnTo>
                    <a:pt x="163" y="195"/>
                  </a:lnTo>
                  <a:lnTo>
                    <a:pt x="168" y="195"/>
                  </a:lnTo>
                  <a:lnTo>
                    <a:pt x="174" y="195"/>
                  </a:lnTo>
                  <a:lnTo>
                    <a:pt x="179" y="195"/>
                  </a:lnTo>
                  <a:lnTo>
                    <a:pt x="185" y="195"/>
                  </a:lnTo>
                  <a:lnTo>
                    <a:pt x="191" y="195"/>
                  </a:lnTo>
                  <a:lnTo>
                    <a:pt x="196" y="195"/>
                  </a:lnTo>
                  <a:lnTo>
                    <a:pt x="202" y="195"/>
                  </a:lnTo>
                  <a:lnTo>
                    <a:pt x="207" y="195"/>
                  </a:lnTo>
                  <a:lnTo>
                    <a:pt x="213" y="195"/>
                  </a:lnTo>
                  <a:lnTo>
                    <a:pt x="218" y="195"/>
                  </a:lnTo>
                  <a:lnTo>
                    <a:pt x="224" y="195"/>
                  </a:lnTo>
                  <a:lnTo>
                    <a:pt x="230" y="195"/>
                  </a:lnTo>
                  <a:lnTo>
                    <a:pt x="235" y="195"/>
                  </a:lnTo>
                  <a:lnTo>
                    <a:pt x="239" y="195"/>
                  </a:lnTo>
                  <a:lnTo>
                    <a:pt x="245" y="195"/>
                  </a:lnTo>
                  <a:lnTo>
                    <a:pt x="251" y="195"/>
                  </a:lnTo>
                  <a:lnTo>
                    <a:pt x="256" y="195"/>
                  </a:lnTo>
                  <a:lnTo>
                    <a:pt x="262" y="195"/>
                  </a:lnTo>
                  <a:lnTo>
                    <a:pt x="267" y="195"/>
                  </a:lnTo>
                  <a:lnTo>
                    <a:pt x="273" y="195"/>
                  </a:lnTo>
                  <a:lnTo>
                    <a:pt x="277" y="195"/>
                  </a:lnTo>
                  <a:lnTo>
                    <a:pt x="283" y="195"/>
                  </a:lnTo>
                  <a:lnTo>
                    <a:pt x="288" y="195"/>
                  </a:lnTo>
                  <a:lnTo>
                    <a:pt x="294" y="195"/>
                  </a:lnTo>
                  <a:lnTo>
                    <a:pt x="299" y="195"/>
                  </a:lnTo>
                  <a:lnTo>
                    <a:pt x="305" y="195"/>
                  </a:lnTo>
                  <a:lnTo>
                    <a:pt x="311" y="195"/>
                  </a:lnTo>
                  <a:lnTo>
                    <a:pt x="316" y="195"/>
                  </a:lnTo>
                  <a:lnTo>
                    <a:pt x="322" y="195"/>
                  </a:lnTo>
                  <a:lnTo>
                    <a:pt x="327" y="195"/>
                  </a:lnTo>
                  <a:lnTo>
                    <a:pt x="331" y="195"/>
                  </a:lnTo>
                  <a:lnTo>
                    <a:pt x="337" y="195"/>
                  </a:lnTo>
                  <a:lnTo>
                    <a:pt x="343" y="195"/>
                  </a:lnTo>
                  <a:lnTo>
                    <a:pt x="348" y="195"/>
                  </a:lnTo>
                  <a:lnTo>
                    <a:pt x="354" y="195"/>
                  </a:lnTo>
                  <a:lnTo>
                    <a:pt x="359" y="195"/>
                  </a:lnTo>
                  <a:lnTo>
                    <a:pt x="365" y="195"/>
                  </a:lnTo>
                  <a:lnTo>
                    <a:pt x="370" y="195"/>
                  </a:lnTo>
                  <a:lnTo>
                    <a:pt x="376" y="195"/>
                  </a:lnTo>
                  <a:lnTo>
                    <a:pt x="382" y="195"/>
                  </a:lnTo>
                  <a:lnTo>
                    <a:pt x="387" y="195"/>
                  </a:lnTo>
                  <a:lnTo>
                    <a:pt x="393" y="195"/>
                  </a:lnTo>
                  <a:lnTo>
                    <a:pt x="398" y="195"/>
                  </a:lnTo>
                  <a:lnTo>
                    <a:pt x="404" y="195"/>
                  </a:lnTo>
                  <a:lnTo>
                    <a:pt x="410" y="195"/>
                  </a:lnTo>
                  <a:lnTo>
                    <a:pt x="415" y="195"/>
                  </a:lnTo>
                  <a:lnTo>
                    <a:pt x="421" y="195"/>
                  </a:lnTo>
                  <a:lnTo>
                    <a:pt x="426" y="195"/>
                  </a:lnTo>
                  <a:lnTo>
                    <a:pt x="432" y="195"/>
                  </a:lnTo>
                  <a:lnTo>
                    <a:pt x="437" y="195"/>
                  </a:lnTo>
                  <a:lnTo>
                    <a:pt x="443" y="195"/>
                  </a:lnTo>
                  <a:lnTo>
                    <a:pt x="447" y="195"/>
                  </a:lnTo>
                  <a:lnTo>
                    <a:pt x="453" y="195"/>
                  </a:lnTo>
                  <a:lnTo>
                    <a:pt x="457" y="195"/>
                  </a:lnTo>
                  <a:lnTo>
                    <a:pt x="463" y="195"/>
                  </a:lnTo>
                  <a:lnTo>
                    <a:pt x="468" y="195"/>
                  </a:lnTo>
                  <a:lnTo>
                    <a:pt x="474" y="195"/>
                  </a:lnTo>
                  <a:lnTo>
                    <a:pt x="479" y="195"/>
                  </a:lnTo>
                  <a:lnTo>
                    <a:pt x="485" y="195"/>
                  </a:lnTo>
                  <a:lnTo>
                    <a:pt x="490" y="195"/>
                  </a:lnTo>
                  <a:lnTo>
                    <a:pt x="496" y="195"/>
                  </a:lnTo>
                  <a:lnTo>
                    <a:pt x="502" y="195"/>
                  </a:lnTo>
                  <a:lnTo>
                    <a:pt x="507" y="195"/>
                  </a:lnTo>
                  <a:lnTo>
                    <a:pt x="513" y="195"/>
                  </a:lnTo>
                  <a:lnTo>
                    <a:pt x="518" y="195"/>
                  </a:lnTo>
                  <a:lnTo>
                    <a:pt x="524" y="195"/>
                  </a:lnTo>
                  <a:lnTo>
                    <a:pt x="529" y="195"/>
                  </a:lnTo>
                  <a:lnTo>
                    <a:pt x="534" y="195"/>
                  </a:lnTo>
                  <a:lnTo>
                    <a:pt x="539" y="195"/>
                  </a:lnTo>
                  <a:lnTo>
                    <a:pt x="545" y="195"/>
                  </a:lnTo>
                  <a:lnTo>
                    <a:pt x="550" y="195"/>
                  </a:lnTo>
                  <a:lnTo>
                    <a:pt x="556" y="195"/>
                  </a:lnTo>
                  <a:lnTo>
                    <a:pt x="562" y="195"/>
                  </a:lnTo>
                  <a:lnTo>
                    <a:pt x="567" y="0"/>
                  </a:lnTo>
                  <a:lnTo>
                    <a:pt x="573" y="4"/>
                  </a:lnTo>
                  <a:lnTo>
                    <a:pt x="578" y="8"/>
                  </a:lnTo>
                  <a:lnTo>
                    <a:pt x="584" y="12"/>
                  </a:lnTo>
                  <a:lnTo>
                    <a:pt x="589" y="16"/>
                  </a:lnTo>
                  <a:lnTo>
                    <a:pt x="595" y="18"/>
                  </a:lnTo>
                  <a:lnTo>
                    <a:pt x="601" y="22"/>
                  </a:lnTo>
                  <a:lnTo>
                    <a:pt x="606" y="26"/>
                  </a:lnTo>
                  <a:lnTo>
                    <a:pt x="612" y="29"/>
                  </a:lnTo>
                  <a:lnTo>
                    <a:pt x="617" y="33"/>
                  </a:lnTo>
                  <a:lnTo>
                    <a:pt x="622" y="36"/>
                  </a:lnTo>
                  <a:lnTo>
                    <a:pt x="627" y="40"/>
                  </a:lnTo>
                  <a:lnTo>
                    <a:pt x="633" y="43"/>
                  </a:lnTo>
                  <a:lnTo>
                    <a:pt x="637" y="46"/>
                  </a:lnTo>
                  <a:lnTo>
                    <a:pt x="642" y="49"/>
                  </a:lnTo>
                  <a:lnTo>
                    <a:pt x="648" y="52"/>
                  </a:lnTo>
                  <a:lnTo>
                    <a:pt x="654" y="56"/>
                  </a:lnTo>
                  <a:lnTo>
                    <a:pt x="659" y="59"/>
                  </a:lnTo>
                  <a:lnTo>
                    <a:pt x="665" y="62"/>
                  </a:lnTo>
                  <a:lnTo>
                    <a:pt x="670" y="65"/>
                  </a:lnTo>
                  <a:lnTo>
                    <a:pt x="676" y="67"/>
                  </a:lnTo>
                  <a:lnTo>
                    <a:pt x="681" y="72"/>
                  </a:lnTo>
                  <a:lnTo>
                    <a:pt x="687" y="73"/>
                  </a:lnTo>
                  <a:lnTo>
                    <a:pt x="693" y="76"/>
                  </a:lnTo>
                  <a:lnTo>
                    <a:pt x="698" y="80"/>
                  </a:lnTo>
                  <a:lnTo>
                    <a:pt x="704" y="81"/>
                  </a:lnTo>
                  <a:lnTo>
                    <a:pt x="709" y="83"/>
                  </a:lnTo>
                  <a:lnTo>
                    <a:pt x="715" y="86"/>
                  </a:lnTo>
                  <a:lnTo>
                    <a:pt x="721" y="89"/>
                  </a:lnTo>
                  <a:lnTo>
                    <a:pt x="725" y="91"/>
                  </a:lnTo>
                  <a:lnTo>
                    <a:pt x="730" y="94"/>
                  </a:lnTo>
                  <a:lnTo>
                    <a:pt x="736" y="96"/>
                  </a:lnTo>
                  <a:lnTo>
                    <a:pt x="741" y="98"/>
                  </a:lnTo>
                  <a:lnTo>
                    <a:pt x="747" y="101"/>
                  </a:lnTo>
                  <a:lnTo>
                    <a:pt x="753" y="103"/>
                  </a:lnTo>
                  <a:lnTo>
                    <a:pt x="758" y="105"/>
                  </a:lnTo>
                  <a:lnTo>
                    <a:pt x="764" y="108"/>
                  </a:lnTo>
                  <a:lnTo>
                    <a:pt x="769" y="110"/>
                  </a:lnTo>
                  <a:lnTo>
                    <a:pt x="775" y="113"/>
                  </a:lnTo>
                  <a:lnTo>
                    <a:pt x="780" y="114"/>
                  </a:lnTo>
                  <a:lnTo>
                    <a:pt x="786" y="115"/>
                  </a:lnTo>
                  <a:lnTo>
                    <a:pt x="792" y="117"/>
                  </a:lnTo>
                  <a:lnTo>
                    <a:pt x="797" y="120"/>
                  </a:lnTo>
                  <a:lnTo>
                    <a:pt x="803" y="121"/>
                  </a:lnTo>
                  <a:lnTo>
                    <a:pt x="808" y="122"/>
                  </a:lnTo>
                  <a:lnTo>
                    <a:pt x="814" y="125"/>
                  </a:lnTo>
                  <a:lnTo>
                    <a:pt x="818" y="125"/>
                  </a:lnTo>
                  <a:lnTo>
                    <a:pt x="824" y="128"/>
                  </a:lnTo>
                  <a:lnTo>
                    <a:pt x="828" y="130"/>
                  </a:lnTo>
                  <a:lnTo>
                    <a:pt x="833" y="131"/>
                  </a:lnTo>
                  <a:lnTo>
                    <a:pt x="839" y="132"/>
                  </a:lnTo>
                  <a:lnTo>
                    <a:pt x="845" y="135"/>
                  </a:lnTo>
                  <a:lnTo>
                    <a:pt x="850" y="137"/>
                  </a:lnTo>
                  <a:lnTo>
                    <a:pt x="856" y="138"/>
                  </a:lnTo>
                  <a:lnTo>
                    <a:pt x="861" y="139"/>
                  </a:lnTo>
                  <a:lnTo>
                    <a:pt x="867" y="141"/>
                  </a:lnTo>
                  <a:lnTo>
                    <a:pt x="873" y="142"/>
                  </a:lnTo>
                  <a:lnTo>
                    <a:pt x="878" y="144"/>
                  </a:lnTo>
                  <a:lnTo>
                    <a:pt x="884" y="145"/>
                  </a:lnTo>
                  <a:lnTo>
                    <a:pt x="889" y="146"/>
                  </a:lnTo>
                  <a:lnTo>
                    <a:pt x="895" y="146"/>
                  </a:lnTo>
                  <a:lnTo>
                    <a:pt x="900" y="148"/>
                  </a:lnTo>
                  <a:lnTo>
                    <a:pt x="906" y="149"/>
                  </a:lnTo>
                  <a:lnTo>
                    <a:pt x="912" y="149"/>
                  </a:lnTo>
                  <a:lnTo>
                    <a:pt x="916" y="151"/>
                  </a:lnTo>
                  <a:lnTo>
                    <a:pt x="921" y="152"/>
                  </a:lnTo>
                  <a:lnTo>
                    <a:pt x="927" y="154"/>
                  </a:lnTo>
                  <a:lnTo>
                    <a:pt x="933" y="155"/>
                  </a:lnTo>
                  <a:lnTo>
                    <a:pt x="938" y="156"/>
                  </a:lnTo>
                  <a:lnTo>
                    <a:pt x="944" y="158"/>
                  </a:lnTo>
                  <a:lnTo>
                    <a:pt x="949" y="158"/>
                  </a:lnTo>
                  <a:lnTo>
                    <a:pt x="955" y="159"/>
                  </a:lnTo>
                  <a:lnTo>
                    <a:pt x="960" y="161"/>
                  </a:lnTo>
                  <a:lnTo>
                    <a:pt x="966" y="161"/>
                  </a:lnTo>
                  <a:lnTo>
                    <a:pt x="972" y="162"/>
                  </a:lnTo>
                  <a:lnTo>
                    <a:pt x="977" y="163"/>
                  </a:lnTo>
                  <a:lnTo>
                    <a:pt x="983" y="163"/>
                  </a:lnTo>
                  <a:lnTo>
                    <a:pt x="988" y="165"/>
                  </a:lnTo>
                  <a:lnTo>
                    <a:pt x="994" y="166"/>
                  </a:lnTo>
                  <a:lnTo>
                    <a:pt x="999" y="166"/>
                  </a:lnTo>
                  <a:lnTo>
                    <a:pt x="1004" y="168"/>
                  </a:lnTo>
                  <a:lnTo>
                    <a:pt x="1008" y="168"/>
                  </a:lnTo>
                  <a:lnTo>
                    <a:pt x="1013" y="169"/>
                  </a:lnTo>
                  <a:lnTo>
                    <a:pt x="1019" y="170"/>
                  </a:lnTo>
                  <a:lnTo>
                    <a:pt x="1025" y="170"/>
                  </a:lnTo>
                  <a:lnTo>
                    <a:pt x="1030" y="172"/>
                  </a:lnTo>
                  <a:lnTo>
                    <a:pt x="1036" y="172"/>
                  </a:lnTo>
                  <a:lnTo>
                    <a:pt x="1041" y="173"/>
                  </a:lnTo>
                  <a:lnTo>
                    <a:pt x="1047" y="173"/>
                  </a:lnTo>
                  <a:lnTo>
                    <a:pt x="1052" y="175"/>
                  </a:lnTo>
                  <a:lnTo>
                    <a:pt x="1058" y="175"/>
                  </a:lnTo>
                  <a:lnTo>
                    <a:pt x="1064" y="176"/>
                  </a:lnTo>
                  <a:lnTo>
                    <a:pt x="1069" y="176"/>
                  </a:lnTo>
                  <a:lnTo>
                    <a:pt x="1075" y="176"/>
                  </a:lnTo>
                  <a:lnTo>
                    <a:pt x="1080" y="178"/>
                  </a:lnTo>
                  <a:lnTo>
                    <a:pt x="1086" y="178"/>
                  </a:lnTo>
                  <a:lnTo>
                    <a:pt x="1092" y="179"/>
                  </a:lnTo>
                  <a:lnTo>
                    <a:pt x="1092" y="195"/>
                  </a:lnTo>
                  <a:lnTo>
                    <a:pt x="1086" y="195"/>
                  </a:lnTo>
                  <a:lnTo>
                    <a:pt x="1080" y="195"/>
                  </a:lnTo>
                  <a:lnTo>
                    <a:pt x="1075" y="195"/>
                  </a:lnTo>
                  <a:lnTo>
                    <a:pt x="1069" y="195"/>
                  </a:lnTo>
                  <a:lnTo>
                    <a:pt x="1064" y="195"/>
                  </a:lnTo>
                  <a:lnTo>
                    <a:pt x="1058" y="195"/>
                  </a:lnTo>
                  <a:lnTo>
                    <a:pt x="1052" y="195"/>
                  </a:lnTo>
                  <a:lnTo>
                    <a:pt x="1047" y="195"/>
                  </a:lnTo>
                  <a:lnTo>
                    <a:pt x="1041" y="195"/>
                  </a:lnTo>
                  <a:lnTo>
                    <a:pt x="1036" y="195"/>
                  </a:lnTo>
                  <a:lnTo>
                    <a:pt x="1030" y="195"/>
                  </a:lnTo>
                  <a:lnTo>
                    <a:pt x="1025" y="195"/>
                  </a:lnTo>
                  <a:lnTo>
                    <a:pt x="1019" y="195"/>
                  </a:lnTo>
                  <a:lnTo>
                    <a:pt x="1013" y="195"/>
                  </a:lnTo>
                  <a:lnTo>
                    <a:pt x="1008" y="195"/>
                  </a:lnTo>
                  <a:lnTo>
                    <a:pt x="1004" y="195"/>
                  </a:lnTo>
                  <a:lnTo>
                    <a:pt x="999" y="195"/>
                  </a:lnTo>
                  <a:lnTo>
                    <a:pt x="994" y="195"/>
                  </a:lnTo>
                  <a:lnTo>
                    <a:pt x="988" y="195"/>
                  </a:lnTo>
                  <a:lnTo>
                    <a:pt x="983" y="195"/>
                  </a:lnTo>
                  <a:lnTo>
                    <a:pt x="977" y="195"/>
                  </a:lnTo>
                  <a:lnTo>
                    <a:pt x="972" y="195"/>
                  </a:lnTo>
                  <a:lnTo>
                    <a:pt x="966" y="195"/>
                  </a:lnTo>
                  <a:lnTo>
                    <a:pt x="960" y="195"/>
                  </a:lnTo>
                  <a:lnTo>
                    <a:pt x="955" y="195"/>
                  </a:lnTo>
                  <a:lnTo>
                    <a:pt x="949" y="195"/>
                  </a:lnTo>
                  <a:lnTo>
                    <a:pt x="944" y="195"/>
                  </a:lnTo>
                  <a:lnTo>
                    <a:pt x="938" y="195"/>
                  </a:lnTo>
                  <a:lnTo>
                    <a:pt x="933" y="195"/>
                  </a:lnTo>
                  <a:lnTo>
                    <a:pt x="927" y="195"/>
                  </a:lnTo>
                  <a:lnTo>
                    <a:pt x="921" y="195"/>
                  </a:lnTo>
                  <a:lnTo>
                    <a:pt x="916" y="195"/>
                  </a:lnTo>
                  <a:lnTo>
                    <a:pt x="912" y="195"/>
                  </a:lnTo>
                  <a:lnTo>
                    <a:pt x="906" y="195"/>
                  </a:lnTo>
                  <a:lnTo>
                    <a:pt x="900" y="195"/>
                  </a:lnTo>
                  <a:lnTo>
                    <a:pt x="895" y="195"/>
                  </a:lnTo>
                  <a:lnTo>
                    <a:pt x="889" y="195"/>
                  </a:lnTo>
                  <a:lnTo>
                    <a:pt x="884" y="195"/>
                  </a:lnTo>
                  <a:lnTo>
                    <a:pt x="878" y="195"/>
                  </a:lnTo>
                  <a:lnTo>
                    <a:pt x="873" y="195"/>
                  </a:lnTo>
                  <a:lnTo>
                    <a:pt x="867" y="195"/>
                  </a:lnTo>
                  <a:lnTo>
                    <a:pt x="861" y="195"/>
                  </a:lnTo>
                  <a:lnTo>
                    <a:pt x="856" y="195"/>
                  </a:lnTo>
                  <a:lnTo>
                    <a:pt x="850" y="195"/>
                  </a:lnTo>
                  <a:lnTo>
                    <a:pt x="845" y="195"/>
                  </a:lnTo>
                  <a:lnTo>
                    <a:pt x="839" y="195"/>
                  </a:lnTo>
                  <a:lnTo>
                    <a:pt x="833" y="195"/>
                  </a:lnTo>
                  <a:lnTo>
                    <a:pt x="828" y="195"/>
                  </a:lnTo>
                  <a:lnTo>
                    <a:pt x="824" y="195"/>
                  </a:lnTo>
                  <a:lnTo>
                    <a:pt x="818" y="195"/>
                  </a:lnTo>
                  <a:lnTo>
                    <a:pt x="814" y="195"/>
                  </a:lnTo>
                  <a:lnTo>
                    <a:pt x="808" y="195"/>
                  </a:lnTo>
                  <a:lnTo>
                    <a:pt x="803" y="195"/>
                  </a:lnTo>
                  <a:lnTo>
                    <a:pt x="797" y="195"/>
                  </a:lnTo>
                  <a:lnTo>
                    <a:pt x="792" y="195"/>
                  </a:lnTo>
                  <a:lnTo>
                    <a:pt x="786" y="195"/>
                  </a:lnTo>
                  <a:lnTo>
                    <a:pt x="780" y="195"/>
                  </a:lnTo>
                  <a:lnTo>
                    <a:pt x="775" y="195"/>
                  </a:lnTo>
                  <a:lnTo>
                    <a:pt x="769" y="195"/>
                  </a:lnTo>
                  <a:lnTo>
                    <a:pt x="764" y="195"/>
                  </a:lnTo>
                  <a:lnTo>
                    <a:pt x="758" y="195"/>
                  </a:lnTo>
                  <a:lnTo>
                    <a:pt x="753" y="195"/>
                  </a:lnTo>
                  <a:lnTo>
                    <a:pt x="747" y="195"/>
                  </a:lnTo>
                  <a:lnTo>
                    <a:pt x="741" y="195"/>
                  </a:lnTo>
                  <a:lnTo>
                    <a:pt x="736" y="195"/>
                  </a:lnTo>
                  <a:lnTo>
                    <a:pt x="730" y="195"/>
                  </a:lnTo>
                  <a:lnTo>
                    <a:pt x="725" y="195"/>
                  </a:lnTo>
                  <a:lnTo>
                    <a:pt x="721" y="195"/>
                  </a:lnTo>
                  <a:lnTo>
                    <a:pt x="715" y="195"/>
                  </a:lnTo>
                  <a:lnTo>
                    <a:pt x="709" y="195"/>
                  </a:lnTo>
                  <a:lnTo>
                    <a:pt x="704" y="195"/>
                  </a:lnTo>
                  <a:lnTo>
                    <a:pt x="698" y="195"/>
                  </a:lnTo>
                  <a:lnTo>
                    <a:pt x="693" y="195"/>
                  </a:lnTo>
                  <a:lnTo>
                    <a:pt x="687" y="195"/>
                  </a:lnTo>
                  <a:lnTo>
                    <a:pt x="681" y="195"/>
                  </a:lnTo>
                  <a:lnTo>
                    <a:pt x="676" y="195"/>
                  </a:lnTo>
                  <a:lnTo>
                    <a:pt x="670" y="195"/>
                  </a:lnTo>
                  <a:lnTo>
                    <a:pt x="665" y="195"/>
                  </a:lnTo>
                  <a:lnTo>
                    <a:pt x="659" y="195"/>
                  </a:lnTo>
                  <a:lnTo>
                    <a:pt x="654" y="195"/>
                  </a:lnTo>
                  <a:lnTo>
                    <a:pt x="648" y="195"/>
                  </a:lnTo>
                  <a:lnTo>
                    <a:pt x="642" y="195"/>
                  </a:lnTo>
                  <a:lnTo>
                    <a:pt x="637" y="195"/>
                  </a:lnTo>
                  <a:lnTo>
                    <a:pt x="633" y="195"/>
                  </a:lnTo>
                  <a:lnTo>
                    <a:pt x="627" y="195"/>
                  </a:lnTo>
                  <a:lnTo>
                    <a:pt x="622" y="195"/>
                  </a:lnTo>
                  <a:lnTo>
                    <a:pt x="617" y="195"/>
                  </a:lnTo>
                  <a:lnTo>
                    <a:pt x="612" y="195"/>
                  </a:lnTo>
                  <a:lnTo>
                    <a:pt x="606" y="195"/>
                  </a:lnTo>
                  <a:lnTo>
                    <a:pt x="601" y="195"/>
                  </a:lnTo>
                  <a:lnTo>
                    <a:pt x="595" y="195"/>
                  </a:lnTo>
                  <a:lnTo>
                    <a:pt x="589" y="195"/>
                  </a:lnTo>
                  <a:lnTo>
                    <a:pt x="584" y="195"/>
                  </a:lnTo>
                  <a:lnTo>
                    <a:pt x="578" y="195"/>
                  </a:lnTo>
                  <a:lnTo>
                    <a:pt x="573" y="195"/>
                  </a:lnTo>
                  <a:lnTo>
                    <a:pt x="567" y="195"/>
                  </a:lnTo>
                  <a:lnTo>
                    <a:pt x="562" y="195"/>
                  </a:lnTo>
                  <a:lnTo>
                    <a:pt x="556" y="195"/>
                  </a:lnTo>
                  <a:lnTo>
                    <a:pt x="550" y="195"/>
                  </a:lnTo>
                  <a:lnTo>
                    <a:pt x="545" y="195"/>
                  </a:lnTo>
                  <a:lnTo>
                    <a:pt x="539" y="195"/>
                  </a:lnTo>
                  <a:lnTo>
                    <a:pt x="534" y="195"/>
                  </a:lnTo>
                  <a:lnTo>
                    <a:pt x="529" y="195"/>
                  </a:lnTo>
                  <a:lnTo>
                    <a:pt x="524" y="195"/>
                  </a:lnTo>
                  <a:lnTo>
                    <a:pt x="518" y="195"/>
                  </a:lnTo>
                  <a:lnTo>
                    <a:pt x="513" y="195"/>
                  </a:lnTo>
                  <a:lnTo>
                    <a:pt x="507" y="195"/>
                  </a:lnTo>
                  <a:lnTo>
                    <a:pt x="502" y="195"/>
                  </a:lnTo>
                  <a:lnTo>
                    <a:pt x="496" y="195"/>
                  </a:lnTo>
                  <a:lnTo>
                    <a:pt x="490" y="195"/>
                  </a:lnTo>
                  <a:lnTo>
                    <a:pt x="485" y="195"/>
                  </a:lnTo>
                  <a:lnTo>
                    <a:pt x="479" y="195"/>
                  </a:lnTo>
                  <a:lnTo>
                    <a:pt x="474" y="195"/>
                  </a:lnTo>
                  <a:lnTo>
                    <a:pt x="468" y="195"/>
                  </a:lnTo>
                  <a:lnTo>
                    <a:pt x="463" y="195"/>
                  </a:lnTo>
                  <a:lnTo>
                    <a:pt x="457" y="195"/>
                  </a:lnTo>
                  <a:lnTo>
                    <a:pt x="453" y="195"/>
                  </a:lnTo>
                  <a:lnTo>
                    <a:pt x="447" y="195"/>
                  </a:lnTo>
                  <a:lnTo>
                    <a:pt x="443" y="195"/>
                  </a:lnTo>
                  <a:lnTo>
                    <a:pt x="437" y="195"/>
                  </a:lnTo>
                  <a:lnTo>
                    <a:pt x="432" y="195"/>
                  </a:lnTo>
                  <a:lnTo>
                    <a:pt x="426" y="195"/>
                  </a:lnTo>
                  <a:lnTo>
                    <a:pt x="421" y="195"/>
                  </a:lnTo>
                  <a:lnTo>
                    <a:pt x="415" y="195"/>
                  </a:lnTo>
                  <a:lnTo>
                    <a:pt x="410" y="195"/>
                  </a:lnTo>
                  <a:lnTo>
                    <a:pt x="404" y="195"/>
                  </a:lnTo>
                  <a:lnTo>
                    <a:pt x="398" y="195"/>
                  </a:lnTo>
                  <a:lnTo>
                    <a:pt x="393" y="195"/>
                  </a:lnTo>
                  <a:lnTo>
                    <a:pt x="387" y="195"/>
                  </a:lnTo>
                  <a:lnTo>
                    <a:pt x="382" y="195"/>
                  </a:lnTo>
                  <a:lnTo>
                    <a:pt x="376" y="195"/>
                  </a:lnTo>
                  <a:lnTo>
                    <a:pt x="370" y="195"/>
                  </a:lnTo>
                  <a:lnTo>
                    <a:pt x="365" y="195"/>
                  </a:lnTo>
                  <a:lnTo>
                    <a:pt x="359" y="195"/>
                  </a:lnTo>
                  <a:lnTo>
                    <a:pt x="354" y="195"/>
                  </a:lnTo>
                  <a:lnTo>
                    <a:pt x="348" y="195"/>
                  </a:lnTo>
                  <a:lnTo>
                    <a:pt x="343" y="195"/>
                  </a:lnTo>
                  <a:lnTo>
                    <a:pt x="337" y="195"/>
                  </a:lnTo>
                  <a:lnTo>
                    <a:pt x="331" y="195"/>
                  </a:lnTo>
                  <a:lnTo>
                    <a:pt x="327" y="195"/>
                  </a:lnTo>
                  <a:lnTo>
                    <a:pt x="322" y="195"/>
                  </a:lnTo>
                  <a:lnTo>
                    <a:pt x="316" y="195"/>
                  </a:lnTo>
                  <a:lnTo>
                    <a:pt x="311" y="195"/>
                  </a:lnTo>
                  <a:lnTo>
                    <a:pt x="305" y="195"/>
                  </a:lnTo>
                  <a:lnTo>
                    <a:pt x="299" y="195"/>
                  </a:lnTo>
                  <a:lnTo>
                    <a:pt x="294" y="195"/>
                  </a:lnTo>
                  <a:lnTo>
                    <a:pt x="288" y="195"/>
                  </a:lnTo>
                  <a:lnTo>
                    <a:pt x="283" y="195"/>
                  </a:lnTo>
                  <a:lnTo>
                    <a:pt x="277" y="195"/>
                  </a:lnTo>
                  <a:lnTo>
                    <a:pt x="273" y="195"/>
                  </a:lnTo>
                  <a:lnTo>
                    <a:pt x="267" y="195"/>
                  </a:lnTo>
                  <a:lnTo>
                    <a:pt x="262" y="195"/>
                  </a:lnTo>
                  <a:lnTo>
                    <a:pt x="256" y="195"/>
                  </a:lnTo>
                  <a:lnTo>
                    <a:pt x="251" y="195"/>
                  </a:lnTo>
                  <a:lnTo>
                    <a:pt x="245" y="195"/>
                  </a:lnTo>
                  <a:lnTo>
                    <a:pt x="239" y="195"/>
                  </a:lnTo>
                  <a:lnTo>
                    <a:pt x="235" y="195"/>
                  </a:lnTo>
                  <a:lnTo>
                    <a:pt x="230" y="195"/>
                  </a:lnTo>
                  <a:lnTo>
                    <a:pt x="224" y="195"/>
                  </a:lnTo>
                  <a:lnTo>
                    <a:pt x="218" y="195"/>
                  </a:lnTo>
                  <a:lnTo>
                    <a:pt x="213" y="195"/>
                  </a:lnTo>
                  <a:lnTo>
                    <a:pt x="207" y="195"/>
                  </a:lnTo>
                  <a:lnTo>
                    <a:pt x="202" y="195"/>
                  </a:lnTo>
                  <a:lnTo>
                    <a:pt x="196" y="195"/>
                  </a:lnTo>
                  <a:lnTo>
                    <a:pt x="191" y="195"/>
                  </a:lnTo>
                  <a:lnTo>
                    <a:pt x="185" y="195"/>
                  </a:lnTo>
                  <a:lnTo>
                    <a:pt x="179" y="195"/>
                  </a:lnTo>
                  <a:lnTo>
                    <a:pt x="174" y="195"/>
                  </a:lnTo>
                  <a:lnTo>
                    <a:pt x="168" y="195"/>
                  </a:lnTo>
                  <a:lnTo>
                    <a:pt x="163" y="195"/>
                  </a:lnTo>
                  <a:lnTo>
                    <a:pt x="157" y="195"/>
                  </a:lnTo>
                  <a:lnTo>
                    <a:pt x="152" y="195"/>
                  </a:lnTo>
                  <a:lnTo>
                    <a:pt x="147" y="195"/>
                  </a:lnTo>
                  <a:lnTo>
                    <a:pt x="142" y="195"/>
                  </a:lnTo>
                  <a:lnTo>
                    <a:pt x="136" y="195"/>
                  </a:lnTo>
                  <a:lnTo>
                    <a:pt x="131" y="195"/>
                  </a:lnTo>
                  <a:lnTo>
                    <a:pt x="125" y="195"/>
                  </a:lnTo>
                  <a:lnTo>
                    <a:pt x="119" y="195"/>
                  </a:lnTo>
                  <a:lnTo>
                    <a:pt x="114" y="195"/>
                  </a:lnTo>
                  <a:lnTo>
                    <a:pt x="108" y="195"/>
                  </a:lnTo>
                  <a:lnTo>
                    <a:pt x="103" y="195"/>
                  </a:lnTo>
                  <a:lnTo>
                    <a:pt x="97" y="195"/>
                  </a:lnTo>
                  <a:lnTo>
                    <a:pt x="92" y="195"/>
                  </a:lnTo>
                  <a:lnTo>
                    <a:pt x="87" y="195"/>
                  </a:lnTo>
                  <a:lnTo>
                    <a:pt x="82" y="195"/>
                  </a:lnTo>
                  <a:lnTo>
                    <a:pt x="76" y="195"/>
                  </a:lnTo>
                  <a:lnTo>
                    <a:pt x="71" y="195"/>
                  </a:lnTo>
                  <a:lnTo>
                    <a:pt x="65" y="195"/>
                  </a:lnTo>
                  <a:lnTo>
                    <a:pt x="59" y="195"/>
                  </a:lnTo>
                  <a:lnTo>
                    <a:pt x="54" y="195"/>
                  </a:lnTo>
                  <a:lnTo>
                    <a:pt x="48" y="195"/>
                  </a:lnTo>
                  <a:lnTo>
                    <a:pt x="44" y="195"/>
                  </a:lnTo>
                  <a:lnTo>
                    <a:pt x="39" y="195"/>
                  </a:lnTo>
                  <a:lnTo>
                    <a:pt x="33" y="195"/>
                  </a:lnTo>
                  <a:lnTo>
                    <a:pt x="27" y="195"/>
                  </a:lnTo>
                  <a:lnTo>
                    <a:pt x="22" y="195"/>
                  </a:lnTo>
                  <a:lnTo>
                    <a:pt x="16" y="195"/>
                  </a:lnTo>
                  <a:lnTo>
                    <a:pt x="11" y="195"/>
                  </a:lnTo>
                  <a:lnTo>
                    <a:pt x="5" y="195"/>
                  </a:lnTo>
                  <a:lnTo>
                    <a:pt x="0" y="195"/>
                  </a:lnTo>
                </a:path>
              </a:pathLst>
            </a:custGeom>
            <a:solidFill>
              <a:srgbClr val="CC0000"/>
            </a:solidFill>
            <a:ln w="12700" cap="rnd">
              <a:noFill/>
              <a:round/>
              <a:headEnd/>
              <a:tailEnd/>
            </a:ln>
          </p:spPr>
          <p:txBody>
            <a:bodyPr/>
            <a:lstStyle/>
            <a:p>
              <a:pPr fontAlgn="auto">
                <a:spcBef>
                  <a:spcPts val="0"/>
                </a:spcBef>
                <a:spcAft>
                  <a:spcPts val="0"/>
                </a:spcAft>
                <a:defRPr/>
              </a:pPr>
              <a:endParaRPr kumimoji="0" lang="en-US" sz="1800" kern="0">
                <a:solidFill>
                  <a:sysClr val="windowText" lastClr="000000"/>
                </a:solidFill>
                <a:cs typeface="+mn-cs"/>
              </a:endParaRPr>
            </a:p>
          </p:txBody>
        </p:sp>
        <p:sp>
          <p:nvSpPr>
            <p:cNvPr id="9" name="Freeform 9"/>
            <p:cNvSpPr>
              <a:spLocks/>
            </p:cNvSpPr>
            <p:nvPr/>
          </p:nvSpPr>
          <p:spPr bwMode="auto">
            <a:xfrm>
              <a:off x="3484" y="1856"/>
              <a:ext cx="1150" cy="932"/>
            </a:xfrm>
            <a:custGeom>
              <a:avLst/>
              <a:gdLst>
                <a:gd name="T0" fmla="*/ 35 w 1150"/>
                <a:gd name="T1" fmla="*/ 56 h 932"/>
                <a:gd name="T2" fmla="*/ 74 w 1150"/>
                <a:gd name="T3" fmla="*/ 119 h 932"/>
                <a:gd name="T4" fmla="*/ 114 w 1150"/>
                <a:gd name="T5" fmla="*/ 183 h 932"/>
                <a:gd name="T6" fmla="*/ 155 w 1150"/>
                <a:gd name="T7" fmla="*/ 245 h 932"/>
                <a:gd name="T8" fmla="*/ 195 w 1150"/>
                <a:gd name="T9" fmla="*/ 305 h 932"/>
                <a:gd name="T10" fmla="*/ 236 w 1150"/>
                <a:gd name="T11" fmla="*/ 363 h 932"/>
                <a:gd name="T12" fmla="*/ 275 w 1150"/>
                <a:gd name="T13" fmla="*/ 417 h 932"/>
                <a:gd name="T14" fmla="*/ 315 w 1150"/>
                <a:gd name="T15" fmla="*/ 469 h 932"/>
                <a:gd name="T16" fmla="*/ 355 w 1150"/>
                <a:gd name="T17" fmla="*/ 517 h 932"/>
                <a:gd name="T18" fmla="*/ 396 w 1150"/>
                <a:gd name="T19" fmla="*/ 562 h 932"/>
                <a:gd name="T20" fmla="*/ 437 w 1150"/>
                <a:gd name="T21" fmla="*/ 605 h 932"/>
                <a:gd name="T22" fmla="*/ 476 w 1150"/>
                <a:gd name="T23" fmla="*/ 643 h 932"/>
                <a:gd name="T24" fmla="*/ 516 w 1150"/>
                <a:gd name="T25" fmla="*/ 678 h 932"/>
                <a:gd name="T26" fmla="*/ 557 w 1150"/>
                <a:gd name="T27" fmla="*/ 709 h 932"/>
                <a:gd name="T28" fmla="*/ 597 w 1150"/>
                <a:gd name="T29" fmla="*/ 931 h 932"/>
                <a:gd name="T30" fmla="*/ 638 w 1150"/>
                <a:gd name="T31" fmla="*/ 931 h 932"/>
                <a:gd name="T32" fmla="*/ 676 w 1150"/>
                <a:gd name="T33" fmla="*/ 931 h 932"/>
                <a:gd name="T34" fmla="*/ 717 w 1150"/>
                <a:gd name="T35" fmla="*/ 931 h 932"/>
                <a:gd name="T36" fmla="*/ 758 w 1150"/>
                <a:gd name="T37" fmla="*/ 931 h 932"/>
                <a:gd name="T38" fmla="*/ 798 w 1150"/>
                <a:gd name="T39" fmla="*/ 931 h 932"/>
                <a:gd name="T40" fmla="*/ 839 w 1150"/>
                <a:gd name="T41" fmla="*/ 931 h 932"/>
                <a:gd name="T42" fmla="*/ 877 w 1150"/>
                <a:gd name="T43" fmla="*/ 931 h 932"/>
                <a:gd name="T44" fmla="*/ 918 w 1150"/>
                <a:gd name="T45" fmla="*/ 931 h 932"/>
                <a:gd name="T46" fmla="*/ 959 w 1150"/>
                <a:gd name="T47" fmla="*/ 931 h 932"/>
                <a:gd name="T48" fmla="*/ 999 w 1150"/>
                <a:gd name="T49" fmla="*/ 931 h 932"/>
                <a:gd name="T50" fmla="*/ 1040 w 1150"/>
                <a:gd name="T51" fmla="*/ 931 h 932"/>
                <a:gd name="T52" fmla="*/ 1078 w 1150"/>
                <a:gd name="T53" fmla="*/ 931 h 932"/>
                <a:gd name="T54" fmla="*/ 1119 w 1150"/>
                <a:gd name="T55" fmla="*/ 931 h 932"/>
                <a:gd name="T56" fmla="*/ 1137 w 1150"/>
                <a:gd name="T57" fmla="*/ 931 h 932"/>
                <a:gd name="T58" fmla="*/ 1096 w 1150"/>
                <a:gd name="T59" fmla="*/ 931 h 932"/>
                <a:gd name="T60" fmla="*/ 1056 w 1150"/>
                <a:gd name="T61" fmla="*/ 931 h 932"/>
                <a:gd name="T62" fmla="*/ 1016 w 1150"/>
                <a:gd name="T63" fmla="*/ 931 h 932"/>
                <a:gd name="T64" fmla="*/ 975 w 1150"/>
                <a:gd name="T65" fmla="*/ 931 h 932"/>
                <a:gd name="T66" fmla="*/ 936 w 1150"/>
                <a:gd name="T67" fmla="*/ 931 h 932"/>
                <a:gd name="T68" fmla="*/ 895 w 1150"/>
                <a:gd name="T69" fmla="*/ 931 h 932"/>
                <a:gd name="T70" fmla="*/ 856 w 1150"/>
                <a:gd name="T71" fmla="*/ 931 h 932"/>
                <a:gd name="T72" fmla="*/ 815 w 1150"/>
                <a:gd name="T73" fmla="*/ 931 h 932"/>
                <a:gd name="T74" fmla="*/ 774 w 1150"/>
                <a:gd name="T75" fmla="*/ 931 h 932"/>
                <a:gd name="T76" fmla="*/ 735 w 1150"/>
                <a:gd name="T77" fmla="*/ 931 h 932"/>
                <a:gd name="T78" fmla="*/ 694 w 1150"/>
                <a:gd name="T79" fmla="*/ 931 h 932"/>
                <a:gd name="T80" fmla="*/ 654 w 1150"/>
                <a:gd name="T81" fmla="*/ 931 h 932"/>
                <a:gd name="T82" fmla="*/ 614 w 1150"/>
                <a:gd name="T83" fmla="*/ 931 h 932"/>
                <a:gd name="T84" fmla="*/ 573 w 1150"/>
                <a:gd name="T85" fmla="*/ 931 h 932"/>
                <a:gd name="T86" fmla="*/ 534 w 1150"/>
                <a:gd name="T87" fmla="*/ 931 h 932"/>
                <a:gd name="T88" fmla="*/ 493 w 1150"/>
                <a:gd name="T89" fmla="*/ 931 h 932"/>
                <a:gd name="T90" fmla="*/ 454 w 1150"/>
                <a:gd name="T91" fmla="*/ 931 h 932"/>
                <a:gd name="T92" fmla="*/ 413 w 1150"/>
                <a:gd name="T93" fmla="*/ 931 h 932"/>
                <a:gd name="T94" fmla="*/ 372 w 1150"/>
                <a:gd name="T95" fmla="*/ 931 h 932"/>
                <a:gd name="T96" fmla="*/ 333 w 1150"/>
                <a:gd name="T97" fmla="*/ 931 h 932"/>
                <a:gd name="T98" fmla="*/ 292 w 1150"/>
                <a:gd name="T99" fmla="*/ 931 h 932"/>
                <a:gd name="T100" fmla="*/ 252 w 1150"/>
                <a:gd name="T101" fmla="*/ 931 h 932"/>
                <a:gd name="T102" fmla="*/ 212 w 1150"/>
                <a:gd name="T103" fmla="*/ 931 h 932"/>
                <a:gd name="T104" fmla="*/ 171 w 1150"/>
                <a:gd name="T105" fmla="*/ 931 h 932"/>
                <a:gd name="T106" fmla="*/ 132 w 1150"/>
                <a:gd name="T107" fmla="*/ 931 h 932"/>
                <a:gd name="T108" fmla="*/ 92 w 1150"/>
                <a:gd name="T109" fmla="*/ 931 h 932"/>
                <a:gd name="T110" fmla="*/ 51 w 1150"/>
                <a:gd name="T111" fmla="*/ 931 h 932"/>
                <a:gd name="T112" fmla="*/ 11 w 1150"/>
                <a:gd name="T113" fmla="*/ 931 h 9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50"/>
                <a:gd name="T172" fmla="*/ 0 h 932"/>
                <a:gd name="T173" fmla="*/ 1150 w 1150"/>
                <a:gd name="T174" fmla="*/ 932 h 9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50" h="932">
                  <a:moveTo>
                    <a:pt x="0" y="0"/>
                  </a:moveTo>
                  <a:lnTo>
                    <a:pt x="5" y="9"/>
                  </a:lnTo>
                  <a:lnTo>
                    <a:pt x="11" y="18"/>
                  </a:lnTo>
                  <a:lnTo>
                    <a:pt x="17" y="28"/>
                  </a:lnTo>
                  <a:lnTo>
                    <a:pt x="23" y="37"/>
                  </a:lnTo>
                  <a:lnTo>
                    <a:pt x="29" y="46"/>
                  </a:lnTo>
                  <a:lnTo>
                    <a:pt x="35" y="56"/>
                  </a:lnTo>
                  <a:lnTo>
                    <a:pt x="41" y="65"/>
                  </a:lnTo>
                  <a:lnTo>
                    <a:pt x="46" y="75"/>
                  </a:lnTo>
                  <a:lnTo>
                    <a:pt x="51" y="83"/>
                  </a:lnTo>
                  <a:lnTo>
                    <a:pt x="57" y="92"/>
                  </a:lnTo>
                  <a:lnTo>
                    <a:pt x="63" y="101"/>
                  </a:lnTo>
                  <a:lnTo>
                    <a:pt x="68" y="111"/>
                  </a:lnTo>
                  <a:lnTo>
                    <a:pt x="74" y="119"/>
                  </a:lnTo>
                  <a:lnTo>
                    <a:pt x="80" y="128"/>
                  </a:lnTo>
                  <a:lnTo>
                    <a:pt x="86" y="138"/>
                  </a:lnTo>
                  <a:lnTo>
                    <a:pt x="92" y="147"/>
                  </a:lnTo>
                  <a:lnTo>
                    <a:pt x="96" y="156"/>
                  </a:lnTo>
                  <a:lnTo>
                    <a:pt x="102" y="166"/>
                  </a:lnTo>
                  <a:lnTo>
                    <a:pt x="108" y="174"/>
                  </a:lnTo>
                  <a:lnTo>
                    <a:pt x="114" y="183"/>
                  </a:lnTo>
                  <a:lnTo>
                    <a:pt x="120" y="193"/>
                  </a:lnTo>
                  <a:lnTo>
                    <a:pt x="126" y="202"/>
                  </a:lnTo>
                  <a:lnTo>
                    <a:pt x="132" y="210"/>
                  </a:lnTo>
                  <a:lnTo>
                    <a:pt x="137" y="220"/>
                  </a:lnTo>
                  <a:lnTo>
                    <a:pt x="143" y="228"/>
                  </a:lnTo>
                  <a:lnTo>
                    <a:pt x="149" y="236"/>
                  </a:lnTo>
                  <a:lnTo>
                    <a:pt x="155" y="245"/>
                  </a:lnTo>
                  <a:lnTo>
                    <a:pt x="159" y="253"/>
                  </a:lnTo>
                  <a:lnTo>
                    <a:pt x="165" y="262"/>
                  </a:lnTo>
                  <a:lnTo>
                    <a:pt x="171" y="270"/>
                  </a:lnTo>
                  <a:lnTo>
                    <a:pt x="177" y="280"/>
                  </a:lnTo>
                  <a:lnTo>
                    <a:pt x="183" y="288"/>
                  </a:lnTo>
                  <a:lnTo>
                    <a:pt x="189" y="297"/>
                  </a:lnTo>
                  <a:lnTo>
                    <a:pt x="195" y="305"/>
                  </a:lnTo>
                  <a:lnTo>
                    <a:pt x="201" y="313"/>
                  </a:lnTo>
                  <a:lnTo>
                    <a:pt x="206" y="321"/>
                  </a:lnTo>
                  <a:lnTo>
                    <a:pt x="212" y="331"/>
                  </a:lnTo>
                  <a:lnTo>
                    <a:pt x="218" y="339"/>
                  </a:lnTo>
                  <a:lnTo>
                    <a:pt x="224" y="347"/>
                  </a:lnTo>
                  <a:lnTo>
                    <a:pt x="230" y="355"/>
                  </a:lnTo>
                  <a:lnTo>
                    <a:pt x="236" y="363"/>
                  </a:lnTo>
                  <a:lnTo>
                    <a:pt x="242" y="371"/>
                  </a:lnTo>
                  <a:lnTo>
                    <a:pt x="247" y="379"/>
                  </a:lnTo>
                  <a:lnTo>
                    <a:pt x="252" y="387"/>
                  </a:lnTo>
                  <a:lnTo>
                    <a:pt x="258" y="394"/>
                  </a:lnTo>
                  <a:lnTo>
                    <a:pt x="264" y="401"/>
                  </a:lnTo>
                  <a:lnTo>
                    <a:pt x="270" y="409"/>
                  </a:lnTo>
                  <a:lnTo>
                    <a:pt x="275" y="417"/>
                  </a:lnTo>
                  <a:lnTo>
                    <a:pt x="281" y="425"/>
                  </a:lnTo>
                  <a:lnTo>
                    <a:pt x="287" y="431"/>
                  </a:lnTo>
                  <a:lnTo>
                    <a:pt x="292" y="440"/>
                  </a:lnTo>
                  <a:lnTo>
                    <a:pt x="297" y="448"/>
                  </a:lnTo>
                  <a:lnTo>
                    <a:pt x="303" y="454"/>
                  </a:lnTo>
                  <a:lnTo>
                    <a:pt x="309" y="461"/>
                  </a:lnTo>
                  <a:lnTo>
                    <a:pt x="315" y="469"/>
                  </a:lnTo>
                  <a:lnTo>
                    <a:pt x="321" y="476"/>
                  </a:lnTo>
                  <a:lnTo>
                    <a:pt x="327" y="482"/>
                  </a:lnTo>
                  <a:lnTo>
                    <a:pt x="333" y="490"/>
                  </a:lnTo>
                  <a:lnTo>
                    <a:pt x="338" y="497"/>
                  </a:lnTo>
                  <a:lnTo>
                    <a:pt x="344" y="504"/>
                  </a:lnTo>
                  <a:lnTo>
                    <a:pt x="349" y="511"/>
                  </a:lnTo>
                  <a:lnTo>
                    <a:pt x="355" y="517"/>
                  </a:lnTo>
                  <a:lnTo>
                    <a:pt x="360" y="525"/>
                  </a:lnTo>
                  <a:lnTo>
                    <a:pt x="366" y="532"/>
                  </a:lnTo>
                  <a:lnTo>
                    <a:pt x="372" y="537"/>
                  </a:lnTo>
                  <a:lnTo>
                    <a:pt x="378" y="543"/>
                  </a:lnTo>
                  <a:lnTo>
                    <a:pt x="384" y="550"/>
                  </a:lnTo>
                  <a:lnTo>
                    <a:pt x="390" y="556"/>
                  </a:lnTo>
                  <a:lnTo>
                    <a:pt x="396" y="562"/>
                  </a:lnTo>
                  <a:lnTo>
                    <a:pt x="402" y="568"/>
                  </a:lnTo>
                  <a:lnTo>
                    <a:pt x="407" y="575"/>
                  </a:lnTo>
                  <a:lnTo>
                    <a:pt x="413" y="580"/>
                  </a:lnTo>
                  <a:lnTo>
                    <a:pt x="419" y="587"/>
                  </a:lnTo>
                  <a:lnTo>
                    <a:pt x="425" y="592"/>
                  </a:lnTo>
                  <a:lnTo>
                    <a:pt x="431" y="599"/>
                  </a:lnTo>
                  <a:lnTo>
                    <a:pt x="437" y="605"/>
                  </a:lnTo>
                  <a:lnTo>
                    <a:pt x="443" y="610"/>
                  </a:lnTo>
                  <a:lnTo>
                    <a:pt x="449" y="617"/>
                  </a:lnTo>
                  <a:lnTo>
                    <a:pt x="454" y="622"/>
                  </a:lnTo>
                  <a:lnTo>
                    <a:pt x="460" y="627"/>
                  </a:lnTo>
                  <a:lnTo>
                    <a:pt x="466" y="633"/>
                  </a:lnTo>
                  <a:lnTo>
                    <a:pt x="471" y="638"/>
                  </a:lnTo>
                  <a:lnTo>
                    <a:pt x="476" y="643"/>
                  </a:lnTo>
                  <a:lnTo>
                    <a:pt x="481" y="649"/>
                  </a:lnTo>
                  <a:lnTo>
                    <a:pt x="487" y="654"/>
                  </a:lnTo>
                  <a:lnTo>
                    <a:pt x="493" y="658"/>
                  </a:lnTo>
                  <a:lnTo>
                    <a:pt x="498" y="664"/>
                  </a:lnTo>
                  <a:lnTo>
                    <a:pt x="504" y="669"/>
                  </a:lnTo>
                  <a:lnTo>
                    <a:pt x="510" y="674"/>
                  </a:lnTo>
                  <a:lnTo>
                    <a:pt x="516" y="678"/>
                  </a:lnTo>
                  <a:lnTo>
                    <a:pt x="522" y="684"/>
                  </a:lnTo>
                  <a:lnTo>
                    <a:pt x="528" y="689"/>
                  </a:lnTo>
                  <a:lnTo>
                    <a:pt x="534" y="693"/>
                  </a:lnTo>
                  <a:lnTo>
                    <a:pt x="540" y="698"/>
                  </a:lnTo>
                  <a:lnTo>
                    <a:pt x="545" y="701"/>
                  </a:lnTo>
                  <a:lnTo>
                    <a:pt x="551" y="705"/>
                  </a:lnTo>
                  <a:lnTo>
                    <a:pt x="557" y="709"/>
                  </a:lnTo>
                  <a:lnTo>
                    <a:pt x="562" y="715"/>
                  </a:lnTo>
                  <a:lnTo>
                    <a:pt x="567" y="719"/>
                  </a:lnTo>
                  <a:lnTo>
                    <a:pt x="573" y="723"/>
                  </a:lnTo>
                  <a:lnTo>
                    <a:pt x="579" y="727"/>
                  </a:lnTo>
                  <a:lnTo>
                    <a:pt x="585" y="731"/>
                  </a:lnTo>
                  <a:lnTo>
                    <a:pt x="591" y="735"/>
                  </a:lnTo>
                  <a:lnTo>
                    <a:pt x="597" y="931"/>
                  </a:lnTo>
                  <a:lnTo>
                    <a:pt x="603" y="931"/>
                  </a:lnTo>
                  <a:lnTo>
                    <a:pt x="608" y="931"/>
                  </a:lnTo>
                  <a:lnTo>
                    <a:pt x="614" y="931"/>
                  </a:lnTo>
                  <a:lnTo>
                    <a:pt x="620" y="931"/>
                  </a:lnTo>
                  <a:lnTo>
                    <a:pt x="626" y="931"/>
                  </a:lnTo>
                  <a:lnTo>
                    <a:pt x="632" y="931"/>
                  </a:lnTo>
                  <a:lnTo>
                    <a:pt x="638" y="931"/>
                  </a:lnTo>
                  <a:lnTo>
                    <a:pt x="644" y="931"/>
                  </a:lnTo>
                  <a:lnTo>
                    <a:pt x="650" y="931"/>
                  </a:lnTo>
                  <a:lnTo>
                    <a:pt x="654" y="931"/>
                  </a:lnTo>
                  <a:lnTo>
                    <a:pt x="660" y="931"/>
                  </a:lnTo>
                  <a:lnTo>
                    <a:pt x="666" y="931"/>
                  </a:lnTo>
                  <a:lnTo>
                    <a:pt x="670" y="931"/>
                  </a:lnTo>
                  <a:lnTo>
                    <a:pt x="676" y="931"/>
                  </a:lnTo>
                  <a:lnTo>
                    <a:pt x="682" y="931"/>
                  </a:lnTo>
                  <a:lnTo>
                    <a:pt x="688" y="931"/>
                  </a:lnTo>
                  <a:lnTo>
                    <a:pt x="694" y="931"/>
                  </a:lnTo>
                  <a:lnTo>
                    <a:pt x="699" y="931"/>
                  </a:lnTo>
                  <a:lnTo>
                    <a:pt x="705" y="931"/>
                  </a:lnTo>
                  <a:lnTo>
                    <a:pt x="711" y="931"/>
                  </a:lnTo>
                  <a:lnTo>
                    <a:pt x="717" y="931"/>
                  </a:lnTo>
                  <a:lnTo>
                    <a:pt x="723" y="931"/>
                  </a:lnTo>
                  <a:lnTo>
                    <a:pt x="729" y="931"/>
                  </a:lnTo>
                  <a:lnTo>
                    <a:pt x="735" y="931"/>
                  </a:lnTo>
                  <a:lnTo>
                    <a:pt x="741" y="931"/>
                  </a:lnTo>
                  <a:lnTo>
                    <a:pt x="746" y="931"/>
                  </a:lnTo>
                  <a:lnTo>
                    <a:pt x="752" y="931"/>
                  </a:lnTo>
                  <a:lnTo>
                    <a:pt x="758" y="931"/>
                  </a:lnTo>
                  <a:lnTo>
                    <a:pt x="763" y="931"/>
                  </a:lnTo>
                  <a:lnTo>
                    <a:pt x="768" y="931"/>
                  </a:lnTo>
                  <a:lnTo>
                    <a:pt x="774" y="931"/>
                  </a:lnTo>
                  <a:lnTo>
                    <a:pt x="780" y="931"/>
                  </a:lnTo>
                  <a:lnTo>
                    <a:pt x="786" y="931"/>
                  </a:lnTo>
                  <a:lnTo>
                    <a:pt x="792" y="931"/>
                  </a:lnTo>
                  <a:lnTo>
                    <a:pt x="798" y="931"/>
                  </a:lnTo>
                  <a:lnTo>
                    <a:pt x="804" y="931"/>
                  </a:lnTo>
                  <a:lnTo>
                    <a:pt x="810" y="931"/>
                  </a:lnTo>
                  <a:lnTo>
                    <a:pt x="815" y="931"/>
                  </a:lnTo>
                  <a:lnTo>
                    <a:pt x="821" y="931"/>
                  </a:lnTo>
                  <a:lnTo>
                    <a:pt x="827" y="931"/>
                  </a:lnTo>
                  <a:lnTo>
                    <a:pt x="833" y="931"/>
                  </a:lnTo>
                  <a:lnTo>
                    <a:pt x="839" y="931"/>
                  </a:lnTo>
                  <a:lnTo>
                    <a:pt x="845" y="931"/>
                  </a:lnTo>
                  <a:lnTo>
                    <a:pt x="851" y="931"/>
                  </a:lnTo>
                  <a:lnTo>
                    <a:pt x="856" y="931"/>
                  </a:lnTo>
                  <a:lnTo>
                    <a:pt x="861" y="931"/>
                  </a:lnTo>
                  <a:lnTo>
                    <a:pt x="867" y="931"/>
                  </a:lnTo>
                  <a:lnTo>
                    <a:pt x="871" y="931"/>
                  </a:lnTo>
                  <a:lnTo>
                    <a:pt x="877" y="931"/>
                  </a:lnTo>
                  <a:lnTo>
                    <a:pt x="883" y="931"/>
                  </a:lnTo>
                  <a:lnTo>
                    <a:pt x="889" y="931"/>
                  </a:lnTo>
                  <a:lnTo>
                    <a:pt x="895" y="931"/>
                  </a:lnTo>
                  <a:lnTo>
                    <a:pt x="901" y="931"/>
                  </a:lnTo>
                  <a:lnTo>
                    <a:pt x="906" y="931"/>
                  </a:lnTo>
                  <a:lnTo>
                    <a:pt x="912" y="931"/>
                  </a:lnTo>
                  <a:lnTo>
                    <a:pt x="918" y="931"/>
                  </a:lnTo>
                  <a:lnTo>
                    <a:pt x="924" y="931"/>
                  </a:lnTo>
                  <a:lnTo>
                    <a:pt x="930" y="931"/>
                  </a:lnTo>
                  <a:lnTo>
                    <a:pt x="936" y="931"/>
                  </a:lnTo>
                  <a:lnTo>
                    <a:pt x="942" y="931"/>
                  </a:lnTo>
                  <a:lnTo>
                    <a:pt x="947" y="931"/>
                  </a:lnTo>
                  <a:lnTo>
                    <a:pt x="953" y="931"/>
                  </a:lnTo>
                  <a:lnTo>
                    <a:pt x="959" y="931"/>
                  </a:lnTo>
                  <a:lnTo>
                    <a:pt x="964" y="931"/>
                  </a:lnTo>
                  <a:lnTo>
                    <a:pt x="969" y="931"/>
                  </a:lnTo>
                  <a:lnTo>
                    <a:pt x="975" y="931"/>
                  </a:lnTo>
                  <a:lnTo>
                    <a:pt x="981" y="931"/>
                  </a:lnTo>
                  <a:lnTo>
                    <a:pt x="987" y="931"/>
                  </a:lnTo>
                  <a:lnTo>
                    <a:pt x="993" y="931"/>
                  </a:lnTo>
                  <a:lnTo>
                    <a:pt x="999" y="931"/>
                  </a:lnTo>
                  <a:lnTo>
                    <a:pt x="1005" y="931"/>
                  </a:lnTo>
                  <a:lnTo>
                    <a:pt x="1011" y="931"/>
                  </a:lnTo>
                  <a:lnTo>
                    <a:pt x="1016" y="931"/>
                  </a:lnTo>
                  <a:lnTo>
                    <a:pt x="1022" y="931"/>
                  </a:lnTo>
                  <a:lnTo>
                    <a:pt x="1028" y="931"/>
                  </a:lnTo>
                  <a:lnTo>
                    <a:pt x="1034" y="931"/>
                  </a:lnTo>
                  <a:lnTo>
                    <a:pt x="1040" y="931"/>
                  </a:lnTo>
                  <a:lnTo>
                    <a:pt x="1046" y="931"/>
                  </a:lnTo>
                  <a:lnTo>
                    <a:pt x="1052" y="931"/>
                  </a:lnTo>
                  <a:lnTo>
                    <a:pt x="1056" y="931"/>
                  </a:lnTo>
                  <a:lnTo>
                    <a:pt x="1060" y="931"/>
                  </a:lnTo>
                  <a:lnTo>
                    <a:pt x="1066" y="931"/>
                  </a:lnTo>
                  <a:lnTo>
                    <a:pt x="1072" y="931"/>
                  </a:lnTo>
                  <a:lnTo>
                    <a:pt x="1078" y="931"/>
                  </a:lnTo>
                  <a:lnTo>
                    <a:pt x="1084" y="931"/>
                  </a:lnTo>
                  <a:lnTo>
                    <a:pt x="1090" y="931"/>
                  </a:lnTo>
                  <a:lnTo>
                    <a:pt x="1096" y="931"/>
                  </a:lnTo>
                  <a:lnTo>
                    <a:pt x="1102" y="931"/>
                  </a:lnTo>
                  <a:lnTo>
                    <a:pt x="1107" y="931"/>
                  </a:lnTo>
                  <a:lnTo>
                    <a:pt x="1113" y="931"/>
                  </a:lnTo>
                  <a:lnTo>
                    <a:pt x="1119" y="931"/>
                  </a:lnTo>
                  <a:lnTo>
                    <a:pt x="1125" y="931"/>
                  </a:lnTo>
                  <a:lnTo>
                    <a:pt x="1131" y="931"/>
                  </a:lnTo>
                  <a:lnTo>
                    <a:pt x="1137" y="931"/>
                  </a:lnTo>
                  <a:lnTo>
                    <a:pt x="1143" y="931"/>
                  </a:lnTo>
                  <a:lnTo>
                    <a:pt x="1149" y="931"/>
                  </a:lnTo>
                  <a:lnTo>
                    <a:pt x="1143" y="931"/>
                  </a:lnTo>
                  <a:lnTo>
                    <a:pt x="1137" y="931"/>
                  </a:lnTo>
                  <a:lnTo>
                    <a:pt x="1131" y="931"/>
                  </a:lnTo>
                  <a:lnTo>
                    <a:pt x="1125" y="931"/>
                  </a:lnTo>
                  <a:lnTo>
                    <a:pt x="1119" y="931"/>
                  </a:lnTo>
                  <a:lnTo>
                    <a:pt x="1113" y="931"/>
                  </a:lnTo>
                  <a:lnTo>
                    <a:pt x="1107" y="931"/>
                  </a:lnTo>
                  <a:lnTo>
                    <a:pt x="1102" y="931"/>
                  </a:lnTo>
                  <a:lnTo>
                    <a:pt x="1096" y="931"/>
                  </a:lnTo>
                  <a:lnTo>
                    <a:pt x="1090" y="931"/>
                  </a:lnTo>
                  <a:lnTo>
                    <a:pt x="1084" y="931"/>
                  </a:lnTo>
                  <a:lnTo>
                    <a:pt x="1078" y="931"/>
                  </a:lnTo>
                  <a:lnTo>
                    <a:pt x="1072" y="931"/>
                  </a:lnTo>
                  <a:lnTo>
                    <a:pt x="1066" y="931"/>
                  </a:lnTo>
                  <a:lnTo>
                    <a:pt x="1060" y="931"/>
                  </a:lnTo>
                  <a:lnTo>
                    <a:pt x="1056" y="931"/>
                  </a:lnTo>
                  <a:lnTo>
                    <a:pt x="1052" y="931"/>
                  </a:lnTo>
                  <a:lnTo>
                    <a:pt x="1046" y="931"/>
                  </a:lnTo>
                  <a:lnTo>
                    <a:pt x="1040" y="931"/>
                  </a:lnTo>
                  <a:lnTo>
                    <a:pt x="1034" y="931"/>
                  </a:lnTo>
                  <a:lnTo>
                    <a:pt x="1028" y="931"/>
                  </a:lnTo>
                  <a:lnTo>
                    <a:pt x="1022" y="931"/>
                  </a:lnTo>
                  <a:lnTo>
                    <a:pt x="1016" y="931"/>
                  </a:lnTo>
                  <a:lnTo>
                    <a:pt x="1011" y="931"/>
                  </a:lnTo>
                  <a:lnTo>
                    <a:pt x="1005" y="931"/>
                  </a:lnTo>
                  <a:lnTo>
                    <a:pt x="999" y="931"/>
                  </a:lnTo>
                  <a:lnTo>
                    <a:pt x="993" y="931"/>
                  </a:lnTo>
                  <a:lnTo>
                    <a:pt x="987" y="931"/>
                  </a:lnTo>
                  <a:lnTo>
                    <a:pt x="981" y="931"/>
                  </a:lnTo>
                  <a:lnTo>
                    <a:pt x="975" y="931"/>
                  </a:lnTo>
                  <a:lnTo>
                    <a:pt x="969" y="931"/>
                  </a:lnTo>
                  <a:lnTo>
                    <a:pt x="964" y="931"/>
                  </a:lnTo>
                  <a:lnTo>
                    <a:pt x="959" y="931"/>
                  </a:lnTo>
                  <a:lnTo>
                    <a:pt x="953" y="931"/>
                  </a:lnTo>
                  <a:lnTo>
                    <a:pt x="947" y="931"/>
                  </a:lnTo>
                  <a:lnTo>
                    <a:pt x="942" y="931"/>
                  </a:lnTo>
                  <a:lnTo>
                    <a:pt x="936" y="931"/>
                  </a:lnTo>
                  <a:lnTo>
                    <a:pt x="930" y="931"/>
                  </a:lnTo>
                  <a:lnTo>
                    <a:pt x="924" y="931"/>
                  </a:lnTo>
                  <a:lnTo>
                    <a:pt x="918" y="931"/>
                  </a:lnTo>
                  <a:lnTo>
                    <a:pt x="912" y="931"/>
                  </a:lnTo>
                  <a:lnTo>
                    <a:pt x="906" y="931"/>
                  </a:lnTo>
                  <a:lnTo>
                    <a:pt x="901" y="931"/>
                  </a:lnTo>
                  <a:lnTo>
                    <a:pt x="895" y="931"/>
                  </a:lnTo>
                  <a:lnTo>
                    <a:pt x="889" y="931"/>
                  </a:lnTo>
                  <a:lnTo>
                    <a:pt x="883" y="931"/>
                  </a:lnTo>
                  <a:lnTo>
                    <a:pt x="877" y="931"/>
                  </a:lnTo>
                  <a:lnTo>
                    <a:pt x="871" y="931"/>
                  </a:lnTo>
                  <a:lnTo>
                    <a:pt x="867" y="931"/>
                  </a:lnTo>
                  <a:lnTo>
                    <a:pt x="861" y="931"/>
                  </a:lnTo>
                  <a:lnTo>
                    <a:pt x="856" y="931"/>
                  </a:lnTo>
                  <a:lnTo>
                    <a:pt x="851" y="931"/>
                  </a:lnTo>
                  <a:lnTo>
                    <a:pt x="845" y="931"/>
                  </a:lnTo>
                  <a:lnTo>
                    <a:pt x="839" y="931"/>
                  </a:lnTo>
                  <a:lnTo>
                    <a:pt x="833" y="931"/>
                  </a:lnTo>
                  <a:lnTo>
                    <a:pt x="827" y="931"/>
                  </a:lnTo>
                  <a:lnTo>
                    <a:pt x="821" y="931"/>
                  </a:lnTo>
                  <a:lnTo>
                    <a:pt x="815" y="931"/>
                  </a:lnTo>
                  <a:lnTo>
                    <a:pt x="810" y="931"/>
                  </a:lnTo>
                  <a:lnTo>
                    <a:pt x="804" y="931"/>
                  </a:lnTo>
                  <a:lnTo>
                    <a:pt x="798" y="931"/>
                  </a:lnTo>
                  <a:lnTo>
                    <a:pt x="792" y="931"/>
                  </a:lnTo>
                  <a:lnTo>
                    <a:pt x="786" y="931"/>
                  </a:lnTo>
                  <a:lnTo>
                    <a:pt x="780" y="931"/>
                  </a:lnTo>
                  <a:lnTo>
                    <a:pt x="774" y="931"/>
                  </a:lnTo>
                  <a:lnTo>
                    <a:pt x="768" y="931"/>
                  </a:lnTo>
                  <a:lnTo>
                    <a:pt x="763" y="931"/>
                  </a:lnTo>
                  <a:lnTo>
                    <a:pt x="758" y="931"/>
                  </a:lnTo>
                  <a:lnTo>
                    <a:pt x="752" y="931"/>
                  </a:lnTo>
                  <a:lnTo>
                    <a:pt x="746" y="931"/>
                  </a:lnTo>
                  <a:lnTo>
                    <a:pt x="741" y="931"/>
                  </a:lnTo>
                  <a:lnTo>
                    <a:pt x="735" y="931"/>
                  </a:lnTo>
                  <a:lnTo>
                    <a:pt x="729" y="931"/>
                  </a:lnTo>
                  <a:lnTo>
                    <a:pt x="723" y="931"/>
                  </a:lnTo>
                  <a:lnTo>
                    <a:pt x="717" y="931"/>
                  </a:lnTo>
                  <a:lnTo>
                    <a:pt x="711" y="931"/>
                  </a:lnTo>
                  <a:lnTo>
                    <a:pt x="705" y="931"/>
                  </a:lnTo>
                  <a:lnTo>
                    <a:pt x="699" y="931"/>
                  </a:lnTo>
                  <a:lnTo>
                    <a:pt x="694" y="931"/>
                  </a:lnTo>
                  <a:lnTo>
                    <a:pt x="688" y="931"/>
                  </a:lnTo>
                  <a:lnTo>
                    <a:pt x="682" y="931"/>
                  </a:lnTo>
                  <a:lnTo>
                    <a:pt x="676" y="931"/>
                  </a:lnTo>
                  <a:lnTo>
                    <a:pt x="670" y="931"/>
                  </a:lnTo>
                  <a:lnTo>
                    <a:pt x="666" y="931"/>
                  </a:lnTo>
                  <a:lnTo>
                    <a:pt x="660" y="931"/>
                  </a:lnTo>
                  <a:lnTo>
                    <a:pt x="654" y="931"/>
                  </a:lnTo>
                  <a:lnTo>
                    <a:pt x="650" y="931"/>
                  </a:lnTo>
                  <a:lnTo>
                    <a:pt x="644" y="931"/>
                  </a:lnTo>
                  <a:lnTo>
                    <a:pt x="638" y="931"/>
                  </a:lnTo>
                  <a:lnTo>
                    <a:pt x="632" y="931"/>
                  </a:lnTo>
                  <a:lnTo>
                    <a:pt x="626" y="931"/>
                  </a:lnTo>
                  <a:lnTo>
                    <a:pt x="620" y="931"/>
                  </a:lnTo>
                  <a:lnTo>
                    <a:pt x="614" y="931"/>
                  </a:lnTo>
                  <a:lnTo>
                    <a:pt x="608" y="931"/>
                  </a:lnTo>
                  <a:lnTo>
                    <a:pt x="603" y="931"/>
                  </a:lnTo>
                  <a:lnTo>
                    <a:pt x="597" y="931"/>
                  </a:lnTo>
                  <a:lnTo>
                    <a:pt x="591" y="931"/>
                  </a:lnTo>
                  <a:lnTo>
                    <a:pt x="585" y="931"/>
                  </a:lnTo>
                  <a:lnTo>
                    <a:pt x="579" y="931"/>
                  </a:lnTo>
                  <a:lnTo>
                    <a:pt x="573" y="931"/>
                  </a:lnTo>
                  <a:lnTo>
                    <a:pt x="567" y="931"/>
                  </a:lnTo>
                  <a:lnTo>
                    <a:pt x="562" y="931"/>
                  </a:lnTo>
                  <a:lnTo>
                    <a:pt x="557" y="931"/>
                  </a:lnTo>
                  <a:lnTo>
                    <a:pt x="551" y="931"/>
                  </a:lnTo>
                  <a:lnTo>
                    <a:pt x="545" y="931"/>
                  </a:lnTo>
                  <a:lnTo>
                    <a:pt x="540" y="931"/>
                  </a:lnTo>
                  <a:lnTo>
                    <a:pt x="534" y="931"/>
                  </a:lnTo>
                  <a:lnTo>
                    <a:pt x="528" y="931"/>
                  </a:lnTo>
                  <a:lnTo>
                    <a:pt x="522" y="931"/>
                  </a:lnTo>
                  <a:lnTo>
                    <a:pt x="516" y="931"/>
                  </a:lnTo>
                  <a:lnTo>
                    <a:pt x="510" y="931"/>
                  </a:lnTo>
                  <a:lnTo>
                    <a:pt x="504" y="931"/>
                  </a:lnTo>
                  <a:lnTo>
                    <a:pt x="498" y="931"/>
                  </a:lnTo>
                  <a:lnTo>
                    <a:pt x="493" y="931"/>
                  </a:lnTo>
                  <a:lnTo>
                    <a:pt x="487" y="931"/>
                  </a:lnTo>
                  <a:lnTo>
                    <a:pt x="481" y="931"/>
                  </a:lnTo>
                  <a:lnTo>
                    <a:pt x="476" y="931"/>
                  </a:lnTo>
                  <a:lnTo>
                    <a:pt x="471" y="931"/>
                  </a:lnTo>
                  <a:lnTo>
                    <a:pt x="466" y="931"/>
                  </a:lnTo>
                  <a:lnTo>
                    <a:pt x="460" y="931"/>
                  </a:lnTo>
                  <a:lnTo>
                    <a:pt x="454" y="931"/>
                  </a:lnTo>
                  <a:lnTo>
                    <a:pt x="449" y="931"/>
                  </a:lnTo>
                  <a:lnTo>
                    <a:pt x="443" y="931"/>
                  </a:lnTo>
                  <a:lnTo>
                    <a:pt x="437" y="931"/>
                  </a:lnTo>
                  <a:lnTo>
                    <a:pt x="431" y="931"/>
                  </a:lnTo>
                  <a:lnTo>
                    <a:pt x="425" y="931"/>
                  </a:lnTo>
                  <a:lnTo>
                    <a:pt x="419" y="931"/>
                  </a:lnTo>
                  <a:lnTo>
                    <a:pt x="413" y="931"/>
                  </a:lnTo>
                  <a:lnTo>
                    <a:pt x="407" y="931"/>
                  </a:lnTo>
                  <a:lnTo>
                    <a:pt x="402" y="931"/>
                  </a:lnTo>
                  <a:lnTo>
                    <a:pt x="396" y="931"/>
                  </a:lnTo>
                  <a:lnTo>
                    <a:pt x="390" y="931"/>
                  </a:lnTo>
                  <a:lnTo>
                    <a:pt x="384" y="931"/>
                  </a:lnTo>
                  <a:lnTo>
                    <a:pt x="378" y="931"/>
                  </a:lnTo>
                  <a:lnTo>
                    <a:pt x="372" y="931"/>
                  </a:lnTo>
                  <a:lnTo>
                    <a:pt x="366" y="931"/>
                  </a:lnTo>
                  <a:lnTo>
                    <a:pt x="360" y="931"/>
                  </a:lnTo>
                  <a:lnTo>
                    <a:pt x="355" y="931"/>
                  </a:lnTo>
                  <a:lnTo>
                    <a:pt x="349" y="931"/>
                  </a:lnTo>
                  <a:lnTo>
                    <a:pt x="344" y="931"/>
                  </a:lnTo>
                  <a:lnTo>
                    <a:pt x="338" y="931"/>
                  </a:lnTo>
                  <a:lnTo>
                    <a:pt x="333" y="931"/>
                  </a:lnTo>
                  <a:lnTo>
                    <a:pt x="327" y="931"/>
                  </a:lnTo>
                  <a:lnTo>
                    <a:pt x="321" y="931"/>
                  </a:lnTo>
                  <a:lnTo>
                    <a:pt x="315" y="931"/>
                  </a:lnTo>
                  <a:lnTo>
                    <a:pt x="309" y="931"/>
                  </a:lnTo>
                  <a:lnTo>
                    <a:pt x="303" y="931"/>
                  </a:lnTo>
                  <a:lnTo>
                    <a:pt x="297" y="931"/>
                  </a:lnTo>
                  <a:lnTo>
                    <a:pt x="292" y="931"/>
                  </a:lnTo>
                  <a:lnTo>
                    <a:pt x="287" y="931"/>
                  </a:lnTo>
                  <a:lnTo>
                    <a:pt x="281" y="931"/>
                  </a:lnTo>
                  <a:lnTo>
                    <a:pt x="275" y="931"/>
                  </a:lnTo>
                  <a:lnTo>
                    <a:pt x="270" y="931"/>
                  </a:lnTo>
                  <a:lnTo>
                    <a:pt x="264" y="931"/>
                  </a:lnTo>
                  <a:lnTo>
                    <a:pt x="258" y="931"/>
                  </a:lnTo>
                  <a:lnTo>
                    <a:pt x="252" y="931"/>
                  </a:lnTo>
                  <a:lnTo>
                    <a:pt x="247" y="931"/>
                  </a:lnTo>
                  <a:lnTo>
                    <a:pt x="242" y="931"/>
                  </a:lnTo>
                  <a:lnTo>
                    <a:pt x="236" y="931"/>
                  </a:lnTo>
                  <a:lnTo>
                    <a:pt x="230" y="931"/>
                  </a:lnTo>
                  <a:lnTo>
                    <a:pt x="224" y="931"/>
                  </a:lnTo>
                  <a:lnTo>
                    <a:pt x="218" y="931"/>
                  </a:lnTo>
                  <a:lnTo>
                    <a:pt x="212" y="931"/>
                  </a:lnTo>
                  <a:lnTo>
                    <a:pt x="206" y="931"/>
                  </a:lnTo>
                  <a:lnTo>
                    <a:pt x="201" y="931"/>
                  </a:lnTo>
                  <a:lnTo>
                    <a:pt x="195" y="931"/>
                  </a:lnTo>
                  <a:lnTo>
                    <a:pt x="189" y="931"/>
                  </a:lnTo>
                  <a:lnTo>
                    <a:pt x="183" y="931"/>
                  </a:lnTo>
                  <a:lnTo>
                    <a:pt x="177" y="931"/>
                  </a:lnTo>
                  <a:lnTo>
                    <a:pt x="171" y="931"/>
                  </a:lnTo>
                  <a:lnTo>
                    <a:pt x="165" y="931"/>
                  </a:lnTo>
                  <a:lnTo>
                    <a:pt x="159" y="931"/>
                  </a:lnTo>
                  <a:lnTo>
                    <a:pt x="155" y="931"/>
                  </a:lnTo>
                  <a:lnTo>
                    <a:pt x="149" y="931"/>
                  </a:lnTo>
                  <a:lnTo>
                    <a:pt x="143" y="931"/>
                  </a:lnTo>
                  <a:lnTo>
                    <a:pt x="137" y="931"/>
                  </a:lnTo>
                  <a:lnTo>
                    <a:pt x="132" y="931"/>
                  </a:lnTo>
                  <a:lnTo>
                    <a:pt x="126" y="931"/>
                  </a:lnTo>
                  <a:lnTo>
                    <a:pt x="120" y="931"/>
                  </a:lnTo>
                  <a:lnTo>
                    <a:pt x="114" y="931"/>
                  </a:lnTo>
                  <a:lnTo>
                    <a:pt x="108" y="931"/>
                  </a:lnTo>
                  <a:lnTo>
                    <a:pt x="102" y="931"/>
                  </a:lnTo>
                  <a:lnTo>
                    <a:pt x="96" y="931"/>
                  </a:lnTo>
                  <a:lnTo>
                    <a:pt x="92" y="931"/>
                  </a:lnTo>
                  <a:lnTo>
                    <a:pt x="86" y="931"/>
                  </a:lnTo>
                  <a:lnTo>
                    <a:pt x="80" y="931"/>
                  </a:lnTo>
                  <a:lnTo>
                    <a:pt x="74" y="931"/>
                  </a:lnTo>
                  <a:lnTo>
                    <a:pt x="68" y="931"/>
                  </a:lnTo>
                  <a:lnTo>
                    <a:pt x="63" y="931"/>
                  </a:lnTo>
                  <a:lnTo>
                    <a:pt x="57" y="931"/>
                  </a:lnTo>
                  <a:lnTo>
                    <a:pt x="51" y="931"/>
                  </a:lnTo>
                  <a:lnTo>
                    <a:pt x="46" y="931"/>
                  </a:lnTo>
                  <a:lnTo>
                    <a:pt x="41" y="931"/>
                  </a:lnTo>
                  <a:lnTo>
                    <a:pt x="35" y="931"/>
                  </a:lnTo>
                  <a:lnTo>
                    <a:pt x="29" y="931"/>
                  </a:lnTo>
                  <a:lnTo>
                    <a:pt x="23" y="931"/>
                  </a:lnTo>
                  <a:lnTo>
                    <a:pt x="17" y="931"/>
                  </a:lnTo>
                  <a:lnTo>
                    <a:pt x="11" y="931"/>
                  </a:lnTo>
                  <a:lnTo>
                    <a:pt x="5" y="931"/>
                  </a:lnTo>
                  <a:lnTo>
                    <a:pt x="0" y="931"/>
                  </a:lnTo>
                  <a:lnTo>
                    <a:pt x="0" y="0"/>
                  </a:lnTo>
                </a:path>
              </a:pathLst>
            </a:custGeom>
            <a:solidFill>
              <a:srgbClr val="C0C0C0"/>
            </a:solidFill>
            <a:ln w="12700" cap="rnd">
              <a:noFill/>
              <a:round/>
              <a:headEnd/>
              <a:tailEnd/>
            </a:ln>
          </p:spPr>
          <p:txBody>
            <a:bodyPr/>
            <a:lstStyle/>
            <a:p>
              <a:pPr fontAlgn="auto">
                <a:spcBef>
                  <a:spcPts val="0"/>
                </a:spcBef>
                <a:spcAft>
                  <a:spcPts val="0"/>
                </a:spcAft>
                <a:defRPr/>
              </a:pPr>
              <a:endParaRPr kumimoji="0" lang="en-US" sz="1800" kern="0">
                <a:solidFill>
                  <a:sysClr val="windowText" lastClr="000000"/>
                </a:solidFill>
                <a:cs typeface="+mn-cs"/>
              </a:endParaRPr>
            </a:p>
          </p:txBody>
        </p:sp>
        <p:sp>
          <p:nvSpPr>
            <p:cNvPr id="10" name="Rectangle 10"/>
            <p:cNvSpPr>
              <a:spLocks noChangeArrowheads="1"/>
            </p:cNvSpPr>
            <p:nvPr/>
          </p:nvSpPr>
          <p:spPr bwMode="auto">
            <a:xfrm>
              <a:off x="2757" y="2870"/>
              <a:ext cx="33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p>
              <a:pPr algn="ctr"/>
              <a:r>
                <a:rPr kumimoji="0" lang="en-US" sz="2400" b="1">
                  <a:solidFill>
                    <a:srgbClr val="808080"/>
                  </a:solidFill>
                  <a:latin typeface="Symbol" pitchFamily="18" charset="2"/>
                </a:rPr>
                <a:t></a:t>
              </a:r>
            </a:p>
          </p:txBody>
        </p:sp>
        <p:sp>
          <p:nvSpPr>
            <p:cNvPr id="11" name="Line 11"/>
            <p:cNvSpPr>
              <a:spLocks noChangeShapeType="1"/>
            </p:cNvSpPr>
            <p:nvPr/>
          </p:nvSpPr>
          <p:spPr bwMode="auto">
            <a:xfrm>
              <a:off x="2901" y="1256"/>
              <a:ext cx="0" cy="1511"/>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12" name="Line 12"/>
            <p:cNvSpPr>
              <a:spLocks noChangeShapeType="1"/>
            </p:cNvSpPr>
            <p:nvPr/>
          </p:nvSpPr>
          <p:spPr bwMode="auto">
            <a:xfrm flipH="1">
              <a:off x="1766" y="2646"/>
              <a:ext cx="1125" cy="0"/>
            </a:xfrm>
            <a:prstGeom prst="line">
              <a:avLst/>
            </a:prstGeom>
            <a:noFill/>
            <a:ln w="25400">
              <a:solidFill>
                <a:srgbClr val="808080"/>
              </a:solidFill>
              <a:round/>
              <a:headEnd type="triangle" w="med" len="med"/>
              <a:tailEnd type="triangle" w="med" len="me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13" name="Rectangle 13"/>
            <p:cNvSpPr>
              <a:spLocks noChangeArrowheads="1"/>
            </p:cNvSpPr>
            <p:nvPr/>
          </p:nvSpPr>
          <p:spPr bwMode="auto">
            <a:xfrm>
              <a:off x="2091" y="2389"/>
              <a:ext cx="317" cy="193"/>
            </a:xfrm>
            <a:prstGeom prst="rect">
              <a:avLst/>
            </a:prstGeom>
            <a:noFill/>
            <a:ln w="12700">
              <a:noFill/>
              <a:miter lim="800000"/>
              <a:headEnd/>
              <a:tailEnd/>
            </a:ln>
          </p:spPr>
          <p:txBody>
            <a:bodyPr wrap="none" lIns="90488" tIns="44450" rIns="90488" bIns="44450" anchor="ctr"/>
            <a:lstStyle/>
            <a:p>
              <a:pPr algn="ctr" fontAlgn="auto">
                <a:spcAft>
                  <a:spcPts val="0"/>
                </a:spcAft>
                <a:defRPr/>
              </a:pPr>
              <a:r>
                <a:rPr kumimoji="0" lang="en-US" sz="1800" b="1" kern="0">
                  <a:solidFill>
                    <a:srgbClr val="808080"/>
                  </a:solidFill>
                  <a:latin typeface="Arial" pitchFamily="34" charset="0"/>
                  <a:cs typeface="+mn-cs"/>
                </a:rPr>
                <a:t>.4750</a:t>
              </a:r>
            </a:p>
          </p:txBody>
        </p:sp>
        <p:sp>
          <p:nvSpPr>
            <p:cNvPr id="14" name="Line 14"/>
            <p:cNvSpPr>
              <a:spLocks noChangeShapeType="1"/>
            </p:cNvSpPr>
            <p:nvPr/>
          </p:nvSpPr>
          <p:spPr bwMode="auto">
            <a:xfrm>
              <a:off x="2909" y="2646"/>
              <a:ext cx="1110" cy="0"/>
            </a:xfrm>
            <a:prstGeom prst="line">
              <a:avLst/>
            </a:prstGeom>
            <a:noFill/>
            <a:ln w="25400">
              <a:solidFill>
                <a:srgbClr val="808080"/>
              </a:solidFill>
              <a:round/>
              <a:headEnd type="triangle" w="med" len="med"/>
              <a:tailEnd type="triangle" w="med" len="me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15" name="Rectangle 15"/>
            <p:cNvSpPr>
              <a:spLocks noChangeArrowheads="1"/>
            </p:cNvSpPr>
            <p:nvPr/>
          </p:nvSpPr>
          <p:spPr bwMode="auto">
            <a:xfrm>
              <a:off x="3385" y="2389"/>
              <a:ext cx="319" cy="193"/>
            </a:xfrm>
            <a:prstGeom prst="rect">
              <a:avLst/>
            </a:prstGeom>
            <a:noFill/>
            <a:ln w="12700">
              <a:noFill/>
              <a:miter lim="800000"/>
              <a:headEnd/>
              <a:tailEnd/>
            </a:ln>
          </p:spPr>
          <p:txBody>
            <a:bodyPr wrap="none" lIns="90488" tIns="44450" rIns="90488" bIns="44450" anchor="ctr"/>
            <a:lstStyle/>
            <a:p>
              <a:pPr algn="ctr" fontAlgn="auto">
                <a:spcAft>
                  <a:spcPts val="0"/>
                </a:spcAft>
                <a:defRPr/>
              </a:pPr>
              <a:r>
                <a:rPr kumimoji="0" lang="en-US" sz="1800" b="1" kern="0">
                  <a:solidFill>
                    <a:srgbClr val="808080"/>
                  </a:solidFill>
                  <a:latin typeface="Arial" pitchFamily="34" charset="0"/>
                  <a:cs typeface="+mn-cs"/>
                </a:rPr>
                <a:t>.4750</a:t>
              </a:r>
            </a:p>
          </p:txBody>
        </p:sp>
        <p:sp>
          <p:nvSpPr>
            <p:cNvPr id="16" name="Freeform 16"/>
            <p:cNvSpPr>
              <a:spLocks/>
            </p:cNvSpPr>
            <p:nvPr/>
          </p:nvSpPr>
          <p:spPr bwMode="auto">
            <a:xfrm>
              <a:off x="1180" y="2783"/>
              <a:ext cx="2877" cy="1"/>
            </a:xfrm>
            <a:custGeom>
              <a:avLst/>
              <a:gdLst>
                <a:gd name="T0" fmla="*/ 86 w 2877"/>
                <a:gd name="T1" fmla="*/ 0 h 1"/>
                <a:gd name="T2" fmla="*/ 178 w 2877"/>
                <a:gd name="T3" fmla="*/ 0 h 1"/>
                <a:gd name="T4" fmla="*/ 269 w 2877"/>
                <a:gd name="T5" fmla="*/ 0 h 1"/>
                <a:gd name="T6" fmla="*/ 362 w 2877"/>
                <a:gd name="T7" fmla="*/ 0 h 1"/>
                <a:gd name="T8" fmla="*/ 454 w 2877"/>
                <a:gd name="T9" fmla="*/ 0 h 1"/>
                <a:gd name="T10" fmla="*/ 547 w 2877"/>
                <a:gd name="T11" fmla="*/ 0 h 1"/>
                <a:gd name="T12" fmla="*/ 639 w 2877"/>
                <a:gd name="T13" fmla="*/ 0 h 1"/>
                <a:gd name="T14" fmla="*/ 730 w 2877"/>
                <a:gd name="T15" fmla="*/ 0 h 1"/>
                <a:gd name="T16" fmla="*/ 822 w 2877"/>
                <a:gd name="T17" fmla="*/ 0 h 1"/>
                <a:gd name="T18" fmla="*/ 916 w 2877"/>
                <a:gd name="T19" fmla="*/ 0 h 1"/>
                <a:gd name="T20" fmla="*/ 1009 w 2877"/>
                <a:gd name="T21" fmla="*/ 0 h 1"/>
                <a:gd name="T22" fmla="*/ 1101 w 2877"/>
                <a:gd name="T23" fmla="*/ 0 h 1"/>
                <a:gd name="T24" fmla="*/ 1193 w 2877"/>
                <a:gd name="T25" fmla="*/ 0 h 1"/>
                <a:gd name="T26" fmla="*/ 1284 w 2877"/>
                <a:gd name="T27" fmla="*/ 0 h 1"/>
                <a:gd name="T28" fmla="*/ 1377 w 2877"/>
                <a:gd name="T29" fmla="*/ 0 h 1"/>
                <a:gd name="T30" fmla="*/ 1469 w 2877"/>
                <a:gd name="T31" fmla="*/ 0 h 1"/>
                <a:gd name="T32" fmla="*/ 1561 w 2877"/>
                <a:gd name="T33" fmla="*/ 0 h 1"/>
                <a:gd name="T34" fmla="*/ 1654 w 2877"/>
                <a:gd name="T35" fmla="*/ 0 h 1"/>
                <a:gd name="T36" fmla="*/ 1746 w 2877"/>
                <a:gd name="T37" fmla="*/ 0 h 1"/>
                <a:gd name="T38" fmla="*/ 1839 w 2877"/>
                <a:gd name="T39" fmla="*/ 0 h 1"/>
                <a:gd name="T40" fmla="*/ 1931 w 2877"/>
                <a:gd name="T41" fmla="*/ 0 h 1"/>
                <a:gd name="T42" fmla="*/ 2023 w 2877"/>
                <a:gd name="T43" fmla="*/ 0 h 1"/>
                <a:gd name="T44" fmla="*/ 2116 w 2877"/>
                <a:gd name="T45" fmla="*/ 0 h 1"/>
                <a:gd name="T46" fmla="*/ 2207 w 2877"/>
                <a:gd name="T47" fmla="*/ 0 h 1"/>
                <a:gd name="T48" fmla="*/ 2299 w 2877"/>
                <a:gd name="T49" fmla="*/ 0 h 1"/>
                <a:gd name="T50" fmla="*/ 2392 w 2877"/>
                <a:gd name="T51" fmla="*/ 0 h 1"/>
                <a:gd name="T52" fmla="*/ 2484 w 2877"/>
                <a:gd name="T53" fmla="*/ 0 h 1"/>
                <a:gd name="T54" fmla="*/ 2576 w 2877"/>
                <a:gd name="T55" fmla="*/ 0 h 1"/>
                <a:gd name="T56" fmla="*/ 2667 w 2877"/>
                <a:gd name="T57" fmla="*/ 0 h 1"/>
                <a:gd name="T58" fmla="*/ 2761 w 2877"/>
                <a:gd name="T59" fmla="*/ 0 h 1"/>
                <a:gd name="T60" fmla="*/ 2854 w 2877"/>
                <a:gd name="T61" fmla="*/ 0 h 1"/>
                <a:gd name="T62" fmla="*/ 2807 w 2877"/>
                <a:gd name="T63" fmla="*/ 0 h 1"/>
                <a:gd name="T64" fmla="*/ 2714 w 2877"/>
                <a:gd name="T65" fmla="*/ 0 h 1"/>
                <a:gd name="T66" fmla="*/ 2623 w 2877"/>
                <a:gd name="T67" fmla="*/ 0 h 1"/>
                <a:gd name="T68" fmla="*/ 2531 w 2877"/>
                <a:gd name="T69" fmla="*/ 0 h 1"/>
                <a:gd name="T70" fmla="*/ 2438 w 2877"/>
                <a:gd name="T71" fmla="*/ 0 h 1"/>
                <a:gd name="T72" fmla="*/ 2346 w 2877"/>
                <a:gd name="T73" fmla="*/ 0 h 1"/>
                <a:gd name="T74" fmla="*/ 2252 w 2877"/>
                <a:gd name="T75" fmla="*/ 0 h 1"/>
                <a:gd name="T76" fmla="*/ 2160 w 2877"/>
                <a:gd name="T77" fmla="*/ 0 h 1"/>
                <a:gd name="T78" fmla="*/ 2069 w 2877"/>
                <a:gd name="T79" fmla="*/ 0 h 1"/>
                <a:gd name="T80" fmla="*/ 1976 w 2877"/>
                <a:gd name="T81" fmla="*/ 0 h 1"/>
                <a:gd name="T82" fmla="*/ 1884 w 2877"/>
                <a:gd name="T83" fmla="*/ 0 h 1"/>
                <a:gd name="T84" fmla="*/ 1792 w 2877"/>
                <a:gd name="T85" fmla="*/ 0 h 1"/>
                <a:gd name="T86" fmla="*/ 1699 w 2877"/>
                <a:gd name="T87" fmla="*/ 0 h 1"/>
                <a:gd name="T88" fmla="*/ 1608 w 2877"/>
                <a:gd name="T89" fmla="*/ 0 h 1"/>
                <a:gd name="T90" fmla="*/ 1516 w 2877"/>
                <a:gd name="T91" fmla="*/ 0 h 1"/>
                <a:gd name="T92" fmla="*/ 1424 w 2877"/>
                <a:gd name="T93" fmla="*/ 0 h 1"/>
                <a:gd name="T94" fmla="*/ 1331 w 2877"/>
                <a:gd name="T95" fmla="*/ 0 h 1"/>
                <a:gd name="T96" fmla="*/ 1237 w 2877"/>
                <a:gd name="T97" fmla="*/ 0 h 1"/>
                <a:gd name="T98" fmla="*/ 1146 w 2877"/>
                <a:gd name="T99" fmla="*/ 0 h 1"/>
                <a:gd name="T100" fmla="*/ 1054 w 2877"/>
                <a:gd name="T101" fmla="*/ 0 h 1"/>
                <a:gd name="T102" fmla="*/ 962 w 2877"/>
                <a:gd name="T103" fmla="*/ 0 h 1"/>
                <a:gd name="T104" fmla="*/ 869 w 2877"/>
                <a:gd name="T105" fmla="*/ 0 h 1"/>
                <a:gd name="T106" fmla="*/ 777 w 2877"/>
                <a:gd name="T107" fmla="*/ 0 h 1"/>
                <a:gd name="T108" fmla="*/ 686 w 2877"/>
                <a:gd name="T109" fmla="*/ 0 h 1"/>
                <a:gd name="T110" fmla="*/ 593 w 2877"/>
                <a:gd name="T111" fmla="*/ 0 h 1"/>
                <a:gd name="T112" fmla="*/ 501 w 2877"/>
                <a:gd name="T113" fmla="*/ 0 h 1"/>
                <a:gd name="T114" fmla="*/ 409 w 2877"/>
                <a:gd name="T115" fmla="*/ 0 h 1"/>
                <a:gd name="T116" fmla="*/ 316 w 2877"/>
                <a:gd name="T117" fmla="*/ 0 h 1"/>
                <a:gd name="T118" fmla="*/ 224 w 2877"/>
                <a:gd name="T119" fmla="*/ 0 h 1"/>
                <a:gd name="T120" fmla="*/ 131 w 2877"/>
                <a:gd name="T121" fmla="*/ 0 h 1"/>
                <a:gd name="T122" fmla="*/ 39 w 2877"/>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877"/>
                <a:gd name="T187" fmla="*/ 0 h 1"/>
                <a:gd name="T188" fmla="*/ 2877 w 2877"/>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877" h="1">
                  <a:moveTo>
                    <a:pt x="0" y="0"/>
                  </a:moveTo>
                  <a:lnTo>
                    <a:pt x="5" y="0"/>
                  </a:lnTo>
                  <a:lnTo>
                    <a:pt x="10" y="0"/>
                  </a:lnTo>
                  <a:lnTo>
                    <a:pt x="16" y="0"/>
                  </a:lnTo>
                  <a:lnTo>
                    <a:pt x="21" y="0"/>
                  </a:lnTo>
                  <a:lnTo>
                    <a:pt x="27" y="0"/>
                  </a:lnTo>
                  <a:lnTo>
                    <a:pt x="33" y="0"/>
                  </a:lnTo>
                  <a:lnTo>
                    <a:pt x="39" y="0"/>
                  </a:lnTo>
                  <a:lnTo>
                    <a:pt x="45" y="0"/>
                  </a:lnTo>
                  <a:lnTo>
                    <a:pt x="51" y="0"/>
                  </a:lnTo>
                  <a:lnTo>
                    <a:pt x="57" y="0"/>
                  </a:lnTo>
                  <a:lnTo>
                    <a:pt x="63" y="0"/>
                  </a:lnTo>
                  <a:lnTo>
                    <a:pt x="68" y="0"/>
                  </a:lnTo>
                  <a:lnTo>
                    <a:pt x="74" y="0"/>
                  </a:lnTo>
                  <a:lnTo>
                    <a:pt x="80" y="0"/>
                  </a:lnTo>
                  <a:lnTo>
                    <a:pt x="86" y="0"/>
                  </a:lnTo>
                  <a:lnTo>
                    <a:pt x="92" y="0"/>
                  </a:lnTo>
                  <a:lnTo>
                    <a:pt x="96" y="0"/>
                  </a:lnTo>
                  <a:lnTo>
                    <a:pt x="102" y="0"/>
                  </a:lnTo>
                  <a:lnTo>
                    <a:pt x="108" y="0"/>
                  </a:lnTo>
                  <a:lnTo>
                    <a:pt x="114" y="0"/>
                  </a:lnTo>
                  <a:lnTo>
                    <a:pt x="120" y="0"/>
                  </a:lnTo>
                  <a:lnTo>
                    <a:pt x="126" y="0"/>
                  </a:lnTo>
                  <a:lnTo>
                    <a:pt x="131" y="0"/>
                  </a:lnTo>
                  <a:lnTo>
                    <a:pt x="137" y="0"/>
                  </a:lnTo>
                  <a:lnTo>
                    <a:pt x="143" y="0"/>
                  </a:lnTo>
                  <a:lnTo>
                    <a:pt x="149" y="0"/>
                  </a:lnTo>
                  <a:lnTo>
                    <a:pt x="155" y="0"/>
                  </a:lnTo>
                  <a:lnTo>
                    <a:pt x="161" y="0"/>
                  </a:lnTo>
                  <a:lnTo>
                    <a:pt x="167" y="0"/>
                  </a:lnTo>
                  <a:lnTo>
                    <a:pt x="173" y="0"/>
                  </a:lnTo>
                  <a:lnTo>
                    <a:pt x="178" y="0"/>
                  </a:lnTo>
                  <a:lnTo>
                    <a:pt x="184" y="0"/>
                  </a:lnTo>
                  <a:lnTo>
                    <a:pt x="190" y="0"/>
                  </a:lnTo>
                  <a:lnTo>
                    <a:pt x="196" y="0"/>
                  </a:lnTo>
                  <a:lnTo>
                    <a:pt x="202" y="0"/>
                  </a:lnTo>
                  <a:lnTo>
                    <a:pt x="208" y="0"/>
                  </a:lnTo>
                  <a:lnTo>
                    <a:pt x="212" y="0"/>
                  </a:lnTo>
                  <a:lnTo>
                    <a:pt x="218" y="0"/>
                  </a:lnTo>
                  <a:lnTo>
                    <a:pt x="224" y="0"/>
                  </a:lnTo>
                  <a:lnTo>
                    <a:pt x="230" y="0"/>
                  </a:lnTo>
                  <a:lnTo>
                    <a:pt x="236" y="0"/>
                  </a:lnTo>
                  <a:lnTo>
                    <a:pt x="240" y="0"/>
                  </a:lnTo>
                  <a:lnTo>
                    <a:pt x="246" y="0"/>
                  </a:lnTo>
                  <a:lnTo>
                    <a:pt x="252" y="0"/>
                  </a:lnTo>
                  <a:lnTo>
                    <a:pt x="258" y="0"/>
                  </a:lnTo>
                  <a:lnTo>
                    <a:pt x="263" y="0"/>
                  </a:lnTo>
                  <a:lnTo>
                    <a:pt x="269" y="0"/>
                  </a:lnTo>
                  <a:lnTo>
                    <a:pt x="275" y="0"/>
                  </a:lnTo>
                  <a:lnTo>
                    <a:pt x="281" y="0"/>
                  </a:lnTo>
                  <a:lnTo>
                    <a:pt x="287" y="0"/>
                  </a:lnTo>
                  <a:lnTo>
                    <a:pt x="293" y="0"/>
                  </a:lnTo>
                  <a:lnTo>
                    <a:pt x="299" y="0"/>
                  </a:lnTo>
                  <a:lnTo>
                    <a:pt x="305" y="0"/>
                  </a:lnTo>
                  <a:lnTo>
                    <a:pt x="310" y="0"/>
                  </a:lnTo>
                  <a:lnTo>
                    <a:pt x="316" y="0"/>
                  </a:lnTo>
                  <a:lnTo>
                    <a:pt x="321" y="0"/>
                  </a:lnTo>
                  <a:lnTo>
                    <a:pt x="327" y="0"/>
                  </a:lnTo>
                  <a:lnTo>
                    <a:pt x="332" y="0"/>
                  </a:lnTo>
                  <a:lnTo>
                    <a:pt x="338" y="0"/>
                  </a:lnTo>
                  <a:lnTo>
                    <a:pt x="344" y="0"/>
                  </a:lnTo>
                  <a:lnTo>
                    <a:pt x="350" y="0"/>
                  </a:lnTo>
                  <a:lnTo>
                    <a:pt x="356" y="0"/>
                  </a:lnTo>
                  <a:lnTo>
                    <a:pt x="362" y="0"/>
                  </a:lnTo>
                  <a:lnTo>
                    <a:pt x="368" y="0"/>
                  </a:lnTo>
                  <a:lnTo>
                    <a:pt x="373" y="0"/>
                  </a:lnTo>
                  <a:lnTo>
                    <a:pt x="379" y="0"/>
                  </a:lnTo>
                  <a:lnTo>
                    <a:pt x="385" y="0"/>
                  </a:lnTo>
                  <a:lnTo>
                    <a:pt x="391" y="0"/>
                  </a:lnTo>
                  <a:lnTo>
                    <a:pt x="397" y="0"/>
                  </a:lnTo>
                  <a:lnTo>
                    <a:pt x="403" y="0"/>
                  </a:lnTo>
                  <a:lnTo>
                    <a:pt x="409" y="0"/>
                  </a:lnTo>
                  <a:lnTo>
                    <a:pt x="413" y="0"/>
                  </a:lnTo>
                  <a:lnTo>
                    <a:pt x="419" y="0"/>
                  </a:lnTo>
                  <a:lnTo>
                    <a:pt x="425" y="0"/>
                  </a:lnTo>
                  <a:lnTo>
                    <a:pt x="431" y="0"/>
                  </a:lnTo>
                  <a:lnTo>
                    <a:pt x="437" y="0"/>
                  </a:lnTo>
                  <a:lnTo>
                    <a:pt x="442" y="0"/>
                  </a:lnTo>
                  <a:lnTo>
                    <a:pt x="448" y="0"/>
                  </a:lnTo>
                  <a:lnTo>
                    <a:pt x="454" y="0"/>
                  </a:lnTo>
                  <a:lnTo>
                    <a:pt x="460" y="0"/>
                  </a:lnTo>
                  <a:lnTo>
                    <a:pt x="466" y="0"/>
                  </a:lnTo>
                  <a:lnTo>
                    <a:pt x="472" y="0"/>
                  </a:lnTo>
                  <a:lnTo>
                    <a:pt x="478" y="0"/>
                  </a:lnTo>
                  <a:lnTo>
                    <a:pt x="483" y="0"/>
                  </a:lnTo>
                  <a:lnTo>
                    <a:pt x="489" y="0"/>
                  </a:lnTo>
                  <a:lnTo>
                    <a:pt x="495" y="0"/>
                  </a:lnTo>
                  <a:lnTo>
                    <a:pt x="501" y="0"/>
                  </a:lnTo>
                  <a:lnTo>
                    <a:pt x="505" y="0"/>
                  </a:lnTo>
                  <a:lnTo>
                    <a:pt x="511" y="0"/>
                  </a:lnTo>
                  <a:lnTo>
                    <a:pt x="517" y="0"/>
                  </a:lnTo>
                  <a:lnTo>
                    <a:pt x="523" y="0"/>
                  </a:lnTo>
                  <a:lnTo>
                    <a:pt x="529" y="0"/>
                  </a:lnTo>
                  <a:lnTo>
                    <a:pt x="535" y="0"/>
                  </a:lnTo>
                  <a:lnTo>
                    <a:pt x="541" y="0"/>
                  </a:lnTo>
                  <a:lnTo>
                    <a:pt x="547" y="0"/>
                  </a:lnTo>
                  <a:lnTo>
                    <a:pt x="552" y="0"/>
                  </a:lnTo>
                  <a:lnTo>
                    <a:pt x="558" y="0"/>
                  </a:lnTo>
                  <a:lnTo>
                    <a:pt x="564" y="0"/>
                  </a:lnTo>
                  <a:lnTo>
                    <a:pt x="570" y="0"/>
                  </a:lnTo>
                  <a:lnTo>
                    <a:pt x="576" y="0"/>
                  </a:lnTo>
                  <a:lnTo>
                    <a:pt x="582" y="0"/>
                  </a:lnTo>
                  <a:lnTo>
                    <a:pt x="588" y="0"/>
                  </a:lnTo>
                  <a:lnTo>
                    <a:pt x="593" y="0"/>
                  </a:lnTo>
                  <a:lnTo>
                    <a:pt x="599" y="0"/>
                  </a:lnTo>
                  <a:lnTo>
                    <a:pt x="605" y="0"/>
                  </a:lnTo>
                  <a:lnTo>
                    <a:pt x="611" y="0"/>
                  </a:lnTo>
                  <a:lnTo>
                    <a:pt x="617" y="0"/>
                  </a:lnTo>
                  <a:lnTo>
                    <a:pt x="623" y="0"/>
                  </a:lnTo>
                  <a:lnTo>
                    <a:pt x="627" y="0"/>
                  </a:lnTo>
                  <a:lnTo>
                    <a:pt x="633" y="0"/>
                  </a:lnTo>
                  <a:lnTo>
                    <a:pt x="639" y="0"/>
                  </a:lnTo>
                  <a:lnTo>
                    <a:pt x="645" y="0"/>
                  </a:lnTo>
                  <a:lnTo>
                    <a:pt x="651" y="0"/>
                  </a:lnTo>
                  <a:lnTo>
                    <a:pt x="657" y="0"/>
                  </a:lnTo>
                  <a:lnTo>
                    <a:pt x="662" y="0"/>
                  </a:lnTo>
                  <a:lnTo>
                    <a:pt x="668" y="0"/>
                  </a:lnTo>
                  <a:lnTo>
                    <a:pt x="674" y="0"/>
                  </a:lnTo>
                  <a:lnTo>
                    <a:pt x="680" y="0"/>
                  </a:lnTo>
                  <a:lnTo>
                    <a:pt x="686" y="0"/>
                  </a:lnTo>
                  <a:lnTo>
                    <a:pt x="692" y="0"/>
                  </a:lnTo>
                  <a:lnTo>
                    <a:pt x="698" y="0"/>
                  </a:lnTo>
                  <a:lnTo>
                    <a:pt x="703" y="0"/>
                  </a:lnTo>
                  <a:lnTo>
                    <a:pt x="709" y="0"/>
                  </a:lnTo>
                  <a:lnTo>
                    <a:pt x="715" y="0"/>
                  </a:lnTo>
                  <a:lnTo>
                    <a:pt x="720" y="0"/>
                  </a:lnTo>
                  <a:lnTo>
                    <a:pt x="724" y="0"/>
                  </a:lnTo>
                  <a:lnTo>
                    <a:pt x="730" y="0"/>
                  </a:lnTo>
                  <a:lnTo>
                    <a:pt x="736" y="0"/>
                  </a:lnTo>
                  <a:lnTo>
                    <a:pt x="742" y="0"/>
                  </a:lnTo>
                  <a:lnTo>
                    <a:pt x="747" y="0"/>
                  </a:lnTo>
                  <a:lnTo>
                    <a:pt x="753" y="0"/>
                  </a:lnTo>
                  <a:lnTo>
                    <a:pt x="759" y="0"/>
                  </a:lnTo>
                  <a:lnTo>
                    <a:pt x="765" y="0"/>
                  </a:lnTo>
                  <a:lnTo>
                    <a:pt x="771" y="0"/>
                  </a:lnTo>
                  <a:lnTo>
                    <a:pt x="777" y="0"/>
                  </a:lnTo>
                  <a:lnTo>
                    <a:pt x="783" y="0"/>
                  </a:lnTo>
                  <a:lnTo>
                    <a:pt x="789" y="0"/>
                  </a:lnTo>
                  <a:lnTo>
                    <a:pt x="794" y="0"/>
                  </a:lnTo>
                  <a:lnTo>
                    <a:pt x="800" y="0"/>
                  </a:lnTo>
                  <a:lnTo>
                    <a:pt x="806" y="0"/>
                  </a:lnTo>
                  <a:lnTo>
                    <a:pt x="812" y="0"/>
                  </a:lnTo>
                  <a:lnTo>
                    <a:pt x="816" y="0"/>
                  </a:lnTo>
                  <a:lnTo>
                    <a:pt x="822" y="0"/>
                  </a:lnTo>
                  <a:lnTo>
                    <a:pt x="828" y="0"/>
                  </a:lnTo>
                  <a:lnTo>
                    <a:pt x="834" y="0"/>
                  </a:lnTo>
                  <a:lnTo>
                    <a:pt x="840" y="0"/>
                  </a:lnTo>
                  <a:lnTo>
                    <a:pt x="846" y="0"/>
                  </a:lnTo>
                  <a:lnTo>
                    <a:pt x="852" y="0"/>
                  </a:lnTo>
                  <a:lnTo>
                    <a:pt x="857" y="0"/>
                  </a:lnTo>
                  <a:lnTo>
                    <a:pt x="863" y="0"/>
                  </a:lnTo>
                  <a:lnTo>
                    <a:pt x="869" y="0"/>
                  </a:lnTo>
                  <a:lnTo>
                    <a:pt x="875" y="0"/>
                  </a:lnTo>
                  <a:lnTo>
                    <a:pt x="881" y="0"/>
                  </a:lnTo>
                  <a:lnTo>
                    <a:pt x="887" y="0"/>
                  </a:lnTo>
                  <a:lnTo>
                    <a:pt x="893" y="0"/>
                  </a:lnTo>
                  <a:lnTo>
                    <a:pt x="899" y="0"/>
                  </a:lnTo>
                  <a:lnTo>
                    <a:pt x="904" y="0"/>
                  </a:lnTo>
                  <a:lnTo>
                    <a:pt x="910" y="0"/>
                  </a:lnTo>
                  <a:lnTo>
                    <a:pt x="916" y="0"/>
                  </a:lnTo>
                  <a:lnTo>
                    <a:pt x="922" y="0"/>
                  </a:lnTo>
                  <a:lnTo>
                    <a:pt x="926" y="0"/>
                  </a:lnTo>
                  <a:lnTo>
                    <a:pt x="932" y="0"/>
                  </a:lnTo>
                  <a:lnTo>
                    <a:pt x="938" y="0"/>
                  </a:lnTo>
                  <a:lnTo>
                    <a:pt x="944" y="0"/>
                  </a:lnTo>
                  <a:lnTo>
                    <a:pt x="950" y="0"/>
                  </a:lnTo>
                  <a:lnTo>
                    <a:pt x="956" y="0"/>
                  </a:lnTo>
                  <a:lnTo>
                    <a:pt x="962" y="0"/>
                  </a:lnTo>
                  <a:lnTo>
                    <a:pt x="967" y="0"/>
                  </a:lnTo>
                  <a:lnTo>
                    <a:pt x="973" y="0"/>
                  </a:lnTo>
                  <a:lnTo>
                    <a:pt x="979" y="0"/>
                  </a:lnTo>
                  <a:lnTo>
                    <a:pt x="985" y="0"/>
                  </a:lnTo>
                  <a:lnTo>
                    <a:pt x="991" y="0"/>
                  </a:lnTo>
                  <a:lnTo>
                    <a:pt x="997" y="0"/>
                  </a:lnTo>
                  <a:lnTo>
                    <a:pt x="1003" y="0"/>
                  </a:lnTo>
                  <a:lnTo>
                    <a:pt x="1009" y="0"/>
                  </a:lnTo>
                  <a:lnTo>
                    <a:pt x="1014" y="0"/>
                  </a:lnTo>
                  <a:lnTo>
                    <a:pt x="1020" y="0"/>
                  </a:lnTo>
                  <a:lnTo>
                    <a:pt x="1026" y="0"/>
                  </a:lnTo>
                  <a:lnTo>
                    <a:pt x="1032" y="0"/>
                  </a:lnTo>
                  <a:lnTo>
                    <a:pt x="1036" y="0"/>
                  </a:lnTo>
                  <a:lnTo>
                    <a:pt x="1042" y="0"/>
                  </a:lnTo>
                  <a:lnTo>
                    <a:pt x="1048" y="0"/>
                  </a:lnTo>
                  <a:lnTo>
                    <a:pt x="1054" y="0"/>
                  </a:lnTo>
                  <a:lnTo>
                    <a:pt x="1060" y="0"/>
                  </a:lnTo>
                  <a:lnTo>
                    <a:pt x="1066" y="0"/>
                  </a:lnTo>
                  <a:lnTo>
                    <a:pt x="1072" y="0"/>
                  </a:lnTo>
                  <a:lnTo>
                    <a:pt x="1077" y="0"/>
                  </a:lnTo>
                  <a:lnTo>
                    <a:pt x="1083" y="0"/>
                  </a:lnTo>
                  <a:lnTo>
                    <a:pt x="1089" y="0"/>
                  </a:lnTo>
                  <a:lnTo>
                    <a:pt x="1095" y="0"/>
                  </a:lnTo>
                  <a:lnTo>
                    <a:pt x="1101" y="0"/>
                  </a:lnTo>
                  <a:lnTo>
                    <a:pt x="1107" y="0"/>
                  </a:lnTo>
                  <a:lnTo>
                    <a:pt x="1113" y="0"/>
                  </a:lnTo>
                  <a:lnTo>
                    <a:pt x="1119" y="0"/>
                  </a:lnTo>
                  <a:lnTo>
                    <a:pt x="1124" y="0"/>
                  </a:lnTo>
                  <a:lnTo>
                    <a:pt x="1129" y="0"/>
                  </a:lnTo>
                  <a:lnTo>
                    <a:pt x="1135" y="0"/>
                  </a:lnTo>
                  <a:lnTo>
                    <a:pt x="1141" y="0"/>
                  </a:lnTo>
                  <a:lnTo>
                    <a:pt x="1146" y="0"/>
                  </a:lnTo>
                  <a:lnTo>
                    <a:pt x="1152" y="0"/>
                  </a:lnTo>
                  <a:lnTo>
                    <a:pt x="1158" y="0"/>
                  </a:lnTo>
                  <a:lnTo>
                    <a:pt x="1164" y="0"/>
                  </a:lnTo>
                  <a:lnTo>
                    <a:pt x="1170" y="0"/>
                  </a:lnTo>
                  <a:lnTo>
                    <a:pt x="1176" y="0"/>
                  </a:lnTo>
                  <a:lnTo>
                    <a:pt x="1182" y="0"/>
                  </a:lnTo>
                  <a:lnTo>
                    <a:pt x="1187" y="0"/>
                  </a:lnTo>
                  <a:lnTo>
                    <a:pt x="1193" y="0"/>
                  </a:lnTo>
                  <a:lnTo>
                    <a:pt x="1198" y="0"/>
                  </a:lnTo>
                  <a:lnTo>
                    <a:pt x="1204" y="0"/>
                  </a:lnTo>
                  <a:lnTo>
                    <a:pt x="1209" y="0"/>
                  </a:lnTo>
                  <a:lnTo>
                    <a:pt x="1215" y="0"/>
                  </a:lnTo>
                  <a:lnTo>
                    <a:pt x="1221" y="0"/>
                  </a:lnTo>
                  <a:lnTo>
                    <a:pt x="1226" y="0"/>
                  </a:lnTo>
                  <a:lnTo>
                    <a:pt x="1231" y="0"/>
                  </a:lnTo>
                  <a:lnTo>
                    <a:pt x="1237" y="0"/>
                  </a:lnTo>
                  <a:lnTo>
                    <a:pt x="1243" y="0"/>
                  </a:lnTo>
                  <a:lnTo>
                    <a:pt x="1249" y="0"/>
                  </a:lnTo>
                  <a:lnTo>
                    <a:pt x="1255" y="0"/>
                  </a:lnTo>
                  <a:lnTo>
                    <a:pt x="1261" y="0"/>
                  </a:lnTo>
                  <a:lnTo>
                    <a:pt x="1267" y="0"/>
                  </a:lnTo>
                  <a:lnTo>
                    <a:pt x="1273" y="0"/>
                  </a:lnTo>
                  <a:lnTo>
                    <a:pt x="1278" y="0"/>
                  </a:lnTo>
                  <a:lnTo>
                    <a:pt x="1284" y="0"/>
                  </a:lnTo>
                  <a:lnTo>
                    <a:pt x="1290" y="0"/>
                  </a:lnTo>
                  <a:lnTo>
                    <a:pt x="1296" y="0"/>
                  </a:lnTo>
                  <a:lnTo>
                    <a:pt x="1302" y="0"/>
                  </a:lnTo>
                  <a:lnTo>
                    <a:pt x="1308" y="0"/>
                  </a:lnTo>
                  <a:lnTo>
                    <a:pt x="1314" y="0"/>
                  </a:lnTo>
                  <a:lnTo>
                    <a:pt x="1319" y="0"/>
                  </a:lnTo>
                  <a:lnTo>
                    <a:pt x="1325" y="0"/>
                  </a:lnTo>
                  <a:lnTo>
                    <a:pt x="1331" y="0"/>
                  </a:lnTo>
                  <a:lnTo>
                    <a:pt x="1337" y="0"/>
                  </a:lnTo>
                  <a:lnTo>
                    <a:pt x="1341" y="0"/>
                  </a:lnTo>
                  <a:lnTo>
                    <a:pt x="1347" y="0"/>
                  </a:lnTo>
                  <a:lnTo>
                    <a:pt x="1353" y="0"/>
                  </a:lnTo>
                  <a:lnTo>
                    <a:pt x="1359" y="0"/>
                  </a:lnTo>
                  <a:lnTo>
                    <a:pt x="1365" y="0"/>
                  </a:lnTo>
                  <a:lnTo>
                    <a:pt x="1371" y="0"/>
                  </a:lnTo>
                  <a:lnTo>
                    <a:pt x="1377" y="0"/>
                  </a:lnTo>
                  <a:lnTo>
                    <a:pt x="1383" y="0"/>
                  </a:lnTo>
                  <a:lnTo>
                    <a:pt x="1388" y="0"/>
                  </a:lnTo>
                  <a:lnTo>
                    <a:pt x="1394" y="0"/>
                  </a:lnTo>
                  <a:lnTo>
                    <a:pt x="1400" y="0"/>
                  </a:lnTo>
                  <a:lnTo>
                    <a:pt x="1406" y="0"/>
                  </a:lnTo>
                  <a:lnTo>
                    <a:pt x="1412" y="0"/>
                  </a:lnTo>
                  <a:lnTo>
                    <a:pt x="1418" y="0"/>
                  </a:lnTo>
                  <a:lnTo>
                    <a:pt x="1424" y="0"/>
                  </a:lnTo>
                  <a:lnTo>
                    <a:pt x="1429" y="0"/>
                  </a:lnTo>
                  <a:lnTo>
                    <a:pt x="1435" y="0"/>
                  </a:lnTo>
                  <a:lnTo>
                    <a:pt x="1440" y="0"/>
                  </a:lnTo>
                  <a:lnTo>
                    <a:pt x="1446" y="0"/>
                  </a:lnTo>
                  <a:lnTo>
                    <a:pt x="1451" y="0"/>
                  </a:lnTo>
                  <a:lnTo>
                    <a:pt x="1457" y="0"/>
                  </a:lnTo>
                  <a:lnTo>
                    <a:pt x="1463" y="0"/>
                  </a:lnTo>
                  <a:lnTo>
                    <a:pt x="1469" y="0"/>
                  </a:lnTo>
                  <a:lnTo>
                    <a:pt x="1475" y="0"/>
                  </a:lnTo>
                  <a:lnTo>
                    <a:pt x="1481" y="0"/>
                  </a:lnTo>
                  <a:lnTo>
                    <a:pt x="1487" y="0"/>
                  </a:lnTo>
                  <a:lnTo>
                    <a:pt x="1492" y="0"/>
                  </a:lnTo>
                  <a:lnTo>
                    <a:pt x="1498" y="0"/>
                  </a:lnTo>
                  <a:lnTo>
                    <a:pt x="1504" y="0"/>
                  </a:lnTo>
                  <a:lnTo>
                    <a:pt x="1510" y="0"/>
                  </a:lnTo>
                  <a:lnTo>
                    <a:pt x="1516" y="0"/>
                  </a:lnTo>
                  <a:lnTo>
                    <a:pt x="1522" y="0"/>
                  </a:lnTo>
                  <a:lnTo>
                    <a:pt x="1528" y="0"/>
                  </a:lnTo>
                  <a:lnTo>
                    <a:pt x="1532" y="0"/>
                  </a:lnTo>
                  <a:lnTo>
                    <a:pt x="1538" y="0"/>
                  </a:lnTo>
                  <a:lnTo>
                    <a:pt x="1544" y="0"/>
                  </a:lnTo>
                  <a:lnTo>
                    <a:pt x="1550" y="0"/>
                  </a:lnTo>
                  <a:lnTo>
                    <a:pt x="1556" y="0"/>
                  </a:lnTo>
                  <a:lnTo>
                    <a:pt x="1561" y="0"/>
                  </a:lnTo>
                  <a:lnTo>
                    <a:pt x="1567" y="0"/>
                  </a:lnTo>
                  <a:lnTo>
                    <a:pt x="1573" y="0"/>
                  </a:lnTo>
                  <a:lnTo>
                    <a:pt x="1579" y="0"/>
                  </a:lnTo>
                  <a:lnTo>
                    <a:pt x="1585" y="0"/>
                  </a:lnTo>
                  <a:lnTo>
                    <a:pt x="1591" y="0"/>
                  </a:lnTo>
                  <a:lnTo>
                    <a:pt x="1597" y="0"/>
                  </a:lnTo>
                  <a:lnTo>
                    <a:pt x="1602" y="0"/>
                  </a:lnTo>
                  <a:lnTo>
                    <a:pt x="1608" y="0"/>
                  </a:lnTo>
                  <a:lnTo>
                    <a:pt x="1614" y="0"/>
                  </a:lnTo>
                  <a:lnTo>
                    <a:pt x="1620" y="0"/>
                  </a:lnTo>
                  <a:lnTo>
                    <a:pt x="1626" y="0"/>
                  </a:lnTo>
                  <a:lnTo>
                    <a:pt x="1632" y="0"/>
                  </a:lnTo>
                  <a:lnTo>
                    <a:pt x="1638" y="0"/>
                  </a:lnTo>
                  <a:lnTo>
                    <a:pt x="1642" y="0"/>
                  </a:lnTo>
                  <a:lnTo>
                    <a:pt x="1648" y="0"/>
                  </a:lnTo>
                  <a:lnTo>
                    <a:pt x="1654" y="0"/>
                  </a:lnTo>
                  <a:lnTo>
                    <a:pt x="1660" y="0"/>
                  </a:lnTo>
                  <a:lnTo>
                    <a:pt x="1666" y="0"/>
                  </a:lnTo>
                  <a:lnTo>
                    <a:pt x="1671" y="0"/>
                  </a:lnTo>
                  <a:lnTo>
                    <a:pt x="1677" y="0"/>
                  </a:lnTo>
                  <a:lnTo>
                    <a:pt x="1682" y="0"/>
                  </a:lnTo>
                  <a:lnTo>
                    <a:pt x="1688" y="0"/>
                  </a:lnTo>
                  <a:lnTo>
                    <a:pt x="1693" y="0"/>
                  </a:lnTo>
                  <a:lnTo>
                    <a:pt x="1699" y="0"/>
                  </a:lnTo>
                  <a:lnTo>
                    <a:pt x="1705" y="0"/>
                  </a:lnTo>
                  <a:lnTo>
                    <a:pt x="1711" y="0"/>
                  </a:lnTo>
                  <a:lnTo>
                    <a:pt x="1717" y="0"/>
                  </a:lnTo>
                  <a:lnTo>
                    <a:pt x="1723" y="0"/>
                  </a:lnTo>
                  <a:lnTo>
                    <a:pt x="1729" y="0"/>
                  </a:lnTo>
                  <a:lnTo>
                    <a:pt x="1734" y="0"/>
                  </a:lnTo>
                  <a:lnTo>
                    <a:pt x="1740" y="0"/>
                  </a:lnTo>
                  <a:lnTo>
                    <a:pt x="1746" y="0"/>
                  </a:lnTo>
                  <a:lnTo>
                    <a:pt x="1751" y="0"/>
                  </a:lnTo>
                  <a:lnTo>
                    <a:pt x="1756" y="0"/>
                  </a:lnTo>
                  <a:lnTo>
                    <a:pt x="1762" y="0"/>
                  </a:lnTo>
                  <a:lnTo>
                    <a:pt x="1768" y="0"/>
                  </a:lnTo>
                  <a:lnTo>
                    <a:pt x="1774" y="0"/>
                  </a:lnTo>
                  <a:lnTo>
                    <a:pt x="1780" y="0"/>
                  </a:lnTo>
                  <a:lnTo>
                    <a:pt x="1786" y="0"/>
                  </a:lnTo>
                  <a:lnTo>
                    <a:pt x="1792" y="0"/>
                  </a:lnTo>
                  <a:lnTo>
                    <a:pt x="1798" y="0"/>
                  </a:lnTo>
                  <a:lnTo>
                    <a:pt x="1803" y="0"/>
                  </a:lnTo>
                  <a:lnTo>
                    <a:pt x="1809" y="0"/>
                  </a:lnTo>
                  <a:lnTo>
                    <a:pt x="1815" y="0"/>
                  </a:lnTo>
                  <a:lnTo>
                    <a:pt x="1821" y="0"/>
                  </a:lnTo>
                  <a:lnTo>
                    <a:pt x="1827" y="0"/>
                  </a:lnTo>
                  <a:lnTo>
                    <a:pt x="1833" y="0"/>
                  </a:lnTo>
                  <a:lnTo>
                    <a:pt x="1839" y="0"/>
                  </a:lnTo>
                  <a:lnTo>
                    <a:pt x="1843" y="0"/>
                  </a:lnTo>
                  <a:lnTo>
                    <a:pt x="1849" y="0"/>
                  </a:lnTo>
                  <a:lnTo>
                    <a:pt x="1855" y="0"/>
                  </a:lnTo>
                  <a:lnTo>
                    <a:pt x="1861" y="0"/>
                  </a:lnTo>
                  <a:lnTo>
                    <a:pt x="1866" y="0"/>
                  </a:lnTo>
                  <a:lnTo>
                    <a:pt x="1872" y="0"/>
                  </a:lnTo>
                  <a:lnTo>
                    <a:pt x="1878" y="0"/>
                  </a:lnTo>
                  <a:lnTo>
                    <a:pt x="1884" y="0"/>
                  </a:lnTo>
                  <a:lnTo>
                    <a:pt x="1890" y="0"/>
                  </a:lnTo>
                  <a:lnTo>
                    <a:pt x="1896" y="0"/>
                  </a:lnTo>
                  <a:lnTo>
                    <a:pt x="1902" y="0"/>
                  </a:lnTo>
                  <a:lnTo>
                    <a:pt x="1908" y="0"/>
                  </a:lnTo>
                  <a:lnTo>
                    <a:pt x="1913" y="0"/>
                  </a:lnTo>
                  <a:lnTo>
                    <a:pt x="1919" y="0"/>
                  </a:lnTo>
                  <a:lnTo>
                    <a:pt x="1925" y="0"/>
                  </a:lnTo>
                  <a:lnTo>
                    <a:pt x="1931" y="0"/>
                  </a:lnTo>
                  <a:lnTo>
                    <a:pt x="1937" y="0"/>
                  </a:lnTo>
                  <a:lnTo>
                    <a:pt x="1941" y="0"/>
                  </a:lnTo>
                  <a:lnTo>
                    <a:pt x="1947" y="0"/>
                  </a:lnTo>
                  <a:lnTo>
                    <a:pt x="1953" y="0"/>
                  </a:lnTo>
                  <a:lnTo>
                    <a:pt x="1959" y="0"/>
                  </a:lnTo>
                  <a:lnTo>
                    <a:pt x="1965" y="0"/>
                  </a:lnTo>
                  <a:lnTo>
                    <a:pt x="1971" y="0"/>
                  </a:lnTo>
                  <a:lnTo>
                    <a:pt x="1976" y="0"/>
                  </a:lnTo>
                  <a:lnTo>
                    <a:pt x="1982" y="0"/>
                  </a:lnTo>
                  <a:lnTo>
                    <a:pt x="1988" y="0"/>
                  </a:lnTo>
                  <a:lnTo>
                    <a:pt x="1994" y="0"/>
                  </a:lnTo>
                  <a:lnTo>
                    <a:pt x="2000" y="0"/>
                  </a:lnTo>
                  <a:lnTo>
                    <a:pt x="2006" y="0"/>
                  </a:lnTo>
                  <a:lnTo>
                    <a:pt x="2012" y="0"/>
                  </a:lnTo>
                  <a:lnTo>
                    <a:pt x="2018" y="0"/>
                  </a:lnTo>
                  <a:lnTo>
                    <a:pt x="2023" y="0"/>
                  </a:lnTo>
                  <a:lnTo>
                    <a:pt x="2029" y="0"/>
                  </a:lnTo>
                  <a:lnTo>
                    <a:pt x="2035" y="0"/>
                  </a:lnTo>
                  <a:lnTo>
                    <a:pt x="2041" y="0"/>
                  </a:lnTo>
                  <a:lnTo>
                    <a:pt x="2047" y="0"/>
                  </a:lnTo>
                  <a:lnTo>
                    <a:pt x="2053" y="0"/>
                  </a:lnTo>
                  <a:lnTo>
                    <a:pt x="2057" y="0"/>
                  </a:lnTo>
                  <a:lnTo>
                    <a:pt x="2063" y="0"/>
                  </a:lnTo>
                  <a:lnTo>
                    <a:pt x="2069" y="0"/>
                  </a:lnTo>
                  <a:lnTo>
                    <a:pt x="2075" y="0"/>
                  </a:lnTo>
                  <a:lnTo>
                    <a:pt x="2081" y="0"/>
                  </a:lnTo>
                  <a:lnTo>
                    <a:pt x="2086" y="0"/>
                  </a:lnTo>
                  <a:lnTo>
                    <a:pt x="2092" y="0"/>
                  </a:lnTo>
                  <a:lnTo>
                    <a:pt x="2098" y="0"/>
                  </a:lnTo>
                  <a:lnTo>
                    <a:pt x="2104" y="0"/>
                  </a:lnTo>
                  <a:lnTo>
                    <a:pt x="2110" y="0"/>
                  </a:lnTo>
                  <a:lnTo>
                    <a:pt x="2116" y="0"/>
                  </a:lnTo>
                  <a:lnTo>
                    <a:pt x="2122" y="0"/>
                  </a:lnTo>
                  <a:lnTo>
                    <a:pt x="2128" y="0"/>
                  </a:lnTo>
                  <a:lnTo>
                    <a:pt x="2133" y="0"/>
                  </a:lnTo>
                  <a:lnTo>
                    <a:pt x="2139" y="0"/>
                  </a:lnTo>
                  <a:lnTo>
                    <a:pt x="2145" y="0"/>
                  </a:lnTo>
                  <a:lnTo>
                    <a:pt x="2151" y="0"/>
                  </a:lnTo>
                  <a:lnTo>
                    <a:pt x="2155" y="0"/>
                  </a:lnTo>
                  <a:lnTo>
                    <a:pt x="2160" y="0"/>
                  </a:lnTo>
                  <a:lnTo>
                    <a:pt x="2166" y="0"/>
                  </a:lnTo>
                  <a:lnTo>
                    <a:pt x="2172" y="0"/>
                  </a:lnTo>
                  <a:lnTo>
                    <a:pt x="2177" y="0"/>
                  </a:lnTo>
                  <a:lnTo>
                    <a:pt x="2183" y="0"/>
                  </a:lnTo>
                  <a:lnTo>
                    <a:pt x="2189" y="0"/>
                  </a:lnTo>
                  <a:lnTo>
                    <a:pt x="2195" y="0"/>
                  </a:lnTo>
                  <a:lnTo>
                    <a:pt x="2201" y="0"/>
                  </a:lnTo>
                  <a:lnTo>
                    <a:pt x="2207" y="0"/>
                  </a:lnTo>
                  <a:lnTo>
                    <a:pt x="2213" y="0"/>
                  </a:lnTo>
                  <a:lnTo>
                    <a:pt x="2218" y="0"/>
                  </a:lnTo>
                  <a:lnTo>
                    <a:pt x="2224" y="0"/>
                  </a:lnTo>
                  <a:lnTo>
                    <a:pt x="2230" y="0"/>
                  </a:lnTo>
                  <a:lnTo>
                    <a:pt x="2236" y="0"/>
                  </a:lnTo>
                  <a:lnTo>
                    <a:pt x="2242" y="0"/>
                  </a:lnTo>
                  <a:lnTo>
                    <a:pt x="2246" y="0"/>
                  </a:lnTo>
                  <a:lnTo>
                    <a:pt x="2252" y="0"/>
                  </a:lnTo>
                  <a:lnTo>
                    <a:pt x="2258" y="0"/>
                  </a:lnTo>
                  <a:lnTo>
                    <a:pt x="2264" y="0"/>
                  </a:lnTo>
                  <a:lnTo>
                    <a:pt x="2270" y="0"/>
                  </a:lnTo>
                  <a:lnTo>
                    <a:pt x="2276" y="0"/>
                  </a:lnTo>
                  <a:lnTo>
                    <a:pt x="2282" y="0"/>
                  </a:lnTo>
                  <a:lnTo>
                    <a:pt x="2287" y="0"/>
                  </a:lnTo>
                  <a:lnTo>
                    <a:pt x="2293" y="0"/>
                  </a:lnTo>
                  <a:lnTo>
                    <a:pt x="2299" y="0"/>
                  </a:lnTo>
                  <a:lnTo>
                    <a:pt x="2305" y="0"/>
                  </a:lnTo>
                  <a:lnTo>
                    <a:pt x="2311" y="0"/>
                  </a:lnTo>
                  <a:lnTo>
                    <a:pt x="2317" y="0"/>
                  </a:lnTo>
                  <a:lnTo>
                    <a:pt x="2323" y="0"/>
                  </a:lnTo>
                  <a:lnTo>
                    <a:pt x="2328" y="0"/>
                  </a:lnTo>
                  <a:lnTo>
                    <a:pt x="2334" y="0"/>
                  </a:lnTo>
                  <a:lnTo>
                    <a:pt x="2340" y="0"/>
                  </a:lnTo>
                  <a:lnTo>
                    <a:pt x="2346" y="0"/>
                  </a:lnTo>
                  <a:lnTo>
                    <a:pt x="2352" y="0"/>
                  </a:lnTo>
                  <a:lnTo>
                    <a:pt x="2356" y="0"/>
                  </a:lnTo>
                  <a:lnTo>
                    <a:pt x="2362" y="0"/>
                  </a:lnTo>
                  <a:lnTo>
                    <a:pt x="2368" y="0"/>
                  </a:lnTo>
                  <a:lnTo>
                    <a:pt x="2374" y="0"/>
                  </a:lnTo>
                  <a:lnTo>
                    <a:pt x="2380" y="0"/>
                  </a:lnTo>
                  <a:lnTo>
                    <a:pt x="2386" y="0"/>
                  </a:lnTo>
                  <a:lnTo>
                    <a:pt x="2392" y="0"/>
                  </a:lnTo>
                  <a:lnTo>
                    <a:pt x="2397" y="0"/>
                  </a:lnTo>
                  <a:lnTo>
                    <a:pt x="2403" y="0"/>
                  </a:lnTo>
                  <a:lnTo>
                    <a:pt x="2409" y="0"/>
                  </a:lnTo>
                  <a:lnTo>
                    <a:pt x="2415" y="0"/>
                  </a:lnTo>
                  <a:lnTo>
                    <a:pt x="2421" y="0"/>
                  </a:lnTo>
                  <a:lnTo>
                    <a:pt x="2427" y="0"/>
                  </a:lnTo>
                  <a:lnTo>
                    <a:pt x="2433" y="0"/>
                  </a:lnTo>
                  <a:lnTo>
                    <a:pt x="2438" y="0"/>
                  </a:lnTo>
                  <a:lnTo>
                    <a:pt x="2444" y="0"/>
                  </a:lnTo>
                  <a:lnTo>
                    <a:pt x="2450" y="0"/>
                  </a:lnTo>
                  <a:lnTo>
                    <a:pt x="2456" y="0"/>
                  </a:lnTo>
                  <a:lnTo>
                    <a:pt x="2462" y="0"/>
                  </a:lnTo>
                  <a:lnTo>
                    <a:pt x="2466" y="0"/>
                  </a:lnTo>
                  <a:lnTo>
                    <a:pt x="2472" y="0"/>
                  </a:lnTo>
                  <a:lnTo>
                    <a:pt x="2478" y="0"/>
                  </a:lnTo>
                  <a:lnTo>
                    <a:pt x="2484" y="0"/>
                  </a:lnTo>
                  <a:lnTo>
                    <a:pt x="2490" y="0"/>
                  </a:lnTo>
                  <a:lnTo>
                    <a:pt x="2496" y="0"/>
                  </a:lnTo>
                  <a:lnTo>
                    <a:pt x="2502" y="0"/>
                  </a:lnTo>
                  <a:lnTo>
                    <a:pt x="2507" y="0"/>
                  </a:lnTo>
                  <a:lnTo>
                    <a:pt x="2513" y="0"/>
                  </a:lnTo>
                  <a:lnTo>
                    <a:pt x="2519" y="0"/>
                  </a:lnTo>
                  <a:lnTo>
                    <a:pt x="2525" y="0"/>
                  </a:lnTo>
                  <a:lnTo>
                    <a:pt x="2531" y="0"/>
                  </a:lnTo>
                  <a:lnTo>
                    <a:pt x="2537" y="0"/>
                  </a:lnTo>
                  <a:lnTo>
                    <a:pt x="2543" y="0"/>
                  </a:lnTo>
                  <a:lnTo>
                    <a:pt x="2548" y="0"/>
                  </a:lnTo>
                  <a:lnTo>
                    <a:pt x="2554" y="0"/>
                  </a:lnTo>
                  <a:lnTo>
                    <a:pt x="2559" y="0"/>
                  </a:lnTo>
                  <a:lnTo>
                    <a:pt x="2565" y="0"/>
                  </a:lnTo>
                  <a:lnTo>
                    <a:pt x="2570" y="0"/>
                  </a:lnTo>
                  <a:lnTo>
                    <a:pt x="2576" y="0"/>
                  </a:lnTo>
                  <a:lnTo>
                    <a:pt x="2582" y="0"/>
                  </a:lnTo>
                  <a:lnTo>
                    <a:pt x="2588" y="0"/>
                  </a:lnTo>
                  <a:lnTo>
                    <a:pt x="2594" y="0"/>
                  </a:lnTo>
                  <a:lnTo>
                    <a:pt x="2600" y="0"/>
                  </a:lnTo>
                  <a:lnTo>
                    <a:pt x="2606" y="0"/>
                  </a:lnTo>
                  <a:lnTo>
                    <a:pt x="2612" y="0"/>
                  </a:lnTo>
                  <a:lnTo>
                    <a:pt x="2617" y="0"/>
                  </a:lnTo>
                  <a:lnTo>
                    <a:pt x="2623" y="0"/>
                  </a:lnTo>
                  <a:lnTo>
                    <a:pt x="2629" y="0"/>
                  </a:lnTo>
                  <a:lnTo>
                    <a:pt x="2635" y="0"/>
                  </a:lnTo>
                  <a:lnTo>
                    <a:pt x="2639" y="0"/>
                  </a:lnTo>
                  <a:lnTo>
                    <a:pt x="2645" y="0"/>
                  </a:lnTo>
                  <a:lnTo>
                    <a:pt x="2651" y="0"/>
                  </a:lnTo>
                  <a:lnTo>
                    <a:pt x="2656" y="0"/>
                  </a:lnTo>
                  <a:lnTo>
                    <a:pt x="2661" y="0"/>
                  </a:lnTo>
                  <a:lnTo>
                    <a:pt x="2667" y="0"/>
                  </a:lnTo>
                  <a:lnTo>
                    <a:pt x="2673" y="0"/>
                  </a:lnTo>
                  <a:lnTo>
                    <a:pt x="2679" y="0"/>
                  </a:lnTo>
                  <a:lnTo>
                    <a:pt x="2685" y="0"/>
                  </a:lnTo>
                  <a:lnTo>
                    <a:pt x="2691" y="0"/>
                  </a:lnTo>
                  <a:lnTo>
                    <a:pt x="2697" y="0"/>
                  </a:lnTo>
                  <a:lnTo>
                    <a:pt x="2702" y="0"/>
                  </a:lnTo>
                  <a:lnTo>
                    <a:pt x="2708" y="0"/>
                  </a:lnTo>
                  <a:lnTo>
                    <a:pt x="2714" y="0"/>
                  </a:lnTo>
                  <a:lnTo>
                    <a:pt x="2720" y="0"/>
                  </a:lnTo>
                  <a:lnTo>
                    <a:pt x="2726" y="0"/>
                  </a:lnTo>
                  <a:lnTo>
                    <a:pt x="2732" y="0"/>
                  </a:lnTo>
                  <a:lnTo>
                    <a:pt x="2738" y="0"/>
                  </a:lnTo>
                  <a:lnTo>
                    <a:pt x="2744" y="0"/>
                  </a:lnTo>
                  <a:lnTo>
                    <a:pt x="2749" y="0"/>
                  </a:lnTo>
                  <a:lnTo>
                    <a:pt x="2755" y="0"/>
                  </a:lnTo>
                  <a:lnTo>
                    <a:pt x="2761" y="0"/>
                  </a:lnTo>
                  <a:lnTo>
                    <a:pt x="2767" y="0"/>
                  </a:lnTo>
                  <a:lnTo>
                    <a:pt x="2773" y="0"/>
                  </a:lnTo>
                  <a:lnTo>
                    <a:pt x="2777" y="0"/>
                  </a:lnTo>
                  <a:lnTo>
                    <a:pt x="2783" y="0"/>
                  </a:lnTo>
                  <a:lnTo>
                    <a:pt x="2789" y="0"/>
                  </a:lnTo>
                  <a:lnTo>
                    <a:pt x="2795" y="0"/>
                  </a:lnTo>
                  <a:lnTo>
                    <a:pt x="2801" y="0"/>
                  </a:lnTo>
                  <a:lnTo>
                    <a:pt x="2807" y="0"/>
                  </a:lnTo>
                  <a:lnTo>
                    <a:pt x="2812" y="0"/>
                  </a:lnTo>
                  <a:lnTo>
                    <a:pt x="2818" y="0"/>
                  </a:lnTo>
                  <a:lnTo>
                    <a:pt x="2824" y="0"/>
                  </a:lnTo>
                  <a:lnTo>
                    <a:pt x="2830" y="0"/>
                  </a:lnTo>
                  <a:lnTo>
                    <a:pt x="2836" y="0"/>
                  </a:lnTo>
                  <a:lnTo>
                    <a:pt x="2842" y="0"/>
                  </a:lnTo>
                  <a:lnTo>
                    <a:pt x="2848" y="0"/>
                  </a:lnTo>
                  <a:lnTo>
                    <a:pt x="2854" y="0"/>
                  </a:lnTo>
                  <a:lnTo>
                    <a:pt x="2859" y="0"/>
                  </a:lnTo>
                  <a:lnTo>
                    <a:pt x="2865" y="0"/>
                  </a:lnTo>
                  <a:lnTo>
                    <a:pt x="2870" y="0"/>
                  </a:lnTo>
                  <a:lnTo>
                    <a:pt x="2876" y="0"/>
                  </a:lnTo>
                  <a:lnTo>
                    <a:pt x="2870" y="0"/>
                  </a:lnTo>
                  <a:lnTo>
                    <a:pt x="2865" y="0"/>
                  </a:lnTo>
                  <a:lnTo>
                    <a:pt x="2859" y="0"/>
                  </a:lnTo>
                  <a:lnTo>
                    <a:pt x="2854" y="0"/>
                  </a:lnTo>
                  <a:lnTo>
                    <a:pt x="2848" y="0"/>
                  </a:lnTo>
                  <a:lnTo>
                    <a:pt x="2842" y="0"/>
                  </a:lnTo>
                  <a:lnTo>
                    <a:pt x="2836" y="0"/>
                  </a:lnTo>
                  <a:lnTo>
                    <a:pt x="2830" y="0"/>
                  </a:lnTo>
                  <a:lnTo>
                    <a:pt x="2824" y="0"/>
                  </a:lnTo>
                  <a:lnTo>
                    <a:pt x="2818" y="0"/>
                  </a:lnTo>
                  <a:lnTo>
                    <a:pt x="2812" y="0"/>
                  </a:lnTo>
                  <a:lnTo>
                    <a:pt x="2807" y="0"/>
                  </a:lnTo>
                  <a:lnTo>
                    <a:pt x="2801" y="0"/>
                  </a:lnTo>
                  <a:lnTo>
                    <a:pt x="2795" y="0"/>
                  </a:lnTo>
                  <a:lnTo>
                    <a:pt x="2789" y="0"/>
                  </a:lnTo>
                  <a:lnTo>
                    <a:pt x="2783" y="0"/>
                  </a:lnTo>
                  <a:lnTo>
                    <a:pt x="2777" y="0"/>
                  </a:lnTo>
                  <a:lnTo>
                    <a:pt x="2773" y="0"/>
                  </a:lnTo>
                  <a:lnTo>
                    <a:pt x="2767" y="0"/>
                  </a:lnTo>
                  <a:lnTo>
                    <a:pt x="2761" y="0"/>
                  </a:lnTo>
                  <a:lnTo>
                    <a:pt x="2755" y="0"/>
                  </a:lnTo>
                  <a:lnTo>
                    <a:pt x="2749" y="0"/>
                  </a:lnTo>
                  <a:lnTo>
                    <a:pt x="2744" y="0"/>
                  </a:lnTo>
                  <a:lnTo>
                    <a:pt x="2738" y="0"/>
                  </a:lnTo>
                  <a:lnTo>
                    <a:pt x="2732" y="0"/>
                  </a:lnTo>
                  <a:lnTo>
                    <a:pt x="2726" y="0"/>
                  </a:lnTo>
                  <a:lnTo>
                    <a:pt x="2720" y="0"/>
                  </a:lnTo>
                  <a:lnTo>
                    <a:pt x="2714" y="0"/>
                  </a:lnTo>
                  <a:lnTo>
                    <a:pt x="2708" y="0"/>
                  </a:lnTo>
                  <a:lnTo>
                    <a:pt x="2702" y="0"/>
                  </a:lnTo>
                  <a:lnTo>
                    <a:pt x="2697" y="0"/>
                  </a:lnTo>
                  <a:lnTo>
                    <a:pt x="2691" y="0"/>
                  </a:lnTo>
                  <a:lnTo>
                    <a:pt x="2685" y="0"/>
                  </a:lnTo>
                  <a:lnTo>
                    <a:pt x="2679" y="0"/>
                  </a:lnTo>
                  <a:lnTo>
                    <a:pt x="2673" y="0"/>
                  </a:lnTo>
                  <a:lnTo>
                    <a:pt x="2667" y="0"/>
                  </a:lnTo>
                  <a:lnTo>
                    <a:pt x="2661" y="0"/>
                  </a:lnTo>
                  <a:lnTo>
                    <a:pt x="2656" y="0"/>
                  </a:lnTo>
                  <a:lnTo>
                    <a:pt x="2651" y="0"/>
                  </a:lnTo>
                  <a:lnTo>
                    <a:pt x="2645" y="0"/>
                  </a:lnTo>
                  <a:lnTo>
                    <a:pt x="2639" y="0"/>
                  </a:lnTo>
                  <a:lnTo>
                    <a:pt x="2635" y="0"/>
                  </a:lnTo>
                  <a:lnTo>
                    <a:pt x="2629" y="0"/>
                  </a:lnTo>
                  <a:lnTo>
                    <a:pt x="2623" y="0"/>
                  </a:lnTo>
                  <a:lnTo>
                    <a:pt x="2617" y="0"/>
                  </a:lnTo>
                  <a:lnTo>
                    <a:pt x="2612" y="0"/>
                  </a:lnTo>
                  <a:lnTo>
                    <a:pt x="2606" y="0"/>
                  </a:lnTo>
                  <a:lnTo>
                    <a:pt x="2600" y="0"/>
                  </a:lnTo>
                  <a:lnTo>
                    <a:pt x="2594" y="0"/>
                  </a:lnTo>
                  <a:lnTo>
                    <a:pt x="2588" y="0"/>
                  </a:lnTo>
                  <a:lnTo>
                    <a:pt x="2582" y="0"/>
                  </a:lnTo>
                  <a:lnTo>
                    <a:pt x="2576" y="0"/>
                  </a:lnTo>
                  <a:lnTo>
                    <a:pt x="2570" y="0"/>
                  </a:lnTo>
                  <a:lnTo>
                    <a:pt x="2565" y="0"/>
                  </a:lnTo>
                  <a:lnTo>
                    <a:pt x="2559" y="0"/>
                  </a:lnTo>
                  <a:lnTo>
                    <a:pt x="2554" y="0"/>
                  </a:lnTo>
                  <a:lnTo>
                    <a:pt x="2548" y="0"/>
                  </a:lnTo>
                  <a:lnTo>
                    <a:pt x="2543" y="0"/>
                  </a:lnTo>
                  <a:lnTo>
                    <a:pt x="2537" y="0"/>
                  </a:lnTo>
                  <a:lnTo>
                    <a:pt x="2531" y="0"/>
                  </a:lnTo>
                  <a:lnTo>
                    <a:pt x="2525" y="0"/>
                  </a:lnTo>
                  <a:lnTo>
                    <a:pt x="2519" y="0"/>
                  </a:lnTo>
                  <a:lnTo>
                    <a:pt x="2513" y="0"/>
                  </a:lnTo>
                  <a:lnTo>
                    <a:pt x="2507" y="0"/>
                  </a:lnTo>
                  <a:lnTo>
                    <a:pt x="2502" y="0"/>
                  </a:lnTo>
                  <a:lnTo>
                    <a:pt x="2496" y="0"/>
                  </a:lnTo>
                  <a:lnTo>
                    <a:pt x="2490" y="0"/>
                  </a:lnTo>
                  <a:lnTo>
                    <a:pt x="2484" y="0"/>
                  </a:lnTo>
                  <a:lnTo>
                    <a:pt x="2478" y="0"/>
                  </a:lnTo>
                  <a:lnTo>
                    <a:pt x="2472" y="0"/>
                  </a:lnTo>
                  <a:lnTo>
                    <a:pt x="2466" y="0"/>
                  </a:lnTo>
                  <a:lnTo>
                    <a:pt x="2462" y="0"/>
                  </a:lnTo>
                  <a:lnTo>
                    <a:pt x="2456" y="0"/>
                  </a:lnTo>
                  <a:lnTo>
                    <a:pt x="2450" y="0"/>
                  </a:lnTo>
                  <a:lnTo>
                    <a:pt x="2444" y="0"/>
                  </a:lnTo>
                  <a:lnTo>
                    <a:pt x="2438" y="0"/>
                  </a:lnTo>
                  <a:lnTo>
                    <a:pt x="2433" y="0"/>
                  </a:lnTo>
                  <a:lnTo>
                    <a:pt x="2427" y="0"/>
                  </a:lnTo>
                  <a:lnTo>
                    <a:pt x="2421" y="0"/>
                  </a:lnTo>
                  <a:lnTo>
                    <a:pt x="2415" y="0"/>
                  </a:lnTo>
                  <a:lnTo>
                    <a:pt x="2409" y="0"/>
                  </a:lnTo>
                  <a:lnTo>
                    <a:pt x="2403" y="0"/>
                  </a:lnTo>
                  <a:lnTo>
                    <a:pt x="2397" y="0"/>
                  </a:lnTo>
                  <a:lnTo>
                    <a:pt x="2392" y="0"/>
                  </a:lnTo>
                  <a:lnTo>
                    <a:pt x="2386" y="0"/>
                  </a:lnTo>
                  <a:lnTo>
                    <a:pt x="2380" y="0"/>
                  </a:lnTo>
                  <a:lnTo>
                    <a:pt x="2374" y="0"/>
                  </a:lnTo>
                  <a:lnTo>
                    <a:pt x="2368" y="0"/>
                  </a:lnTo>
                  <a:lnTo>
                    <a:pt x="2362" y="0"/>
                  </a:lnTo>
                  <a:lnTo>
                    <a:pt x="2356" y="0"/>
                  </a:lnTo>
                  <a:lnTo>
                    <a:pt x="2352" y="0"/>
                  </a:lnTo>
                  <a:lnTo>
                    <a:pt x="2346" y="0"/>
                  </a:lnTo>
                  <a:lnTo>
                    <a:pt x="2340" y="0"/>
                  </a:lnTo>
                  <a:lnTo>
                    <a:pt x="2334" y="0"/>
                  </a:lnTo>
                  <a:lnTo>
                    <a:pt x="2328" y="0"/>
                  </a:lnTo>
                  <a:lnTo>
                    <a:pt x="2323" y="0"/>
                  </a:lnTo>
                  <a:lnTo>
                    <a:pt x="2317" y="0"/>
                  </a:lnTo>
                  <a:lnTo>
                    <a:pt x="2311" y="0"/>
                  </a:lnTo>
                  <a:lnTo>
                    <a:pt x="2305" y="0"/>
                  </a:lnTo>
                  <a:lnTo>
                    <a:pt x="2299" y="0"/>
                  </a:lnTo>
                  <a:lnTo>
                    <a:pt x="2293" y="0"/>
                  </a:lnTo>
                  <a:lnTo>
                    <a:pt x="2287" y="0"/>
                  </a:lnTo>
                  <a:lnTo>
                    <a:pt x="2282" y="0"/>
                  </a:lnTo>
                  <a:lnTo>
                    <a:pt x="2276" y="0"/>
                  </a:lnTo>
                  <a:lnTo>
                    <a:pt x="2270" y="0"/>
                  </a:lnTo>
                  <a:lnTo>
                    <a:pt x="2264" y="0"/>
                  </a:lnTo>
                  <a:lnTo>
                    <a:pt x="2258" y="0"/>
                  </a:lnTo>
                  <a:lnTo>
                    <a:pt x="2252" y="0"/>
                  </a:lnTo>
                  <a:lnTo>
                    <a:pt x="2246" y="0"/>
                  </a:lnTo>
                  <a:lnTo>
                    <a:pt x="2242" y="0"/>
                  </a:lnTo>
                  <a:lnTo>
                    <a:pt x="2236" y="0"/>
                  </a:lnTo>
                  <a:lnTo>
                    <a:pt x="2230" y="0"/>
                  </a:lnTo>
                  <a:lnTo>
                    <a:pt x="2224" y="0"/>
                  </a:lnTo>
                  <a:lnTo>
                    <a:pt x="2218" y="0"/>
                  </a:lnTo>
                  <a:lnTo>
                    <a:pt x="2213" y="0"/>
                  </a:lnTo>
                  <a:lnTo>
                    <a:pt x="2207" y="0"/>
                  </a:lnTo>
                  <a:lnTo>
                    <a:pt x="2201" y="0"/>
                  </a:lnTo>
                  <a:lnTo>
                    <a:pt x="2195" y="0"/>
                  </a:lnTo>
                  <a:lnTo>
                    <a:pt x="2189" y="0"/>
                  </a:lnTo>
                  <a:lnTo>
                    <a:pt x="2183" y="0"/>
                  </a:lnTo>
                  <a:lnTo>
                    <a:pt x="2177" y="0"/>
                  </a:lnTo>
                  <a:lnTo>
                    <a:pt x="2172" y="0"/>
                  </a:lnTo>
                  <a:lnTo>
                    <a:pt x="2166" y="0"/>
                  </a:lnTo>
                  <a:lnTo>
                    <a:pt x="2160" y="0"/>
                  </a:lnTo>
                  <a:lnTo>
                    <a:pt x="2155" y="0"/>
                  </a:lnTo>
                  <a:lnTo>
                    <a:pt x="2151" y="0"/>
                  </a:lnTo>
                  <a:lnTo>
                    <a:pt x="2145" y="0"/>
                  </a:lnTo>
                  <a:lnTo>
                    <a:pt x="2139" y="0"/>
                  </a:lnTo>
                  <a:lnTo>
                    <a:pt x="2133" y="0"/>
                  </a:lnTo>
                  <a:lnTo>
                    <a:pt x="2128" y="0"/>
                  </a:lnTo>
                  <a:lnTo>
                    <a:pt x="2122" y="0"/>
                  </a:lnTo>
                  <a:lnTo>
                    <a:pt x="2116" y="0"/>
                  </a:lnTo>
                  <a:lnTo>
                    <a:pt x="2110" y="0"/>
                  </a:lnTo>
                  <a:lnTo>
                    <a:pt x="2104" y="0"/>
                  </a:lnTo>
                  <a:lnTo>
                    <a:pt x="2098" y="0"/>
                  </a:lnTo>
                  <a:lnTo>
                    <a:pt x="2092" y="0"/>
                  </a:lnTo>
                  <a:lnTo>
                    <a:pt x="2086" y="0"/>
                  </a:lnTo>
                  <a:lnTo>
                    <a:pt x="2081" y="0"/>
                  </a:lnTo>
                  <a:lnTo>
                    <a:pt x="2075" y="0"/>
                  </a:lnTo>
                  <a:lnTo>
                    <a:pt x="2069" y="0"/>
                  </a:lnTo>
                  <a:lnTo>
                    <a:pt x="2063" y="0"/>
                  </a:lnTo>
                  <a:lnTo>
                    <a:pt x="2057" y="0"/>
                  </a:lnTo>
                  <a:lnTo>
                    <a:pt x="2053" y="0"/>
                  </a:lnTo>
                  <a:lnTo>
                    <a:pt x="2047" y="0"/>
                  </a:lnTo>
                  <a:lnTo>
                    <a:pt x="2041" y="0"/>
                  </a:lnTo>
                  <a:lnTo>
                    <a:pt x="2035" y="0"/>
                  </a:lnTo>
                  <a:lnTo>
                    <a:pt x="2029" y="0"/>
                  </a:lnTo>
                  <a:lnTo>
                    <a:pt x="2023" y="0"/>
                  </a:lnTo>
                  <a:lnTo>
                    <a:pt x="2018" y="0"/>
                  </a:lnTo>
                  <a:lnTo>
                    <a:pt x="2012" y="0"/>
                  </a:lnTo>
                  <a:lnTo>
                    <a:pt x="2006" y="0"/>
                  </a:lnTo>
                  <a:lnTo>
                    <a:pt x="2000" y="0"/>
                  </a:lnTo>
                  <a:lnTo>
                    <a:pt x="1994" y="0"/>
                  </a:lnTo>
                  <a:lnTo>
                    <a:pt x="1988" y="0"/>
                  </a:lnTo>
                  <a:lnTo>
                    <a:pt x="1982" y="0"/>
                  </a:lnTo>
                  <a:lnTo>
                    <a:pt x="1976" y="0"/>
                  </a:lnTo>
                  <a:lnTo>
                    <a:pt x="1971" y="0"/>
                  </a:lnTo>
                  <a:lnTo>
                    <a:pt x="1965" y="0"/>
                  </a:lnTo>
                  <a:lnTo>
                    <a:pt x="1959" y="0"/>
                  </a:lnTo>
                  <a:lnTo>
                    <a:pt x="1953" y="0"/>
                  </a:lnTo>
                  <a:lnTo>
                    <a:pt x="1947" y="0"/>
                  </a:lnTo>
                  <a:lnTo>
                    <a:pt x="1941" y="0"/>
                  </a:lnTo>
                  <a:lnTo>
                    <a:pt x="1937" y="0"/>
                  </a:lnTo>
                  <a:lnTo>
                    <a:pt x="1931" y="0"/>
                  </a:lnTo>
                  <a:lnTo>
                    <a:pt x="1925" y="0"/>
                  </a:lnTo>
                  <a:lnTo>
                    <a:pt x="1919" y="0"/>
                  </a:lnTo>
                  <a:lnTo>
                    <a:pt x="1913" y="0"/>
                  </a:lnTo>
                  <a:lnTo>
                    <a:pt x="1908" y="0"/>
                  </a:lnTo>
                  <a:lnTo>
                    <a:pt x="1902" y="0"/>
                  </a:lnTo>
                  <a:lnTo>
                    <a:pt x="1896" y="0"/>
                  </a:lnTo>
                  <a:lnTo>
                    <a:pt x="1890" y="0"/>
                  </a:lnTo>
                  <a:lnTo>
                    <a:pt x="1884" y="0"/>
                  </a:lnTo>
                  <a:lnTo>
                    <a:pt x="1878" y="0"/>
                  </a:lnTo>
                  <a:lnTo>
                    <a:pt x="1872" y="0"/>
                  </a:lnTo>
                  <a:lnTo>
                    <a:pt x="1866" y="0"/>
                  </a:lnTo>
                  <a:lnTo>
                    <a:pt x="1861" y="0"/>
                  </a:lnTo>
                  <a:lnTo>
                    <a:pt x="1855" y="0"/>
                  </a:lnTo>
                  <a:lnTo>
                    <a:pt x="1849" y="0"/>
                  </a:lnTo>
                  <a:lnTo>
                    <a:pt x="1843" y="0"/>
                  </a:lnTo>
                  <a:lnTo>
                    <a:pt x="1839" y="0"/>
                  </a:lnTo>
                  <a:lnTo>
                    <a:pt x="1833" y="0"/>
                  </a:lnTo>
                  <a:lnTo>
                    <a:pt x="1827" y="0"/>
                  </a:lnTo>
                  <a:lnTo>
                    <a:pt x="1821" y="0"/>
                  </a:lnTo>
                  <a:lnTo>
                    <a:pt x="1815" y="0"/>
                  </a:lnTo>
                  <a:lnTo>
                    <a:pt x="1809" y="0"/>
                  </a:lnTo>
                  <a:lnTo>
                    <a:pt x="1803" y="0"/>
                  </a:lnTo>
                  <a:lnTo>
                    <a:pt x="1798" y="0"/>
                  </a:lnTo>
                  <a:lnTo>
                    <a:pt x="1792" y="0"/>
                  </a:lnTo>
                  <a:lnTo>
                    <a:pt x="1786" y="0"/>
                  </a:lnTo>
                  <a:lnTo>
                    <a:pt x="1780" y="0"/>
                  </a:lnTo>
                  <a:lnTo>
                    <a:pt x="1774" y="0"/>
                  </a:lnTo>
                  <a:lnTo>
                    <a:pt x="1768" y="0"/>
                  </a:lnTo>
                  <a:lnTo>
                    <a:pt x="1762" y="0"/>
                  </a:lnTo>
                  <a:lnTo>
                    <a:pt x="1756" y="0"/>
                  </a:lnTo>
                  <a:lnTo>
                    <a:pt x="1751" y="0"/>
                  </a:lnTo>
                  <a:lnTo>
                    <a:pt x="1746" y="0"/>
                  </a:lnTo>
                  <a:lnTo>
                    <a:pt x="1740" y="0"/>
                  </a:lnTo>
                  <a:lnTo>
                    <a:pt x="1734" y="0"/>
                  </a:lnTo>
                  <a:lnTo>
                    <a:pt x="1729" y="0"/>
                  </a:lnTo>
                  <a:lnTo>
                    <a:pt x="1723" y="0"/>
                  </a:lnTo>
                  <a:lnTo>
                    <a:pt x="1717" y="0"/>
                  </a:lnTo>
                  <a:lnTo>
                    <a:pt x="1711" y="0"/>
                  </a:lnTo>
                  <a:lnTo>
                    <a:pt x="1705" y="0"/>
                  </a:lnTo>
                  <a:lnTo>
                    <a:pt x="1699" y="0"/>
                  </a:lnTo>
                  <a:lnTo>
                    <a:pt x="1693" y="0"/>
                  </a:lnTo>
                  <a:lnTo>
                    <a:pt x="1688" y="0"/>
                  </a:lnTo>
                  <a:lnTo>
                    <a:pt x="1682" y="0"/>
                  </a:lnTo>
                  <a:lnTo>
                    <a:pt x="1677" y="0"/>
                  </a:lnTo>
                  <a:lnTo>
                    <a:pt x="1671" y="0"/>
                  </a:lnTo>
                  <a:lnTo>
                    <a:pt x="1666" y="0"/>
                  </a:lnTo>
                  <a:lnTo>
                    <a:pt x="1660" y="0"/>
                  </a:lnTo>
                  <a:lnTo>
                    <a:pt x="1654" y="0"/>
                  </a:lnTo>
                  <a:lnTo>
                    <a:pt x="1648" y="0"/>
                  </a:lnTo>
                  <a:lnTo>
                    <a:pt x="1642" y="0"/>
                  </a:lnTo>
                  <a:lnTo>
                    <a:pt x="1638" y="0"/>
                  </a:lnTo>
                  <a:lnTo>
                    <a:pt x="1632" y="0"/>
                  </a:lnTo>
                  <a:lnTo>
                    <a:pt x="1626" y="0"/>
                  </a:lnTo>
                  <a:lnTo>
                    <a:pt x="1620" y="0"/>
                  </a:lnTo>
                  <a:lnTo>
                    <a:pt x="1614" y="0"/>
                  </a:lnTo>
                  <a:lnTo>
                    <a:pt x="1608" y="0"/>
                  </a:lnTo>
                  <a:lnTo>
                    <a:pt x="1602" y="0"/>
                  </a:lnTo>
                  <a:lnTo>
                    <a:pt x="1597" y="0"/>
                  </a:lnTo>
                  <a:lnTo>
                    <a:pt x="1591" y="0"/>
                  </a:lnTo>
                  <a:lnTo>
                    <a:pt x="1585" y="0"/>
                  </a:lnTo>
                  <a:lnTo>
                    <a:pt x="1579" y="0"/>
                  </a:lnTo>
                  <a:lnTo>
                    <a:pt x="1573" y="0"/>
                  </a:lnTo>
                  <a:lnTo>
                    <a:pt x="1567" y="0"/>
                  </a:lnTo>
                  <a:lnTo>
                    <a:pt x="1561" y="0"/>
                  </a:lnTo>
                  <a:lnTo>
                    <a:pt x="1556" y="0"/>
                  </a:lnTo>
                  <a:lnTo>
                    <a:pt x="1550" y="0"/>
                  </a:lnTo>
                  <a:lnTo>
                    <a:pt x="1544" y="0"/>
                  </a:lnTo>
                  <a:lnTo>
                    <a:pt x="1538" y="0"/>
                  </a:lnTo>
                  <a:lnTo>
                    <a:pt x="1532" y="0"/>
                  </a:lnTo>
                  <a:lnTo>
                    <a:pt x="1528" y="0"/>
                  </a:lnTo>
                  <a:lnTo>
                    <a:pt x="1522" y="0"/>
                  </a:lnTo>
                  <a:lnTo>
                    <a:pt x="1516" y="0"/>
                  </a:lnTo>
                  <a:lnTo>
                    <a:pt x="1510" y="0"/>
                  </a:lnTo>
                  <a:lnTo>
                    <a:pt x="1504" y="0"/>
                  </a:lnTo>
                  <a:lnTo>
                    <a:pt x="1498" y="0"/>
                  </a:lnTo>
                  <a:lnTo>
                    <a:pt x="1492" y="0"/>
                  </a:lnTo>
                  <a:lnTo>
                    <a:pt x="1487" y="0"/>
                  </a:lnTo>
                  <a:lnTo>
                    <a:pt x="1481" y="0"/>
                  </a:lnTo>
                  <a:lnTo>
                    <a:pt x="1475" y="0"/>
                  </a:lnTo>
                  <a:lnTo>
                    <a:pt x="1469" y="0"/>
                  </a:lnTo>
                  <a:lnTo>
                    <a:pt x="1463" y="0"/>
                  </a:lnTo>
                  <a:lnTo>
                    <a:pt x="1457" y="0"/>
                  </a:lnTo>
                  <a:lnTo>
                    <a:pt x="1451" y="0"/>
                  </a:lnTo>
                  <a:lnTo>
                    <a:pt x="1446" y="0"/>
                  </a:lnTo>
                  <a:lnTo>
                    <a:pt x="1440" y="0"/>
                  </a:lnTo>
                  <a:lnTo>
                    <a:pt x="1435" y="0"/>
                  </a:lnTo>
                  <a:lnTo>
                    <a:pt x="1429" y="0"/>
                  </a:lnTo>
                  <a:lnTo>
                    <a:pt x="1424" y="0"/>
                  </a:lnTo>
                  <a:lnTo>
                    <a:pt x="1418" y="0"/>
                  </a:lnTo>
                  <a:lnTo>
                    <a:pt x="1412" y="0"/>
                  </a:lnTo>
                  <a:lnTo>
                    <a:pt x="1406" y="0"/>
                  </a:lnTo>
                  <a:lnTo>
                    <a:pt x="1400" y="0"/>
                  </a:lnTo>
                  <a:lnTo>
                    <a:pt x="1394" y="0"/>
                  </a:lnTo>
                  <a:lnTo>
                    <a:pt x="1388" y="0"/>
                  </a:lnTo>
                  <a:lnTo>
                    <a:pt x="1383" y="0"/>
                  </a:lnTo>
                  <a:lnTo>
                    <a:pt x="1377" y="0"/>
                  </a:lnTo>
                  <a:lnTo>
                    <a:pt x="1371" y="0"/>
                  </a:lnTo>
                  <a:lnTo>
                    <a:pt x="1365" y="0"/>
                  </a:lnTo>
                  <a:lnTo>
                    <a:pt x="1359" y="0"/>
                  </a:lnTo>
                  <a:lnTo>
                    <a:pt x="1353" y="0"/>
                  </a:lnTo>
                  <a:lnTo>
                    <a:pt x="1347" y="0"/>
                  </a:lnTo>
                  <a:lnTo>
                    <a:pt x="1341" y="0"/>
                  </a:lnTo>
                  <a:lnTo>
                    <a:pt x="1337" y="0"/>
                  </a:lnTo>
                  <a:lnTo>
                    <a:pt x="1331" y="0"/>
                  </a:lnTo>
                  <a:lnTo>
                    <a:pt x="1325" y="0"/>
                  </a:lnTo>
                  <a:lnTo>
                    <a:pt x="1319" y="0"/>
                  </a:lnTo>
                  <a:lnTo>
                    <a:pt x="1314" y="0"/>
                  </a:lnTo>
                  <a:lnTo>
                    <a:pt x="1308" y="0"/>
                  </a:lnTo>
                  <a:lnTo>
                    <a:pt x="1302" y="0"/>
                  </a:lnTo>
                  <a:lnTo>
                    <a:pt x="1296" y="0"/>
                  </a:lnTo>
                  <a:lnTo>
                    <a:pt x="1290" y="0"/>
                  </a:lnTo>
                  <a:lnTo>
                    <a:pt x="1284" y="0"/>
                  </a:lnTo>
                  <a:lnTo>
                    <a:pt x="1278" y="0"/>
                  </a:lnTo>
                  <a:lnTo>
                    <a:pt x="1273" y="0"/>
                  </a:lnTo>
                  <a:lnTo>
                    <a:pt x="1267" y="0"/>
                  </a:lnTo>
                  <a:lnTo>
                    <a:pt x="1261" y="0"/>
                  </a:lnTo>
                  <a:lnTo>
                    <a:pt x="1255" y="0"/>
                  </a:lnTo>
                  <a:lnTo>
                    <a:pt x="1249" y="0"/>
                  </a:lnTo>
                  <a:lnTo>
                    <a:pt x="1243" y="0"/>
                  </a:lnTo>
                  <a:lnTo>
                    <a:pt x="1237" y="0"/>
                  </a:lnTo>
                  <a:lnTo>
                    <a:pt x="1231" y="0"/>
                  </a:lnTo>
                  <a:lnTo>
                    <a:pt x="1226" y="0"/>
                  </a:lnTo>
                  <a:lnTo>
                    <a:pt x="1221" y="0"/>
                  </a:lnTo>
                  <a:lnTo>
                    <a:pt x="1215" y="0"/>
                  </a:lnTo>
                  <a:lnTo>
                    <a:pt x="1209" y="0"/>
                  </a:lnTo>
                  <a:lnTo>
                    <a:pt x="1204" y="0"/>
                  </a:lnTo>
                  <a:lnTo>
                    <a:pt x="1198" y="0"/>
                  </a:lnTo>
                  <a:lnTo>
                    <a:pt x="1193" y="0"/>
                  </a:lnTo>
                  <a:lnTo>
                    <a:pt x="1187" y="0"/>
                  </a:lnTo>
                  <a:lnTo>
                    <a:pt x="1182" y="0"/>
                  </a:lnTo>
                  <a:lnTo>
                    <a:pt x="1176" y="0"/>
                  </a:lnTo>
                  <a:lnTo>
                    <a:pt x="1170" y="0"/>
                  </a:lnTo>
                  <a:lnTo>
                    <a:pt x="1164" y="0"/>
                  </a:lnTo>
                  <a:lnTo>
                    <a:pt x="1158" y="0"/>
                  </a:lnTo>
                  <a:lnTo>
                    <a:pt x="1152" y="0"/>
                  </a:lnTo>
                  <a:lnTo>
                    <a:pt x="1146" y="0"/>
                  </a:lnTo>
                  <a:lnTo>
                    <a:pt x="1141" y="0"/>
                  </a:lnTo>
                  <a:lnTo>
                    <a:pt x="1135" y="0"/>
                  </a:lnTo>
                  <a:lnTo>
                    <a:pt x="1129" y="0"/>
                  </a:lnTo>
                  <a:lnTo>
                    <a:pt x="1124" y="0"/>
                  </a:lnTo>
                  <a:lnTo>
                    <a:pt x="1119" y="0"/>
                  </a:lnTo>
                  <a:lnTo>
                    <a:pt x="1113" y="0"/>
                  </a:lnTo>
                  <a:lnTo>
                    <a:pt x="1107" y="0"/>
                  </a:lnTo>
                  <a:lnTo>
                    <a:pt x="1101" y="0"/>
                  </a:lnTo>
                  <a:lnTo>
                    <a:pt x="1095" y="0"/>
                  </a:lnTo>
                  <a:lnTo>
                    <a:pt x="1089" y="0"/>
                  </a:lnTo>
                  <a:lnTo>
                    <a:pt x="1083" y="0"/>
                  </a:lnTo>
                  <a:lnTo>
                    <a:pt x="1077" y="0"/>
                  </a:lnTo>
                  <a:lnTo>
                    <a:pt x="1072" y="0"/>
                  </a:lnTo>
                  <a:lnTo>
                    <a:pt x="1066" y="0"/>
                  </a:lnTo>
                  <a:lnTo>
                    <a:pt x="1060" y="0"/>
                  </a:lnTo>
                  <a:lnTo>
                    <a:pt x="1054" y="0"/>
                  </a:lnTo>
                  <a:lnTo>
                    <a:pt x="1048" y="0"/>
                  </a:lnTo>
                  <a:lnTo>
                    <a:pt x="1042" y="0"/>
                  </a:lnTo>
                  <a:lnTo>
                    <a:pt x="1036" y="0"/>
                  </a:lnTo>
                  <a:lnTo>
                    <a:pt x="1032" y="0"/>
                  </a:lnTo>
                  <a:lnTo>
                    <a:pt x="1026" y="0"/>
                  </a:lnTo>
                  <a:lnTo>
                    <a:pt x="1020" y="0"/>
                  </a:lnTo>
                  <a:lnTo>
                    <a:pt x="1014" y="0"/>
                  </a:lnTo>
                  <a:lnTo>
                    <a:pt x="1009" y="0"/>
                  </a:lnTo>
                  <a:lnTo>
                    <a:pt x="1003" y="0"/>
                  </a:lnTo>
                  <a:lnTo>
                    <a:pt x="997" y="0"/>
                  </a:lnTo>
                  <a:lnTo>
                    <a:pt x="991" y="0"/>
                  </a:lnTo>
                  <a:lnTo>
                    <a:pt x="985" y="0"/>
                  </a:lnTo>
                  <a:lnTo>
                    <a:pt x="979" y="0"/>
                  </a:lnTo>
                  <a:lnTo>
                    <a:pt x="973" y="0"/>
                  </a:lnTo>
                  <a:lnTo>
                    <a:pt x="967" y="0"/>
                  </a:lnTo>
                  <a:lnTo>
                    <a:pt x="962" y="0"/>
                  </a:lnTo>
                  <a:lnTo>
                    <a:pt x="956" y="0"/>
                  </a:lnTo>
                  <a:lnTo>
                    <a:pt x="950" y="0"/>
                  </a:lnTo>
                  <a:lnTo>
                    <a:pt x="944" y="0"/>
                  </a:lnTo>
                  <a:lnTo>
                    <a:pt x="938" y="0"/>
                  </a:lnTo>
                  <a:lnTo>
                    <a:pt x="932" y="0"/>
                  </a:lnTo>
                  <a:lnTo>
                    <a:pt x="926" y="0"/>
                  </a:lnTo>
                  <a:lnTo>
                    <a:pt x="922" y="0"/>
                  </a:lnTo>
                  <a:lnTo>
                    <a:pt x="916" y="0"/>
                  </a:lnTo>
                  <a:lnTo>
                    <a:pt x="910" y="0"/>
                  </a:lnTo>
                  <a:lnTo>
                    <a:pt x="904" y="0"/>
                  </a:lnTo>
                  <a:lnTo>
                    <a:pt x="899" y="0"/>
                  </a:lnTo>
                  <a:lnTo>
                    <a:pt x="893" y="0"/>
                  </a:lnTo>
                  <a:lnTo>
                    <a:pt x="887" y="0"/>
                  </a:lnTo>
                  <a:lnTo>
                    <a:pt x="881" y="0"/>
                  </a:lnTo>
                  <a:lnTo>
                    <a:pt x="875" y="0"/>
                  </a:lnTo>
                  <a:lnTo>
                    <a:pt x="869" y="0"/>
                  </a:lnTo>
                  <a:lnTo>
                    <a:pt x="863" y="0"/>
                  </a:lnTo>
                  <a:lnTo>
                    <a:pt x="857" y="0"/>
                  </a:lnTo>
                  <a:lnTo>
                    <a:pt x="852" y="0"/>
                  </a:lnTo>
                  <a:lnTo>
                    <a:pt x="846" y="0"/>
                  </a:lnTo>
                  <a:lnTo>
                    <a:pt x="840" y="0"/>
                  </a:lnTo>
                  <a:lnTo>
                    <a:pt x="834" y="0"/>
                  </a:lnTo>
                  <a:lnTo>
                    <a:pt x="828" y="0"/>
                  </a:lnTo>
                  <a:lnTo>
                    <a:pt x="822" y="0"/>
                  </a:lnTo>
                  <a:lnTo>
                    <a:pt x="816" y="0"/>
                  </a:lnTo>
                  <a:lnTo>
                    <a:pt x="812" y="0"/>
                  </a:lnTo>
                  <a:lnTo>
                    <a:pt x="806" y="0"/>
                  </a:lnTo>
                  <a:lnTo>
                    <a:pt x="800" y="0"/>
                  </a:lnTo>
                  <a:lnTo>
                    <a:pt x="794" y="0"/>
                  </a:lnTo>
                  <a:lnTo>
                    <a:pt x="789" y="0"/>
                  </a:lnTo>
                  <a:lnTo>
                    <a:pt x="783" y="0"/>
                  </a:lnTo>
                  <a:lnTo>
                    <a:pt x="777" y="0"/>
                  </a:lnTo>
                  <a:lnTo>
                    <a:pt x="771" y="0"/>
                  </a:lnTo>
                  <a:lnTo>
                    <a:pt x="765" y="0"/>
                  </a:lnTo>
                  <a:lnTo>
                    <a:pt x="759" y="0"/>
                  </a:lnTo>
                  <a:lnTo>
                    <a:pt x="753" y="0"/>
                  </a:lnTo>
                  <a:lnTo>
                    <a:pt x="747" y="0"/>
                  </a:lnTo>
                  <a:lnTo>
                    <a:pt x="742" y="0"/>
                  </a:lnTo>
                  <a:lnTo>
                    <a:pt x="736" y="0"/>
                  </a:lnTo>
                  <a:lnTo>
                    <a:pt x="730" y="0"/>
                  </a:lnTo>
                  <a:lnTo>
                    <a:pt x="724" y="0"/>
                  </a:lnTo>
                  <a:lnTo>
                    <a:pt x="720" y="0"/>
                  </a:lnTo>
                  <a:lnTo>
                    <a:pt x="715" y="0"/>
                  </a:lnTo>
                  <a:lnTo>
                    <a:pt x="709" y="0"/>
                  </a:lnTo>
                  <a:lnTo>
                    <a:pt x="703" y="0"/>
                  </a:lnTo>
                  <a:lnTo>
                    <a:pt x="698" y="0"/>
                  </a:lnTo>
                  <a:lnTo>
                    <a:pt x="692" y="0"/>
                  </a:lnTo>
                  <a:lnTo>
                    <a:pt x="686" y="0"/>
                  </a:lnTo>
                  <a:lnTo>
                    <a:pt x="680" y="0"/>
                  </a:lnTo>
                  <a:lnTo>
                    <a:pt x="674" y="0"/>
                  </a:lnTo>
                  <a:lnTo>
                    <a:pt x="668" y="0"/>
                  </a:lnTo>
                  <a:lnTo>
                    <a:pt x="662" y="0"/>
                  </a:lnTo>
                  <a:lnTo>
                    <a:pt x="657" y="0"/>
                  </a:lnTo>
                  <a:lnTo>
                    <a:pt x="651" y="0"/>
                  </a:lnTo>
                  <a:lnTo>
                    <a:pt x="645" y="0"/>
                  </a:lnTo>
                  <a:lnTo>
                    <a:pt x="639" y="0"/>
                  </a:lnTo>
                  <a:lnTo>
                    <a:pt x="633" y="0"/>
                  </a:lnTo>
                  <a:lnTo>
                    <a:pt x="627" y="0"/>
                  </a:lnTo>
                  <a:lnTo>
                    <a:pt x="623" y="0"/>
                  </a:lnTo>
                  <a:lnTo>
                    <a:pt x="617" y="0"/>
                  </a:lnTo>
                  <a:lnTo>
                    <a:pt x="611" y="0"/>
                  </a:lnTo>
                  <a:lnTo>
                    <a:pt x="605" y="0"/>
                  </a:lnTo>
                  <a:lnTo>
                    <a:pt x="599" y="0"/>
                  </a:lnTo>
                  <a:lnTo>
                    <a:pt x="593" y="0"/>
                  </a:lnTo>
                  <a:lnTo>
                    <a:pt x="588" y="0"/>
                  </a:lnTo>
                  <a:lnTo>
                    <a:pt x="582" y="0"/>
                  </a:lnTo>
                  <a:lnTo>
                    <a:pt x="576" y="0"/>
                  </a:lnTo>
                  <a:lnTo>
                    <a:pt x="570" y="0"/>
                  </a:lnTo>
                  <a:lnTo>
                    <a:pt x="564" y="0"/>
                  </a:lnTo>
                  <a:lnTo>
                    <a:pt x="558" y="0"/>
                  </a:lnTo>
                  <a:lnTo>
                    <a:pt x="552" y="0"/>
                  </a:lnTo>
                  <a:lnTo>
                    <a:pt x="547" y="0"/>
                  </a:lnTo>
                  <a:lnTo>
                    <a:pt x="541" y="0"/>
                  </a:lnTo>
                  <a:lnTo>
                    <a:pt x="535" y="0"/>
                  </a:lnTo>
                  <a:lnTo>
                    <a:pt x="529" y="0"/>
                  </a:lnTo>
                  <a:lnTo>
                    <a:pt x="523" y="0"/>
                  </a:lnTo>
                  <a:lnTo>
                    <a:pt x="517" y="0"/>
                  </a:lnTo>
                  <a:lnTo>
                    <a:pt x="511" y="0"/>
                  </a:lnTo>
                  <a:lnTo>
                    <a:pt x="505" y="0"/>
                  </a:lnTo>
                  <a:lnTo>
                    <a:pt x="501" y="0"/>
                  </a:lnTo>
                  <a:lnTo>
                    <a:pt x="495" y="0"/>
                  </a:lnTo>
                  <a:lnTo>
                    <a:pt x="489" y="0"/>
                  </a:lnTo>
                  <a:lnTo>
                    <a:pt x="483" y="0"/>
                  </a:lnTo>
                  <a:lnTo>
                    <a:pt x="478" y="0"/>
                  </a:lnTo>
                  <a:lnTo>
                    <a:pt x="472" y="0"/>
                  </a:lnTo>
                  <a:lnTo>
                    <a:pt x="466" y="0"/>
                  </a:lnTo>
                  <a:lnTo>
                    <a:pt x="460" y="0"/>
                  </a:lnTo>
                  <a:lnTo>
                    <a:pt x="454" y="0"/>
                  </a:lnTo>
                  <a:lnTo>
                    <a:pt x="448" y="0"/>
                  </a:lnTo>
                  <a:lnTo>
                    <a:pt x="442" y="0"/>
                  </a:lnTo>
                  <a:lnTo>
                    <a:pt x="437" y="0"/>
                  </a:lnTo>
                  <a:lnTo>
                    <a:pt x="431" y="0"/>
                  </a:lnTo>
                  <a:lnTo>
                    <a:pt x="425" y="0"/>
                  </a:lnTo>
                  <a:lnTo>
                    <a:pt x="419" y="0"/>
                  </a:lnTo>
                  <a:lnTo>
                    <a:pt x="413" y="0"/>
                  </a:lnTo>
                  <a:lnTo>
                    <a:pt x="409" y="0"/>
                  </a:lnTo>
                  <a:lnTo>
                    <a:pt x="403" y="0"/>
                  </a:lnTo>
                  <a:lnTo>
                    <a:pt x="397" y="0"/>
                  </a:lnTo>
                  <a:lnTo>
                    <a:pt x="391" y="0"/>
                  </a:lnTo>
                  <a:lnTo>
                    <a:pt x="385" y="0"/>
                  </a:lnTo>
                  <a:lnTo>
                    <a:pt x="379" y="0"/>
                  </a:lnTo>
                  <a:lnTo>
                    <a:pt x="373" y="0"/>
                  </a:lnTo>
                  <a:lnTo>
                    <a:pt x="368" y="0"/>
                  </a:lnTo>
                  <a:lnTo>
                    <a:pt x="362" y="0"/>
                  </a:lnTo>
                  <a:lnTo>
                    <a:pt x="356" y="0"/>
                  </a:lnTo>
                  <a:lnTo>
                    <a:pt x="350" y="0"/>
                  </a:lnTo>
                  <a:lnTo>
                    <a:pt x="344" y="0"/>
                  </a:lnTo>
                  <a:lnTo>
                    <a:pt x="338" y="0"/>
                  </a:lnTo>
                  <a:lnTo>
                    <a:pt x="332" y="0"/>
                  </a:lnTo>
                  <a:lnTo>
                    <a:pt x="327" y="0"/>
                  </a:lnTo>
                  <a:lnTo>
                    <a:pt x="321" y="0"/>
                  </a:lnTo>
                  <a:lnTo>
                    <a:pt x="316" y="0"/>
                  </a:lnTo>
                  <a:lnTo>
                    <a:pt x="310" y="0"/>
                  </a:lnTo>
                  <a:lnTo>
                    <a:pt x="305" y="0"/>
                  </a:lnTo>
                  <a:lnTo>
                    <a:pt x="299" y="0"/>
                  </a:lnTo>
                  <a:lnTo>
                    <a:pt x="293" y="0"/>
                  </a:lnTo>
                  <a:lnTo>
                    <a:pt x="287" y="0"/>
                  </a:lnTo>
                  <a:lnTo>
                    <a:pt x="281" y="0"/>
                  </a:lnTo>
                  <a:lnTo>
                    <a:pt x="275" y="0"/>
                  </a:lnTo>
                  <a:lnTo>
                    <a:pt x="269" y="0"/>
                  </a:lnTo>
                  <a:lnTo>
                    <a:pt x="263" y="0"/>
                  </a:lnTo>
                  <a:lnTo>
                    <a:pt x="258" y="0"/>
                  </a:lnTo>
                  <a:lnTo>
                    <a:pt x="252" y="0"/>
                  </a:lnTo>
                  <a:lnTo>
                    <a:pt x="246" y="0"/>
                  </a:lnTo>
                  <a:lnTo>
                    <a:pt x="240" y="0"/>
                  </a:lnTo>
                  <a:lnTo>
                    <a:pt x="236" y="0"/>
                  </a:lnTo>
                  <a:lnTo>
                    <a:pt x="230" y="0"/>
                  </a:lnTo>
                  <a:lnTo>
                    <a:pt x="224" y="0"/>
                  </a:lnTo>
                  <a:lnTo>
                    <a:pt x="218" y="0"/>
                  </a:lnTo>
                  <a:lnTo>
                    <a:pt x="212" y="0"/>
                  </a:lnTo>
                  <a:lnTo>
                    <a:pt x="208" y="0"/>
                  </a:lnTo>
                  <a:lnTo>
                    <a:pt x="202" y="0"/>
                  </a:lnTo>
                  <a:lnTo>
                    <a:pt x="196" y="0"/>
                  </a:lnTo>
                  <a:lnTo>
                    <a:pt x="190" y="0"/>
                  </a:lnTo>
                  <a:lnTo>
                    <a:pt x="184" y="0"/>
                  </a:lnTo>
                  <a:lnTo>
                    <a:pt x="178" y="0"/>
                  </a:lnTo>
                  <a:lnTo>
                    <a:pt x="173" y="0"/>
                  </a:lnTo>
                  <a:lnTo>
                    <a:pt x="167" y="0"/>
                  </a:lnTo>
                  <a:lnTo>
                    <a:pt x="161" y="0"/>
                  </a:lnTo>
                  <a:lnTo>
                    <a:pt x="155" y="0"/>
                  </a:lnTo>
                  <a:lnTo>
                    <a:pt x="149" y="0"/>
                  </a:lnTo>
                  <a:lnTo>
                    <a:pt x="143" y="0"/>
                  </a:lnTo>
                  <a:lnTo>
                    <a:pt x="137" y="0"/>
                  </a:lnTo>
                  <a:lnTo>
                    <a:pt x="131" y="0"/>
                  </a:lnTo>
                  <a:lnTo>
                    <a:pt x="126" y="0"/>
                  </a:lnTo>
                  <a:lnTo>
                    <a:pt x="120" y="0"/>
                  </a:lnTo>
                  <a:lnTo>
                    <a:pt x="114" y="0"/>
                  </a:lnTo>
                  <a:lnTo>
                    <a:pt x="108" y="0"/>
                  </a:lnTo>
                  <a:lnTo>
                    <a:pt x="102" y="0"/>
                  </a:lnTo>
                  <a:lnTo>
                    <a:pt x="96" y="0"/>
                  </a:lnTo>
                  <a:lnTo>
                    <a:pt x="92" y="0"/>
                  </a:lnTo>
                  <a:lnTo>
                    <a:pt x="86" y="0"/>
                  </a:lnTo>
                  <a:lnTo>
                    <a:pt x="80" y="0"/>
                  </a:lnTo>
                  <a:lnTo>
                    <a:pt x="74" y="0"/>
                  </a:lnTo>
                  <a:lnTo>
                    <a:pt x="68" y="0"/>
                  </a:lnTo>
                  <a:lnTo>
                    <a:pt x="63" y="0"/>
                  </a:lnTo>
                  <a:lnTo>
                    <a:pt x="57" y="0"/>
                  </a:lnTo>
                  <a:lnTo>
                    <a:pt x="51" y="0"/>
                  </a:lnTo>
                  <a:lnTo>
                    <a:pt x="45" y="0"/>
                  </a:lnTo>
                  <a:lnTo>
                    <a:pt x="39" y="0"/>
                  </a:lnTo>
                  <a:lnTo>
                    <a:pt x="33" y="0"/>
                  </a:lnTo>
                  <a:lnTo>
                    <a:pt x="27" y="0"/>
                  </a:lnTo>
                  <a:lnTo>
                    <a:pt x="21" y="0"/>
                  </a:lnTo>
                  <a:lnTo>
                    <a:pt x="16" y="0"/>
                  </a:lnTo>
                  <a:lnTo>
                    <a:pt x="10" y="0"/>
                  </a:lnTo>
                  <a:lnTo>
                    <a:pt x="5" y="0"/>
                  </a:lnTo>
                  <a:lnTo>
                    <a:pt x="0" y="0"/>
                  </a:lnTo>
                </a:path>
              </a:pathLst>
            </a:custGeom>
            <a:solidFill>
              <a:srgbClr val="C03000"/>
            </a:solidFill>
            <a:ln w="12700" cap="rnd">
              <a:noFill/>
              <a:round/>
              <a:headEnd/>
              <a:tailEnd/>
            </a:ln>
          </p:spPr>
          <p:txBody>
            <a:bodyPr/>
            <a:lstStyle/>
            <a:p>
              <a:pPr fontAlgn="auto">
                <a:spcBef>
                  <a:spcPts val="0"/>
                </a:spcBef>
                <a:spcAft>
                  <a:spcPts val="0"/>
                </a:spcAft>
                <a:defRPr/>
              </a:pPr>
              <a:endParaRPr kumimoji="0" lang="en-US" sz="1800" kern="0">
                <a:solidFill>
                  <a:sysClr val="windowText" lastClr="000000"/>
                </a:solidFill>
                <a:cs typeface="+mn-cs"/>
              </a:endParaRPr>
            </a:p>
          </p:txBody>
        </p:sp>
        <p:grpSp>
          <p:nvGrpSpPr>
            <p:cNvPr id="17" name="Group 17"/>
            <p:cNvGrpSpPr>
              <a:grpSpLocks/>
            </p:cNvGrpSpPr>
            <p:nvPr/>
          </p:nvGrpSpPr>
          <p:grpSpPr bwMode="auto">
            <a:xfrm>
              <a:off x="4427" y="2876"/>
              <a:ext cx="332" cy="192"/>
              <a:chOff x="4427" y="2876"/>
              <a:chExt cx="332" cy="192"/>
            </a:xfrm>
          </p:grpSpPr>
          <p:sp>
            <p:nvSpPr>
              <p:cNvPr id="33" name="Rectangle 18"/>
              <p:cNvSpPr>
                <a:spLocks noChangeArrowheads="1"/>
              </p:cNvSpPr>
              <p:nvPr/>
            </p:nvSpPr>
            <p:spPr bwMode="auto">
              <a:xfrm>
                <a:off x="4427" y="2919"/>
                <a:ext cx="332"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p>
                <a:pPr algn="ctr"/>
                <a:r>
                  <a:rPr kumimoji="0" lang="en-US" sz="1800" b="1">
                    <a:solidFill>
                      <a:srgbClr val="000000"/>
                    </a:solidFill>
                    <a:latin typeface="Arial" charset="0"/>
                  </a:rPr>
                  <a:t>X</a:t>
                </a:r>
              </a:p>
            </p:txBody>
          </p:sp>
          <p:sp>
            <p:nvSpPr>
              <p:cNvPr id="34" name="Line 19"/>
              <p:cNvSpPr>
                <a:spLocks noChangeShapeType="1"/>
              </p:cNvSpPr>
              <p:nvPr/>
            </p:nvSpPr>
            <p:spPr bwMode="auto">
              <a:xfrm>
                <a:off x="4514" y="2876"/>
                <a:ext cx="130" cy="0"/>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grpSp>
        <p:sp>
          <p:nvSpPr>
            <p:cNvPr id="18" name="Freeform 20"/>
            <p:cNvSpPr>
              <a:spLocks/>
            </p:cNvSpPr>
            <p:nvPr/>
          </p:nvSpPr>
          <p:spPr bwMode="auto">
            <a:xfrm>
              <a:off x="1171" y="2598"/>
              <a:ext cx="1150" cy="186"/>
            </a:xfrm>
            <a:custGeom>
              <a:avLst/>
              <a:gdLst>
                <a:gd name="T0" fmla="*/ 1113 w 1150"/>
                <a:gd name="T1" fmla="*/ 185 h 186"/>
                <a:gd name="T2" fmla="*/ 1074 w 1150"/>
                <a:gd name="T3" fmla="*/ 185 h 186"/>
                <a:gd name="T4" fmla="*/ 1034 w 1150"/>
                <a:gd name="T5" fmla="*/ 185 h 186"/>
                <a:gd name="T6" fmla="*/ 993 w 1150"/>
                <a:gd name="T7" fmla="*/ 185 h 186"/>
                <a:gd name="T8" fmla="*/ 953 w 1150"/>
                <a:gd name="T9" fmla="*/ 185 h 186"/>
                <a:gd name="T10" fmla="*/ 912 w 1150"/>
                <a:gd name="T11" fmla="*/ 185 h 186"/>
                <a:gd name="T12" fmla="*/ 873 w 1150"/>
                <a:gd name="T13" fmla="*/ 185 h 186"/>
                <a:gd name="T14" fmla="*/ 833 w 1150"/>
                <a:gd name="T15" fmla="*/ 185 h 186"/>
                <a:gd name="T16" fmla="*/ 793 w 1150"/>
                <a:gd name="T17" fmla="*/ 185 h 186"/>
                <a:gd name="T18" fmla="*/ 752 w 1150"/>
                <a:gd name="T19" fmla="*/ 185 h 186"/>
                <a:gd name="T20" fmla="*/ 711 w 1150"/>
                <a:gd name="T21" fmla="*/ 185 h 186"/>
                <a:gd name="T22" fmla="*/ 672 w 1150"/>
                <a:gd name="T23" fmla="*/ 185 h 186"/>
                <a:gd name="T24" fmla="*/ 632 w 1150"/>
                <a:gd name="T25" fmla="*/ 185 h 186"/>
                <a:gd name="T26" fmla="*/ 591 w 1150"/>
                <a:gd name="T27" fmla="*/ 185 h 186"/>
                <a:gd name="T28" fmla="*/ 551 w 1150"/>
                <a:gd name="T29" fmla="*/ 0 h 186"/>
                <a:gd name="T30" fmla="*/ 510 w 1150"/>
                <a:gd name="T31" fmla="*/ 25 h 186"/>
                <a:gd name="T32" fmla="*/ 472 w 1150"/>
                <a:gd name="T33" fmla="*/ 46 h 186"/>
                <a:gd name="T34" fmla="*/ 431 w 1150"/>
                <a:gd name="T35" fmla="*/ 68 h 186"/>
                <a:gd name="T36" fmla="*/ 390 w 1150"/>
                <a:gd name="T37" fmla="*/ 84 h 186"/>
                <a:gd name="T38" fmla="*/ 350 w 1150"/>
                <a:gd name="T39" fmla="*/ 100 h 186"/>
                <a:gd name="T40" fmla="*/ 309 w 1150"/>
                <a:gd name="T41" fmla="*/ 113 h 186"/>
                <a:gd name="T42" fmla="*/ 271 w 1150"/>
                <a:gd name="T43" fmla="*/ 124 h 186"/>
                <a:gd name="T44" fmla="*/ 230 w 1150"/>
                <a:gd name="T45" fmla="*/ 135 h 186"/>
                <a:gd name="T46" fmla="*/ 189 w 1150"/>
                <a:gd name="T47" fmla="*/ 142 h 186"/>
                <a:gd name="T48" fmla="*/ 149 w 1150"/>
                <a:gd name="T49" fmla="*/ 150 h 186"/>
                <a:gd name="T50" fmla="*/ 108 w 1150"/>
                <a:gd name="T51" fmla="*/ 156 h 186"/>
                <a:gd name="T52" fmla="*/ 70 w 1150"/>
                <a:gd name="T53" fmla="*/ 162 h 186"/>
                <a:gd name="T54" fmla="*/ 29 w 1150"/>
                <a:gd name="T55" fmla="*/ 167 h 186"/>
                <a:gd name="T56" fmla="*/ 5 w 1150"/>
                <a:gd name="T57" fmla="*/ 185 h 186"/>
                <a:gd name="T58" fmla="*/ 46 w 1150"/>
                <a:gd name="T59" fmla="*/ 185 h 186"/>
                <a:gd name="T60" fmla="*/ 88 w 1150"/>
                <a:gd name="T61" fmla="*/ 185 h 186"/>
                <a:gd name="T62" fmla="*/ 126 w 1150"/>
                <a:gd name="T63" fmla="*/ 185 h 186"/>
                <a:gd name="T64" fmla="*/ 167 w 1150"/>
                <a:gd name="T65" fmla="*/ 185 h 186"/>
                <a:gd name="T66" fmla="*/ 206 w 1150"/>
                <a:gd name="T67" fmla="*/ 185 h 186"/>
                <a:gd name="T68" fmla="*/ 247 w 1150"/>
                <a:gd name="T69" fmla="*/ 185 h 186"/>
                <a:gd name="T70" fmla="*/ 287 w 1150"/>
                <a:gd name="T71" fmla="*/ 185 h 186"/>
                <a:gd name="T72" fmla="*/ 327 w 1150"/>
                <a:gd name="T73" fmla="*/ 185 h 186"/>
                <a:gd name="T74" fmla="*/ 368 w 1150"/>
                <a:gd name="T75" fmla="*/ 185 h 186"/>
                <a:gd name="T76" fmla="*/ 407 w 1150"/>
                <a:gd name="T77" fmla="*/ 185 h 186"/>
                <a:gd name="T78" fmla="*/ 449 w 1150"/>
                <a:gd name="T79" fmla="*/ 185 h 186"/>
                <a:gd name="T80" fmla="*/ 488 w 1150"/>
                <a:gd name="T81" fmla="*/ 185 h 186"/>
                <a:gd name="T82" fmla="*/ 528 w 1150"/>
                <a:gd name="T83" fmla="*/ 185 h 186"/>
                <a:gd name="T84" fmla="*/ 569 w 1150"/>
                <a:gd name="T85" fmla="*/ 185 h 186"/>
                <a:gd name="T86" fmla="*/ 608 w 1150"/>
                <a:gd name="T87" fmla="*/ 185 h 186"/>
                <a:gd name="T88" fmla="*/ 650 w 1150"/>
                <a:gd name="T89" fmla="*/ 185 h 186"/>
                <a:gd name="T90" fmla="*/ 688 w 1150"/>
                <a:gd name="T91" fmla="*/ 185 h 186"/>
                <a:gd name="T92" fmla="*/ 729 w 1150"/>
                <a:gd name="T93" fmla="*/ 185 h 186"/>
                <a:gd name="T94" fmla="*/ 770 w 1150"/>
                <a:gd name="T95" fmla="*/ 185 h 186"/>
                <a:gd name="T96" fmla="*/ 810 w 1150"/>
                <a:gd name="T97" fmla="*/ 185 h 186"/>
                <a:gd name="T98" fmla="*/ 851 w 1150"/>
                <a:gd name="T99" fmla="*/ 185 h 186"/>
                <a:gd name="T100" fmla="*/ 890 w 1150"/>
                <a:gd name="T101" fmla="*/ 185 h 186"/>
                <a:gd name="T102" fmla="*/ 930 w 1150"/>
                <a:gd name="T103" fmla="*/ 185 h 186"/>
                <a:gd name="T104" fmla="*/ 971 w 1150"/>
                <a:gd name="T105" fmla="*/ 185 h 186"/>
                <a:gd name="T106" fmla="*/ 1011 w 1150"/>
                <a:gd name="T107" fmla="*/ 185 h 186"/>
                <a:gd name="T108" fmla="*/ 1052 w 1150"/>
                <a:gd name="T109" fmla="*/ 185 h 186"/>
                <a:gd name="T110" fmla="*/ 1091 w 1150"/>
                <a:gd name="T111" fmla="*/ 185 h 186"/>
                <a:gd name="T112" fmla="*/ 1131 w 1150"/>
                <a:gd name="T113" fmla="*/ 185 h 1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50"/>
                <a:gd name="T172" fmla="*/ 0 h 186"/>
                <a:gd name="T173" fmla="*/ 1150 w 1150"/>
                <a:gd name="T174" fmla="*/ 186 h 1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50" h="186">
                  <a:moveTo>
                    <a:pt x="1149" y="185"/>
                  </a:moveTo>
                  <a:lnTo>
                    <a:pt x="1143" y="185"/>
                  </a:lnTo>
                  <a:lnTo>
                    <a:pt x="1137" y="185"/>
                  </a:lnTo>
                  <a:lnTo>
                    <a:pt x="1131" y="185"/>
                  </a:lnTo>
                  <a:lnTo>
                    <a:pt x="1125" y="185"/>
                  </a:lnTo>
                  <a:lnTo>
                    <a:pt x="1119" y="185"/>
                  </a:lnTo>
                  <a:lnTo>
                    <a:pt x="1113" y="185"/>
                  </a:lnTo>
                  <a:lnTo>
                    <a:pt x="1107" y="185"/>
                  </a:lnTo>
                  <a:lnTo>
                    <a:pt x="1102" y="185"/>
                  </a:lnTo>
                  <a:lnTo>
                    <a:pt x="1097" y="185"/>
                  </a:lnTo>
                  <a:lnTo>
                    <a:pt x="1091" y="185"/>
                  </a:lnTo>
                  <a:lnTo>
                    <a:pt x="1085" y="185"/>
                  </a:lnTo>
                  <a:lnTo>
                    <a:pt x="1080" y="185"/>
                  </a:lnTo>
                  <a:lnTo>
                    <a:pt x="1074" y="185"/>
                  </a:lnTo>
                  <a:lnTo>
                    <a:pt x="1068" y="185"/>
                  </a:lnTo>
                  <a:lnTo>
                    <a:pt x="1062" y="185"/>
                  </a:lnTo>
                  <a:lnTo>
                    <a:pt x="1056" y="185"/>
                  </a:lnTo>
                  <a:lnTo>
                    <a:pt x="1052" y="185"/>
                  </a:lnTo>
                  <a:lnTo>
                    <a:pt x="1046" y="185"/>
                  </a:lnTo>
                  <a:lnTo>
                    <a:pt x="1040" y="185"/>
                  </a:lnTo>
                  <a:lnTo>
                    <a:pt x="1034" y="185"/>
                  </a:lnTo>
                  <a:lnTo>
                    <a:pt x="1028" y="185"/>
                  </a:lnTo>
                  <a:lnTo>
                    <a:pt x="1022" y="185"/>
                  </a:lnTo>
                  <a:lnTo>
                    <a:pt x="1016" y="185"/>
                  </a:lnTo>
                  <a:lnTo>
                    <a:pt x="1011" y="185"/>
                  </a:lnTo>
                  <a:lnTo>
                    <a:pt x="1005" y="185"/>
                  </a:lnTo>
                  <a:lnTo>
                    <a:pt x="999" y="185"/>
                  </a:lnTo>
                  <a:lnTo>
                    <a:pt x="993" y="185"/>
                  </a:lnTo>
                  <a:lnTo>
                    <a:pt x="989" y="185"/>
                  </a:lnTo>
                  <a:lnTo>
                    <a:pt x="983" y="185"/>
                  </a:lnTo>
                  <a:lnTo>
                    <a:pt x="977" y="185"/>
                  </a:lnTo>
                  <a:lnTo>
                    <a:pt x="971" y="185"/>
                  </a:lnTo>
                  <a:lnTo>
                    <a:pt x="965" y="185"/>
                  </a:lnTo>
                  <a:lnTo>
                    <a:pt x="959" y="185"/>
                  </a:lnTo>
                  <a:lnTo>
                    <a:pt x="953" y="185"/>
                  </a:lnTo>
                  <a:lnTo>
                    <a:pt x="947" y="185"/>
                  </a:lnTo>
                  <a:lnTo>
                    <a:pt x="942" y="185"/>
                  </a:lnTo>
                  <a:lnTo>
                    <a:pt x="936" y="185"/>
                  </a:lnTo>
                  <a:lnTo>
                    <a:pt x="930" y="185"/>
                  </a:lnTo>
                  <a:lnTo>
                    <a:pt x="924" y="185"/>
                  </a:lnTo>
                  <a:lnTo>
                    <a:pt x="918" y="185"/>
                  </a:lnTo>
                  <a:lnTo>
                    <a:pt x="912" y="185"/>
                  </a:lnTo>
                  <a:lnTo>
                    <a:pt x="906" y="185"/>
                  </a:lnTo>
                  <a:lnTo>
                    <a:pt x="901" y="185"/>
                  </a:lnTo>
                  <a:lnTo>
                    <a:pt x="896" y="185"/>
                  </a:lnTo>
                  <a:lnTo>
                    <a:pt x="890" y="185"/>
                  </a:lnTo>
                  <a:lnTo>
                    <a:pt x="884" y="185"/>
                  </a:lnTo>
                  <a:lnTo>
                    <a:pt x="878" y="185"/>
                  </a:lnTo>
                  <a:lnTo>
                    <a:pt x="873" y="185"/>
                  </a:lnTo>
                  <a:lnTo>
                    <a:pt x="867" y="185"/>
                  </a:lnTo>
                  <a:lnTo>
                    <a:pt x="861" y="185"/>
                  </a:lnTo>
                  <a:lnTo>
                    <a:pt x="856" y="185"/>
                  </a:lnTo>
                  <a:lnTo>
                    <a:pt x="851" y="185"/>
                  </a:lnTo>
                  <a:lnTo>
                    <a:pt x="845" y="185"/>
                  </a:lnTo>
                  <a:lnTo>
                    <a:pt x="839" y="185"/>
                  </a:lnTo>
                  <a:lnTo>
                    <a:pt x="833" y="185"/>
                  </a:lnTo>
                  <a:lnTo>
                    <a:pt x="827" y="185"/>
                  </a:lnTo>
                  <a:lnTo>
                    <a:pt x="821" y="185"/>
                  </a:lnTo>
                  <a:lnTo>
                    <a:pt x="815" y="185"/>
                  </a:lnTo>
                  <a:lnTo>
                    <a:pt x="810" y="185"/>
                  </a:lnTo>
                  <a:lnTo>
                    <a:pt x="804" y="185"/>
                  </a:lnTo>
                  <a:lnTo>
                    <a:pt x="799" y="185"/>
                  </a:lnTo>
                  <a:lnTo>
                    <a:pt x="793" y="185"/>
                  </a:lnTo>
                  <a:lnTo>
                    <a:pt x="788" y="185"/>
                  </a:lnTo>
                  <a:lnTo>
                    <a:pt x="782" y="185"/>
                  </a:lnTo>
                  <a:lnTo>
                    <a:pt x="776" y="185"/>
                  </a:lnTo>
                  <a:lnTo>
                    <a:pt x="770" y="185"/>
                  </a:lnTo>
                  <a:lnTo>
                    <a:pt x="764" y="185"/>
                  </a:lnTo>
                  <a:lnTo>
                    <a:pt x="758" y="185"/>
                  </a:lnTo>
                  <a:lnTo>
                    <a:pt x="752" y="185"/>
                  </a:lnTo>
                  <a:lnTo>
                    <a:pt x="746" y="185"/>
                  </a:lnTo>
                  <a:lnTo>
                    <a:pt x="741" y="185"/>
                  </a:lnTo>
                  <a:lnTo>
                    <a:pt x="735" y="185"/>
                  </a:lnTo>
                  <a:lnTo>
                    <a:pt x="729" y="185"/>
                  </a:lnTo>
                  <a:lnTo>
                    <a:pt x="723" y="185"/>
                  </a:lnTo>
                  <a:lnTo>
                    <a:pt x="717" y="185"/>
                  </a:lnTo>
                  <a:lnTo>
                    <a:pt x="711" y="185"/>
                  </a:lnTo>
                  <a:lnTo>
                    <a:pt x="705" y="185"/>
                  </a:lnTo>
                  <a:lnTo>
                    <a:pt x="699" y="185"/>
                  </a:lnTo>
                  <a:lnTo>
                    <a:pt x="694" y="185"/>
                  </a:lnTo>
                  <a:lnTo>
                    <a:pt x="688" y="185"/>
                  </a:lnTo>
                  <a:lnTo>
                    <a:pt x="682" y="185"/>
                  </a:lnTo>
                  <a:lnTo>
                    <a:pt x="677" y="185"/>
                  </a:lnTo>
                  <a:lnTo>
                    <a:pt x="672" y="185"/>
                  </a:lnTo>
                  <a:lnTo>
                    <a:pt x="667" y="185"/>
                  </a:lnTo>
                  <a:lnTo>
                    <a:pt x="661" y="185"/>
                  </a:lnTo>
                  <a:lnTo>
                    <a:pt x="655" y="185"/>
                  </a:lnTo>
                  <a:lnTo>
                    <a:pt x="650" y="185"/>
                  </a:lnTo>
                  <a:lnTo>
                    <a:pt x="644" y="185"/>
                  </a:lnTo>
                  <a:lnTo>
                    <a:pt x="638" y="185"/>
                  </a:lnTo>
                  <a:lnTo>
                    <a:pt x="632" y="185"/>
                  </a:lnTo>
                  <a:lnTo>
                    <a:pt x="626" y="185"/>
                  </a:lnTo>
                  <a:lnTo>
                    <a:pt x="620" y="185"/>
                  </a:lnTo>
                  <a:lnTo>
                    <a:pt x="614" y="185"/>
                  </a:lnTo>
                  <a:lnTo>
                    <a:pt x="608" y="185"/>
                  </a:lnTo>
                  <a:lnTo>
                    <a:pt x="603" y="185"/>
                  </a:lnTo>
                  <a:lnTo>
                    <a:pt x="597" y="185"/>
                  </a:lnTo>
                  <a:lnTo>
                    <a:pt x="591" y="185"/>
                  </a:lnTo>
                  <a:lnTo>
                    <a:pt x="586" y="185"/>
                  </a:lnTo>
                  <a:lnTo>
                    <a:pt x="581" y="185"/>
                  </a:lnTo>
                  <a:lnTo>
                    <a:pt x="575" y="185"/>
                  </a:lnTo>
                  <a:lnTo>
                    <a:pt x="569" y="185"/>
                  </a:lnTo>
                  <a:lnTo>
                    <a:pt x="563" y="185"/>
                  </a:lnTo>
                  <a:lnTo>
                    <a:pt x="557" y="185"/>
                  </a:lnTo>
                  <a:lnTo>
                    <a:pt x="551" y="0"/>
                  </a:lnTo>
                  <a:lnTo>
                    <a:pt x="545" y="4"/>
                  </a:lnTo>
                  <a:lnTo>
                    <a:pt x="540" y="8"/>
                  </a:lnTo>
                  <a:lnTo>
                    <a:pt x="534" y="12"/>
                  </a:lnTo>
                  <a:lnTo>
                    <a:pt x="528" y="16"/>
                  </a:lnTo>
                  <a:lnTo>
                    <a:pt x="522" y="17"/>
                  </a:lnTo>
                  <a:lnTo>
                    <a:pt x="516" y="21"/>
                  </a:lnTo>
                  <a:lnTo>
                    <a:pt x="510" y="25"/>
                  </a:lnTo>
                  <a:lnTo>
                    <a:pt x="504" y="28"/>
                  </a:lnTo>
                  <a:lnTo>
                    <a:pt x="498" y="32"/>
                  </a:lnTo>
                  <a:lnTo>
                    <a:pt x="494" y="34"/>
                  </a:lnTo>
                  <a:lnTo>
                    <a:pt x="488" y="38"/>
                  </a:lnTo>
                  <a:lnTo>
                    <a:pt x="482" y="41"/>
                  </a:lnTo>
                  <a:lnTo>
                    <a:pt x="478" y="44"/>
                  </a:lnTo>
                  <a:lnTo>
                    <a:pt x="472" y="46"/>
                  </a:lnTo>
                  <a:lnTo>
                    <a:pt x="466" y="49"/>
                  </a:lnTo>
                  <a:lnTo>
                    <a:pt x="460" y="53"/>
                  </a:lnTo>
                  <a:lnTo>
                    <a:pt x="454" y="56"/>
                  </a:lnTo>
                  <a:lnTo>
                    <a:pt x="449" y="58"/>
                  </a:lnTo>
                  <a:lnTo>
                    <a:pt x="443" y="61"/>
                  </a:lnTo>
                  <a:lnTo>
                    <a:pt x="437" y="64"/>
                  </a:lnTo>
                  <a:lnTo>
                    <a:pt x="431" y="68"/>
                  </a:lnTo>
                  <a:lnTo>
                    <a:pt x="425" y="69"/>
                  </a:lnTo>
                  <a:lnTo>
                    <a:pt x="419" y="72"/>
                  </a:lnTo>
                  <a:lnTo>
                    <a:pt x="413" y="76"/>
                  </a:lnTo>
                  <a:lnTo>
                    <a:pt x="407" y="77"/>
                  </a:lnTo>
                  <a:lnTo>
                    <a:pt x="402" y="79"/>
                  </a:lnTo>
                  <a:lnTo>
                    <a:pt x="396" y="81"/>
                  </a:lnTo>
                  <a:lnTo>
                    <a:pt x="390" y="84"/>
                  </a:lnTo>
                  <a:lnTo>
                    <a:pt x="385" y="87"/>
                  </a:lnTo>
                  <a:lnTo>
                    <a:pt x="380" y="89"/>
                  </a:lnTo>
                  <a:lnTo>
                    <a:pt x="374" y="91"/>
                  </a:lnTo>
                  <a:lnTo>
                    <a:pt x="368" y="93"/>
                  </a:lnTo>
                  <a:lnTo>
                    <a:pt x="362" y="96"/>
                  </a:lnTo>
                  <a:lnTo>
                    <a:pt x="356" y="97"/>
                  </a:lnTo>
                  <a:lnTo>
                    <a:pt x="350" y="100"/>
                  </a:lnTo>
                  <a:lnTo>
                    <a:pt x="344" y="103"/>
                  </a:lnTo>
                  <a:lnTo>
                    <a:pt x="338" y="104"/>
                  </a:lnTo>
                  <a:lnTo>
                    <a:pt x="333" y="107"/>
                  </a:lnTo>
                  <a:lnTo>
                    <a:pt x="327" y="108"/>
                  </a:lnTo>
                  <a:lnTo>
                    <a:pt x="321" y="109"/>
                  </a:lnTo>
                  <a:lnTo>
                    <a:pt x="315" y="111"/>
                  </a:lnTo>
                  <a:lnTo>
                    <a:pt x="309" y="113"/>
                  </a:lnTo>
                  <a:lnTo>
                    <a:pt x="303" y="115"/>
                  </a:lnTo>
                  <a:lnTo>
                    <a:pt x="297" y="116"/>
                  </a:lnTo>
                  <a:lnTo>
                    <a:pt x="292" y="119"/>
                  </a:lnTo>
                  <a:lnTo>
                    <a:pt x="287" y="119"/>
                  </a:lnTo>
                  <a:lnTo>
                    <a:pt x="281" y="121"/>
                  </a:lnTo>
                  <a:lnTo>
                    <a:pt x="277" y="123"/>
                  </a:lnTo>
                  <a:lnTo>
                    <a:pt x="271" y="124"/>
                  </a:lnTo>
                  <a:lnTo>
                    <a:pt x="265" y="126"/>
                  </a:lnTo>
                  <a:lnTo>
                    <a:pt x="259" y="128"/>
                  </a:lnTo>
                  <a:lnTo>
                    <a:pt x="253" y="130"/>
                  </a:lnTo>
                  <a:lnTo>
                    <a:pt x="247" y="131"/>
                  </a:lnTo>
                  <a:lnTo>
                    <a:pt x="242" y="132"/>
                  </a:lnTo>
                  <a:lnTo>
                    <a:pt x="236" y="134"/>
                  </a:lnTo>
                  <a:lnTo>
                    <a:pt x="230" y="135"/>
                  </a:lnTo>
                  <a:lnTo>
                    <a:pt x="224" y="136"/>
                  </a:lnTo>
                  <a:lnTo>
                    <a:pt x="218" y="138"/>
                  </a:lnTo>
                  <a:lnTo>
                    <a:pt x="212" y="139"/>
                  </a:lnTo>
                  <a:lnTo>
                    <a:pt x="206" y="139"/>
                  </a:lnTo>
                  <a:lnTo>
                    <a:pt x="201" y="140"/>
                  </a:lnTo>
                  <a:lnTo>
                    <a:pt x="195" y="142"/>
                  </a:lnTo>
                  <a:lnTo>
                    <a:pt x="189" y="142"/>
                  </a:lnTo>
                  <a:lnTo>
                    <a:pt x="184" y="143"/>
                  </a:lnTo>
                  <a:lnTo>
                    <a:pt x="179" y="144"/>
                  </a:lnTo>
                  <a:lnTo>
                    <a:pt x="173" y="146"/>
                  </a:lnTo>
                  <a:lnTo>
                    <a:pt x="167" y="147"/>
                  </a:lnTo>
                  <a:lnTo>
                    <a:pt x="161" y="148"/>
                  </a:lnTo>
                  <a:lnTo>
                    <a:pt x="155" y="150"/>
                  </a:lnTo>
                  <a:lnTo>
                    <a:pt x="149" y="150"/>
                  </a:lnTo>
                  <a:lnTo>
                    <a:pt x="143" y="151"/>
                  </a:lnTo>
                  <a:lnTo>
                    <a:pt x="137" y="152"/>
                  </a:lnTo>
                  <a:lnTo>
                    <a:pt x="132" y="152"/>
                  </a:lnTo>
                  <a:lnTo>
                    <a:pt x="126" y="154"/>
                  </a:lnTo>
                  <a:lnTo>
                    <a:pt x="120" y="155"/>
                  </a:lnTo>
                  <a:lnTo>
                    <a:pt x="114" y="155"/>
                  </a:lnTo>
                  <a:lnTo>
                    <a:pt x="108" y="156"/>
                  </a:lnTo>
                  <a:lnTo>
                    <a:pt x="102" y="158"/>
                  </a:lnTo>
                  <a:lnTo>
                    <a:pt x="96" y="158"/>
                  </a:lnTo>
                  <a:lnTo>
                    <a:pt x="92" y="159"/>
                  </a:lnTo>
                  <a:lnTo>
                    <a:pt x="88" y="159"/>
                  </a:lnTo>
                  <a:lnTo>
                    <a:pt x="82" y="160"/>
                  </a:lnTo>
                  <a:lnTo>
                    <a:pt x="76" y="162"/>
                  </a:lnTo>
                  <a:lnTo>
                    <a:pt x="70" y="162"/>
                  </a:lnTo>
                  <a:lnTo>
                    <a:pt x="64" y="163"/>
                  </a:lnTo>
                  <a:lnTo>
                    <a:pt x="58" y="163"/>
                  </a:lnTo>
                  <a:lnTo>
                    <a:pt x="52" y="164"/>
                  </a:lnTo>
                  <a:lnTo>
                    <a:pt x="46" y="164"/>
                  </a:lnTo>
                  <a:lnTo>
                    <a:pt x="41" y="166"/>
                  </a:lnTo>
                  <a:lnTo>
                    <a:pt x="35" y="166"/>
                  </a:lnTo>
                  <a:lnTo>
                    <a:pt x="29" y="167"/>
                  </a:lnTo>
                  <a:lnTo>
                    <a:pt x="23" y="167"/>
                  </a:lnTo>
                  <a:lnTo>
                    <a:pt x="17" y="167"/>
                  </a:lnTo>
                  <a:lnTo>
                    <a:pt x="11" y="168"/>
                  </a:lnTo>
                  <a:lnTo>
                    <a:pt x="5" y="168"/>
                  </a:lnTo>
                  <a:lnTo>
                    <a:pt x="0" y="170"/>
                  </a:lnTo>
                  <a:lnTo>
                    <a:pt x="0" y="185"/>
                  </a:lnTo>
                  <a:lnTo>
                    <a:pt x="5" y="185"/>
                  </a:lnTo>
                  <a:lnTo>
                    <a:pt x="11" y="185"/>
                  </a:lnTo>
                  <a:lnTo>
                    <a:pt x="17" y="185"/>
                  </a:lnTo>
                  <a:lnTo>
                    <a:pt x="23" y="185"/>
                  </a:lnTo>
                  <a:lnTo>
                    <a:pt x="29" y="185"/>
                  </a:lnTo>
                  <a:lnTo>
                    <a:pt x="35" y="185"/>
                  </a:lnTo>
                  <a:lnTo>
                    <a:pt x="41" y="185"/>
                  </a:lnTo>
                  <a:lnTo>
                    <a:pt x="46" y="185"/>
                  </a:lnTo>
                  <a:lnTo>
                    <a:pt x="52" y="185"/>
                  </a:lnTo>
                  <a:lnTo>
                    <a:pt x="58" y="185"/>
                  </a:lnTo>
                  <a:lnTo>
                    <a:pt x="64" y="185"/>
                  </a:lnTo>
                  <a:lnTo>
                    <a:pt x="70" y="185"/>
                  </a:lnTo>
                  <a:lnTo>
                    <a:pt x="76" y="185"/>
                  </a:lnTo>
                  <a:lnTo>
                    <a:pt x="82" y="185"/>
                  </a:lnTo>
                  <a:lnTo>
                    <a:pt x="88" y="185"/>
                  </a:lnTo>
                  <a:lnTo>
                    <a:pt x="92" y="185"/>
                  </a:lnTo>
                  <a:lnTo>
                    <a:pt x="96" y="185"/>
                  </a:lnTo>
                  <a:lnTo>
                    <a:pt x="102" y="185"/>
                  </a:lnTo>
                  <a:lnTo>
                    <a:pt x="108" y="185"/>
                  </a:lnTo>
                  <a:lnTo>
                    <a:pt x="114" y="185"/>
                  </a:lnTo>
                  <a:lnTo>
                    <a:pt x="120" y="185"/>
                  </a:lnTo>
                  <a:lnTo>
                    <a:pt x="126" y="185"/>
                  </a:lnTo>
                  <a:lnTo>
                    <a:pt x="132" y="185"/>
                  </a:lnTo>
                  <a:lnTo>
                    <a:pt x="137" y="185"/>
                  </a:lnTo>
                  <a:lnTo>
                    <a:pt x="143" y="185"/>
                  </a:lnTo>
                  <a:lnTo>
                    <a:pt x="149" y="185"/>
                  </a:lnTo>
                  <a:lnTo>
                    <a:pt x="155" y="185"/>
                  </a:lnTo>
                  <a:lnTo>
                    <a:pt x="161" y="185"/>
                  </a:lnTo>
                  <a:lnTo>
                    <a:pt x="167" y="185"/>
                  </a:lnTo>
                  <a:lnTo>
                    <a:pt x="173" y="185"/>
                  </a:lnTo>
                  <a:lnTo>
                    <a:pt x="179" y="185"/>
                  </a:lnTo>
                  <a:lnTo>
                    <a:pt x="184" y="185"/>
                  </a:lnTo>
                  <a:lnTo>
                    <a:pt x="189" y="185"/>
                  </a:lnTo>
                  <a:lnTo>
                    <a:pt x="195" y="185"/>
                  </a:lnTo>
                  <a:lnTo>
                    <a:pt x="201" y="185"/>
                  </a:lnTo>
                  <a:lnTo>
                    <a:pt x="206" y="185"/>
                  </a:lnTo>
                  <a:lnTo>
                    <a:pt x="212" y="185"/>
                  </a:lnTo>
                  <a:lnTo>
                    <a:pt x="218" y="185"/>
                  </a:lnTo>
                  <a:lnTo>
                    <a:pt x="224" y="185"/>
                  </a:lnTo>
                  <a:lnTo>
                    <a:pt x="230" y="185"/>
                  </a:lnTo>
                  <a:lnTo>
                    <a:pt x="236" y="185"/>
                  </a:lnTo>
                  <a:lnTo>
                    <a:pt x="242" y="185"/>
                  </a:lnTo>
                  <a:lnTo>
                    <a:pt x="247" y="185"/>
                  </a:lnTo>
                  <a:lnTo>
                    <a:pt x="253" y="185"/>
                  </a:lnTo>
                  <a:lnTo>
                    <a:pt x="259" y="185"/>
                  </a:lnTo>
                  <a:lnTo>
                    <a:pt x="265" y="185"/>
                  </a:lnTo>
                  <a:lnTo>
                    <a:pt x="271" y="185"/>
                  </a:lnTo>
                  <a:lnTo>
                    <a:pt x="277" y="185"/>
                  </a:lnTo>
                  <a:lnTo>
                    <a:pt x="281" y="185"/>
                  </a:lnTo>
                  <a:lnTo>
                    <a:pt x="287" y="185"/>
                  </a:lnTo>
                  <a:lnTo>
                    <a:pt x="292" y="185"/>
                  </a:lnTo>
                  <a:lnTo>
                    <a:pt x="297" y="185"/>
                  </a:lnTo>
                  <a:lnTo>
                    <a:pt x="303" y="185"/>
                  </a:lnTo>
                  <a:lnTo>
                    <a:pt x="309" y="185"/>
                  </a:lnTo>
                  <a:lnTo>
                    <a:pt x="315" y="185"/>
                  </a:lnTo>
                  <a:lnTo>
                    <a:pt x="321" y="185"/>
                  </a:lnTo>
                  <a:lnTo>
                    <a:pt x="327" y="185"/>
                  </a:lnTo>
                  <a:lnTo>
                    <a:pt x="333" y="185"/>
                  </a:lnTo>
                  <a:lnTo>
                    <a:pt x="338" y="185"/>
                  </a:lnTo>
                  <a:lnTo>
                    <a:pt x="344" y="185"/>
                  </a:lnTo>
                  <a:lnTo>
                    <a:pt x="350" y="185"/>
                  </a:lnTo>
                  <a:lnTo>
                    <a:pt x="356" y="185"/>
                  </a:lnTo>
                  <a:lnTo>
                    <a:pt x="362" y="185"/>
                  </a:lnTo>
                  <a:lnTo>
                    <a:pt x="368" y="185"/>
                  </a:lnTo>
                  <a:lnTo>
                    <a:pt x="374" y="185"/>
                  </a:lnTo>
                  <a:lnTo>
                    <a:pt x="380" y="185"/>
                  </a:lnTo>
                  <a:lnTo>
                    <a:pt x="385" y="185"/>
                  </a:lnTo>
                  <a:lnTo>
                    <a:pt x="390" y="185"/>
                  </a:lnTo>
                  <a:lnTo>
                    <a:pt x="396" y="185"/>
                  </a:lnTo>
                  <a:lnTo>
                    <a:pt x="402" y="185"/>
                  </a:lnTo>
                  <a:lnTo>
                    <a:pt x="407" y="185"/>
                  </a:lnTo>
                  <a:lnTo>
                    <a:pt x="413" y="185"/>
                  </a:lnTo>
                  <a:lnTo>
                    <a:pt x="419" y="185"/>
                  </a:lnTo>
                  <a:lnTo>
                    <a:pt x="425" y="185"/>
                  </a:lnTo>
                  <a:lnTo>
                    <a:pt x="431" y="185"/>
                  </a:lnTo>
                  <a:lnTo>
                    <a:pt x="437" y="185"/>
                  </a:lnTo>
                  <a:lnTo>
                    <a:pt x="443" y="185"/>
                  </a:lnTo>
                  <a:lnTo>
                    <a:pt x="449" y="185"/>
                  </a:lnTo>
                  <a:lnTo>
                    <a:pt x="454" y="185"/>
                  </a:lnTo>
                  <a:lnTo>
                    <a:pt x="460" y="185"/>
                  </a:lnTo>
                  <a:lnTo>
                    <a:pt x="466" y="185"/>
                  </a:lnTo>
                  <a:lnTo>
                    <a:pt x="472" y="185"/>
                  </a:lnTo>
                  <a:lnTo>
                    <a:pt x="478" y="185"/>
                  </a:lnTo>
                  <a:lnTo>
                    <a:pt x="482" y="185"/>
                  </a:lnTo>
                  <a:lnTo>
                    <a:pt x="488" y="185"/>
                  </a:lnTo>
                  <a:lnTo>
                    <a:pt x="494" y="185"/>
                  </a:lnTo>
                  <a:lnTo>
                    <a:pt x="498" y="185"/>
                  </a:lnTo>
                  <a:lnTo>
                    <a:pt x="504" y="185"/>
                  </a:lnTo>
                  <a:lnTo>
                    <a:pt x="510" y="185"/>
                  </a:lnTo>
                  <a:lnTo>
                    <a:pt x="516" y="185"/>
                  </a:lnTo>
                  <a:lnTo>
                    <a:pt x="522" y="185"/>
                  </a:lnTo>
                  <a:lnTo>
                    <a:pt x="528" y="185"/>
                  </a:lnTo>
                  <a:lnTo>
                    <a:pt x="534" y="185"/>
                  </a:lnTo>
                  <a:lnTo>
                    <a:pt x="540" y="185"/>
                  </a:lnTo>
                  <a:lnTo>
                    <a:pt x="545" y="185"/>
                  </a:lnTo>
                  <a:lnTo>
                    <a:pt x="551" y="185"/>
                  </a:lnTo>
                  <a:lnTo>
                    <a:pt x="557" y="185"/>
                  </a:lnTo>
                  <a:lnTo>
                    <a:pt x="563" y="185"/>
                  </a:lnTo>
                  <a:lnTo>
                    <a:pt x="569" y="185"/>
                  </a:lnTo>
                  <a:lnTo>
                    <a:pt x="575" y="185"/>
                  </a:lnTo>
                  <a:lnTo>
                    <a:pt x="581" y="185"/>
                  </a:lnTo>
                  <a:lnTo>
                    <a:pt x="586" y="185"/>
                  </a:lnTo>
                  <a:lnTo>
                    <a:pt x="591" y="185"/>
                  </a:lnTo>
                  <a:lnTo>
                    <a:pt x="597" y="185"/>
                  </a:lnTo>
                  <a:lnTo>
                    <a:pt x="603" y="185"/>
                  </a:lnTo>
                  <a:lnTo>
                    <a:pt x="608" y="185"/>
                  </a:lnTo>
                  <a:lnTo>
                    <a:pt x="614" y="185"/>
                  </a:lnTo>
                  <a:lnTo>
                    <a:pt x="620" y="185"/>
                  </a:lnTo>
                  <a:lnTo>
                    <a:pt x="626" y="185"/>
                  </a:lnTo>
                  <a:lnTo>
                    <a:pt x="632" y="185"/>
                  </a:lnTo>
                  <a:lnTo>
                    <a:pt x="638" y="185"/>
                  </a:lnTo>
                  <a:lnTo>
                    <a:pt x="644" y="185"/>
                  </a:lnTo>
                  <a:lnTo>
                    <a:pt x="650" y="185"/>
                  </a:lnTo>
                  <a:lnTo>
                    <a:pt x="655" y="185"/>
                  </a:lnTo>
                  <a:lnTo>
                    <a:pt x="661" y="185"/>
                  </a:lnTo>
                  <a:lnTo>
                    <a:pt x="667" y="185"/>
                  </a:lnTo>
                  <a:lnTo>
                    <a:pt x="672" y="185"/>
                  </a:lnTo>
                  <a:lnTo>
                    <a:pt x="677" y="185"/>
                  </a:lnTo>
                  <a:lnTo>
                    <a:pt x="682" y="185"/>
                  </a:lnTo>
                  <a:lnTo>
                    <a:pt x="688" y="185"/>
                  </a:lnTo>
                  <a:lnTo>
                    <a:pt x="694" y="185"/>
                  </a:lnTo>
                  <a:lnTo>
                    <a:pt x="699" y="185"/>
                  </a:lnTo>
                  <a:lnTo>
                    <a:pt x="705" y="185"/>
                  </a:lnTo>
                  <a:lnTo>
                    <a:pt x="711" y="185"/>
                  </a:lnTo>
                  <a:lnTo>
                    <a:pt x="717" y="185"/>
                  </a:lnTo>
                  <a:lnTo>
                    <a:pt x="723" y="185"/>
                  </a:lnTo>
                  <a:lnTo>
                    <a:pt x="729" y="185"/>
                  </a:lnTo>
                  <a:lnTo>
                    <a:pt x="735" y="185"/>
                  </a:lnTo>
                  <a:lnTo>
                    <a:pt x="741" y="185"/>
                  </a:lnTo>
                  <a:lnTo>
                    <a:pt x="746" y="185"/>
                  </a:lnTo>
                  <a:lnTo>
                    <a:pt x="752" y="185"/>
                  </a:lnTo>
                  <a:lnTo>
                    <a:pt x="758" y="185"/>
                  </a:lnTo>
                  <a:lnTo>
                    <a:pt x="764" y="185"/>
                  </a:lnTo>
                  <a:lnTo>
                    <a:pt x="770" y="185"/>
                  </a:lnTo>
                  <a:lnTo>
                    <a:pt x="776" y="185"/>
                  </a:lnTo>
                  <a:lnTo>
                    <a:pt x="782" y="185"/>
                  </a:lnTo>
                  <a:lnTo>
                    <a:pt x="788" y="185"/>
                  </a:lnTo>
                  <a:lnTo>
                    <a:pt x="793" y="185"/>
                  </a:lnTo>
                  <a:lnTo>
                    <a:pt x="799" y="185"/>
                  </a:lnTo>
                  <a:lnTo>
                    <a:pt x="804" y="185"/>
                  </a:lnTo>
                  <a:lnTo>
                    <a:pt x="810" y="185"/>
                  </a:lnTo>
                  <a:lnTo>
                    <a:pt x="815" y="185"/>
                  </a:lnTo>
                  <a:lnTo>
                    <a:pt x="821" y="185"/>
                  </a:lnTo>
                  <a:lnTo>
                    <a:pt x="827" y="185"/>
                  </a:lnTo>
                  <a:lnTo>
                    <a:pt x="833" y="185"/>
                  </a:lnTo>
                  <a:lnTo>
                    <a:pt x="839" y="185"/>
                  </a:lnTo>
                  <a:lnTo>
                    <a:pt x="845" y="185"/>
                  </a:lnTo>
                  <a:lnTo>
                    <a:pt x="851" y="185"/>
                  </a:lnTo>
                  <a:lnTo>
                    <a:pt x="856" y="185"/>
                  </a:lnTo>
                  <a:lnTo>
                    <a:pt x="861" y="185"/>
                  </a:lnTo>
                  <a:lnTo>
                    <a:pt x="867" y="185"/>
                  </a:lnTo>
                  <a:lnTo>
                    <a:pt x="873" y="185"/>
                  </a:lnTo>
                  <a:lnTo>
                    <a:pt x="878" y="185"/>
                  </a:lnTo>
                  <a:lnTo>
                    <a:pt x="884" y="185"/>
                  </a:lnTo>
                  <a:lnTo>
                    <a:pt x="890" y="185"/>
                  </a:lnTo>
                  <a:lnTo>
                    <a:pt x="896" y="185"/>
                  </a:lnTo>
                  <a:lnTo>
                    <a:pt x="901" y="185"/>
                  </a:lnTo>
                  <a:lnTo>
                    <a:pt x="906" y="185"/>
                  </a:lnTo>
                  <a:lnTo>
                    <a:pt x="912" y="185"/>
                  </a:lnTo>
                  <a:lnTo>
                    <a:pt x="918" y="185"/>
                  </a:lnTo>
                  <a:lnTo>
                    <a:pt x="924" y="185"/>
                  </a:lnTo>
                  <a:lnTo>
                    <a:pt x="930" y="185"/>
                  </a:lnTo>
                  <a:lnTo>
                    <a:pt x="936" y="185"/>
                  </a:lnTo>
                  <a:lnTo>
                    <a:pt x="942" y="185"/>
                  </a:lnTo>
                  <a:lnTo>
                    <a:pt x="947" y="185"/>
                  </a:lnTo>
                  <a:lnTo>
                    <a:pt x="953" y="185"/>
                  </a:lnTo>
                  <a:lnTo>
                    <a:pt x="959" y="185"/>
                  </a:lnTo>
                  <a:lnTo>
                    <a:pt x="965" y="185"/>
                  </a:lnTo>
                  <a:lnTo>
                    <a:pt x="971" y="185"/>
                  </a:lnTo>
                  <a:lnTo>
                    <a:pt x="977" y="185"/>
                  </a:lnTo>
                  <a:lnTo>
                    <a:pt x="983" y="185"/>
                  </a:lnTo>
                  <a:lnTo>
                    <a:pt x="989" y="185"/>
                  </a:lnTo>
                  <a:lnTo>
                    <a:pt x="993" y="185"/>
                  </a:lnTo>
                  <a:lnTo>
                    <a:pt x="999" y="185"/>
                  </a:lnTo>
                  <a:lnTo>
                    <a:pt x="1005" y="185"/>
                  </a:lnTo>
                  <a:lnTo>
                    <a:pt x="1011" y="185"/>
                  </a:lnTo>
                  <a:lnTo>
                    <a:pt x="1016" y="185"/>
                  </a:lnTo>
                  <a:lnTo>
                    <a:pt x="1022" y="185"/>
                  </a:lnTo>
                  <a:lnTo>
                    <a:pt x="1028" y="185"/>
                  </a:lnTo>
                  <a:lnTo>
                    <a:pt x="1034" y="185"/>
                  </a:lnTo>
                  <a:lnTo>
                    <a:pt x="1040" y="185"/>
                  </a:lnTo>
                  <a:lnTo>
                    <a:pt x="1046" y="185"/>
                  </a:lnTo>
                  <a:lnTo>
                    <a:pt x="1052" y="185"/>
                  </a:lnTo>
                  <a:lnTo>
                    <a:pt x="1056" y="185"/>
                  </a:lnTo>
                  <a:lnTo>
                    <a:pt x="1062" y="185"/>
                  </a:lnTo>
                  <a:lnTo>
                    <a:pt x="1068" y="185"/>
                  </a:lnTo>
                  <a:lnTo>
                    <a:pt x="1074" y="185"/>
                  </a:lnTo>
                  <a:lnTo>
                    <a:pt x="1080" y="185"/>
                  </a:lnTo>
                  <a:lnTo>
                    <a:pt x="1085" y="185"/>
                  </a:lnTo>
                  <a:lnTo>
                    <a:pt x="1091" y="185"/>
                  </a:lnTo>
                  <a:lnTo>
                    <a:pt x="1097" y="185"/>
                  </a:lnTo>
                  <a:lnTo>
                    <a:pt x="1102" y="185"/>
                  </a:lnTo>
                  <a:lnTo>
                    <a:pt x="1107" y="185"/>
                  </a:lnTo>
                  <a:lnTo>
                    <a:pt x="1113" y="185"/>
                  </a:lnTo>
                  <a:lnTo>
                    <a:pt x="1119" y="185"/>
                  </a:lnTo>
                  <a:lnTo>
                    <a:pt x="1125" y="185"/>
                  </a:lnTo>
                  <a:lnTo>
                    <a:pt x="1131" y="185"/>
                  </a:lnTo>
                  <a:lnTo>
                    <a:pt x="1137" y="185"/>
                  </a:lnTo>
                  <a:lnTo>
                    <a:pt x="1143" y="185"/>
                  </a:lnTo>
                  <a:lnTo>
                    <a:pt x="1149" y="185"/>
                  </a:lnTo>
                </a:path>
              </a:pathLst>
            </a:custGeom>
            <a:solidFill>
              <a:srgbClr val="CC0000"/>
            </a:solidFill>
            <a:ln w="12700" cap="rnd">
              <a:noFill/>
              <a:round/>
              <a:headEnd/>
              <a:tailEnd/>
            </a:ln>
          </p:spPr>
          <p:txBody>
            <a:bodyPr/>
            <a:lstStyle/>
            <a:p>
              <a:pPr fontAlgn="auto">
                <a:spcBef>
                  <a:spcPts val="0"/>
                </a:spcBef>
                <a:spcAft>
                  <a:spcPts val="0"/>
                </a:spcAft>
                <a:defRPr/>
              </a:pPr>
              <a:endParaRPr kumimoji="0" lang="en-US" sz="1800" kern="0">
                <a:solidFill>
                  <a:sysClr val="windowText" lastClr="000000"/>
                </a:solidFill>
                <a:cs typeface="+mn-cs"/>
              </a:endParaRPr>
            </a:p>
          </p:txBody>
        </p:sp>
        <p:sp>
          <p:nvSpPr>
            <p:cNvPr id="19" name="Rectangle 21"/>
            <p:cNvSpPr>
              <a:spLocks noChangeArrowheads="1"/>
            </p:cNvSpPr>
            <p:nvPr/>
          </p:nvSpPr>
          <p:spPr bwMode="auto">
            <a:xfrm>
              <a:off x="2729" y="2140"/>
              <a:ext cx="402" cy="229"/>
            </a:xfrm>
            <a:prstGeom prst="rect">
              <a:avLst/>
            </a:prstGeom>
            <a:solidFill>
              <a:srgbClr val="CECECE"/>
            </a:solidFill>
            <a:ln w="12700">
              <a:noFill/>
              <a:miter lim="800000"/>
              <a:headEnd/>
              <a:tailEnd/>
            </a:ln>
          </p:spPr>
          <p:txBody>
            <a:bodyPr wrap="none" lIns="90488" tIns="44450" rIns="90488" bIns="44450">
              <a:spAutoFit/>
            </a:bodyPr>
            <a:lstStyle/>
            <a:p>
              <a:pPr fontAlgn="auto">
                <a:spcAft>
                  <a:spcPts val="0"/>
                </a:spcAft>
                <a:defRPr/>
              </a:pPr>
              <a:r>
                <a:rPr kumimoji="0" lang="en-US" sz="1800" b="1" kern="0" dirty="0">
                  <a:solidFill>
                    <a:srgbClr val="808080"/>
                  </a:solidFill>
                  <a:latin typeface="Arial" pitchFamily="34" charset="0"/>
                  <a:cs typeface="+mn-cs"/>
                </a:rPr>
                <a:t>95%</a:t>
              </a:r>
            </a:p>
          </p:txBody>
        </p:sp>
        <p:sp>
          <p:nvSpPr>
            <p:cNvPr id="20" name="Line 22"/>
            <p:cNvSpPr>
              <a:spLocks noChangeShapeType="1"/>
            </p:cNvSpPr>
            <p:nvPr/>
          </p:nvSpPr>
          <p:spPr bwMode="auto">
            <a:xfrm>
              <a:off x="1184" y="2783"/>
              <a:ext cx="3462"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21" name="Rectangle 23"/>
            <p:cNvSpPr>
              <a:spLocks noChangeArrowheads="1"/>
            </p:cNvSpPr>
            <p:nvPr/>
          </p:nvSpPr>
          <p:spPr bwMode="auto">
            <a:xfrm>
              <a:off x="4299" y="1959"/>
              <a:ext cx="394" cy="229"/>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800" b="1" kern="0">
                  <a:solidFill>
                    <a:srgbClr val="808080"/>
                  </a:solidFill>
                  <a:latin typeface="Arial" pitchFamily="34" charset="0"/>
                  <a:cs typeface="+mn-cs"/>
                </a:rPr>
                <a:t>.025</a:t>
              </a:r>
            </a:p>
          </p:txBody>
        </p:sp>
        <p:sp>
          <p:nvSpPr>
            <p:cNvPr id="22" name="Rectangle 24"/>
            <p:cNvSpPr>
              <a:spLocks noChangeArrowheads="1"/>
            </p:cNvSpPr>
            <p:nvPr/>
          </p:nvSpPr>
          <p:spPr bwMode="auto">
            <a:xfrm>
              <a:off x="1093" y="1959"/>
              <a:ext cx="394" cy="229"/>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800" b="1" kern="0" dirty="0">
                  <a:solidFill>
                    <a:srgbClr val="808080"/>
                  </a:solidFill>
                  <a:latin typeface="Arial" pitchFamily="34" charset="0"/>
                  <a:cs typeface="+mn-cs"/>
                </a:rPr>
                <a:t>.025</a:t>
              </a:r>
            </a:p>
          </p:txBody>
        </p:sp>
        <p:sp>
          <p:nvSpPr>
            <p:cNvPr id="23" name="Line 25"/>
            <p:cNvSpPr>
              <a:spLocks noChangeShapeType="1"/>
            </p:cNvSpPr>
            <p:nvPr/>
          </p:nvSpPr>
          <p:spPr bwMode="auto">
            <a:xfrm flipH="1">
              <a:off x="4267" y="2244"/>
              <a:ext cx="253" cy="394"/>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24" name="Line 26"/>
            <p:cNvSpPr>
              <a:spLocks noChangeShapeType="1"/>
            </p:cNvSpPr>
            <p:nvPr/>
          </p:nvSpPr>
          <p:spPr bwMode="auto">
            <a:xfrm>
              <a:off x="1335" y="2252"/>
              <a:ext cx="221" cy="394"/>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25" name="Line 27"/>
            <p:cNvSpPr>
              <a:spLocks noChangeShapeType="1"/>
            </p:cNvSpPr>
            <p:nvPr/>
          </p:nvSpPr>
          <p:spPr bwMode="auto">
            <a:xfrm>
              <a:off x="1140" y="3310"/>
              <a:ext cx="3462"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26" name="Rectangle 28"/>
            <p:cNvSpPr>
              <a:spLocks noChangeArrowheads="1"/>
            </p:cNvSpPr>
            <p:nvPr/>
          </p:nvSpPr>
          <p:spPr bwMode="auto">
            <a:xfrm>
              <a:off x="4461" y="3340"/>
              <a:ext cx="20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0" lang="en-US" sz="1800" b="1">
                  <a:solidFill>
                    <a:srgbClr val="808080"/>
                  </a:solidFill>
                  <a:latin typeface="Arial" charset="0"/>
                </a:rPr>
                <a:t>Z</a:t>
              </a:r>
            </a:p>
          </p:txBody>
        </p:sp>
        <p:sp>
          <p:nvSpPr>
            <p:cNvPr id="27" name="Line 29"/>
            <p:cNvSpPr>
              <a:spLocks noChangeShapeType="1"/>
            </p:cNvSpPr>
            <p:nvPr/>
          </p:nvSpPr>
          <p:spPr bwMode="auto">
            <a:xfrm>
              <a:off x="4077" y="2860"/>
              <a:ext cx="0" cy="571"/>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28" name="Line 30"/>
            <p:cNvSpPr>
              <a:spLocks noChangeShapeType="1"/>
            </p:cNvSpPr>
            <p:nvPr/>
          </p:nvSpPr>
          <p:spPr bwMode="auto">
            <a:xfrm>
              <a:off x="1710" y="2860"/>
              <a:ext cx="0" cy="571"/>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29" name="Rectangle 31"/>
            <p:cNvSpPr>
              <a:spLocks noChangeArrowheads="1"/>
            </p:cNvSpPr>
            <p:nvPr/>
          </p:nvSpPr>
          <p:spPr bwMode="auto">
            <a:xfrm>
              <a:off x="3724" y="3480"/>
              <a:ext cx="394" cy="229"/>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800" b="1" kern="0">
                  <a:solidFill>
                    <a:srgbClr val="808080"/>
                  </a:solidFill>
                  <a:latin typeface="Arial" pitchFamily="34" charset="0"/>
                  <a:cs typeface="+mn-cs"/>
                </a:rPr>
                <a:t>1.96</a:t>
              </a:r>
            </a:p>
          </p:txBody>
        </p:sp>
        <p:sp>
          <p:nvSpPr>
            <p:cNvPr id="30" name="Rectangle 32"/>
            <p:cNvSpPr>
              <a:spLocks noChangeArrowheads="1"/>
            </p:cNvSpPr>
            <p:nvPr/>
          </p:nvSpPr>
          <p:spPr bwMode="auto">
            <a:xfrm>
              <a:off x="1357" y="3480"/>
              <a:ext cx="442" cy="229"/>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800" b="1" kern="0">
                  <a:solidFill>
                    <a:srgbClr val="808080"/>
                  </a:solidFill>
                  <a:latin typeface="Arial" pitchFamily="34" charset="0"/>
                  <a:cs typeface="+mn-cs"/>
                </a:rPr>
                <a:t>-1.96</a:t>
              </a:r>
            </a:p>
          </p:txBody>
        </p:sp>
        <p:sp>
          <p:nvSpPr>
            <p:cNvPr id="31" name="Line 33"/>
            <p:cNvSpPr>
              <a:spLocks noChangeShapeType="1"/>
            </p:cNvSpPr>
            <p:nvPr/>
          </p:nvSpPr>
          <p:spPr bwMode="auto">
            <a:xfrm>
              <a:off x="2884" y="3137"/>
              <a:ext cx="0" cy="294"/>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32" name="Rectangle 34"/>
            <p:cNvSpPr>
              <a:spLocks noChangeArrowheads="1"/>
            </p:cNvSpPr>
            <p:nvPr/>
          </p:nvSpPr>
          <p:spPr bwMode="auto">
            <a:xfrm>
              <a:off x="2770" y="3480"/>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0" lang="en-US" sz="1800" b="1">
                  <a:solidFill>
                    <a:srgbClr val="808080"/>
                  </a:solidFill>
                  <a:latin typeface="Arial" charset="0"/>
                </a:rPr>
                <a:t>0</a:t>
              </a:r>
            </a:p>
          </p:txBody>
        </p:sp>
      </p:grpSp>
    </p:spTree>
    <p:extLst>
      <p:ext uri="{BB962C8B-B14F-4D97-AF65-F5344CB8AC3E}">
        <p14:creationId xmlns:p14="http://schemas.microsoft.com/office/powerpoint/2010/main" val="2364850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Estimating the Population Mean</a:t>
            </a:r>
            <a:r>
              <a:rPr lang="it-IT" sz="2000" b="0" u="sng" dirty="0" smtClean="0">
                <a:latin typeface="Times New Roman" pitchFamily="18" charset="0"/>
                <a:cs typeface="Times New Roman" pitchFamily="18" charset="0"/>
              </a:rPr>
              <a:t> :</a:t>
            </a:r>
          </a:p>
          <a:p>
            <a:pPr marL="0" indent="0" algn="just">
              <a:buNone/>
            </a:pPr>
            <a:r>
              <a:rPr lang="it-IT" sz="1800" b="0" dirty="0">
                <a:latin typeface="Times New Roman" pitchFamily="18" charset="0"/>
                <a:cs typeface="Times New Roman" pitchFamily="18" charset="0"/>
              </a:rPr>
              <a:t>.</a:t>
            </a:r>
            <a:endParaRPr lang="en-US" sz="2000" b="0" dirty="0" smtClean="0">
              <a:latin typeface="Times New Roman" pitchFamily="18" charset="0"/>
              <a:cs typeface="Times New Roman" pitchFamily="18" charset="0"/>
            </a:endParaRPr>
          </a:p>
        </p:txBody>
      </p:sp>
      <p:sp>
        <p:nvSpPr>
          <p:cNvPr id="5" name="Rectangle 4"/>
          <p:cNvSpPr/>
          <p:nvPr/>
        </p:nvSpPr>
        <p:spPr>
          <a:xfrm>
            <a:off x="457200" y="2393790"/>
            <a:ext cx="8122657" cy="2862322"/>
          </a:xfrm>
          <a:prstGeom prst="rect">
            <a:avLst/>
          </a:prstGeom>
        </p:spPr>
        <p:txBody>
          <a:bodyPr wrap="square">
            <a:spAutoFit/>
          </a:bodyPr>
          <a:lstStyle/>
          <a:p>
            <a:r>
              <a:rPr lang="en-US" sz="2000" b="0" dirty="0" smtClean="0">
                <a:latin typeface="Times New Roman" pitchFamily="18" charset="0"/>
                <a:cs typeface="Times New Roman" pitchFamily="18" charset="0"/>
              </a:rPr>
              <a:t>For </a:t>
            </a:r>
            <a:r>
              <a:rPr lang="en-US" sz="2000" b="0" dirty="0">
                <a:latin typeface="Times New Roman" pitchFamily="18" charset="0"/>
                <a:cs typeface="Times New Roman" pitchFamily="18" charset="0"/>
              </a:rPr>
              <a:t>a 95% confidence interval</a:t>
            </a:r>
          </a:p>
          <a:p>
            <a:r>
              <a:rPr lang="en-US" sz="2000" b="0" dirty="0">
                <a:latin typeface="Times New Roman" pitchFamily="18" charset="0"/>
                <a:cs typeface="Times New Roman" pitchFamily="18" charset="0"/>
              </a:rPr>
              <a:t>	α = 0.05</a:t>
            </a:r>
          </a:p>
          <a:p>
            <a:r>
              <a:rPr lang="en-US" sz="2000" b="0" dirty="0">
                <a:latin typeface="Times New Roman" pitchFamily="18" charset="0"/>
                <a:cs typeface="Times New Roman" pitchFamily="18" charset="0"/>
              </a:rPr>
              <a:t>	α/2 = 0.025</a:t>
            </a:r>
          </a:p>
          <a:p>
            <a:endParaRPr lang="en-US" sz="2000" b="0" dirty="0">
              <a:latin typeface="Times New Roman" pitchFamily="18" charset="0"/>
              <a:cs typeface="Times New Roman" pitchFamily="18" charset="0"/>
            </a:endParaRPr>
          </a:p>
          <a:p>
            <a:r>
              <a:rPr lang="en-US" sz="2000" b="0" dirty="0">
                <a:latin typeface="Times New Roman" pitchFamily="18" charset="0"/>
                <a:cs typeface="Times New Roman" pitchFamily="18" charset="0"/>
              </a:rPr>
              <a:t>	Value of α/2 or z.025 look at the standard normal distribution table </a:t>
            </a:r>
            <a:r>
              <a:rPr lang="en-US" sz="2000" b="0" dirty="0" smtClean="0">
                <a:latin typeface="Times New Roman" pitchFamily="18" charset="0"/>
                <a:cs typeface="Times New Roman" pitchFamily="18" charset="0"/>
              </a:rPr>
              <a:t>	under  .</a:t>
            </a:r>
            <a:r>
              <a:rPr lang="en-US" sz="2000" b="0" dirty="0">
                <a:latin typeface="Times New Roman" pitchFamily="18" charset="0"/>
                <a:cs typeface="Times New Roman" pitchFamily="18" charset="0"/>
              </a:rPr>
              <a:t>5000 - .0250 = .</a:t>
            </a:r>
            <a:r>
              <a:rPr lang="en-US" sz="2000" b="0" dirty="0" smtClean="0">
                <a:latin typeface="Times New Roman" pitchFamily="18" charset="0"/>
                <a:cs typeface="Times New Roman" pitchFamily="18" charset="0"/>
              </a:rPr>
              <a:t>4750</a:t>
            </a:r>
          </a:p>
          <a:p>
            <a:endParaRPr lang="en-US" sz="2000" b="0" dirty="0">
              <a:latin typeface="Times New Roman" pitchFamily="18" charset="0"/>
              <a:cs typeface="Times New Roman" pitchFamily="18" charset="0"/>
            </a:endParaRPr>
          </a:p>
          <a:p>
            <a:r>
              <a:rPr lang="en-US" sz="2000" b="0" dirty="0">
                <a:latin typeface="Times New Roman" pitchFamily="18" charset="0"/>
                <a:cs typeface="Times New Roman" pitchFamily="18" charset="0"/>
              </a:rPr>
              <a:t>	From Table </a:t>
            </a:r>
            <a:r>
              <a:rPr lang="en-US" sz="2000" b="0" dirty="0" smtClean="0">
                <a:latin typeface="Times New Roman" pitchFamily="18" charset="0"/>
                <a:cs typeface="Times New Roman" pitchFamily="18" charset="0"/>
              </a:rPr>
              <a:t>look </a:t>
            </a:r>
            <a:r>
              <a:rPr lang="en-US" sz="2000" b="0" dirty="0">
                <a:latin typeface="Times New Roman" pitchFamily="18" charset="0"/>
                <a:cs typeface="Times New Roman" pitchFamily="18" charset="0"/>
              </a:rPr>
              <a:t>up 0.4750, and read 1.96 as the</a:t>
            </a:r>
            <a:br>
              <a:rPr lang="en-US" sz="2000" b="0" dirty="0">
                <a:latin typeface="Times New Roman" pitchFamily="18" charset="0"/>
                <a:cs typeface="Times New Roman" pitchFamily="18" charset="0"/>
              </a:rPr>
            </a:br>
            <a:r>
              <a:rPr lang="en-US" sz="2000" b="0" dirty="0" smtClean="0">
                <a:latin typeface="Times New Roman" pitchFamily="18" charset="0"/>
                <a:cs typeface="Times New Roman" pitchFamily="18" charset="0"/>
              </a:rPr>
              <a:t>	z </a:t>
            </a:r>
            <a:r>
              <a:rPr lang="en-US" sz="2000" b="0" dirty="0">
                <a:latin typeface="Times New Roman" pitchFamily="18" charset="0"/>
                <a:cs typeface="Times New Roman" pitchFamily="18" charset="0"/>
              </a:rPr>
              <a:t>value from the row and column</a:t>
            </a:r>
          </a:p>
        </p:txBody>
      </p:sp>
    </p:spTree>
    <p:extLst>
      <p:ext uri="{BB962C8B-B14F-4D97-AF65-F5344CB8AC3E}">
        <p14:creationId xmlns:p14="http://schemas.microsoft.com/office/powerpoint/2010/main" val="2364850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Estimating the Population Mean</a:t>
            </a:r>
            <a:r>
              <a:rPr lang="it-IT" sz="2000" b="0" u="sng" dirty="0" smtClean="0">
                <a:latin typeface="Times New Roman" pitchFamily="18" charset="0"/>
                <a:cs typeface="Times New Roman" pitchFamily="18" charset="0"/>
              </a:rPr>
              <a:t> :</a:t>
            </a:r>
          </a:p>
          <a:p>
            <a:pPr marL="0" indent="0" algn="just">
              <a:buNone/>
            </a:pPr>
            <a:r>
              <a:rPr lang="it-IT" sz="1800" b="0" dirty="0">
                <a:latin typeface="Times New Roman" pitchFamily="18" charset="0"/>
                <a:cs typeface="Times New Roman" pitchFamily="18" charset="0"/>
              </a:rPr>
              <a:t>.</a:t>
            </a:r>
            <a:endParaRPr lang="en-US" sz="2000" b="0" dirty="0" smtClean="0">
              <a:latin typeface="Times New Roman" pitchFamily="18" charset="0"/>
              <a:cs typeface="Times New Roman" pitchFamily="18" charset="0"/>
            </a:endParaRPr>
          </a:p>
        </p:txBody>
      </p:sp>
      <p:sp>
        <p:nvSpPr>
          <p:cNvPr id="5" name="Content Placeholder 2"/>
          <p:cNvSpPr txBox="1">
            <a:spLocks/>
          </p:cNvSpPr>
          <p:nvPr/>
        </p:nvSpPr>
        <p:spPr>
          <a:xfrm>
            <a:off x="381000" y="2008015"/>
            <a:ext cx="8382000" cy="22110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l-GR" sz="2000" smtClean="0">
                <a:latin typeface="Times New Roman" pitchFamily="18" charset="0"/>
                <a:cs typeface="Times New Roman" pitchFamily="18" charset="0"/>
              </a:rPr>
              <a:t>α</a:t>
            </a:r>
            <a:r>
              <a:rPr lang="en-US" sz="2000" smtClean="0">
                <a:latin typeface="Times New Roman" pitchFamily="18" charset="0"/>
                <a:cs typeface="Times New Roman" pitchFamily="18" charset="0"/>
              </a:rPr>
              <a:t> is used to locate the Z value in constructing the confidence interval</a:t>
            </a:r>
          </a:p>
          <a:p>
            <a:r>
              <a:rPr lang="en-US" sz="2000" smtClean="0">
                <a:latin typeface="Times New Roman" pitchFamily="18" charset="0"/>
                <a:cs typeface="Times New Roman" pitchFamily="18" charset="0"/>
              </a:rPr>
              <a:t>The </a:t>
            </a:r>
            <a:r>
              <a:rPr lang="en-US" sz="2000" u="sng" smtClean="0">
                <a:latin typeface="Times New Roman" pitchFamily="18" charset="0"/>
                <a:cs typeface="Times New Roman" pitchFamily="18" charset="0"/>
              </a:rPr>
              <a:t>confidence interval yields a range within which the researcher feel with some confidence the population mean is located</a:t>
            </a:r>
          </a:p>
          <a:p>
            <a:r>
              <a:rPr lang="en-US" sz="2000" smtClean="0">
                <a:latin typeface="Times New Roman" pitchFamily="18" charset="0"/>
                <a:cs typeface="Times New Roman" pitchFamily="18" charset="0"/>
              </a:rPr>
              <a:t>Z score – the number of standard deviations a value (x) is above or below the mean of a set of numbers when the data are normally distributed</a:t>
            </a:r>
          </a:p>
          <a:p>
            <a:endParaRPr lang="en-US" sz="2000" dirty="0" smtClean="0">
              <a:latin typeface="Times New Roman" pitchFamily="18" charset="0"/>
              <a:cs typeface="Times New Roman" pitchFamily="18" charset="0"/>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601015753"/>
              </p:ext>
            </p:extLst>
          </p:nvPr>
        </p:nvGraphicFramePr>
        <p:xfrm>
          <a:off x="3611875" y="4350720"/>
          <a:ext cx="1346648" cy="1319165"/>
        </p:xfrm>
        <a:graphic>
          <a:graphicData uri="http://schemas.openxmlformats.org/presentationml/2006/ole">
            <mc:AlternateContent xmlns:mc="http://schemas.openxmlformats.org/markup-compatibility/2006">
              <mc:Choice xmlns:v="urn:schemas-microsoft-com:vml" Requires="v">
                <p:oleObj spid="_x0000_s23556" name="Equation" r:id="rId3" imgW="622080" imgH="609480" progId="">
                  <p:embed/>
                </p:oleObj>
              </mc:Choice>
              <mc:Fallback>
                <p:oleObj name="Equation" r:id="rId3" imgW="622080" imgH="6094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1875" y="4350720"/>
                        <a:ext cx="1346648" cy="1319165"/>
                      </a:xfrm>
                      <a:prstGeom prst="rect">
                        <a:avLst/>
                      </a:prstGeom>
                      <a:noFill/>
                      <a:ln w="57150">
                        <a:solidFill>
                          <a:srgbClr val="FFCC00"/>
                        </a:solidFill>
                        <a:miter lim="800000"/>
                        <a:headEnd/>
                        <a:tailEnd/>
                      </a:ln>
                    </p:spPr>
                  </p:pic>
                </p:oleObj>
              </mc:Fallback>
            </mc:AlternateContent>
          </a:graphicData>
        </a:graphic>
      </p:graphicFrame>
    </p:spTree>
    <p:extLst>
      <p:ext uri="{BB962C8B-B14F-4D97-AF65-F5344CB8AC3E}">
        <p14:creationId xmlns:p14="http://schemas.microsoft.com/office/powerpoint/2010/main" val="2364850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800" dirty="0">
                <a:solidFill>
                  <a:srgbClr val="000040"/>
                </a:solidFill>
              </a:rPr>
              <a:t>95% Confidence Intervals for </a:t>
            </a:r>
            <a:r>
              <a:rPr lang="en-US" sz="1800" i="1" dirty="0">
                <a:solidFill>
                  <a:srgbClr val="000040"/>
                </a:solidFill>
                <a:latin typeface="Symbol" pitchFamily="18" charset="2"/>
              </a:rPr>
              <a:t></a:t>
            </a:r>
            <a:endParaRPr lang="en-US" sz="1800" b="0" dirty="0" smtClean="0">
              <a:latin typeface="Times New Roman" pitchFamily="18" charset="0"/>
              <a:cs typeface="Times New Roman" pitchFamily="18" charset="0"/>
            </a:endParaRPr>
          </a:p>
        </p:txBody>
      </p:sp>
      <p:grpSp>
        <p:nvGrpSpPr>
          <p:cNvPr id="5" name="Group 44"/>
          <p:cNvGrpSpPr>
            <a:grpSpLocks/>
          </p:cNvGrpSpPr>
          <p:nvPr/>
        </p:nvGrpSpPr>
        <p:grpSpPr bwMode="auto">
          <a:xfrm>
            <a:off x="1528763" y="2026972"/>
            <a:ext cx="6091237" cy="4167188"/>
            <a:chOff x="864" y="1152"/>
            <a:chExt cx="3837" cy="2625"/>
          </a:xfrm>
        </p:grpSpPr>
        <p:sp>
          <p:nvSpPr>
            <p:cNvPr id="6" name="Rectangle 5"/>
            <p:cNvSpPr>
              <a:spLocks noChangeArrowheads="1"/>
            </p:cNvSpPr>
            <p:nvPr/>
          </p:nvSpPr>
          <p:spPr bwMode="auto">
            <a:xfrm>
              <a:off x="864" y="1152"/>
              <a:ext cx="3837" cy="2625"/>
            </a:xfrm>
            <a:prstGeom prst="rect">
              <a:avLst/>
            </a:prstGeom>
            <a:noFill/>
            <a:ln w="762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0" lang="en-US" sz="1800">
                <a:solidFill>
                  <a:srgbClr val="000000"/>
                </a:solidFill>
              </a:endParaRPr>
            </a:p>
          </p:txBody>
        </p:sp>
        <p:sp>
          <p:nvSpPr>
            <p:cNvPr id="7" name="Freeform 6"/>
            <p:cNvSpPr>
              <a:spLocks/>
            </p:cNvSpPr>
            <p:nvPr/>
          </p:nvSpPr>
          <p:spPr bwMode="auto">
            <a:xfrm>
              <a:off x="1587" y="1261"/>
              <a:ext cx="1953" cy="716"/>
            </a:xfrm>
            <a:custGeom>
              <a:avLst/>
              <a:gdLst>
                <a:gd name="T0" fmla="*/ 59 w 1953"/>
                <a:gd name="T1" fmla="*/ 703 h 716"/>
                <a:gd name="T2" fmla="*/ 121 w 1953"/>
                <a:gd name="T3" fmla="*/ 696 h 716"/>
                <a:gd name="T4" fmla="*/ 184 w 1953"/>
                <a:gd name="T5" fmla="*/ 686 h 716"/>
                <a:gd name="T6" fmla="*/ 246 w 1953"/>
                <a:gd name="T7" fmla="*/ 672 h 716"/>
                <a:gd name="T8" fmla="*/ 309 w 1953"/>
                <a:gd name="T9" fmla="*/ 653 h 716"/>
                <a:gd name="T10" fmla="*/ 371 w 1953"/>
                <a:gd name="T11" fmla="*/ 628 h 716"/>
                <a:gd name="T12" fmla="*/ 434 w 1953"/>
                <a:gd name="T13" fmla="*/ 595 h 716"/>
                <a:gd name="T14" fmla="*/ 496 w 1953"/>
                <a:gd name="T15" fmla="*/ 555 h 716"/>
                <a:gd name="T16" fmla="*/ 559 w 1953"/>
                <a:gd name="T17" fmla="*/ 506 h 716"/>
                <a:gd name="T18" fmla="*/ 622 w 1953"/>
                <a:gd name="T19" fmla="*/ 450 h 716"/>
                <a:gd name="T20" fmla="*/ 685 w 1953"/>
                <a:gd name="T21" fmla="*/ 387 h 716"/>
                <a:gd name="T22" fmla="*/ 747 w 1953"/>
                <a:gd name="T23" fmla="*/ 320 h 716"/>
                <a:gd name="T24" fmla="*/ 810 w 1953"/>
                <a:gd name="T25" fmla="*/ 251 h 716"/>
                <a:gd name="T26" fmla="*/ 872 w 1953"/>
                <a:gd name="T27" fmla="*/ 183 h 716"/>
                <a:gd name="T28" fmla="*/ 935 w 1953"/>
                <a:gd name="T29" fmla="*/ 121 h 716"/>
                <a:gd name="T30" fmla="*/ 997 w 1953"/>
                <a:gd name="T31" fmla="*/ 69 h 716"/>
                <a:gd name="T32" fmla="*/ 1060 w 1953"/>
                <a:gd name="T33" fmla="*/ 29 h 716"/>
                <a:gd name="T34" fmla="*/ 1122 w 1953"/>
                <a:gd name="T35" fmla="*/ 6 h 716"/>
                <a:gd name="T36" fmla="*/ 1186 w 1953"/>
                <a:gd name="T37" fmla="*/ 0 h 716"/>
                <a:gd name="T38" fmla="*/ 1248 w 1953"/>
                <a:gd name="T39" fmla="*/ 12 h 716"/>
                <a:gd name="T40" fmla="*/ 1311 w 1953"/>
                <a:gd name="T41" fmla="*/ 42 h 716"/>
                <a:gd name="T42" fmla="*/ 1373 w 1953"/>
                <a:gd name="T43" fmla="*/ 87 h 716"/>
                <a:gd name="T44" fmla="*/ 1436 w 1953"/>
                <a:gd name="T45" fmla="*/ 143 h 716"/>
                <a:gd name="T46" fmla="*/ 1498 w 1953"/>
                <a:gd name="T47" fmla="*/ 208 h 716"/>
                <a:gd name="T48" fmla="*/ 1561 w 1953"/>
                <a:gd name="T49" fmla="*/ 277 h 716"/>
                <a:gd name="T50" fmla="*/ 1624 w 1953"/>
                <a:gd name="T51" fmla="*/ 346 h 716"/>
                <a:gd name="T52" fmla="*/ 1686 w 1953"/>
                <a:gd name="T53" fmla="*/ 412 h 716"/>
                <a:gd name="T54" fmla="*/ 1749 w 1953"/>
                <a:gd name="T55" fmla="*/ 472 h 716"/>
                <a:gd name="T56" fmla="*/ 1811 w 1953"/>
                <a:gd name="T57" fmla="*/ 526 h 716"/>
                <a:gd name="T58" fmla="*/ 1875 w 1953"/>
                <a:gd name="T59" fmla="*/ 571 h 716"/>
                <a:gd name="T60" fmla="*/ 1937 w 1953"/>
                <a:gd name="T61" fmla="*/ 608 h 716"/>
                <a:gd name="T62" fmla="*/ 1909 w 1953"/>
                <a:gd name="T63" fmla="*/ 715 h 716"/>
                <a:gd name="T64" fmla="*/ 1847 w 1953"/>
                <a:gd name="T65" fmla="*/ 715 h 716"/>
                <a:gd name="T66" fmla="*/ 1784 w 1953"/>
                <a:gd name="T67" fmla="*/ 715 h 716"/>
                <a:gd name="T68" fmla="*/ 1722 w 1953"/>
                <a:gd name="T69" fmla="*/ 715 h 716"/>
                <a:gd name="T70" fmla="*/ 1659 w 1953"/>
                <a:gd name="T71" fmla="*/ 715 h 716"/>
                <a:gd name="T72" fmla="*/ 1597 w 1953"/>
                <a:gd name="T73" fmla="*/ 715 h 716"/>
                <a:gd name="T74" fmla="*/ 1533 w 1953"/>
                <a:gd name="T75" fmla="*/ 715 h 716"/>
                <a:gd name="T76" fmla="*/ 1471 w 1953"/>
                <a:gd name="T77" fmla="*/ 715 h 716"/>
                <a:gd name="T78" fmla="*/ 1408 w 1953"/>
                <a:gd name="T79" fmla="*/ 715 h 716"/>
                <a:gd name="T80" fmla="*/ 1346 w 1953"/>
                <a:gd name="T81" fmla="*/ 715 h 716"/>
                <a:gd name="T82" fmla="*/ 1283 w 1953"/>
                <a:gd name="T83" fmla="*/ 715 h 716"/>
                <a:gd name="T84" fmla="*/ 1221 w 1953"/>
                <a:gd name="T85" fmla="*/ 715 h 716"/>
                <a:gd name="T86" fmla="*/ 1158 w 1953"/>
                <a:gd name="T87" fmla="*/ 715 h 716"/>
                <a:gd name="T88" fmla="*/ 1096 w 1953"/>
                <a:gd name="T89" fmla="*/ 715 h 716"/>
                <a:gd name="T90" fmla="*/ 1033 w 1953"/>
                <a:gd name="T91" fmla="*/ 715 h 716"/>
                <a:gd name="T92" fmla="*/ 971 w 1953"/>
                <a:gd name="T93" fmla="*/ 715 h 716"/>
                <a:gd name="T94" fmla="*/ 908 w 1953"/>
                <a:gd name="T95" fmla="*/ 715 h 716"/>
                <a:gd name="T96" fmla="*/ 845 w 1953"/>
                <a:gd name="T97" fmla="*/ 715 h 716"/>
                <a:gd name="T98" fmla="*/ 782 w 1953"/>
                <a:gd name="T99" fmla="*/ 715 h 716"/>
                <a:gd name="T100" fmla="*/ 719 w 1953"/>
                <a:gd name="T101" fmla="*/ 715 h 716"/>
                <a:gd name="T102" fmla="*/ 657 w 1953"/>
                <a:gd name="T103" fmla="*/ 715 h 716"/>
                <a:gd name="T104" fmla="*/ 594 w 1953"/>
                <a:gd name="T105" fmla="*/ 715 h 716"/>
                <a:gd name="T106" fmla="*/ 532 w 1953"/>
                <a:gd name="T107" fmla="*/ 715 h 716"/>
                <a:gd name="T108" fmla="*/ 469 w 1953"/>
                <a:gd name="T109" fmla="*/ 715 h 716"/>
                <a:gd name="T110" fmla="*/ 407 w 1953"/>
                <a:gd name="T111" fmla="*/ 715 h 716"/>
                <a:gd name="T112" fmla="*/ 343 w 1953"/>
                <a:gd name="T113" fmla="*/ 715 h 716"/>
                <a:gd name="T114" fmla="*/ 281 w 1953"/>
                <a:gd name="T115" fmla="*/ 715 h 716"/>
                <a:gd name="T116" fmla="*/ 218 w 1953"/>
                <a:gd name="T117" fmla="*/ 715 h 716"/>
                <a:gd name="T118" fmla="*/ 156 w 1953"/>
                <a:gd name="T119" fmla="*/ 715 h 716"/>
                <a:gd name="T120" fmla="*/ 93 w 1953"/>
                <a:gd name="T121" fmla="*/ 715 h 716"/>
                <a:gd name="T122" fmla="*/ 31 w 1953"/>
                <a:gd name="T123" fmla="*/ 715 h 71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53"/>
                <a:gd name="T187" fmla="*/ 0 h 716"/>
                <a:gd name="T188" fmla="*/ 1953 w 1953"/>
                <a:gd name="T189" fmla="*/ 716 h 71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53" h="716">
                  <a:moveTo>
                    <a:pt x="0" y="708"/>
                  </a:moveTo>
                  <a:lnTo>
                    <a:pt x="4" y="707"/>
                  </a:lnTo>
                  <a:lnTo>
                    <a:pt x="7" y="707"/>
                  </a:lnTo>
                  <a:lnTo>
                    <a:pt x="11" y="706"/>
                  </a:lnTo>
                  <a:lnTo>
                    <a:pt x="15" y="706"/>
                  </a:lnTo>
                  <a:lnTo>
                    <a:pt x="19" y="706"/>
                  </a:lnTo>
                  <a:lnTo>
                    <a:pt x="23" y="706"/>
                  </a:lnTo>
                  <a:lnTo>
                    <a:pt x="27" y="706"/>
                  </a:lnTo>
                  <a:lnTo>
                    <a:pt x="31" y="705"/>
                  </a:lnTo>
                  <a:lnTo>
                    <a:pt x="35" y="705"/>
                  </a:lnTo>
                  <a:lnTo>
                    <a:pt x="39" y="704"/>
                  </a:lnTo>
                  <a:lnTo>
                    <a:pt x="43" y="704"/>
                  </a:lnTo>
                  <a:lnTo>
                    <a:pt x="47" y="704"/>
                  </a:lnTo>
                  <a:lnTo>
                    <a:pt x="51" y="704"/>
                  </a:lnTo>
                  <a:lnTo>
                    <a:pt x="55" y="703"/>
                  </a:lnTo>
                  <a:lnTo>
                    <a:pt x="59" y="703"/>
                  </a:lnTo>
                  <a:lnTo>
                    <a:pt x="63" y="703"/>
                  </a:lnTo>
                  <a:lnTo>
                    <a:pt x="65" y="702"/>
                  </a:lnTo>
                  <a:lnTo>
                    <a:pt x="69" y="702"/>
                  </a:lnTo>
                  <a:lnTo>
                    <a:pt x="73" y="701"/>
                  </a:lnTo>
                  <a:lnTo>
                    <a:pt x="77" y="701"/>
                  </a:lnTo>
                  <a:lnTo>
                    <a:pt x="81" y="701"/>
                  </a:lnTo>
                  <a:lnTo>
                    <a:pt x="85" y="700"/>
                  </a:lnTo>
                  <a:lnTo>
                    <a:pt x="89" y="700"/>
                  </a:lnTo>
                  <a:lnTo>
                    <a:pt x="93" y="700"/>
                  </a:lnTo>
                  <a:lnTo>
                    <a:pt x="97" y="699"/>
                  </a:lnTo>
                  <a:lnTo>
                    <a:pt x="101" y="698"/>
                  </a:lnTo>
                  <a:lnTo>
                    <a:pt x="105" y="698"/>
                  </a:lnTo>
                  <a:lnTo>
                    <a:pt x="109" y="698"/>
                  </a:lnTo>
                  <a:lnTo>
                    <a:pt x="113" y="697"/>
                  </a:lnTo>
                  <a:lnTo>
                    <a:pt x="117" y="696"/>
                  </a:lnTo>
                  <a:lnTo>
                    <a:pt x="121" y="696"/>
                  </a:lnTo>
                  <a:lnTo>
                    <a:pt x="125" y="695"/>
                  </a:lnTo>
                  <a:lnTo>
                    <a:pt x="129" y="695"/>
                  </a:lnTo>
                  <a:lnTo>
                    <a:pt x="133" y="695"/>
                  </a:lnTo>
                  <a:lnTo>
                    <a:pt x="137" y="694"/>
                  </a:lnTo>
                  <a:lnTo>
                    <a:pt x="141" y="693"/>
                  </a:lnTo>
                  <a:lnTo>
                    <a:pt x="144" y="693"/>
                  </a:lnTo>
                  <a:lnTo>
                    <a:pt x="148" y="692"/>
                  </a:lnTo>
                  <a:lnTo>
                    <a:pt x="152" y="691"/>
                  </a:lnTo>
                  <a:lnTo>
                    <a:pt x="156" y="691"/>
                  </a:lnTo>
                  <a:lnTo>
                    <a:pt x="160" y="690"/>
                  </a:lnTo>
                  <a:lnTo>
                    <a:pt x="164" y="690"/>
                  </a:lnTo>
                  <a:lnTo>
                    <a:pt x="168" y="689"/>
                  </a:lnTo>
                  <a:lnTo>
                    <a:pt x="172" y="688"/>
                  </a:lnTo>
                  <a:lnTo>
                    <a:pt x="176" y="688"/>
                  </a:lnTo>
                  <a:lnTo>
                    <a:pt x="180" y="686"/>
                  </a:lnTo>
                  <a:lnTo>
                    <a:pt x="184" y="686"/>
                  </a:lnTo>
                  <a:lnTo>
                    <a:pt x="188" y="685"/>
                  </a:lnTo>
                  <a:lnTo>
                    <a:pt x="192" y="685"/>
                  </a:lnTo>
                  <a:lnTo>
                    <a:pt x="195" y="683"/>
                  </a:lnTo>
                  <a:lnTo>
                    <a:pt x="199" y="683"/>
                  </a:lnTo>
                  <a:lnTo>
                    <a:pt x="203" y="682"/>
                  </a:lnTo>
                  <a:lnTo>
                    <a:pt x="207" y="682"/>
                  </a:lnTo>
                  <a:lnTo>
                    <a:pt x="211" y="681"/>
                  </a:lnTo>
                  <a:lnTo>
                    <a:pt x="215" y="680"/>
                  </a:lnTo>
                  <a:lnTo>
                    <a:pt x="218" y="679"/>
                  </a:lnTo>
                  <a:lnTo>
                    <a:pt x="222" y="678"/>
                  </a:lnTo>
                  <a:lnTo>
                    <a:pt x="226" y="677"/>
                  </a:lnTo>
                  <a:lnTo>
                    <a:pt x="230" y="676"/>
                  </a:lnTo>
                  <a:lnTo>
                    <a:pt x="234" y="675"/>
                  </a:lnTo>
                  <a:lnTo>
                    <a:pt x="238" y="674"/>
                  </a:lnTo>
                  <a:lnTo>
                    <a:pt x="242" y="673"/>
                  </a:lnTo>
                  <a:lnTo>
                    <a:pt x="246" y="672"/>
                  </a:lnTo>
                  <a:lnTo>
                    <a:pt x="250" y="671"/>
                  </a:lnTo>
                  <a:lnTo>
                    <a:pt x="254" y="670"/>
                  </a:lnTo>
                  <a:lnTo>
                    <a:pt x="258" y="669"/>
                  </a:lnTo>
                  <a:lnTo>
                    <a:pt x="262" y="668"/>
                  </a:lnTo>
                  <a:lnTo>
                    <a:pt x="266" y="667"/>
                  </a:lnTo>
                  <a:lnTo>
                    <a:pt x="270" y="665"/>
                  </a:lnTo>
                  <a:lnTo>
                    <a:pt x="274" y="664"/>
                  </a:lnTo>
                  <a:lnTo>
                    <a:pt x="278" y="663"/>
                  </a:lnTo>
                  <a:lnTo>
                    <a:pt x="281" y="662"/>
                  </a:lnTo>
                  <a:lnTo>
                    <a:pt x="285" y="660"/>
                  </a:lnTo>
                  <a:lnTo>
                    <a:pt x="289" y="659"/>
                  </a:lnTo>
                  <a:lnTo>
                    <a:pt x="293" y="659"/>
                  </a:lnTo>
                  <a:lnTo>
                    <a:pt x="297" y="657"/>
                  </a:lnTo>
                  <a:lnTo>
                    <a:pt x="301" y="656"/>
                  </a:lnTo>
                  <a:lnTo>
                    <a:pt x="305" y="654"/>
                  </a:lnTo>
                  <a:lnTo>
                    <a:pt x="309" y="653"/>
                  </a:lnTo>
                  <a:lnTo>
                    <a:pt x="313" y="652"/>
                  </a:lnTo>
                  <a:lnTo>
                    <a:pt x="317" y="650"/>
                  </a:lnTo>
                  <a:lnTo>
                    <a:pt x="321" y="649"/>
                  </a:lnTo>
                  <a:lnTo>
                    <a:pt x="325" y="647"/>
                  </a:lnTo>
                  <a:lnTo>
                    <a:pt x="328" y="646"/>
                  </a:lnTo>
                  <a:lnTo>
                    <a:pt x="332" y="644"/>
                  </a:lnTo>
                  <a:lnTo>
                    <a:pt x="336" y="643"/>
                  </a:lnTo>
                  <a:lnTo>
                    <a:pt x="340" y="641"/>
                  </a:lnTo>
                  <a:lnTo>
                    <a:pt x="343" y="639"/>
                  </a:lnTo>
                  <a:lnTo>
                    <a:pt x="347" y="638"/>
                  </a:lnTo>
                  <a:lnTo>
                    <a:pt x="351" y="636"/>
                  </a:lnTo>
                  <a:lnTo>
                    <a:pt x="355" y="634"/>
                  </a:lnTo>
                  <a:lnTo>
                    <a:pt x="359" y="633"/>
                  </a:lnTo>
                  <a:lnTo>
                    <a:pt x="363" y="631"/>
                  </a:lnTo>
                  <a:lnTo>
                    <a:pt x="367" y="629"/>
                  </a:lnTo>
                  <a:lnTo>
                    <a:pt x="371" y="628"/>
                  </a:lnTo>
                  <a:lnTo>
                    <a:pt x="375" y="626"/>
                  </a:lnTo>
                  <a:lnTo>
                    <a:pt x="379" y="624"/>
                  </a:lnTo>
                  <a:lnTo>
                    <a:pt x="383" y="622"/>
                  </a:lnTo>
                  <a:lnTo>
                    <a:pt x="387" y="620"/>
                  </a:lnTo>
                  <a:lnTo>
                    <a:pt x="391" y="618"/>
                  </a:lnTo>
                  <a:lnTo>
                    <a:pt x="395" y="616"/>
                  </a:lnTo>
                  <a:lnTo>
                    <a:pt x="399" y="615"/>
                  </a:lnTo>
                  <a:lnTo>
                    <a:pt x="403" y="612"/>
                  </a:lnTo>
                  <a:lnTo>
                    <a:pt x="407" y="610"/>
                  </a:lnTo>
                  <a:lnTo>
                    <a:pt x="411" y="608"/>
                  </a:lnTo>
                  <a:lnTo>
                    <a:pt x="415" y="607"/>
                  </a:lnTo>
                  <a:lnTo>
                    <a:pt x="419" y="604"/>
                  </a:lnTo>
                  <a:lnTo>
                    <a:pt x="423" y="602"/>
                  </a:lnTo>
                  <a:lnTo>
                    <a:pt x="426" y="600"/>
                  </a:lnTo>
                  <a:lnTo>
                    <a:pt x="430" y="597"/>
                  </a:lnTo>
                  <a:lnTo>
                    <a:pt x="434" y="595"/>
                  </a:lnTo>
                  <a:lnTo>
                    <a:pt x="438" y="593"/>
                  </a:lnTo>
                  <a:lnTo>
                    <a:pt x="442" y="590"/>
                  </a:lnTo>
                  <a:lnTo>
                    <a:pt x="446" y="588"/>
                  </a:lnTo>
                  <a:lnTo>
                    <a:pt x="450" y="586"/>
                  </a:lnTo>
                  <a:lnTo>
                    <a:pt x="454" y="584"/>
                  </a:lnTo>
                  <a:lnTo>
                    <a:pt x="457" y="581"/>
                  </a:lnTo>
                  <a:lnTo>
                    <a:pt x="461" y="579"/>
                  </a:lnTo>
                  <a:lnTo>
                    <a:pt x="465" y="576"/>
                  </a:lnTo>
                  <a:lnTo>
                    <a:pt x="469" y="574"/>
                  </a:lnTo>
                  <a:lnTo>
                    <a:pt x="473" y="571"/>
                  </a:lnTo>
                  <a:lnTo>
                    <a:pt x="477" y="569"/>
                  </a:lnTo>
                  <a:lnTo>
                    <a:pt x="481" y="566"/>
                  </a:lnTo>
                  <a:lnTo>
                    <a:pt x="485" y="563"/>
                  </a:lnTo>
                  <a:lnTo>
                    <a:pt x="489" y="561"/>
                  </a:lnTo>
                  <a:lnTo>
                    <a:pt x="492" y="558"/>
                  </a:lnTo>
                  <a:lnTo>
                    <a:pt x="496" y="555"/>
                  </a:lnTo>
                  <a:lnTo>
                    <a:pt x="500" y="552"/>
                  </a:lnTo>
                  <a:lnTo>
                    <a:pt x="504" y="550"/>
                  </a:lnTo>
                  <a:lnTo>
                    <a:pt x="508" y="546"/>
                  </a:lnTo>
                  <a:lnTo>
                    <a:pt x="512" y="543"/>
                  </a:lnTo>
                  <a:lnTo>
                    <a:pt x="516" y="541"/>
                  </a:lnTo>
                  <a:lnTo>
                    <a:pt x="520" y="538"/>
                  </a:lnTo>
                  <a:lnTo>
                    <a:pt x="524" y="535"/>
                  </a:lnTo>
                  <a:lnTo>
                    <a:pt x="528" y="532"/>
                  </a:lnTo>
                  <a:lnTo>
                    <a:pt x="532" y="529"/>
                  </a:lnTo>
                  <a:lnTo>
                    <a:pt x="536" y="526"/>
                  </a:lnTo>
                  <a:lnTo>
                    <a:pt x="540" y="522"/>
                  </a:lnTo>
                  <a:lnTo>
                    <a:pt x="544" y="519"/>
                  </a:lnTo>
                  <a:lnTo>
                    <a:pt x="548" y="516"/>
                  </a:lnTo>
                  <a:lnTo>
                    <a:pt x="552" y="513"/>
                  </a:lnTo>
                  <a:lnTo>
                    <a:pt x="555" y="510"/>
                  </a:lnTo>
                  <a:lnTo>
                    <a:pt x="559" y="506"/>
                  </a:lnTo>
                  <a:lnTo>
                    <a:pt x="563" y="503"/>
                  </a:lnTo>
                  <a:lnTo>
                    <a:pt x="567" y="500"/>
                  </a:lnTo>
                  <a:lnTo>
                    <a:pt x="571" y="496"/>
                  </a:lnTo>
                  <a:lnTo>
                    <a:pt x="575" y="493"/>
                  </a:lnTo>
                  <a:lnTo>
                    <a:pt x="579" y="490"/>
                  </a:lnTo>
                  <a:lnTo>
                    <a:pt x="583" y="486"/>
                  </a:lnTo>
                  <a:lnTo>
                    <a:pt x="586" y="483"/>
                  </a:lnTo>
                  <a:lnTo>
                    <a:pt x="590" y="480"/>
                  </a:lnTo>
                  <a:lnTo>
                    <a:pt x="594" y="476"/>
                  </a:lnTo>
                  <a:lnTo>
                    <a:pt x="598" y="472"/>
                  </a:lnTo>
                  <a:lnTo>
                    <a:pt x="602" y="468"/>
                  </a:lnTo>
                  <a:lnTo>
                    <a:pt x="606" y="465"/>
                  </a:lnTo>
                  <a:lnTo>
                    <a:pt x="610" y="462"/>
                  </a:lnTo>
                  <a:lnTo>
                    <a:pt x="614" y="458"/>
                  </a:lnTo>
                  <a:lnTo>
                    <a:pt x="618" y="454"/>
                  </a:lnTo>
                  <a:lnTo>
                    <a:pt x="622" y="450"/>
                  </a:lnTo>
                  <a:lnTo>
                    <a:pt x="626" y="447"/>
                  </a:lnTo>
                  <a:lnTo>
                    <a:pt x="629" y="443"/>
                  </a:lnTo>
                  <a:lnTo>
                    <a:pt x="633" y="439"/>
                  </a:lnTo>
                  <a:lnTo>
                    <a:pt x="637" y="436"/>
                  </a:lnTo>
                  <a:lnTo>
                    <a:pt x="641" y="431"/>
                  </a:lnTo>
                  <a:lnTo>
                    <a:pt x="645" y="428"/>
                  </a:lnTo>
                  <a:lnTo>
                    <a:pt x="649" y="424"/>
                  </a:lnTo>
                  <a:lnTo>
                    <a:pt x="653" y="420"/>
                  </a:lnTo>
                  <a:lnTo>
                    <a:pt x="657" y="416"/>
                  </a:lnTo>
                  <a:lnTo>
                    <a:pt x="661" y="412"/>
                  </a:lnTo>
                  <a:lnTo>
                    <a:pt x="665" y="408"/>
                  </a:lnTo>
                  <a:lnTo>
                    <a:pt x="669" y="404"/>
                  </a:lnTo>
                  <a:lnTo>
                    <a:pt x="673" y="400"/>
                  </a:lnTo>
                  <a:lnTo>
                    <a:pt x="677" y="396"/>
                  </a:lnTo>
                  <a:lnTo>
                    <a:pt x="681" y="392"/>
                  </a:lnTo>
                  <a:lnTo>
                    <a:pt x="685" y="387"/>
                  </a:lnTo>
                  <a:lnTo>
                    <a:pt x="689" y="384"/>
                  </a:lnTo>
                  <a:lnTo>
                    <a:pt x="693" y="379"/>
                  </a:lnTo>
                  <a:lnTo>
                    <a:pt x="697" y="375"/>
                  </a:lnTo>
                  <a:lnTo>
                    <a:pt x="701" y="371"/>
                  </a:lnTo>
                  <a:lnTo>
                    <a:pt x="704" y="367"/>
                  </a:lnTo>
                  <a:lnTo>
                    <a:pt x="708" y="362"/>
                  </a:lnTo>
                  <a:lnTo>
                    <a:pt x="712" y="359"/>
                  </a:lnTo>
                  <a:lnTo>
                    <a:pt x="716" y="354"/>
                  </a:lnTo>
                  <a:lnTo>
                    <a:pt x="719" y="350"/>
                  </a:lnTo>
                  <a:lnTo>
                    <a:pt x="723" y="346"/>
                  </a:lnTo>
                  <a:lnTo>
                    <a:pt x="727" y="341"/>
                  </a:lnTo>
                  <a:lnTo>
                    <a:pt x="731" y="337"/>
                  </a:lnTo>
                  <a:lnTo>
                    <a:pt x="735" y="333"/>
                  </a:lnTo>
                  <a:lnTo>
                    <a:pt x="739" y="329"/>
                  </a:lnTo>
                  <a:lnTo>
                    <a:pt x="743" y="325"/>
                  </a:lnTo>
                  <a:lnTo>
                    <a:pt x="747" y="320"/>
                  </a:lnTo>
                  <a:lnTo>
                    <a:pt x="751" y="316"/>
                  </a:lnTo>
                  <a:lnTo>
                    <a:pt x="755" y="312"/>
                  </a:lnTo>
                  <a:lnTo>
                    <a:pt x="759" y="307"/>
                  </a:lnTo>
                  <a:lnTo>
                    <a:pt x="763" y="303"/>
                  </a:lnTo>
                  <a:lnTo>
                    <a:pt x="766" y="299"/>
                  </a:lnTo>
                  <a:lnTo>
                    <a:pt x="770" y="294"/>
                  </a:lnTo>
                  <a:lnTo>
                    <a:pt x="774" y="290"/>
                  </a:lnTo>
                  <a:lnTo>
                    <a:pt x="778" y="286"/>
                  </a:lnTo>
                  <a:lnTo>
                    <a:pt x="782" y="281"/>
                  </a:lnTo>
                  <a:lnTo>
                    <a:pt x="786" y="277"/>
                  </a:lnTo>
                  <a:lnTo>
                    <a:pt x="790" y="273"/>
                  </a:lnTo>
                  <a:lnTo>
                    <a:pt x="794" y="268"/>
                  </a:lnTo>
                  <a:lnTo>
                    <a:pt x="798" y="264"/>
                  </a:lnTo>
                  <a:lnTo>
                    <a:pt x="802" y="260"/>
                  </a:lnTo>
                  <a:lnTo>
                    <a:pt x="806" y="255"/>
                  </a:lnTo>
                  <a:lnTo>
                    <a:pt x="810" y="251"/>
                  </a:lnTo>
                  <a:lnTo>
                    <a:pt x="814" y="247"/>
                  </a:lnTo>
                  <a:lnTo>
                    <a:pt x="818" y="242"/>
                  </a:lnTo>
                  <a:lnTo>
                    <a:pt x="822" y="238"/>
                  </a:lnTo>
                  <a:lnTo>
                    <a:pt x="826" y="234"/>
                  </a:lnTo>
                  <a:lnTo>
                    <a:pt x="830" y="229"/>
                  </a:lnTo>
                  <a:lnTo>
                    <a:pt x="833" y="225"/>
                  </a:lnTo>
                  <a:lnTo>
                    <a:pt x="837" y="221"/>
                  </a:lnTo>
                  <a:lnTo>
                    <a:pt x="841" y="217"/>
                  </a:lnTo>
                  <a:lnTo>
                    <a:pt x="845" y="213"/>
                  </a:lnTo>
                  <a:lnTo>
                    <a:pt x="848" y="208"/>
                  </a:lnTo>
                  <a:lnTo>
                    <a:pt x="852" y="204"/>
                  </a:lnTo>
                  <a:lnTo>
                    <a:pt x="856" y="200"/>
                  </a:lnTo>
                  <a:lnTo>
                    <a:pt x="860" y="196"/>
                  </a:lnTo>
                  <a:lnTo>
                    <a:pt x="864" y="191"/>
                  </a:lnTo>
                  <a:lnTo>
                    <a:pt x="868" y="187"/>
                  </a:lnTo>
                  <a:lnTo>
                    <a:pt x="872" y="183"/>
                  </a:lnTo>
                  <a:lnTo>
                    <a:pt x="876" y="179"/>
                  </a:lnTo>
                  <a:lnTo>
                    <a:pt x="880" y="175"/>
                  </a:lnTo>
                  <a:lnTo>
                    <a:pt x="884" y="171"/>
                  </a:lnTo>
                  <a:lnTo>
                    <a:pt x="888" y="167"/>
                  </a:lnTo>
                  <a:lnTo>
                    <a:pt x="892" y="163"/>
                  </a:lnTo>
                  <a:lnTo>
                    <a:pt x="896" y="159"/>
                  </a:lnTo>
                  <a:lnTo>
                    <a:pt x="900" y="155"/>
                  </a:lnTo>
                  <a:lnTo>
                    <a:pt x="904" y="151"/>
                  </a:lnTo>
                  <a:lnTo>
                    <a:pt x="908" y="147"/>
                  </a:lnTo>
                  <a:lnTo>
                    <a:pt x="911" y="143"/>
                  </a:lnTo>
                  <a:lnTo>
                    <a:pt x="915" y="139"/>
                  </a:lnTo>
                  <a:lnTo>
                    <a:pt x="919" y="136"/>
                  </a:lnTo>
                  <a:lnTo>
                    <a:pt x="923" y="132"/>
                  </a:lnTo>
                  <a:lnTo>
                    <a:pt x="927" y="128"/>
                  </a:lnTo>
                  <a:lnTo>
                    <a:pt x="931" y="125"/>
                  </a:lnTo>
                  <a:lnTo>
                    <a:pt x="935" y="121"/>
                  </a:lnTo>
                  <a:lnTo>
                    <a:pt x="939" y="118"/>
                  </a:lnTo>
                  <a:lnTo>
                    <a:pt x="943" y="114"/>
                  </a:lnTo>
                  <a:lnTo>
                    <a:pt x="947" y="110"/>
                  </a:lnTo>
                  <a:lnTo>
                    <a:pt x="951" y="107"/>
                  </a:lnTo>
                  <a:lnTo>
                    <a:pt x="955" y="103"/>
                  </a:lnTo>
                  <a:lnTo>
                    <a:pt x="959" y="100"/>
                  </a:lnTo>
                  <a:lnTo>
                    <a:pt x="963" y="97"/>
                  </a:lnTo>
                  <a:lnTo>
                    <a:pt x="967" y="94"/>
                  </a:lnTo>
                  <a:lnTo>
                    <a:pt x="971" y="90"/>
                  </a:lnTo>
                  <a:lnTo>
                    <a:pt x="975" y="87"/>
                  </a:lnTo>
                  <a:lnTo>
                    <a:pt x="977" y="84"/>
                  </a:lnTo>
                  <a:lnTo>
                    <a:pt x="981" y="81"/>
                  </a:lnTo>
                  <a:lnTo>
                    <a:pt x="985" y="77"/>
                  </a:lnTo>
                  <a:lnTo>
                    <a:pt x="989" y="74"/>
                  </a:lnTo>
                  <a:lnTo>
                    <a:pt x="993" y="71"/>
                  </a:lnTo>
                  <a:lnTo>
                    <a:pt x="997" y="69"/>
                  </a:lnTo>
                  <a:lnTo>
                    <a:pt x="1001" y="66"/>
                  </a:lnTo>
                  <a:lnTo>
                    <a:pt x="1005" y="63"/>
                  </a:lnTo>
                  <a:lnTo>
                    <a:pt x="1009" y="60"/>
                  </a:lnTo>
                  <a:lnTo>
                    <a:pt x="1013" y="57"/>
                  </a:lnTo>
                  <a:lnTo>
                    <a:pt x="1017" y="55"/>
                  </a:lnTo>
                  <a:lnTo>
                    <a:pt x="1021" y="52"/>
                  </a:lnTo>
                  <a:lnTo>
                    <a:pt x="1025" y="50"/>
                  </a:lnTo>
                  <a:lnTo>
                    <a:pt x="1029" y="47"/>
                  </a:lnTo>
                  <a:lnTo>
                    <a:pt x="1033" y="45"/>
                  </a:lnTo>
                  <a:lnTo>
                    <a:pt x="1037" y="42"/>
                  </a:lnTo>
                  <a:lnTo>
                    <a:pt x="1040" y="40"/>
                  </a:lnTo>
                  <a:lnTo>
                    <a:pt x="1044" y="38"/>
                  </a:lnTo>
                  <a:lnTo>
                    <a:pt x="1048" y="35"/>
                  </a:lnTo>
                  <a:lnTo>
                    <a:pt x="1052" y="33"/>
                  </a:lnTo>
                  <a:lnTo>
                    <a:pt x="1056" y="31"/>
                  </a:lnTo>
                  <a:lnTo>
                    <a:pt x="1060" y="29"/>
                  </a:lnTo>
                  <a:lnTo>
                    <a:pt x="1064" y="27"/>
                  </a:lnTo>
                  <a:lnTo>
                    <a:pt x="1068" y="25"/>
                  </a:lnTo>
                  <a:lnTo>
                    <a:pt x="1072" y="24"/>
                  </a:lnTo>
                  <a:lnTo>
                    <a:pt x="1076" y="22"/>
                  </a:lnTo>
                  <a:lnTo>
                    <a:pt x="1080" y="20"/>
                  </a:lnTo>
                  <a:lnTo>
                    <a:pt x="1084" y="19"/>
                  </a:lnTo>
                  <a:lnTo>
                    <a:pt x="1088" y="17"/>
                  </a:lnTo>
                  <a:lnTo>
                    <a:pt x="1092" y="15"/>
                  </a:lnTo>
                  <a:lnTo>
                    <a:pt x="1096" y="14"/>
                  </a:lnTo>
                  <a:lnTo>
                    <a:pt x="1100" y="12"/>
                  </a:lnTo>
                  <a:lnTo>
                    <a:pt x="1104" y="11"/>
                  </a:lnTo>
                  <a:lnTo>
                    <a:pt x="1107" y="10"/>
                  </a:lnTo>
                  <a:lnTo>
                    <a:pt x="1111" y="9"/>
                  </a:lnTo>
                  <a:lnTo>
                    <a:pt x="1114" y="7"/>
                  </a:lnTo>
                  <a:lnTo>
                    <a:pt x="1118" y="7"/>
                  </a:lnTo>
                  <a:lnTo>
                    <a:pt x="1122" y="6"/>
                  </a:lnTo>
                  <a:lnTo>
                    <a:pt x="1126" y="5"/>
                  </a:lnTo>
                  <a:lnTo>
                    <a:pt x="1130" y="4"/>
                  </a:lnTo>
                  <a:lnTo>
                    <a:pt x="1134" y="3"/>
                  </a:lnTo>
                  <a:lnTo>
                    <a:pt x="1138" y="2"/>
                  </a:lnTo>
                  <a:lnTo>
                    <a:pt x="1142" y="2"/>
                  </a:lnTo>
                  <a:lnTo>
                    <a:pt x="1146" y="1"/>
                  </a:lnTo>
                  <a:lnTo>
                    <a:pt x="1150" y="1"/>
                  </a:lnTo>
                  <a:lnTo>
                    <a:pt x="1154" y="1"/>
                  </a:lnTo>
                  <a:lnTo>
                    <a:pt x="1158" y="1"/>
                  </a:lnTo>
                  <a:lnTo>
                    <a:pt x="1162" y="0"/>
                  </a:lnTo>
                  <a:lnTo>
                    <a:pt x="1166" y="0"/>
                  </a:lnTo>
                  <a:lnTo>
                    <a:pt x="1170" y="0"/>
                  </a:lnTo>
                  <a:lnTo>
                    <a:pt x="1174" y="0"/>
                  </a:lnTo>
                  <a:lnTo>
                    <a:pt x="1178" y="0"/>
                  </a:lnTo>
                  <a:lnTo>
                    <a:pt x="1182" y="0"/>
                  </a:lnTo>
                  <a:lnTo>
                    <a:pt x="1186" y="0"/>
                  </a:lnTo>
                  <a:lnTo>
                    <a:pt x="1189" y="1"/>
                  </a:lnTo>
                  <a:lnTo>
                    <a:pt x="1193" y="1"/>
                  </a:lnTo>
                  <a:lnTo>
                    <a:pt x="1197" y="1"/>
                  </a:lnTo>
                  <a:lnTo>
                    <a:pt x="1201" y="1"/>
                  </a:lnTo>
                  <a:lnTo>
                    <a:pt x="1205" y="2"/>
                  </a:lnTo>
                  <a:lnTo>
                    <a:pt x="1209" y="2"/>
                  </a:lnTo>
                  <a:lnTo>
                    <a:pt x="1213" y="3"/>
                  </a:lnTo>
                  <a:lnTo>
                    <a:pt x="1217" y="4"/>
                  </a:lnTo>
                  <a:lnTo>
                    <a:pt x="1221" y="5"/>
                  </a:lnTo>
                  <a:lnTo>
                    <a:pt x="1225" y="6"/>
                  </a:lnTo>
                  <a:lnTo>
                    <a:pt x="1229" y="7"/>
                  </a:lnTo>
                  <a:lnTo>
                    <a:pt x="1233" y="7"/>
                  </a:lnTo>
                  <a:lnTo>
                    <a:pt x="1236" y="9"/>
                  </a:lnTo>
                  <a:lnTo>
                    <a:pt x="1240" y="10"/>
                  </a:lnTo>
                  <a:lnTo>
                    <a:pt x="1244" y="11"/>
                  </a:lnTo>
                  <a:lnTo>
                    <a:pt x="1248" y="12"/>
                  </a:lnTo>
                  <a:lnTo>
                    <a:pt x="1251" y="14"/>
                  </a:lnTo>
                  <a:lnTo>
                    <a:pt x="1255" y="15"/>
                  </a:lnTo>
                  <a:lnTo>
                    <a:pt x="1259" y="17"/>
                  </a:lnTo>
                  <a:lnTo>
                    <a:pt x="1263" y="19"/>
                  </a:lnTo>
                  <a:lnTo>
                    <a:pt x="1267" y="20"/>
                  </a:lnTo>
                  <a:lnTo>
                    <a:pt x="1271" y="22"/>
                  </a:lnTo>
                  <a:lnTo>
                    <a:pt x="1275" y="24"/>
                  </a:lnTo>
                  <a:lnTo>
                    <a:pt x="1279" y="25"/>
                  </a:lnTo>
                  <a:lnTo>
                    <a:pt x="1283" y="27"/>
                  </a:lnTo>
                  <a:lnTo>
                    <a:pt x="1287" y="29"/>
                  </a:lnTo>
                  <a:lnTo>
                    <a:pt x="1291" y="31"/>
                  </a:lnTo>
                  <a:lnTo>
                    <a:pt x="1295" y="33"/>
                  </a:lnTo>
                  <a:lnTo>
                    <a:pt x="1299" y="35"/>
                  </a:lnTo>
                  <a:lnTo>
                    <a:pt x="1303" y="38"/>
                  </a:lnTo>
                  <a:lnTo>
                    <a:pt x="1307" y="40"/>
                  </a:lnTo>
                  <a:lnTo>
                    <a:pt x="1311" y="42"/>
                  </a:lnTo>
                  <a:lnTo>
                    <a:pt x="1315" y="45"/>
                  </a:lnTo>
                  <a:lnTo>
                    <a:pt x="1318" y="47"/>
                  </a:lnTo>
                  <a:lnTo>
                    <a:pt x="1322" y="50"/>
                  </a:lnTo>
                  <a:lnTo>
                    <a:pt x="1326" y="52"/>
                  </a:lnTo>
                  <a:lnTo>
                    <a:pt x="1330" y="55"/>
                  </a:lnTo>
                  <a:lnTo>
                    <a:pt x="1334" y="57"/>
                  </a:lnTo>
                  <a:lnTo>
                    <a:pt x="1338" y="60"/>
                  </a:lnTo>
                  <a:lnTo>
                    <a:pt x="1342" y="63"/>
                  </a:lnTo>
                  <a:lnTo>
                    <a:pt x="1346" y="66"/>
                  </a:lnTo>
                  <a:lnTo>
                    <a:pt x="1350" y="69"/>
                  </a:lnTo>
                  <a:lnTo>
                    <a:pt x="1354" y="71"/>
                  </a:lnTo>
                  <a:lnTo>
                    <a:pt x="1358" y="74"/>
                  </a:lnTo>
                  <a:lnTo>
                    <a:pt x="1362" y="77"/>
                  </a:lnTo>
                  <a:lnTo>
                    <a:pt x="1366" y="81"/>
                  </a:lnTo>
                  <a:lnTo>
                    <a:pt x="1369" y="84"/>
                  </a:lnTo>
                  <a:lnTo>
                    <a:pt x="1373" y="87"/>
                  </a:lnTo>
                  <a:lnTo>
                    <a:pt x="1377" y="90"/>
                  </a:lnTo>
                  <a:lnTo>
                    <a:pt x="1381" y="94"/>
                  </a:lnTo>
                  <a:lnTo>
                    <a:pt x="1385" y="97"/>
                  </a:lnTo>
                  <a:lnTo>
                    <a:pt x="1389" y="100"/>
                  </a:lnTo>
                  <a:lnTo>
                    <a:pt x="1393" y="103"/>
                  </a:lnTo>
                  <a:lnTo>
                    <a:pt x="1396" y="107"/>
                  </a:lnTo>
                  <a:lnTo>
                    <a:pt x="1400" y="110"/>
                  </a:lnTo>
                  <a:lnTo>
                    <a:pt x="1404" y="114"/>
                  </a:lnTo>
                  <a:lnTo>
                    <a:pt x="1408" y="118"/>
                  </a:lnTo>
                  <a:lnTo>
                    <a:pt x="1412" y="121"/>
                  </a:lnTo>
                  <a:lnTo>
                    <a:pt x="1416" y="125"/>
                  </a:lnTo>
                  <a:lnTo>
                    <a:pt x="1420" y="128"/>
                  </a:lnTo>
                  <a:lnTo>
                    <a:pt x="1424" y="132"/>
                  </a:lnTo>
                  <a:lnTo>
                    <a:pt x="1428" y="136"/>
                  </a:lnTo>
                  <a:lnTo>
                    <a:pt x="1432" y="139"/>
                  </a:lnTo>
                  <a:lnTo>
                    <a:pt x="1436" y="143"/>
                  </a:lnTo>
                  <a:lnTo>
                    <a:pt x="1440" y="147"/>
                  </a:lnTo>
                  <a:lnTo>
                    <a:pt x="1444" y="151"/>
                  </a:lnTo>
                  <a:lnTo>
                    <a:pt x="1448" y="155"/>
                  </a:lnTo>
                  <a:lnTo>
                    <a:pt x="1452" y="159"/>
                  </a:lnTo>
                  <a:lnTo>
                    <a:pt x="1456" y="163"/>
                  </a:lnTo>
                  <a:lnTo>
                    <a:pt x="1460" y="167"/>
                  </a:lnTo>
                  <a:lnTo>
                    <a:pt x="1463" y="171"/>
                  </a:lnTo>
                  <a:lnTo>
                    <a:pt x="1467" y="175"/>
                  </a:lnTo>
                  <a:lnTo>
                    <a:pt x="1471" y="179"/>
                  </a:lnTo>
                  <a:lnTo>
                    <a:pt x="1475" y="183"/>
                  </a:lnTo>
                  <a:lnTo>
                    <a:pt x="1479" y="187"/>
                  </a:lnTo>
                  <a:lnTo>
                    <a:pt x="1483" y="191"/>
                  </a:lnTo>
                  <a:lnTo>
                    <a:pt x="1487" y="196"/>
                  </a:lnTo>
                  <a:lnTo>
                    <a:pt x="1491" y="200"/>
                  </a:lnTo>
                  <a:lnTo>
                    <a:pt x="1495" y="204"/>
                  </a:lnTo>
                  <a:lnTo>
                    <a:pt x="1498" y="208"/>
                  </a:lnTo>
                  <a:lnTo>
                    <a:pt x="1502" y="213"/>
                  </a:lnTo>
                  <a:lnTo>
                    <a:pt x="1506" y="217"/>
                  </a:lnTo>
                  <a:lnTo>
                    <a:pt x="1510" y="221"/>
                  </a:lnTo>
                  <a:lnTo>
                    <a:pt x="1514" y="225"/>
                  </a:lnTo>
                  <a:lnTo>
                    <a:pt x="1518" y="229"/>
                  </a:lnTo>
                  <a:lnTo>
                    <a:pt x="1522" y="234"/>
                  </a:lnTo>
                  <a:lnTo>
                    <a:pt x="1525" y="238"/>
                  </a:lnTo>
                  <a:lnTo>
                    <a:pt x="1529" y="242"/>
                  </a:lnTo>
                  <a:lnTo>
                    <a:pt x="1533" y="247"/>
                  </a:lnTo>
                  <a:lnTo>
                    <a:pt x="1537" y="251"/>
                  </a:lnTo>
                  <a:lnTo>
                    <a:pt x="1541" y="255"/>
                  </a:lnTo>
                  <a:lnTo>
                    <a:pt x="1545" y="260"/>
                  </a:lnTo>
                  <a:lnTo>
                    <a:pt x="1549" y="264"/>
                  </a:lnTo>
                  <a:lnTo>
                    <a:pt x="1553" y="268"/>
                  </a:lnTo>
                  <a:lnTo>
                    <a:pt x="1557" y="273"/>
                  </a:lnTo>
                  <a:lnTo>
                    <a:pt x="1561" y="277"/>
                  </a:lnTo>
                  <a:lnTo>
                    <a:pt x="1565" y="281"/>
                  </a:lnTo>
                  <a:lnTo>
                    <a:pt x="1569" y="286"/>
                  </a:lnTo>
                  <a:lnTo>
                    <a:pt x="1573" y="290"/>
                  </a:lnTo>
                  <a:lnTo>
                    <a:pt x="1577" y="294"/>
                  </a:lnTo>
                  <a:lnTo>
                    <a:pt x="1581" y="299"/>
                  </a:lnTo>
                  <a:lnTo>
                    <a:pt x="1585" y="303"/>
                  </a:lnTo>
                  <a:lnTo>
                    <a:pt x="1589" y="307"/>
                  </a:lnTo>
                  <a:lnTo>
                    <a:pt x="1593" y="312"/>
                  </a:lnTo>
                  <a:lnTo>
                    <a:pt x="1597" y="316"/>
                  </a:lnTo>
                  <a:lnTo>
                    <a:pt x="1600" y="320"/>
                  </a:lnTo>
                  <a:lnTo>
                    <a:pt x="1604" y="325"/>
                  </a:lnTo>
                  <a:lnTo>
                    <a:pt x="1608" y="329"/>
                  </a:lnTo>
                  <a:lnTo>
                    <a:pt x="1612" y="333"/>
                  </a:lnTo>
                  <a:lnTo>
                    <a:pt x="1616" y="337"/>
                  </a:lnTo>
                  <a:lnTo>
                    <a:pt x="1620" y="341"/>
                  </a:lnTo>
                  <a:lnTo>
                    <a:pt x="1624" y="346"/>
                  </a:lnTo>
                  <a:lnTo>
                    <a:pt x="1627" y="350"/>
                  </a:lnTo>
                  <a:lnTo>
                    <a:pt x="1631" y="354"/>
                  </a:lnTo>
                  <a:lnTo>
                    <a:pt x="1635" y="359"/>
                  </a:lnTo>
                  <a:lnTo>
                    <a:pt x="1639" y="362"/>
                  </a:lnTo>
                  <a:lnTo>
                    <a:pt x="1643" y="367"/>
                  </a:lnTo>
                  <a:lnTo>
                    <a:pt x="1647" y="371"/>
                  </a:lnTo>
                  <a:lnTo>
                    <a:pt x="1651" y="375"/>
                  </a:lnTo>
                  <a:lnTo>
                    <a:pt x="1655" y="379"/>
                  </a:lnTo>
                  <a:lnTo>
                    <a:pt x="1659" y="384"/>
                  </a:lnTo>
                  <a:lnTo>
                    <a:pt x="1663" y="387"/>
                  </a:lnTo>
                  <a:lnTo>
                    <a:pt x="1667" y="392"/>
                  </a:lnTo>
                  <a:lnTo>
                    <a:pt x="1671" y="396"/>
                  </a:lnTo>
                  <a:lnTo>
                    <a:pt x="1674" y="400"/>
                  </a:lnTo>
                  <a:lnTo>
                    <a:pt x="1678" y="404"/>
                  </a:lnTo>
                  <a:lnTo>
                    <a:pt x="1682" y="408"/>
                  </a:lnTo>
                  <a:lnTo>
                    <a:pt x="1686" y="412"/>
                  </a:lnTo>
                  <a:lnTo>
                    <a:pt x="1690" y="416"/>
                  </a:lnTo>
                  <a:lnTo>
                    <a:pt x="1694" y="420"/>
                  </a:lnTo>
                  <a:lnTo>
                    <a:pt x="1698" y="424"/>
                  </a:lnTo>
                  <a:lnTo>
                    <a:pt x="1702" y="428"/>
                  </a:lnTo>
                  <a:lnTo>
                    <a:pt x="1706" y="431"/>
                  </a:lnTo>
                  <a:lnTo>
                    <a:pt x="1710" y="436"/>
                  </a:lnTo>
                  <a:lnTo>
                    <a:pt x="1714" y="439"/>
                  </a:lnTo>
                  <a:lnTo>
                    <a:pt x="1718" y="443"/>
                  </a:lnTo>
                  <a:lnTo>
                    <a:pt x="1722" y="447"/>
                  </a:lnTo>
                  <a:lnTo>
                    <a:pt x="1726" y="450"/>
                  </a:lnTo>
                  <a:lnTo>
                    <a:pt x="1730" y="454"/>
                  </a:lnTo>
                  <a:lnTo>
                    <a:pt x="1734" y="458"/>
                  </a:lnTo>
                  <a:lnTo>
                    <a:pt x="1737" y="462"/>
                  </a:lnTo>
                  <a:lnTo>
                    <a:pt x="1741" y="465"/>
                  </a:lnTo>
                  <a:lnTo>
                    <a:pt x="1745" y="468"/>
                  </a:lnTo>
                  <a:lnTo>
                    <a:pt x="1749" y="472"/>
                  </a:lnTo>
                  <a:lnTo>
                    <a:pt x="1753" y="476"/>
                  </a:lnTo>
                  <a:lnTo>
                    <a:pt x="1757" y="480"/>
                  </a:lnTo>
                  <a:lnTo>
                    <a:pt x="1760" y="483"/>
                  </a:lnTo>
                  <a:lnTo>
                    <a:pt x="1764" y="486"/>
                  </a:lnTo>
                  <a:lnTo>
                    <a:pt x="1768" y="490"/>
                  </a:lnTo>
                  <a:lnTo>
                    <a:pt x="1772" y="493"/>
                  </a:lnTo>
                  <a:lnTo>
                    <a:pt x="1776" y="496"/>
                  </a:lnTo>
                  <a:lnTo>
                    <a:pt x="1780" y="500"/>
                  </a:lnTo>
                  <a:lnTo>
                    <a:pt x="1784" y="503"/>
                  </a:lnTo>
                  <a:lnTo>
                    <a:pt x="1788" y="506"/>
                  </a:lnTo>
                  <a:lnTo>
                    <a:pt x="1792" y="510"/>
                  </a:lnTo>
                  <a:lnTo>
                    <a:pt x="1796" y="513"/>
                  </a:lnTo>
                  <a:lnTo>
                    <a:pt x="1800" y="516"/>
                  </a:lnTo>
                  <a:lnTo>
                    <a:pt x="1803" y="519"/>
                  </a:lnTo>
                  <a:lnTo>
                    <a:pt x="1807" y="522"/>
                  </a:lnTo>
                  <a:lnTo>
                    <a:pt x="1811" y="526"/>
                  </a:lnTo>
                  <a:lnTo>
                    <a:pt x="1815" y="529"/>
                  </a:lnTo>
                  <a:lnTo>
                    <a:pt x="1819" y="532"/>
                  </a:lnTo>
                  <a:lnTo>
                    <a:pt x="1823" y="535"/>
                  </a:lnTo>
                  <a:lnTo>
                    <a:pt x="1827" y="538"/>
                  </a:lnTo>
                  <a:lnTo>
                    <a:pt x="1831" y="541"/>
                  </a:lnTo>
                  <a:lnTo>
                    <a:pt x="1835" y="543"/>
                  </a:lnTo>
                  <a:lnTo>
                    <a:pt x="1839" y="546"/>
                  </a:lnTo>
                  <a:lnTo>
                    <a:pt x="1843" y="550"/>
                  </a:lnTo>
                  <a:lnTo>
                    <a:pt x="1847" y="552"/>
                  </a:lnTo>
                  <a:lnTo>
                    <a:pt x="1851" y="555"/>
                  </a:lnTo>
                  <a:lnTo>
                    <a:pt x="1855" y="558"/>
                  </a:lnTo>
                  <a:lnTo>
                    <a:pt x="1859" y="561"/>
                  </a:lnTo>
                  <a:lnTo>
                    <a:pt x="1863" y="563"/>
                  </a:lnTo>
                  <a:lnTo>
                    <a:pt x="1867" y="566"/>
                  </a:lnTo>
                  <a:lnTo>
                    <a:pt x="1871" y="569"/>
                  </a:lnTo>
                  <a:lnTo>
                    <a:pt x="1875" y="571"/>
                  </a:lnTo>
                  <a:lnTo>
                    <a:pt x="1879" y="574"/>
                  </a:lnTo>
                  <a:lnTo>
                    <a:pt x="1883" y="576"/>
                  </a:lnTo>
                  <a:lnTo>
                    <a:pt x="1886" y="579"/>
                  </a:lnTo>
                  <a:lnTo>
                    <a:pt x="1889" y="581"/>
                  </a:lnTo>
                  <a:lnTo>
                    <a:pt x="1893" y="584"/>
                  </a:lnTo>
                  <a:lnTo>
                    <a:pt x="1897" y="586"/>
                  </a:lnTo>
                  <a:lnTo>
                    <a:pt x="1901" y="588"/>
                  </a:lnTo>
                  <a:lnTo>
                    <a:pt x="1905" y="590"/>
                  </a:lnTo>
                  <a:lnTo>
                    <a:pt x="1909" y="593"/>
                  </a:lnTo>
                  <a:lnTo>
                    <a:pt x="1913" y="595"/>
                  </a:lnTo>
                  <a:lnTo>
                    <a:pt x="1917" y="597"/>
                  </a:lnTo>
                  <a:lnTo>
                    <a:pt x="1921" y="600"/>
                  </a:lnTo>
                  <a:lnTo>
                    <a:pt x="1925" y="602"/>
                  </a:lnTo>
                  <a:lnTo>
                    <a:pt x="1929" y="604"/>
                  </a:lnTo>
                  <a:lnTo>
                    <a:pt x="1933" y="607"/>
                  </a:lnTo>
                  <a:lnTo>
                    <a:pt x="1937" y="608"/>
                  </a:lnTo>
                  <a:lnTo>
                    <a:pt x="1941" y="610"/>
                  </a:lnTo>
                  <a:lnTo>
                    <a:pt x="1945" y="612"/>
                  </a:lnTo>
                  <a:lnTo>
                    <a:pt x="1948" y="615"/>
                  </a:lnTo>
                  <a:lnTo>
                    <a:pt x="1952" y="616"/>
                  </a:lnTo>
                  <a:lnTo>
                    <a:pt x="1952" y="715"/>
                  </a:lnTo>
                  <a:lnTo>
                    <a:pt x="1948" y="715"/>
                  </a:lnTo>
                  <a:lnTo>
                    <a:pt x="1945" y="715"/>
                  </a:lnTo>
                  <a:lnTo>
                    <a:pt x="1941" y="715"/>
                  </a:lnTo>
                  <a:lnTo>
                    <a:pt x="1937" y="715"/>
                  </a:lnTo>
                  <a:lnTo>
                    <a:pt x="1933" y="715"/>
                  </a:lnTo>
                  <a:lnTo>
                    <a:pt x="1929" y="715"/>
                  </a:lnTo>
                  <a:lnTo>
                    <a:pt x="1925" y="715"/>
                  </a:lnTo>
                  <a:lnTo>
                    <a:pt x="1921" y="715"/>
                  </a:lnTo>
                  <a:lnTo>
                    <a:pt x="1917" y="715"/>
                  </a:lnTo>
                  <a:lnTo>
                    <a:pt x="1913" y="715"/>
                  </a:lnTo>
                  <a:lnTo>
                    <a:pt x="1909" y="715"/>
                  </a:lnTo>
                  <a:lnTo>
                    <a:pt x="1905" y="715"/>
                  </a:lnTo>
                  <a:lnTo>
                    <a:pt x="1901" y="715"/>
                  </a:lnTo>
                  <a:lnTo>
                    <a:pt x="1897" y="715"/>
                  </a:lnTo>
                  <a:lnTo>
                    <a:pt x="1893" y="715"/>
                  </a:lnTo>
                  <a:lnTo>
                    <a:pt x="1889" y="715"/>
                  </a:lnTo>
                  <a:lnTo>
                    <a:pt x="1886" y="715"/>
                  </a:lnTo>
                  <a:lnTo>
                    <a:pt x="1883" y="715"/>
                  </a:lnTo>
                  <a:lnTo>
                    <a:pt x="1879" y="715"/>
                  </a:lnTo>
                  <a:lnTo>
                    <a:pt x="1875" y="715"/>
                  </a:lnTo>
                  <a:lnTo>
                    <a:pt x="1871" y="715"/>
                  </a:lnTo>
                  <a:lnTo>
                    <a:pt x="1867" y="715"/>
                  </a:lnTo>
                  <a:lnTo>
                    <a:pt x="1863" y="715"/>
                  </a:lnTo>
                  <a:lnTo>
                    <a:pt x="1859" y="715"/>
                  </a:lnTo>
                  <a:lnTo>
                    <a:pt x="1855" y="715"/>
                  </a:lnTo>
                  <a:lnTo>
                    <a:pt x="1851" y="715"/>
                  </a:lnTo>
                  <a:lnTo>
                    <a:pt x="1847" y="715"/>
                  </a:lnTo>
                  <a:lnTo>
                    <a:pt x="1843" y="715"/>
                  </a:lnTo>
                  <a:lnTo>
                    <a:pt x="1839" y="715"/>
                  </a:lnTo>
                  <a:lnTo>
                    <a:pt x="1835" y="715"/>
                  </a:lnTo>
                  <a:lnTo>
                    <a:pt x="1831" y="715"/>
                  </a:lnTo>
                  <a:lnTo>
                    <a:pt x="1827" y="715"/>
                  </a:lnTo>
                  <a:lnTo>
                    <a:pt x="1823" y="715"/>
                  </a:lnTo>
                  <a:lnTo>
                    <a:pt x="1819" y="715"/>
                  </a:lnTo>
                  <a:lnTo>
                    <a:pt x="1815" y="715"/>
                  </a:lnTo>
                  <a:lnTo>
                    <a:pt x="1811" y="715"/>
                  </a:lnTo>
                  <a:lnTo>
                    <a:pt x="1807" y="715"/>
                  </a:lnTo>
                  <a:lnTo>
                    <a:pt x="1803" y="715"/>
                  </a:lnTo>
                  <a:lnTo>
                    <a:pt x="1800" y="715"/>
                  </a:lnTo>
                  <a:lnTo>
                    <a:pt x="1796" y="715"/>
                  </a:lnTo>
                  <a:lnTo>
                    <a:pt x="1792" y="715"/>
                  </a:lnTo>
                  <a:lnTo>
                    <a:pt x="1788" y="715"/>
                  </a:lnTo>
                  <a:lnTo>
                    <a:pt x="1784" y="715"/>
                  </a:lnTo>
                  <a:lnTo>
                    <a:pt x="1780" y="715"/>
                  </a:lnTo>
                  <a:lnTo>
                    <a:pt x="1776" y="715"/>
                  </a:lnTo>
                  <a:lnTo>
                    <a:pt x="1772" y="715"/>
                  </a:lnTo>
                  <a:lnTo>
                    <a:pt x="1768" y="715"/>
                  </a:lnTo>
                  <a:lnTo>
                    <a:pt x="1764" y="715"/>
                  </a:lnTo>
                  <a:lnTo>
                    <a:pt x="1760" y="715"/>
                  </a:lnTo>
                  <a:lnTo>
                    <a:pt x="1757" y="715"/>
                  </a:lnTo>
                  <a:lnTo>
                    <a:pt x="1753" y="715"/>
                  </a:lnTo>
                  <a:lnTo>
                    <a:pt x="1749" y="715"/>
                  </a:lnTo>
                  <a:lnTo>
                    <a:pt x="1745" y="715"/>
                  </a:lnTo>
                  <a:lnTo>
                    <a:pt x="1741" y="715"/>
                  </a:lnTo>
                  <a:lnTo>
                    <a:pt x="1737" y="715"/>
                  </a:lnTo>
                  <a:lnTo>
                    <a:pt x="1734" y="715"/>
                  </a:lnTo>
                  <a:lnTo>
                    <a:pt x="1730" y="715"/>
                  </a:lnTo>
                  <a:lnTo>
                    <a:pt x="1726" y="715"/>
                  </a:lnTo>
                  <a:lnTo>
                    <a:pt x="1722" y="715"/>
                  </a:lnTo>
                  <a:lnTo>
                    <a:pt x="1718" y="715"/>
                  </a:lnTo>
                  <a:lnTo>
                    <a:pt x="1714" y="715"/>
                  </a:lnTo>
                  <a:lnTo>
                    <a:pt x="1710" y="715"/>
                  </a:lnTo>
                  <a:lnTo>
                    <a:pt x="1706" y="715"/>
                  </a:lnTo>
                  <a:lnTo>
                    <a:pt x="1702" y="715"/>
                  </a:lnTo>
                  <a:lnTo>
                    <a:pt x="1698" y="715"/>
                  </a:lnTo>
                  <a:lnTo>
                    <a:pt x="1694" y="715"/>
                  </a:lnTo>
                  <a:lnTo>
                    <a:pt x="1690" y="715"/>
                  </a:lnTo>
                  <a:lnTo>
                    <a:pt x="1686" y="715"/>
                  </a:lnTo>
                  <a:lnTo>
                    <a:pt x="1682" y="715"/>
                  </a:lnTo>
                  <a:lnTo>
                    <a:pt x="1678" y="715"/>
                  </a:lnTo>
                  <a:lnTo>
                    <a:pt x="1674" y="715"/>
                  </a:lnTo>
                  <a:lnTo>
                    <a:pt x="1671" y="715"/>
                  </a:lnTo>
                  <a:lnTo>
                    <a:pt x="1667" y="715"/>
                  </a:lnTo>
                  <a:lnTo>
                    <a:pt x="1663" y="715"/>
                  </a:lnTo>
                  <a:lnTo>
                    <a:pt x="1659" y="715"/>
                  </a:lnTo>
                  <a:lnTo>
                    <a:pt x="1655" y="715"/>
                  </a:lnTo>
                  <a:lnTo>
                    <a:pt x="1651" y="715"/>
                  </a:lnTo>
                  <a:lnTo>
                    <a:pt x="1647" y="715"/>
                  </a:lnTo>
                  <a:lnTo>
                    <a:pt x="1643" y="715"/>
                  </a:lnTo>
                  <a:lnTo>
                    <a:pt x="1639" y="715"/>
                  </a:lnTo>
                  <a:lnTo>
                    <a:pt x="1635" y="715"/>
                  </a:lnTo>
                  <a:lnTo>
                    <a:pt x="1631" y="715"/>
                  </a:lnTo>
                  <a:lnTo>
                    <a:pt x="1627" y="715"/>
                  </a:lnTo>
                  <a:lnTo>
                    <a:pt x="1624" y="715"/>
                  </a:lnTo>
                  <a:lnTo>
                    <a:pt x="1620" y="715"/>
                  </a:lnTo>
                  <a:lnTo>
                    <a:pt x="1616" y="715"/>
                  </a:lnTo>
                  <a:lnTo>
                    <a:pt x="1612" y="715"/>
                  </a:lnTo>
                  <a:lnTo>
                    <a:pt x="1608" y="715"/>
                  </a:lnTo>
                  <a:lnTo>
                    <a:pt x="1604" y="715"/>
                  </a:lnTo>
                  <a:lnTo>
                    <a:pt x="1600" y="715"/>
                  </a:lnTo>
                  <a:lnTo>
                    <a:pt x="1597" y="715"/>
                  </a:lnTo>
                  <a:lnTo>
                    <a:pt x="1593" y="715"/>
                  </a:lnTo>
                  <a:lnTo>
                    <a:pt x="1589" y="715"/>
                  </a:lnTo>
                  <a:lnTo>
                    <a:pt x="1585" y="715"/>
                  </a:lnTo>
                  <a:lnTo>
                    <a:pt x="1581" y="715"/>
                  </a:lnTo>
                  <a:lnTo>
                    <a:pt x="1577" y="715"/>
                  </a:lnTo>
                  <a:lnTo>
                    <a:pt x="1573" y="715"/>
                  </a:lnTo>
                  <a:lnTo>
                    <a:pt x="1569" y="715"/>
                  </a:lnTo>
                  <a:lnTo>
                    <a:pt x="1565" y="715"/>
                  </a:lnTo>
                  <a:lnTo>
                    <a:pt x="1561" y="715"/>
                  </a:lnTo>
                  <a:lnTo>
                    <a:pt x="1557" y="715"/>
                  </a:lnTo>
                  <a:lnTo>
                    <a:pt x="1553" y="715"/>
                  </a:lnTo>
                  <a:lnTo>
                    <a:pt x="1549" y="715"/>
                  </a:lnTo>
                  <a:lnTo>
                    <a:pt x="1545" y="715"/>
                  </a:lnTo>
                  <a:lnTo>
                    <a:pt x="1541" y="715"/>
                  </a:lnTo>
                  <a:lnTo>
                    <a:pt x="1537" y="715"/>
                  </a:lnTo>
                  <a:lnTo>
                    <a:pt x="1533" y="715"/>
                  </a:lnTo>
                  <a:lnTo>
                    <a:pt x="1529" y="715"/>
                  </a:lnTo>
                  <a:lnTo>
                    <a:pt x="1525" y="715"/>
                  </a:lnTo>
                  <a:lnTo>
                    <a:pt x="1522" y="715"/>
                  </a:lnTo>
                  <a:lnTo>
                    <a:pt x="1518" y="715"/>
                  </a:lnTo>
                  <a:lnTo>
                    <a:pt x="1514" y="715"/>
                  </a:lnTo>
                  <a:lnTo>
                    <a:pt x="1510" y="715"/>
                  </a:lnTo>
                  <a:lnTo>
                    <a:pt x="1506" y="715"/>
                  </a:lnTo>
                  <a:lnTo>
                    <a:pt x="1502" y="715"/>
                  </a:lnTo>
                  <a:lnTo>
                    <a:pt x="1498" y="715"/>
                  </a:lnTo>
                  <a:lnTo>
                    <a:pt x="1495" y="715"/>
                  </a:lnTo>
                  <a:lnTo>
                    <a:pt x="1491" y="715"/>
                  </a:lnTo>
                  <a:lnTo>
                    <a:pt x="1487" y="715"/>
                  </a:lnTo>
                  <a:lnTo>
                    <a:pt x="1483" y="715"/>
                  </a:lnTo>
                  <a:lnTo>
                    <a:pt x="1479" y="715"/>
                  </a:lnTo>
                  <a:lnTo>
                    <a:pt x="1475" y="715"/>
                  </a:lnTo>
                  <a:lnTo>
                    <a:pt x="1471" y="715"/>
                  </a:lnTo>
                  <a:lnTo>
                    <a:pt x="1467" y="715"/>
                  </a:lnTo>
                  <a:lnTo>
                    <a:pt x="1463" y="715"/>
                  </a:lnTo>
                  <a:lnTo>
                    <a:pt x="1460" y="715"/>
                  </a:lnTo>
                  <a:lnTo>
                    <a:pt x="1456" y="715"/>
                  </a:lnTo>
                  <a:lnTo>
                    <a:pt x="1452" y="715"/>
                  </a:lnTo>
                  <a:lnTo>
                    <a:pt x="1448" y="715"/>
                  </a:lnTo>
                  <a:lnTo>
                    <a:pt x="1444" y="715"/>
                  </a:lnTo>
                  <a:lnTo>
                    <a:pt x="1440" y="715"/>
                  </a:lnTo>
                  <a:lnTo>
                    <a:pt x="1436" y="715"/>
                  </a:lnTo>
                  <a:lnTo>
                    <a:pt x="1432" y="715"/>
                  </a:lnTo>
                  <a:lnTo>
                    <a:pt x="1428" y="715"/>
                  </a:lnTo>
                  <a:lnTo>
                    <a:pt x="1424" y="715"/>
                  </a:lnTo>
                  <a:lnTo>
                    <a:pt x="1420" y="715"/>
                  </a:lnTo>
                  <a:lnTo>
                    <a:pt x="1416" y="715"/>
                  </a:lnTo>
                  <a:lnTo>
                    <a:pt x="1412" y="715"/>
                  </a:lnTo>
                  <a:lnTo>
                    <a:pt x="1408" y="715"/>
                  </a:lnTo>
                  <a:lnTo>
                    <a:pt x="1404" y="715"/>
                  </a:lnTo>
                  <a:lnTo>
                    <a:pt x="1400" y="715"/>
                  </a:lnTo>
                  <a:lnTo>
                    <a:pt x="1396" y="715"/>
                  </a:lnTo>
                  <a:lnTo>
                    <a:pt x="1393" y="715"/>
                  </a:lnTo>
                  <a:lnTo>
                    <a:pt x="1389" y="715"/>
                  </a:lnTo>
                  <a:lnTo>
                    <a:pt x="1385" y="715"/>
                  </a:lnTo>
                  <a:lnTo>
                    <a:pt x="1381" y="715"/>
                  </a:lnTo>
                  <a:lnTo>
                    <a:pt x="1377" y="715"/>
                  </a:lnTo>
                  <a:lnTo>
                    <a:pt x="1373" y="715"/>
                  </a:lnTo>
                  <a:lnTo>
                    <a:pt x="1369" y="715"/>
                  </a:lnTo>
                  <a:lnTo>
                    <a:pt x="1366" y="715"/>
                  </a:lnTo>
                  <a:lnTo>
                    <a:pt x="1362" y="715"/>
                  </a:lnTo>
                  <a:lnTo>
                    <a:pt x="1358" y="715"/>
                  </a:lnTo>
                  <a:lnTo>
                    <a:pt x="1354" y="715"/>
                  </a:lnTo>
                  <a:lnTo>
                    <a:pt x="1350" y="715"/>
                  </a:lnTo>
                  <a:lnTo>
                    <a:pt x="1346" y="715"/>
                  </a:lnTo>
                  <a:lnTo>
                    <a:pt x="1342" y="715"/>
                  </a:lnTo>
                  <a:lnTo>
                    <a:pt x="1338" y="715"/>
                  </a:lnTo>
                  <a:lnTo>
                    <a:pt x="1334" y="715"/>
                  </a:lnTo>
                  <a:lnTo>
                    <a:pt x="1330" y="715"/>
                  </a:lnTo>
                  <a:lnTo>
                    <a:pt x="1326" y="715"/>
                  </a:lnTo>
                  <a:lnTo>
                    <a:pt x="1322" y="715"/>
                  </a:lnTo>
                  <a:lnTo>
                    <a:pt x="1318" y="715"/>
                  </a:lnTo>
                  <a:lnTo>
                    <a:pt x="1315" y="715"/>
                  </a:lnTo>
                  <a:lnTo>
                    <a:pt x="1311" y="715"/>
                  </a:lnTo>
                  <a:lnTo>
                    <a:pt x="1307" y="715"/>
                  </a:lnTo>
                  <a:lnTo>
                    <a:pt x="1303" y="715"/>
                  </a:lnTo>
                  <a:lnTo>
                    <a:pt x="1299" y="715"/>
                  </a:lnTo>
                  <a:lnTo>
                    <a:pt x="1295" y="715"/>
                  </a:lnTo>
                  <a:lnTo>
                    <a:pt x="1291" y="715"/>
                  </a:lnTo>
                  <a:lnTo>
                    <a:pt x="1287" y="715"/>
                  </a:lnTo>
                  <a:lnTo>
                    <a:pt x="1283" y="715"/>
                  </a:lnTo>
                  <a:lnTo>
                    <a:pt x="1279" y="715"/>
                  </a:lnTo>
                  <a:lnTo>
                    <a:pt x="1275" y="715"/>
                  </a:lnTo>
                  <a:lnTo>
                    <a:pt x="1271" y="715"/>
                  </a:lnTo>
                  <a:lnTo>
                    <a:pt x="1267" y="715"/>
                  </a:lnTo>
                  <a:lnTo>
                    <a:pt x="1263" y="715"/>
                  </a:lnTo>
                  <a:lnTo>
                    <a:pt x="1259" y="715"/>
                  </a:lnTo>
                  <a:lnTo>
                    <a:pt x="1255" y="715"/>
                  </a:lnTo>
                  <a:lnTo>
                    <a:pt x="1251" y="715"/>
                  </a:lnTo>
                  <a:lnTo>
                    <a:pt x="1248" y="715"/>
                  </a:lnTo>
                  <a:lnTo>
                    <a:pt x="1244" y="715"/>
                  </a:lnTo>
                  <a:lnTo>
                    <a:pt x="1240" y="715"/>
                  </a:lnTo>
                  <a:lnTo>
                    <a:pt x="1236" y="715"/>
                  </a:lnTo>
                  <a:lnTo>
                    <a:pt x="1233" y="715"/>
                  </a:lnTo>
                  <a:lnTo>
                    <a:pt x="1229" y="715"/>
                  </a:lnTo>
                  <a:lnTo>
                    <a:pt x="1225" y="715"/>
                  </a:lnTo>
                  <a:lnTo>
                    <a:pt x="1221" y="715"/>
                  </a:lnTo>
                  <a:lnTo>
                    <a:pt x="1217" y="715"/>
                  </a:lnTo>
                  <a:lnTo>
                    <a:pt x="1213" y="715"/>
                  </a:lnTo>
                  <a:lnTo>
                    <a:pt x="1209" y="715"/>
                  </a:lnTo>
                  <a:lnTo>
                    <a:pt x="1205" y="715"/>
                  </a:lnTo>
                  <a:lnTo>
                    <a:pt x="1201" y="715"/>
                  </a:lnTo>
                  <a:lnTo>
                    <a:pt x="1197" y="715"/>
                  </a:lnTo>
                  <a:lnTo>
                    <a:pt x="1193" y="715"/>
                  </a:lnTo>
                  <a:lnTo>
                    <a:pt x="1189" y="715"/>
                  </a:lnTo>
                  <a:lnTo>
                    <a:pt x="1186" y="715"/>
                  </a:lnTo>
                  <a:lnTo>
                    <a:pt x="1182" y="715"/>
                  </a:lnTo>
                  <a:lnTo>
                    <a:pt x="1178" y="715"/>
                  </a:lnTo>
                  <a:lnTo>
                    <a:pt x="1174" y="715"/>
                  </a:lnTo>
                  <a:lnTo>
                    <a:pt x="1170" y="715"/>
                  </a:lnTo>
                  <a:lnTo>
                    <a:pt x="1166" y="715"/>
                  </a:lnTo>
                  <a:lnTo>
                    <a:pt x="1162" y="715"/>
                  </a:lnTo>
                  <a:lnTo>
                    <a:pt x="1158" y="715"/>
                  </a:lnTo>
                  <a:lnTo>
                    <a:pt x="1154" y="715"/>
                  </a:lnTo>
                  <a:lnTo>
                    <a:pt x="1150" y="715"/>
                  </a:lnTo>
                  <a:lnTo>
                    <a:pt x="1146" y="715"/>
                  </a:lnTo>
                  <a:lnTo>
                    <a:pt x="1142" y="715"/>
                  </a:lnTo>
                  <a:lnTo>
                    <a:pt x="1138" y="715"/>
                  </a:lnTo>
                  <a:lnTo>
                    <a:pt x="1134" y="715"/>
                  </a:lnTo>
                  <a:lnTo>
                    <a:pt x="1130" y="715"/>
                  </a:lnTo>
                  <a:lnTo>
                    <a:pt x="1126" y="715"/>
                  </a:lnTo>
                  <a:lnTo>
                    <a:pt x="1122" y="715"/>
                  </a:lnTo>
                  <a:lnTo>
                    <a:pt x="1118" y="715"/>
                  </a:lnTo>
                  <a:lnTo>
                    <a:pt x="1114" y="715"/>
                  </a:lnTo>
                  <a:lnTo>
                    <a:pt x="1111" y="715"/>
                  </a:lnTo>
                  <a:lnTo>
                    <a:pt x="1107" y="715"/>
                  </a:lnTo>
                  <a:lnTo>
                    <a:pt x="1104" y="715"/>
                  </a:lnTo>
                  <a:lnTo>
                    <a:pt x="1100" y="715"/>
                  </a:lnTo>
                  <a:lnTo>
                    <a:pt x="1096" y="715"/>
                  </a:lnTo>
                  <a:lnTo>
                    <a:pt x="1092" y="715"/>
                  </a:lnTo>
                  <a:lnTo>
                    <a:pt x="1088" y="715"/>
                  </a:lnTo>
                  <a:lnTo>
                    <a:pt x="1084" y="715"/>
                  </a:lnTo>
                  <a:lnTo>
                    <a:pt x="1080" y="715"/>
                  </a:lnTo>
                  <a:lnTo>
                    <a:pt x="1076" y="715"/>
                  </a:lnTo>
                  <a:lnTo>
                    <a:pt x="1072" y="715"/>
                  </a:lnTo>
                  <a:lnTo>
                    <a:pt x="1068" y="715"/>
                  </a:lnTo>
                  <a:lnTo>
                    <a:pt x="1064" y="715"/>
                  </a:lnTo>
                  <a:lnTo>
                    <a:pt x="1060" y="715"/>
                  </a:lnTo>
                  <a:lnTo>
                    <a:pt x="1056" y="715"/>
                  </a:lnTo>
                  <a:lnTo>
                    <a:pt x="1052" y="715"/>
                  </a:lnTo>
                  <a:lnTo>
                    <a:pt x="1048" y="715"/>
                  </a:lnTo>
                  <a:lnTo>
                    <a:pt x="1044" y="715"/>
                  </a:lnTo>
                  <a:lnTo>
                    <a:pt x="1040" y="715"/>
                  </a:lnTo>
                  <a:lnTo>
                    <a:pt x="1037" y="715"/>
                  </a:lnTo>
                  <a:lnTo>
                    <a:pt x="1033" y="715"/>
                  </a:lnTo>
                  <a:lnTo>
                    <a:pt x="1029" y="715"/>
                  </a:lnTo>
                  <a:lnTo>
                    <a:pt x="1025" y="715"/>
                  </a:lnTo>
                  <a:lnTo>
                    <a:pt x="1021" y="715"/>
                  </a:lnTo>
                  <a:lnTo>
                    <a:pt x="1017" y="715"/>
                  </a:lnTo>
                  <a:lnTo>
                    <a:pt x="1013" y="715"/>
                  </a:lnTo>
                  <a:lnTo>
                    <a:pt x="1009" y="715"/>
                  </a:lnTo>
                  <a:lnTo>
                    <a:pt x="1005" y="715"/>
                  </a:lnTo>
                  <a:lnTo>
                    <a:pt x="1001" y="715"/>
                  </a:lnTo>
                  <a:lnTo>
                    <a:pt x="997" y="715"/>
                  </a:lnTo>
                  <a:lnTo>
                    <a:pt x="993" y="715"/>
                  </a:lnTo>
                  <a:lnTo>
                    <a:pt x="989" y="715"/>
                  </a:lnTo>
                  <a:lnTo>
                    <a:pt x="985" y="715"/>
                  </a:lnTo>
                  <a:lnTo>
                    <a:pt x="981" y="715"/>
                  </a:lnTo>
                  <a:lnTo>
                    <a:pt x="977" y="715"/>
                  </a:lnTo>
                  <a:lnTo>
                    <a:pt x="975" y="715"/>
                  </a:lnTo>
                  <a:lnTo>
                    <a:pt x="971" y="715"/>
                  </a:lnTo>
                  <a:lnTo>
                    <a:pt x="967" y="715"/>
                  </a:lnTo>
                  <a:lnTo>
                    <a:pt x="963" y="715"/>
                  </a:lnTo>
                  <a:lnTo>
                    <a:pt x="959" y="715"/>
                  </a:lnTo>
                  <a:lnTo>
                    <a:pt x="955" y="715"/>
                  </a:lnTo>
                  <a:lnTo>
                    <a:pt x="951" y="715"/>
                  </a:lnTo>
                  <a:lnTo>
                    <a:pt x="947" y="715"/>
                  </a:lnTo>
                  <a:lnTo>
                    <a:pt x="943" y="715"/>
                  </a:lnTo>
                  <a:lnTo>
                    <a:pt x="939" y="715"/>
                  </a:lnTo>
                  <a:lnTo>
                    <a:pt x="935" y="715"/>
                  </a:lnTo>
                  <a:lnTo>
                    <a:pt x="931" y="715"/>
                  </a:lnTo>
                  <a:lnTo>
                    <a:pt x="927" y="715"/>
                  </a:lnTo>
                  <a:lnTo>
                    <a:pt x="923" y="715"/>
                  </a:lnTo>
                  <a:lnTo>
                    <a:pt x="919" y="715"/>
                  </a:lnTo>
                  <a:lnTo>
                    <a:pt x="915" y="715"/>
                  </a:lnTo>
                  <a:lnTo>
                    <a:pt x="911" y="715"/>
                  </a:lnTo>
                  <a:lnTo>
                    <a:pt x="908" y="715"/>
                  </a:lnTo>
                  <a:lnTo>
                    <a:pt x="904" y="715"/>
                  </a:lnTo>
                  <a:lnTo>
                    <a:pt x="900" y="715"/>
                  </a:lnTo>
                  <a:lnTo>
                    <a:pt x="896" y="715"/>
                  </a:lnTo>
                  <a:lnTo>
                    <a:pt x="892" y="715"/>
                  </a:lnTo>
                  <a:lnTo>
                    <a:pt x="888" y="715"/>
                  </a:lnTo>
                  <a:lnTo>
                    <a:pt x="884" y="715"/>
                  </a:lnTo>
                  <a:lnTo>
                    <a:pt x="880" y="715"/>
                  </a:lnTo>
                  <a:lnTo>
                    <a:pt x="876" y="715"/>
                  </a:lnTo>
                  <a:lnTo>
                    <a:pt x="872" y="715"/>
                  </a:lnTo>
                  <a:lnTo>
                    <a:pt x="868" y="715"/>
                  </a:lnTo>
                  <a:lnTo>
                    <a:pt x="864" y="715"/>
                  </a:lnTo>
                  <a:lnTo>
                    <a:pt x="860" y="715"/>
                  </a:lnTo>
                  <a:lnTo>
                    <a:pt x="856" y="715"/>
                  </a:lnTo>
                  <a:lnTo>
                    <a:pt x="852" y="715"/>
                  </a:lnTo>
                  <a:lnTo>
                    <a:pt x="848" y="715"/>
                  </a:lnTo>
                  <a:lnTo>
                    <a:pt x="845" y="715"/>
                  </a:lnTo>
                  <a:lnTo>
                    <a:pt x="841" y="715"/>
                  </a:lnTo>
                  <a:lnTo>
                    <a:pt x="837" y="715"/>
                  </a:lnTo>
                  <a:lnTo>
                    <a:pt x="833" y="715"/>
                  </a:lnTo>
                  <a:lnTo>
                    <a:pt x="830" y="715"/>
                  </a:lnTo>
                  <a:lnTo>
                    <a:pt x="826" y="715"/>
                  </a:lnTo>
                  <a:lnTo>
                    <a:pt x="822" y="715"/>
                  </a:lnTo>
                  <a:lnTo>
                    <a:pt x="818" y="715"/>
                  </a:lnTo>
                  <a:lnTo>
                    <a:pt x="814" y="715"/>
                  </a:lnTo>
                  <a:lnTo>
                    <a:pt x="810" y="715"/>
                  </a:lnTo>
                  <a:lnTo>
                    <a:pt x="806" y="715"/>
                  </a:lnTo>
                  <a:lnTo>
                    <a:pt x="802" y="715"/>
                  </a:lnTo>
                  <a:lnTo>
                    <a:pt x="798" y="715"/>
                  </a:lnTo>
                  <a:lnTo>
                    <a:pt x="794" y="715"/>
                  </a:lnTo>
                  <a:lnTo>
                    <a:pt x="790" y="715"/>
                  </a:lnTo>
                  <a:lnTo>
                    <a:pt x="786" y="715"/>
                  </a:lnTo>
                  <a:lnTo>
                    <a:pt x="782" y="715"/>
                  </a:lnTo>
                  <a:lnTo>
                    <a:pt x="778" y="715"/>
                  </a:lnTo>
                  <a:lnTo>
                    <a:pt x="774" y="715"/>
                  </a:lnTo>
                  <a:lnTo>
                    <a:pt x="770" y="715"/>
                  </a:lnTo>
                  <a:lnTo>
                    <a:pt x="766" y="715"/>
                  </a:lnTo>
                  <a:lnTo>
                    <a:pt x="763" y="715"/>
                  </a:lnTo>
                  <a:lnTo>
                    <a:pt x="759" y="715"/>
                  </a:lnTo>
                  <a:lnTo>
                    <a:pt x="755" y="715"/>
                  </a:lnTo>
                  <a:lnTo>
                    <a:pt x="751" y="715"/>
                  </a:lnTo>
                  <a:lnTo>
                    <a:pt x="747" y="715"/>
                  </a:lnTo>
                  <a:lnTo>
                    <a:pt x="743" y="715"/>
                  </a:lnTo>
                  <a:lnTo>
                    <a:pt x="739" y="715"/>
                  </a:lnTo>
                  <a:lnTo>
                    <a:pt x="735" y="715"/>
                  </a:lnTo>
                  <a:lnTo>
                    <a:pt x="731" y="715"/>
                  </a:lnTo>
                  <a:lnTo>
                    <a:pt x="727" y="715"/>
                  </a:lnTo>
                  <a:lnTo>
                    <a:pt x="723" y="715"/>
                  </a:lnTo>
                  <a:lnTo>
                    <a:pt x="719" y="715"/>
                  </a:lnTo>
                  <a:lnTo>
                    <a:pt x="716" y="715"/>
                  </a:lnTo>
                  <a:lnTo>
                    <a:pt x="712" y="715"/>
                  </a:lnTo>
                  <a:lnTo>
                    <a:pt x="708" y="715"/>
                  </a:lnTo>
                  <a:lnTo>
                    <a:pt x="704" y="715"/>
                  </a:lnTo>
                  <a:lnTo>
                    <a:pt x="701" y="715"/>
                  </a:lnTo>
                  <a:lnTo>
                    <a:pt x="697" y="715"/>
                  </a:lnTo>
                  <a:lnTo>
                    <a:pt x="693" y="715"/>
                  </a:lnTo>
                  <a:lnTo>
                    <a:pt x="689" y="715"/>
                  </a:lnTo>
                  <a:lnTo>
                    <a:pt x="685" y="715"/>
                  </a:lnTo>
                  <a:lnTo>
                    <a:pt x="681" y="715"/>
                  </a:lnTo>
                  <a:lnTo>
                    <a:pt x="677" y="715"/>
                  </a:lnTo>
                  <a:lnTo>
                    <a:pt x="673" y="715"/>
                  </a:lnTo>
                  <a:lnTo>
                    <a:pt x="669" y="715"/>
                  </a:lnTo>
                  <a:lnTo>
                    <a:pt x="665" y="715"/>
                  </a:lnTo>
                  <a:lnTo>
                    <a:pt x="661" y="715"/>
                  </a:lnTo>
                  <a:lnTo>
                    <a:pt x="657" y="715"/>
                  </a:lnTo>
                  <a:lnTo>
                    <a:pt x="653" y="715"/>
                  </a:lnTo>
                  <a:lnTo>
                    <a:pt x="649" y="715"/>
                  </a:lnTo>
                  <a:lnTo>
                    <a:pt x="645" y="715"/>
                  </a:lnTo>
                  <a:lnTo>
                    <a:pt x="641" y="715"/>
                  </a:lnTo>
                  <a:lnTo>
                    <a:pt x="637" y="715"/>
                  </a:lnTo>
                  <a:lnTo>
                    <a:pt x="633" y="715"/>
                  </a:lnTo>
                  <a:lnTo>
                    <a:pt x="629" y="715"/>
                  </a:lnTo>
                  <a:lnTo>
                    <a:pt x="626" y="715"/>
                  </a:lnTo>
                  <a:lnTo>
                    <a:pt x="622" y="715"/>
                  </a:lnTo>
                  <a:lnTo>
                    <a:pt x="618" y="715"/>
                  </a:lnTo>
                  <a:lnTo>
                    <a:pt x="614" y="715"/>
                  </a:lnTo>
                  <a:lnTo>
                    <a:pt x="610" y="715"/>
                  </a:lnTo>
                  <a:lnTo>
                    <a:pt x="606" y="715"/>
                  </a:lnTo>
                  <a:lnTo>
                    <a:pt x="602" y="715"/>
                  </a:lnTo>
                  <a:lnTo>
                    <a:pt x="598" y="715"/>
                  </a:lnTo>
                  <a:lnTo>
                    <a:pt x="594" y="715"/>
                  </a:lnTo>
                  <a:lnTo>
                    <a:pt x="590" y="715"/>
                  </a:lnTo>
                  <a:lnTo>
                    <a:pt x="586" y="715"/>
                  </a:lnTo>
                  <a:lnTo>
                    <a:pt x="583" y="715"/>
                  </a:lnTo>
                  <a:lnTo>
                    <a:pt x="579" y="715"/>
                  </a:lnTo>
                  <a:lnTo>
                    <a:pt x="575" y="715"/>
                  </a:lnTo>
                  <a:lnTo>
                    <a:pt x="571" y="715"/>
                  </a:lnTo>
                  <a:lnTo>
                    <a:pt x="567" y="715"/>
                  </a:lnTo>
                  <a:lnTo>
                    <a:pt x="563" y="715"/>
                  </a:lnTo>
                  <a:lnTo>
                    <a:pt x="559" y="715"/>
                  </a:lnTo>
                  <a:lnTo>
                    <a:pt x="555" y="715"/>
                  </a:lnTo>
                  <a:lnTo>
                    <a:pt x="552" y="715"/>
                  </a:lnTo>
                  <a:lnTo>
                    <a:pt x="548" y="715"/>
                  </a:lnTo>
                  <a:lnTo>
                    <a:pt x="544" y="715"/>
                  </a:lnTo>
                  <a:lnTo>
                    <a:pt x="540" y="715"/>
                  </a:lnTo>
                  <a:lnTo>
                    <a:pt x="536" y="715"/>
                  </a:lnTo>
                  <a:lnTo>
                    <a:pt x="532" y="715"/>
                  </a:lnTo>
                  <a:lnTo>
                    <a:pt x="528" y="715"/>
                  </a:lnTo>
                  <a:lnTo>
                    <a:pt x="524" y="715"/>
                  </a:lnTo>
                  <a:lnTo>
                    <a:pt x="520" y="715"/>
                  </a:lnTo>
                  <a:lnTo>
                    <a:pt x="516" y="715"/>
                  </a:lnTo>
                  <a:lnTo>
                    <a:pt x="512" y="715"/>
                  </a:lnTo>
                  <a:lnTo>
                    <a:pt x="508" y="715"/>
                  </a:lnTo>
                  <a:lnTo>
                    <a:pt x="504" y="715"/>
                  </a:lnTo>
                  <a:lnTo>
                    <a:pt x="500" y="715"/>
                  </a:lnTo>
                  <a:lnTo>
                    <a:pt x="496" y="715"/>
                  </a:lnTo>
                  <a:lnTo>
                    <a:pt x="492" y="715"/>
                  </a:lnTo>
                  <a:lnTo>
                    <a:pt x="489" y="715"/>
                  </a:lnTo>
                  <a:lnTo>
                    <a:pt x="485" y="715"/>
                  </a:lnTo>
                  <a:lnTo>
                    <a:pt x="481" y="715"/>
                  </a:lnTo>
                  <a:lnTo>
                    <a:pt x="477" y="715"/>
                  </a:lnTo>
                  <a:lnTo>
                    <a:pt x="473" y="715"/>
                  </a:lnTo>
                  <a:lnTo>
                    <a:pt x="469" y="715"/>
                  </a:lnTo>
                  <a:lnTo>
                    <a:pt x="465" y="715"/>
                  </a:lnTo>
                  <a:lnTo>
                    <a:pt x="461" y="715"/>
                  </a:lnTo>
                  <a:lnTo>
                    <a:pt x="457" y="715"/>
                  </a:lnTo>
                  <a:lnTo>
                    <a:pt x="454" y="715"/>
                  </a:lnTo>
                  <a:lnTo>
                    <a:pt x="450" y="715"/>
                  </a:lnTo>
                  <a:lnTo>
                    <a:pt x="446" y="715"/>
                  </a:lnTo>
                  <a:lnTo>
                    <a:pt x="442" y="715"/>
                  </a:lnTo>
                  <a:lnTo>
                    <a:pt x="438" y="715"/>
                  </a:lnTo>
                  <a:lnTo>
                    <a:pt x="434" y="715"/>
                  </a:lnTo>
                  <a:lnTo>
                    <a:pt x="430" y="715"/>
                  </a:lnTo>
                  <a:lnTo>
                    <a:pt x="426" y="715"/>
                  </a:lnTo>
                  <a:lnTo>
                    <a:pt x="423" y="715"/>
                  </a:lnTo>
                  <a:lnTo>
                    <a:pt x="419" y="715"/>
                  </a:lnTo>
                  <a:lnTo>
                    <a:pt x="415" y="715"/>
                  </a:lnTo>
                  <a:lnTo>
                    <a:pt x="411" y="715"/>
                  </a:lnTo>
                  <a:lnTo>
                    <a:pt x="407" y="715"/>
                  </a:lnTo>
                  <a:lnTo>
                    <a:pt x="403" y="715"/>
                  </a:lnTo>
                  <a:lnTo>
                    <a:pt x="399" y="715"/>
                  </a:lnTo>
                  <a:lnTo>
                    <a:pt x="395" y="715"/>
                  </a:lnTo>
                  <a:lnTo>
                    <a:pt x="391" y="715"/>
                  </a:lnTo>
                  <a:lnTo>
                    <a:pt x="387" y="715"/>
                  </a:lnTo>
                  <a:lnTo>
                    <a:pt x="383" y="715"/>
                  </a:lnTo>
                  <a:lnTo>
                    <a:pt x="379" y="715"/>
                  </a:lnTo>
                  <a:lnTo>
                    <a:pt x="375" y="715"/>
                  </a:lnTo>
                  <a:lnTo>
                    <a:pt x="371" y="715"/>
                  </a:lnTo>
                  <a:lnTo>
                    <a:pt x="367" y="715"/>
                  </a:lnTo>
                  <a:lnTo>
                    <a:pt x="363" y="715"/>
                  </a:lnTo>
                  <a:lnTo>
                    <a:pt x="359" y="715"/>
                  </a:lnTo>
                  <a:lnTo>
                    <a:pt x="355" y="715"/>
                  </a:lnTo>
                  <a:lnTo>
                    <a:pt x="351" y="715"/>
                  </a:lnTo>
                  <a:lnTo>
                    <a:pt x="347" y="715"/>
                  </a:lnTo>
                  <a:lnTo>
                    <a:pt x="343" y="715"/>
                  </a:lnTo>
                  <a:lnTo>
                    <a:pt x="340" y="715"/>
                  </a:lnTo>
                  <a:lnTo>
                    <a:pt x="336" y="715"/>
                  </a:lnTo>
                  <a:lnTo>
                    <a:pt x="332" y="715"/>
                  </a:lnTo>
                  <a:lnTo>
                    <a:pt x="328" y="715"/>
                  </a:lnTo>
                  <a:lnTo>
                    <a:pt x="325" y="715"/>
                  </a:lnTo>
                  <a:lnTo>
                    <a:pt x="321" y="715"/>
                  </a:lnTo>
                  <a:lnTo>
                    <a:pt x="317" y="715"/>
                  </a:lnTo>
                  <a:lnTo>
                    <a:pt x="313" y="715"/>
                  </a:lnTo>
                  <a:lnTo>
                    <a:pt x="309" y="715"/>
                  </a:lnTo>
                  <a:lnTo>
                    <a:pt x="305" y="715"/>
                  </a:lnTo>
                  <a:lnTo>
                    <a:pt x="301" y="715"/>
                  </a:lnTo>
                  <a:lnTo>
                    <a:pt x="297" y="715"/>
                  </a:lnTo>
                  <a:lnTo>
                    <a:pt x="293" y="715"/>
                  </a:lnTo>
                  <a:lnTo>
                    <a:pt x="289" y="715"/>
                  </a:lnTo>
                  <a:lnTo>
                    <a:pt x="285" y="715"/>
                  </a:lnTo>
                  <a:lnTo>
                    <a:pt x="281" y="715"/>
                  </a:lnTo>
                  <a:lnTo>
                    <a:pt x="278" y="715"/>
                  </a:lnTo>
                  <a:lnTo>
                    <a:pt x="274" y="715"/>
                  </a:lnTo>
                  <a:lnTo>
                    <a:pt x="270" y="715"/>
                  </a:lnTo>
                  <a:lnTo>
                    <a:pt x="266" y="715"/>
                  </a:lnTo>
                  <a:lnTo>
                    <a:pt x="262" y="715"/>
                  </a:lnTo>
                  <a:lnTo>
                    <a:pt x="258" y="715"/>
                  </a:lnTo>
                  <a:lnTo>
                    <a:pt x="254" y="715"/>
                  </a:lnTo>
                  <a:lnTo>
                    <a:pt x="250" y="715"/>
                  </a:lnTo>
                  <a:lnTo>
                    <a:pt x="246" y="715"/>
                  </a:lnTo>
                  <a:lnTo>
                    <a:pt x="242" y="715"/>
                  </a:lnTo>
                  <a:lnTo>
                    <a:pt x="238" y="715"/>
                  </a:lnTo>
                  <a:lnTo>
                    <a:pt x="234" y="715"/>
                  </a:lnTo>
                  <a:lnTo>
                    <a:pt x="230" y="715"/>
                  </a:lnTo>
                  <a:lnTo>
                    <a:pt x="226" y="715"/>
                  </a:lnTo>
                  <a:lnTo>
                    <a:pt x="222" y="715"/>
                  </a:lnTo>
                  <a:lnTo>
                    <a:pt x="218" y="715"/>
                  </a:lnTo>
                  <a:lnTo>
                    <a:pt x="215" y="715"/>
                  </a:lnTo>
                  <a:lnTo>
                    <a:pt x="211" y="715"/>
                  </a:lnTo>
                  <a:lnTo>
                    <a:pt x="207" y="715"/>
                  </a:lnTo>
                  <a:lnTo>
                    <a:pt x="203" y="715"/>
                  </a:lnTo>
                  <a:lnTo>
                    <a:pt x="199" y="715"/>
                  </a:lnTo>
                  <a:lnTo>
                    <a:pt x="195" y="715"/>
                  </a:lnTo>
                  <a:lnTo>
                    <a:pt x="192" y="715"/>
                  </a:lnTo>
                  <a:lnTo>
                    <a:pt x="188" y="715"/>
                  </a:lnTo>
                  <a:lnTo>
                    <a:pt x="184" y="715"/>
                  </a:lnTo>
                  <a:lnTo>
                    <a:pt x="180" y="715"/>
                  </a:lnTo>
                  <a:lnTo>
                    <a:pt x="176" y="715"/>
                  </a:lnTo>
                  <a:lnTo>
                    <a:pt x="172" y="715"/>
                  </a:lnTo>
                  <a:lnTo>
                    <a:pt x="168" y="715"/>
                  </a:lnTo>
                  <a:lnTo>
                    <a:pt x="164" y="715"/>
                  </a:lnTo>
                  <a:lnTo>
                    <a:pt x="160" y="715"/>
                  </a:lnTo>
                  <a:lnTo>
                    <a:pt x="156" y="715"/>
                  </a:lnTo>
                  <a:lnTo>
                    <a:pt x="152" y="715"/>
                  </a:lnTo>
                  <a:lnTo>
                    <a:pt x="148" y="715"/>
                  </a:lnTo>
                  <a:lnTo>
                    <a:pt x="144" y="715"/>
                  </a:lnTo>
                  <a:lnTo>
                    <a:pt x="141" y="715"/>
                  </a:lnTo>
                  <a:lnTo>
                    <a:pt x="137" y="715"/>
                  </a:lnTo>
                  <a:lnTo>
                    <a:pt x="133" y="715"/>
                  </a:lnTo>
                  <a:lnTo>
                    <a:pt x="129" y="715"/>
                  </a:lnTo>
                  <a:lnTo>
                    <a:pt x="125" y="715"/>
                  </a:lnTo>
                  <a:lnTo>
                    <a:pt x="121" y="715"/>
                  </a:lnTo>
                  <a:lnTo>
                    <a:pt x="117" y="715"/>
                  </a:lnTo>
                  <a:lnTo>
                    <a:pt x="113" y="715"/>
                  </a:lnTo>
                  <a:lnTo>
                    <a:pt x="109" y="715"/>
                  </a:lnTo>
                  <a:lnTo>
                    <a:pt x="105" y="715"/>
                  </a:lnTo>
                  <a:lnTo>
                    <a:pt x="101" y="715"/>
                  </a:lnTo>
                  <a:lnTo>
                    <a:pt x="97" y="715"/>
                  </a:lnTo>
                  <a:lnTo>
                    <a:pt x="93" y="715"/>
                  </a:lnTo>
                  <a:lnTo>
                    <a:pt x="89" y="715"/>
                  </a:lnTo>
                  <a:lnTo>
                    <a:pt x="85" y="715"/>
                  </a:lnTo>
                  <a:lnTo>
                    <a:pt x="81" y="715"/>
                  </a:lnTo>
                  <a:lnTo>
                    <a:pt x="77" y="715"/>
                  </a:lnTo>
                  <a:lnTo>
                    <a:pt x="73" y="715"/>
                  </a:lnTo>
                  <a:lnTo>
                    <a:pt x="69" y="715"/>
                  </a:lnTo>
                  <a:lnTo>
                    <a:pt x="65" y="715"/>
                  </a:lnTo>
                  <a:lnTo>
                    <a:pt x="63" y="715"/>
                  </a:lnTo>
                  <a:lnTo>
                    <a:pt x="59" y="715"/>
                  </a:lnTo>
                  <a:lnTo>
                    <a:pt x="55" y="715"/>
                  </a:lnTo>
                  <a:lnTo>
                    <a:pt x="51" y="715"/>
                  </a:lnTo>
                  <a:lnTo>
                    <a:pt x="47" y="715"/>
                  </a:lnTo>
                  <a:lnTo>
                    <a:pt x="43" y="715"/>
                  </a:lnTo>
                  <a:lnTo>
                    <a:pt x="39" y="715"/>
                  </a:lnTo>
                  <a:lnTo>
                    <a:pt x="35" y="715"/>
                  </a:lnTo>
                  <a:lnTo>
                    <a:pt x="31" y="715"/>
                  </a:lnTo>
                  <a:lnTo>
                    <a:pt x="27" y="715"/>
                  </a:lnTo>
                  <a:lnTo>
                    <a:pt x="23" y="715"/>
                  </a:lnTo>
                  <a:lnTo>
                    <a:pt x="19" y="715"/>
                  </a:lnTo>
                  <a:lnTo>
                    <a:pt x="15" y="715"/>
                  </a:lnTo>
                  <a:lnTo>
                    <a:pt x="11" y="715"/>
                  </a:lnTo>
                  <a:lnTo>
                    <a:pt x="7" y="715"/>
                  </a:lnTo>
                  <a:lnTo>
                    <a:pt x="4" y="715"/>
                  </a:lnTo>
                  <a:lnTo>
                    <a:pt x="0" y="715"/>
                  </a:lnTo>
                  <a:lnTo>
                    <a:pt x="0" y="708"/>
                  </a:lnTo>
                </a:path>
              </a:pathLst>
            </a:custGeom>
            <a:solidFill>
              <a:srgbClr val="C0C0C0"/>
            </a:solidFill>
            <a:ln w="12700" cap="rnd">
              <a:solidFill>
                <a:srgbClr val="808080"/>
              </a:solidFill>
              <a:round/>
              <a:headEnd/>
              <a:tailEnd/>
            </a:ln>
          </p:spPr>
          <p:txBody>
            <a:bodyPr/>
            <a:lstStyle/>
            <a:p>
              <a:pPr fontAlgn="auto">
                <a:spcBef>
                  <a:spcPts val="0"/>
                </a:spcBef>
                <a:spcAft>
                  <a:spcPts val="0"/>
                </a:spcAft>
                <a:defRPr/>
              </a:pPr>
              <a:endParaRPr kumimoji="0" lang="en-US" sz="1800" kern="0">
                <a:solidFill>
                  <a:sysClr val="windowText" lastClr="000000"/>
                </a:solidFill>
                <a:cs typeface="+mn-cs"/>
              </a:endParaRPr>
            </a:p>
          </p:txBody>
        </p:sp>
        <p:sp>
          <p:nvSpPr>
            <p:cNvPr id="8" name="Freeform 7"/>
            <p:cNvSpPr>
              <a:spLocks/>
            </p:cNvSpPr>
            <p:nvPr/>
          </p:nvSpPr>
          <p:spPr bwMode="auto">
            <a:xfrm>
              <a:off x="3131" y="1890"/>
              <a:ext cx="781" cy="87"/>
            </a:xfrm>
            <a:custGeom>
              <a:avLst/>
              <a:gdLst>
                <a:gd name="T0" fmla="*/ 24 w 781"/>
                <a:gd name="T1" fmla="*/ 86 h 87"/>
                <a:gd name="T2" fmla="*/ 50 w 781"/>
                <a:gd name="T3" fmla="*/ 86 h 87"/>
                <a:gd name="T4" fmla="*/ 78 w 781"/>
                <a:gd name="T5" fmla="*/ 86 h 87"/>
                <a:gd name="T6" fmla="*/ 106 w 781"/>
                <a:gd name="T7" fmla="*/ 86 h 87"/>
                <a:gd name="T8" fmla="*/ 132 w 781"/>
                <a:gd name="T9" fmla="*/ 86 h 87"/>
                <a:gd name="T10" fmla="*/ 160 w 781"/>
                <a:gd name="T11" fmla="*/ 86 h 87"/>
                <a:gd name="T12" fmla="*/ 187 w 781"/>
                <a:gd name="T13" fmla="*/ 86 h 87"/>
                <a:gd name="T14" fmla="*/ 215 w 781"/>
                <a:gd name="T15" fmla="*/ 86 h 87"/>
                <a:gd name="T16" fmla="*/ 241 w 781"/>
                <a:gd name="T17" fmla="*/ 86 h 87"/>
                <a:gd name="T18" fmla="*/ 269 w 781"/>
                <a:gd name="T19" fmla="*/ 86 h 87"/>
                <a:gd name="T20" fmla="*/ 297 w 781"/>
                <a:gd name="T21" fmla="*/ 86 h 87"/>
                <a:gd name="T22" fmla="*/ 323 w 781"/>
                <a:gd name="T23" fmla="*/ 86 h 87"/>
                <a:gd name="T24" fmla="*/ 351 w 781"/>
                <a:gd name="T25" fmla="*/ 86 h 87"/>
                <a:gd name="T26" fmla="*/ 379 w 781"/>
                <a:gd name="T27" fmla="*/ 86 h 87"/>
                <a:gd name="T28" fmla="*/ 405 w 781"/>
                <a:gd name="T29" fmla="*/ 0 h 87"/>
                <a:gd name="T30" fmla="*/ 433 w 781"/>
                <a:gd name="T31" fmla="*/ 12 h 87"/>
                <a:gd name="T32" fmla="*/ 460 w 781"/>
                <a:gd name="T33" fmla="*/ 22 h 87"/>
                <a:gd name="T34" fmla="*/ 487 w 781"/>
                <a:gd name="T35" fmla="*/ 32 h 87"/>
                <a:gd name="T36" fmla="*/ 515 w 781"/>
                <a:gd name="T37" fmla="*/ 39 h 87"/>
                <a:gd name="T38" fmla="*/ 542 w 781"/>
                <a:gd name="T39" fmla="*/ 47 h 87"/>
                <a:gd name="T40" fmla="*/ 569 w 781"/>
                <a:gd name="T41" fmla="*/ 53 h 87"/>
                <a:gd name="T42" fmla="*/ 596 w 781"/>
                <a:gd name="T43" fmla="*/ 58 h 87"/>
                <a:gd name="T44" fmla="*/ 624 w 781"/>
                <a:gd name="T45" fmla="*/ 63 h 87"/>
                <a:gd name="T46" fmla="*/ 651 w 781"/>
                <a:gd name="T47" fmla="*/ 66 h 87"/>
                <a:gd name="T48" fmla="*/ 678 w 781"/>
                <a:gd name="T49" fmla="*/ 70 h 87"/>
                <a:gd name="T50" fmla="*/ 706 w 781"/>
                <a:gd name="T51" fmla="*/ 73 h 87"/>
                <a:gd name="T52" fmla="*/ 733 w 781"/>
                <a:gd name="T53" fmla="*/ 75 h 87"/>
                <a:gd name="T54" fmla="*/ 760 w 781"/>
                <a:gd name="T55" fmla="*/ 78 h 87"/>
                <a:gd name="T56" fmla="*/ 776 w 781"/>
                <a:gd name="T57" fmla="*/ 86 h 87"/>
                <a:gd name="T58" fmla="*/ 748 w 781"/>
                <a:gd name="T59" fmla="*/ 86 h 87"/>
                <a:gd name="T60" fmla="*/ 721 w 781"/>
                <a:gd name="T61" fmla="*/ 86 h 87"/>
                <a:gd name="T62" fmla="*/ 694 w 781"/>
                <a:gd name="T63" fmla="*/ 86 h 87"/>
                <a:gd name="T64" fmla="*/ 666 w 781"/>
                <a:gd name="T65" fmla="*/ 86 h 87"/>
                <a:gd name="T66" fmla="*/ 640 w 781"/>
                <a:gd name="T67" fmla="*/ 86 h 87"/>
                <a:gd name="T68" fmla="*/ 612 w 781"/>
                <a:gd name="T69" fmla="*/ 86 h 87"/>
                <a:gd name="T70" fmla="*/ 585 w 781"/>
                <a:gd name="T71" fmla="*/ 86 h 87"/>
                <a:gd name="T72" fmla="*/ 558 w 781"/>
                <a:gd name="T73" fmla="*/ 86 h 87"/>
                <a:gd name="T74" fmla="*/ 530 w 781"/>
                <a:gd name="T75" fmla="*/ 86 h 87"/>
                <a:gd name="T76" fmla="*/ 503 w 781"/>
                <a:gd name="T77" fmla="*/ 86 h 87"/>
                <a:gd name="T78" fmla="*/ 476 w 781"/>
                <a:gd name="T79" fmla="*/ 86 h 87"/>
                <a:gd name="T80" fmla="*/ 448 w 781"/>
                <a:gd name="T81" fmla="*/ 86 h 87"/>
                <a:gd name="T82" fmla="*/ 421 w 781"/>
                <a:gd name="T83" fmla="*/ 86 h 87"/>
                <a:gd name="T84" fmla="*/ 393 w 781"/>
                <a:gd name="T85" fmla="*/ 86 h 87"/>
                <a:gd name="T86" fmla="*/ 367 w 781"/>
                <a:gd name="T87" fmla="*/ 86 h 87"/>
                <a:gd name="T88" fmla="*/ 339 w 781"/>
                <a:gd name="T89" fmla="*/ 86 h 87"/>
                <a:gd name="T90" fmla="*/ 312 w 781"/>
                <a:gd name="T91" fmla="*/ 86 h 87"/>
                <a:gd name="T92" fmla="*/ 285 w 781"/>
                <a:gd name="T93" fmla="*/ 86 h 87"/>
                <a:gd name="T94" fmla="*/ 257 w 781"/>
                <a:gd name="T95" fmla="*/ 86 h 87"/>
                <a:gd name="T96" fmla="*/ 230 w 781"/>
                <a:gd name="T97" fmla="*/ 86 h 87"/>
                <a:gd name="T98" fmla="*/ 203 w 781"/>
                <a:gd name="T99" fmla="*/ 86 h 87"/>
                <a:gd name="T100" fmla="*/ 175 w 781"/>
                <a:gd name="T101" fmla="*/ 86 h 87"/>
                <a:gd name="T102" fmla="*/ 148 w 781"/>
                <a:gd name="T103" fmla="*/ 86 h 87"/>
                <a:gd name="T104" fmla="*/ 121 w 781"/>
                <a:gd name="T105" fmla="*/ 86 h 87"/>
                <a:gd name="T106" fmla="*/ 94 w 781"/>
                <a:gd name="T107" fmla="*/ 86 h 87"/>
                <a:gd name="T108" fmla="*/ 66 w 781"/>
                <a:gd name="T109" fmla="*/ 86 h 87"/>
                <a:gd name="T110" fmla="*/ 39 w 781"/>
                <a:gd name="T111" fmla="*/ 86 h 87"/>
                <a:gd name="T112" fmla="*/ 12 w 781"/>
                <a:gd name="T113" fmla="*/ 86 h 8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1"/>
                <a:gd name="T172" fmla="*/ 0 h 87"/>
                <a:gd name="T173" fmla="*/ 781 w 781"/>
                <a:gd name="T174" fmla="*/ 87 h 8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1" h="87">
                  <a:moveTo>
                    <a:pt x="0" y="86"/>
                  </a:moveTo>
                  <a:lnTo>
                    <a:pt x="4" y="86"/>
                  </a:lnTo>
                  <a:lnTo>
                    <a:pt x="8" y="86"/>
                  </a:lnTo>
                  <a:lnTo>
                    <a:pt x="12" y="86"/>
                  </a:lnTo>
                  <a:lnTo>
                    <a:pt x="16" y="86"/>
                  </a:lnTo>
                  <a:lnTo>
                    <a:pt x="20" y="86"/>
                  </a:lnTo>
                  <a:lnTo>
                    <a:pt x="24" y="86"/>
                  </a:lnTo>
                  <a:lnTo>
                    <a:pt x="28" y="86"/>
                  </a:lnTo>
                  <a:lnTo>
                    <a:pt x="32" y="86"/>
                  </a:lnTo>
                  <a:lnTo>
                    <a:pt x="35" y="86"/>
                  </a:lnTo>
                  <a:lnTo>
                    <a:pt x="39" y="86"/>
                  </a:lnTo>
                  <a:lnTo>
                    <a:pt x="43" y="86"/>
                  </a:lnTo>
                  <a:lnTo>
                    <a:pt x="46" y="86"/>
                  </a:lnTo>
                  <a:lnTo>
                    <a:pt x="50" y="86"/>
                  </a:lnTo>
                  <a:lnTo>
                    <a:pt x="54" y="86"/>
                  </a:lnTo>
                  <a:lnTo>
                    <a:pt x="58" y="86"/>
                  </a:lnTo>
                  <a:lnTo>
                    <a:pt x="62" y="86"/>
                  </a:lnTo>
                  <a:lnTo>
                    <a:pt x="66" y="86"/>
                  </a:lnTo>
                  <a:lnTo>
                    <a:pt x="70" y="86"/>
                  </a:lnTo>
                  <a:lnTo>
                    <a:pt x="74" y="86"/>
                  </a:lnTo>
                  <a:lnTo>
                    <a:pt x="78" y="86"/>
                  </a:lnTo>
                  <a:lnTo>
                    <a:pt x="82" y="86"/>
                  </a:lnTo>
                  <a:lnTo>
                    <a:pt x="86" y="86"/>
                  </a:lnTo>
                  <a:lnTo>
                    <a:pt x="90" y="86"/>
                  </a:lnTo>
                  <a:lnTo>
                    <a:pt x="94" y="86"/>
                  </a:lnTo>
                  <a:lnTo>
                    <a:pt x="98" y="86"/>
                  </a:lnTo>
                  <a:lnTo>
                    <a:pt x="102" y="86"/>
                  </a:lnTo>
                  <a:lnTo>
                    <a:pt x="106" y="86"/>
                  </a:lnTo>
                  <a:lnTo>
                    <a:pt x="109" y="86"/>
                  </a:lnTo>
                  <a:lnTo>
                    <a:pt x="113" y="86"/>
                  </a:lnTo>
                  <a:lnTo>
                    <a:pt x="117" y="86"/>
                  </a:lnTo>
                  <a:lnTo>
                    <a:pt x="121" y="86"/>
                  </a:lnTo>
                  <a:lnTo>
                    <a:pt x="125" y="86"/>
                  </a:lnTo>
                  <a:lnTo>
                    <a:pt x="129" y="86"/>
                  </a:lnTo>
                  <a:lnTo>
                    <a:pt x="132" y="86"/>
                  </a:lnTo>
                  <a:lnTo>
                    <a:pt x="136" y="86"/>
                  </a:lnTo>
                  <a:lnTo>
                    <a:pt x="140" y="86"/>
                  </a:lnTo>
                  <a:lnTo>
                    <a:pt x="144" y="86"/>
                  </a:lnTo>
                  <a:lnTo>
                    <a:pt x="148" y="86"/>
                  </a:lnTo>
                  <a:lnTo>
                    <a:pt x="152" y="86"/>
                  </a:lnTo>
                  <a:lnTo>
                    <a:pt x="156" y="86"/>
                  </a:lnTo>
                  <a:lnTo>
                    <a:pt x="160" y="86"/>
                  </a:lnTo>
                  <a:lnTo>
                    <a:pt x="164" y="86"/>
                  </a:lnTo>
                  <a:lnTo>
                    <a:pt x="168" y="86"/>
                  </a:lnTo>
                  <a:lnTo>
                    <a:pt x="171" y="86"/>
                  </a:lnTo>
                  <a:lnTo>
                    <a:pt x="175" y="86"/>
                  </a:lnTo>
                  <a:lnTo>
                    <a:pt x="179" y="86"/>
                  </a:lnTo>
                  <a:lnTo>
                    <a:pt x="183" y="86"/>
                  </a:lnTo>
                  <a:lnTo>
                    <a:pt x="187" y="86"/>
                  </a:lnTo>
                  <a:lnTo>
                    <a:pt x="191" y="86"/>
                  </a:lnTo>
                  <a:lnTo>
                    <a:pt x="195" y="86"/>
                  </a:lnTo>
                  <a:lnTo>
                    <a:pt x="199" y="86"/>
                  </a:lnTo>
                  <a:lnTo>
                    <a:pt x="203" y="86"/>
                  </a:lnTo>
                  <a:lnTo>
                    <a:pt x="207" y="86"/>
                  </a:lnTo>
                  <a:lnTo>
                    <a:pt x="211" y="86"/>
                  </a:lnTo>
                  <a:lnTo>
                    <a:pt x="215" y="86"/>
                  </a:lnTo>
                  <a:lnTo>
                    <a:pt x="218" y="86"/>
                  </a:lnTo>
                  <a:lnTo>
                    <a:pt x="222" y="86"/>
                  </a:lnTo>
                  <a:lnTo>
                    <a:pt x="226" y="86"/>
                  </a:lnTo>
                  <a:lnTo>
                    <a:pt x="230" y="86"/>
                  </a:lnTo>
                  <a:lnTo>
                    <a:pt x="234" y="86"/>
                  </a:lnTo>
                  <a:lnTo>
                    <a:pt x="237" y="86"/>
                  </a:lnTo>
                  <a:lnTo>
                    <a:pt x="241" y="86"/>
                  </a:lnTo>
                  <a:lnTo>
                    <a:pt x="245" y="86"/>
                  </a:lnTo>
                  <a:lnTo>
                    <a:pt x="249" y="86"/>
                  </a:lnTo>
                  <a:lnTo>
                    <a:pt x="253" y="86"/>
                  </a:lnTo>
                  <a:lnTo>
                    <a:pt x="257" y="86"/>
                  </a:lnTo>
                  <a:lnTo>
                    <a:pt x="261" y="86"/>
                  </a:lnTo>
                  <a:lnTo>
                    <a:pt x="265" y="86"/>
                  </a:lnTo>
                  <a:lnTo>
                    <a:pt x="269" y="86"/>
                  </a:lnTo>
                  <a:lnTo>
                    <a:pt x="273" y="86"/>
                  </a:lnTo>
                  <a:lnTo>
                    <a:pt x="277" y="86"/>
                  </a:lnTo>
                  <a:lnTo>
                    <a:pt x="281" y="86"/>
                  </a:lnTo>
                  <a:lnTo>
                    <a:pt x="285" y="86"/>
                  </a:lnTo>
                  <a:lnTo>
                    <a:pt x="289" y="86"/>
                  </a:lnTo>
                  <a:lnTo>
                    <a:pt x="293" y="86"/>
                  </a:lnTo>
                  <a:lnTo>
                    <a:pt x="297" y="86"/>
                  </a:lnTo>
                  <a:lnTo>
                    <a:pt x="301" y="86"/>
                  </a:lnTo>
                  <a:lnTo>
                    <a:pt x="304" y="86"/>
                  </a:lnTo>
                  <a:lnTo>
                    <a:pt x="308" y="86"/>
                  </a:lnTo>
                  <a:lnTo>
                    <a:pt x="312" y="86"/>
                  </a:lnTo>
                  <a:lnTo>
                    <a:pt x="316" y="86"/>
                  </a:lnTo>
                  <a:lnTo>
                    <a:pt x="319" y="86"/>
                  </a:lnTo>
                  <a:lnTo>
                    <a:pt x="323" y="86"/>
                  </a:lnTo>
                  <a:lnTo>
                    <a:pt x="327" y="86"/>
                  </a:lnTo>
                  <a:lnTo>
                    <a:pt x="331" y="86"/>
                  </a:lnTo>
                  <a:lnTo>
                    <a:pt x="335" y="86"/>
                  </a:lnTo>
                  <a:lnTo>
                    <a:pt x="339" y="86"/>
                  </a:lnTo>
                  <a:lnTo>
                    <a:pt x="343" y="86"/>
                  </a:lnTo>
                  <a:lnTo>
                    <a:pt x="347" y="86"/>
                  </a:lnTo>
                  <a:lnTo>
                    <a:pt x="351" y="86"/>
                  </a:lnTo>
                  <a:lnTo>
                    <a:pt x="355" y="86"/>
                  </a:lnTo>
                  <a:lnTo>
                    <a:pt x="359" y="86"/>
                  </a:lnTo>
                  <a:lnTo>
                    <a:pt x="363" y="86"/>
                  </a:lnTo>
                  <a:lnTo>
                    <a:pt x="367" y="86"/>
                  </a:lnTo>
                  <a:lnTo>
                    <a:pt x="371" y="86"/>
                  </a:lnTo>
                  <a:lnTo>
                    <a:pt x="375" y="86"/>
                  </a:lnTo>
                  <a:lnTo>
                    <a:pt x="379" y="86"/>
                  </a:lnTo>
                  <a:lnTo>
                    <a:pt x="382" y="86"/>
                  </a:lnTo>
                  <a:lnTo>
                    <a:pt x="386" y="86"/>
                  </a:lnTo>
                  <a:lnTo>
                    <a:pt x="390" y="86"/>
                  </a:lnTo>
                  <a:lnTo>
                    <a:pt x="393" y="86"/>
                  </a:lnTo>
                  <a:lnTo>
                    <a:pt x="397" y="86"/>
                  </a:lnTo>
                  <a:lnTo>
                    <a:pt x="401" y="86"/>
                  </a:lnTo>
                  <a:lnTo>
                    <a:pt x="405" y="0"/>
                  </a:lnTo>
                  <a:lnTo>
                    <a:pt x="409" y="2"/>
                  </a:lnTo>
                  <a:lnTo>
                    <a:pt x="413" y="4"/>
                  </a:lnTo>
                  <a:lnTo>
                    <a:pt x="417" y="5"/>
                  </a:lnTo>
                  <a:lnTo>
                    <a:pt x="421" y="7"/>
                  </a:lnTo>
                  <a:lnTo>
                    <a:pt x="425" y="8"/>
                  </a:lnTo>
                  <a:lnTo>
                    <a:pt x="429" y="10"/>
                  </a:lnTo>
                  <a:lnTo>
                    <a:pt x="433" y="12"/>
                  </a:lnTo>
                  <a:lnTo>
                    <a:pt x="437" y="13"/>
                  </a:lnTo>
                  <a:lnTo>
                    <a:pt x="441" y="15"/>
                  </a:lnTo>
                  <a:lnTo>
                    <a:pt x="444" y="16"/>
                  </a:lnTo>
                  <a:lnTo>
                    <a:pt x="448" y="18"/>
                  </a:lnTo>
                  <a:lnTo>
                    <a:pt x="452" y="19"/>
                  </a:lnTo>
                  <a:lnTo>
                    <a:pt x="456" y="20"/>
                  </a:lnTo>
                  <a:lnTo>
                    <a:pt x="460" y="22"/>
                  </a:lnTo>
                  <a:lnTo>
                    <a:pt x="464" y="23"/>
                  </a:lnTo>
                  <a:lnTo>
                    <a:pt x="468" y="25"/>
                  </a:lnTo>
                  <a:lnTo>
                    <a:pt x="472" y="26"/>
                  </a:lnTo>
                  <a:lnTo>
                    <a:pt x="476" y="27"/>
                  </a:lnTo>
                  <a:lnTo>
                    <a:pt x="479" y="29"/>
                  </a:lnTo>
                  <a:lnTo>
                    <a:pt x="483" y="30"/>
                  </a:lnTo>
                  <a:lnTo>
                    <a:pt x="487" y="32"/>
                  </a:lnTo>
                  <a:lnTo>
                    <a:pt x="491" y="32"/>
                  </a:lnTo>
                  <a:lnTo>
                    <a:pt x="495" y="33"/>
                  </a:lnTo>
                  <a:lnTo>
                    <a:pt x="499" y="35"/>
                  </a:lnTo>
                  <a:lnTo>
                    <a:pt x="503" y="36"/>
                  </a:lnTo>
                  <a:lnTo>
                    <a:pt x="507" y="37"/>
                  </a:lnTo>
                  <a:lnTo>
                    <a:pt x="511" y="38"/>
                  </a:lnTo>
                  <a:lnTo>
                    <a:pt x="515" y="39"/>
                  </a:lnTo>
                  <a:lnTo>
                    <a:pt x="518" y="41"/>
                  </a:lnTo>
                  <a:lnTo>
                    <a:pt x="522" y="42"/>
                  </a:lnTo>
                  <a:lnTo>
                    <a:pt x="526" y="42"/>
                  </a:lnTo>
                  <a:lnTo>
                    <a:pt x="530" y="44"/>
                  </a:lnTo>
                  <a:lnTo>
                    <a:pt x="534" y="45"/>
                  </a:lnTo>
                  <a:lnTo>
                    <a:pt x="538" y="45"/>
                  </a:lnTo>
                  <a:lnTo>
                    <a:pt x="542" y="47"/>
                  </a:lnTo>
                  <a:lnTo>
                    <a:pt x="546" y="48"/>
                  </a:lnTo>
                  <a:lnTo>
                    <a:pt x="550" y="48"/>
                  </a:lnTo>
                  <a:lnTo>
                    <a:pt x="554" y="50"/>
                  </a:lnTo>
                  <a:lnTo>
                    <a:pt x="558" y="50"/>
                  </a:lnTo>
                  <a:lnTo>
                    <a:pt x="562" y="51"/>
                  </a:lnTo>
                  <a:lnTo>
                    <a:pt x="565" y="52"/>
                  </a:lnTo>
                  <a:lnTo>
                    <a:pt x="569" y="53"/>
                  </a:lnTo>
                  <a:lnTo>
                    <a:pt x="573" y="54"/>
                  </a:lnTo>
                  <a:lnTo>
                    <a:pt x="577" y="54"/>
                  </a:lnTo>
                  <a:lnTo>
                    <a:pt x="581" y="56"/>
                  </a:lnTo>
                  <a:lnTo>
                    <a:pt x="585" y="56"/>
                  </a:lnTo>
                  <a:lnTo>
                    <a:pt x="589" y="57"/>
                  </a:lnTo>
                  <a:lnTo>
                    <a:pt x="592" y="57"/>
                  </a:lnTo>
                  <a:lnTo>
                    <a:pt x="596" y="58"/>
                  </a:lnTo>
                  <a:lnTo>
                    <a:pt x="600" y="59"/>
                  </a:lnTo>
                  <a:lnTo>
                    <a:pt x="604" y="60"/>
                  </a:lnTo>
                  <a:lnTo>
                    <a:pt x="608" y="60"/>
                  </a:lnTo>
                  <a:lnTo>
                    <a:pt x="612" y="61"/>
                  </a:lnTo>
                  <a:lnTo>
                    <a:pt x="616" y="62"/>
                  </a:lnTo>
                  <a:lnTo>
                    <a:pt x="620" y="62"/>
                  </a:lnTo>
                  <a:lnTo>
                    <a:pt x="624" y="63"/>
                  </a:lnTo>
                  <a:lnTo>
                    <a:pt x="628" y="63"/>
                  </a:lnTo>
                  <a:lnTo>
                    <a:pt x="632" y="64"/>
                  </a:lnTo>
                  <a:lnTo>
                    <a:pt x="636" y="65"/>
                  </a:lnTo>
                  <a:lnTo>
                    <a:pt x="640" y="65"/>
                  </a:lnTo>
                  <a:lnTo>
                    <a:pt x="644" y="66"/>
                  </a:lnTo>
                  <a:lnTo>
                    <a:pt x="648" y="66"/>
                  </a:lnTo>
                  <a:lnTo>
                    <a:pt x="651" y="66"/>
                  </a:lnTo>
                  <a:lnTo>
                    <a:pt x="654" y="67"/>
                  </a:lnTo>
                  <a:lnTo>
                    <a:pt x="658" y="67"/>
                  </a:lnTo>
                  <a:lnTo>
                    <a:pt x="662" y="68"/>
                  </a:lnTo>
                  <a:lnTo>
                    <a:pt x="666" y="69"/>
                  </a:lnTo>
                  <a:lnTo>
                    <a:pt x="670" y="69"/>
                  </a:lnTo>
                  <a:lnTo>
                    <a:pt x="674" y="70"/>
                  </a:lnTo>
                  <a:lnTo>
                    <a:pt x="678" y="70"/>
                  </a:lnTo>
                  <a:lnTo>
                    <a:pt x="682" y="70"/>
                  </a:lnTo>
                  <a:lnTo>
                    <a:pt x="686" y="71"/>
                  </a:lnTo>
                  <a:lnTo>
                    <a:pt x="690" y="71"/>
                  </a:lnTo>
                  <a:lnTo>
                    <a:pt x="694" y="72"/>
                  </a:lnTo>
                  <a:lnTo>
                    <a:pt x="698" y="72"/>
                  </a:lnTo>
                  <a:lnTo>
                    <a:pt x="702" y="72"/>
                  </a:lnTo>
                  <a:lnTo>
                    <a:pt x="706" y="73"/>
                  </a:lnTo>
                  <a:lnTo>
                    <a:pt x="710" y="73"/>
                  </a:lnTo>
                  <a:lnTo>
                    <a:pt x="714" y="73"/>
                  </a:lnTo>
                  <a:lnTo>
                    <a:pt x="718" y="74"/>
                  </a:lnTo>
                  <a:lnTo>
                    <a:pt x="721" y="74"/>
                  </a:lnTo>
                  <a:lnTo>
                    <a:pt x="725" y="75"/>
                  </a:lnTo>
                  <a:lnTo>
                    <a:pt x="729" y="75"/>
                  </a:lnTo>
                  <a:lnTo>
                    <a:pt x="733" y="75"/>
                  </a:lnTo>
                  <a:lnTo>
                    <a:pt x="737" y="76"/>
                  </a:lnTo>
                  <a:lnTo>
                    <a:pt x="740" y="76"/>
                  </a:lnTo>
                  <a:lnTo>
                    <a:pt x="744" y="76"/>
                  </a:lnTo>
                  <a:lnTo>
                    <a:pt x="748" y="76"/>
                  </a:lnTo>
                  <a:lnTo>
                    <a:pt x="752" y="77"/>
                  </a:lnTo>
                  <a:lnTo>
                    <a:pt x="756" y="77"/>
                  </a:lnTo>
                  <a:lnTo>
                    <a:pt x="760" y="78"/>
                  </a:lnTo>
                  <a:lnTo>
                    <a:pt x="764" y="78"/>
                  </a:lnTo>
                  <a:lnTo>
                    <a:pt x="768" y="78"/>
                  </a:lnTo>
                  <a:lnTo>
                    <a:pt x="772" y="78"/>
                  </a:lnTo>
                  <a:lnTo>
                    <a:pt x="776" y="78"/>
                  </a:lnTo>
                  <a:lnTo>
                    <a:pt x="780" y="79"/>
                  </a:lnTo>
                  <a:lnTo>
                    <a:pt x="780" y="86"/>
                  </a:lnTo>
                  <a:lnTo>
                    <a:pt x="776" y="86"/>
                  </a:lnTo>
                  <a:lnTo>
                    <a:pt x="772" y="86"/>
                  </a:lnTo>
                  <a:lnTo>
                    <a:pt x="768" y="86"/>
                  </a:lnTo>
                  <a:lnTo>
                    <a:pt x="764" y="86"/>
                  </a:lnTo>
                  <a:lnTo>
                    <a:pt x="760" y="86"/>
                  </a:lnTo>
                  <a:lnTo>
                    <a:pt x="756" y="86"/>
                  </a:lnTo>
                  <a:lnTo>
                    <a:pt x="752" y="86"/>
                  </a:lnTo>
                  <a:lnTo>
                    <a:pt x="748" y="86"/>
                  </a:lnTo>
                  <a:lnTo>
                    <a:pt x="744" y="86"/>
                  </a:lnTo>
                  <a:lnTo>
                    <a:pt x="740" y="86"/>
                  </a:lnTo>
                  <a:lnTo>
                    <a:pt x="737" y="86"/>
                  </a:lnTo>
                  <a:lnTo>
                    <a:pt x="733" y="86"/>
                  </a:lnTo>
                  <a:lnTo>
                    <a:pt x="729" y="86"/>
                  </a:lnTo>
                  <a:lnTo>
                    <a:pt x="725" y="86"/>
                  </a:lnTo>
                  <a:lnTo>
                    <a:pt x="721" y="86"/>
                  </a:lnTo>
                  <a:lnTo>
                    <a:pt x="718" y="86"/>
                  </a:lnTo>
                  <a:lnTo>
                    <a:pt x="714" y="86"/>
                  </a:lnTo>
                  <a:lnTo>
                    <a:pt x="710" y="86"/>
                  </a:lnTo>
                  <a:lnTo>
                    <a:pt x="706" y="86"/>
                  </a:lnTo>
                  <a:lnTo>
                    <a:pt x="702" y="86"/>
                  </a:lnTo>
                  <a:lnTo>
                    <a:pt x="698" y="86"/>
                  </a:lnTo>
                  <a:lnTo>
                    <a:pt x="694" y="86"/>
                  </a:lnTo>
                  <a:lnTo>
                    <a:pt x="690" y="86"/>
                  </a:lnTo>
                  <a:lnTo>
                    <a:pt x="686" y="86"/>
                  </a:lnTo>
                  <a:lnTo>
                    <a:pt x="682" y="86"/>
                  </a:lnTo>
                  <a:lnTo>
                    <a:pt x="678" y="86"/>
                  </a:lnTo>
                  <a:lnTo>
                    <a:pt x="674" y="86"/>
                  </a:lnTo>
                  <a:lnTo>
                    <a:pt x="670" y="86"/>
                  </a:lnTo>
                  <a:lnTo>
                    <a:pt x="666" y="86"/>
                  </a:lnTo>
                  <a:lnTo>
                    <a:pt x="662" y="86"/>
                  </a:lnTo>
                  <a:lnTo>
                    <a:pt x="658" y="86"/>
                  </a:lnTo>
                  <a:lnTo>
                    <a:pt x="654" y="86"/>
                  </a:lnTo>
                  <a:lnTo>
                    <a:pt x="651" y="86"/>
                  </a:lnTo>
                  <a:lnTo>
                    <a:pt x="648" y="86"/>
                  </a:lnTo>
                  <a:lnTo>
                    <a:pt x="644" y="86"/>
                  </a:lnTo>
                  <a:lnTo>
                    <a:pt x="640" y="86"/>
                  </a:lnTo>
                  <a:lnTo>
                    <a:pt x="636" y="86"/>
                  </a:lnTo>
                  <a:lnTo>
                    <a:pt x="632" y="86"/>
                  </a:lnTo>
                  <a:lnTo>
                    <a:pt x="628" y="86"/>
                  </a:lnTo>
                  <a:lnTo>
                    <a:pt x="624" y="86"/>
                  </a:lnTo>
                  <a:lnTo>
                    <a:pt x="620" y="86"/>
                  </a:lnTo>
                  <a:lnTo>
                    <a:pt x="616" y="86"/>
                  </a:lnTo>
                  <a:lnTo>
                    <a:pt x="612" y="86"/>
                  </a:lnTo>
                  <a:lnTo>
                    <a:pt x="608" y="86"/>
                  </a:lnTo>
                  <a:lnTo>
                    <a:pt x="604" y="86"/>
                  </a:lnTo>
                  <a:lnTo>
                    <a:pt x="600" y="86"/>
                  </a:lnTo>
                  <a:lnTo>
                    <a:pt x="596" y="86"/>
                  </a:lnTo>
                  <a:lnTo>
                    <a:pt x="592" y="86"/>
                  </a:lnTo>
                  <a:lnTo>
                    <a:pt x="589" y="86"/>
                  </a:lnTo>
                  <a:lnTo>
                    <a:pt x="585" y="86"/>
                  </a:lnTo>
                  <a:lnTo>
                    <a:pt x="581" y="86"/>
                  </a:lnTo>
                  <a:lnTo>
                    <a:pt x="577" y="86"/>
                  </a:lnTo>
                  <a:lnTo>
                    <a:pt x="573" y="86"/>
                  </a:lnTo>
                  <a:lnTo>
                    <a:pt x="569" y="86"/>
                  </a:lnTo>
                  <a:lnTo>
                    <a:pt x="565" y="86"/>
                  </a:lnTo>
                  <a:lnTo>
                    <a:pt x="562" y="86"/>
                  </a:lnTo>
                  <a:lnTo>
                    <a:pt x="558" y="86"/>
                  </a:lnTo>
                  <a:lnTo>
                    <a:pt x="554" y="86"/>
                  </a:lnTo>
                  <a:lnTo>
                    <a:pt x="550" y="86"/>
                  </a:lnTo>
                  <a:lnTo>
                    <a:pt x="546" y="86"/>
                  </a:lnTo>
                  <a:lnTo>
                    <a:pt x="542" y="86"/>
                  </a:lnTo>
                  <a:lnTo>
                    <a:pt x="538" y="86"/>
                  </a:lnTo>
                  <a:lnTo>
                    <a:pt x="534" y="86"/>
                  </a:lnTo>
                  <a:lnTo>
                    <a:pt x="530" y="86"/>
                  </a:lnTo>
                  <a:lnTo>
                    <a:pt x="526" y="86"/>
                  </a:lnTo>
                  <a:lnTo>
                    <a:pt x="522" y="86"/>
                  </a:lnTo>
                  <a:lnTo>
                    <a:pt x="518" y="86"/>
                  </a:lnTo>
                  <a:lnTo>
                    <a:pt x="515" y="86"/>
                  </a:lnTo>
                  <a:lnTo>
                    <a:pt x="511" y="86"/>
                  </a:lnTo>
                  <a:lnTo>
                    <a:pt x="507" y="86"/>
                  </a:lnTo>
                  <a:lnTo>
                    <a:pt x="503" y="86"/>
                  </a:lnTo>
                  <a:lnTo>
                    <a:pt x="499" y="86"/>
                  </a:lnTo>
                  <a:lnTo>
                    <a:pt x="495" y="86"/>
                  </a:lnTo>
                  <a:lnTo>
                    <a:pt x="491" y="86"/>
                  </a:lnTo>
                  <a:lnTo>
                    <a:pt x="487" y="86"/>
                  </a:lnTo>
                  <a:lnTo>
                    <a:pt x="483" y="86"/>
                  </a:lnTo>
                  <a:lnTo>
                    <a:pt x="479" y="86"/>
                  </a:lnTo>
                  <a:lnTo>
                    <a:pt x="476" y="86"/>
                  </a:lnTo>
                  <a:lnTo>
                    <a:pt x="472" y="86"/>
                  </a:lnTo>
                  <a:lnTo>
                    <a:pt x="468" y="86"/>
                  </a:lnTo>
                  <a:lnTo>
                    <a:pt x="464" y="86"/>
                  </a:lnTo>
                  <a:lnTo>
                    <a:pt x="460" y="86"/>
                  </a:lnTo>
                  <a:lnTo>
                    <a:pt x="456" y="86"/>
                  </a:lnTo>
                  <a:lnTo>
                    <a:pt x="452" y="86"/>
                  </a:lnTo>
                  <a:lnTo>
                    <a:pt x="448" y="86"/>
                  </a:lnTo>
                  <a:lnTo>
                    <a:pt x="444" y="86"/>
                  </a:lnTo>
                  <a:lnTo>
                    <a:pt x="441" y="86"/>
                  </a:lnTo>
                  <a:lnTo>
                    <a:pt x="437" y="86"/>
                  </a:lnTo>
                  <a:lnTo>
                    <a:pt x="433" y="86"/>
                  </a:lnTo>
                  <a:lnTo>
                    <a:pt x="429" y="86"/>
                  </a:lnTo>
                  <a:lnTo>
                    <a:pt x="425" y="86"/>
                  </a:lnTo>
                  <a:lnTo>
                    <a:pt x="421" y="86"/>
                  </a:lnTo>
                  <a:lnTo>
                    <a:pt x="417" y="86"/>
                  </a:lnTo>
                  <a:lnTo>
                    <a:pt x="413" y="86"/>
                  </a:lnTo>
                  <a:lnTo>
                    <a:pt x="409" y="86"/>
                  </a:lnTo>
                  <a:lnTo>
                    <a:pt x="405" y="86"/>
                  </a:lnTo>
                  <a:lnTo>
                    <a:pt x="401" y="86"/>
                  </a:lnTo>
                  <a:lnTo>
                    <a:pt x="397" y="86"/>
                  </a:lnTo>
                  <a:lnTo>
                    <a:pt x="393" y="86"/>
                  </a:lnTo>
                  <a:lnTo>
                    <a:pt x="390" y="86"/>
                  </a:lnTo>
                  <a:lnTo>
                    <a:pt x="386" y="86"/>
                  </a:lnTo>
                  <a:lnTo>
                    <a:pt x="382" y="86"/>
                  </a:lnTo>
                  <a:lnTo>
                    <a:pt x="379" y="86"/>
                  </a:lnTo>
                  <a:lnTo>
                    <a:pt x="375" y="86"/>
                  </a:lnTo>
                  <a:lnTo>
                    <a:pt x="371" y="86"/>
                  </a:lnTo>
                  <a:lnTo>
                    <a:pt x="367" y="86"/>
                  </a:lnTo>
                  <a:lnTo>
                    <a:pt x="363" y="86"/>
                  </a:lnTo>
                  <a:lnTo>
                    <a:pt x="359" y="86"/>
                  </a:lnTo>
                  <a:lnTo>
                    <a:pt x="355" y="86"/>
                  </a:lnTo>
                  <a:lnTo>
                    <a:pt x="351" y="86"/>
                  </a:lnTo>
                  <a:lnTo>
                    <a:pt x="347" y="86"/>
                  </a:lnTo>
                  <a:lnTo>
                    <a:pt x="343" y="86"/>
                  </a:lnTo>
                  <a:lnTo>
                    <a:pt x="339" y="86"/>
                  </a:lnTo>
                  <a:lnTo>
                    <a:pt x="335" y="86"/>
                  </a:lnTo>
                  <a:lnTo>
                    <a:pt x="331" y="86"/>
                  </a:lnTo>
                  <a:lnTo>
                    <a:pt x="327" y="86"/>
                  </a:lnTo>
                  <a:lnTo>
                    <a:pt x="323" y="86"/>
                  </a:lnTo>
                  <a:lnTo>
                    <a:pt x="319" y="86"/>
                  </a:lnTo>
                  <a:lnTo>
                    <a:pt x="316" y="86"/>
                  </a:lnTo>
                  <a:lnTo>
                    <a:pt x="312" y="86"/>
                  </a:lnTo>
                  <a:lnTo>
                    <a:pt x="308" y="86"/>
                  </a:lnTo>
                  <a:lnTo>
                    <a:pt x="304" y="86"/>
                  </a:lnTo>
                  <a:lnTo>
                    <a:pt x="301" y="86"/>
                  </a:lnTo>
                  <a:lnTo>
                    <a:pt x="297" y="86"/>
                  </a:lnTo>
                  <a:lnTo>
                    <a:pt x="293" y="86"/>
                  </a:lnTo>
                  <a:lnTo>
                    <a:pt x="289" y="86"/>
                  </a:lnTo>
                  <a:lnTo>
                    <a:pt x="285" y="86"/>
                  </a:lnTo>
                  <a:lnTo>
                    <a:pt x="281" y="86"/>
                  </a:lnTo>
                  <a:lnTo>
                    <a:pt x="277" y="86"/>
                  </a:lnTo>
                  <a:lnTo>
                    <a:pt x="273" y="86"/>
                  </a:lnTo>
                  <a:lnTo>
                    <a:pt x="269" y="86"/>
                  </a:lnTo>
                  <a:lnTo>
                    <a:pt x="265" y="86"/>
                  </a:lnTo>
                  <a:lnTo>
                    <a:pt x="261" y="86"/>
                  </a:lnTo>
                  <a:lnTo>
                    <a:pt x="257" y="86"/>
                  </a:lnTo>
                  <a:lnTo>
                    <a:pt x="253" y="86"/>
                  </a:lnTo>
                  <a:lnTo>
                    <a:pt x="249" y="86"/>
                  </a:lnTo>
                  <a:lnTo>
                    <a:pt x="245" y="86"/>
                  </a:lnTo>
                  <a:lnTo>
                    <a:pt x="241" y="86"/>
                  </a:lnTo>
                  <a:lnTo>
                    <a:pt x="237" y="86"/>
                  </a:lnTo>
                  <a:lnTo>
                    <a:pt x="234" y="86"/>
                  </a:lnTo>
                  <a:lnTo>
                    <a:pt x="230" y="86"/>
                  </a:lnTo>
                  <a:lnTo>
                    <a:pt x="226" y="86"/>
                  </a:lnTo>
                  <a:lnTo>
                    <a:pt x="222" y="86"/>
                  </a:lnTo>
                  <a:lnTo>
                    <a:pt x="218" y="86"/>
                  </a:lnTo>
                  <a:lnTo>
                    <a:pt x="215" y="86"/>
                  </a:lnTo>
                  <a:lnTo>
                    <a:pt x="211" y="86"/>
                  </a:lnTo>
                  <a:lnTo>
                    <a:pt x="207" y="86"/>
                  </a:lnTo>
                  <a:lnTo>
                    <a:pt x="203" y="86"/>
                  </a:lnTo>
                  <a:lnTo>
                    <a:pt x="199" y="86"/>
                  </a:lnTo>
                  <a:lnTo>
                    <a:pt x="195" y="86"/>
                  </a:lnTo>
                  <a:lnTo>
                    <a:pt x="191" y="86"/>
                  </a:lnTo>
                  <a:lnTo>
                    <a:pt x="187" y="86"/>
                  </a:lnTo>
                  <a:lnTo>
                    <a:pt x="183" y="86"/>
                  </a:lnTo>
                  <a:lnTo>
                    <a:pt x="179" y="86"/>
                  </a:lnTo>
                  <a:lnTo>
                    <a:pt x="175" y="86"/>
                  </a:lnTo>
                  <a:lnTo>
                    <a:pt x="171" y="86"/>
                  </a:lnTo>
                  <a:lnTo>
                    <a:pt x="168" y="86"/>
                  </a:lnTo>
                  <a:lnTo>
                    <a:pt x="164" y="86"/>
                  </a:lnTo>
                  <a:lnTo>
                    <a:pt x="160" y="86"/>
                  </a:lnTo>
                  <a:lnTo>
                    <a:pt x="156" y="86"/>
                  </a:lnTo>
                  <a:lnTo>
                    <a:pt x="152" y="86"/>
                  </a:lnTo>
                  <a:lnTo>
                    <a:pt x="148" y="86"/>
                  </a:lnTo>
                  <a:lnTo>
                    <a:pt x="144" y="86"/>
                  </a:lnTo>
                  <a:lnTo>
                    <a:pt x="140" y="86"/>
                  </a:lnTo>
                  <a:lnTo>
                    <a:pt x="136" y="86"/>
                  </a:lnTo>
                  <a:lnTo>
                    <a:pt x="132" y="86"/>
                  </a:lnTo>
                  <a:lnTo>
                    <a:pt x="129" y="86"/>
                  </a:lnTo>
                  <a:lnTo>
                    <a:pt x="125" y="86"/>
                  </a:lnTo>
                  <a:lnTo>
                    <a:pt x="121" y="86"/>
                  </a:lnTo>
                  <a:lnTo>
                    <a:pt x="117" y="86"/>
                  </a:lnTo>
                  <a:lnTo>
                    <a:pt x="113" y="86"/>
                  </a:lnTo>
                  <a:lnTo>
                    <a:pt x="109" y="86"/>
                  </a:lnTo>
                  <a:lnTo>
                    <a:pt x="106" y="86"/>
                  </a:lnTo>
                  <a:lnTo>
                    <a:pt x="102" y="86"/>
                  </a:lnTo>
                  <a:lnTo>
                    <a:pt x="98" y="86"/>
                  </a:lnTo>
                  <a:lnTo>
                    <a:pt x="94" y="86"/>
                  </a:lnTo>
                  <a:lnTo>
                    <a:pt x="90" y="86"/>
                  </a:lnTo>
                  <a:lnTo>
                    <a:pt x="86" y="86"/>
                  </a:lnTo>
                  <a:lnTo>
                    <a:pt x="82" y="86"/>
                  </a:lnTo>
                  <a:lnTo>
                    <a:pt x="78" y="86"/>
                  </a:lnTo>
                  <a:lnTo>
                    <a:pt x="74" y="86"/>
                  </a:lnTo>
                  <a:lnTo>
                    <a:pt x="70" y="86"/>
                  </a:lnTo>
                  <a:lnTo>
                    <a:pt x="66" y="86"/>
                  </a:lnTo>
                  <a:lnTo>
                    <a:pt x="62" y="86"/>
                  </a:lnTo>
                  <a:lnTo>
                    <a:pt x="58" y="86"/>
                  </a:lnTo>
                  <a:lnTo>
                    <a:pt x="54" y="86"/>
                  </a:lnTo>
                  <a:lnTo>
                    <a:pt x="50" y="86"/>
                  </a:lnTo>
                  <a:lnTo>
                    <a:pt x="46" y="86"/>
                  </a:lnTo>
                  <a:lnTo>
                    <a:pt x="43" y="86"/>
                  </a:lnTo>
                  <a:lnTo>
                    <a:pt x="39" y="86"/>
                  </a:lnTo>
                  <a:lnTo>
                    <a:pt x="35" y="86"/>
                  </a:lnTo>
                  <a:lnTo>
                    <a:pt x="32" y="86"/>
                  </a:lnTo>
                  <a:lnTo>
                    <a:pt x="28" y="86"/>
                  </a:lnTo>
                  <a:lnTo>
                    <a:pt x="24" y="86"/>
                  </a:lnTo>
                  <a:lnTo>
                    <a:pt x="20" y="86"/>
                  </a:lnTo>
                  <a:lnTo>
                    <a:pt x="16" y="86"/>
                  </a:lnTo>
                  <a:lnTo>
                    <a:pt x="12" y="86"/>
                  </a:lnTo>
                  <a:lnTo>
                    <a:pt x="8" y="86"/>
                  </a:lnTo>
                  <a:lnTo>
                    <a:pt x="4" y="86"/>
                  </a:lnTo>
                  <a:lnTo>
                    <a:pt x="0" y="86"/>
                  </a:lnTo>
                </a:path>
              </a:pathLst>
            </a:custGeom>
            <a:solidFill>
              <a:srgbClr val="CC0000"/>
            </a:solidFill>
            <a:ln w="12700" cap="rnd">
              <a:solidFill>
                <a:srgbClr val="808080"/>
              </a:solidFill>
              <a:round/>
              <a:headEnd/>
              <a:tailEnd/>
            </a:ln>
          </p:spPr>
          <p:txBody>
            <a:bodyPr/>
            <a:lstStyle/>
            <a:p>
              <a:pPr fontAlgn="auto">
                <a:spcBef>
                  <a:spcPts val="0"/>
                </a:spcBef>
                <a:spcAft>
                  <a:spcPts val="0"/>
                </a:spcAft>
                <a:defRPr/>
              </a:pPr>
              <a:endParaRPr kumimoji="0" lang="en-US" sz="1800" kern="0">
                <a:solidFill>
                  <a:sysClr val="windowText" lastClr="000000"/>
                </a:solidFill>
                <a:cs typeface="+mn-cs"/>
              </a:endParaRPr>
            </a:p>
          </p:txBody>
        </p:sp>
        <p:sp>
          <p:nvSpPr>
            <p:cNvPr id="9" name="Freeform 8"/>
            <p:cNvSpPr>
              <a:spLocks/>
            </p:cNvSpPr>
            <p:nvPr/>
          </p:nvSpPr>
          <p:spPr bwMode="auto">
            <a:xfrm>
              <a:off x="3156" y="1544"/>
              <a:ext cx="781" cy="433"/>
            </a:xfrm>
            <a:custGeom>
              <a:avLst/>
              <a:gdLst>
                <a:gd name="T0" fmla="*/ 24 w 781"/>
                <a:gd name="T1" fmla="*/ 26 h 433"/>
                <a:gd name="T2" fmla="*/ 50 w 781"/>
                <a:gd name="T3" fmla="*/ 56 h 433"/>
                <a:gd name="T4" fmla="*/ 78 w 781"/>
                <a:gd name="T5" fmla="*/ 85 h 433"/>
                <a:gd name="T6" fmla="*/ 106 w 781"/>
                <a:gd name="T7" fmla="*/ 114 h 433"/>
                <a:gd name="T8" fmla="*/ 132 w 781"/>
                <a:gd name="T9" fmla="*/ 142 h 433"/>
                <a:gd name="T10" fmla="*/ 160 w 781"/>
                <a:gd name="T11" fmla="*/ 168 h 433"/>
                <a:gd name="T12" fmla="*/ 187 w 781"/>
                <a:gd name="T13" fmla="*/ 194 h 433"/>
                <a:gd name="T14" fmla="*/ 215 w 781"/>
                <a:gd name="T15" fmla="*/ 218 h 433"/>
                <a:gd name="T16" fmla="*/ 241 w 781"/>
                <a:gd name="T17" fmla="*/ 240 h 433"/>
                <a:gd name="T18" fmla="*/ 269 w 781"/>
                <a:gd name="T19" fmla="*/ 261 h 433"/>
                <a:gd name="T20" fmla="*/ 297 w 781"/>
                <a:gd name="T21" fmla="*/ 281 h 433"/>
                <a:gd name="T22" fmla="*/ 323 w 781"/>
                <a:gd name="T23" fmla="*/ 299 h 433"/>
                <a:gd name="T24" fmla="*/ 351 w 781"/>
                <a:gd name="T25" fmla="*/ 315 h 433"/>
                <a:gd name="T26" fmla="*/ 379 w 781"/>
                <a:gd name="T27" fmla="*/ 330 h 433"/>
                <a:gd name="T28" fmla="*/ 405 w 781"/>
                <a:gd name="T29" fmla="*/ 432 h 433"/>
                <a:gd name="T30" fmla="*/ 433 w 781"/>
                <a:gd name="T31" fmla="*/ 432 h 433"/>
                <a:gd name="T32" fmla="*/ 460 w 781"/>
                <a:gd name="T33" fmla="*/ 432 h 433"/>
                <a:gd name="T34" fmla="*/ 487 w 781"/>
                <a:gd name="T35" fmla="*/ 432 h 433"/>
                <a:gd name="T36" fmla="*/ 515 w 781"/>
                <a:gd name="T37" fmla="*/ 432 h 433"/>
                <a:gd name="T38" fmla="*/ 542 w 781"/>
                <a:gd name="T39" fmla="*/ 432 h 433"/>
                <a:gd name="T40" fmla="*/ 569 w 781"/>
                <a:gd name="T41" fmla="*/ 432 h 433"/>
                <a:gd name="T42" fmla="*/ 596 w 781"/>
                <a:gd name="T43" fmla="*/ 432 h 433"/>
                <a:gd name="T44" fmla="*/ 624 w 781"/>
                <a:gd name="T45" fmla="*/ 432 h 433"/>
                <a:gd name="T46" fmla="*/ 651 w 781"/>
                <a:gd name="T47" fmla="*/ 432 h 433"/>
                <a:gd name="T48" fmla="*/ 678 w 781"/>
                <a:gd name="T49" fmla="*/ 432 h 433"/>
                <a:gd name="T50" fmla="*/ 706 w 781"/>
                <a:gd name="T51" fmla="*/ 432 h 433"/>
                <a:gd name="T52" fmla="*/ 733 w 781"/>
                <a:gd name="T53" fmla="*/ 432 h 433"/>
                <a:gd name="T54" fmla="*/ 760 w 781"/>
                <a:gd name="T55" fmla="*/ 432 h 433"/>
                <a:gd name="T56" fmla="*/ 772 w 781"/>
                <a:gd name="T57" fmla="*/ 432 h 433"/>
                <a:gd name="T58" fmla="*/ 744 w 781"/>
                <a:gd name="T59" fmla="*/ 432 h 433"/>
                <a:gd name="T60" fmla="*/ 718 w 781"/>
                <a:gd name="T61" fmla="*/ 432 h 433"/>
                <a:gd name="T62" fmla="*/ 690 w 781"/>
                <a:gd name="T63" fmla="*/ 432 h 433"/>
                <a:gd name="T64" fmla="*/ 662 w 781"/>
                <a:gd name="T65" fmla="*/ 432 h 433"/>
                <a:gd name="T66" fmla="*/ 636 w 781"/>
                <a:gd name="T67" fmla="*/ 432 h 433"/>
                <a:gd name="T68" fmla="*/ 608 w 781"/>
                <a:gd name="T69" fmla="*/ 432 h 433"/>
                <a:gd name="T70" fmla="*/ 581 w 781"/>
                <a:gd name="T71" fmla="*/ 432 h 433"/>
                <a:gd name="T72" fmla="*/ 554 w 781"/>
                <a:gd name="T73" fmla="*/ 432 h 433"/>
                <a:gd name="T74" fmla="*/ 526 w 781"/>
                <a:gd name="T75" fmla="*/ 432 h 433"/>
                <a:gd name="T76" fmla="*/ 499 w 781"/>
                <a:gd name="T77" fmla="*/ 432 h 433"/>
                <a:gd name="T78" fmla="*/ 472 w 781"/>
                <a:gd name="T79" fmla="*/ 432 h 433"/>
                <a:gd name="T80" fmla="*/ 444 w 781"/>
                <a:gd name="T81" fmla="*/ 432 h 433"/>
                <a:gd name="T82" fmla="*/ 417 w 781"/>
                <a:gd name="T83" fmla="*/ 432 h 433"/>
                <a:gd name="T84" fmla="*/ 390 w 781"/>
                <a:gd name="T85" fmla="*/ 432 h 433"/>
                <a:gd name="T86" fmla="*/ 363 w 781"/>
                <a:gd name="T87" fmla="*/ 432 h 433"/>
                <a:gd name="T88" fmla="*/ 335 w 781"/>
                <a:gd name="T89" fmla="*/ 432 h 433"/>
                <a:gd name="T90" fmla="*/ 308 w 781"/>
                <a:gd name="T91" fmla="*/ 432 h 433"/>
                <a:gd name="T92" fmla="*/ 281 w 781"/>
                <a:gd name="T93" fmla="*/ 432 h 433"/>
                <a:gd name="T94" fmla="*/ 253 w 781"/>
                <a:gd name="T95" fmla="*/ 432 h 433"/>
                <a:gd name="T96" fmla="*/ 226 w 781"/>
                <a:gd name="T97" fmla="*/ 432 h 433"/>
                <a:gd name="T98" fmla="*/ 199 w 781"/>
                <a:gd name="T99" fmla="*/ 432 h 433"/>
                <a:gd name="T100" fmla="*/ 171 w 781"/>
                <a:gd name="T101" fmla="*/ 432 h 433"/>
                <a:gd name="T102" fmla="*/ 144 w 781"/>
                <a:gd name="T103" fmla="*/ 432 h 433"/>
                <a:gd name="T104" fmla="*/ 117 w 781"/>
                <a:gd name="T105" fmla="*/ 432 h 433"/>
                <a:gd name="T106" fmla="*/ 90 w 781"/>
                <a:gd name="T107" fmla="*/ 432 h 433"/>
                <a:gd name="T108" fmla="*/ 62 w 781"/>
                <a:gd name="T109" fmla="*/ 432 h 433"/>
                <a:gd name="T110" fmla="*/ 35 w 781"/>
                <a:gd name="T111" fmla="*/ 432 h 433"/>
                <a:gd name="T112" fmla="*/ 8 w 781"/>
                <a:gd name="T113" fmla="*/ 432 h 4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1"/>
                <a:gd name="T172" fmla="*/ 0 h 433"/>
                <a:gd name="T173" fmla="*/ 781 w 781"/>
                <a:gd name="T174" fmla="*/ 433 h 4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1" h="433">
                  <a:moveTo>
                    <a:pt x="0" y="0"/>
                  </a:moveTo>
                  <a:lnTo>
                    <a:pt x="4" y="4"/>
                  </a:lnTo>
                  <a:lnTo>
                    <a:pt x="8" y="9"/>
                  </a:lnTo>
                  <a:lnTo>
                    <a:pt x="12" y="13"/>
                  </a:lnTo>
                  <a:lnTo>
                    <a:pt x="16" y="17"/>
                  </a:lnTo>
                  <a:lnTo>
                    <a:pt x="20" y="22"/>
                  </a:lnTo>
                  <a:lnTo>
                    <a:pt x="24" y="26"/>
                  </a:lnTo>
                  <a:lnTo>
                    <a:pt x="28" y="30"/>
                  </a:lnTo>
                  <a:lnTo>
                    <a:pt x="32" y="35"/>
                  </a:lnTo>
                  <a:lnTo>
                    <a:pt x="35" y="39"/>
                  </a:lnTo>
                  <a:lnTo>
                    <a:pt x="39" y="43"/>
                  </a:lnTo>
                  <a:lnTo>
                    <a:pt x="43" y="48"/>
                  </a:lnTo>
                  <a:lnTo>
                    <a:pt x="46" y="52"/>
                  </a:lnTo>
                  <a:lnTo>
                    <a:pt x="50" y="56"/>
                  </a:lnTo>
                  <a:lnTo>
                    <a:pt x="54" y="60"/>
                  </a:lnTo>
                  <a:lnTo>
                    <a:pt x="58" y="64"/>
                  </a:lnTo>
                  <a:lnTo>
                    <a:pt x="62" y="69"/>
                  </a:lnTo>
                  <a:lnTo>
                    <a:pt x="66" y="73"/>
                  </a:lnTo>
                  <a:lnTo>
                    <a:pt x="70" y="77"/>
                  </a:lnTo>
                  <a:lnTo>
                    <a:pt x="74" y="81"/>
                  </a:lnTo>
                  <a:lnTo>
                    <a:pt x="78" y="85"/>
                  </a:lnTo>
                  <a:lnTo>
                    <a:pt x="82" y="89"/>
                  </a:lnTo>
                  <a:lnTo>
                    <a:pt x="86" y="94"/>
                  </a:lnTo>
                  <a:lnTo>
                    <a:pt x="90" y="98"/>
                  </a:lnTo>
                  <a:lnTo>
                    <a:pt x="94" y="102"/>
                  </a:lnTo>
                  <a:lnTo>
                    <a:pt x="98" y="106"/>
                  </a:lnTo>
                  <a:lnTo>
                    <a:pt x="102" y="110"/>
                  </a:lnTo>
                  <a:lnTo>
                    <a:pt x="106" y="114"/>
                  </a:lnTo>
                  <a:lnTo>
                    <a:pt x="109" y="118"/>
                  </a:lnTo>
                  <a:lnTo>
                    <a:pt x="113" y="122"/>
                  </a:lnTo>
                  <a:lnTo>
                    <a:pt x="117" y="126"/>
                  </a:lnTo>
                  <a:lnTo>
                    <a:pt x="121" y="130"/>
                  </a:lnTo>
                  <a:lnTo>
                    <a:pt x="125" y="134"/>
                  </a:lnTo>
                  <a:lnTo>
                    <a:pt x="129" y="138"/>
                  </a:lnTo>
                  <a:lnTo>
                    <a:pt x="132" y="142"/>
                  </a:lnTo>
                  <a:lnTo>
                    <a:pt x="136" y="146"/>
                  </a:lnTo>
                  <a:lnTo>
                    <a:pt x="140" y="149"/>
                  </a:lnTo>
                  <a:lnTo>
                    <a:pt x="144" y="154"/>
                  </a:lnTo>
                  <a:lnTo>
                    <a:pt x="148" y="157"/>
                  </a:lnTo>
                  <a:lnTo>
                    <a:pt x="152" y="161"/>
                  </a:lnTo>
                  <a:lnTo>
                    <a:pt x="156" y="165"/>
                  </a:lnTo>
                  <a:lnTo>
                    <a:pt x="160" y="168"/>
                  </a:lnTo>
                  <a:lnTo>
                    <a:pt x="164" y="172"/>
                  </a:lnTo>
                  <a:lnTo>
                    <a:pt x="168" y="176"/>
                  </a:lnTo>
                  <a:lnTo>
                    <a:pt x="171" y="180"/>
                  </a:lnTo>
                  <a:lnTo>
                    <a:pt x="175" y="183"/>
                  </a:lnTo>
                  <a:lnTo>
                    <a:pt x="179" y="186"/>
                  </a:lnTo>
                  <a:lnTo>
                    <a:pt x="183" y="190"/>
                  </a:lnTo>
                  <a:lnTo>
                    <a:pt x="187" y="194"/>
                  </a:lnTo>
                  <a:lnTo>
                    <a:pt x="191" y="197"/>
                  </a:lnTo>
                  <a:lnTo>
                    <a:pt x="195" y="201"/>
                  </a:lnTo>
                  <a:lnTo>
                    <a:pt x="199" y="204"/>
                  </a:lnTo>
                  <a:lnTo>
                    <a:pt x="203" y="208"/>
                  </a:lnTo>
                  <a:lnTo>
                    <a:pt x="207" y="211"/>
                  </a:lnTo>
                  <a:lnTo>
                    <a:pt x="211" y="214"/>
                  </a:lnTo>
                  <a:lnTo>
                    <a:pt x="215" y="218"/>
                  </a:lnTo>
                  <a:lnTo>
                    <a:pt x="218" y="221"/>
                  </a:lnTo>
                  <a:lnTo>
                    <a:pt x="222" y="224"/>
                  </a:lnTo>
                  <a:lnTo>
                    <a:pt x="226" y="228"/>
                  </a:lnTo>
                  <a:lnTo>
                    <a:pt x="230" y="231"/>
                  </a:lnTo>
                  <a:lnTo>
                    <a:pt x="234" y="234"/>
                  </a:lnTo>
                  <a:lnTo>
                    <a:pt x="237" y="237"/>
                  </a:lnTo>
                  <a:lnTo>
                    <a:pt x="241" y="240"/>
                  </a:lnTo>
                  <a:lnTo>
                    <a:pt x="245" y="244"/>
                  </a:lnTo>
                  <a:lnTo>
                    <a:pt x="249" y="247"/>
                  </a:lnTo>
                  <a:lnTo>
                    <a:pt x="253" y="249"/>
                  </a:lnTo>
                  <a:lnTo>
                    <a:pt x="257" y="252"/>
                  </a:lnTo>
                  <a:lnTo>
                    <a:pt x="261" y="255"/>
                  </a:lnTo>
                  <a:lnTo>
                    <a:pt x="265" y="259"/>
                  </a:lnTo>
                  <a:lnTo>
                    <a:pt x="269" y="261"/>
                  </a:lnTo>
                  <a:lnTo>
                    <a:pt x="273" y="264"/>
                  </a:lnTo>
                  <a:lnTo>
                    <a:pt x="277" y="267"/>
                  </a:lnTo>
                  <a:lnTo>
                    <a:pt x="281" y="270"/>
                  </a:lnTo>
                  <a:lnTo>
                    <a:pt x="285" y="273"/>
                  </a:lnTo>
                  <a:lnTo>
                    <a:pt x="289" y="275"/>
                  </a:lnTo>
                  <a:lnTo>
                    <a:pt x="293" y="278"/>
                  </a:lnTo>
                  <a:lnTo>
                    <a:pt x="297" y="281"/>
                  </a:lnTo>
                  <a:lnTo>
                    <a:pt x="301" y="283"/>
                  </a:lnTo>
                  <a:lnTo>
                    <a:pt x="304" y="286"/>
                  </a:lnTo>
                  <a:lnTo>
                    <a:pt x="308" y="289"/>
                  </a:lnTo>
                  <a:lnTo>
                    <a:pt x="312" y="291"/>
                  </a:lnTo>
                  <a:lnTo>
                    <a:pt x="316" y="294"/>
                  </a:lnTo>
                  <a:lnTo>
                    <a:pt x="319" y="296"/>
                  </a:lnTo>
                  <a:lnTo>
                    <a:pt x="323" y="299"/>
                  </a:lnTo>
                  <a:lnTo>
                    <a:pt x="327" y="301"/>
                  </a:lnTo>
                  <a:lnTo>
                    <a:pt x="331" y="304"/>
                  </a:lnTo>
                  <a:lnTo>
                    <a:pt x="335" y="305"/>
                  </a:lnTo>
                  <a:lnTo>
                    <a:pt x="339" y="308"/>
                  </a:lnTo>
                  <a:lnTo>
                    <a:pt x="343" y="310"/>
                  </a:lnTo>
                  <a:lnTo>
                    <a:pt x="347" y="313"/>
                  </a:lnTo>
                  <a:lnTo>
                    <a:pt x="351" y="315"/>
                  </a:lnTo>
                  <a:lnTo>
                    <a:pt x="355" y="317"/>
                  </a:lnTo>
                  <a:lnTo>
                    <a:pt x="359" y="320"/>
                  </a:lnTo>
                  <a:lnTo>
                    <a:pt x="363" y="322"/>
                  </a:lnTo>
                  <a:lnTo>
                    <a:pt x="367" y="324"/>
                  </a:lnTo>
                  <a:lnTo>
                    <a:pt x="371" y="326"/>
                  </a:lnTo>
                  <a:lnTo>
                    <a:pt x="375" y="328"/>
                  </a:lnTo>
                  <a:lnTo>
                    <a:pt x="379" y="330"/>
                  </a:lnTo>
                  <a:lnTo>
                    <a:pt x="382" y="332"/>
                  </a:lnTo>
                  <a:lnTo>
                    <a:pt x="386" y="334"/>
                  </a:lnTo>
                  <a:lnTo>
                    <a:pt x="390" y="336"/>
                  </a:lnTo>
                  <a:lnTo>
                    <a:pt x="393" y="338"/>
                  </a:lnTo>
                  <a:lnTo>
                    <a:pt x="397" y="339"/>
                  </a:lnTo>
                  <a:lnTo>
                    <a:pt x="401" y="341"/>
                  </a:lnTo>
                  <a:lnTo>
                    <a:pt x="405" y="432"/>
                  </a:lnTo>
                  <a:lnTo>
                    <a:pt x="409" y="432"/>
                  </a:lnTo>
                  <a:lnTo>
                    <a:pt x="413" y="432"/>
                  </a:lnTo>
                  <a:lnTo>
                    <a:pt x="417" y="432"/>
                  </a:lnTo>
                  <a:lnTo>
                    <a:pt x="421" y="432"/>
                  </a:lnTo>
                  <a:lnTo>
                    <a:pt x="425" y="432"/>
                  </a:lnTo>
                  <a:lnTo>
                    <a:pt x="429" y="432"/>
                  </a:lnTo>
                  <a:lnTo>
                    <a:pt x="433" y="432"/>
                  </a:lnTo>
                  <a:lnTo>
                    <a:pt x="437" y="432"/>
                  </a:lnTo>
                  <a:lnTo>
                    <a:pt x="441" y="432"/>
                  </a:lnTo>
                  <a:lnTo>
                    <a:pt x="444" y="432"/>
                  </a:lnTo>
                  <a:lnTo>
                    <a:pt x="448" y="432"/>
                  </a:lnTo>
                  <a:lnTo>
                    <a:pt x="452" y="432"/>
                  </a:lnTo>
                  <a:lnTo>
                    <a:pt x="456" y="432"/>
                  </a:lnTo>
                  <a:lnTo>
                    <a:pt x="460" y="432"/>
                  </a:lnTo>
                  <a:lnTo>
                    <a:pt x="464" y="432"/>
                  </a:lnTo>
                  <a:lnTo>
                    <a:pt x="468" y="432"/>
                  </a:lnTo>
                  <a:lnTo>
                    <a:pt x="472" y="432"/>
                  </a:lnTo>
                  <a:lnTo>
                    <a:pt x="476" y="432"/>
                  </a:lnTo>
                  <a:lnTo>
                    <a:pt x="479" y="432"/>
                  </a:lnTo>
                  <a:lnTo>
                    <a:pt x="483" y="432"/>
                  </a:lnTo>
                  <a:lnTo>
                    <a:pt x="487" y="432"/>
                  </a:lnTo>
                  <a:lnTo>
                    <a:pt x="491" y="432"/>
                  </a:lnTo>
                  <a:lnTo>
                    <a:pt x="495" y="432"/>
                  </a:lnTo>
                  <a:lnTo>
                    <a:pt x="499" y="432"/>
                  </a:lnTo>
                  <a:lnTo>
                    <a:pt x="503" y="432"/>
                  </a:lnTo>
                  <a:lnTo>
                    <a:pt x="507" y="432"/>
                  </a:lnTo>
                  <a:lnTo>
                    <a:pt x="511" y="432"/>
                  </a:lnTo>
                  <a:lnTo>
                    <a:pt x="515" y="432"/>
                  </a:lnTo>
                  <a:lnTo>
                    <a:pt x="518" y="432"/>
                  </a:lnTo>
                  <a:lnTo>
                    <a:pt x="522" y="432"/>
                  </a:lnTo>
                  <a:lnTo>
                    <a:pt x="526" y="432"/>
                  </a:lnTo>
                  <a:lnTo>
                    <a:pt x="530" y="432"/>
                  </a:lnTo>
                  <a:lnTo>
                    <a:pt x="534" y="432"/>
                  </a:lnTo>
                  <a:lnTo>
                    <a:pt x="538" y="432"/>
                  </a:lnTo>
                  <a:lnTo>
                    <a:pt x="542" y="432"/>
                  </a:lnTo>
                  <a:lnTo>
                    <a:pt x="546" y="432"/>
                  </a:lnTo>
                  <a:lnTo>
                    <a:pt x="550" y="432"/>
                  </a:lnTo>
                  <a:lnTo>
                    <a:pt x="554" y="432"/>
                  </a:lnTo>
                  <a:lnTo>
                    <a:pt x="558" y="432"/>
                  </a:lnTo>
                  <a:lnTo>
                    <a:pt x="562" y="432"/>
                  </a:lnTo>
                  <a:lnTo>
                    <a:pt x="565" y="432"/>
                  </a:lnTo>
                  <a:lnTo>
                    <a:pt x="569" y="432"/>
                  </a:lnTo>
                  <a:lnTo>
                    <a:pt x="573" y="432"/>
                  </a:lnTo>
                  <a:lnTo>
                    <a:pt x="577" y="432"/>
                  </a:lnTo>
                  <a:lnTo>
                    <a:pt x="581" y="432"/>
                  </a:lnTo>
                  <a:lnTo>
                    <a:pt x="585" y="432"/>
                  </a:lnTo>
                  <a:lnTo>
                    <a:pt x="589" y="432"/>
                  </a:lnTo>
                  <a:lnTo>
                    <a:pt x="592" y="432"/>
                  </a:lnTo>
                  <a:lnTo>
                    <a:pt x="596" y="432"/>
                  </a:lnTo>
                  <a:lnTo>
                    <a:pt x="600" y="432"/>
                  </a:lnTo>
                  <a:lnTo>
                    <a:pt x="604" y="432"/>
                  </a:lnTo>
                  <a:lnTo>
                    <a:pt x="608" y="432"/>
                  </a:lnTo>
                  <a:lnTo>
                    <a:pt x="612" y="432"/>
                  </a:lnTo>
                  <a:lnTo>
                    <a:pt x="616" y="432"/>
                  </a:lnTo>
                  <a:lnTo>
                    <a:pt x="620" y="432"/>
                  </a:lnTo>
                  <a:lnTo>
                    <a:pt x="624" y="432"/>
                  </a:lnTo>
                  <a:lnTo>
                    <a:pt x="628" y="432"/>
                  </a:lnTo>
                  <a:lnTo>
                    <a:pt x="632" y="432"/>
                  </a:lnTo>
                  <a:lnTo>
                    <a:pt x="636" y="432"/>
                  </a:lnTo>
                  <a:lnTo>
                    <a:pt x="640" y="432"/>
                  </a:lnTo>
                  <a:lnTo>
                    <a:pt x="644" y="432"/>
                  </a:lnTo>
                  <a:lnTo>
                    <a:pt x="648" y="432"/>
                  </a:lnTo>
                  <a:lnTo>
                    <a:pt x="651" y="432"/>
                  </a:lnTo>
                  <a:lnTo>
                    <a:pt x="654" y="432"/>
                  </a:lnTo>
                  <a:lnTo>
                    <a:pt x="658" y="432"/>
                  </a:lnTo>
                  <a:lnTo>
                    <a:pt x="662" y="432"/>
                  </a:lnTo>
                  <a:lnTo>
                    <a:pt x="666" y="432"/>
                  </a:lnTo>
                  <a:lnTo>
                    <a:pt x="670" y="432"/>
                  </a:lnTo>
                  <a:lnTo>
                    <a:pt x="674" y="432"/>
                  </a:lnTo>
                  <a:lnTo>
                    <a:pt x="678" y="432"/>
                  </a:lnTo>
                  <a:lnTo>
                    <a:pt x="682" y="432"/>
                  </a:lnTo>
                  <a:lnTo>
                    <a:pt x="686" y="432"/>
                  </a:lnTo>
                  <a:lnTo>
                    <a:pt x="690" y="432"/>
                  </a:lnTo>
                  <a:lnTo>
                    <a:pt x="694" y="432"/>
                  </a:lnTo>
                  <a:lnTo>
                    <a:pt x="698" y="432"/>
                  </a:lnTo>
                  <a:lnTo>
                    <a:pt x="702" y="432"/>
                  </a:lnTo>
                  <a:lnTo>
                    <a:pt x="706" y="432"/>
                  </a:lnTo>
                  <a:lnTo>
                    <a:pt x="710" y="432"/>
                  </a:lnTo>
                  <a:lnTo>
                    <a:pt x="714" y="432"/>
                  </a:lnTo>
                  <a:lnTo>
                    <a:pt x="718" y="432"/>
                  </a:lnTo>
                  <a:lnTo>
                    <a:pt x="721" y="432"/>
                  </a:lnTo>
                  <a:lnTo>
                    <a:pt x="725" y="432"/>
                  </a:lnTo>
                  <a:lnTo>
                    <a:pt x="729" y="432"/>
                  </a:lnTo>
                  <a:lnTo>
                    <a:pt x="733" y="432"/>
                  </a:lnTo>
                  <a:lnTo>
                    <a:pt x="737" y="432"/>
                  </a:lnTo>
                  <a:lnTo>
                    <a:pt x="740" y="432"/>
                  </a:lnTo>
                  <a:lnTo>
                    <a:pt x="744" y="432"/>
                  </a:lnTo>
                  <a:lnTo>
                    <a:pt x="748" y="432"/>
                  </a:lnTo>
                  <a:lnTo>
                    <a:pt x="752" y="432"/>
                  </a:lnTo>
                  <a:lnTo>
                    <a:pt x="756" y="432"/>
                  </a:lnTo>
                  <a:lnTo>
                    <a:pt x="760" y="432"/>
                  </a:lnTo>
                  <a:lnTo>
                    <a:pt x="764" y="432"/>
                  </a:lnTo>
                  <a:lnTo>
                    <a:pt x="768" y="432"/>
                  </a:lnTo>
                  <a:lnTo>
                    <a:pt x="772" y="432"/>
                  </a:lnTo>
                  <a:lnTo>
                    <a:pt x="776" y="432"/>
                  </a:lnTo>
                  <a:lnTo>
                    <a:pt x="780" y="432"/>
                  </a:lnTo>
                  <a:lnTo>
                    <a:pt x="776" y="432"/>
                  </a:lnTo>
                  <a:lnTo>
                    <a:pt x="772" y="432"/>
                  </a:lnTo>
                  <a:lnTo>
                    <a:pt x="768" y="432"/>
                  </a:lnTo>
                  <a:lnTo>
                    <a:pt x="764" y="432"/>
                  </a:lnTo>
                  <a:lnTo>
                    <a:pt x="760" y="432"/>
                  </a:lnTo>
                  <a:lnTo>
                    <a:pt x="756" y="432"/>
                  </a:lnTo>
                  <a:lnTo>
                    <a:pt x="752" y="432"/>
                  </a:lnTo>
                  <a:lnTo>
                    <a:pt x="748" y="432"/>
                  </a:lnTo>
                  <a:lnTo>
                    <a:pt x="744" y="432"/>
                  </a:lnTo>
                  <a:lnTo>
                    <a:pt x="740" y="432"/>
                  </a:lnTo>
                  <a:lnTo>
                    <a:pt x="737" y="432"/>
                  </a:lnTo>
                  <a:lnTo>
                    <a:pt x="733" y="432"/>
                  </a:lnTo>
                  <a:lnTo>
                    <a:pt x="729" y="432"/>
                  </a:lnTo>
                  <a:lnTo>
                    <a:pt x="725" y="432"/>
                  </a:lnTo>
                  <a:lnTo>
                    <a:pt x="721" y="432"/>
                  </a:lnTo>
                  <a:lnTo>
                    <a:pt x="718" y="432"/>
                  </a:lnTo>
                  <a:lnTo>
                    <a:pt x="714" y="432"/>
                  </a:lnTo>
                  <a:lnTo>
                    <a:pt x="710" y="432"/>
                  </a:lnTo>
                  <a:lnTo>
                    <a:pt x="706" y="432"/>
                  </a:lnTo>
                  <a:lnTo>
                    <a:pt x="702" y="432"/>
                  </a:lnTo>
                  <a:lnTo>
                    <a:pt x="698" y="432"/>
                  </a:lnTo>
                  <a:lnTo>
                    <a:pt x="694" y="432"/>
                  </a:lnTo>
                  <a:lnTo>
                    <a:pt x="690" y="432"/>
                  </a:lnTo>
                  <a:lnTo>
                    <a:pt x="686" y="432"/>
                  </a:lnTo>
                  <a:lnTo>
                    <a:pt x="682" y="432"/>
                  </a:lnTo>
                  <a:lnTo>
                    <a:pt x="678" y="432"/>
                  </a:lnTo>
                  <a:lnTo>
                    <a:pt x="674" y="432"/>
                  </a:lnTo>
                  <a:lnTo>
                    <a:pt x="670" y="432"/>
                  </a:lnTo>
                  <a:lnTo>
                    <a:pt x="666" y="432"/>
                  </a:lnTo>
                  <a:lnTo>
                    <a:pt x="662" y="432"/>
                  </a:lnTo>
                  <a:lnTo>
                    <a:pt x="658" y="432"/>
                  </a:lnTo>
                  <a:lnTo>
                    <a:pt x="654" y="432"/>
                  </a:lnTo>
                  <a:lnTo>
                    <a:pt x="651" y="432"/>
                  </a:lnTo>
                  <a:lnTo>
                    <a:pt x="648" y="432"/>
                  </a:lnTo>
                  <a:lnTo>
                    <a:pt x="644" y="432"/>
                  </a:lnTo>
                  <a:lnTo>
                    <a:pt x="640" y="432"/>
                  </a:lnTo>
                  <a:lnTo>
                    <a:pt x="636" y="432"/>
                  </a:lnTo>
                  <a:lnTo>
                    <a:pt x="632" y="432"/>
                  </a:lnTo>
                  <a:lnTo>
                    <a:pt x="628" y="432"/>
                  </a:lnTo>
                  <a:lnTo>
                    <a:pt x="624" y="432"/>
                  </a:lnTo>
                  <a:lnTo>
                    <a:pt x="620" y="432"/>
                  </a:lnTo>
                  <a:lnTo>
                    <a:pt x="616" y="432"/>
                  </a:lnTo>
                  <a:lnTo>
                    <a:pt x="612" y="432"/>
                  </a:lnTo>
                  <a:lnTo>
                    <a:pt x="608" y="432"/>
                  </a:lnTo>
                  <a:lnTo>
                    <a:pt x="604" y="432"/>
                  </a:lnTo>
                  <a:lnTo>
                    <a:pt x="600" y="432"/>
                  </a:lnTo>
                  <a:lnTo>
                    <a:pt x="596" y="432"/>
                  </a:lnTo>
                  <a:lnTo>
                    <a:pt x="592" y="432"/>
                  </a:lnTo>
                  <a:lnTo>
                    <a:pt x="589" y="432"/>
                  </a:lnTo>
                  <a:lnTo>
                    <a:pt x="585" y="432"/>
                  </a:lnTo>
                  <a:lnTo>
                    <a:pt x="581" y="432"/>
                  </a:lnTo>
                  <a:lnTo>
                    <a:pt x="577" y="432"/>
                  </a:lnTo>
                  <a:lnTo>
                    <a:pt x="573" y="432"/>
                  </a:lnTo>
                  <a:lnTo>
                    <a:pt x="569" y="432"/>
                  </a:lnTo>
                  <a:lnTo>
                    <a:pt x="565" y="432"/>
                  </a:lnTo>
                  <a:lnTo>
                    <a:pt x="562" y="432"/>
                  </a:lnTo>
                  <a:lnTo>
                    <a:pt x="558" y="432"/>
                  </a:lnTo>
                  <a:lnTo>
                    <a:pt x="554" y="432"/>
                  </a:lnTo>
                  <a:lnTo>
                    <a:pt x="550" y="432"/>
                  </a:lnTo>
                  <a:lnTo>
                    <a:pt x="546" y="432"/>
                  </a:lnTo>
                  <a:lnTo>
                    <a:pt x="542" y="432"/>
                  </a:lnTo>
                  <a:lnTo>
                    <a:pt x="538" y="432"/>
                  </a:lnTo>
                  <a:lnTo>
                    <a:pt x="534" y="432"/>
                  </a:lnTo>
                  <a:lnTo>
                    <a:pt x="530" y="432"/>
                  </a:lnTo>
                  <a:lnTo>
                    <a:pt x="526" y="432"/>
                  </a:lnTo>
                  <a:lnTo>
                    <a:pt x="522" y="432"/>
                  </a:lnTo>
                  <a:lnTo>
                    <a:pt x="518" y="432"/>
                  </a:lnTo>
                  <a:lnTo>
                    <a:pt x="515" y="432"/>
                  </a:lnTo>
                  <a:lnTo>
                    <a:pt x="511" y="432"/>
                  </a:lnTo>
                  <a:lnTo>
                    <a:pt x="507" y="432"/>
                  </a:lnTo>
                  <a:lnTo>
                    <a:pt x="503" y="432"/>
                  </a:lnTo>
                  <a:lnTo>
                    <a:pt x="499" y="432"/>
                  </a:lnTo>
                  <a:lnTo>
                    <a:pt x="495" y="432"/>
                  </a:lnTo>
                  <a:lnTo>
                    <a:pt x="491" y="432"/>
                  </a:lnTo>
                  <a:lnTo>
                    <a:pt x="487" y="432"/>
                  </a:lnTo>
                  <a:lnTo>
                    <a:pt x="483" y="432"/>
                  </a:lnTo>
                  <a:lnTo>
                    <a:pt x="479" y="432"/>
                  </a:lnTo>
                  <a:lnTo>
                    <a:pt x="476" y="432"/>
                  </a:lnTo>
                  <a:lnTo>
                    <a:pt x="472" y="432"/>
                  </a:lnTo>
                  <a:lnTo>
                    <a:pt x="468" y="432"/>
                  </a:lnTo>
                  <a:lnTo>
                    <a:pt x="464" y="432"/>
                  </a:lnTo>
                  <a:lnTo>
                    <a:pt x="460" y="432"/>
                  </a:lnTo>
                  <a:lnTo>
                    <a:pt x="456" y="432"/>
                  </a:lnTo>
                  <a:lnTo>
                    <a:pt x="452" y="432"/>
                  </a:lnTo>
                  <a:lnTo>
                    <a:pt x="448" y="432"/>
                  </a:lnTo>
                  <a:lnTo>
                    <a:pt x="444" y="432"/>
                  </a:lnTo>
                  <a:lnTo>
                    <a:pt x="441" y="432"/>
                  </a:lnTo>
                  <a:lnTo>
                    <a:pt x="437" y="432"/>
                  </a:lnTo>
                  <a:lnTo>
                    <a:pt x="433" y="432"/>
                  </a:lnTo>
                  <a:lnTo>
                    <a:pt x="429" y="432"/>
                  </a:lnTo>
                  <a:lnTo>
                    <a:pt x="425" y="432"/>
                  </a:lnTo>
                  <a:lnTo>
                    <a:pt x="421" y="432"/>
                  </a:lnTo>
                  <a:lnTo>
                    <a:pt x="417" y="432"/>
                  </a:lnTo>
                  <a:lnTo>
                    <a:pt x="413" y="432"/>
                  </a:lnTo>
                  <a:lnTo>
                    <a:pt x="409" y="432"/>
                  </a:lnTo>
                  <a:lnTo>
                    <a:pt x="405" y="432"/>
                  </a:lnTo>
                  <a:lnTo>
                    <a:pt x="401" y="432"/>
                  </a:lnTo>
                  <a:lnTo>
                    <a:pt x="397" y="432"/>
                  </a:lnTo>
                  <a:lnTo>
                    <a:pt x="393" y="432"/>
                  </a:lnTo>
                  <a:lnTo>
                    <a:pt x="390" y="432"/>
                  </a:lnTo>
                  <a:lnTo>
                    <a:pt x="386" y="432"/>
                  </a:lnTo>
                  <a:lnTo>
                    <a:pt x="382" y="432"/>
                  </a:lnTo>
                  <a:lnTo>
                    <a:pt x="379" y="432"/>
                  </a:lnTo>
                  <a:lnTo>
                    <a:pt x="375" y="432"/>
                  </a:lnTo>
                  <a:lnTo>
                    <a:pt x="371" y="432"/>
                  </a:lnTo>
                  <a:lnTo>
                    <a:pt x="367" y="432"/>
                  </a:lnTo>
                  <a:lnTo>
                    <a:pt x="363" y="432"/>
                  </a:lnTo>
                  <a:lnTo>
                    <a:pt x="359" y="432"/>
                  </a:lnTo>
                  <a:lnTo>
                    <a:pt x="355" y="432"/>
                  </a:lnTo>
                  <a:lnTo>
                    <a:pt x="351" y="432"/>
                  </a:lnTo>
                  <a:lnTo>
                    <a:pt x="347" y="432"/>
                  </a:lnTo>
                  <a:lnTo>
                    <a:pt x="343" y="432"/>
                  </a:lnTo>
                  <a:lnTo>
                    <a:pt x="339" y="432"/>
                  </a:lnTo>
                  <a:lnTo>
                    <a:pt x="335" y="432"/>
                  </a:lnTo>
                  <a:lnTo>
                    <a:pt x="331" y="432"/>
                  </a:lnTo>
                  <a:lnTo>
                    <a:pt x="327" y="432"/>
                  </a:lnTo>
                  <a:lnTo>
                    <a:pt x="323" y="432"/>
                  </a:lnTo>
                  <a:lnTo>
                    <a:pt x="319" y="432"/>
                  </a:lnTo>
                  <a:lnTo>
                    <a:pt x="316" y="432"/>
                  </a:lnTo>
                  <a:lnTo>
                    <a:pt x="312" y="432"/>
                  </a:lnTo>
                  <a:lnTo>
                    <a:pt x="308" y="432"/>
                  </a:lnTo>
                  <a:lnTo>
                    <a:pt x="304" y="432"/>
                  </a:lnTo>
                  <a:lnTo>
                    <a:pt x="301" y="432"/>
                  </a:lnTo>
                  <a:lnTo>
                    <a:pt x="297" y="432"/>
                  </a:lnTo>
                  <a:lnTo>
                    <a:pt x="293" y="432"/>
                  </a:lnTo>
                  <a:lnTo>
                    <a:pt x="289" y="432"/>
                  </a:lnTo>
                  <a:lnTo>
                    <a:pt x="285" y="432"/>
                  </a:lnTo>
                  <a:lnTo>
                    <a:pt x="281" y="432"/>
                  </a:lnTo>
                  <a:lnTo>
                    <a:pt x="277" y="432"/>
                  </a:lnTo>
                  <a:lnTo>
                    <a:pt x="273" y="432"/>
                  </a:lnTo>
                  <a:lnTo>
                    <a:pt x="269" y="432"/>
                  </a:lnTo>
                  <a:lnTo>
                    <a:pt x="265" y="432"/>
                  </a:lnTo>
                  <a:lnTo>
                    <a:pt x="261" y="432"/>
                  </a:lnTo>
                  <a:lnTo>
                    <a:pt x="257" y="432"/>
                  </a:lnTo>
                  <a:lnTo>
                    <a:pt x="253" y="432"/>
                  </a:lnTo>
                  <a:lnTo>
                    <a:pt x="249" y="432"/>
                  </a:lnTo>
                  <a:lnTo>
                    <a:pt x="245" y="432"/>
                  </a:lnTo>
                  <a:lnTo>
                    <a:pt x="241" y="432"/>
                  </a:lnTo>
                  <a:lnTo>
                    <a:pt x="237" y="432"/>
                  </a:lnTo>
                  <a:lnTo>
                    <a:pt x="234" y="432"/>
                  </a:lnTo>
                  <a:lnTo>
                    <a:pt x="230" y="432"/>
                  </a:lnTo>
                  <a:lnTo>
                    <a:pt x="226" y="432"/>
                  </a:lnTo>
                  <a:lnTo>
                    <a:pt x="222" y="432"/>
                  </a:lnTo>
                  <a:lnTo>
                    <a:pt x="218" y="432"/>
                  </a:lnTo>
                  <a:lnTo>
                    <a:pt x="215" y="432"/>
                  </a:lnTo>
                  <a:lnTo>
                    <a:pt x="211" y="432"/>
                  </a:lnTo>
                  <a:lnTo>
                    <a:pt x="207" y="432"/>
                  </a:lnTo>
                  <a:lnTo>
                    <a:pt x="203" y="432"/>
                  </a:lnTo>
                  <a:lnTo>
                    <a:pt x="199" y="432"/>
                  </a:lnTo>
                  <a:lnTo>
                    <a:pt x="195" y="432"/>
                  </a:lnTo>
                  <a:lnTo>
                    <a:pt x="191" y="432"/>
                  </a:lnTo>
                  <a:lnTo>
                    <a:pt x="187" y="432"/>
                  </a:lnTo>
                  <a:lnTo>
                    <a:pt x="183" y="432"/>
                  </a:lnTo>
                  <a:lnTo>
                    <a:pt x="179" y="432"/>
                  </a:lnTo>
                  <a:lnTo>
                    <a:pt x="175" y="432"/>
                  </a:lnTo>
                  <a:lnTo>
                    <a:pt x="171" y="432"/>
                  </a:lnTo>
                  <a:lnTo>
                    <a:pt x="168" y="432"/>
                  </a:lnTo>
                  <a:lnTo>
                    <a:pt x="164" y="432"/>
                  </a:lnTo>
                  <a:lnTo>
                    <a:pt x="160" y="432"/>
                  </a:lnTo>
                  <a:lnTo>
                    <a:pt x="156" y="432"/>
                  </a:lnTo>
                  <a:lnTo>
                    <a:pt x="152" y="432"/>
                  </a:lnTo>
                  <a:lnTo>
                    <a:pt x="148" y="432"/>
                  </a:lnTo>
                  <a:lnTo>
                    <a:pt x="144" y="432"/>
                  </a:lnTo>
                  <a:lnTo>
                    <a:pt x="140" y="432"/>
                  </a:lnTo>
                  <a:lnTo>
                    <a:pt x="136" y="432"/>
                  </a:lnTo>
                  <a:lnTo>
                    <a:pt x="132" y="432"/>
                  </a:lnTo>
                  <a:lnTo>
                    <a:pt x="129" y="432"/>
                  </a:lnTo>
                  <a:lnTo>
                    <a:pt x="125" y="432"/>
                  </a:lnTo>
                  <a:lnTo>
                    <a:pt x="121" y="432"/>
                  </a:lnTo>
                  <a:lnTo>
                    <a:pt x="117" y="432"/>
                  </a:lnTo>
                  <a:lnTo>
                    <a:pt x="113" y="432"/>
                  </a:lnTo>
                  <a:lnTo>
                    <a:pt x="109" y="432"/>
                  </a:lnTo>
                  <a:lnTo>
                    <a:pt x="106" y="432"/>
                  </a:lnTo>
                  <a:lnTo>
                    <a:pt x="102" y="432"/>
                  </a:lnTo>
                  <a:lnTo>
                    <a:pt x="98" y="432"/>
                  </a:lnTo>
                  <a:lnTo>
                    <a:pt x="94" y="432"/>
                  </a:lnTo>
                  <a:lnTo>
                    <a:pt x="90" y="432"/>
                  </a:lnTo>
                  <a:lnTo>
                    <a:pt x="86" y="432"/>
                  </a:lnTo>
                  <a:lnTo>
                    <a:pt x="82" y="432"/>
                  </a:lnTo>
                  <a:lnTo>
                    <a:pt x="78" y="432"/>
                  </a:lnTo>
                  <a:lnTo>
                    <a:pt x="74" y="432"/>
                  </a:lnTo>
                  <a:lnTo>
                    <a:pt x="70" y="432"/>
                  </a:lnTo>
                  <a:lnTo>
                    <a:pt x="66" y="432"/>
                  </a:lnTo>
                  <a:lnTo>
                    <a:pt x="62" y="432"/>
                  </a:lnTo>
                  <a:lnTo>
                    <a:pt x="58" y="432"/>
                  </a:lnTo>
                  <a:lnTo>
                    <a:pt x="54" y="432"/>
                  </a:lnTo>
                  <a:lnTo>
                    <a:pt x="50" y="432"/>
                  </a:lnTo>
                  <a:lnTo>
                    <a:pt x="46" y="432"/>
                  </a:lnTo>
                  <a:lnTo>
                    <a:pt x="43" y="432"/>
                  </a:lnTo>
                  <a:lnTo>
                    <a:pt x="39" y="432"/>
                  </a:lnTo>
                  <a:lnTo>
                    <a:pt x="35" y="432"/>
                  </a:lnTo>
                  <a:lnTo>
                    <a:pt x="32" y="432"/>
                  </a:lnTo>
                  <a:lnTo>
                    <a:pt x="28" y="432"/>
                  </a:lnTo>
                  <a:lnTo>
                    <a:pt x="24" y="432"/>
                  </a:lnTo>
                  <a:lnTo>
                    <a:pt x="20" y="432"/>
                  </a:lnTo>
                  <a:lnTo>
                    <a:pt x="16" y="432"/>
                  </a:lnTo>
                  <a:lnTo>
                    <a:pt x="12" y="432"/>
                  </a:lnTo>
                  <a:lnTo>
                    <a:pt x="8" y="432"/>
                  </a:lnTo>
                  <a:lnTo>
                    <a:pt x="4" y="432"/>
                  </a:lnTo>
                  <a:lnTo>
                    <a:pt x="0" y="432"/>
                  </a:lnTo>
                  <a:lnTo>
                    <a:pt x="0" y="0"/>
                  </a:lnTo>
                </a:path>
              </a:pathLst>
            </a:custGeom>
            <a:solidFill>
              <a:srgbClr val="C0C0C0"/>
            </a:solidFill>
            <a:ln w="12700" cap="rnd">
              <a:noFill/>
              <a:round/>
              <a:headEnd/>
              <a:tailEnd/>
            </a:ln>
          </p:spPr>
          <p:txBody>
            <a:bodyPr/>
            <a:lstStyle/>
            <a:p>
              <a:pPr fontAlgn="auto">
                <a:spcBef>
                  <a:spcPts val="0"/>
                </a:spcBef>
                <a:spcAft>
                  <a:spcPts val="0"/>
                </a:spcAft>
                <a:defRPr/>
              </a:pPr>
              <a:endParaRPr kumimoji="0" lang="en-US" sz="1800" kern="0">
                <a:solidFill>
                  <a:sysClr val="windowText" lastClr="000000"/>
                </a:solidFill>
                <a:cs typeface="+mn-cs"/>
              </a:endParaRPr>
            </a:p>
          </p:txBody>
        </p:sp>
        <p:sp>
          <p:nvSpPr>
            <p:cNvPr id="10" name="Rectangle 9"/>
            <p:cNvSpPr>
              <a:spLocks noChangeArrowheads="1"/>
            </p:cNvSpPr>
            <p:nvPr/>
          </p:nvSpPr>
          <p:spPr bwMode="auto">
            <a:xfrm>
              <a:off x="2662" y="2015"/>
              <a:ext cx="226"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p>
              <a:pPr algn="ctr"/>
              <a:r>
                <a:rPr kumimoji="0" lang="en-US" sz="2400" b="1">
                  <a:solidFill>
                    <a:srgbClr val="808080"/>
                  </a:solidFill>
                  <a:latin typeface="Symbol" pitchFamily="18" charset="2"/>
                </a:rPr>
                <a:t></a:t>
              </a:r>
            </a:p>
          </p:txBody>
        </p:sp>
        <p:sp>
          <p:nvSpPr>
            <p:cNvPr id="11" name="Line 10"/>
            <p:cNvSpPr>
              <a:spLocks noChangeShapeType="1"/>
            </p:cNvSpPr>
            <p:nvPr/>
          </p:nvSpPr>
          <p:spPr bwMode="auto">
            <a:xfrm>
              <a:off x="2760" y="1261"/>
              <a:ext cx="0" cy="702"/>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12" name="Freeform 11"/>
            <p:cNvSpPr>
              <a:spLocks/>
            </p:cNvSpPr>
            <p:nvPr/>
          </p:nvSpPr>
          <p:spPr bwMode="auto">
            <a:xfrm>
              <a:off x="1592" y="1975"/>
              <a:ext cx="1953" cy="1"/>
            </a:xfrm>
            <a:custGeom>
              <a:avLst/>
              <a:gdLst>
                <a:gd name="T0" fmla="*/ 59 w 1953"/>
                <a:gd name="T1" fmla="*/ 0 h 1"/>
                <a:gd name="T2" fmla="*/ 121 w 1953"/>
                <a:gd name="T3" fmla="*/ 0 h 1"/>
                <a:gd name="T4" fmla="*/ 184 w 1953"/>
                <a:gd name="T5" fmla="*/ 0 h 1"/>
                <a:gd name="T6" fmla="*/ 246 w 1953"/>
                <a:gd name="T7" fmla="*/ 0 h 1"/>
                <a:gd name="T8" fmla="*/ 309 w 1953"/>
                <a:gd name="T9" fmla="*/ 0 h 1"/>
                <a:gd name="T10" fmla="*/ 371 w 1953"/>
                <a:gd name="T11" fmla="*/ 0 h 1"/>
                <a:gd name="T12" fmla="*/ 434 w 1953"/>
                <a:gd name="T13" fmla="*/ 0 h 1"/>
                <a:gd name="T14" fmla="*/ 496 w 1953"/>
                <a:gd name="T15" fmla="*/ 0 h 1"/>
                <a:gd name="T16" fmla="*/ 559 w 1953"/>
                <a:gd name="T17" fmla="*/ 0 h 1"/>
                <a:gd name="T18" fmla="*/ 622 w 1953"/>
                <a:gd name="T19" fmla="*/ 0 h 1"/>
                <a:gd name="T20" fmla="*/ 685 w 1953"/>
                <a:gd name="T21" fmla="*/ 0 h 1"/>
                <a:gd name="T22" fmla="*/ 747 w 1953"/>
                <a:gd name="T23" fmla="*/ 0 h 1"/>
                <a:gd name="T24" fmla="*/ 810 w 1953"/>
                <a:gd name="T25" fmla="*/ 0 h 1"/>
                <a:gd name="T26" fmla="*/ 872 w 1953"/>
                <a:gd name="T27" fmla="*/ 0 h 1"/>
                <a:gd name="T28" fmla="*/ 935 w 1953"/>
                <a:gd name="T29" fmla="*/ 0 h 1"/>
                <a:gd name="T30" fmla="*/ 997 w 1953"/>
                <a:gd name="T31" fmla="*/ 0 h 1"/>
                <a:gd name="T32" fmla="*/ 1060 w 1953"/>
                <a:gd name="T33" fmla="*/ 0 h 1"/>
                <a:gd name="T34" fmla="*/ 1122 w 1953"/>
                <a:gd name="T35" fmla="*/ 0 h 1"/>
                <a:gd name="T36" fmla="*/ 1186 w 1953"/>
                <a:gd name="T37" fmla="*/ 0 h 1"/>
                <a:gd name="T38" fmla="*/ 1248 w 1953"/>
                <a:gd name="T39" fmla="*/ 0 h 1"/>
                <a:gd name="T40" fmla="*/ 1311 w 1953"/>
                <a:gd name="T41" fmla="*/ 0 h 1"/>
                <a:gd name="T42" fmla="*/ 1373 w 1953"/>
                <a:gd name="T43" fmla="*/ 0 h 1"/>
                <a:gd name="T44" fmla="*/ 1436 w 1953"/>
                <a:gd name="T45" fmla="*/ 0 h 1"/>
                <a:gd name="T46" fmla="*/ 1498 w 1953"/>
                <a:gd name="T47" fmla="*/ 0 h 1"/>
                <a:gd name="T48" fmla="*/ 1561 w 1953"/>
                <a:gd name="T49" fmla="*/ 0 h 1"/>
                <a:gd name="T50" fmla="*/ 1624 w 1953"/>
                <a:gd name="T51" fmla="*/ 0 h 1"/>
                <a:gd name="T52" fmla="*/ 1686 w 1953"/>
                <a:gd name="T53" fmla="*/ 0 h 1"/>
                <a:gd name="T54" fmla="*/ 1749 w 1953"/>
                <a:gd name="T55" fmla="*/ 0 h 1"/>
                <a:gd name="T56" fmla="*/ 1811 w 1953"/>
                <a:gd name="T57" fmla="*/ 0 h 1"/>
                <a:gd name="T58" fmla="*/ 1875 w 1953"/>
                <a:gd name="T59" fmla="*/ 0 h 1"/>
                <a:gd name="T60" fmla="*/ 1937 w 1953"/>
                <a:gd name="T61" fmla="*/ 0 h 1"/>
                <a:gd name="T62" fmla="*/ 1905 w 1953"/>
                <a:gd name="T63" fmla="*/ 0 h 1"/>
                <a:gd name="T64" fmla="*/ 1843 w 1953"/>
                <a:gd name="T65" fmla="*/ 0 h 1"/>
                <a:gd name="T66" fmla="*/ 1780 w 1953"/>
                <a:gd name="T67" fmla="*/ 0 h 1"/>
                <a:gd name="T68" fmla="*/ 1718 w 1953"/>
                <a:gd name="T69" fmla="*/ 0 h 1"/>
                <a:gd name="T70" fmla="*/ 1655 w 1953"/>
                <a:gd name="T71" fmla="*/ 0 h 1"/>
                <a:gd name="T72" fmla="*/ 1593 w 1953"/>
                <a:gd name="T73" fmla="*/ 0 h 1"/>
                <a:gd name="T74" fmla="*/ 1529 w 1953"/>
                <a:gd name="T75" fmla="*/ 0 h 1"/>
                <a:gd name="T76" fmla="*/ 1467 w 1953"/>
                <a:gd name="T77" fmla="*/ 0 h 1"/>
                <a:gd name="T78" fmla="*/ 1404 w 1953"/>
                <a:gd name="T79" fmla="*/ 0 h 1"/>
                <a:gd name="T80" fmla="*/ 1342 w 1953"/>
                <a:gd name="T81" fmla="*/ 0 h 1"/>
                <a:gd name="T82" fmla="*/ 1279 w 1953"/>
                <a:gd name="T83" fmla="*/ 0 h 1"/>
                <a:gd name="T84" fmla="*/ 1217 w 1953"/>
                <a:gd name="T85" fmla="*/ 0 h 1"/>
                <a:gd name="T86" fmla="*/ 1154 w 1953"/>
                <a:gd name="T87" fmla="*/ 0 h 1"/>
                <a:gd name="T88" fmla="*/ 1092 w 1953"/>
                <a:gd name="T89" fmla="*/ 0 h 1"/>
                <a:gd name="T90" fmla="*/ 1029 w 1953"/>
                <a:gd name="T91" fmla="*/ 0 h 1"/>
                <a:gd name="T92" fmla="*/ 967 w 1953"/>
                <a:gd name="T93" fmla="*/ 0 h 1"/>
                <a:gd name="T94" fmla="*/ 904 w 1953"/>
                <a:gd name="T95" fmla="*/ 0 h 1"/>
                <a:gd name="T96" fmla="*/ 841 w 1953"/>
                <a:gd name="T97" fmla="*/ 0 h 1"/>
                <a:gd name="T98" fmla="*/ 778 w 1953"/>
                <a:gd name="T99" fmla="*/ 0 h 1"/>
                <a:gd name="T100" fmla="*/ 716 w 1953"/>
                <a:gd name="T101" fmla="*/ 0 h 1"/>
                <a:gd name="T102" fmla="*/ 653 w 1953"/>
                <a:gd name="T103" fmla="*/ 0 h 1"/>
                <a:gd name="T104" fmla="*/ 590 w 1953"/>
                <a:gd name="T105" fmla="*/ 0 h 1"/>
                <a:gd name="T106" fmla="*/ 528 w 1953"/>
                <a:gd name="T107" fmla="*/ 0 h 1"/>
                <a:gd name="T108" fmla="*/ 465 w 1953"/>
                <a:gd name="T109" fmla="*/ 0 h 1"/>
                <a:gd name="T110" fmla="*/ 403 w 1953"/>
                <a:gd name="T111" fmla="*/ 0 h 1"/>
                <a:gd name="T112" fmla="*/ 340 w 1953"/>
                <a:gd name="T113" fmla="*/ 0 h 1"/>
                <a:gd name="T114" fmla="*/ 278 w 1953"/>
                <a:gd name="T115" fmla="*/ 0 h 1"/>
                <a:gd name="T116" fmla="*/ 215 w 1953"/>
                <a:gd name="T117" fmla="*/ 0 h 1"/>
                <a:gd name="T118" fmla="*/ 152 w 1953"/>
                <a:gd name="T119" fmla="*/ 0 h 1"/>
                <a:gd name="T120" fmla="*/ 89 w 1953"/>
                <a:gd name="T121" fmla="*/ 0 h 1"/>
                <a:gd name="T122" fmla="*/ 27 w 1953"/>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53"/>
                <a:gd name="T187" fmla="*/ 0 h 1"/>
                <a:gd name="T188" fmla="*/ 1953 w 1953"/>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53" h="1">
                  <a:moveTo>
                    <a:pt x="0" y="0"/>
                  </a:moveTo>
                  <a:lnTo>
                    <a:pt x="4" y="0"/>
                  </a:lnTo>
                  <a:lnTo>
                    <a:pt x="7" y="0"/>
                  </a:lnTo>
                  <a:lnTo>
                    <a:pt x="11" y="0"/>
                  </a:lnTo>
                  <a:lnTo>
                    <a:pt x="15" y="0"/>
                  </a:lnTo>
                  <a:lnTo>
                    <a:pt x="19" y="0"/>
                  </a:lnTo>
                  <a:lnTo>
                    <a:pt x="23" y="0"/>
                  </a:lnTo>
                  <a:lnTo>
                    <a:pt x="27" y="0"/>
                  </a:lnTo>
                  <a:lnTo>
                    <a:pt x="31" y="0"/>
                  </a:lnTo>
                  <a:lnTo>
                    <a:pt x="35" y="0"/>
                  </a:lnTo>
                  <a:lnTo>
                    <a:pt x="39" y="0"/>
                  </a:lnTo>
                  <a:lnTo>
                    <a:pt x="43" y="0"/>
                  </a:lnTo>
                  <a:lnTo>
                    <a:pt x="47" y="0"/>
                  </a:lnTo>
                  <a:lnTo>
                    <a:pt x="51" y="0"/>
                  </a:lnTo>
                  <a:lnTo>
                    <a:pt x="55" y="0"/>
                  </a:lnTo>
                  <a:lnTo>
                    <a:pt x="59" y="0"/>
                  </a:lnTo>
                  <a:lnTo>
                    <a:pt x="63" y="0"/>
                  </a:lnTo>
                  <a:lnTo>
                    <a:pt x="65" y="0"/>
                  </a:lnTo>
                  <a:lnTo>
                    <a:pt x="69" y="0"/>
                  </a:lnTo>
                  <a:lnTo>
                    <a:pt x="73" y="0"/>
                  </a:lnTo>
                  <a:lnTo>
                    <a:pt x="77" y="0"/>
                  </a:lnTo>
                  <a:lnTo>
                    <a:pt x="81" y="0"/>
                  </a:lnTo>
                  <a:lnTo>
                    <a:pt x="85" y="0"/>
                  </a:lnTo>
                  <a:lnTo>
                    <a:pt x="89" y="0"/>
                  </a:lnTo>
                  <a:lnTo>
                    <a:pt x="93" y="0"/>
                  </a:lnTo>
                  <a:lnTo>
                    <a:pt x="97" y="0"/>
                  </a:lnTo>
                  <a:lnTo>
                    <a:pt x="101" y="0"/>
                  </a:lnTo>
                  <a:lnTo>
                    <a:pt x="105" y="0"/>
                  </a:lnTo>
                  <a:lnTo>
                    <a:pt x="109" y="0"/>
                  </a:lnTo>
                  <a:lnTo>
                    <a:pt x="113" y="0"/>
                  </a:lnTo>
                  <a:lnTo>
                    <a:pt x="117" y="0"/>
                  </a:lnTo>
                  <a:lnTo>
                    <a:pt x="121" y="0"/>
                  </a:lnTo>
                  <a:lnTo>
                    <a:pt x="125" y="0"/>
                  </a:lnTo>
                  <a:lnTo>
                    <a:pt x="129" y="0"/>
                  </a:lnTo>
                  <a:lnTo>
                    <a:pt x="133" y="0"/>
                  </a:lnTo>
                  <a:lnTo>
                    <a:pt x="137" y="0"/>
                  </a:lnTo>
                  <a:lnTo>
                    <a:pt x="141" y="0"/>
                  </a:lnTo>
                  <a:lnTo>
                    <a:pt x="144" y="0"/>
                  </a:lnTo>
                  <a:lnTo>
                    <a:pt x="148" y="0"/>
                  </a:lnTo>
                  <a:lnTo>
                    <a:pt x="152" y="0"/>
                  </a:lnTo>
                  <a:lnTo>
                    <a:pt x="156" y="0"/>
                  </a:lnTo>
                  <a:lnTo>
                    <a:pt x="160" y="0"/>
                  </a:lnTo>
                  <a:lnTo>
                    <a:pt x="164" y="0"/>
                  </a:lnTo>
                  <a:lnTo>
                    <a:pt x="168" y="0"/>
                  </a:lnTo>
                  <a:lnTo>
                    <a:pt x="172" y="0"/>
                  </a:lnTo>
                  <a:lnTo>
                    <a:pt x="176" y="0"/>
                  </a:lnTo>
                  <a:lnTo>
                    <a:pt x="180" y="0"/>
                  </a:lnTo>
                  <a:lnTo>
                    <a:pt x="184" y="0"/>
                  </a:lnTo>
                  <a:lnTo>
                    <a:pt x="188" y="0"/>
                  </a:lnTo>
                  <a:lnTo>
                    <a:pt x="192" y="0"/>
                  </a:lnTo>
                  <a:lnTo>
                    <a:pt x="195" y="0"/>
                  </a:lnTo>
                  <a:lnTo>
                    <a:pt x="199" y="0"/>
                  </a:lnTo>
                  <a:lnTo>
                    <a:pt x="203" y="0"/>
                  </a:lnTo>
                  <a:lnTo>
                    <a:pt x="207" y="0"/>
                  </a:lnTo>
                  <a:lnTo>
                    <a:pt x="211" y="0"/>
                  </a:lnTo>
                  <a:lnTo>
                    <a:pt x="215" y="0"/>
                  </a:lnTo>
                  <a:lnTo>
                    <a:pt x="218" y="0"/>
                  </a:lnTo>
                  <a:lnTo>
                    <a:pt x="222" y="0"/>
                  </a:lnTo>
                  <a:lnTo>
                    <a:pt x="226" y="0"/>
                  </a:lnTo>
                  <a:lnTo>
                    <a:pt x="230" y="0"/>
                  </a:lnTo>
                  <a:lnTo>
                    <a:pt x="234" y="0"/>
                  </a:lnTo>
                  <a:lnTo>
                    <a:pt x="238" y="0"/>
                  </a:lnTo>
                  <a:lnTo>
                    <a:pt x="242" y="0"/>
                  </a:lnTo>
                  <a:lnTo>
                    <a:pt x="246" y="0"/>
                  </a:lnTo>
                  <a:lnTo>
                    <a:pt x="250" y="0"/>
                  </a:lnTo>
                  <a:lnTo>
                    <a:pt x="254" y="0"/>
                  </a:lnTo>
                  <a:lnTo>
                    <a:pt x="258" y="0"/>
                  </a:lnTo>
                  <a:lnTo>
                    <a:pt x="262" y="0"/>
                  </a:lnTo>
                  <a:lnTo>
                    <a:pt x="266" y="0"/>
                  </a:lnTo>
                  <a:lnTo>
                    <a:pt x="270" y="0"/>
                  </a:lnTo>
                  <a:lnTo>
                    <a:pt x="274" y="0"/>
                  </a:lnTo>
                  <a:lnTo>
                    <a:pt x="278" y="0"/>
                  </a:lnTo>
                  <a:lnTo>
                    <a:pt x="281" y="0"/>
                  </a:lnTo>
                  <a:lnTo>
                    <a:pt x="285" y="0"/>
                  </a:lnTo>
                  <a:lnTo>
                    <a:pt x="289" y="0"/>
                  </a:lnTo>
                  <a:lnTo>
                    <a:pt x="293" y="0"/>
                  </a:lnTo>
                  <a:lnTo>
                    <a:pt x="297" y="0"/>
                  </a:lnTo>
                  <a:lnTo>
                    <a:pt x="301" y="0"/>
                  </a:lnTo>
                  <a:lnTo>
                    <a:pt x="305" y="0"/>
                  </a:lnTo>
                  <a:lnTo>
                    <a:pt x="309" y="0"/>
                  </a:lnTo>
                  <a:lnTo>
                    <a:pt x="313" y="0"/>
                  </a:lnTo>
                  <a:lnTo>
                    <a:pt x="317" y="0"/>
                  </a:lnTo>
                  <a:lnTo>
                    <a:pt x="321" y="0"/>
                  </a:lnTo>
                  <a:lnTo>
                    <a:pt x="325" y="0"/>
                  </a:lnTo>
                  <a:lnTo>
                    <a:pt x="328" y="0"/>
                  </a:lnTo>
                  <a:lnTo>
                    <a:pt x="332" y="0"/>
                  </a:lnTo>
                  <a:lnTo>
                    <a:pt x="336" y="0"/>
                  </a:lnTo>
                  <a:lnTo>
                    <a:pt x="340" y="0"/>
                  </a:lnTo>
                  <a:lnTo>
                    <a:pt x="343" y="0"/>
                  </a:lnTo>
                  <a:lnTo>
                    <a:pt x="347" y="0"/>
                  </a:lnTo>
                  <a:lnTo>
                    <a:pt x="351" y="0"/>
                  </a:lnTo>
                  <a:lnTo>
                    <a:pt x="355" y="0"/>
                  </a:lnTo>
                  <a:lnTo>
                    <a:pt x="359" y="0"/>
                  </a:lnTo>
                  <a:lnTo>
                    <a:pt x="363" y="0"/>
                  </a:lnTo>
                  <a:lnTo>
                    <a:pt x="367" y="0"/>
                  </a:lnTo>
                  <a:lnTo>
                    <a:pt x="371" y="0"/>
                  </a:lnTo>
                  <a:lnTo>
                    <a:pt x="375" y="0"/>
                  </a:lnTo>
                  <a:lnTo>
                    <a:pt x="379" y="0"/>
                  </a:lnTo>
                  <a:lnTo>
                    <a:pt x="383" y="0"/>
                  </a:lnTo>
                  <a:lnTo>
                    <a:pt x="387" y="0"/>
                  </a:lnTo>
                  <a:lnTo>
                    <a:pt x="391" y="0"/>
                  </a:lnTo>
                  <a:lnTo>
                    <a:pt x="395" y="0"/>
                  </a:lnTo>
                  <a:lnTo>
                    <a:pt x="399" y="0"/>
                  </a:lnTo>
                  <a:lnTo>
                    <a:pt x="403" y="0"/>
                  </a:lnTo>
                  <a:lnTo>
                    <a:pt x="407" y="0"/>
                  </a:lnTo>
                  <a:lnTo>
                    <a:pt x="411" y="0"/>
                  </a:lnTo>
                  <a:lnTo>
                    <a:pt x="415" y="0"/>
                  </a:lnTo>
                  <a:lnTo>
                    <a:pt x="419" y="0"/>
                  </a:lnTo>
                  <a:lnTo>
                    <a:pt x="423" y="0"/>
                  </a:lnTo>
                  <a:lnTo>
                    <a:pt x="426" y="0"/>
                  </a:lnTo>
                  <a:lnTo>
                    <a:pt x="430" y="0"/>
                  </a:lnTo>
                  <a:lnTo>
                    <a:pt x="434" y="0"/>
                  </a:lnTo>
                  <a:lnTo>
                    <a:pt x="438" y="0"/>
                  </a:lnTo>
                  <a:lnTo>
                    <a:pt x="442" y="0"/>
                  </a:lnTo>
                  <a:lnTo>
                    <a:pt x="446" y="0"/>
                  </a:lnTo>
                  <a:lnTo>
                    <a:pt x="450" y="0"/>
                  </a:lnTo>
                  <a:lnTo>
                    <a:pt x="454" y="0"/>
                  </a:lnTo>
                  <a:lnTo>
                    <a:pt x="457" y="0"/>
                  </a:lnTo>
                  <a:lnTo>
                    <a:pt x="461" y="0"/>
                  </a:lnTo>
                  <a:lnTo>
                    <a:pt x="465" y="0"/>
                  </a:lnTo>
                  <a:lnTo>
                    <a:pt x="469" y="0"/>
                  </a:lnTo>
                  <a:lnTo>
                    <a:pt x="473" y="0"/>
                  </a:lnTo>
                  <a:lnTo>
                    <a:pt x="477" y="0"/>
                  </a:lnTo>
                  <a:lnTo>
                    <a:pt x="481" y="0"/>
                  </a:lnTo>
                  <a:lnTo>
                    <a:pt x="485" y="0"/>
                  </a:lnTo>
                  <a:lnTo>
                    <a:pt x="489" y="0"/>
                  </a:lnTo>
                  <a:lnTo>
                    <a:pt x="492" y="0"/>
                  </a:lnTo>
                  <a:lnTo>
                    <a:pt x="496" y="0"/>
                  </a:lnTo>
                  <a:lnTo>
                    <a:pt x="500" y="0"/>
                  </a:lnTo>
                  <a:lnTo>
                    <a:pt x="504" y="0"/>
                  </a:lnTo>
                  <a:lnTo>
                    <a:pt x="508" y="0"/>
                  </a:lnTo>
                  <a:lnTo>
                    <a:pt x="512" y="0"/>
                  </a:lnTo>
                  <a:lnTo>
                    <a:pt x="516" y="0"/>
                  </a:lnTo>
                  <a:lnTo>
                    <a:pt x="520" y="0"/>
                  </a:lnTo>
                  <a:lnTo>
                    <a:pt x="524" y="0"/>
                  </a:lnTo>
                  <a:lnTo>
                    <a:pt x="528" y="0"/>
                  </a:lnTo>
                  <a:lnTo>
                    <a:pt x="532" y="0"/>
                  </a:lnTo>
                  <a:lnTo>
                    <a:pt x="536" y="0"/>
                  </a:lnTo>
                  <a:lnTo>
                    <a:pt x="540" y="0"/>
                  </a:lnTo>
                  <a:lnTo>
                    <a:pt x="544" y="0"/>
                  </a:lnTo>
                  <a:lnTo>
                    <a:pt x="548" y="0"/>
                  </a:lnTo>
                  <a:lnTo>
                    <a:pt x="552" y="0"/>
                  </a:lnTo>
                  <a:lnTo>
                    <a:pt x="555" y="0"/>
                  </a:lnTo>
                  <a:lnTo>
                    <a:pt x="559" y="0"/>
                  </a:lnTo>
                  <a:lnTo>
                    <a:pt x="563" y="0"/>
                  </a:lnTo>
                  <a:lnTo>
                    <a:pt x="567" y="0"/>
                  </a:lnTo>
                  <a:lnTo>
                    <a:pt x="571" y="0"/>
                  </a:lnTo>
                  <a:lnTo>
                    <a:pt x="575" y="0"/>
                  </a:lnTo>
                  <a:lnTo>
                    <a:pt x="579" y="0"/>
                  </a:lnTo>
                  <a:lnTo>
                    <a:pt x="583" y="0"/>
                  </a:lnTo>
                  <a:lnTo>
                    <a:pt x="586" y="0"/>
                  </a:lnTo>
                  <a:lnTo>
                    <a:pt x="590" y="0"/>
                  </a:lnTo>
                  <a:lnTo>
                    <a:pt x="594" y="0"/>
                  </a:lnTo>
                  <a:lnTo>
                    <a:pt x="598" y="0"/>
                  </a:lnTo>
                  <a:lnTo>
                    <a:pt x="602" y="0"/>
                  </a:lnTo>
                  <a:lnTo>
                    <a:pt x="606" y="0"/>
                  </a:lnTo>
                  <a:lnTo>
                    <a:pt x="610" y="0"/>
                  </a:lnTo>
                  <a:lnTo>
                    <a:pt x="614" y="0"/>
                  </a:lnTo>
                  <a:lnTo>
                    <a:pt x="618" y="0"/>
                  </a:lnTo>
                  <a:lnTo>
                    <a:pt x="622" y="0"/>
                  </a:lnTo>
                  <a:lnTo>
                    <a:pt x="626" y="0"/>
                  </a:lnTo>
                  <a:lnTo>
                    <a:pt x="629" y="0"/>
                  </a:lnTo>
                  <a:lnTo>
                    <a:pt x="633" y="0"/>
                  </a:lnTo>
                  <a:lnTo>
                    <a:pt x="637" y="0"/>
                  </a:lnTo>
                  <a:lnTo>
                    <a:pt x="641" y="0"/>
                  </a:lnTo>
                  <a:lnTo>
                    <a:pt x="645" y="0"/>
                  </a:lnTo>
                  <a:lnTo>
                    <a:pt x="649" y="0"/>
                  </a:lnTo>
                  <a:lnTo>
                    <a:pt x="653" y="0"/>
                  </a:lnTo>
                  <a:lnTo>
                    <a:pt x="657" y="0"/>
                  </a:lnTo>
                  <a:lnTo>
                    <a:pt x="661" y="0"/>
                  </a:lnTo>
                  <a:lnTo>
                    <a:pt x="665" y="0"/>
                  </a:lnTo>
                  <a:lnTo>
                    <a:pt x="669" y="0"/>
                  </a:lnTo>
                  <a:lnTo>
                    <a:pt x="673" y="0"/>
                  </a:lnTo>
                  <a:lnTo>
                    <a:pt x="677" y="0"/>
                  </a:lnTo>
                  <a:lnTo>
                    <a:pt x="681" y="0"/>
                  </a:lnTo>
                  <a:lnTo>
                    <a:pt x="685" y="0"/>
                  </a:lnTo>
                  <a:lnTo>
                    <a:pt x="689" y="0"/>
                  </a:lnTo>
                  <a:lnTo>
                    <a:pt x="693" y="0"/>
                  </a:lnTo>
                  <a:lnTo>
                    <a:pt x="697" y="0"/>
                  </a:lnTo>
                  <a:lnTo>
                    <a:pt x="701" y="0"/>
                  </a:lnTo>
                  <a:lnTo>
                    <a:pt x="704" y="0"/>
                  </a:lnTo>
                  <a:lnTo>
                    <a:pt x="708" y="0"/>
                  </a:lnTo>
                  <a:lnTo>
                    <a:pt x="712" y="0"/>
                  </a:lnTo>
                  <a:lnTo>
                    <a:pt x="716" y="0"/>
                  </a:lnTo>
                  <a:lnTo>
                    <a:pt x="719" y="0"/>
                  </a:lnTo>
                  <a:lnTo>
                    <a:pt x="723" y="0"/>
                  </a:lnTo>
                  <a:lnTo>
                    <a:pt x="727" y="0"/>
                  </a:lnTo>
                  <a:lnTo>
                    <a:pt x="731" y="0"/>
                  </a:lnTo>
                  <a:lnTo>
                    <a:pt x="735" y="0"/>
                  </a:lnTo>
                  <a:lnTo>
                    <a:pt x="739" y="0"/>
                  </a:lnTo>
                  <a:lnTo>
                    <a:pt x="743" y="0"/>
                  </a:lnTo>
                  <a:lnTo>
                    <a:pt x="747" y="0"/>
                  </a:lnTo>
                  <a:lnTo>
                    <a:pt x="751" y="0"/>
                  </a:lnTo>
                  <a:lnTo>
                    <a:pt x="755" y="0"/>
                  </a:lnTo>
                  <a:lnTo>
                    <a:pt x="759" y="0"/>
                  </a:lnTo>
                  <a:lnTo>
                    <a:pt x="763" y="0"/>
                  </a:lnTo>
                  <a:lnTo>
                    <a:pt x="766" y="0"/>
                  </a:lnTo>
                  <a:lnTo>
                    <a:pt x="770" y="0"/>
                  </a:lnTo>
                  <a:lnTo>
                    <a:pt x="774" y="0"/>
                  </a:lnTo>
                  <a:lnTo>
                    <a:pt x="778" y="0"/>
                  </a:lnTo>
                  <a:lnTo>
                    <a:pt x="782" y="0"/>
                  </a:lnTo>
                  <a:lnTo>
                    <a:pt x="786" y="0"/>
                  </a:lnTo>
                  <a:lnTo>
                    <a:pt x="790" y="0"/>
                  </a:lnTo>
                  <a:lnTo>
                    <a:pt x="794" y="0"/>
                  </a:lnTo>
                  <a:lnTo>
                    <a:pt x="798" y="0"/>
                  </a:lnTo>
                  <a:lnTo>
                    <a:pt x="802" y="0"/>
                  </a:lnTo>
                  <a:lnTo>
                    <a:pt x="806" y="0"/>
                  </a:lnTo>
                  <a:lnTo>
                    <a:pt x="810" y="0"/>
                  </a:lnTo>
                  <a:lnTo>
                    <a:pt x="814" y="0"/>
                  </a:lnTo>
                  <a:lnTo>
                    <a:pt x="818" y="0"/>
                  </a:lnTo>
                  <a:lnTo>
                    <a:pt x="822" y="0"/>
                  </a:lnTo>
                  <a:lnTo>
                    <a:pt x="826" y="0"/>
                  </a:lnTo>
                  <a:lnTo>
                    <a:pt x="830" y="0"/>
                  </a:lnTo>
                  <a:lnTo>
                    <a:pt x="833" y="0"/>
                  </a:lnTo>
                  <a:lnTo>
                    <a:pt x="837" y="0"/>
                  </a:lnTo>
                  <a:lnTo>
                    <a:pt x="841" y="0"/>
                  </a:lnTo>
                  <a:lnTo>
                    <a:pt x="845" y="0"/>
                  </a:lnTo>
                  <a:lnTo>
                    <a:pt x="848" y="0"/>
                  </a:lnTo>
                  <a:lnTo>
                    <a:pt x="852" y="0"/>
                  </a:lnTo>
                  <a:lnTo>
                    <a:pt x="856" y="0"/>
                  </a:lnTo>
                  <a:lnTo>
                    <a:pt x="860" y="0"/>
                  </a:lnTo>
                  <a:lnTo>
                    <a:pt x="864" y="0"/>
                  </a:lnTo>
                  <a:lnTo>
                    <a:pt x="868" y="0"/>
                  </a:lnTo>
                  <a:lnTo>
                    <a:pt x="872" y="0"/>
                  </a:lnTo>
                  <a:lnTo>
                    <a:pt x="876" y="0"/>
                  </a:lnTo>
                  <a:lnTo>
                    <a:pt x="880" y="0"/>
                  </a:lnTo>
                  <a:lnTo>
                    <a:pt x="884" y="0"/>
                  </a:lnTo>
                  <a:lnTo>
                    <a:pt x="888" y="0"/>
                  </a:lnTo>
                  <a:lnTo>
                    <a:pt x="892" y="0"/>
                  </a:lnTo>
                  <a:lnTo>
                    <a:pt x="896" y="0"/>
                  </a:lnTo>
                  <a:lnTo>
                    <a:pt x="900" y="0"/>
                  </a:lnTo>
                  <a:lnTo>
                    <a:pt x="904" y="0"/>
                  </a:lnTo>
                  <a:lnTo>
                    <a:pt x="908" y="0"/>
                  </a:lnTo>
                  <a:lnTo>
                    <a:pt x="911" y="0"/>
                  </a:lnTo>
                  <a:lnTo>
                    <a:pt x="915" y="0"/>
                  </a:lnTo>
                  <a:lnTo>
                    <a:pt x="919" y="0"/>
                  </a:lnTo>
                  <a:lnTo>
                    <a:pt x="923" y="0"/>
                  </a:lnTo>
                  <a:lnTo>
                    <a:pt x="927" y="0"/>
                  </a:lnTo>
                  <a:lnTo>
                    <a:pt x="931" y="0"/>
                  </a:lnTo>
                  <a:lnTo>
                    <a:pt x="935" y="0"/>
                  </a:lnTo>
                  <a:lnTo>
                    <a:pt x="939" y="0"/>
                  </a:lnTo>
                  <a:lnTo>
                    <a:pt x="943" y="0"/>
                  </a:lnTo>
                  <a:lnTo>
                    <a:pt x="947" y="0"/>
                  </a:lnTo>
                  <a:lnTo>
                    <a:pt x="951" y="0"/>
                  </a:lnTo>
                  <a:lnTo>
                    <a:pt x="955" y="0"/>
                  </a:lnTo>
                  <a:lnTo>
                    <a:pt x="959" y="0"/>
                  </a:lnTo>
                  <a:lnTo>
                    <a:pt x="963" y="0"/>
                  </a:lnTo>
                  <a:lnTo>
                    <a:pt x="967" y="0"/>
                  </a:lnTo>
                  <a:lnTo>
                    <a:pt x="971" y="0"/>
                  </a:lnTo>
                  <a:lnTo>
                    <a:pt x="975" y="0"/>
                  </a:lnTo>
                  <a:lnTo>
                    <a:pt x="977" y="0"/>
                  </a:lnTo>
                  <a:lnTo>
                    <a:pt x="981" y="0"/>
                  </a:lnTo>
                  <a:lnTo>
                    <a:pt x="985" y="0"/>
                  </a:lnTo>
                  <a:lnTo>
                    <a:pt x="989" y="0"/>
                  </a:lnTo>
                  <a:lnTo>
                    <a:pt x="993" y="0"/>
                  </a:lnTo>
                  <a:lnTo>
                    <a:pt x="997" y="0"/>
                  </a:lnTo>
                  <a:lnTo>
                    <a:pt x="1001" y="0"/>
                  </a:lnTo>
                  <a:lnTo>
                    <a:pt x="1005" y="0"/>
                  </a:lnTo>
                  <a:lnTo>
                    <a:pt x="1009" y="0"/>
                  </a:lnTo>
                  <a:lnTo>
                    <a:pt x="1013" y="0"/>
                  </a:lnTo>
                  <a:lnTo>
                    <a:pt x="1017" y="0"/>
                  </a:lnTo>
                  <a:lnTo>
                    <a:pt x="1021" y="0"/>
                  </a:lnTo>
                  <a:lnTo>
                    <a:pt x="1025" y="0"/>
                  </a:lnTo>
                  <a:lnTo>
                    <a:pt x="1029" y="0"/>
                  </a:lnTo>
                  <a:lnTo>
                    <a:pt x="1033" y="0"/>
                  </a:lnTo>
                  <a:lnTo>
                    <a:pt x="1037" y="0"/>
                  </a:lnTo>
                  <a:lnTo>
                    <a:pt x="1040" y="0"/>
                  </a:lnTo>
                  <a:lnTo>
                    <a:pt x="1044" y="0"/>
                  </a:lnTo>
                  <a:lnTo>
                    <a:pt x="1048" y="0"/>
                  </a:lnTo>
                  <a:lnTo>
                    <a:pt x="1052" y="0"/>
                  </a:lnTo>
                  <a:lnTo>
                    <a:pt x="1056" y="0"/>
                  </a:lnTo>
                  <a:lnTo>
                    <a:pt x="1060" y="0"/>
                  </a:lnTo>
                  <a:lnTo>
                    <a:pt x="1064" y="0"/>
                  </a:lnTo>
                  <a:lnTo>
                    <a:pt x="1068" y="0"/>
                  </a:lnTo>
                  <a:lnTo>
                    <a:pt x="1072" y="0"/>
                  </a:lnTo>
                  <a:lnTo>
                    <a:pt x="1076" y="0"/>
                  </a:lnTo>
                  <a:lnTo>
                    <a:pt x="1080" y="0"/>
                  </a:lnTo>
                  <a:lnTo>
                    <a:pt x="1084" y="0"/>
                  </a:lnTo>
                  <a:lnTo>
                    <a:pt x="1088" y="0"/>
                  </a:lnTo>
                  <a:lnTo>
                    <a:pt x="1092" y="0"/>
                  </a:lnTo>
                  <a:lnTo>
                    <a:pt x="1096" y="0"/>
                  </a:lnTo>
                  <a:lnTo>
                    <a:pt x="1100" y="0"/>
                  </a:lnTo>
                  <a:lnTo>
                    <a:pt x="1104" y="0"/>
                  </a:lnTo>
                  <a:lnTo>
                    <a:pt x="1107" y="0"/>
                  </a:lnTo>
                  <a:lnTo>
                    <a:pt x="1111" y="0"/>
                  </a:lnTo>
                  <a:lnTo>
                    <a:pt x="1114" y="0"/>
                  </a:lnTo>
                  <a:lnTo>
                    <a:pt x="1118" y="0"/>
                  </a:lnTo>
                  <a:lnTo>
                    <a:pt x="1122" y="0"/>
                  </a:lnTo>
                  <a:lnTo>
                    <a:pt x="1126" y="0"/>
                  </a:lnTo>
                  <a:lnTo>
                    <a:pt x="1130" y="0"/>
                  </a:lnTo>
                  <a:lnTo>
                    <a:pt x="1134" y="0"/>
                  </a:lnTo>
                  <a:lnTo>
                    <a:pt x="1138" y="0"/>
                  </a:lnTo>
                  <a:lnTo>
                    <a:pt x="1142" y="0"/>
                  </a:lnTo>
                  <a:lnTo>
                    <a:pt x="1146" y="0"/>
                  </a:lnTo>
                  <a:lnTo>
                    <a:pt x="1150" y="0"/>
                  </a:lnTo>
                  <a:lnTo>
                    <a:pt x="1154" y="0"/>
                  </a:lnTo>
                  <a:lnTo>
                    <a:pt x="1158" y="0"/>
                  </a:lnTo>
                  <a:lnTo>
                    <a:pt x="1162" y="0"/>
                  </a:lnTo>
                  <a:lnTo>
                    <a:pt x="1166" y="0"/>
                  </a:lnTo>
                  <a:lnTo>
                    <a:pt x="1170" y="0"/>
                  </a:lnTo>
                  <a:lnTo>
                    <a:pt x="1174" y="0"/>
                  </a:lnTo>
                  <a:lnTo>
                    <a:pt x="1178" y="0"/>
                  </a:lnTo>
                  <a:lnTo>
                    <a:pt x="1182" y="0"/>
                  </a:lnTo>
                  <a:lnTo>
                    <a:pt x="1186" y="0"/>
                  </a:lnTo>
                  <a:lnTo>
                    <a:pt x="1189" y="0"/>
                  </a:lnTo>
                  <a:lnTo>
                    <a:pt x="1193" y="0"/>
                  </a:lnTo>
                  <a:lnTo>
                    <a:pt x="1197" y="0"/>
                  </a:lnTo>
                  <a:lnTo>
                    <a:pt x="1201" y="0"/>
                  </a:lnTo>
                  <a:lnTo>
                    <a:pt x="1205" y="0"/>
                  </a:lnTo>
                  <a:lnTo>
                    <a:pt x="1209" y="0"/>
                  </a:lnTo>
                  <a:lnTo>
                    <a:pt x="1213" y="0"/>
                  </a:lnTo>
                  <a:lnTo>
                    <a:pt x="1217" y="0"/>
                  </a:lnTo>
                  <a:lnTo>
                    <a:pt x="1221" y="0"/>
                  </a:lnTo>
                  <a:lnTo>
                    <a:pt x="1225" y="0"/>
                  </a:lnTo>
                  <a:lnTo>
                    <a:pt x="1229" y="0"/>
                  </a:lnTo>
                  <a:lnTo>
                    <a:pt x="1233" y="0"/>
                  </a:lnTo>
                  <a:lnTo>
                    <a:pt x="1236" y="0"/>
                  </a:lnTo>
                  <a:lnTo>
                    <a:pt x="1240" y="0"/>
                  </a:lnTo>
                  <a:lnTo>
                    <a:pt x="1244" y="0"/>
                  </a:lnTo>
                  <a:lnTo>
                    <a:pt x="1248" y="0"/>
                  </a:lnTo>
                  <a:lnTo>
                    <a:pt x="1251" y="0"/>
                  </a:lnTo>
                  <a:lnTo>
                    <a:pt x="1255" y="0"/>
                  </a:lnTo>
                  <a:lnTo>
                    <a:pt x="1259" y="0"/>
                  </a:lnTo>
                  <a:lnTo>
                    <a:pt x="1263" y="0"/>
                  </a:lnTo>
                  <a:lnTo>
                    <a:pt x="1267" y="0"/>
                  </a:lnTo>
                  <a:lnTo>
                    <a:pt x="1271" y="0"/>
                  </a:lnTo>
                  <a:lnTo>
                    <a:pt x="1275" y="0"/>
                  </a:lnTo>
                  <a:lnTo>
                    <a:pt x="1279" y="0"/>
                  </a:lnTo>
                  <a:lnTo>
                    <a:pt x="1283" y="0"/>
                  </a:lnTo>
                  <a:lnTo>
                    <a:pt x="1287" y="0"/>
                  </a:lnTo>
                  <a:lnTo>
                    <a:pt x="1291" y="0"/>
                  </a:lnTo>
                  <a:lnTo>
                    <a:pt x="1295" y="0"/>
                  </a:lnTo>
                  <a:lnTo>
                    <a:pt x="1299" y="0"/>
                  </a:lnTo>
                  <a:lnTo>
                    <a:pt x="1303" y="0"/>
                  </a:lnTo>
                  <a:lnTo>
                    <a:pt x="1307" y="0"/>
                  </a:lnTo>
                  <a:lnTo>
                    <a:pt x="1311" y="0"/>
                  </a:lnTo>
                  <a:lnTo>
                    <a:pt x="1315" y="0"/>
                  </a:lnTo>
                  <a:lnTo>
                    <a:pt x="1318" y="0"/>
                  </a:lnTo>
                  <a:lnTo>
                    <a:pt x="1322" y="0"/>
                  </a:lnTo>
                  <a:lnTo>
                    <a:pt x="1326" y="0"/>
                  </a:lnTo>
                  <a:lnTo>
                    <a:pt x="1330" y="0"/>
                  </a:lnTo>
                  <a:lnTo>
                    <a:pt x="1334" y="0"/>
                  </a:lnTo>
                  <a:lnTo>
                    <a:pt x="1338" y="0"/>
                  </a:lnTo>
                  <a:lnTo>
                    <a:pt x="1342" y="0"/>
                  </a:lnTo>
                  <a:lnTo>
                    <a:pt x="1346" y="0"/>
                  </a:lnTo>
                  <a:lnTo>
                    <a:pt x="1350" y="0"/>
                  </a:lnTo>
                  <a:lnTo>
                    <a:pt x="1354" y="0"/>
                  </a:lnTo>
                  <a:lnTo>
                    <a:pt x="1358" y="0"/>
                  </a:lnTo>
                  <a:lnTo>
                    <a:pt x="1362" y="0"/>
                  </a:lnTo>
                  <a:lnTo>
                    <a:pt x="1366" y="0"/>
                  </a:lnTo>
                  <a:lnTo>
                    <a:pt x="1369" y="0"/>
                  </a:lnTo>
                  <a:lnTo>
                    <a:pt x="1373" y="0"/>
                  </a:lnTo>
                  <a:lnTo>
                    <a:pt x="1377" y="0"/>
                  </a:lnTo>
                  <a:lnTo>
                    <a:pt x="1381" y="0"/>
                  </a:lnTo>
                  <a:lnTo>
                    <a:pt x="1385" y="0"/>
                  </a:lnTo>
                  <a:lnTo>
                    <a:pt x="1389" y="0"/>
                  </a:lnTo>
                  <a:lnTo>
                    <a:pt x="1393" y="0"/>
                  </a:lnTo>
                  <a:lnTo>
                    <a:pt x="1396" y="0"/>
                  </a:lnTo>
                  <a:lnTo>
                    <a:pt x="1400" y="0"/>
                  </a:lnTo>
                  <a:lnTo>
                    <a:pt x="1404" y="0"/>
                  </a:lnTo>
                  <a:lnTo>
                    <a:pt x="1408" y="0"/>
                  </a:lnTo>
                  <a:lnTo>
                    <a:pt x="1412" y="0"/>
                  </a:lnTo>
                  <a:lnTo>
                    <a:pt x="1416" y="0"/>
                  </a:lnTo>
                  <a:lnTo>
                    <a:pt x="1420" y="0"/>
                  </a:lnTo>
                  <a:lnTo>
                    <a:pt x="1424" y="0"/>
                  </a:lnTo>
                  <a:lnTo>
                    <a:pt x="1428" y="0"/>
                  </a:lnTo>
                  <a:lnTo>
                    <a:pt x="1432" y="0"/>
                  </a:lnTo>
                  <a:lnTo>
                    <a:pt x="1436" y="0"/>
                  </a:lnTo>
                  <a:lnTo>
                    <a:pt x="1440" y="0"/>
                  </a:lnTo>
                  <a:lnTo>
                    <a:pt x="1444" y="0"/>
                  </a:lnTo>
                  <a:lnTo>
                    <a:pt x="1448" y="0"/>
                  </a:lnTo>
                  <a:lnTo>
                    <a:pt x="1452" y="0"/>
                  </a:lnTo>
                  <a:lnTo>
                    <a:pt x="1456" y="0"/>
                  </a:lnTo>
                  <a:lnTo>
                    <a:pt x="1460" y="0"/>
                  </a:lnTo>
                  <a:lnTo>
                    <a:pt x="1463" y="0"/>
                  </a:lnTo>
                  <a:lnTo>
                    <a:pt x="1467" y="0"/>
                  </a:lnTo>
                  <a:lnTo>
                    <a:pt x="1471" y="0"/>
                  </a:lnTo>
                  <a:lnTo>
                    <a:pt x="1475" y="0"/>
                  </a:lnTo>
                  <a:lnTo>
                    <a:pt x="1479" y="0"/>
                  </a:lnTo>
                  <a:lnTo>
                    <a:pt x="1483" y="0"/>
                  </a:lnTo>
                  <a:lnTo>
                    <a:pt x="1487" y="0"/>
                  </a:lnTo>
                  <a:lnTo>
                    <a:pt x="1491" y="0"/>
                  </a:lnTo>
                  <a:lnTo>
                    <a:pt x="1495" y="0"/>
                  </a:lnTo>
                  <a:lnTo>
                    <a:pt x="1498" y="0"/>
                  </a:lnTo>
                  <a:lnTo>
                    <a:pt x="1502" y="0"/>
                  </a:lnTo>
                  <a:lnTo>
                    <a:pt x="1506" y="0"/>
                  </a:lnTo>
                  <a:lnTo>
                    <a:pt x="1510" y="0"/>
                  </a:lnTo>
                  <a:lnTo>
                    <a:pt x="1514" y="0"/>
                  </a:lnTo>
                  <a:lnTo>
                    <a:pt x="1518" y="0"/>
                  </a:lnTo>
                  <a:lnTo>
                    <a:pt x="1522" y="0"/>
                  </a:lnTo>
                  <a:lnTo>
                    <a:pt x="1525" y="0"/>
                  </a:lnTo>
                  <a:lnTo>
                    <a:pt x="1529" y="0"/>
                  </a:lnTo>
                  <a:lnTo>
                    <a:pt x="1533" y="0"/>
                  </a:lnTo>
                  <a:lnTo>
                    <a:pt x="1537" y="0"/>
                  </a:lnTo>
                  <a:lnTo>
                    <a:pt x="1541" y="0"/>
                  </a:lnTo>
                  <a:lnTo>
                    <a:pt x="1545" y="0"/>
                  </a:lnTo>
                  <a:lnTo>
                    <a:pt x="1549" y="0"/>
                  </a:lnTo>
                  <a:lnTo>
                    <a:pt x="1553" y="0"/>
                  </a:lnTo>
                  <a:lnTo>
                    <a:pt x="1557" y="0"/>
                  </a:lnTo>
                  <a:lnTo>
                    <a:pt x="1561" y="0"/>
                  </a:lnTo>
                  <a:lnTo>
                    <a:pt x="1565" y="0"/>
                  </a:lnTo>
                  <a:lnTo>
                    <a:pt x="1569" y="0"/>
                  </a:lnTo>
                  <a:lnTo>
                    <a:pt x="1573" y="0"/>
                  </a:lnTo>
                  <a:lnTo>
                    <a:pt x="1577" y="0"/>
                  </a:lnTo>
                  <a:lnTo>
                    <a:pt x="1581" y="0"/>
                  </a:lnTo>
                  <a:lnTo>
                    <a:pt x="1585" y="0"/>
                  </a:lnTo>
                  <a:lnTo>
                    <a:pt x="1589" y="0"/>
                  </a:lnTo>
                  <a:lnTo>
                    <a:pt x="1593" y="0"/>
                  </a:lnTo>
                  <a:lnTo>
                    <a:pt x="1597" y="0"/>
                  </a:lnTo>
                  <a:lnTo>
                    <a:pt x="1600" y="0"/>
                  </a:lnTo>
                  <a:lnTo>
                    <a:pt x="1604" y="0"/>
                  </a:lnTo>
                  <a:lnTo>
                    <a:pt x="1608" y="0"/>
                  </a:lnTo>
                  <a:lnTo>
                    <a:pt x="1612" y="0"/>
                  </a:lnTo>
                  <a:lnTo>
                    <a:pt x="1616" y="0"/>
                  </a:lnTo>
                  <a:lnTo>
                    <a:pt x="1620" y="0"/>
                  </a:lnTo>
                  <a:lnTo>
                    <a:pt x="1624" y="0"/>
                  </a:lnTo>
                  <a:lnTo>
                    <a:pt x="1627" y="0"/>
                  </a:lnTo>
                  <a:lnTo>
                    <a:pt x="1631" y="0"/>
                  </a:lnTo>
                  <a:lnTo>
                    <a:pt x="1635" y="0"/>
                  </a:lnTo>
                  <a:lnTo>
                    <a:pt x="1639" y="0"/>
                  </a:lnTo>
                  <a:lnTo>
                    <a:pt x="1643" y="0"/>
                  </a:lnTo>
                  <a:lnTo>
                    <a:pt x="1647" y="0"/>
                  </a:lnTo>
                  <a:lnTo>
                    <a:pt x="1651" y="0"/>
                  </a:lnTo>
                  <a:lnTo>
                    <a:pt x="1655" y="0"/>
                  </a:lnTo>
                  <a:lnTo>
                    <a:pt x="1659" y="0"/>
                  </a:lnTo>
                  <a:lnTo>
                    <a:pt x="1663" y="0"/>
                  </a:lnTo>
                  <a:lnTo>
                    <a:pt x="1667" y="0"/>
                  </a:lnTo>
                  <a:lnTo>
                    <a:pt x="1671" y="0"/>
                  </a:lnTo>
                  <a:lnTo>
                    <a:pt x="1674" y="0"/>
                  </a:lnTo>
                  <a:lnTo>
                    <a:pt x="1678" y="0"/>
                  </a:lnTo>
                  <a:lnTo>
                    <a:pt x="1682" y="0"/>
                  </a:lnTo>
                  <a:lnTo>
                    <a:pt x="1686" y="0"/>
                  </a:lnTo>
                  <a:lnTo>
                    <a:pt x="1690" y="0"/>
                  </a:lnTo>
                  <a:lnTo>
                    <a:pt x="1694" y="0"/>
                  </a:lnTo>
                  <a:lnTo>
                    <a:pt x="1698" y="0"/>
                  </a:lnTo>
                  <a:lnTo>
                    <a:pt x="1702" y="0"/>
                  </a:lnTo>
                  <a:lnTo>
                    <a:pt x="1706" y="0"/>
                  </a:lnTo>
                  <a:lnTo>
                    <a:pt x="1710" y="0"/>
                  </a:lnTo>
                  <a:lnTo>
                    <a:pt x="1714" y="0"/>
                  </a:lnTo>
                  <a:lnTo>
                    <a:pt x="1718" y="0"/>
                  </a:lnTo>
                  <a:lnTo>
                    <a:pt x="1722" y="0"/>
                  </a:lnTo>
                  <a:lnTo>
                    <a:pt x="1726" y="0"/>
                  </a:lnTo>
                  <a:lnTo>
                    <a:pt x="1730" y="0"/>
                  </a:lnTo>
                  <a:lnTo>
                    <a:pt x="1734" y="0"/>
                  </a:lnTo>
                  <a:lnTo>
                    <a:pt x="1737" y="0"/>
                  </a:lnTo>
                  <a:lnTo>
                    <a:pt x="1741" y="0"/>
                  </a:lnTo>
                  <a:lnTo>
                    <a:pt x="1745" y="0"/>
                  </a:lnTo>
                  <a:lnTo>
                    <a:pt x="1749" y="0"/>
                  </a:lnTo>
                  <a:lnTo>
                    <a:pt x="1753" y="0"/>
                  </a:lnTo>
                  <a:lnTo>
                    <a:pt x="1757" y="0"/>
                  </a:lnTo>
                  <a:lnTo>
                    <a:pt x="1760" y="0"/>
                  </a:lnTo>
                  <a:lnTo>
                    <a:pt x="1764" y="0"/>
                  </a:lnTo>
                  <a:lnTo>
                    <a:pt x="1768" y="0"/>
                  </a:lnTo>
                  <a:lnTo>
                    <a:pt x="1772" y="0"/>
                  </a:lnTo>
                  <a:lnTo>
                    <a:pt x="1776" y="0"/>
                  </a:lnTo>
                  <a:lnTo>
                    <a:pt x="1780" y="0"/>
                  </a:lnTo>
                  <a:lnTo>
                    <a:pt x="1784" y="0"/>
                  </a:lnTo>
                  <a:lnTo>
                    <a:pt x="1788" y="0"/>
                  </a:lnTo>
                  <a:lnTo>
                    <a:pt x="1792" y="0"/>
                  </a:lnTo>
                  <a:lnTo>
                    <a:pt x="1796" y="0"/>
                  </a:lnTo>
                  <a:lnTo>
                    <a:pt x="1800" y="0"/>
                  </a:lnTo>
                  <a:lnTo>
                    <a:pt x="1803" y="0"/>
                  </a:lnTo>
                  <a:lnTo>
                    <a:pt x="1807" y="0"/>
                  </a:lnTo>
                  <a:lnTo>
                    <a:pt x="1811" y="0"/>
                  </a:lnTo>
                  <a:lnTo>
                    <a:pt x="1815" y="0"/>
                  </a:lnTo>
                  <a:lnTo>
                    <a:pt x="1819" y="0"/>
                  </a:lnTo>
                  <a:lnTo>
                    <a:pt x="1823" y="0"/>
                  </a:lnTo>
                  <a:lnTo>
                    <a:pt x="1827" y="0"/>
                  </a:lnTo>
                  <a:lnTo>
                    <a:pt x="1831" y="0"/>
                  </a:lnTo>
                  <a:lnTo>
                    <a:pt x="1835" y="0"/>
                  </a:lnTo>
                  <a:lnTo>
                    <a:pt x="1839" y="0"/>
                  </a:lnTo>
                  <a:lnTo>
                    <a:pt x="1843" y="0"/>
                  </a:lnTo>
                  <a:lnTo>
                    <a:pt x="1847" y="0"/>
                  </a:lnTo>
                  <a:lnTo>
                    <a:pt x="1851" y="0"/>
                  </a:lnTo>
                  <a:lnTo>
                    <a:pt x="1855" y="0"/>
                  </a:lnTo>
                  <a:lnTo>
                    <a:pt x="1859" y="0"/>
                  </a:lnTo>
                  <a:lnTo>
                    <a:pt x="1863" y="0"/>
                  </a:lnTo>
                  <a:lnTo>
                    <a:pt x="1867" y="0"/>
                  </a:lnTo>
                  <a:lnTo>
                    <a:pt x="1871" y="0"/>
                  </a:lnTo>
                  <a:lnTo>
                    <a:pt x="1875" y="0"/>
                  </a:lnTo>
                  <a:lnTo>
                    <a:pt x="1879" y="0"/>
                  </a:lnTo>
                  <a:lnTo>
                    <a:pt x="1883" y="0"/>
                  </a:lnTo>
                  <a:lnTo>
                    <a:pt x="1886" y="0"/>
                  </a:lnTo>
                  <a:lnTo>
                    <a:pt x="1889" y="0"/>
                  </a:lnTo>
                  <a:lnTo>
                    <a:pt x="1893" y="0"/>
                  </a:lnTo>
                  <a:lnTo>
                    <a:pt x="1897" y="0"/>
                  </a:lnTo>
                  <a:lnTo>
                    <a:pt x="1901" y="0"/>
                  </a:lnTo>
                  <a:lnTo>
                    <a:pt x="1905" y="0"/>
                  </a:lnTo>
                  <a:lnTo>
                    <a:pt x="1909" y="0"/>
                  </a:lnTo>
                  <a:lnTo>
                    <a:pt x="1913" y="0"/>
                  </a:lnTo>
                  <a:lnTo>
                    <a:pt x="1917" y="0"/>
                  </a:lnTo>
                  <a:lnTo>
                    <a:pt x="1921" y="0"/>
                  </a:lnTo>
                  <a:lnTo>
                    <a:pt x="1925" y="0"/>
                  </a:lnTo>
                  <a:lnTo>
                    <a:pt x="1929" y="0"/>
                  </a:lnTo>
                  <a:lnTo>
                    <a:pt x="1933" y="0"/>
                  </a:lnTo>
                  <a:lnTo>
                    <a:pt x="1937" y="0"/>
                  </a:lnTo>
                  <a:lnTo>
                    <a:pt x="1941" y="0"/>
                  </a:lnTo>
                  <a:lnTo>
                    <a:pt x="1945" y="0"/>
                  </a:lnTo>
                  <a:lnTo>
                    <a:pt x="1948" y="0"/>
                  </a:lnTo>
                  <a:lnTo>
                    <a:pt x="1952" y="0"/>
                  </a:lnTo>
                  <a:lnTo>
                    <a:pt x="1948" y="0"/>
                  </a:lnTo>
                  <a:lnTo>
                    <a:pt x="1945" y="0"/>
                  </a:lnTo>
                  <a:lnTo>
                    <a:pt x="1941" y="0"/>
                  </a:lnTo>
                  <a:lnTo>
                    <a:pt x="1937" y="0"/>
                  </a:lnTo>
                  <a:lnTo>
                    <a:pt x="1933" y="0"/>
                  </a:lnTo>
                  <a:lnTo>
                    <a:pt x="1929" y="0"/>
                  </a:lnTo>
                  <a:lnTo>
                    <a:pt x="1925" y="0"/>
                  </a:lnTo>
                  <a:lnTo>
                    <a:pt x="1921" y="0"/>
                  </a:lnTo>
                  <a:lnTo>
                    <a:pt x="1917" y="0"/>
                  </a:lnTo>
                  <a:lnTo>
                    <a:pt x="1913" y="0"/>
                  </a:lnTo>
                  <a:lnTo>
                    <a:pt x="1909" y="0"/>
                  </a:lnTo>
                  <a:lnTo>
                    <a:pt x="1905" y="0"/>
                  </a:lnTo>
                  <a:lnTo>
                    <a:pt x="1901" y="0"/>
                  </a:lnTo>
                  <a:lnTo>
                    <a:pt x="1897" y="0"/>
                  </a:lnTo>
                  <a:lnTo>
                    <a:pt x="1893" y="0"/>
                  </a:lnTo>
                  <a:lnTo>
                    <a:pt x="1889" y="0"/>
                  </a:lnTo>
                  <a:lnTo>
                    <a:pt x="1886" y="0"/>
                  </a:lnTo>
                  <a:lnTo>
                    <a:pt x="1883" y="0"/>
                  </a:lnTo>
                  <a:lnTo>
                    <a:pt x="1879" y="0"/>
                  </a:lnTo>
                  <a:lnTo>
                    <a:pt x="1875" y="0"/>
                  </a:lnTo>
                  <a:lnTo>
                    <a:pt x="1871" y="0"/>
                  </a:lnTo>
                  <a:lnTo>
                    <a:pt x="1867" y="0"/>
                  </a:lnTo>
                  <a:lnTo>
                    <a:pt x="1863" y="0"/>
                  </a:lnTo>
                  <a:lnTo>
                    <a:pt x="1859" y="0"/>
                  </a:lnTo>
                  <a:lnTo>
                    <a:pt x="1855" y="0"/>
                  </a:lnTo>
                  <a:lnTo>
                    <a:pt x="1851" y="0"/>
                  </a:lnTo>
                  <a:lnTo>
                    <a:pt x="1847" y="0"/>
                  </a:lnTo>
                  <a:lnTo>
                    <a:pt x="1843" y="0"/>
                  </a:lnTo>
                  <a:lnTo>
                    <a:pt x="1839" y="0"/>
                  </a:lnTo>
                  <a:lnTo>
                    <a:pt x="1835" y="0"/>
                  </a:lnTo>
                  <a:lnTo>
                    <a:pt x="1831" y="0"/>
                  </a:lnTo>
                  <a:lnTo>
                    <a:pt x="1827" y="0"/>
                  </a:lnTo>
                  <a:lnTo>
                    <a:pt x="1823" y="0"/>
                  </a:lnTo>
                  <a:lnTo>
                    <a:pt x="1819" y="0"/>
                  </a:lnTo>
                  <a:lnTo>
                    <a:pt x="1815" y="0"/>
                  </a:lnTo>
                  <a:lnTo>
                    <a:pt x="1811" y="0"/>
                  </a:lnTo>
                  <a:lnTo>
                    <a:pt x="1807" y="0"/>
                  </a:lnTo>
                  <a:lnTo>
                    <a:pt x="1803" y="0"/>
                  </a:lnTo>
                  <a:lnTo>
                    <a:pt x="1800" y="0"/>
                  </a:lnTo>
                  <a:lnTo>
                    <a:pt x="1796" y="0"/>
                  </a:lnTo>
                  <a:lnTo>
                    <a:pt x="1792" y="0"/>
                  </a:lnTo>
                  <a:lnTo>
                    <a:pt x="1788" y="0"/>
                  </a:lnTo>
                  <a:lnTo>
                    <a:pt x="1784" y="0"/>
                  </a:lnTo>
                  <a:lnTo>
                    <a:pt x="1780" y="0"/>
                  </a:lnTo>
                  <a:lnTo>
                    <a:pt x="1776" y="0"/>
                  </a:lnTo>
                  <a:lnTo>
                    <a:pt x="1772" y="0"/>
                  </a:lnTo>
                  <a:lnTo>
                    <a:pt x="1768" y="0"/>
                  </a:lnTo>
                  <a:lnTo>
                    <a:pt x="1764" y="0"/>
                  </a:lnTo>
                  <a:lnTo>
                    <a:pt x="1760" y="0"/>
                  </a:lnTo>
                  <a:lnTo>
                    <a:pt x="1757" y="0"/>
                  </a:lnTo>
                  <a:lnTo>
                    <a:pt x="1753" y="0"/>
                  </a:lnTo>
                  <a:lnTo>
                    <a:pt x="1749" y="0"/>
                  </a:lnTo>
                  <a:lnTo>
                    <a:pt x="1745" y="0"/>
                  </a:lnTo>
                  <a:lnTo>
                    <a:pt x="1741" y="0"/>
                  </a:lnTo>
                  <a:lnTo>
                    <a:pt x="1737" y="0"/>
                  </a:lnTo>
                  <a:lnTo>
                    <a:pt x="1734" y="0"/>
                  </a:lnTo>
                  <a:lnTo>
                    <a:pt x="1730" y="0"/>
                  </a:lnTo>
                  <a:lnTo>
                    <a:pt x="1726" y="0"/>
                  </a:lnTo>
                  <a:lnTo>
                    <a:pt x="1722" y="0"/>
                  </a:lnTo>
                  <a:lnTo>
                    <a:pt x="1718" y="0"/>
                  </a:lnTo>
                  <a:lnTo>
                    <a:pt x="1714" y="0"/>
                  </a:lnTo>
                  <a:lnTo>
                    <a:pt x="1710" y="0"/>
                  </a:lnTo>
                  <a:lnTo>
                    <a:pt x="1706" y="0"/>
                  </a:lnTo>
                  <a:lnTo>
                    <a:pt x="1702" y="0"/>
                  </a:lnTo>
                  <a:lnTo>
                    <a:pt x="1698" y="0"/>
                  </a:lnTo>
                  <a:lnTo>
                    <a:pt x="1694" y="0"/>
                  </a:lnTo>
                  <a:lnTo>
                    <a:pt x="1690" y="0"/>
                  </a:lnTo>
                  <a:lnTo>
                    <a:pt x="1686" y="0"/>
                  </a:lnTo>
                  <a:lnTo>
                    <a:pt x="1682" y="0"/>
                  </a:lnTo>
                  <a:lnTo>
                    <a:pt x="1678" y="0"/>
                  </a:lnTo>
                  <a:lnTo>
                    <a:pt x="1674" y="0"/>
                  </a:lnTo>
                  <a:lnTo>
                    <a:pt x="1671" y="0"/>
                  </a:lnTo>
                  <a:lnTo>
                    <a:pt x="1667" y="0"/>
                  </a:lnTo>
                  <a:lnTo>
                    <a:pt x="1663" y="0"/>
                  </a:lnTo>
                  <a:lnTo>
                    <a:pt x="1659" y="0"/>
                  </a:lnTo>
                  <a:lnTo>
                    <a:pt x="1655" y="0"/>
                  </a:lnTo>
                  <a:lnTo>
                    <a:pt x="1651" y="0"/>
                  </a:lnTo>
                  <a:lnTo>
                    <a:pt x="1647" y="0"/>
                  </a:lnTo>
                  <a:lnTo>
                    <a:pt x="1643" y="0"/>
                  </a:lnTo>
                  <a:lnTo>
                    <a:pt x="1639" y="0"/>
                  </a:lnTo>
                  <a:lnTo>
                    <a:pt x="1635" y="0"/>
                  </a:lnTo>
                  <a:lnTo>
                    <a:pt x="1631" y="0"/>
                  </a:lnTo>
                  <a:lnTo>
                    <a:pt x="1627" y="0"/>
                  </a:lnTo>
                  <a:lnTo>
                    <a:pt x="1624" y="0"/>
                  </a:lnTo>
                  <a:lnTo>
                    <a:pt x="1620" y="0"/>
                  </a:lnTo>
                  <a:lnTo>
                    <a:pt x="1616" y="0"/>
                  </a:lnTo>
                  <a:lnTo>
                    <a:pt x="1612" y="0"/>
                  </a:lnTo>
                  <a:lnTo>
                    <a:pt x="1608" y="0"/>
                  </a:lnTo>
                  <a:lnTo>
                    <a:pt x="1604" y="0"/>
                  </a:lnTo>
                  <a:lnTo>
                    <a:pt x="1600" y="0"/>
                  </a:lnTo>
                  <a:lnTo>
                    <a:pt x="1597" y="0"/>
                  </a:lnTo>
                  <a:lnTo>
                    <a:pt x="1593" y="0"/>
                  </a:lnTo>
                  <a:lnTo>
                    <a:pt x="1589" y="0"/>
                  </a:lnTo>
                  <a:lnTo>
                    <a:pt x="1585" y="0"/>
                  </a:lnTo>
                  <a:lnTo>
                    <a:pt x="1581" y="0"/>
                  </a:lnTo>
                  <a:lnTo>
                    <a:pt x="1577" y="0"/>
                  </a:lnTo>
                  <a:lnTo>
                    <a:pt x="1573" y="0"/>
                  </a:lnTo>
                  <a:lnTo>
                    <a:pt x="1569" y="0"/>
                  </a:lnTo>
                  <a:lnTo>
                    <a:pt x="1565" y="0"/>
                  </a:lnTo>
                  <a:lnTo>
                    <a:pt x="1561" y="0"/>
                  </a:lnTo>
                  <a:lnTo>
                    <a:pt x="1557" y="0"/>
                  </a:lnTo>
                  <a:lnTo>
                    <a:pt x="1553" y="0"/>
                  </a:lnTo>
                  <a:lnTo>
                    <a:pt x="1549" y="0"/>
                  </a:lnTo>
                  <a:lnTo>
                    <a:pt x="1545" y="0"/>
                  </a:lnTo>
                  <a:lnTo>
                    <a:pt x="1541" y="0"/>
                  </a:lnTo>
                  <a:lnTo>
                    <a:pt x="1537" y="0"/>
                  </a:lnTo>
                  <a:lnTo>
                    <a:pt x="1533" y="0"/>
                  </a:lnTo>
                  <a:lnTo>
                    <a:pt x="1529" y="0"/>
                  </a:lnTo>
                  <a:lnTo>
                    <a:pt x="1525" y="0"/>
                  </a:lnTo>
                  <a:lnTo>
                    <a:pt x="1522" y="0"/>
                  </a:lnTo>
                  <a:lnTo>
                    <a:pt x="1518" y="0"/>
                  </a:lnTo>
                  <a:lnTo>
                    <a:pt x="1514" y="0"/>
                  </a:lnTo>
                  <a:lnTo>
                    <a:pt x="1510" y="0"/>
                  </a:lnTo>
                  <a:lnTo>
                    <a:pt x="1506" y="0"/>
                  </a:lnTo>
                  <a:lnTo>
                    <a:pt x="1502" y="0"/>
                  </a:lnTo>
                  <a:lnTo>
                    <a:pt x="1498" y="0"/>
                  </a:lnTo>
                  <a:lnTo>
                    <a:pt x="1495" y="0"/>
                  </a:lnTo>
                  <a:lnTo>
                    <a:pt x="1491" y="0"/>
                  </a:lnTo>
                  <a:lnTo>
                    <a:pt x="1487" y="0"/>
                  </a:lnTo>
                  <a:lnTo>
                    <a:pt x="1483" y="0"/>
                  </a:lnTo>
                  <a:lnTo>
                    <a:pt x="1479" y="0"/>
                  </a:lnTo>
                  <a:lnTo>
                    <a:pt x="1475" y="0"/>
                  </a:lnTo>
                  <a:lnTo>
                    <a:pt x="1471" y="0"/>
                  </a:lnTo>
                  <a:lnTo>
                    <a:pt x="1467" y="0"/>
                  </a:lnTo>
                  <a:lnTo>
                    <a:pt x="1463" y="0"/>
                  </a:lnTo>
                  <a:lnTo>
                    <a:pt x="1460" y="0"/>
                  </a:lnTo>
                  <a:lnTo>
                    <a:pt x="1456" y="0"/>
                  </a:lnTo>
                  <a:lnTo>
                    <a:pt x="1452" y="0"/>
                  </a:lnTo>
                  <a:lnTo>
                    <a:pt x="1448" y="0"/>
                  </a:lnTo>
                  <a:lnTo>
                    <a:pt x="1444" y="0"/>
                  </a:lnTo>
                  <a:lnTo>
                    <a:pt x="1440" y="0"/>
                  </a:lnTo>
                  <a:lnTo>
                    <a:pt x="1436" y="0"/>
                  </a:lnTo>
                  <a:lnTo>
                    <a:pt x="1432" y="0"/>
                  </a:lnTo>
                  <a:lnTo>
                    <a:pt x="1428" y="0"/>
                  </a:lnTo>
                  <a:lnTo>
                    <a:pt x="1424" y="0"/>
                  </a:lnTo>
                  <a:lnTo>
                    <a:pt x="1420" y="0"/>
                  </a:lnTo>
                  <a:lnTo>
                    <a:pt x="1416" y="0"/>
                  </a:lnTo>
                  <a:lnTo>
                    <a:pt x="1412" y="0"/>
                  </a:lnTo>
                  <a:lnTo>
                    <a:pt x="1408" y="0"/>
                  </a:lnTo>
                  <a:lnTo>
                    <a:pt x="1404" y="0"/>
                  </a:lnTo>
                  <a:lnTo>
                    <a:pt x="1400" y="0"/>
                  </a:lnTo>
                  <a:lnTo>
                    <a:pt x="1396" y="0"/>
                  </a:lnTo>
                  <a:lnTo>
                    <a:pt x="1393" y="0"/>
                  </a:lnTo>
                  <a:lnTo>
                    <a:pt x="1389" y="0"/>
                  </a:lnTo>
                  <a:lnTo>
                    <a:pt x="1385" y="0"/>
                  </a:lnTo>
                  <a:lnTo>
                    <a:pt x="1381" y="0"/>
                  </a:lnTo>
                  <a:lnTo>
                    <a:pt x="1377" y="0"/>
                  </a:lnTo>
                  <a:lnTo>
                    <a:pt x="1373" y="0"/>
                  </a:lnTo>
                  <a:lnTo>
                    <a:pt x="1369" y="0"/>
                  </a:lnTo>
                  <a:lnTo>
                    <a:pt x="1366" y="0"/>
                  </a:lnTo>
                  <a:lnTo>
                    <a:pt x="1362" y="0"/>
                  </a:lnTo>
                  <a:lnTo>
                    <a:pt x="1358" y="0"/>
                  </a:lnTo>
                  <a:lnTo>
                    <a:pt x="1354" y="0"/>
                  </a:lnTo>
                  <a:lnTo>
                    <a:pt x="1350" y="0"/>
                  </a:lnTo>
                  <a:lnTo>
                    <a:pt x="1346" y="0"/>
                  </a:lnTo>
                  <a:lnTo>
                    <a:pt x="1342" y="0"/>
                  </a:lnTo>
                  <a:lnTo>
                    <a:pt x="1338" y="0"/>
                  </a:lnTo>
                  <a:lnTo>
                    <a:pt x="1334" y="0"/>
                  </a:lnTo>
                  <a:lnTo>
                    <a:pt x="1330" y="0"/>
                  </a:lnTo>
                  <a:lnTo>
                    <a:pt x="1326" y="0"/>
                  </a:lnTo>
                  <a:lnTo>
                    <a:pt x="1322" y="0"/>
                  </a:lnTo>
                  <a:lnTo>
                    <a:pt x="1318" y="0"/>
                  </a:lnTo>
                  <a:lnTo>
                    <a:pt x="1315" y="0"/>
                  </a:lnTo>
                  <a:lnTo>
                    <a:pt x="1311" y="0"/>
                  </a:lnTo>
                  <a:lnTo>
                    <a:pt x="1307" y="0"/>
                  </a:lnTo>
                  <a:lnTo>
                    <a:pt x="1303" y="0"/>
                  </a:lnTo>
                  <a:lnTo>
                    <a:pt x="1299" y="0"/>
                  </a:lnTo>
                  <a:lnTo>
                    <a:pt x="1295" y="0"/>
                  </a:lnTo>
                  <a:lnTo>
                    <a:pt x="1291" y="0"/>
                  </a:lnTo>
                  <a:lnTo>
                    <a:pt x="1287" y="0"/>
                  </a:lnTo>
                  <a:lnTo>
                    <a:pt x="1283" y="0"/>
                  </a:lnTo>
                  <a:lnTo>
                    <a:pt x="1279" y="0"/>
                  </a:lnTo>
                  <a:lnTo>
                    <a:pt x="1275" y="0"/>
                  </a:lnTo>
                  <a:lnTo>
                    <a:pt x="1271" y="0"/>
                  </a:lnTo>
                  <a:lnTo>
                    <a:pt x="1267" y="0"/>
                  </a:lnTo>
                  <a:lnTo>
                    <a:pt x="1263" y="0"/>
                  </a:lnTo>
                  <a:lnTo>
                    <a:pt x="1259" y="0"/>
                  </a:lnTo>
                  <a:lnTo>
                    <a:pt x="1255" y="0"/>
                  </a:lnTo>
                  <a:lnTo>
                    <a:pt x="1251" y="0"/>
                  </a:lnTo>
                  <a:lnTo>
                    <a:pt x="1248" y="0"/>
                  </a:lnTo>
                  <a:lnTo>
                    <a:pt x="1244" y="0"/>
                  </a:lnTo>
                  <a:lnTo>
                    <a:pt x="1240" y="0"/>
                  </a:lnTo>
                  <a:lnTo>
                    <a:pt x="1236" y="0"/>
                  </a:lnTo>
                  <a:lnTo>
                    <a:pt x="1233" y="0"/>
                  </a:lnTo>
                  <a:lnTo>
                    <a:pt x="1229" y="0"/>
                  </a:lnTo>
                  <a:lnTo>
                    <a:pt x="1225" y="0"/>
                  </a:lnTo>
                  <a:lnTo>
                    <a:pt x="1221" y="0"/>
                  </a:lnTo>
                  <a:lnTo>
                    <a:pt x="1217" y="0"/>
                  </a:lnTo>
                  <a:lnTo>
                    <a:pt x="1213" y="0"/>
                  </a:lnTo>
                  <a:lnTo>
                    <a:pt x="1209" y="0"/>
                  </a:lnTo>
                  <a:lnTo>
                    <a:pt x="1205" y="0"/>
                  </a:lnTo>
                  <a:lnTo>
                    <a:pt x="1201" y="0"/>
                  </a:lnTo>
                  <a:lnTo>
                    <a:pt x="1197" y="0"/>
                  </a:lnTo>
                  <a:lnTo>
                    <a:pt x="1193" y="0"/>
                  </a:lnTo>
                  <a:lnTo>
                    <a:pt x="1189" y="0"/>
                  </a:lnTo>
                  <a:lnTo>
                    <a:pt x="1186" y="0"/>
                  </a:lnTo>
                  <a:lnTo>
                    <a:pt x="1182" y="0"/>
                  </a:lnTo>
                  <a:lnTo>
                    <a:pt x="1178" y="0"/>
                  </a:lnTo>
                  <a:lnTo>
                    <a:pt x="1174" y="0"/>
                  </a:lnTo>
                  <a:lnTo>
                    <a:pt x="1170" y="0"/>
                  </a:lnTo>
                  <a:lnTo>
                    <a:pt x="1166" y="0"/>
                  </a:lnTo>
                  <a:lnTo>
                    <a:pt x="1162" y="0"/>
                  </a:lnTo>
                  <a:lnTo>
                    <a:pt x="1158" y="0"/>
                  </a:lnTo>
                  <a:lnTo>
                    <a:pt x="1154" y="0"/>
                  </a:lnTo>
                  <a:lnTo>
                    <a:pt x="1150" y="0"/>
                  </a:lnTo>
                  <a:lnTo>
                    <a:pt x="1146" y="0"/>
                  </a:lnTo>
                  <a:lnTo>
                    <a:pt x="1142" y="0"/>
                  </a:lnTo>
                  <a:lnTo>
                    <a:pt x="1138" y="0"/>
                  </a:lnTo>
                  <a:lnTo>
                    <a:pt x="1134" y="0"/>
                  </a:lnTo>
                  <a:lnTo>
                    <a:pt x="1130" y="0"/>
                  </a:lnTo>
                  <a:lnTo>
                    <a:pt x="1126" y="0"/>
                  </a:lnTo>
                  <a:lnTo>
                    <a:pt x="1122" y="0"/>
                  </a:lnTo>
                  <a:lnTo>
                    <a:pt x="1118" y="0"/>
                  </a:lnTo>
                  <a:lnTo>
                    <a:pt x="1114" y="0"/>
                  </a:lnTo>
                  <a:lnTo>
                    <a:pt x="1111" y="0"/>
                  </a:lnTo>
                  <a:lnTo>
                    <a:pt x="1107" y="0"/>
                  </a:lnTo>
                  <a:lnTo>
                    <a:pt x="1104" y="0"/>
                  </a:lnTo>
                  <a:lnTo>
                    <a:pt x="1100" y="0"/>
                  </a:lnTo>
                  <a:lnTo>
                    <a:pt x="1096" y="0"/>
                  </a:lnTo>
                  <a:lnTo>
                    <a:pt x="1092" y="0"/>
                  </a:lnTo>
                  <a:lnTo>
                    <a:pt x="1088" y="0"/>
                  </a:lnTo>
                  <a:lnTo>
                    <a:pt x="1084" y="0"/>
                  </a:lnTo>
                  <a:lnTo>
                    <a:pt x="1080" y="0"/>
                  </a:lnTo>
                  <a:lnTo>
                    <a:pt x="1076" y="0"/>
                  </a:lnTo>
                  <a:lnTo>
                    <a:pt x="1072" y="0"/>
                  </a:lnTo>
                  <a:lnTo>
                    <a:pt x="1068" y="0"/>
                  </a:lnTo>
                  <a:lnTo>
                    <a:pt x="1064" y="0"/>
                  </a:lnTo>
                  <a:lnTo>
                    <a:pt x="1060" y="0"/>
                  </a:lnTo>
                  <a:lnTo>
                    <a:pt x="1056" y="0"/>
                  </a:lnTo>
                  <a:lnTo>
                    <a:pt x="1052" y="0"/>
                  </a:lnTo>
                  <a:lnTo>
                    <a:pt x="1048" y="0"/>
                  </a:lnTo>
                  <a:lnTo>
                    <a:pt x="1044" y="0"/>
                  </a:lnTo>
                  <a:lnTo>
                    <a:pt x="1040" y="0"/>
                  </a:lnTo>
                  <a:lnTo>
                    <a:pt x="1037" y="0"/>
                  </a:lnTo>
                  <a:lnTo>
                    <a:pt x="1033" y="0"/>
                  </a:lnTo>
                  <a:lnTo>
                    <a:pt x="1029" y="0"/>
                  </a:lnTo>
                  <a:lnTo>
                    <a:pt x="1025" y="0"/>
                  </a:lnTo>
                  <a:lnTo>
                    <a:pt x="1021" y="0"/>
                  </a:lnTo>
                  <a:lnTo>
                    <a:pt x="1017" y="0"/>
                  </a:lnTo>
                  <a:lnTo>
                    <a:pt x="1013" y="0"/>
                  </a:lnTo>
                  <a:lnTo>
                    <a:pt x="1009" y="0"/>
                  </a:lnTo>
                  <a:lnTo>
                    <a:pt x="1005" y="0"/>
                  </a:lnTo>
                  <a:lnTo>
                    <a:pt x="1001" y="0"/>
                  </a:lnTo>
                  <a:lnTo>
                    <a:pt x="997" y="0"/>
                  </a:lnTo>
                  <a:lnTo>
                    <a:pt x="993" y="0"/>
                  </a:lnTo>
                  <a:lnTo>
                    <a:pt x="989" y="0"/>
                  </a:lnTo>
                  <a:lnTo>
                    <a:pt x="985" y="0"/>
                  </a:lnTo>
                  <a:lnTo>
                    <a:pt x="981" y="0"/>
                  </a:lnTo>
                  <a:lnTo>
                    <a:pt x="977" y="0"/>
                  </a:lnTo>
                  <a:lnTo>
                    <a:pt x="975" y="0"/>
                  </a:lnTo>
                  <a:lnTo>
                    <a:pt x="971" y="0"/>
                  </a:lnTo>
                  <a:lnTo>
                    <a:pt x="967" y="0"/>
                  </a:lnTo>
                  <a:lnTo>
                    <a:pt x="963" y="0"/>
                  </a:lnTo>
                  <a:lnTo>
                    <a:pt x="959" y="0"/>
                  </a:lnTo>
                  <a:lnTo>
                    <a:pt x="955" y="0"/>
                  </a:lnTo>
                  <a:lnTo>
                    <a:pt x="951" y="0"/>
                  </a:lnTo>
                  <a:lnTo>
                    <a:pt x="947" y="0"/>
                  </a:lnTo>
                  <a:lnTo>
                    <a:pt x="943" y="0"/>
                  </a:lnTo>
                  <a:lnTo>
                    <a:pt x="939" y="0"/>
                  </a:lnTo>
                  <a:lnTo>
                    <a:pt x="935" y="0"/>
                  </a:lnTo>
                  <a:lnTo>
                    <a:pt x="931" y="0"/>
                  </a:lnTo>
                  <a:lnTo>
                    <a:pt x="927" y="0"/>
                  </a:lnTo>
                  <a:lnTo>
                    <a:pt x="923" y="0"/>
                  </a:lnTo>
                  <a:lnTo>
                    <a:pt x="919" y="0"/>
                  </a:lnTo>
                  <a:lnTo>
                    <a:pt x="915" y="0"/>
                  </a:lnTo>
                  <a:lnTo>
                    <a:pt x="911" y="0"/>
                  </a:lnTo>
                  <a:lnTo>
                    <a:pt x="908" y="0"/>
                  </a:lnTo>
                  <a:lnTo>
                    <a:pt x="904" y="0"/>
                  </a:lnTo>
                  <a:lnTo>
                    <a:pt x="900" y="0"/>
                  </a:lnTo>
                  <a:lnTo>
                    <a:pt x="896" y="0"/>
                  </a:lnTo>
                  <a:lnTo>
                    <a:pt x="892" y="0"/>
                  </a:lnTo>
                  <a:lnTo>
                    <a:pt x="888" y="0"/>
                  </a:lnTo>
                  <a:lnTo>
                    <a:pt x="884" y="0"/>
                  </a:lnTo>
                  <a:lnTo>
                    <a:pt x="880" y="0"/>
                  </a:lnTo>
                  <a:lnTo>
                    <a:pt x="876" y="0"/>
                  </a:lnTo>
                  <a:lnTo>
                    <a:pt x="872" y="0"/>
                  </a:lnTo>
                  <a:lnTo>
                    <a:pt x="868" y="0"/>
                  </a:lnTo>
                  <a:lnTo>
                    <a:pt x="864" y="0"/>
                  </a:lnTo>
                  <a:lnTo>
                    <a:pt x="860" y="0"/>
                  </a:lnTo>
                  <a:lnTo>
                    <a:pt x="856" y="0"/>
                  </a:lnTo>
                  <a:lnTo>
                    <a:pt x="852" y="0"/>
                  </a:lnTo>
                  <a:lnTo>
                    <a:pt x="848" y="0"/>
                  </a:lnTo>
                  <a:lnTo>
                    <a:pt x="845" y="0"/>
                  </a:lnTo>
                  <a:lnTo>
                    <a:pt x="841" y="0"/>
                  </a:lnTo>
                  <a:lnTo>
                    <a:pt x="837" y="0"/>
                  </a:lnTo>
                  <a:lnTo>
                    <a:pt x="833" y="0"/>
                  </a:lnTo>
                  <a:lnTo>
                    <a:pt x="830" y="0"/>
                  </a:lnTo>
                  <a:lnTo>
                    <a:pt x="826" y="0"/>
                  </a:lnTo>
                  <a:lnTo>
                    <a:pt x="822" y="0"/>
                  </a:lnTo>
                  <a:lnTo>
                    <a:pt x="818" y="0"/>
                  </a:lnTo>
                  <a:lnTo>
                    <a:pt x="814" y="0"/>
                  </a:lnTo>
                  <a:lnTo>
                    <a:pt x="810" y="0"/>
                  </a:lnTo>
                  <a:lnTo>
                    <a:pt x="806" y="0"/>
                  </a:lnTo>
                  <a:lnTo>
                    <a:pt x="802" y="0"/>
                  </a:lnTo>
                  <a:lnTo>
                    <a:pt x="798" y="0"/>
                  </a:lnTo>
                  <a:lnTo>
                    <a:pt x="794" y="0"/>
                  </a:lnTo>
                  <a:lnTo>
                    <a:pt x="790" y="0"/>
                  </a:lnTo>
                  <a:lnTo>
                    <a:pt x="786" y="0"/>
                  </a:lnTo>
                  <a:lnTo>
                    <a:pt x="782" y="0"/>
                  </a:lnTo>
                  <a:lnTo>
                    <a:pt x="778" y="0"/>
                  </a:lnTo>
                  <a:lnTo>
                    <a:pt x="774" y="0"/>
                  </a:lnTo>
                  <a:lnTo>
                    <a:pt x="770" y="0"/>
                  </a:lnTo>
                  <a:lnTo>
                    <a:pt x="766" y="0"/>
                  </a:lnTo>
                  <a:lnTo>
                    <a:pt x="763" y="0"/>
                  </a:lnTo>
                  <a:lnTo>
                    <a:pt x="759" y="0"/>
                  </a:lnTo>
                  <a:lnTo>
                    <a:pt x="755" y="0"/>
                  </a:lnTo>
                  <a:lnTo>
                    <a:pt x="751" y="0"/>
                  </a:lnTo>
                  <a:lnTo>
                    <a:pt x="747" y="0"/>
                  </a:lnTo>
                  <a:lnTo>
                    <a:pt x="743" y="0"/>
                  </a:lnTo>
                  <a:lnTo>
                    <a:pt x="739" y="0"/>
                  </a:lnTo>
                  <a:lnTo>
                    <a:pt x="735" y="0"/>
                  </a:lnTo>
                  <a:lnTo>
                    <a:pt x="731" y="0"/>
                  </a:lnTo>
                  <a:lnTo>
                    <a:pt x="727" y="0"/>
                  </a:lnTo>
                  <a:lnTo>
                    <a:pt x="723" y="0"/>
                  </a:lnTo>
                  <a:lnTo>
                    <a:pt x="719" y="0"/>
                  </a:lnTo>
                  <a:lnTo>
                    <a:pt x="716" y="0"/>
                  </a:lnTo>
                  <a:lnTo>
                    <a:pt x="712" y="0"/>
                  </a:lnTo>
                  <a:lnTo>
                    <a:pt x="708" y="0"/>
                  </a:lnTo>
                  <a:lnTo>
                    <a:pt x="704" y="0"/>
                  </a:lnTo>
                  <a:lnTo>
                    <a:pt x="701" y="0"/>
                  </a:lnTo>
                  <a:lnTo>
                    <a:pt x="697" y="0"/>
                  </a:lnTo>
                  <a:lnTo>
                    <a:pt x="693" y="0"/>
                  </a:lnTo>
                  <a:lnTo>
                    <a:pt x="689" y="0"/>
                  </a:lnTo>
                  <a:lnTo>
                    <a:pt x="685" y="0"/>
                  </a:lnTo>
                  <a:lnTo>
                    <a:pt x="681" y="0"/>
                  </a:lnTo>
                  <a:lnTo>
                    <a:pt x="677" y="0"/>
                  </a:lnTo>
                  <a:lnTo>
                    <a:pt x="673" y="0"/>
                  </a:lnTo>
                  <a:lnTo>
                    <a:pt x="669" y="0"/>
                  </a:lnTo>
                  <a:lnTo>
                    <a:pt x="665" y="0"/>
                  </a:lnTo>
                  <a:lnTo>
                    <a:pt x="661" y="0"/>
                  </a:lnTo>
                  <a:lnTo>
                    <a:pt x="657" y="0"/>
                  </a:lnTo>
                  <a:lnTo>
                    <a:pt x="653" y="0"/>
                  </a:lnTo>
                  <a:lnTo>
                    <a:pt x="649" y="0"/>
                  </a:lnTo>
                  <a:lnTo>
                    <a:pt x="645" y="0"/>
                  </a:lnTo>
                  <a:lnTo>
                    <a:pt x="641" y="0"/>
                  </a:lnTo>
                  <a:lnTo>
                    <a:pt x="637" y="0"/>
                  </a:lnTo>
                  <a:lnTo>
                    <a:pt x="633" y="0"/>
                  </a:lnTo>
                  <a:lnTo>
                    <a:pt x="629" y="0"/>
                  </a:lnTo>
                  <a:lnTo>
                    <a:pt x="626" y="0"/>
                  </a:lnTo>
                  <a:lnTo>
                    <a:pt x="622" y="0"/>
                  </a:lnTo>
                  <a:lnTo>
                    <a:pt x="618" y="0"/>
                  </a:lnTo>
                  <a:lnTo>
                    <a:pt x="614" y="0"/>
                  </a:lnTo>
                  <a:lnTo>
                    <a:pt x="610" y="0"/>
                  </a:lnTo>
                  <a:lnTo>
                    <a:pt x="606" y="0"/>
                  </a:lnTo>
                  <a:lnTo>
                    <a:pt x="602" y="0"/>
                  </a:lnTo>
                  <a:lnTo>
                    <a:pt x="598" y="0"/>
                  </a:lnTo>
                  <a:lnTo>
                    <a:pt x="594" y="0"/>
                  </a:lnTo>
                  <a:lnTo>
                    <a:pt x="590" y="0"/>
                  </a:lnTo>
                  <a:lnTo>
                    <a:pt x="586" y="0"/>
                  </a:lnTo>
                  <a:lnTo>
                    <a:pt x="583" y="0"/>
                  </a:lnTo>
                  <a:lnTo>
                    <a:pt x="579" y="0"/>
                  </a:lnTo>
                  <a:lnTo>
                    <a:pt x="575" y="0"/>
                  </a:lnTo>
                  <a:lnTo>
                    <a:pt x="571" y="0"/>
                  </a:lnTo>
                  <a:lnTo>
                    <a:pt x="567" y="0"/>
                  </a:lnTo>
                  <a:lnTo>
                    <a:pt x="563" y="0"/>
                  </a:lnTo>
                  <a:lnTo>
                    <a:pt x="559" y="0"/>
                  </a:lnTo>
                  <a:lnTo>
                    <a:pt x="555" y="0"/>
                  </a:lnTo>
                  <a:lnTo>
                    <a:pt x="552" y="0"/>
                  </a:lnTo>
                  <a:lnTo>
                    <a:pt x="548" y="0"/>
                  </a:lnTo>
                  <a:lnTo>
                    <a:pt x="544" y="0"/>
                  </a:lnTo>
                  <a:lnTo>
                    <a:pt x="540" y="0"/>
                  </a:lnTo>
                  <a:lnTo>
                    <a:pt x="536" y="0"/>
                  </a:lnTo>
                  <a:lnTo>
                    <a:pt x="532" y="0"/>
                  </a:lnTo>
                  <a:lnTo>
                    <a:pt x="528" y="0"/>
                  </a:lnTo>
                  <a:lnTo>
                    <a:pt x="524" y="0"/>
                  </a:lnTo>
                  <a:lnTo>
                    <a:pt x="520" y="0"/>
                  </a:lnTo>
                  <a:lnTo>
                    <a:pt x="516" y="0"/>
                  </a:lnTo>
                  <a:lnTo>
                    <a:pt x="512" y="0"/>
                  </a:lnTo>
                  <a:lnTo>
                    <a:pt x="508" y="0"/>
                  </a:lnTo>
                  <a:lnTo>
                    <a:pt x="504" y="0"/>
                  </a:lnTo>
                  <a:lnTo>
                    <a:pt x="500" y="0"/>
                  </a:lnTo>
                  <a:lnTo>
                    <a:pt x="496" y="0"/>
                  </a:lnTo>
                  <a:lnTo>
                    <a:pt x="492" y="0"/>
                  </a:lnTo>
                  <a:lnTo>
                    <a:pt x="489" y="0"/>
                  </a:lnTo>
                  <a:lnTo>
                    <a:pt x="485" y="0"/>
                  </a:lnTo>
                  <a:lnTo>
                    <a:pt x="481" y="0"/>
                  </a:lnTo>
                  <a:lnTo>
                    <a:pt x="477" y="0"/>
                  </a:lnTo>
                  <a:lnTo>
                    <a:pt x="473" y="0"/>
                  </a:lnTo>
                  <a:lnTo>
                    <a:pt x="469" y="0"/>
                  </a:lnTo>
                  <a:lnTo>
                    <a:pt x="465" y="0"/>
                  </a:lnTo>
                  <a:lnTo>
                    <a:pt x="461" y="0"/>
                  </a:lnTo>
                  <a:lnTo>
                    <a:pt x="457" y="0"/>
                  </a:lnTo>
                  <a:lnTo>
                    <a:pt x="454" y="0"/>
                  </a:lnTo>
                  <a:lnTo>
                    <a:pt x="450" y="0"/>
                  </a:lnTo>
                  <a:lnTo>
                    <a:pt x="446" y="0"/>
                  </a:lnTo>
                  <a:lnTo>
                    <a:pt x="442" y="0"/>
                  </a:lnTo>
                  <a:lnTo>
                    <a:pt x="438" y="0"/>
                  </a:lnTo>
                  <a:lnTo>
                    <a:pt x="434" y="0"/>
                  </a:lnTo>
                  <a:lnTo>
                    <a:pt x="430" y="0"/>
                  </a:lnTo>
                  <a:lnTo>
                    <a:pt x="426" y="0"/>
                  </a:lnTo>
                  <a:lnTo>
                    <a:pt x="423" y="0"/>
                  </a:lnTo>
                  <a:lnTo>
                    <a:pt x="419" y="0"/>
                  </a:lnTo>
                  <a:lnTo>
                    <a:pt x="415" y="0"/>
                  </a:lnTo>
                  <a:lnTo>
                    <a:pt x="411" y="0"/>
                  </a:lnTo>
                  <a:lnTo>
                    <a:pt x="407" y="0"/>
                  </a:lnTo>
                  <a:lnTo>
                    <a:pt x="403" y="0"/>
                  </a:lnTo>
                  <a:lnTo>
                    <a:pt x="399" y="0"/>
                  </a:lnTo>
                  <a:lnTo>
                    <a:pt x="395" y="0"/>
                  </a:lnTo>
                  <a:lnTo>
                    <a:pt x="391" y="0"/>
                  </a:lnTo>
                  <a:lnTo>
                    <a:pt x="387" y="0"/>
                  </a:lnTo>
                  <a:lnTo>
                    <a:pt x="383" y="0"/>
                  </a:lnTo>
                  <a:lnTo>
                    <a:pt x="379" y="0"/>
                  </a:lnTo>
                  <a:lnTo>
                    <a:pt x="375" y="0"/>
                  </a:lnTo>
                  <a:lnTo>
                    <a:pt x="371" y="0"/>
                  </a:lnTo>
                  <a:lnTo>
                    <a:pt x="367" y="0"/>
                  </a:lnTo>
                  <a:lnTo>
                    <a:pt x="363" y="0"/>
                  </a:lnTo>
                  <a:lnTo>
                    <a:pt x="359" y="0"/>
                  </a:lnTo>
                  <a:lnTo>
                    <a:pt x="355" y="0"/>
                  </a:lnTo>
                  <a:lnTo>
                    <a:pt x="351" y="0"/>
                  </a:lnTo>
                  <a:lnTo>
                    <a:pt x="347" y="0"/>
                  </a:lnTo>
                  <a:lnTo>
                    <a:pt x="343" y="0"/>
                  </a:lnTo>
                  <a:lnTo>
                    <a:pt x="340" y="0"/>
                  </a:lnTo>
                  <a:lnTo>
                    <a:pt x="336" y="0"/>
                  </a:lnTo>
                  <a:lnTo>
                    <a:pt x="332" y="0"/>
                  </a:lnTo>
                  <a:lnTo>
                    <a:pt x="328" y="0"/>
                  </a:lnTo>
                  <a:lnTo>
                    <a:pt x="325" y="0"/>
                  </a:lnTo>
                  <a:lnTo>
                    <a:pt x="321" y="0"/>
                  </a:lnTo>
                  <a:lnTo>
                    <a:pt x="317" y="0"/>
                  </a:lnTo>
                  <a:lnTo>
                    <a:pt x="313" y="0"/>
                  </a:lnTo>
                  <a:lnTo>
                    <a:pt x="309" y="0"/>
                  </a:lnTo>
                  <a:lnTo>
                    <a:pt x="305" y="0"/>
                  </a:lnTo>
                  <a:lnTo>
                    <a:pt x="301" y="0"/>
                  </a:lnTo>
                  <a:lnTo>
                    <a:pt x="297" y="0"/>
                  </a:lnTo>
                  <a:lnTo>
                    <a:pt x="293" y="0"/>
                  </a:lnTo>
                  <a:lnTo>
                    <a:pt x="289" y="0"/>
                  </a:lnTo>
                  <a:lnTo>
                    <a:pt x="285" y="0"/>
                  </a:lnTo>
                  <a:lnTo>
                    <a:pt x="281" y="0"/>
                  </a:lnTo>
                  <a:lnTo>
                    <a:pt x="278" y="0"/>
                  </a:lnTo>
                  <a:lnTo>
                    <a:pt x="274" y="0"/>
                  </a:lnTo>
                  <a:lnTo>
                    <a:pt x="270" y="0"/>
                  </a:lnTo>
                  <a:lnTo>
                    <a:pt x="266" y="0"/>
                  </a:lnTo>
                  <a:lnTo>
                    <a:pt x="262" y="0"/>
                  </a:lnTo>
                  <a:lnTo>
                    <a:pt x="258" y="0"/>
                  </a:lnTo>
                  <a:lnTo>
                    <a:pt x="254" y="0"/>
                  </a:lnTo>
                  <a:lnTo>
                    <a:pt x="250" y="0"/>
                  </a:lnTo>
                  <a:lnTo>
                    <a:pt x="246" y="0"/>
                  </a:lnTo>
                  <a:lnTo>
                    <a:pt x="242" y="0"/>
                  </a:lnTo>
                  <a:lnTo>
                    <a:pt x="238" y="0"/>
                  </a:lnTo>
                  <a:lnTo>
                    <a:pt x="234" y="0"/>
                  </a:lnTo>
                  <a:lnTo>
                    <a:pt x="230" y="0"/>
                  </a:lnTo>
                  <a:lnTo>
                    <a:pt x="226" y="0"/>
                  </a:lnTo>
                  <a:lnTo>
                    <a:pt x="222" y="0"/>
                  </a:lnTo>
                  <a:lnTo>
                    <a:pt x="218" y="0"/>
                  </a:lnTo>
                  <a:lnTo>
                    <a:pt x="215" y="0"/>
                  </a:lnTo>
                  <a:lnTo>
                    <a:pt x="211" y="0"/>
                  </a:lnTo>
                  <a:lnTo>
                    <a:pt x="207" y="0"/>
                  </a:lnTo>
                  <a:lnTo>
                    <a:pt x="203" y="0"/>
                  </a:lnTo>
                  <a:lnTo>
                    <a:pt x="199" y="0"/>
                  </a:lnTo>
                  <a:lnTo>
                    <a:pt x="195" y="0"/>
                  </a:lnTo>
                  <a:lnTo>
                    <a:pt x="192" y="0"/>
                  </a:lnTo>
                  <a:lnTo>
                    <a:pt x="188" y="0"/>
                  </a:lnTo>
                  <a:lnTo>
                    <a:pt x="184" y="0"/>
                  </a:lnTo>
                  <a:lnTo>
                    <a:pt x="180" y="0"/>
                  </a:lnTo>
                  <a:lnTo>
                    <a:pt x="176" y="0"/>
                  </a:lnTo>
                  <a:lnTo>
                    <a:pt x="172" y="0"/>
                  </a:lnTo>
                  <a:lnTo>
                    <a:pt x="168" y="0"/>
                  </a:lnTo>
                  <a:lnTo>
                    <a:pt x="164" y="0"/>
                  </a:lnTo>
                  <a:lnTo>
                    <a:pt x="160" y="0"/>
                  </a:lnTo>
                  <a:lnTo>
                    <a:pt x="156" y="0"/>
                  </a:lnTo>
                  <a:lnTo>
                    <a:pt x="152" y="0"/>
                  </a:lnTo>
                  <a:lnTo>
                    <a:pt x="148" y="0"/>
                  </a:lnTo>
                  <a:lnTo>
                    <a:pt x="144" y="0"/>
                  </a:lnTo>
                  <a:lnTo>
                    <a:pt x="141" y="0"/>
                  </a:lnTo>
                  <a:lnTo>
                    <a:pt x="137" y="0"/>
                  </a:lnTo>
                  <a:lnTo>
                    <a:pt x="133" y="0"/>
                  </a:lnTo>
                  <a:lnTo>
                    <a:pt x="129" y="0"/>
                  </a:lnTo>
                  <a:lnTo>
                    <a:pt x="125" y="0"/>
                  </a:lnTo>
                  <a:lnTo>
                    <a:pt x="121" y="0"/>
                  </a:lnTo>
                  <a:lnTo>
                    <a:pt x="117" y="0"/>
                  </a:lnTo>
                  <a:lnTo>
                    <a:pt x="113" y="0"/>
                  </a:lnTo>
                  <a:lnTo>
                    <a:pt x="109" y="0"/>
                  </a:lnTo>
                  <a:lnTo>
                    <a:pt x="105" y="0"/>
                  </a:lnTo>
                  <a:lnTo>
                    <a:pt x="101" y="0"/>
                  </a:lnTo>
                  <a:lnTo>
                    <a:pt x="97" y="0"/>
                  </a:lnTo>
                  <a:lnTo>
                    <a:pt x="93" y="0"/>
                  </a:lnTo>
                  <a:lnTo>
                    <a:pt x="89" y="0"/>
                  </a:lnTo>
                  <a:lnTo>
                    <a:pt x="85" y="0"/>
                  </a:lnTo>
                  <a:lnTo>
                    <a:pt x="81" y="0"/>
                  </a:lnTo>
                  <a:lnTo>
                    <a:pt x="77" y="0"/>
                  </a:lnTo>
                  <a:lnTo>
                    <a:pt x="73" y="0"/>
                  </a:lnTo>
                  <a:lnTo>
                    <a:pt x="69" y="0"/>
                  </a:lnTo>
                  <a:lnTo>
                    <a:pt x="65" y="0"/>
                  </a:lnTo>
                  <a:lnTo>
                    <a:pt x="63" y="0"/>
                  </a:lnTo>
                  <a:lnTo>
                    <a:pt x="59" y="0"/>
                  </a:lnTo>
                  <a:lnTo>
                    <a:pt x="55" y="0"/>
                  </a:lnTo>
                  <a:lnTo>
                    <a:pt x="51" y="0"/>
                  </a:lnTo>
                  <a:lnTo>
                    <a:pt x="47" y="0"/>
                  </a:lnTo>
                  <a:lnTo>
                    <a:pt x="43" y="0"/>
                  </a:lnTo>
                  <a:lnTo>
                    <a:pt x="39" y="0"/>
                  </a:lnTo>
                  <a:lnTo>
                    <a:pt x="35" y="0"/>
                  </a:lnTo>
                  <a:lnTo>
                    <a:pt x="31" y="0"/>
                  </a:lnTo>
                  <a:lnTo>
                    <a:pt x="27" y="0"/>
                  </a:lnTo>
                  <a:lnTo>
                    <a:pt x="23" y="0"/>
                  </a:lnTo>
                  <a:lnTo>
                    <a:pt x="19" y="0"/>
                  </a:lnTo>
                  <a:lnTo>
                    <a:pt x="15" y="0"/>
                  </a:lnTo>
                  <a:lnTo>
                    <a:pt x="11" y="0"/>
                  </a:lnTo>
                  <a:lnTo>
                    <a:pt x="7" y="0"/>
                  </a:lnTo>
                  <a:lnTo>
                    <a:pt x="4" y="0"/>
                  </a:lnTo>
                  <a:lnTo>
                    <a:pt x="0" y="0"/>
                  </a:lnTo>
                </a:path>
              </a:pathLst>
            </a:custGeom>
            <a:solidFill>
              <a:srgbClr val="C03000"/>
            </a:solidFill>
            <a:ln w="12700" cap="rnd">
              <a:solidFill>
                <a:srgbClr val="000000"/>
              </a:solidFill>
              <a:round/>
              <a:headEnd/>
              <a:tailEnd/>
            </a:ln>
          </p:spPr>
          <p:txBody>
            <a:bodyPr/>
            <a:lstStyle/>
            <a:p>
              <a:pPr fontAlgn="auto">
                <a:spcBef>
                  <a:spcPts val="0"/>
                </a:spcBef>
                <a:spcAft>
                  <a:spcPts val="0"/>
                </a:spcAft>
                <a:defRPr/>
              </a:pPr>
              <a:endParaRPr kumimoji="0" lang="en-US" sz="1800" kern="0">
                <a:solidFill>
                  <a:sysClr val="windowText" lastClr="000000"/>
                </a:solidFill>
                <a:cs typeface="+mn-cs"/>
              </a:endParaRPr>
            </a:p>
          </p:txBody>
        </p:sp>
        <p:sp>
          <p:nvSpPr>
            <p:cNvPr id="13" name="Rectangle 12"/>
            <p:cNvSpPr>
              <a:spLocks noChangeArrowheads="1"/>
            </p:cNvSpPr>
            <p:nvPr/>
          </p:nvSpPr>
          <p:spPr bwMode="auto">
            <a:xfrm>
              <a:off x="3796" y="2062"/>
              <a:ext cx="22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p>
              <a:pPr algn="ctr"/>
              <a:r>
                <a:rPr kumimoji="0" lang="en-US" sz="1800" b="1">
                  <a:solidFill>
                    <a:srgbClr val="000000"/>
                  </a:solidFill>
                  <a:latin typeface="Arial" charset="0"/>
                </a:rPr>
                <a:t>X</a:t>
              </a:r>
            </a:p>
          </p:txBody>
        </p:sp>
        <p:sp>
          <p:nvSpPr>
            <p:cNvPr id="14" name="Line 13"/>
            <p:cNvSpPr>
              <a:spLocks noChangeShapeType="1"/>
            </p:cNvSpPr>
            <p:nvPr/>
          </p:nvSpPr>
          <p:spPr bwMode="auto">
            <a:xfrm>
              <a:off x="3858" y="2018"/>
              <a:ext cx="82" cy="0"/>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15" name="Freeform 14"/>
            <p:cNvSpPr>
              <a:spLocks/>
            </p:cNvSpPr>
            <p:nvPr/>
          </p:nvSpPr>
          <p:spPr bwMode="auto">
            <a:xfrm>
              <a:off x="1586" y="1889"/>
              <a:ext cx="781" cy="87"/>
            </a:xfrm>
            <a:custGeom>
              <a:avLst/>
              <a:gdLst>
                <a:gd name="T0" fmla="*/ 756 w 781"/>
                <a:gd name="T1" fmla="*/ 86 h 87"/>
                <a:gd name="T2" fmla="*/ 730 w 781"/>
                <a:gd name="T3" fmla="*/ 86 h 87"/>
                <a:gd name="T4" fmla="*/ 702 w 781"/>
                <a:gd name="T5" fmla="*/ 86 h 87"/>
                <a:gd name="T6" fmla="*/ 674 w 781"/>
                <a:gd name="T7" fmla="*/ 86 h 87"/>
                <a:gd name="T8" fmla="*/ 648 w 781"/>
                <a:gd name="T9" fmla="*/ 86 h 87"/>
                <a:gd name="T10" fmla="*/ 620 w 781"/>
                <a:gd name="T11" fmla="*/ 86 h 87"/>
                <a:gd name="T12" fmla="*/ 593 w 781"/>
                <a:gd name="T13" fmla="*/ 86 h 87"/>
                <a:gd name="T14" fmla="*/ 565 w 781"/>
                <a:gd name="T15" fmla="*/ 86 h 87"/>
                <a:gd name="T16" fmla="*/ 539 w 781"/>
                <a:gd name="T17" fmla="*/ 86 h 87"/>
                <a:gd name="T18" fmla="*/ 511 w 781"/>
                <a:gd name="T19" fmla="*/ 86 h 87"/>
                <a:gd name="T20" fmla="*/ 483 w 781"/>
                <a:gd name="T21" fmla="*/ 86 h 87"/>
                <a:gd name="T22" fmla="*/ 457 w 781"/>
                <a:gd name="T23" fmla="*/ 86 h 87"/>
                <a:gd name="T24" fmla="*/ 429 w 781"/>
                <a:gd name="T25" fmla="*/ 86 h 87"/>
                <a:gd name="T26" fmla="*/ 401 w 781"/>
                <a:gd name="T27" fmla="*/ 86 h 87"/>
                <a:gd name="T28" fmla="*/ 375 w 781"/>
                <a:gd name="T29" fmla="*/ 0 h 87"/>
                <a:gd name="T30" fmla="*/ 347 w 781"/>
                <a:gd name="T31" fmla="*/ 12 h 87"/>
                <a:gd name="T32" fmla="*/ 320 w 781"/>
                <a:gd name="T33" fmla="*/ 22 h 87"/>
                <a:gd name="T34" fmla="*/ 293 w 781"/>
                <a:gd name="T35" fmla="*/ 32 h 87"/>
                <a:gd name="T36" fmla="*/ 265 w 781"/>
                <a:gd name="T37" fmla="*/ 39 h 87"/>
                <a:gd name="T38" fmla="*/ 238 w 781"/>
                <a:gd name="T39" fmla="*/ 47 h 87"/>
                <a:gd name="T40" fmla="*/ 211 w 781"/>
                <a:gd name="T41" fmla="*/ 53 h 87"/>
                <a:gd name="T42" fmla="*/ 184 w 781"/>
                <a:gd name="T43" fmla="*/ 58 h 87"/>
                <a:gd name="T44" fmla="*/ 156 w 781"/>
                <a:gd name="T45" fmla="*/ 63 h 87"/>
                <a:gd name="T46" fmla="*/ 129 w 781"/>
                <a:gd name="T47" fmla="*/ 66 h 87"/>
                <a:gd name="T48" fmla="*/ 102 w 781"/>
                <a:gd name="T49" fmla="*/ 70 h 87"/>
                <a:gd name="T50" fmla="*/ 74 w 781"/>
                <a:gd name="T51" fmla="*/ 73 h 87"/>
                <a:gd name="T52" fmla="*/ 47 w 781"/>
                <a:gd name="T53" fmla="*/ 75 h 87"/>
                <a:gd name="T54" fmla="*/ 20 w 781"/>
                <a:gd name="T55" fmla="*/ 78 h 87"/>
                <a:gd name="T56" fmla="*/ 4 w 781"/>
                <a:gd name="T57" fmla="*/ 86 h 87"/>
                <a:gd name="T58" fmla="*/ 32 w 781"/>
                <a:gd name="T59" fmla="*/ 86 h 87"/>
                <a:gd name="T60" fmla="*/ 59 w 781"/>
                <a:gd name="T61" fmla="*/ 86 h 87"/>
                <a:gd name="T62" fmla="*/ 86 w 781"/>
                <a:gd name="T63" fmla="*/ 86 h 87"/>
                <a:gd name="T64" fmla="*/ 114 w 781"/>
                <a:gd name="T65" fmla="*/ 86 h 87"/>
                <a:gd name="T66" fmla="*/ 140 w 781"/>
                <a:gd name="T67" fmla="*/ 86 h 87"/>
                <a:gd name="T68" fmla="*/ 168 w 781"/>
                <a:gd name="T69" fmla="*/ 86 h 87"/>
                <a:gd name="T70" fmla="*/ 195 w 781"/>
                <a:gd name="T71" fmla="*/ 86 h 87"/>
                <a:gd name="T72" fmla="*/ 222 w 781"/>
                <a:gd name="T73" fmla="*/ 86 h 87"/>
                <a:gd name="T74" fmla="*/ 250 w 781"/>
                <a:gd name="T75" fmla="*/ 86 h 87"/>
                <a:gd name="T76" fmla="*/ 277 w 781"/>
                <a:gd name="T77" fmla="*/ 86 h 87"/>
                <a:gd name="T78" fmla="*/ 304 w 781"/>
                <a:gd name="T79" fmla="*/ 86 h 87"/>
                <a:gd name="T80" fmla="*/ 332 w 781"/>
                <a:gd name="T81" fmla="*/ 86 h 87"/>
                <a:gd name="T82" fmla="*/ 359 w 781"/>
                <a:gd name="T83" fmla="*/ 86 h 87"/>
                <a:gd name="T84" fmla="*/ 387 w 781"/>
                <a:gd name="T85" fmla="*/ 86 h 87"/>
                <a:gd name="T86" fmla="*/ 413 w 781"/>
                <a:gd name="T87" fmla="*/ 86 h 87"/>
                <a:gd name="T88" fmla="*/ 441 w 781"/>
                <a:gd name="T89" fmla="*/ 86 h 87"/>
                <a:gd name="T90" fmla="*/ 468 w 781"/>
                <a:gd name="T91" fmla="*/ 86 h 87"/>
                <a:gd name="T92" fmla="*/ 495 w 781"/>
                <a:gd name="T93" fmla="*/ 86 h 87"/>
                <a:gd name="T94" fmla="*/ 523 w 781"/>
                <a:gd name="T95" fmla="*/ 86 h 87"/>
                <a:gd name="T96" fmla="*/ 550 w 781"/>
                <a:gd name="T97" fmla="*/ 86 h 87"/>
                <a:gd name="T98" fmla="*/ 577 w 781"/>
                <a:gd name="T99" fmla="*/ 86 h 87"/>
                <a:gd name="T100" fmla="*/ 605 w 781"/>
                <a:gd name="T101" fmla="*/ 86 h 87"/>
                <a:gd name="T102" fmla="*/ 632 w 781"/>
                <a:gd name="T103" fmla="*/ 86 h 87"/>
                <a:gd name="T104" fmla="*/ 659 w 781"/>
                <a:gd name="T105" fmla="*/ 86 h 87"/>
                <a:gd name="T106" fmla="*/ 686 w 781"/>
                <a:gd name="T107" fmla="*/ 86 h 87"/>
                <a:gd name="T108" fmla="*/ 714 w 781"/>
                <a:gd name="T109" fmla="*/ 86 h 87"/>
                <a:gd name="T110" fmla="*/ 741 w 781"/>
                <a:gd name="T111" fmla="*/ 86 h 87"/>
                <a:gd name="T112" fmla="*/ 768 w 781"/>
                <a:gd name="T113" fmla="*/ 86 h 8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1"/>
                <a:gd name="T172" fmla="*/ 0 h 87"/>
                <a:gd name="T173" fmla="*/ 781 w 781"/>
                <a:gd name="T174" fmla="*/ 87 h 8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1" h="87">
                  <a:moveTo>
                    <a:pt x="780" y="86"/>
                  </a:moveTo>
                  <a:lnTo>
                    <a:pt x="776" y="86"/>
                  </a:lnTo>
                  <a:lnTo>
                    <a:pt x="772" y="86"/>
                  </a:lnTo>
                  <a:lnTo>
                    <a:pt x="768" y="86"/>
                  </a:lnTo>
                  <a:lnTo>
                    <a:pt x="764" y="86"/>
                  </a:lnTo>
                  <a:lnTo>
                    <a:pt x="760" y="86"/>
                  </a:lnTo>
                  <a:lnTo>
                    <a:pt x="756" y="86"/>
                  </a:lnTo>
                  <a:lnTo>
                    <a:pt x="752" y="86"/>
                  </a:lnTo>
                  <a:lnTo>
                    <a:pt x="748" y="86"/>
                  </a:lnTo>
                  <a:lnTo>
                    <a:pt x="745" y="86"/>
                  </a:lnTo>
                  <a:lnTo>
                    <a:pt x="741" y="86"/>
                  </a:lnTo>
                  <a:lnTo>
                    <a:pt x="737" y="86"/>
                  </a:lnTo>
                  <a:lnTo>
                    <a:pt x="734" y="86"/>
                  </a:lnTo>
                  <a:lnTo>
                    <a:pt x="730" y="86"/>
                  </a:lnTo>
                  <a:lnTo>
                    <a:pt x="726" y="86"/>
                  </a:lnTo>
                  <a:lnTo>
                    <a:pt x="722" y="86"/>
                  </a:lnTo>
                  <a:lnTo>
                    <a:pt x="718" y="86"/>
                  </a:lnTo>
                  <a:lnTo>
                    <a:pt x="714" y="86"/>
                  </a:lnTo>
                  <a:lnTo>
                    <a:pt x="710" y="86"/>
                  </a:lnTo>
                  <a:lnTo>
                    <a:pt x="706" y="86"/>
                  </a:lnTo>
                  <a:lnTo>
                    <a:pt x="702" y="86"/>
                  </a:lnTo>
                  <a:lnTo>
                    <a:pt x="698" y="86"/>
                  </a:lnTo>
                  <a:lnTo>
                    <a:pt x="694" y="86"/>
                  </a:lnTo>
                  <a:lnTo>
                    <a:pt x="690" y="86"/>
                  </a:lnTo>
                  <a:lnTo>
                    <a:pt x="686" y="86"/>
                  </a:lnTo>
                  <a:lnTo>
                    <a:pt x="682" y="86"/>
                  </a:lnTo>
                  <a:lnTo>
                    <a:pt x="678" y="86"/>
                  </a:lnTo>
                  <a:lnTo>
                    <a:pt x="674" y="86"/>
                  </a:lnTo>
                  <a:lnTo>
                    <a:pt x="671" y="86"/>
                  </a:lnTo>
                  <a:lnTo>
                    <a:pt x="667" y="86"/>
                  </a:lnTo>
                  <a:lnTo>
                    <a:pt x="663" y="86"/>
                  </a:lnTo>
                  <a:lnTo>
                    <a:pt x="659" y="86"/>
                  </a:lnTo>
                  <a:lnTo>
                    <a:pt x="655" y="86"/>
                  </a:lnTo>
                  <a:lnTo>
                    <a:pt x="651" y="86"/>
                  </a:lnTo>
                  <a:lnTo>
                    <a:pt x="648" y="86"/>
                  </a:lnTo>
                  <a:lnTo>
                    <a:pt x="644" y="86"/>
                  </a:lnTo>
                  <a:lnTo>
                    <a:pt x="640" y="86"/>
                  </a:lnTo>
                  <a:lnTo>
                    <a:pt x="636" y="86"/>
                  </a:lnTo>
                  <a:lnTo>
                    <a:pt x="632" y="86"/>
                  </a:lnTo>
                  <a:lnTo>
                    <a:pt x="628" y="86"/>
                  </a:lnTo>
                  <a:lnTo>
                    <a:pt x="624" y="86"/>
                  </a:lnTo>
                  <a:lnTo>
                    <a:pt x="620" y="86"/>
                  </a:lnTo>
                  <a:lnTo>
                    <a:pt x="616" y="86"/>
                  </a:lnTo>
                  <a:lnTo>
                    <a:pt x="612" y="86"/>
                  </a:lnTo>
                  <a:lnTo>
                    <a:pt x="609" y="86"/>
                  </a:lnTo>
                  <a:lnTo>
                    <a:pt x="605" y="86"/>
                  </a:lnTo>
                  <a:lnTo>
                    <a:pt x="601" y="86"/>
                  </a:lnTo>
                  <a:lnTo>
                    <a:pt x="597" y="86"/>
                  </a:lnTo>
                  <a:lnTo>
                    <a:pt x="593" y="86"/>
                  </a:lnTo>
                  <a:lnTo>
                    <a:pt x="589" y="86"/>
                  </a:lnTo>
                  <a:lnTo>
                    <a:pt x="585" y="86"/>
                  </a:lnTo>
                  <a:lnTo>
                    <a:pt x="581" y="86"/>
                  </a:lnTo>
                  <a:lnTo>
                    <a:pt x="577" y="86"/>
                  </a:lnTo>
                  <a:lnTo>
                    <a:pt x="573" y="86"/>
                  </a:lnTo>
                  <a:lnTo>
                    <a:pt x="569" y="86"/>
                  </a:lnTo>
                  <a:lnTo>
                    <a:pt x="565" y="86"/>
                  </a:lnTo>
                  <a:lnTo>
                    <a:pt x="562" y="86"/>
                  </a:lnTo>
                  <a:lnTo>
                    <a:pt x="558" y="86"/>
                  </a:lnTo>
                  <a:lnTo>
                    <a:pt x="554" y="86"/>
                  </a:lnTo>
                  <a:lnTo>
                    <a:pt x="550" y="86"/>
                  </a:lnTo>
                  <a:lnTo>
                    <a:pt x="546" y="86"/>
                  </a:lnTo>
                  <a:lnTo>
                    <a:pt x="543" y="86"/>
                  </a:lnTo>
                  <a:lnTo>
                    <a:pt x="539" y="86"/>
                  </a:lnTo>
                  <a:lnTo>
                    <a:pt x="535" y="86"/>
                  </a:lnTo>
                  <a:lnTo>
                    <a:pt x="531" y="86"/>
                  </a:lnTo>
                  <a:lnTo>
                    <a:pt x="527" y="86"/>
                  </a:lnTo>
                  <a:lnTo>
                    <a:pt x="523" y="86"/>
                  </a:lnTo>
                  <a:lnTo>
                    <a:pt x="519" y="86"/>
                  </a:lnTo>
                  <a:lnTo>
                    <a:pt x="515" y="86"/>
                  </a:lnTo>
                  <a:lnTo>
                    <a:pt x="511" y="86"/>
                  </a:lnTo>
                  <a:lnTo>
                    <a:pt x="507" y="86"/>
                  </a:lnTo>
                  <a:lnTo>
                    <a:pt x="503" y="86"/>
                  </a:lnTo>
                  <a:lnTo>
                    <a:pt x="499" y="86"/>
                  </a:lnTo>
                  <a:lnTo>
                    <a:pt x="495" y="86"/>
                  </a:lnTo>
                  <a:lnTo>
                    <a:pt x="491" y="86"/>
                  </a:lnTo>
                  <a:lnTo>
                    <a:pt x="487" y="86"/>
                  </a:lnTo>
                  <a:lnTo>
                    <a:pt x="483" y="86"/>
                  </a:lnTo>
                  <a:lnTo>
                    <a:pt x="479" y="86"/>
                  </a:lnTo>
                  <a:lnTo>
                    <a:pt x="476" y="86"/>
                  </a:lnTo>
                  <a:lnTo>
                    <a:pt x="472" y="86"/>
                  </a:lnTo>
                  <a:lnTo>
                    <a:pt x="468" y="86"/>
                  </a:lnTo>
                  <a:lnTo>
                    <a:pt x="464" y="86"/>
                  </a:lnTo>
                  <a:lnTo>
                    <a:pt x="461" y="86"/>
                  </a:lnTo>
                  <a:lnTo>
                    <a:pt x="457" y="86"/>
                  </a:lnTo>
                  <a:lnTo>
                    <a:pt x="453" y="86"/>
                  </a:lnTo>
                  <a:lnTo>
                    <a:pt x="449" y="86"/>
                  </a:lnTo>
                  <a:lnTo>
                    <a:pt x="445" y="86"/>
                  </a:lnTo>
                  <a:lnTo>
                    <a:pt x="441" y="86"/>
                  </a:lnTo>
                  <a:lnTo>
                    <a:pt x="437" y="86"/>
                  </a:lnTo>
                  <a:lnTo>
                    <a:pt x="433" y="86"/>
                  </a:lnTo>
                  <a:lnTo>
                    <a:pt x="429" y="86"/>
                  </a:lnTo>
                  <a:lnTo>
                    <a:pt x="425" y="86"/>
                  </a:lnTo>
                  <a:lnTo>
                    <a:pt x="421" y="86"/>
                  </a:lnTo>
                  <a:lnTo>
                    <a:pt x="417" y="86"/>
                  </a:lnTo>
                  <a:lnTo>
                    <a:pt x="413" y="86"/>
                  </a:lnTo>
                  <a:lnTo>
                    <a:pt x="409" y="86"/>
                  </a:lnTo>
                  <a:lnTo>
                    <a:pt x="405" y="86"/>
                  </a:lnTo>
                  <a:lnTo>
                    <a:pt x="401" y="86"/>
                  </a:lnTo>
                  <a:lnTo>
                    <a:pt x="398" y="86"/>
                  </a:lnTo>
                  <a:lnTo>
                    <a:pt x="394" y="86"/>
                  </a:lnTo>
                  <a:lnTo>
                    <a:pt x="390" y="86"/>
                  </a:lnTo>
                  <a:lnTo>
                    <a:pt x="387" y="86"/>
                  </a:lnTo>
                  <a:lnTo>
                    <a:pt x="383" y="86"/>
                  </a:lnTo>
                  <a:lnTo>
                    <a:pt x="379" y="86"/>
                  </a:lnTo>
                  <a:lnTo>
                    <a:pt x="375" y="0"/>
                  </a:lnTo>
                  <a:lnTo>
                    <a:pt x="371" y="2"/>
                  </a:lnTo>
                  <a:lnTo>
                    <a:pt x="367" y="4"/>
                  </a:lnTo>
                  <a:lnTo>
                    <a:pt x="363" y="5"/>
                  </a:lnTo>
                  <a:lnTo>
                    <a:pt x="359" y="7"/>
                  </a:lnTo>
                  <a:lnTo>
                    <a:pt x="355" y="8"/>
                  </a:lnTo>
                  <a:lnTo>
                    <a:pt x="351" y="10"/>
                  </a:lnTo>
                  <a:lnTo>
                    <a:pt x="347" y="12"/>
                  </a:lnTo>
                  <a:lnTo>
                    <a:pt x="343" y="13"/>
                  </a:lnTo>
                  <a:lnTo>
                    <a:pt x="339" y="15"/>
                  </a:lnTo>
                  <a:lnTo>
                    <a:pt x="336" y="16"/>
                  </a:lnTo>
                  <a:lnTo>
                    <a:pt x="332" y="18"/>
                  </a:lnTo>
                  <a:lnTo>
                    <a:pt x="328" y="19"/>
                  </a:lnTo>
                  <a:lnTo>
                    <a:pt x="324" y="20"/>
                  </a:lnTo>
                  <a:lnTo>
                    <a:pt x="320" y="22"/>
                  </a:lnTo>
                  <a:lnTo>
                    <a:pt x="316" y="23"/>
                  </a:lnTo>
                  <a:lnTo>
                    <a:pt x="312" y="25"/>
                  </a:lnTo>
                  <a:lnTo>
                    <a:pt x="308" y="26"/>
                  </a:lnTo>
                  <a:lnTo>
                    <a:pt x="304" y="27"/>
                  </a:lnTo>
                  <a:lnTo>
                    <a:pt x="301" y="29"/>
                  </a:lnTo>
                  <a:lnTo>
                    <a:pt x="297" y="30"/>
                  </a:lnTo>
                  <a:lnTo>
                    <a:pt x="293" y="32"/>
                  </a:lnTo>
                  <a:lnTo>
                    <a:pt x="289" y="32"/>
                  </a:lnTo>
                  <a:lnTo>
                    <a:pt x="285" y="33"/>
                  </a:lnTo>
                  <a:lnTo>
                    <a:pt x="281" y="35"/>
                  </a:lnTo>
                  <a:lnTo>
                    <a:pt x="277" y="36"/>
                  </a:lnTo>
                  <a:lnTo>
                    <a:pt x="273" y="37"/>
                  </a:lnTo>
                  <a:lnTo>
                    <a:pt x="269" y="38"/>
                  </a:lnTo>
                  <a:lnTo>
                    <a:pt x="265" y="39"/>
                  </a:lnTo>
                  <a:lnTo>
                    <a:pt x="262" y="41"/>
                  </a:lnTo>
                  <a:lnTo>
                    <a:pt x="258" y="42"/>
                  </a:lnTo>
                  <a:lnTo>
                    <a:pt x="254" y="42"/>
                  </a:lnTo>
                  <a:lnTo>
                    <a:pt x="250" y="44"/>
                  </a:lnTo>
                  <a:lnTo>
                    <a:pt x="246" y="45"/>
                  </a:lnTo>
                  <a:lnTo>
                    <a:pt x="242" y="45"/>
                  </a:lnTo>
                  <a:lnTo>
                    <a:pt x="238" y="47"/>
                  </a:lnTo>
                  <a:lnTo>
                    <a:pt x="234" y="48"/>
                  </a:lnTo>
                  <a:lnTo>
                    <a:pt x="230" y="48"/>
                  </a:lnTo>
                  <a:lnTo>
                    <a:pt x="226" y="50"/>
                  </a:lnTo>
                  <a:lnTo>
                    <a:pt x="222" y="50"/>
                  </a:lnTo>
                  <a:lnTo>
                    <a:pt x="218" y="51"/>
                  </a:lnTo>
                  <a:lnTo>
                    <a:pt x="215" y="52"/>
                  </a:lnTo>
                  <a:lnTo>
                    <a:pt x="211" y="53"/>
                  </a:lnTo>
                  <a:lnTo>
                    <a:pt x="207" y="54"/>
                  </a:lnTo>
                  <a:lnTo>
                    <a:pt x="203" y="54"/>
                  </a:lnTo>
                  <a:lnTo>
                    <a:pt x="199" y="56"/>
                  </a:lnTo>
                  <a:lnTo>
                    <a:pt x="195" y="56"/>
                  </a:lnTo>
                  <a:lnTo>
                    <a:pt x="191" y="57"/>
                  </a:lnTo>
                  <a:lnTo>
                    <a:pt x="188" y="57"/>
                  </a:lnTo>
                  <a:lnTo>
                    <a:pt x="184" y="58"/>
                  </a:lnTo>
                  <a:lnTo>
                    <a:pt x="180" y="59"/>
                  </a:lnTo>
                  <a:lnTo>
                    <a:pt x="176" y="60"/>
                  </a:lnTo>
                  <a:lnTo>
                    <a:pt x="172" y="60"/>
                  </a:lnTo>
                  <a:lnTo>
                    <a:pt x="168" y="61"/>
                  </a:lnTo>
                  <a:lnTo>
                    <a:pt x="164" y="62"/>
                  </a:lnTo>
                  <a:lnTo>
                    <a:pt x="160" y="62"/>
                  </a:lnTo>
                  <a:lnTo>
                    <a:pt x="156" y="63"/>
                  </a:lnTo>
                  <a:lnTo>
                    <a:pt x="152" y="63"/>
                  </a:lnTo>
                  <a:lnTo>
                    <a:pt x="148" y="64"/>
                  </a:lnTo>
                  <a:lnTo>
                    <a:pt x="144" y="65"/>
                  </a:lnTo>
                  <a:lnTo>
                    <a:pt x="140" y="65"/>
                  </a:lnTo>
                  <a:lnTo>
                    <a:pt x="136" y="66"/>
                  </a:lnTo>
                  <a:lnTo>
                    <a:pt x="132" y="66"/>
                  </a:lnTo>
                  <a:lnTo>
                    <a:pt x="129" y="66"/>
                  </a:lnTo>
                  <a:lnTo>
                    <a:pt x="126" y="67"/>
                  </a:lnTo>
                  <a:lnTo>
                    <a:pt x="122" y="67"/>
                  </a:lnTo>
                  <a:lnTo>
                    <a:pt x="118" y="68"/>
                  </a:lnTo>
                  <a:lnTo>
                    <a:pt x="114" y="69"/>
                  </a:lnTo>
                  <a:lnTo>
                    <a:pt x="110" y="69"/>
                  </a:lnTo>
                  <a:lnTo>
                    <a:pt x="106" y="70"/>
                  </a:lnTo>
                  <a:lnTo>
                    <a:pt x="102" y="70"/>
                  </a:lnTo>
                  <a:lnTo>
                    <a:pt x="98" y="70"/>
                  </a:lnTo>
                  <a:lnTo>
                    <a:pt x="94" y="71"/>
                  </a:lnTo>
                  <a:lnTo>
                    <a:pt x="90" y="71"/>
                  </a:lnTo>
                  <a:lnTo>
                    <a:pt x="86" y="72"/>
                  </a:lnTo>
                  <a:lnTo>
                    <a:pt x="82" y="72"/>
                  </a:lnTo>
                  <a:lnTo>
                    <a:pt x="78" y="72"/>
                  </a:lnTo>
                  <a:lnTo>
                    <a:pt x="74" y="73"/>
                  </a:lnTo>
                  <a:lnTo>
                    <a:pt x="70" y="73"/>
                  </a:lnTo>
                  <a:lnTo>
                    <a:pt x="66" y="73"/>
                  </a:lnTo>
                  <a:lnTo>
                    <a:pt x="62" y="74"/>
                  </a:lnTo>
                  <a:lnTo>
                    <a:pt x="59" y="74"/>
                  </a:lnTo>
                  <a:lnTo>
                    <a:pt x="55" y="75"/>
                  </a:lnTo>
                  <a:lnTo>
                    <a:pt x="51" y="75"/>
                  </a:lnTo>
                  <a:lnTo>
                    <a:pt x="47" y="75"/>
                  </a:lnTo>
                  <a:lnTo>
                    <a:pt x="43" y="76"/>
                  </a:lnTo>
                  <a:lnTo>
                    <a:pt x="40" y="76"/>
                  </a:lnTo>
                  <a:lnTo>
                    <a:pt x="36" y="76"/>
                  </a:lnTo>
                  <a:lnTo>
                    <a:pt x="32" y="76"/>
                  </a:lnTo>
                  <a:lnTo>
                    <a:pt x="28" y="77"/>
                  </a:lnTo>
                  <a:lnTo>
                    <a:pt x="24" y="77"/>
                  </a:lnTo>
                  <a:lnTo>
                    <a:pt x="20" y="78"/>
                  </a:lnTo>
                  <a:lnTo>
                    <a:pt x="16" y="78"/>
                  </a:lnTo>
                  <a:lnTo>
                    <a:pt x="12" y="78"/>
                  </a:lnTo>
                  <a:lnTo>
                    <a:pt x="8" y="78"/>
                  </a:lnTo>
                  <a:lnTo>
                    <a:pt x="4" y="78"/>
                  </a:lnTo>
                  <a:lnTo>
                    <a:pt x="0" y="79"/>
                  </a:lnTo>
                  <a:lnTo>
                    <a:pt x="0" y="86"/>
                  </a:lnTo>
                  <a:lnTo>
                    <a:pt x="4" y="86"/>
                  </a:lnTo>
                  <a:lnTo>
                    <a:pt x="8" y="86"/>
                  </a:lnTo>
                  <a:lnTo>
                    <a:pt x="12" y="86"/>
                  </a:lnTo>
                  <a:lnTo>
                    <a:pt x="16" y="86"/>
                  </a:lnTo>
                  <a:lnTo>
                    <a:pt x="20" y="86"/>
                  </a:lnTo>
                  <a:lnTo>
                    <a:pt x="24" y="86"/>
                  </a:lnTo>
                  <a:lnTo>
                    <a:pt x="28" y="86"/>
                  </a:lnTo>
                  <a:lnTo>
                    <a:pt x="32" y="86"/>
                  </a:lnTo>
                  <a:lnTo>
                    <a:pt x="36" y="86"/>
                  </a:lnTo>
                  <a:lnTo>
                    <a:pt x="40" y="86"/>
                  </a:lnTo>
                  <a:lnTo>
                    <a:pt x="43" y="86"/>
                  </a:lnTo>
                  <a:lnTo>
                    <a:pt x="47" y="86"/>
                  </a:lnTo>
                  <a:lnTo>
                    <a:pt x="51" y="86"/>
                  </a:lnTo>
                  <a:lnTo>
                    <a:pt x="55" y="86"/>
                  </a:lnTo>
                  <a:lnTo>
                    <a:pt x="59" y="86"/>
                  </a:lnTo>
                  <a:lnTo>
                    <a:pt x="62" y="86"/>
                  </a:lnTo>
                  <a:lnTo>
                    <a:pt x="66" y="86"/>
                  </a:lnTo>
                  <a:lnTo>
                    <a:pt x="70" y="86"/>
                  </a:lnTo>
                  <a:lnTo>
                    <a:pt x="74" y="86"/>
                  </a:lnTo>
                  <a:lnTo>
                    <a:pt x="78" y="86"/>
                  </a:lnTo>
                  <a:lnTo>
                    <a:pt x="82" y="86"/>
                  </a:lnTo>
                  <a:lnTo>
                    <a:pt x="86" y="86"/>
                  </a:lnTo>
                  <a:lnTo>
                    <a:pt x="90" y="86"/>
                  </a:lnTo>
                  <a:lnTo>
                    <a:pt x="94" y="86"/>
                  </a:lnTo>
                  <a:lnTo>
                    <a:pt x="98" y="86"/>
                  </a:lnTo>
                  <a:lnTo>
                    <a:pt x="102" y="86"/>
                  </a:lnTo>
                  <a:lnTo>
                    <a:pt x="106" y="86"/>
                  </a:lnTo>
                  <a:lnTo>
                    <a:pt x="110" y="86"/>
                  </a:lnTo>
                  <a:lnTo>
                    <a:pt x="114" y="86"/>
                  </a:lnTo>
                  <a:lnTo>
                    <a:pt x="118" y="86"/>
                  </a:lnTo>
                  <a:lnTo>
                    <a:pt x="122" y="86"/>
                  </a:lnTo>
                  <a:lnTo>
                    <a:pt x="126" y="86"/>
                  </a:lnTo>
                  <a:lnTo>
                    <a:pt x="129" y="86"/>
                  </a:lnTo>
                  <a:lnTo>
                    <a:pt x="132" y="86"/>
                  </a:lnTo>
                  <a:lnTo>
                    <a:pt x="136" y="86"/>
                  </a:lnTo>
                  <a:lnTo>
                    <a:pt x="140" y="86"/>
                  </a:lnTo>
                  <a:lnTo>
                    <a:pt x="144" y="86"/>
                  </a:lnTo>
                  <a:lnTo>
                    <a:pt x="148" y="86"/>
                  </a:lnTo>
                  <a:lnTo>
                    <a:pt x="152" y="86"/>
                  </a:lnTo>
                  <a:lnTo>
                    <a:pt x="156" y="86"/>
                  </a:lnTo>
                  <a:lnTo>
                    <a:pt x="160" y="86"/>
                  </a:lnTo>
                  <a:lnTo>
                    <a:pt x="164" y="86"/>
                  </a:lnTo>
                  <a:lnTo>
                    <a:pt x="168" y="86"/>
                  </a:lnTo>
                  <a:lnTo>
                    <a:pt x="172" y="86"/>
                  </a:lnTo>
                  <a:lnTo>
                    <a:pt x="176" y="86"/>
                  </a:lnTo>
                  <a:lnTo>
                    <a:pt x="180" y="86"/>
                  </a:lnTo>
                  <a:lnTo>
                    <a:pt x="184" y="86"/>
                  </a:lnTo>
                  <a:lnTo>
                    <a:pt x="188" y="86"/>
                  </a:lnTo>
                  <a:lnTo>
                    <a:pt x="191" y="86"/>
                  </a:lnTo>
                  <a:lnTo>
                    <a:pt x="195" y="86"/>
                  </a:lnTo>
                  <a:lnTo>
                    <a:pt x="199" y="86"/>
                  </a:lnTo>
                  <a:lnTo>
                    <a:pt x="203" y="86"/>
                  </a:lnTo>
                  <a:lnTo>
                    <a:pt x="207" y="86"/>
                  </a:lnTo>
                  <a:lnTo>
                    <a:pt x="211" y="86"/>
                  </a:lnTo>
                  <a:lnTo>
                    <a:pt x="215" y="86"/>
                  </a:lnTo>
                  <a:lnTo>
                    <a:pt x="218" y="86"/>
                  </a:lnTo>
                  <a:lnTo>
                    <a:pt x="222" y="86"/>
                  </a:lnTo>
                  <a:lnTo>
                    <a:pt x="226" y="86"/>
                  </a:lnTo>
                  <a:lnTo>
                    <a:pt x="230" y="86"/>
                  </a:lnTo>
                  <a:lnTo>
                    <a:pt x="234" y="86"/>
                  </a:lnTo>
                  <a:lnTo>
                    <a:pt x="238" y="86"/>
                  </a:lnTo>
                  <a:lnTo>
                    <a:pt x="242" y="86"/>
                  </a:lnTo>
                  <a:lnTo>
                    <a:pt x="246" y="86"/>
                  </a:lnTo>
                  <a:lnTo>
                    <a:pt x="250" y="86"/>
                  </a:lnTo>
                  <a:lnTo>
                    <a:pt x="254" y="86"/>
                  </a:lnTo>
                  <a:lnTo>
                    <a:pt x="258" y="86"/>
                  </a:lnTo>
                  <a:lnTo>
                    <a:pt x="262" y="86"/>
                  </a:lnTo>
                  <a:lnTo>
                    <a:pt x="265" y="86"/>
                  </a:lnTo>
                  <a:lnTo>
                    <a:pt x="269" y="86"/>
                  </a:lnTo>
                  <a:lnTo>
                    <a:pt x="273" y="86"/>
                  </a:lnTo>
                  <a:lnTo>
                    <a:pt x="277" y="86"/>
                  </a:lnTo>
                  <a:lnTo>
                    <a:pt x="281" y="86"/>
                  </a:lnTo>
                  <a:lnTo>
                    <a:pt x="285" y="86"/>
                  </a:lnTo>
                  <a:lnTo>
                    <a:pt x="289" y="86"/>
                  </a:lnTo>
                  <a:lnTo>
                    <a:pt x="293" y="86"/>
                  </a:lnTo>
                  <a:lnTo>
                    <a:pt x="297" y="86"/>
                  </a:lnTo>
                  <a:lnTo>
                    <a:pt x="301" y="86"/>
                  </a:lnTo>
                  <a:lnTo>
                    <a:pt x="304" y="86"/>
                  </a:lnTo>
                  <a:lnTo>
                    <a:pt x="308" y="86"/>
                  </a:lnTo>
                  <a:lnTo>
                    <a:pt x="312" y="86"/>
                  </a:lnTo>
                  <a:lnTo>
                    <a:pt x="316" y="86"/>
                  </a:lnTo>
                  <a:lnTo>
                    <a:pt x="320" y="86"/>
                  </a:lnTo>
                  <a:lnTo>
                    <a:pt x="324" y="86"/>
                  </a:lnTo>
                  <a:lnTo>
                    <a:pt x="328" y="86"/>
                  </a:lnTo>
                  <a:lnTo>
                    <a:pt x="332" y="86"/>
                  </a:lnTo>
                  <a:lnTo>
                    <a:pt x="336" y="86"/>
                  </a:lnTo>
                  <a:lnTo>
                    <a:pt x="339" y="86"/>
                  </a:lnTo>
                  <a:lnTo>
                    <a:pt x="343" y="86"/>
                  </a:lnTo>
                  <a:lnTo>
                    <a:pt x="347" y="86"/>
                  </a:lnTo>
                  <a:lnTo>
                    <a:pt x="351" y="86"/>
                  </a:lnTo>
                  <a:lnTo>
                    <a:pt x="355" y="86"/>
                  </a:lnTo>
                  <a:lnTo>
                    <a:pt x="359" y="86"/>
                  </a:lnTo>
                  <a:lnTo>
                    <a:pt x="363" y="86"/>
                  </a:lnTo>
                  <a:lnTo>
                    <a:pt x="367" y="86"/>
                  </a:lnTo>
                  <a:lnTo>
                    <a:pt x="371" y="86"/>
                  </a:lnTo>
                  <a:lnTo>
                    <a:pt x="375" y="86"/>
                  </a:lnTo>
                  <a:lnTo>
                    <a:pt x="379" y="86"/>
                  </a:lnTo>
                  <a:lnTo>
                    <a:pt x="383" y="86"/>
                  </a:lnTo>
                  <a:lnTo>
                    <a:pt x="387" y="86"/>
                  </a:lnTo>
                  <a:lnTo>
                    <a:pt x="390" y="86"/>
                  </a:lnTo>
                  <a:lnTo>
                    <a:pt x="394" y="86"/>
                  </a:lnTo>
                  <a:lnTo>
                    <a:pt x="398" y="86"/>
                  </a:lnTo>
                  <a:lnTo>
                    <a:pt x="401" y="86"/>
                  </a:lnTo>
                  <a:lnTo>
                    <a:pt x="405" y="86"/>
                  </a:lnTo>
                  <a:lnTo>
                    <a:pt x="409" y="86"/>
                  </a:lnTo>
                  <a:lnTo>
                    <a:pt x="413" y="86"/>
                  </a:lnTo>
                  <a:lnTo>
                    <a:pt x="417" y="86"/>
                  </a:lnTo>
                  <a:lnTo>
                    <a:pt x="421" y="86"/>
                  </a:lnTo>
                  <a:lnTo>
                    <a:pt x="425" y="86"/>
                  </a:lnTo>
                  <a:lnTo>
                    <a:pt x="429" y="86"/>
                  </a:lnTo>
                  <a:lnTo>
                    <a:pt x="433" y="86"/>
                  </a:lnTo>
                  <a:lnTo>
                    <a:pt x="437" y="86"/>
                  </a:lnTo>
                  <a:lnTo>
                    <a:pt x="441" y="86"/>
                  </a:lnTo>
                  <a:lnTo>
                    <a:pt x="445" y="86"/>
                  </a:lnTo>
                  <a:lnTo>
                    <a:pt x="449" y="86"/>
                  </a:lnTo>
                  <a:lnTo>
                    <a:pt x="453" y="86"/>
                  </a:lnTo>
                  <a:lnTo>
                    <a:pt x="457" y="86"/>
                  </a:lnTo>
                  <a:lnTo>
                    <a:pt x="461" y="86"/>
                  </a:lnTo>
                  <a:lnTo>
                    <a:pt x="464" y="86"/>
                  </a:lnTo>
                  <a:lnTo>
                    <a:pt x="468" y="86"/>
                  </a:lnTo>
                  <a:lnTo>
                    <a:pt x="472" y="86"/>
                  </a:lnTo>
                  <a:lnTo>
                    <a:pt x="476" y="86"/>
                  </a:lnTo>
                  <a:lnTo>
                    <a:pt x="479" y="86"/>
                  </a:lnTo>
                  <a:lnTo>
                    <a:pt x="483" y="86"/>
                  </a:lnTo>
                  <a:lnTo>
                    <a:pt x="487" y="86"/>
                  </a:lnTo>
                  <a:lnTo>
                    <a:pt x="491" y="86"/>
                  </a:lnTo>
                  <a:lnTo>
                    <a:pt x="495" y="86"/>
                  </a:lnTo>
                  <a:lnTo>
                    <a:pt x="499" y="86"/>
                  </a:lnTo>
                  <a:lnTo>
                    <a:pt x="503" y="86"/>
                  </a:lnTo>
                  <a:lnTo>
                    <a:pt x="507" y="86"/>
                  </a:lnTo>
                  <a:lnTo>
                    <a:pt x="511" y="86"/>
                  </a:lnTo>
                  <a:lnTo>
                    <a:pt x="515" y="86"/>
                  </a:lnTo>
                  <a:lnTo>
                    <a:pt x="519" y="86"/>
                  </a:lnTo>
                  <a:lnTo>
                    <a:pt x="523" y="86"/>
                  </a:lnTo>
                  <a:lnTo>
                    <a:pt x="527" y="86"/>
                  </a:lnTo>
                  <a:lnTo>
                    <a:pt x="531" y="86"/>
                  </a:lnTo>
                  <a:lnTo>
                    <a:pt x="535" y="86"/>
                  </a:lnTo>
                  <a:lnTo>
                    <a:pt x="539" y="86"/>
                  </a:lnTo>
                  <a:lnTo>
                    <a:pt x="543" y="86"/>
                  </a:lnTo>
                  <a:lnTo>
                    <a:pt x="546" y="86"/>
                  </a:lnTo>
                  <a:lnTo>
                    <a:pt x="550" y="86"/>
                  </a:lnTo>
                  <a:lnTo>
                    <a:pt x="554" y="86"/>
                  </a:lnTo>
                  <a:lnTo>
                    <a:pt x="558" y="86"/>
                  </a:lnTo>
                  <a:lnTo>
                    <a:pt x="562" y="86"/>
                  </a:lnTo>
                  <a:lnTo>
                    <a:pt x="565" y="86"/>
                  </a:lnTo>
                  <a:lnTo>
                    <a:pt x="569" y="86"/>
                  </a:lnTo>
                  <a:lnTo>
                    <a:pt x="573" y="86"/>
                  </a:lnTo>
                  <a:lnTo>
                    <a:pt x="577" y="86"/>
                  </a:lnTo>
                  <a:lnTo>
                    <a:pt x="581" y="86"/>
                  </a:lnTo>
                  <a:lnTo>
                    <a:pt x="585" y="86"/>
                  </a:lnTo>
                  <a:lnTo>
                    <a:pt x="589" y="86"/>
                  </a:lnTo>
                  <a:lnTo>
                    <a:pt x="593" y="86"/>
                  </a:lnTo>
                  <a:lnTo>
                    <a:pt x="597" y="86"/>
                  </a:lnTo>
                  <a:lnTo>
                    <a:pt x="601" y="86"/>
                  </a:lnTo>
                  <a:lnTo>
                    <a:pt x="605" y="86"/>
                  </a:lnTo>
                  <a:lnTo>
                    <a:pt x="609" y="86"/>
                  </a:lnTo>
                  <a:lnTo>
                    <a:pt x="612" y="86"/>
                  </a:lnTo>
                  <a:lnTo>
                    <a:pt x="616" y="86"/>
                  </a:lnTo>
                  <a:lnTo>
                    <a:pt x="620" y="86"/>
                  </a:lnTo>
                  <a:lnTo>
                    <a:pt x="624" y="86"/>
                  </a:lnTo>
                  <a:lnTo>
                    <a:pt x="628" y="86"/>
                  </a:lnTo>
                  <a:lnTo>
                    <a:pt x="632" y="86"/>
                  </a:lnTo>
                  <a:lnTo>
                    <a:pt x="636" y="86"/>
                  </a:lnTo>
                  <a:lnTo>
                    <a:pt x="640" y="86"/>
                  </a:lnTo>
                  <a:lnTo>
                    <a:pt x="644" y="86"/>
                  </a:lnTo>
                  <a:lnTo>
                    <a:pt x="648" y="86"/>
                  </a:lnTo>
                  <a:lnTo>
                    <a:pt x="651" y="86"/>
                  </a:lnTo>
                  <a:lnTo>
                    <a:pt x="655" y="86"/>
                  </a:lnTo>
                  <a:lnTo>
                    <a:pt x="659" y="86"/>
                  </a:lnTo>
                  <a:lnTo>
                    <a:pt x="663" y="86"/>
                  </a:lnTo>
                  <a:lnTo>
                    <a:pt x="667" y="86"/>
                  </a:lnTo>
                  <a:lnTo>
                    <a:pt x="671" y="86"/>
                  </a:lnTo>
                  <a:lnTo>
                    <a:pt x="674" y="86"/>
                  </a:lnTo>
                  <a:lnTo>
                    <a:pt x="678" y="86"/>
                  </a:lnTo>
                  <a:lnTo>
                    <a:pt x="682" y="86"/>
                  </a:lnTo>
                  <a:lnTo>
                    <a:pt x="686" y="86"/>
                  </a:lnTo>
                  <a:lnTo>
                    <a:pt x="690" y="86"/>
                  </a:lnTo>
                  <a:lnTo>
                    <a:pt x="694" y="86"/>
                  </a:lnTo>
                  <a:lnTo>
                    <a:pt x="698" y="86"/>
                  </a:lnTo>
                  <a:lnTo>
                    <a:pt x="702" y="86"/>
                  </a:lnTo>
                  <a:lnTo>
                    <a:pt x="706" y="86"/>
                  </a:lnTo>
                  <a:lnTo>
                    <a:pt x="710" y="86"/>
                  </a:lnTo>
                  <a:lnTo>
                    <a:pt x="714" y="86"/>
                  </a:lnTo>
                  <a:lnTo>
                    <a:pt x="718" y="86"/>
                  </a:lnTo>
                  <a:lnTo>
                    <a:pt x="722" y="86"/>
                  </a:lnTo>
                  <a:lnTo>
                    <a:pt x="726" y="86"/>
                  </a:lnTo>
                  <a:lnTo>
                    <a:pt x="730" y="86"/>
                  </a:lnTo>
                  <a:lnTo>
                    <a:pt x="734" y="86"/>
                  </a:lnTo>
                  <a:lnTo>
                    <a:pt x="737" y="86"/>
                  </a:lnTo>
                  <a:lnTo>
                    <a:pt x="741" y="86"/>
                  </a:lnTo>
                  <a:lnTo>
                    <a:pt x="745" y="86"/>
                  </a:lnTo>
                  <a:lnTo>
                    <a:pt x="748" y="86"/>
                  </a:lnTo>
                  <a:lnTo>
                    <a:pt x="752" y="86"/>
                  </a:lnTo>
                  <a:lnTo>
                    <a:pt x="756" y="86"/>
                  </a:lnTo>
                  <a:lnTo>
                    <a:pt x="760" y="86"/>
                  </a:lnTo>
                  <a:lnTo>
                    <a:pt x="764" y="86"/>
                  </a:lnTo>
                  <a:lnTo>
                    <a:pt x="768" y="86"/>
                  </a:lnTo>
                  <a:lnTo>
                    <a:pt x="772" y="86"/>
                  </a:lnTo>
                  <a:lnTo>
                    <a:pt x="776" y="86"/>
                  </a:lnTo>
                  <a:lnTo>
                    <a:pt x="780" y="86"/>
                  </a:lnTo>
                </a:path>
              </a:pathLst>
            </a:custGeom>
            <a:solidFill>
              <a:srgbClr val="CC0000"/>
            </a:solidFill>
            <a:ln w="12700" cap="rnd">
              <a:solidFill>
                <a:srgbClr val="808080"/>
              </a:solidFill>
              <a:round/>
              <a:headEnd/>
              <a:tailEnd/>
            </a:ln>
          </p:spPr>
          <p:txBody>
            <a:bodyPr/>
            <a:lstStyle/>
            <a:p>
              <a:pPr fontAlgn="auto">
                <a:spcBef>
                  <a:spcPts val="0"/>
                </a:spcBef>
                <a:spcAft>
                  <a:spcPts val="0"/>
                </a:spcAft>
                <a:defRPr/>
              </a:pPr>
              <a:endParaRPr kumimoji="0" lang="en-US" sz="1800" kern="0">
                <a:solidFill>
                  <a:sysClr val="windowText" lastClr="000000"/>
                </a:solidFill>
                <a:cs typeface="+mn-cs"/>
              </a:endParaRPr>
            </a:p>
          </p:txBody>
        </p:sp>
        <p:sp>
          <p:nvSpPr>
            <p:cNvPr id="16" name="Rectangle 15"/>
            <p:cNvSpPr>
              <a:spLocks noChangeArrowheads="1"/>
            </p:cNvSpPr>
            <p:nvPr/>
          </p:nvSpPr>
          <p:spPr bwMode="auto">
            <a:xfrm>
              <a:off x="2579" y="1377"/>
              <a:ext cx="402" cy="229"/>
            </a:xfrm>
            <a:prstGeom prst="rect">
              <a:avLst/>
            </a:prstGeom>
            <a:solidFill>
              <a:srgbClr val="CECECE"/>
            </a:solidFill>
            <a:ln w="12700">
              <a:noFill/>
              <a:miter lim="800000"/>
              <a:headEnd/>
              <a:tailEnd/>
            </a:ln>
          </p:spPr>
          <p:txBody>
            <a:bodyPr wrap="none" lIns="90488" tIns="44450" rIns="90488" bIns="44450">
              <a:spAutoFit/>
            </a:bodyPr>
            <a:lstStyle/>
            <a:p>
              <a:pPr fontAlgn="auto">
                <a:spcAft>
                  <a:spcPts val="0"/>
                </a:spcAft>
                <a:defRPr/>
              </a:pPr>
              <a:r>
                <a:rPr kumimoji="0" lang="en-US" sz="1800" b="1" kern="0">
                  <a:solidFill>
                    <a:srgbClr val="808080"/>
                  </a:solidFill>
                  <a:latin typeface="Arial" pitchFamily="34" charset="0"/>
                  <a:cs typeface="+mn-cs"/>
                </a:rPr>
                <a:t>95%</a:t>
              </a:r>
            </a:p>
          </p:txBody>
        </p:sp>
        <p:sp>
          <p:nvSpPr>
            <p:cNvPr id="17" name="Line 16"/>
            <p:cNvSpPr>
              <a:spLocks noChangeShapeType="1"/>
            </p:cNvSpPr>
            <p:nvPr/>
          </p:nvSpPr>
          <p:spPr bwMode="auto">
            <a:xfrm>
              <a:off x="1596" y="1975"/>
              <a:ext cx="2347" cy="0"/>
            </a:xfrm>
            <a:prstGeom prst="line">
              <a:avLst/>
            </a:prstGeom>
            <a:noFill/>
            <a:ln w="127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18" name="Line 17"/>
            <p:cNvSpPr>
              <a:spLocks noChangeShapeType="1"/>
            </p:cNvSpPr>
            <p:nvPr/>
          </p:nvSpPr>
          <p:spPr bwMode="auto">
            <a:xfrm>
              <a:off x="3558" y="2016"/>
              <a:ext cx="0" cy="1648"/>
            </a:xfrm>
            <a:prstGeom prst="line">
              <a:avLst/>
            </a:prstGeom>
            <a:noFill/>
            <a:ln w="25400">
              <a:solidFill>
                <a:srgbClr val="CC000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19" name="Line 18"/>
            <p:cNvSpPr>
              <a:spLocks noChangeShapeType="1"/>
            </p:cNvSpPr>
            <p:nvPr/>
          </p:nvSpPr>
          <p:spPr bwMode="auto">
            <a:xfrm>
              <a:off x="1952" y="2016"/>
              <a:ext cx="0" cy="1648"/>
            </a:xfrm>
            <a:prstGeom prst="line">
              <a:avLst/>
            </a:prstGeom>
            <a:noFill/>
            <a:ln w="25400">
              <a:solidFill>
                <a:srgbClr val="CC000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20" name="Line 19"/>
            <p:cNvSpPr>
              <a:spLocks noChangeShapeType="1"/>
            </p:cNvSpPr>
            <p:nvPr/>
          </p:nvSpPr>
          <p:spPr bwMode="auto">
            <a:xfrm>
              <a:off x="2646" y="2268"/>
              <a:ext cx="1577" cy="0"/>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21" name="Rectangle 20"/>
            <p:cNvSpPr>
              <a:spLocks noChangeArrowheads="1"/>
            </p:cNvSpPr>
            <p:nvPr/>
          </p:nvSpPr>
          <p:spPr bwMode="auto">
            <a:xfrm>
              <a:off x="3355" y="2380"/>
              <a:ext cx="22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p>
              <a:pPr algn="ctr"/>
              <a:r>
                <a:rPr kumimoji="0" lang="en-US" sz="1800" b="1">
                  <a:solidFill>
                    <a:srgbClr val="000000"/>
                  </a:solidFill>
                  <a:latin typeface="Arial" charset="0"/>
                </a:rPr>
                <a:t>X</a:t>
              </a:r>
            </a:p>
          </p:txBody>
        </p:sp>
        <p:sp>
          <p:nvSpPr>
            <p:cNvPr id="22" name="Line 21"/>
            <p:cNvSpPr>
              <a:spLocks noChangeShapeType="1"/>
            </p:cNvSpPr>
            <p:nvPr/>
          </p:nvSpPr>
          <p:spPr bwMode="auto">
            <a:xfrm>
              <a:off x="3417" y="2330"/>
              <a:ext cx="82" cy="0"/>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23" name="Line 22"/>
            <p:cNvSpPr>
              <a:spLocks noChangeShapeType="1"/>
            </p:cNvSpPr>
            <p:nvPr/>
          </p:nvSpPr>
          <p:spPr bwMode="auto">
            <a:xfrm flipV="1">
              <a:off x="3451" y="2170"/>
              <a:ext cx="0" cy="106"/>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24" name="Line 23"/>
            <p:cNvSpPr>
              <a:spLocks noChangeShapeType="1"/>
            </p:cNvSpPr>
            <p:nvPr/>
          </p:nvSpPr>
          <p:spPr bwMode="auto">
            <a:xfrm>
              <a:off x="1572" y="2418"/>
              <a:ext cx="1577" cy="0"/>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25" name="Rectangle 24"/>
            <p:cNvSpPr>
              <a:spLocks noChangeArrowheads="1"/>
            </p:cNvSpPr>
            <p:nvPr/>
          </p:nvSpPr>
          <p:spPr bwMode="auto">
            <a:xfrm>
              <a:off x="2281" y="2530"/>
              <a:ext cx="22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p>
              <a:pPr algn="ctr"/>
              <a:r>
                <a:rPr kumimoji="0" lang="en-US" sz="1800" b="1">
                  <a:solidFill>
                    <a:srgbClr val="000000"/>
                  </a:solidFill>
                  <a:latin typeface="Arial" charset="0"/>
                </a:rPr>
                <a:t>X</a:t>
              </a:r>
            </a:p>
          </p:txBody>
        </p:sp>
        <p:sp>
          <p:nvSpPr>
            <p:cNvPr id="26" name="Line 25"/>
            <p:cNvSpPr>
              <a:spLocks noChangeShapeType="1"/>
            </p:cNvSpPr>
            <p:nvPr/>
          </p:nvSpPr>
          <p:spPr bwMode="auto">
            <a:xfrm>
              <a:off x="2343" y="2480"/>
              <a:ext cx="82" cy="0"/>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27" name="Line 26"/>
            <p:cNvSpPr>
              <a:spLocks noChangeShapeType="1"/>
            </p:cNvSpPr>
            <p:nvPr/>
          </p:nvSpPr>
          <p:spPr bwMode="auto">
            <a:xfrm flipV="1">
              <a:off x="2377" y="2320"/>
              <a:ext cx="0" cy="106"/>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28" name="Line 27"/>
            <p:cNvSpPr>
              <a:spLocks noChangeShapeType="1"/>
            </p:cNvSpPr>
            <p:nvPr/>
          </p:nvSpPr>
          <p:spPr bwMode="auto">
            <a:xfrm>
              <a:off x="1875" y="2748"/>
              <a:ext cx="1577" cy="0"/>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29" name="Rectangle 28"/>
            <p:cNvSpPr>
              <a:spLocks noChangeArrowheads="1"/>
            </p:cNvSpPr>
            <p:nvPr/>
          </p:nvSpPr>
          <p:spPr bwMode="auto">
            <a:xfrm>
              <a:off x="2584" y="2860"/>
              <a:ext cx="22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p>
              <a:pPr algn="ctr"/>
              <a:r>
                <a:rPr kumimoji="0" lang="en-US" sz="1800" b="1">
                  <a:solidFill>
                    <a:srgbClr val="000000"/>
                  </a:solidFill>
                  <a:latin typeface="Arial" charset="0"/>
                </a:rPr>
                <a:t>X</a:t>
              </a:r>
            </a:p>
          </p:txBody>
        </p:sp>
        <p:sp>
          <p:nvSpPr>
            <p:cNvPr id="30" name="Line 29"/>
            <p:cNvSpPr>
              <a:spLocks noChangeShapeType="1"/>
            </p:cNvSpPr>
            <p:nvPr/>
          </p:nvSpPr>
          <p:spPr bwMode="auto">
            <a:xfrm>
              <a:off x="2646" y="2810"/>
              <a:ext cx="82" cy="0"/>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31" name="Line 30"/>
            <p:cNvSpPr>
              <a:spLocks noChangeShapeType="1"/>
            </p:cNvSpPr>
            <p:nvPr/>
          </p:nvSpPr>
          <p:spPr bwMode="auto">
            <a:xfrm flipV="1">
              <a:off x="2680" y="2650"/>
              <a:ext cx="0" cy="106"/>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32" name="Line 31"/>
            <p:cNvSpPr>
              <a:spLocks noChangeShapeType="1"/>
            </p:cNvSpPr>
            <p:nvPr/>
          </p:nvSpPr>
          <p:spPr bwMode="auto">
            <a:xfrm>
              <a:off x="2121" y="3237"/>
              <a:ext cx="1577" cy="0"/>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33" name="Rectangle 32"/>
            <p:cNvSpPr>
              <a:spLocks noChangeArrowheads="1"/>
            </p:cNvSpPr>
            <p:nvPr/>
          </p:nvSpPr>
          <p:spPr bwMode="auto">
            <a:xfrm>
              <a:off x="2830" y="3349"/>
              <a:ext cx="22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p>
              <a:pPr algn="ctr"/>
              <a:r>
                <a:rPr kumimoji="0" lang="en-US" sz="1800" b="1">
                  <a:solidFill>
                    <a:srgbClr val="000000"/>
                  </a:solidFill>
                  <a:latin typeface="Arial" charset="0"/>
                </a:rPr>
                <a:t>X</a:t>
              </a:r>
            </a:p>
          </p:txBody>
        </p:sp>
        <p:sp>
          <p:nvSpPr>
            <p:cNvPr id="34" name="Line 33"/>
            <p:cNvSpPr>
              <a:spLocks noChangeShapeType="1"/>
            </p:cNvSpPr>
            <p:nvPr/>
          </p:nvSpPr>
          <p:spPr bwMode="auto">
            <a:xfrm>
              <a:off x="2892" y="3299"/>
              <a:ext cx="82" cy="0"/>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35" name="Line 34"/>
            <p:cNvSpPr>
              <a:spLocks noChangeShapeType="1"/>
            </p:cNvSpPr>
            <p:nvPr/>
          </p:nvSpPr>
          <p:spPr bwMode="auto">
            <a:xfrm flipV="1">
              <a:off x="2926" y="3139"/>
              <a:ext cx="0" cy="106"/>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36" name="Line 35"/>
            <p:cNvSpPr>
              <a:spLocks noChangeShapeType="1"/>
            </p:cNvSpPr>
            <p:nvPr/>
          </p:nvSpPr>
          <p:spPr bwMode="auto">
            <a:xfrm>
              <a:off x="2898" y="2988"/>
              <a:ext cx="1577" cy="0"/>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37" name="Line 36"/>
            <p:cNvSpPr>
              <a:spLocks noChangeShapeType="1"/>
            </p:cNvSpPr>
            <p:nvPr/>
          </p:nvSpPr>
          <p:spPr bwMode="auto">
            <a:xfrm flipV="1">
              <a:off x="3703" y="2890"/>
              <a:ext cx="0" cy="106"/>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38" name="Rectangle 37"/>
            <p:cNvSpPr>
              <a:spLocks noChangeArrowheads="1"/>
            </p:cNvSpPr>
            <p:nvPr/>
          </p:nvSpPr>
          <p:spPr bwMode="auto">
            <a:xfrm>
              <a:off x="3607" y="3100"/>
              <a:ext cx="22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p>
              <a:pPr algn="ctr"/>
              <a:r>
                <a:rPr kumimoji="0" lang="en-US" sz="1800" b="1">
                  <a:solidFill>
                    <a:srgbClr val="333399"/>
                  </a:solidFill>
                  <a:latin typeface="Arial" charset="0"/>
                </a:rPr>
                <a:t>X</a:t>
              </a:r>
            </a:p>
          </p:txBody>
        </p:sp>
        <p:sp>
          <p:nvSpPr>
            <p:cNvPr id="39" name="Line 38"/>
            <p:cNvSpPr>
              <a:spLocks noChangeShapeType="1"/>
            </p:cNvSpPr>
            <p:nvPr/>
          </p:nvSpPr>
          <p:spPr bwMode="auto">
            <a:xfrm>
              <a:off x="3669" y="3050"/>
              <a:ext cx="82" cy="0"/>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40" name="Line 39"/>
            <p:cNvSpPr>
              <a:spLocks noChangeShapeType="1"/>
            </p:cNvSpPr>
            <p:nvPr/>
          </p:nvSpPr>
          <p:spPr bwMode="auto">
            <a:xfrm>
              <a:off x="987" y="3480"/>
              <a:ext cx="1577" cy="0"/>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41" name="Line 40"/>
            <p:cNvSpPr>
              <a:spLocks noChangeShapeType="1"/>
            </p:cNvSpPr>
            <p:nvPr/>
          </p:nvSpPr>
          <p:spPr bwMode="auto">
            <a:xfrm flipV="1">
              <a:off x="1792" y="3382"/>
              <a:ext cx="0" cy="106"/>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42" name="Rectangle 41"/>
            <p:cNvSpPr>
              <a:spLocks noChangeArrowheads="1"/>
            </p:cNvSpPr>
            <p:nvPr/>
          </p:nvSpPr>
          <p:spPr bwMode="auto">
            <a:xfrm>
              <a:off x="1696" y="3592"/>
              <a:ext cx="22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p>
              <a:pPr algn="ctr"/>
              <a:r>
                <a:rPr kumimoji="0" lang="en-US" sz="1800" b="1">
                  <a:solidFill>
                    <a:srgbClr val="333399"/>
                  </a:solidFill>
                  <a:latin typeface="Arial" charset="0"/>
                </a:rPr>
                <a:t>X</a:t>
              </a:r>
            </a:p>
          </p:txBody>
        </p:sp>
        <p:sp>
          <p:nvSpPr>
            <p:cNvPr id="43" name="Line 42"/>
            <p:cNvSpPr>
              <a:spLocks noChangeShapeType="1"/>
            </p:cNvSpPr>
            <p:nvPr/>
          </p:nvSpPr>
          <p:spPr bwMode="auto">
            <a:xfrm>
              <a:off x="1758" y="3542"/>
              <a:ext cx="82" cy="0"/>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grpSp>
    </p:spTree>
    <p:extLst>
      <p:ext uri="{BB962C8B-B14F-4D97-AF65-F5344CB8AC3E}">
        <p14:creationId xmlns:p14="http://schemas.microsoft.com/office/powerpoint/2010/main" val="2364850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800" dirty="0">
                <a:solidFill>
                  <a:srgbClr val="000040"/>
                </a:solidFill>
              </a:rPr>
              <a:t>95% Confidence Intervals for </a:t>
            </a:r>
            <a:r>
              <a:rPr lang="en-US" sz="1800" i="1" dirty="0">
                <a:solidFill>
                  <a:srgbClr val="000040"/>
                </a:solidFill>
                <a:latin typeface="Symbol" pitchFamily="18" charset="2"/>
              </a:rPr>
              <a:t></a:t>
            </a:r>
            <a:endParaRPr lang="en-US" sz="1800" b="0" dirty="0" smtClean="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162522886"/>
              </p:ext>
            </p:extLst>
          </p:nvPr>
        </p:nvGraphicFramePr>
        <p:xfrm>
          <a:off x="1506538" y="1815990"/>
          <a:ext cx="6115050" cy="684213"/>
        </p:xfrm>
        <a:graphic>
          <a:graphicData uri="http://schemas.openxmlformats.org/presentationml/2006/ole">
            <mc:AlternateContent xmlns:mc="http://schemas.openxmlformats.org/markup-compatibility/2006">
              <mc:Choice xmlns:v="urn:schemas-microsoft-com:vml" Requires="v">
                <p:oleObj spid="_x0000_s24582" name="Equation" r:id="rId3" imgW="2273300" imgH="254000" progId="">
                  <p:embed/>
                </p:oleObj>
              </mc:Choice>
              <mc:Fallback>
                <p:oleObj name="Equation" r:id="rId3" imgW="2273300" imgH="2540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538" y="1815990"/>
                        <a:ext cx="6115050" cy="684213"/>
                      </a:xfrm>
                      <a:prstGeom prst="rect">
                        <a:avLst/>
                      </a:prstGeom>
                      <a:noFill/>
                      <a:ln w="57150">
                        <a:solidFill>
                          <a:srgbClr val="FFCC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07982802"/>
              </p:ext>
            </p:extLst>
          </p:nvPr>
        </p:nvGraphicFramePr>
        <p:xfrm>
          <a:off x="1530350" y="2900253"/>
          <a:ext cx="6037263" cy="3294062"/>
        </p:xfrm>
        <a:graphic>
          <a:graphicData uri="http://schemas.openxmlformats.org/presentationml/2006/ole">
            <mc:AlternateContent xmlns:mc="http://schemas.openxmlformats.org/markup-compatibility/2006">
              <mc:Choice xmlns:v="urn:schemas-microsoft-com:vml" Requires="v">
                <p:oleObj spid="_x0000_s24583" name="Equation" r:id="rId5" imgW="2374900" imgH="1295400" progId="">
                  <p:embed/>
                </p:oleObj>
              </mc:Choice>
              <mc:Fallback>
                <p:oleObj name="Equation" r:id="rId5" imgW="2374900" imgH="12954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0350" y="2900253"/>
                        <a:ext cx="6037263" cy="3294062"/>
                      </a:xfrm>
                      <a:prstGeom prst="rect">
                        <a:avLst/>
                      </a:prstGeom>
                      <a:noFill/>
                      <a:ln w="57150">
                        <a:solidFill>
                          <a:srgbClr val="FFCC00"/>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Tree>
    <p:extLst>
      <p:ext uri="{BB962C8B-B14F-4D97-AF65-F5344CB8AC3E}">
        <p14:creationId xmlns:p14="http://schemas.microsoft.com/office/powerpoint/2010/main" val="2364850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Example</a:t>
            </a:r>
            <a:r>
              <a:rPr lang="it-IT" sz="2000" b="0" u="sng" dirty="0" smtClean="0">
                <a:latin typeface="Times New Roman" pitchFamily="18" charset="0"/>
                <a:cs typeface="Times New Roman" pitchFamily="18" charset="0"/>
              </a:rPr>
              <a:t> :</a:t>
            </a:r>
          </a:p>
          <a:p>
            <a:pPr marL="0" indent="0" algn="just">
              <a:buNone/>
            </a:pPr>
            <a:r>
              <a:rPr lang="it-IT" sz="1800" b="0" dirty="0">
                <a:latin typeface="Times New Roman" pitchFamily="18" charset="0"/>
                <a:cs typeface="Times New Roman" pitchFamily="18" charset="0"/>
              </a:rPr>
              <a:t>.</a:t>
            </a:r>
            <a:endParaRPr lang="en-US" sz="2000" b="0" dirty="0" smtClean="0">
              <a:latin typeface="Times New Roman" pitchFamily="18" charset="0"/>
              <a:cs typeface="Times New Roman" pitchFamily="18" charset="0"/>
            </a:endParaRPr>
          </a:p>
        </p:txBody>
      </p:sp>
      <p:sp>
        <p:nvSpPr>
          <p:cNvPr id="5" name="Content Placeholder 2"/>
          <p:cNvSpPr txBox="1">
            <a:spLocks/>
          </p:cNvSpPr>
          <p:nvPr/>
        </p:nvSpPr>
        <p:spPr>
          <a:xfrm>
            <a:off x="381000" y="2008015"/>
            <a:ext cx="8382000" cy="22110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smtClean="0">
                <a:latin typeface="Times New Roman" pitchFamily="18" charset="0"/>
                <a:cs typeface="Times New Roman" pitchFamily="18" charset="0"/>
              </a:rPr>
              <a:t>A survey was taken of U.S. companies that do business with firms in India. One of the questions on the survey was: Approximately how many years</a:t>
            </a:r>
            <a:br>
              <a:rPr lang="en-US" sz="2000" smtClean="0">
                <a:latin typeface="Times New Roman" pitchFamily="18" charset="0"/>
                <a:cs typeface="Times New Roman" pitchFamily="18" charset="0"/>
              </a:rPr>
            </a:br>
            <a:r>
              <a:rPr lang="en-US" sz="2000" smtClean="0">
                <a:latin typeface="Times New Roman" pitchFamily="18" charset="0"/>
                <a:cs typeface="Times New Roman" pitchFamily="18" charset="0"/>
              </a:rPr>
              <a:t>has your company been trading with firms in India?</a:t>
            </a:r>
          </a:p>
          <a:p>
            <a:pPr marL="0" indent="0" algn="just">
              <a:buFont typeface="Arial" pitchFamily="34" charset="0"/>
              <a:buNone/>
            </a:pPr>
            <a:r>
              <a:rPr lang="en-US" sz="2000" smtClean="0">
                <a:latin typeface="Times New Roman" pitchFamily="18" charset="0"/>
                <a:cs typeface="Times New Roman" pitchFamily="18" charset="0"/>
              </a:rPr>
              <a:t/>
            </a:r>
            <a:br>
              <a:rPr lang="en-US" sz="2000" smtClean="0">
                <a:latin typeface="Times New Roman" pitchFamily="18" charset="0"/>
                <a:cs typeface="Times New Roman" pitchFamily="18" charset="0"/>
              </a:rPr>
            </a:br>
            <a:r>
              <a:rPr lang="en-US" sz="2000" smtClean="0">
                <a:latin typeface="Times New Roman" pitchFamily="18" charset="0"/>
                <a:cs typeface="Times New Roman" pitchFamily="18" charset="0"/>
              </a:rPr>
              <a:t>A random sample of 44 responses to this question yielded a mean of 10.455 years. Suppose the population standard deviation for this question</a:t>
            </a:r>
            <a:br>
              <a:rPr lang="en-US" sz="2000" smtClean="0">
                <a:latin typeface="Times New Roman" pitchFamily="18" charset="0"/>
                <a:cs typeface="Times New Roman" pitchFamily="18" charset="0"/>
              </a:rPr>
            </a:br>
            <a:r>
              <a:rPr lang="en-US" sz="2000" smtClean="0">
                <a:latin typeface="Times New Roman" pitchFamily="18" charset="0"/>
                <a:cs typeface="Times New Roman" pitchFamily="18" charset="0"/>
              </a:rPr>
              <a:t>is 7.7 years. Using this information, construct a 90% confidence interval for the mean number of years that a company has been trading in India for the population of U.S. companies trading with firms in India.</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64850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Example</a:t>
            </a:r>
            <a:r>
              <a:rPr lang="it-IT" sz="2000" b="0" u="sng" dirty="0" smtClean="0">
                <a:latin typeface="Times New Roman" pitchFamily="18" charset="0"/>
                <a:cs typeface="Times New Roman" pitchFamily="18" charset="0"/>
              </a:rPr>
              <a:t> :</a:t>
            </a:r>
          </a:p>
          <a:p>
            <a:pPr marL="0" indent="0" algn="just">
              <a:buNone/>
            </a:pPr>
            <a:r>
              <a:rPr lang="it-IT" sz="1800" b="0" dirty="0">
                <a:latin typeface="Times New Roman" pitchFamily="18" charset="0"/>
                <a:cs typeface="Times New Roman" pitchFamily="18" charset="0"/>
              </a:rPr>
              <a:t>.</a:t>
            </a:r>
            <a:endParaRPr lang="en-US" sz="2000" b="0" dirty="0" smtClean="0">
              <a:latin typeface="Times New Roman" pitchFamily="18" charset="0"/>
              <a:cs typeface="Times New Roman" pitchFamily="18" charset="0"/>
            </a:endParaRPr>
          </a:p>
        </p:txBody>
      </p:sp>
      <p:graphicFrame>
        <p:nvGraphicFramePr>
          <p:cNvPr id="5" name="Object 4">
            <a:hlinkClick r:id="" action="ppaction://ole?verb=0"/>
          </p:cNvPr>
          <p:cNvGraphicFramePr>
            <a:graphicFrameLocks noChangeAspect="1"/>
          </p:cNvGraphicFramePr>
          <p:nvPr/>
        </p:nvGraphicFramePr>
        <p:xfrm>
          <a:off x="947738" y="2835275"/>
          <a:ext cx="7248525" cy="3362325"/>
        </p:xfrm>
        <a:graphic>
          <a:graphicData uri="http://schemas.openxmlformats.org/presentationml/2006/ole">
            <mc:AlternateContent xmlns:mc="http://schemas.openxmlformats.org/markup-compatibility/2006">
              <mc:Choice xmlns:v="urn:schemas-microsoft-com:vml" Requires="v">
                <p:oleObj spid="_x0000_s25606" name="Equation" r:id="rId3" imgW="2794000" imgH="1295400" progId="Equation.3">
                  <p:embed/>
                </p:oleObj>
              </mc:Choice>
              <mc:Fallback>
                <p:oleObj name="Equation" r:id="rId3" imgW="2794000" imgH="1295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738" y="2835275"/>
                        <a:ext cx="7248525" cy="3362325"/>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a:hlinkClick r:id="" action="ppaction://ole?verb=0"/>
          </p:cNvPr>
          <p:cNvGraphicFramePr>
            <a:graphicFrameLocks/>
          </p:cNvGraphicFramePr>
          <p:nvPr/>
        </p:nvGraphicFramePr>
        <p:xfrm>
          <a:off x="2295525" y="1539875"/>
          <a:ext cx="4552950" cy="1112838"/>
        </p:xfrm>
        <a:graphic>
          <a:graphicData uri="http://schemas.openxmlformats.org/presentationml/2006/ole">
            <mc:AlternateContent xmlns:mc="http://schemas.openxmlformats.org/markup-compatibility/2006">
              <mc:Choice xmlns:v="urn:schemas-microsoft-com:vml" Requires="v">
                <p:oleObj spid="_x0000_s25607" name="Equation" r:id="rId5" imgW="1765300" imgH="431800" progId="Equation.3">
                  <p:embed/>
                </p:oleObj>
              </mc:Choice>
              <mc:Fallback>
                <p:oleObj name="Equation" r:id="rId5" imgW="1765300" imgH="4318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5525" y="1539875"/>
                        <a:ext cx="4552950" cy="1112838"/>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64850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Example</a:t>
            </a:r>
            <a:r>
              <a:rPr lang="it-IT" sz="2000" b="0" u="sng" dirty="0" smtClean="0">
                <a:latin typeface="Times New Roman" pitchFamily="18" charset="0"/>
                <a:cs typeface="Times New Roman" pitchFamily="18" charset="0"/>
              </a:rPr>
              <a:t> :</a:t>
            </a:r>
          </a:p>
          <a:p>
            <a:pPr marL="0" indent="0" algn="just">
              <a:buNone/>
            </a:pPr>
            <a:r>
              <a:rPr lang="it-IT" sz="1800" b="0" dirty="0">
                <a:latin typeface="Times New Roman" pitchFamily="18" charset="0"/>
                <a:cs typeface="Times New Roman" pitchFamily="18" charset="0"/>
              </a:rPr>
              <a:t>.</a:t>
            </a:r>
            <a:endParaRPr lang="en-US" sz="2000" b="0" dirty="0" smtClean="0">
              <a:latin typeface="Times New Roman" pitchFamily="18" charset="0"/>
              <a:cs typeface="Times New Roman" pitchFamily="18" charset="0"/>
            </a:endParaRPr>
          </a:p>
        </p:txBody>
      </p:sp>
      <p:sp>
        <p:nvSpPr>
          <p:cNvPr id="5" name="Content Placeholder 2"/>
          <p:cNvSpPr txBox="1">
            <a:spLocks/>
          </p:cNvSpPr>
          <p:nvPr/>
        </p:nvSpPr>
        <p:spPr>
          <a:xfrm>
            <a:off x="381000" y="2008015"/>
            <a:ext cx="8382000" cy="22110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smtClean="0">
                <a:latin typeface="Times New Roman" pitchFamily="18" charset="0"/>
                <a:cs typeface="Times New Roman" pitchFamily="18" charset="0"/>
              </a:rPr>
              <a:t>A study is conducted in a company that employs 800 engineers. A random sample of 50 engineers reveals that the average sample age is 34.3 years. Historically, the population standard deviation of the age of the company’s engineers is approximately 8 years. </a:t>
            </a:r>
          </a:p>
          <a:p>
            <a:pPr marL="0" indent="0" algn="just">
              <a:buFont typeface="Arial" pitchFamily="34" charset="0"/>
              <a:buNone/>
            </a:pPr>
            <a:endParaRPr lang="en-US" sz="2000" smtClean="0">
              <a:latin typeface="Times New Roman" pitchFamily="18" charset="0"/>
              <a:cs typeface="Times New Roman" pitchFamily="18" charset="0"/>
            </a:endParaRPr>
          </a:p>
          <a:p>
            <a:pPr marL="0" indent="0" algn="just">
              <a:buFont typeface="Arial" pitchFamily="34" charset="0"/>
              <a:buNone/>
            </a:pPr>
            <a:r>
              <a:rPr lang="en-US" sz="2000" smtClean="0">
                <a:latin typeface="Times New Roman" pitchFamily="18" charset="0"/>
                <a:cs typeface="Times New Roman" pitchFamily="18" charset="0"/>
              </a:rPr>
              <a:t>Construct a 98% confidence interval to estimate the average age of all the engineers in this company.</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64850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Example</a:t>
            </a:r>
            <a:r>
              <a:rPr lang="it-IT" sz="2000" b="0" u="sng" dirty="0" smtClean="0">
                <a:latin typeface="Times New Roman" pitchFamily="18" charset="0"/>
                <a:cs typeface="Times New Roman" pitchFamily="18" charset="0"/>
              </a:rPr>
              <a:t> :</a:t>
            </a:r>
          </a:p>
          <a:p>
            <a:pPr marL="0" indent="0" algn="just">
              <a:buNone/>
            </a:pPr>
            <a:r>
              <a:rPr lang="it-IT" sz="1800" b="0" dirty="0">
                <a:latin typeface="Times New Roman" pitchFamily="18" charset="0"/>
                <a:cs typeface="Times New Roman" pitchFamily="18" charset="0"/>
              </a:rPr>
              <a:t>.</a:t>
            </a:r>
            <a:endParaRPr lang="en-US" sz="2000" b="0" dirty="0" smtClean="0">
              <a:latin typeface="Times New Roman" pitchFamily="18" charset="0"/>
              <a:cs typeface="Times New Roman" pitchFamily="18" charset="0"/>
            </a:endParaRP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716132354"/>
              </p:ext>
            </p:extLst>
          </p:nvPr>
        </p:nvGraphicFramePr>
        <p:xfrm>
          <a:off x="877888" y="3490953"/>
          <a:ext cx="7388225" cy="2741612"/>
        </p:xfrm>
        <a:graphic>
          <a:graphicData uri="http://schemas.openxmlformats.org/presentationml/2006/ole">
            <mc:AlternateContent xmlns:mc="http://schemas.openxmlformats.org/markup-compatibility/2006">
              <mc:Choice xmlns:v="urn:schemas-microsoft-com:vml" Requires="v">
                <p:oleObj spid="_x0000_s26630" name="Equation" r:id="rId3" imgW="3695700" imgH="1371600" progId="Equation.3">
                  <p:embed/>
                </p:oleObj>
              </mc:Choice>
              <mc:Fallback>
                <p:oleObj name="Equation" r:id="rId3" imgW="3695700" imgH="1371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88" y="3490953"/>
                        <a:ext cx="7388225" cy="2741612"/>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6" name="Object 5">
            <a:hlinkClick r:id="" action="ppaction://ole?verb=0"/>
          </p:cNvPr>
          <p:cNvGraphicFramePr>
            <a:graphicFrameLocks/>
          </p:cNvGraphicFramePr>
          <p:nvPr>
            <p:extLst>
              <p:ext uri="{D42A27DB-BD31-4B8C-83A1-F6EECF244321}">
                <p14:modId xmlns:p14="http://schemas.microsoft.com/office/powerpoint/2010/main" val="2146817922"/>
              </p:ext>
            </p:extLst>
          </p:nvPr>
        </p:nvGraphicFramePr>
        <p:xfrm>
          <a:off x="1636713" y="1965365"/>
          <a:ext cx="5870575" cy="1123950"/>
        </p:xfrm>
        <a:graphic>
          <a:graphicData uri="http://schemas.openxmlformats.org/presentationml/2006/ole">
            <mc:AlternateContent xmlns:mc="http://schemas.openxmlformats.org/markup-compatibility/2006">
              <mc:Choice xmlns:v="urn:schemas-microsoft-com:vml" Requires="v">
                <p:oleObj spid="_x0000_s26631" name="Equation" r:id="rId5" imgW="2260600" imgH="431800" progId="Equation.3">
                  <p:embed/>
                </p:oleObj>
              </mc:Choice>
              <mc:Fallback>
                <p:oleObj name="Equation" r:id="rId5" imgW="2260600" imgH="4318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6713" y="1965365"/>
                        <a:ext cx="5870575" cy="112395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648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4"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Normal </a:t>
            </a:r>
            <a:r>
              <a:rPr lang="it-IT" sz="2000" b="0" u="sng" dirty="0">
                <a:latin typeface="Times New Roman" pitchFamily="18" charset="0"/>
                <a:cs typeface="Times New Roman" pitchFamily="18" charset="0"/>
              </a:rPr>
              <a:t>Distributions </a:t>
            </a:r>
            <a:r>
              <a:rPr lang="it-IT" sz="2000" b="0" u="sng" dirty="0" smtClean="0">
                <a:latin typeface="Times New Roman" pitchFamily="18" charset="0"/>
                <a:cs typeface="Times New Roman" pitchFamily="18" charset="0"/>
              </a:rPr>
              <a:t>: Calculating Probabilities :</a:t>
            </a:r>
          </a:p>
          <a:p>
            <a:pPr marL="0" indent="0" algn="just">
              <a:buNone/>
            </a:pPr>
            <a:endParaRPr lang="it-IT" sz="2000" b="0" u="sng" dirty="0">
              <a:latin typeface="Times New Roman" pitchFamily="18" charset="0"/>
              <a:cs typeface="Times New Roman" pitchFamily="18" charset="0"/>
            </a:endParaRPr>
          </a:p>
        </p:txBody>
      </p:sp>
      <p:sp>
        <p:nvSpPr>
          <p:cNvPr id="5" name="Content Placeholder 2"/>
          <p:cNvSpPr txBox="1">
            <a:spLocks/>
          </p:cNvSpPr>
          <p:nvPr/>
        </p:nvSpPr>
        <p:spPr>
          <a:xfrm>
            <a:off x="511175" y="1752420"/>
            <a:ext cx="8382000" cy="42227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mtClean="0">
                <a:latin typeface="Times New Roman" pitchFamily="18" charset="0"/>
                <a:cs typeface="Times New Roman" pitchFamily="18" charset="0"/>
              </a:rPr>
              <a:t>Rather than create a different table for every normal distribution (with different mean and std devs), we can calculate a standardized normal distribution, called Z</a:t>
            </a:r>
          </a:p>
          <a:p>
            <a:r>
              <a:rPr lang="en-US" sz="2000" smtClean="0">
                <a:latin typeface="Times New Roman" pitchFamily="18" charset="0"/>
                <a:cs typeface="Times New Roman" pitchFamily="18" charset="0"/>
              </a:rPr>
              <a:t>A z-score gives the number of standard deviations that a value </a:t>
            </a:r>
            <a:r>
              <a:rPr lang="en-US" sz="2000" i="1" smtClean="0">
                <a:latin typeface="Times New Roman" pitchFamily="18" charset="0"/>
                <a:cs typeface="Times New Roman" pitchFamily="18" charset="0"/>
              </a:rPr>
              <a:t>x</a:t>
            </a:r>
            <a:r>
              <a:rPr lang="en-US" sz="2000" smtClean="0">
                <a:latin typeface="Times New Roman" pitchFamily="18" charset="0"/>
                <a:cs typeface="Times New Roman" pitchFamily="18" charset="0"/>
              </a:rPr>
              <a:t> is above the mean.</a:t>
            </a:r>
          </a:p>
          <a:p>
            <a:r>
              <a:rPr lang="en-US" sz="2000" smtClean="0">
                <a:latin typeface="Times New Roman" pitchFamily="18" charset="0"/>
                <a:cs typeface="Times New Roman" pitchFamily="18" charset="0"/>
              </a:rPr>
              <a:t>Z distribution is normal distribution with a mean of 0 and a std dev of 1  </a:t>
            </a:r>
            <a:endParaRPr lang="en-US" sz="2000" dirty="0" smtClean="0">
              <a:latin typeface="Times New Roman" pitchFamily="18" charset="0"/>
              <a:cs typeface="Times New Roman"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969943496"/>
              </p:ext>
            </p:extLst>
          </p:nvPr>
        </p:nvGraphicFramePr>
        <p:xfrm>
          <a:off x="3151015" y="4389125"/>
          <a:ext cx="2482850" cy="1117600"/>
        </p:xfrm>
        <a:graphic>
          <a:graphicData uri="http://schemas.openxmlformats.org/presentationml/2006/ole">
            <mc:AlternateContent xmlns:mc="http://schemas.openxmlformats.org/markup-compatibility/2006">
              <mc:Choice xmlns:v="urn:schemas-microsoft-com:vml" Requires="v">
                <p:oleObj spid="_x0000_s2060" name="Equation" r:id="rId3" imgW="990360" imgH="444240" progId="Equation.3">
                  <p:embed/>
                </p:oleObj>
              </mc:Choice>
              <mc:Fallback>
                <p:oleObj name="Equation" r:id="rId3" imgW="99036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1015" y="4389125"/>
                        <a:ext cx="2482850" cy="1117600"/>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pic>
                </p:oleObj>
              </mc:Fallback>
            </mc:AlternateContent>
          </a:graphicData>
        </a:graphic>
      </p:graphicFrame>
    </p:spTree>
    <p:extLst>
      <p:ext uri="{BB962C8B-B14F-4D97-AF65-F5344CB8AC3E}">
        <p14:creationId xmlns:p14="http://schemas.microsoft.com/office/powerpoint/2010/main" val="10548877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a:latin typeface="Times New Roman" pitchFamily="18" charset="0"/>
                <a:cs typeface="Times New Roman" pitchFamily="18" charset="0"/>
              </a:rPr>
              <a:t>Estimating the Mean of a </a:t>
            </a:r>
            <a:r>
              <a:rPr lang="en-US" sz="2000" b="0" u="sng" dirty="0" smtClean="0">
                <a:latin typeface="Times New Roman" pitchFamily="18" charset="0"/>
                <a:cs typeface="Times New Roman" pitchFamily="18" charset="0"/>
              </a:rPr>
              <a:t>Normal Population</a:t>
            </a:r>
            <a:r>
              <a:rPr lang="en-US" sz="2000" b="0" u="sng" dirty="0">
                <a:latin typeface="Times New Roman" pitchFamily="18" charset="0"/>
                <a:cs typeface="Times New Roman" pitchFamily="18" charset="0"/>
              </a:rPr>
              <a:t>: Sample Size is Small</a:t>
            </a:r>
            <a:r>
              <a:rPr lang="it-IT" sz="2000" b="0" u="sng" dirty="0" smtClean="0">
                <a:latin typeface="Times New Roman" pitchFamily="18" charset="0"/>
                <a:cs typeface="Times New Roman" pitchFamily="18" charset="0"/>
              </a:rPr>
              <a:t> :</a:t>
            </a:r>
          </a:p>
          <a:p>
            <a:pPr marL="0" indent="0" algn="just">
              <a:buNone/>
            </a:pPr>
            <a:r>
              <a:rPr lang="it-IT" sz="1800" b="0" dirty="0" smtClean="0">
                <a:latin typeface="Times New Roman" pitchFamily="18" charset="0"/>
                <a:cs typeface="Times New Roman" pitchFamily="18" charset="0"/>
              </a:rPr>
              <a:t>.</a:t>
            </a:r>
          </a:p>
          <a:p>
            <a:r>
              <a:rPr lang="en-US" sz="2000" b="0" dirty="0">
                <a:latin typeface="Times New Roman" pitchFamily="18" charset="0"/>
                <a:cs typeface="Times New Roman" pitchFamily="18" charset="0"/>
              </a:rPr>
              <a:t>The distribution of sample means is approximately normal if the population has a normal distribution.</a:t>
            </a:r>
          </a:p>
          <a:p>
            <a:r>
              <a:rPr lang="en-US" sz="2000" b="0" dirty="0">
                <a:latin typeface="Times New Roman" pitchFamily="18" charset="0"/>
                <a:cs typeface="Times New Roman" pitchFamily="18" charset="0"/>
              </a:rPr>
              <a:t>The </a:t>
            </a:r>
            <a:r>
              <a:rPr lang="en-US" sz="2000" b="0" i="1" dirty="0">
                <a:latin typeface="Times New Roman" pitchFamily="18" charset="0"/>
                <a:cs typeface="Times New Roman" pitchFamily="18" charset="0"/>
              </a:rPr>
              <a:t>z</a:t>
            </a:r>
            <a:r>
              <a:rPr lang="en-US" sz="2000" b="0" dirty="0">
                <a:latin typeface="Times New Roman" pitchFamily="18" charset="0"/>
                <a:cs typeface="Times New Roman" pitchFamily="18" charset="0"/>
              </a:rPr>
              <a:t> formulas can be use to estimate a population mean if the value of the population Standard Deviation is known.</a:t>
            </a:r>
          </a:p>
          <a:p>
            <a:pPr marL="0" indent="0" algn="just">
              <a:buNone/>
            </a:pPr>
            <a:endParaRPr lang="en-US" sz="2000" b="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364850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T Distribution : </a:t>
            </a:r>
            <a:endParaRPr lang="it-IT" sz="2000" b="0" u="sng" dirty="0" smtClean="0">
              <a:latin typeface="Times New Roman" pitchFamily="18" charset="0"/>
              <a:cs typeface="Times New Roman" pitchFamily="18" charset="0"/>
            </a:endParaRPr>
          </a:p>
          <a:p>
            <a:pPr marL="0" indent="0" algn="just">
              <a:buNone/>
            </a:pPr>
            <a:endParaRPr lang="it-IT" sz="1600" b="0" dirty="0" smtClean="0">
              <a:latin typeface="Times New Roman" pitchFamily="18" charset="0"/>
              <a:cs typeface="Times New Roman" pitchFamily="18" charset="0"/>
            </a:endParaRPr>
          </a:p>
          <a:p>
            <a:r>
              <a:rPr lang="en-US" sz="1800" b="0" dirty="0">
                <a:latin typeface="Times New Roman" pitchFamily="18" charset="0"/>
                <a:cs typeface="Times New Roman" pitchFamily="18" charset="0"/>
              </a:rPr>
              <a:t>A family of distributions -- a unique distribution for each value of its parameter, degrees of freedom (</a:t>
            </a:r>
            <a:r>
              <a:rPr lang="en-US" sz="1800" b="0" dirty="0" err="1">
                <a:latin typeface="Times New Roman" pitchFamily="18" charset="0"/>
                <a:cs typeface="Times New Roman" pitchFamily="18" charset="0"/>
              </a:rPr>
              <a:t>d.f.</a:t>
            </a:r>
            <a:r>
              <a:rPr lang="en-US" sz="1800" b="0" dirty="0">
                <a:latin typeface="Times New Roman" pitchFamily="18" charset="0"/>
                <a:cs typeface="Times New Roman" pitchFamily="18" charset="0"/>
              </a:rPr>
              <a:t>)</a:t>
            </a:r>
          </a:p>
          <a:p>
            <a:r>
              <a:rPr lang="en-US" sz="1800" b="0" dirty="0">
                <a:solidFill>
                  <a:srgbClr val="FF0000"/>
                </a:solidFill>
                <a:latin typeface="Times New Roman" pitchFamily="18" charset="0"/>
                <a:cs typeface="Times New Roman" pitchFamily="18" charset="0"/>
              </a:rPr>
              <a:t>t distribution is used instead of the z distribution for doing inferential statistics on the population mean when the population </a:t>
            </a:r>
            <a:r>
              <a:rPr lang="en-US" sz="1800" b="0" dirty="0" err="1">
                <a:solidFill>
                  <a:srgbClr val="FF0000"/>
                </a:solidFill>
                <a:latin typeface="Times New Roman" pitchFamily="18" charset="0"/>
                <a:cs typeface="Times New Roman" pitchFamily="18" charset="0"/>
              </a:rPr>
              <a:t>Std</a:t>
            </a:r>
            <a:r>
              <a:rPr lang="en-US" sz="1800" b="0" dirty="0">
                <a:solidFill>
                  <a:srgbClr val="FF0000"/>
                </a:solidFill>
                <a:latin typeface="Times New Roman" pitchFamily="18" charset="0"/>
                <a:cs typeface="Times New Roman" pitchFamily="18" charset="0"/>
              </a:rPr>
              <a:t> </a:t>
            </a:r>
            <a:r>
              <a:rPr lang="en-US" sz="1800" b="0" dirty="0" err="1">
                <a:solidFill>
                  <a:srgbClr val="FF0000"/>
                </a:solidFill>
                <a:latin typeface="Times New Roman" pitchFamily="18" charset="0"/>
                <a:cs typeface="Times New Roman" pitchFamily="18" charset="0"/>
              </a:rPr>
              <a:t>Dev</a:t>
            </a:r>
            <a:r>
              <a:rPr lang="en-US" sz="1800" b="0" dirty="0">
                <a:solidFill>
                  <a:srgbClr val="FF0000"/>
                </a:solidFill>
                <a:latin typeface="Times New Roman" pitchFamily="18" charset="0"/>
                <a:cs typeface="Times New Roman" pitchFamily="18" charset="0"/>
              </a:rPr>
              <a:t> is unknown and the population is normally distributed</a:t>
            </a:r>
          </a:p>
          <a:p>
            <a:r>
              <a:rPr lang="en-US" sz="1800" b="0" dirty="0">
                <a:latin typeface="Times New Roman" pitchFamily="18" charset="0"/>
                <a:cs typeface="Times New Roman" pitchFamily="18" charset="0"/>
              </a:rPr>
              <a:t>With the t distribution, you use the Sample </a:t>
            </a:r>
            <a:r>
              <a:rPr lang="en-US" sz="1800" b="0" dirty="0" err="1">
                <a:latin typeface="Times New Roman" pitchFamily="18" charset="0"/>
                <a:cs typeface="Times New Roman" pitchFamily="18" charset="0"/>
              </a:rPr>
              <a:t>Std</a:t>
            </a:r>
            <a:r>
              <a:rPr lang="en-US" sz="1800" b="0" dirty="0">
                <a:latin typeface="Times New Roman" pitchFamily="18" charset="0"/>
                <a:cs typeface="Times New Roman" pitchFamily="18" charset="0"/>
              </a:rPr>
              <a:t> </a:t>
            </a:r>
            <a:r>
              <a:rPr lang="en-US" sz="1800" b="0" dirty="0" err="1">
                <a:latin typeface="Times New Roman" pitchFamily="18" charset="0"/>
                <a:cs typeface="Times New Roman" pitchFamily="18" charset="0"/>
              </a:rPr>
              <a:t>Dev</a:t>
            </a:r>
            <a:r>
              <a:rPr lang="en-US" sz="1800" b="0" dirty="0">
                <a:latin typeface="Times New Roman" pitchFamily="18" charset="0"/>
                <a:cs typeface="Times New Roman" pitchFamily="18" charset="0"/>
              </a:rPr>
              <a:t>, </a:t>
            </a:r>
            <a:r>
              <a:rPr lang="en-US" sz="1800" b="0" dirty="0" smtClean="0">
                <a:latin typeface="Times New Roman" pitchFamily="18" charset="0"/>
                <a:cs typeface="Times New Roman" pitchFamily="18" charset="0"/>
              </a:rPr>
              <a:t>s</a:t>
            </a:r>
          </a:p>
          <a:p>
            <a:r>
              <a:rPr lang="en-US" sz="1800" b="0" dirty="0">
                <a:latin typeface="Times New Roman" pitchFamily="18" charset="0"/>
                <a:cs typeface="Times New Roman" pitchFamily="18" charset="0"/>
              </a:rPr>
              <a:t>A family of distributions - a unique distribution for each value of its parameter using degrees of freedom (</a:t>
            </a:r>
            <a:r>
              <a:rPr lang="en-US" sz="1800" b="0" dirty="0" err="1">
                <a:latin typeface="Times New Roman" pitchFamily="18" charset="0"/>
                <a:cs typeface="Times New Roman" pitchFamily="18" charset="0"/>
              </a:rPr>
              <a:t>d.f.</a:t>
            </a:r>
            <a:r>
              <a:rPr lang="en-US" sz="1800" b="0" dirty="0">
                <a:latin typeface="Times New Roman" pitchFamily="18" charset="0"/>
                <a:cs typeface="Times New Roman" pitchFamily="18" charset="0"/>
              </a:rPr>
              <a:t>)</a:t>
            </a:r>
          </a:p>
          <a:p>
            <a:r>
              <a:rPr lang="en-US" sz="1800" b="0" u="sng" dirty="0">
                <a:latin typeface="Times New Roman" pitchFamily="18" charset="0"/>
                <a:cs typeface="Times New Roman" pitchFamily="18" charset="0"/>
              </a:rPr>
              <a:t>t formula:</a:t>
            </a:r>
          </a:p>
          <a:p>
            <a:endParaRPr lang="en-US" sz="1800" b="0" dirty="0">
              <a:latin typeface="Times New Roman" pitchFamily="18" charset="0"/>
              <a:cs typeface="Times New Roman" pitchFamily="18" charset="0"/>
            </a:endParaRPr>
          </a:p>
        </p:txBody>
      </p:sp>
      <p:graphicFrame>
        <p:nvGraphicFramePr>
          <p:cNvPr id="5" name="Object 4">
            <a:hlinkClick r:id="" action="ppaction://ole?verb=0"/>
          </p:cNvPr>
          <p:cNvGraphicFramePr>
            <a:graphicFrameLocks/>
          </p:cNvGraphicFramePr>
          <p:nvPr>
            <p:extLst>
              <p:ext uri="{D42A27DB-BD31-4B8C-83A1-F6EECF244321}">
                <p14:modId xmlns:p14="http://schemas.microsoft.com/office/powerpoint/2010/main" val="805177928"/>
              </p:ext>
            </p:extLst>
          </p:nvPr>
        </p:nvGraphicFramePr>
        <p:xfrm>
          <a:off x="3266230" y="4888390"/>
          <a:ext cx="1982420" cy="1368550"/>
        </p:xfrm>
        <a:graphic>
          <a:graphicData uri="http://schemas.openxmlformats.org/presentationml/2006/ole">
            <mc:AlternateContent xmlns:mc="http://schemas.openxmlformats.org/markup-compatibility/2006">
              <mc:Choice xmlns:v="urn:schemas-microsoft-com:vml" Requires="v">
                <p:oleObj spid="_x0000_s27652" name="Equation" r:id="rId3" imgW="583947" imgH="634725" progId="Equation.3">
                  <p:embed/>
                </p:oleObj>
              </mc:Choice>
              <mc:Fallback>
                <p:oleObj name="Equation" r:id="rId3" imgW="583947" imgH="634725"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6230" y="4888390"/>
                        <a:ext cx="1982420" cy="1368550"/>
                      </a:xfrm>
                      <a:prstGeom prst="rect">
                        <a:avLst/>
                      </a:prstGeom>
                      <a:noFill/>
                      <a:ln w="50800">
                        <a:solidFill>
                          <a:srgbClr val="F6BF69"/>
                        </a:solidFill>
                        <a:miter lim="800000"/>
                        <a:headEnd/>
                        <a:tailEnd/>
                      </a:ln>
                      <a:effectLst/>
                    </p:spPr>
                  </p:pic>
                </p:oleObj>
              </mc:Fallback>
            </mc:AlternateContent>
          </a:graphicData>
        </a:graphic>
      </p:graphicFrame>
    </p:spTree>
    <p:extLst>
      <p:ext uri="{BB962C8B-B14F-4D97-AF65-F5344CB8AC3E}">
        <p14:creationId xmlns:p14="http://schemas.microsoft.com/office/powerpoint/2010/main" val="2364850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T Distribution Characteristics : </a:t>
            </a:r>
            <a:endParaRPr lang="it-IT" sz="2000" b="0" u="sng" dirty="0" smtClean="0">
              <a:latin typeface="Times New Roman" pitchFamily="18" charset="0"/>
              <a:cs typeface="Times New Roman" pitchFamily="18" charset="0"/>
            </a:endParaRPr>
          </a:p>
          <a:p>
            <a:pPr marL="0" indent="0" algn="just">
              <a:buNone/>
            </a:pPr>
            <a:endParaRPr lang="it-IT" sz="1600" b="0" dirty="0" smtClean="0">
              <a:latin typeface="Times New Roman" pitchFamily="18" charset="0"/>
              <a:cs typeface="Times New Roman" pitchFamily="18" charset="0"/>
            </a:endParaRPr>
          </a:p>
          <a:p>
            <a:r>
              <a:rPr lang="en-US" sz="2000" b="0" i="1" dirty="0">
                <a:solidFill>
                  <a:srgbClr val="000040"/>
                </a:solidFill>
                <a:latin typeface="Times New Roman" pitchFamily="18" charset="0"/>
                <a:cs typeface="Times New Roman" pitchFamily="18" charset="0"/>
              </a:rPr>
              <a:t>t</a:t>
            </a:r>
            <a:r>
              <a:rPr lang="en-US" sz="2000" b="0" dirty="0">
                <a:solidFill>
                  <a:srgbClr val="000040"/>
                </a:solidFill>
                <a:latin typeface="Times New Roman" pitchFamily="18" charset="0"/>
                <a:cs typeface="Times New Roman" pitchFamily="18" charset="0"/>
              </a:rPr>
              <a:t> distribution – symmetric, </a:t>
            </a:r>
            <a:r>
              <a:rPr lang="en-US" sz="2000" b="0" dirty="0" err="1">
                <a:solidFill>
                  <a:srgbClr val="000040"/>
                </a:solidFill>
                <a:latin typeface="Times New Roman" pitchFamily="18" charset="0"/>
                <a:cs typeface="Times New Roman" pitchFamily="18" charset="0"/>
              </a:rPr>
              <a:t>unimodal</a:t>
            </a:r>
            <a:r>
              <a:rPr lang="en-US" sz="2000" b="0" dirty="0">
                <a:solidFill>
                  <a:srgbClr val="000040"/>
                </a:solidFill>
                <a:latin typeface="Times New Roman" pitchFamily="18" charset="0"/>
                <a:cs typeface="Times New Roman" pitchFamily="18" charset="0"/>
              </a:rPr>
              <a:t>, mean = 0, flatter in middle and have more area in their tails than the normal distribution</a:t>
            </a:r>
          </a:p>
          <a:p>
            <a:pPr lvl="1"/>
            <a:r>
              <a:rPr lang="en-US" sz="1800" b="0" i="1" dirty="0">
                <a:solidFill>
                  <a:srgbClr val="000040"/>
                </a:solidFill>
                <a:latin typeface="Times New Roman" pitchFamily="18" charset="0"/>
                <a:cs typeface="Times New Roman" pitchFamily="18" charset="0"/>
              </a:rPr>
              <a:t>t </a:t>
            </a:r>
            <a:r>
              <a:rPr lang="en-US" sz="1800" b="0" dirty="0">
                <a:solidFill>
                  <a:srgbClr val="000040"/>
                </a:solidFill>
                <a:latin typeface="Times New Roman" pitchFamily="18" charset="0"/>
                <a:cs typeface="Times New Roman" pitchFamily="18" charset="0"/>
              </a:rPr>
              <a:t>distribution approach the normal curve as n becomes larger</a:t>
            </a:r>
          </a:p>
          <a:p>
            <a:pPr lvl="1"/>
            <a:r>
              <a:rPr lang="en-US" sz="1800" b="0" i="1" u="sng" dirty="0">
                <a:solidFill>
                  <a:srgbClr val="000040"/>
                </a:solidFill>
                <a:latin typeface="Times New Roman" pitchFamily="18" charset="0"/>
                <a:cs typeface="Times New Roman" pitchFamily="18" charset="0"/>
              </a:rPr>
              <a:t>t</a:t>
            </a:r>
            <a:r>
              <a:rPr lang="en-US" sz="1800" b="0" u="sng" dirty="0">
                <a:solidFill>
                  <a:srgbClr val="000040"/>
                </a:solidFill>
                <a:latin typeface="Times New Roman" pitchFamily="18" charset="0"/>
                <a:cs typeface="Times New Roman" pitchFamily="18" charset="0"/>
              </a:rPr>
              <a:t> distribution is to be used when the population variance</a:t>
            </a:r>
            <a:br>
              <a:rPr lang="en-US" sz="1800" b="0" u="sng" dirty="0">
                <a:solidFill>
                  <a:srgbClr val="000040"/>
                </a:solidFill>
                <a:latin typeface="Times New Roman" pitchFamily="18" charset="0"/>
                <a:cs typeface="Times New Roman" pitchFamily="18" charset="0"/>
              </a:rPr>
            </a:br>
            <a:r>
              <a:rPr lang="en-US" sz="1800" b="0" u="sng" dirty="0">
                <a:solidFill>
                  <a:srgbClr val="000040"/>
                </a:solidFill>
                <a:latin typeface="Times New Roman" pitchFamily="18" charset="0"/>
                <a:cs typeface="Times New Roman" pitchFamily="18" charset="0"/>
              </a:rPr>
              <a:t>or population </a:t>
            </a:r>
            <a:r>
              <a:rPr lang="en-US" sz="1800" b="0" u="sng" dirty="0" err="1">
                <a:solidFill>
                  <a:srgbClr val="000040"/>
                </a:solidFill>
                <a:latin typeface="Times New Roman" pitchFamily="18" charset="0"/>
                <a:cs typeface="Times New Roman" pitchFamily="18" charset="0"/>
              </a:rPr>
              <a:t>Std</a:t>
            </a:r>
            <a:r>
              <a:rPr lang="en-US" sz="1800" b="0" u="sng" dirty="0">
                <a:solidFill>
                  <a:srgbClr val="000040"/>
                </a:solidFill>
                <a:latin typeface="Times New Roman" pitchFamily="18" charset="0"/>
                <a:cs typeface="Times New Roman" pitchFamily="18" charset="0"/>
              </a:rPr>
              <a:t> </a:t>
            </a:r>
            <a:r>
              <a:rPr lang="en-US" sz="1800" b="0" u="sng" dirty="0" err="1">
                <a:solidFill>
                  <a:srgbClr val="000040"/>
                </a:solidFill>
                <a:latin typeface="Times New Roman" pitchFamily="18" charset="0"/>
                <a:cs typeface="Times New Roman" pitchFamily="18" charset="0"/>
              </a:rPr>
              <a:t>Dev</a:t>
            </a:r>
            <a:r>
              <a:rPr lang="en-US" sz="1800" b="0" u="sng" dirty="0">
                <a:solidFill>
                  <a:srgbClr val="000040"/>
                </a:solidFill>
                <a:latin typeface="Times New Roman" pitchFamily="18" charset="0"/>
                <a:cs typeface="Times New Roman" pitchFamily="18" charset="0"/>
              </a:rPr>
              <a:t> is unknown, regardless of the size</a:t>
            </a:r>
            <a:br>
              <a:rPr lang="en-US" sz="1800" b="0" u="sng" dirty="0">
                <a:solidFill>
                  <a:srgbClr val="000040"/>
                </a:solidFill>
                <a:latin typeface="Times New Roman" pitchFamily="18" charset="0"/>
                <a:cs typeface="Times New Roman" pitchFamily="18" charset="0"/>
              </a:rPr>
            </a:br>
            <a:r>
              <a:rPr lang="en-US" sz="1800" b="0" u="sng" dirty="0">
                <a:solidFill>
                  <a:srgbClr val="000040"/>
                </a:solidFill>
                <a:latin typeface="Times New Roman" pitchFamily="18" charset="0"/>
                <a:cs typeface="Times New Roman" pitchFamily="18" charset="0"/>
              </a:rPr>
              <a:t>of the sample</a:t>
            </a:r>
            <a:endParaRPr lang="en-US" sz="1800" b="0" i="1" dirty="0">
              <a:solidFill>
                <a:srgbClr val="000040"/>
              </a:solidFill>
              <a:latin typeface="Times New Roman" pitchFamily="18" charset="0"/>
              <a:cs typeface="Times New Roman" pitchFamily="18" charset="0"/>
            </a:endParaRPr>
          </a:p>
        </p:txBody>
      </p:sp>
      <p:pic>
        <p:nvPicPr>
          <p:cNvPr id="5" name="Picture 3" descr="t curve.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267200"/>
            <a:ext cx="606266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4850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Reading the T Distribution : </a:t>
            </a:r>
            <a:endParaRPr lang="it-IT" sz="2000" b="0" u="sng" dirty="0" smtClean="0">
              <a:latin typeface="Times New Roman" pitchFamily="18" charset="0"/>
              <a:cs typeface="Times New Roman" pitchFamily="18" charset="0"/>
            </a:endParaRPr>
          </a:p>
          <a:p>
            <a:pPr marL="0" indent="0" algn="just">
              <a:buNone/>
            </a:pPr>
            <a:endParaRPr lang="it-IT" sz="1100" b="0" dirty="0" smtClean="0">
              <a:latin typeface="Times New Roman" pitchFamily="18" charset="0"/>
              <a:cs typeface="Times New Roman" pitchFamily="18" charset="0"/>
            </a:endParaRPr>
          </a:p>
          <a:p>
            <a:r>
              <a:rPr lang="en-US" sz="2000" b="0" i="1" dirty="0">
                <a:latin typeface="Times New Roman" pitchFamily="18" charset="0"/>
                <a:cs typeface="Times New Roman" pitchFamily="18" charset="0"/>
              </a:rPr>
              <a:t>t </a:t>
            </a:r>
            <a:r>
              <a:rPr lang="en-US" sz="2000" b="0" dirty="0">
                <a:latin typeface="Times New Roman" pitchFamily="18" charset="0"/>
                <a:cs typeface="Times New Roman" pitchFamily="18" charset="0"/>
              </a:rPr>
              <a:t>table uses the area in the tail of the distribution</a:t>
            </a:r>
          </a:p>
          <a:p>
            <a:pPr lvl="1"/>
            <a:r>
              <a:rPr lang="en-US" sz="1800" b="0" dirty="0">
                <a:latin typeface="Times New Roman" pitchFamily="18" charset="0"/>
                <a:cs typeface="Times New Roman" pitchFamily="18" charset="0"/>
              </a:rPr>
              <a:t>Emphasis in the </a:t>
            </a:r>
            <a:r>
              <a:rPr lang="en-US" sz="1800" b="0" i="1" dirty="0">
                <a:latin typeface="Times New Roman" pitchFamily="18" charset="0"/>
                <a:cs typeface="Times New Roman" pitchFamily="18" charset="0"/>
              </a:rPr>
              <a:t>t </a:t>
            </a:r>
            <a:r>
              <a:rPr lang="en-US" sz="1800" b="0" dirty="0">
                <a:latin typeface="Times New Roman" pitchFamily="18" charset="0"/>
                <a:cs typeface="Times New Roman" pitchFamily="18" charset="0"/>
              </a:rPr>
              <a:t>table is on </a:t>
            </a:r>
            <a:r>
              <a:rPr lang="el-GR" sz="1800" b="0" dirty="0">
                <a:latin typeface="Times New Roman" pitchFamily="18" charset="0"/>
                <a:cs typeface="Times New Roman" pitchFamily="18" charset="0"/>
              </a:rPr>
              <a:t>α</a:t>
            </a:r>
            <a:r>
              <a:rPr lang="en-US" sz="1800" b="0" dirty="0">
                <a:latin typeface="Times New Roman" pitchFamily="18" charset="0"/>
                <a:cs typeface="Times New Roman" pitchFamily="18" charset="0"/>
              </a:rPr>
              <a:t>, and each tail of the distribution contains </a:t>
            </a:r>
            <a:r>
              <a:rPr lang="el-GR" sz="1800" b="0" dirty="0">
                <a:latin typeface="Times New Roman" pitchFamily="18" charset="0"/>
                <a:cs typeface="Times New Roman" pitchFamily="18" charset="0"/>
              </a:rPr>
              <a:t>α</a:t>
            </a:r>
            <a:r>
              <a:rPr lang="en-US" sz="1800" b="0" dirty="0">
                <a:latin typeface="Times New Roman" pitchFamily="18" charset="0"/>
                <a:cs typeface="Times New Roman" pitchFamily="18" charset="0"/>
              </a:rPr>
              <a:t>/2 of the area under the curve</a:t>
            </a:r>
            <a:br>
              <a:rPr lang="en-US" sz="1800" b="0" dirty="0">
                <a:latin typeface="Times New Roman" pitchFamily="18" charset="0"/>
                <a:cs typeface="Times New Roman" pitchFamily="18" charset="0"/>
              </a:rPr>
            </a:br>
            <a:r>
              <a:rPr lang="en-US" sz="1800" b="0" dirty="0">
                <a:latin typeface="Times New Roman" pitchFamily="18" charset="0"/>
                <a:cs typeface="Times New Roman" pitchFamily="18" charset="0"/>
              </a:rPr>
              <a:t>when confidence intervals are constructed</a:t>
            </a:r>
          </a:p>
          <a:p>
            <a:r>
              <a:rPr lang="en-US" sz="2000" b="0" i="1" dirty="0">
                <a:latin typeface="Times New Roman" pitchFamily="18" charset="0"/>
                <a:cs typeface="Times New Roman" pitchFamily="18" charset="0"/>
              </a:rPr>
              <a:t>t </a:t>
            </a:r>
            <a:r>
              <a:rPr lang="en-US" sz="2000" b="0" dirty="0">
                <a:latin typeface="Times New Roman" pitchFamily="18" charset="0"/>
                <a:cs typeface="Times New Roman" pitchFamily="18" charset="0"/>
              </a:rPr>
              <a:t>values are located at the intersection of the </a:t>
            </a:r>
            <a:r>
              <a:rPr lang="en-US" sz="2000" b="0" dirty="0" err="1">
                <a:latin typeface="Times New Roman" pitchFamily="18" charset="0"/>
                <a:cs typeface="Times New Roman" pitchFamily="18" charset="0"/>
              </a:rPr>
              <a:t>df</a:t>
            </a:r>
            <a:r>
              <a:rPr lang="en-US" sz="2000" b="0" dirty="0">
                <a:latin typeface="Times New Roman" pitchFamily="18" charset="0"/>
                <a:cs typeface="Times New Roman" pitchFamily="18" charset="0"/>
              </a:rPr>
              <a:t/>
            </a:r>
            <a:br>
              <a:rPr lang="en-US" sz="2000" b="0" dirty="0">
                <a:latin typeface="Times New Roman" pitchFamily="18" charset="0"/>
                <a:cs typeface="Times New Roman" pitchFamily="18" charset="0"/>
              </a:rPr>
            </a:br>
            <a:r>
              <a:rPr lang="en-US" sz="2000" b="0" dirty="0">
                <a:latin typeface="Times New Roman" pitchFamily="18" charset="0"/>
                <a:cs typeface="Times New Roman" pitchFamily="18" charset="0"/>
              </a:rPr>
              <a:t>value and the selected </a:t>
            </a:r>
            <a:r>
              <a:rPr lang="el-GR" sz="2000" b="0" dirty="0">
                <a:latin typeface="Times New Roman" pitchFamily="18" charset="0"/>
                <a:cs typeface="Times New Roman" pitchFamily="18" charset="0"/>
              </a:rPr>
              <a:t>α</a:t>
            </a:r>
            <a:r>
              <a:rPr lang="en-US" sz="2000" b="0" dirty="0">
                <a:latin typeface="Times New Roman" pitchFamily="18" charset="0"/>
                <a:cs typeface="Times New Roman" pitchFamily="18" charset="0"/>
              </a:rPr>
              <a:t>/2 value</a:t>
            </a:r>
          </a:p>
        </p:txBody>
      </p:sp>
    </p:spTree>
    <p:extLst>
      <p:ext uri="{BB962C8B-B14F-4D97-AF65-F5344CB8AC3E}">
        <p14:creationId xmlns:p14="http://schemas.microsoft.com/office/powerpoint/2010/main" val="2364850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800" b="0" u="sng" dirty="0"/>
              <a:t>Confidence Intervals for </a:t>
            </a:r>
            <a:r>
              <a:rPr lang="en-US" sz="1800" b="0" i="1" u="sng" dirty="0">
                <a:latin typeface="Symbol" pitchFamily="18" charset="2"/>
              </a:rPr>
              <a:t></a:t>
            </a:r>
            <a:r>
              <a:rPr lang="en-US" sz="1800" b="0" u="sng" dirty="0"/>
              <a:t> of </a:t>
            </a:r>
            <a:r>
              <a:rPr lang="en-US" sz="1800" b="0" u="sng" dirty="0" smtClean="0"/>
              <a:t>a Normal </a:t>
            </a:r>
            <a:r>
              <a:rPr lang="en-US" sz="1800" b="0" u="sng" dirty="0"/>
              <a:t>Population: Unknown </a:t>
            </a:r>
            <a:r>
              <a:rPr lang="en-US" sz="1800" b="0" i="1" u="sng" dirty="0" smtClean="0">
                <a:latin typeface="Symbol" pitchFamily="18" charset="2"/>
              </a:rPr>
              <a:t> : </a:t>
            </a:r>
            <a:endParaRPr lang="en-US" sz="1800" b="0" u="sng" dirty="0">
              <a:latin typeface="Times New Roman" pitchFamily="18" charset="0"/>
              <a:cs typeface="Times New Roman" pitchFamily="18" charset="0"/>
            </a:endParaRPr>
          </a:p>
        </p:txBody>
      </p:sp>
      <p:graphicFrame>
        <p:nvGraphicFramePr>
          <p:cNvPr id="5" name="Object 4">
            <a:hlinkClick r:id="" action="ppaction://ole?verb=0"/>
          </p:cNvPr>
          <p:cNvGraphicFramePr>
            <a:graphicFrameLocks/>
          </p:cNvGraphicFramePr>
          <p:nvPr>
            <p:extLst>
              <p:ext uri="{D42A27DB-BD31-4B8C-83A1-F6EECF244321}">
                <p14:modId xmlns:p14="http://schemas.microsoft.com/office/powerpoint/2010/main" val="3508302217"/>
              </p:ext>
            </p:extLst>
          </p:nvPr>
        </p:nvGraphicFramePr>
        <p:xfrm>
          <a:off x="1071563" y="2008015"/>
          <a:ext cx="7000875" cy="4319587"/>
        </p:xfrm>
        <a:graphic>
          <a:graphicData uri="http://schemas.openxmlformats.org/presentationml/2006/ole">
            <mc:AlternateContent xmlns:mc="http://schemas.openxmlformats.org/markup-compatibility/2006">
              <mc:Choice xmlns:v="urn:schemas-microsoft-com:vml" Requires="v">
                <p:oleObj spid="_x0000_s28676" name="Equation" r:id="rId3" imgW="2095500" imgH="1320800" progId="Equation.3">
                  <p:embed/>
                </p:oleObj>
              </mc:Choice>
              <mc:Fallback>
                <p:oleObj name="Equation" r:id="rId3" imgW="2095500" imgH="13208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2008015"/>
                        <a:ext cx="7000875" cy="4319587"/>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extLst>
      <p:ext uri="{BB962C8B-B14F-4D97-AF65-F5344CB8AC3E}">
        <p14:creationId xmlns:p14="http://schemas.microsoft.com/office/powerpoint/2010/main" val="2364850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Table of </a:t>
            </a:r>
            <a:r>
              <a:rPr lang="en-US" sz="2000" b="0" u="sng" dirty="0">
                <a:latin typeface="Times New Roman" pitchFamily="18" charset="0"/>
                <a:cs typeface="Times New Roman" pitchFamily="18" charset="0"/>
              </a:rPr>
              <a:t>c</a:t>
            </a:r>
            <a:r>
              <a:rPr lang="en-US" sz="2000" b="0" u="sng" dirty="0" smtClean="0">
                <a:latin typeface="Times New Roman" pitchFamily="18" charset="0"/>
                <a:cs typeface="Times New Roman" pitchFamily="18" charset="0"/>
              </a:rPr>
              <a:t>ritical values of t :</a:t>
            </a:r>
            <a:endParaRPr lang="en-US" sz="2000" b="0" u="sng" dirty="0">
              <a:latin typeface="Times New Roman" pitchFamily="18" charset="0"/>
              <a:cs typeface="Times New Roman" pitchFamily="18" charset="0"/>
            </a:endParaRPr>
          </a:p>
        </p:txBody>
      </p:sp>
      <p:grpSp>
        <p:nvGrpSpPr>
          <p:cNvPr id="5" name="Group 116"/>
          <p:cNvGrpSpPr>
            <a:grpSpLocks/>
          </p:cNvGrpSpPr>
          <p:nvPr/>
        </p:nvGrpSpPr>
        <p:grpSpPr bwMode="auto">
          <a:xfrm>
            <a:off x="4859338" y="1993330"/>
            <a:ext cx="3978275" cy="4146550"/>
            <a:chOff x="3061" y="1276"/>
            <a:chExt cx="2506" cy="2612"/>
          </a:xfrm>
        </p:grpSpPr>
        <p:sp>
          <p:nvSpPr>
            <p:cNvPr id="6" name="Rectangle 101"/>
            <p:cNvSpPr>
              <a:spLocks noChangeArrowheads="1"/>
            </p:cNvSpPr>
            <p:nvPr/>
          </p:nvSpPr>
          <p:spPr bwMode="auto">
            <a:xfrm>
              <a:off x="3061" y="1276"/>
              <a:ext cx="2506" cy="2612"/>
            </a:xfrm>
            <a:prstGeom prst="rect">
              <a:avLst/>
            </a:prstGeom>
            <a:noFill/>
            <a:ln w="508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0" lang="en-US" sz="1800">
                <a:solidFill>
                  <a:srgbClr val="000000"/>
                </a:solidFill>
              </a:endParaRPr>
            </a:p>
          </p:txBody>
        </p:sp>
        <p:grpSp>
          <p:nvGrpSpPr>
            <p:cNvPr id="7" name="Group 111"/>
            <p:cNvGrpSpPr>
              <a:grpSpLocks/>
            </p:cNvGrpSpPr>
            <p:nvPr/>
          </p:nvGrpSpPr>
          <p:grpSpPr bwMode="auto">
            <a:xfrm>
              <a:off x="3214" y="1386"/>
              <a:ext cx="2127" cy="1578"/>
              <a:chOff x="3214" y="1386"/>
              <a:chExt cx="2127" cy="1578"/>
            </a:xfrm>
          </p:grpSpPr>
          <p:grpSp>
            <p:nvGrpSpPr>
              <p:cNvPr id="9" name="Group 109"/>
              <p:cNvGrpSpPr>
                <a:grpSpLocks/>
              </p:cNvGrpSpPr>
              <p:nvPr/>
            </p:nvGrpSpPr>
            <p:grpSpPr bwMode="auto">
              <a:xfrm>
                <a:off x="3214" y="1386"/>
                <a:ext cx="2127" cy="1578"/>
                <a:chOff x="3214" y="1386"/>
                <a:chExt cx="2127" cy="1578"/>
              </a:xfrm>
            </p:grpSpPr>
            <p:sp>
              <p:nvSpPr>
                <p:cNvPr id="11" name="Freeform 102"/>
                <p:cNvSpPr>
                  <a:spLocks/>
                </p:cNvSpPr>
                <p:nvPr/>
              </p:nvSpPr>
              <p:spPr bwMode="auto">
                <a:xfrm>
                  <a:off x="3214" y="1406"/>
                  <a:ext cx="2118" cy="1222"/>
                </a:xfrm>
                <a:custGeom>
                  <a:avLst/>
                  <a:gdLst>
                    <a:gd name="T0" fmla="*/ 32 w 2118"/>
                    <a:gd name="T1" fmla="*/ 1216 h 1222"/>
                    <a:gd name="T2" fmla="*/ 67 w 2118"/>
                    <a:gd name="T3" fmla="*/ 1209 h 1222"/>
                    <a:gd name="T4" fmla="*/ 102 w 2118"/>
                    <a:gd name="T5" fmla="*/ 1200 h 1222"/>
                    <a:gd name="T6" fmla="*/ 137 w 2118"/>
                    <a:gd name="T7" fmla="*/ 1190 h 1222"/>
                    <a:gd name="T8" fmla="*/ 173 w 2118"/>
                    <a:gd name="T9" fmla="*/ 1177 h 1222"/>
                    <a:gd name="T10" fmla="*/ 208 w 2118"/>
                    <a:gd name="T11" fmla="*/ 1162 h 1222"/>
                    <a:gd name="T12" fmla="*/ 243 w 2118"/>
                    <a:gd name="T13" fmla="*/ 1144 h 1222"/>
                    <a:gd name="T14" fmla="*/ 279 w 2118"/>
                    <a:gd name="T15" fmla="*/ 1122 h 1222"/>
                    <a:gd name="T16" fmla="*/ 314 w 2118"/>
                    <a:gd name="T17" fmla="*/ 1096 h 1222"/>
                    <a:gd name="T18" fmla="*/ 349 w 2118"/>
                    <a:gd name="T19" fmla="*/ 1067 h 1222"/>
                    <a:gd name="T20" fmla="*/ 384 w 2118"/>
                    <a:gd name="T21" fmla="*/ 1032 h 1222"/>
                    <a:gd name="T22" fmla="*/ 420 w 2118"/>
                    <a:gd name="T23" fmla="*/ 993 h 1222"/>
                    <a:gd name="T24" fmla="*/ 455 w 2118"/>
                    <a:gd name="T25" fmla="*/ 949 h 1222"/>
                    <a:gd name="T26" fmla="*/ 490 w 2118"/>
                    <a:gd name="T27" fmla="*/ 899 h 1222"/>
                    <a:gd name="T28" fmla="*/ 526 w 2118"/>
                    <a:gd name="T29" fmla="*/ 844 h 1222"/>
                    <a:gd name="T30" fmla="*/ 561 w 2118"/>
                    <a:gd name="T31" fmla="*/ 784 h 1222"/>
                    <a:gd name="T32" fmla="*/ 596 w 2118"/>
                    <a:gd name="T33" fmla="*/ 719 h 1222"/>
                    <a:gd name="T34" fmla="*/ 631 w 2118"/>
                    <a:gd name="T35" fmla="*/ 650 h 1222"/>
                    <a:gd name="T36" fmla="*/ 667 w 2118"/>
                    <a:gd name="T37" fmla="*/ 579 h 1222"/>
                    <a:gd name="T38" fmla="*/ 702 w 2118"/>
                    <a:gd name="T39" fmla="*/ 504 h 1222"/>
                    <a:gd name="T40" fmla="*/ 737 w 2118"/>
                    <a:gd name="T41" fmla="*/ 430 h 1222"/>
                    <a:gd name="T42" fmla="*/ 773 w 2118"/>
                    <a:gd name="T43" fmla="*/ 356 h 1222"/>
                    <a:gd name="T44" fmla="*/ 808 w 2118"/>
                    <a:gd name="T45" fmla="*/ 285 h 1222"/>
                    <a:gd name="T46" fmla="*/ 843 w 2118"/>
                    <a:gd name="T47" fmla="*/ 218 h 1222"/>
                    <a:gd name="T48" fmla="*/ 878 w 2118"/>
                    <a:gd name="T49" fmla="*/ 157 h 1222"/>
                    <a:gd name="T50" fmla="*/ 914 w 2118"/>
                    <a:gd name="T51" fmla="*/ 104 h 1222"/>
                    <a:gd name="T52" fmla="*/ 949 w 2118"/>
                    <a:gd name="T53" fmla="*/ 61 h 1222"/>
                    <a:gd name="T54" fmla="*/ 984 w 2118"/>
                    <a:gd name="T55" fmla="*/ 28 h 1222"/>
                    <a:gd name="T56" fmla="*/ 1019 w 2118"/>
                    <a:gd name="T57" fmla="*/ 8 h 1222"/>
                    <a:gd name="T58" fmla="*/ 1055 w 2118"/>
                    <a:gd name="T59" fmla="*/ 0 h 1222"/>
                    <a:gd name="T60" fmla="*/ 1090 w 2118"/>
                    <a:gd name="T61" fmla="*/ 5 h 1222"/>
                    <a:gd name="T62" fmla="*/ 1125 w 2118"/>
                    <a:gd name="T63" fmla="*/ 23 h 1222"/>
                    <a:gd name="T64" fmla="*/ 1161 w 2118"/>
                    <a:gd name="T65" fmla="*/ 53 h 1222"/>
                    <a:gd name="T66" fmla="*/ 1196 w 2118"/>
                    <a:gd name="T67" fmla="*/ 95 h 1222"/>
                    <a:gd name="T68" fmla="*/ 1231 w 2118"/>
                    <a:gd name="T69" fmla="*/ 146 h 1222"/>
                    <a:gd name="T70" fmla="*/ 1266 w 2118"/>
                    <a:gd name="T71" fmla="*/ 205 h 1222"/>
                    <a:gd name="T72" fmla="*/ 1302 w 2118"/>
                    <a:gd name="T73" fmla="*/ 271 h 1222"/>
                    <a:gd name="T74" fmla="*/ 1337 w 2118"/>
                    <a:gd name="T75" fmla="*/ 341 h 1222"/>
                    <a:gd name="T76" fmla="*/ 1372 w 2118"/>
                    <a:gd name="T77" fmla="*/ 415 h 1222"/>
                    <a:gd name="T78" fmla="*/ 1407 w 2118"/>
                    <a:gd name="T79" fmla="*/ 489 h 1222"/>
                    <a:gd name="T80" fmla="*/ 1443 w 2118"/>
                    <a:gd name="T81" fmla="*/ 564 h 1222"/>
                    <a:gd name="T82" fmla="*/ 1478 w 2118"/>
                    <a:gd name="T83" fmla="*/ 636 h 1222"/>
                    <a:gd name="T84" fmla="*/ 1513 w 2118"/>
                    <a:gd name="T85" fmla="*/ 706 h 1222"/>
                    <a:gd name="T86" fmla="*/ 1549 w 2118"/>
                    <a:gd name="T87" fmla="*/ 772 h 1222"/>
                    <a:gd name="T88" fmla="*/ 1584 w 2118"/>
                    <a:gd name="T89" fmla="*/ 833 h 1222"/>
                    <a:gd name="T90" fmla="*/ 1619 w 2118"/>
                    <a:gd name="T91" fmla="*/ 889 h 1222"/>
                    <a:gd name="T92" fmla="*/ 1654 w 2118"/>
                    <a:gd name="T93" fmla="*/ 939 h 1222"/>
                    <a:gd name="T94" fmla="*/ 1690 w 2118"/>
                    <a:gd name="T95" fmla="*/ 985 h 1222"/>
                    <a:gd name="T96" fmla="*/ 1725 w 2118"/>
                    <a:gd name="T97" fmla="*/ 1025 h 1222"/>
                    <a:gd name="T98" fmla="*/ 1760 w 2118"/>
                    <a:gd name="T99" fmla="*/ 1060 h 1222"/>
                    <a:gd name="T100" fmla="*/ 1796 w 2118"/>
                    <a:gd name="T101" fmla="*/ 1091 h 1222"/>
                    <a:gd name="T102" fmla="*/ 1831 w 2118"/>
                    <a:gd name="T103" fmla="*/ 1117 h 1222"/>
                    <a:gd name="T104" fmla="*/ 1866 w 2118"/>
                    <a:gd name="T105" fmla="*/ 1139 h 1222"/>
                    <a:gd name="T106" fmla="*/ 1901 w 2118"/>
                    <a:gd name="T107" fmla="*/ 1158 h 1222"/>
                    <a:gd name="T108" fmla="*/ 1937 w 2118"/>
                    <a:gd name="T109" fmla="*/ 1174 h 1222"/>
                    <a:gd name="T110" fmla="*/ 1972 w 2118"/>
                    <a:gd name="T111" fmla="*/ 1187 h 1222"/>
                    <a:gd name="T112" fmla="*/ 2007 w 2118"/>
                    <a:gd name="T113" fmla="*/ 1198 h 1222"/>
                    <a:gd name="T114" fmla="*/ 2043 w 2118"/>
                    <a:gd name="T115" fmla="*/ 1208 h 1222"/>
                    <a:gd name="T116" fmla="*/ 2078 w 2118"/>
                    <a:gd name="T117" fmla="*/ 1215 h 1222"/>
                    <a:gd name="T118" fmla="*/ 2113 w 2118"/>
                    <a:gd name="T119" fmla="*/ 1221 h 122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18"/>
                    <a:gd name="T181" fmla="*/ 0 h 1222"/>
                    <a:gd name="T182" fmla="*/ 2118 w 2118"/>
                    <a:gd name="T183" fmla="*/ 1222 h 122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18" h="1222">
                      <a:moveTo>
                        <a:pt x="0" y="1221"/>
                      </a:moveTo>
                      <a:lnTo>
                        <a:pt x="3" y="1221"/>
                      </a:lnTo>
                      <a:lnTo>
                        <a:pt x="7" y="1220"/>
                      </a:lnTo>
                      <a:lnTo>
                        <a:pt x="10" y="1220"/>
                      </a:lnTo>
                      <a:lnTo>
                        <a:pt x="14" y="1219"/>
                      </a:lnTo>
                      <a:lnTo>
                        <a:pt x="18" y="1218"/>
                      </a:lnTo>
                      <a:lnTo>
                        <a:pt x="21" y="1218"/>
                      </a:lnTo>
                      <a:lnTo>
                        <a:pt x="25" y="1217"/>
                      </a:lnTo>
                      <a:lnTo>
                        <a:pt x="28" y="1217"/>
                      </a:lnTo>
                      <a:lnTo>
                        <a:pt x="32" y="1216"/>
                      </a:lnTo>
                      <a:lnTo>
                        <a:pt x="35" y="1215"/>
                      </a:lnTo>
                      <a:lnTo>
                        <a:pt x="39" y="1215"/>
                      </a:lnTo>
                      <a:lnTo>
                        <a:pt x="42" y="1214"/>
                      </a:lnTo>
                      <a:lnTo>
                        <a:pt x="46" y="1213"/>
                      </a:lnTo>
                      <a:lnTo>
                        <a:pt x="49" y="1213"/>
                      </a:lnTo>
                      <a:lnTo>
                        <a:pt x="53" y="1212"/>
                      </a:lnTo>
                      <a:lnTo>
                        <a:pt x="56" y="1211"/>
                      </a:lnTo>
                      <a:lnTo>
                        <a:pt x="60" y="1211"/>
                      </a:lnTo>
                      <a:lnTo>
                        <a:pt x="63" y="1210"/>
                      </a:lnTo>
                      <a:lnTo>
                        <a:pt x="67" y="1209"/>
                      </a:lnTo>
                      <a:lnTo>
                        <a:pt x="70" y="1208"/>
                      </a:lnTo>
                      <a:lnTo>
                        <a:pt x="74" y="1208"/>
                      </a:lnTo>
                      <a:lnTo>
                        <a:pt x="77" y="1207"/>
                      </a:lnTo>
                      <a:lnTo>
                        <a:pt x="81" y="1206"/>
                      </a:lnTo>
                      <a:lnTo>
                        <a:pt x="84" y="1205"/>
                      </a:lnTo>
                      <a:lnTo>
                        <a:pt x="88" y="1204"/>
                      </a:lnTo>
                      <a:lnTo>
                        <a:pt x="92" y="1203"/>
                      </a:lnTo>
                      <a:lnTo>
                        <a:pt x="95" y="1202"/>
                      </a:lnTo>
                      <a:lnTo>
                        <a:pt x="99" y="1201"/>
                      </a:lnTo>
                      <a:lnTo>
                        <a:pt x="102" y="1200"/>
                      </a:lnTo>
                      <a:lnTo>
                        <a:pt x="106" y="1199"/>
                      </a:lnTo>
                      <a:lnTo>
                        <a:pt x="109" y="1198"/>
                      </a:lnTo>
                      <a:lnTo>
                        <a:pt x="113" y="1197"/>
                      </a:lnTo>
                      <a:lnTo>
                        <a:pt x="116" y="1197"/>
                      </a:lnTo>
                      <a:lnTo>
                        <a:pt x="120" y="1195"/>
                      </a:lnTo>
                      <a:lnTo>
                        <a:pt x="123" y="1194"/>
                      </a:lnTo>
                      <a:lnTo>
                        <a:pt x="127" y="1193"/>
                      </a:lnTo>
                      <a:lnTo>
                        <a:pt x="130" y="1192"/>
                      </a:lnTo>
                      <a:lnTo>
                        <a:pt x="134" y="1191"/>
                      </a:lnTo>
                      <a:lnTo>
                        <a:pt x="137" y="1190"/>
                      </a:lnTo>
                      <a:lnTo>
                        <a:pt x="141" y="1189"/>
                      </a:lnTo>
                      <a:lnTo>
                        <a:pt x="145" y="1187"/>
                      </a:lnTo>
                      <a:lnTo>
                        <a:pt x="148" y="1186"/>
                      </a:lnTo>
                      <a:lnTo>
                        <a:pt x="152" y="1185"/>
                      </a:lnTo>
                      <a:lnTo>
                        <a:pt x="155" y="1184"/>
                      </a:lnTo>
                      <a:lnTo>
                        <a:pt x="159" y="1183"/>
                      </a:lnTo>
                      <a:lnTo>
                        <a:pt x="162" y="1181"/>
                      </a:lnTo>
                      <a:lnTo>
                        <a:pt x="166" y="1180"/>
                      </a:lnTo>
                      <a:lnTo>
                        <a:pt x="169" y="1178"/>
                      </a:lnTo>
                      <a:lnTo>
                        <a:pt x="173" y="1177"/>
                      </a:lnTo>
                      <a:lnTo>
                        <a:pt x="176" y="1176"/>
                      </a:lnTo>
                      <a:lnTo>
                        <a:pt x="180" y="1174"/>
                      </a:lnTo>
                      <a:lnTo>
                        <a:pt x="183" y="1173"/>
                      </a:lnTo>
                      <a:lnTo>
                        <a:pt x="187" y="1171"/>
                      </a:lnTo>
                      <a:lnTo>
                        <a:pt x="190" y="1170"/>
                      </a:lnTo>
                      <a:lnTo>
                        <a:pt x="194" y="1168"/>
                      </a:lnTo>
                      <a:lnTo>
                        <a:pt x="197" y="1167"/>
                      </a:lnTo>
                      <a:lnTo>
                        <a:pt x="201" y="1165"/>
                      </a:lnTo>
                      <a:lnTo>
                        <a:pt x="204" y="1164"/>
                      </a:lnTo>
                      <a:lnTo>
                        <a:pt x="208" y="1162"/>
                      </a:lnTo>
                      <a:lnTo>
                        <a:pt x="211" y="1160"/>
                      </a:lnTo>
                      <a:lnTo>
                        <a:pt x="215" y="1158"/>
                      </a:lnTo>
                      <a:lnTo>
                        <a:pt x="219" y="1157"/>
                      </a:lnTo>
                      <a:lnTo>
                        <a:pt x="222" y="1155"/>
                      </a:lnTo>
                      <a:lnTo>
                        <a:pt x="226" y="1153"/>
                      </a:lnTo>
                      <a:lnTo>
                        <a:pt x="229" y="1151"/>
                      </a:lnTo>
                      <a:lnTo>
                        <a:pt x="233" y="1149"/>
                      </a:lnTo>
                      <a:lnTo>
                        <a:pt x="236" y="1147"/>
                      </a:lnTo>
                      <a:lnTo>
                        <a:pt x="240" y="1145"/>
                      </a:lnTo>
                      <a:lnTo>
                        <a:pt x="243" y="1144"/>
                      </a:lnTo>
                      <a:lnTo>
                        <a:pt x="247" y="1142"/>
                      </a:lnTo>
                      <a:lnTo>
                        <a:pt x="250" y="1139"/>
                      </a:lnTo>
                      <a:lnTo>
                        <a:pt x="254" y="1137"/>
                      </a:lnTo>
                      <a:lnTo>
                        <a:pt x="257" y="1135"/>
                      </a:lnTo>
                      <a:lnTo>
                        <a:pt x="261" y="1133"/>
                      </a:lnTo>
                      <a:lnTo>
                        <a:pt x="264" y="1131"/>
                      </a:lnTo>
                      <a:lnTo>
                        <a:pt x="268" y="1129"/>
                      </a:lnTo>
                      <a:lnTo>
                        <a:pt x="272" y="1126"/>
                      </a:lnTo>
                      <a:lnTo>
                        <a:pt x="275" y="1124"/>
                      </a:lnTo>
                      <a:lnTo>
                        <a:pt x="279" y="1122"/>
                      </a:lnTo>
                      <a:lnTo>
                        <a:pt x="282" y="1120"/>
                      </a:lnTo>
                      <a:lnTo>
                        <a:pt x="286" y="1117"/>
                      </a:lnTo>
                      <a:lnTo>
                        <a:pt x="289" y="1115"/>
                      </a:lnTo>
                      <a:lnTo>
                        <a:pt x="293" y="1112"/>
                      </a:lnTo>
                      <a:lnTo>
                        <a:pt x="296" y="1110"/>
                      </a:lnTo>
                      <a:lnTo>
                        <a:pt x="300" y="1107"/>
                      </a:lnTo>
                      <a:lnTo>
                        <a:pt x="303" y="1104"/>
                      </a:lnTo>
                      <a:lnTo>
                        <a:pt x="307" y="1102"/>
                      </a:lnTo>
                      <a:lnTo>
                        <a:pt x="310" y="1099"/>
                      </a:lnTo>
                      <a:lnTo>
                        <a:pt x="314" y="1096"/>
                      </a:lnTo>
                      <a:lnTo>
                        <a:pt x="317" y="1094"/>
                      </a:lnTo>
                      <a:lnTo>
                        <a:pt x="321" y="1091"/>
                      </a:lnTo>
                      <a:lnTo>
                        <a:pt x="324" y="1088"/>
                      </a:lnTo>
                      <a:lnTo>
                        <a:pt x="328" y="1085"/>
                      </a:lnTo>
                      <a:lnTo>
                        <a:pt x="331" y="1082"/>
                      </a:lnTo>
                      <a:lnTo>
                        <a:pt x="335" y="1079"/>
                      </a:lnTo>
                      <a:lnTo>
                        <a:pt x="338" y="1076"/>
                      </a:lnTo>
                      <a:lnTo>
                        <a:pt x="342" y="1073"/>
                      </a:lnTo>
                      <a:lnTo>
                        <a:pt x="346" y="1070"/>
                      </a:lnTo>
                      <a:lnTo>
                        <a:pt x="349" y="1067"/>
                      </a:lnTo>
                      <a:lnTo>
                        <a:pt x="353" y="1063"/>
                      </a:lnTo>
                      <a:lnTo>
                        <a:pt x="356" y="1060"/>
                      </a:lnTo>
                      <a:lnTo>
                        <a:pt x="360" y="1057"/>
                      </a:lnTo>
                      <a:lnTo>
                        <a:pt x="363" y="1054"/>
                      </a:lnTo>
                      <a:lnTo>
                        <a:pt x="367" y="1050"/>
                      </a:lnTo>
                      <a:lnTo>
                        <a:pt x="370" y="1047"/>
                      </a:lnTo>
                      <a:lnTo>
                        <a:pt x="374" y="1043"/>
                      </a:lnTo>
                      <a:lnTo>
                        <a:pt x="377" y="1040"/>
                      </a:lnTo>
                      <a:lnTo>
                        <a:pt x="381" y="1036"/>
                      </a:lnTo>
                      <a:lnTo>
                        <a:pt x="384" y="1032"/>
                      </a:lnTo>
                      <a:lnTo>
                        <a:pt x="388" y="1029"/>
                      </a:lnTo>
                      <a:lnTo>
                        <a:pt x="392" y="1025"/>
                      </a:lnTo>
                      <a:lnTo>
                        <a:pt x="395" y="1021"/>
                      </a:lnTo>
                      <a:lnTo>
                        <a:pt x="399" y="1017"/>
                      </a:lnTo>
                      <a:lnTo>
                        <a:pt x="402" y="1013"/>
                      </a:lnTo>
                      <a:lnTo>
                        <a:pt x="406" y="1009"/>
                      </a:lnTo>
                      <a:lnTo>
                        <a:pt x="409" y="1006"/>
                      </a:lnTo>
                      <a:lnTo>
                        <a:pt x="413" y="1001"/>
                      </a:lnTo>
                      <a:lnTo>
                        <a:pt x="416" y="997"/>
                      </a:lnTo>
                      <a:lnTo>
                        <a:pt x="420" y="993"/>
                      </a:lnTo>
                      <a:lnTo>
                        <a:pt x="423" y="989"/>
                      </a:lnTo>
                      <a:lnTo>
                        <a:pt x="427" y="985"/>
                      </a:lnTo>
                      <a:lnTo>
                        <a:pt x="430" y="980"/>
                      </a:lnTo>
                      <a:lnTo>
                        <a:pt x="434" y="976"/>
                      </a:lnTo>
                      <a:lnTo>
                        <a:pt x="437" y="972"/>
                      </a:lnTo>
                      <a:lnTo>
                        <a:pt x="441" y="967"/>
                      </a:lnTo>
                      <a:lnTo>
                        <a:pt x="444" y="963"/>
                      </a:lnTo>
                      <a:lnTo>
                        <a:pt x="448" y="958"/>
                      </a:lnTo>
                      <a:lnTo>
                        <a:pt x="451" y="953"/>
                      </a:lnTo>
                      <a:lnTo>
                        <a:pt x="455" y="949"/>
                      </a:lnTo>
                      <a:lnTo>
                        <a:pt x="458" y="944"/>
                      </a:lnTo>
                      <a:lnTo>
                        <a:pt x="462" y="939"/>
                      </a:lnTo>
                      <a:lnTo>
                        <a:pt x="465" y="934"/>
                      </a:lnTo>
                      <a:lnTo>
                        <a:pt x="469" y="930"/>
                      </a:lnTo>
                      <a:lnTo>
                        <a:pt x="473" y="925"/>
                      </a:lnTo>
                      <a:lnTo>
                        <a:pt x="476" y="920"/>
                      </a:lnTo>
                      <a:lnTo>
                        <a:pt x="480" y="915"/>
                      </a:lnTo>
                      <a:lnTo>
                        <a:pt x="483" y="910"/>
                      </a:lnTo>
                      <a:lnTo>
                        <a:pt x="487" y="904"/>
                      </a:lnTo>
                      <a:lnTo>
                        <a:pt x="490" y="899"/>
                      </a:lnTo>
                      <a:lnTo>
                        <a:pt x="494" y="894"/>
                      </a:lnTo>
                      <a:lnTo>
                        <a:pt x="497" y="889"/>
                      </a:lnTo>
                      <a:lnTo>
                        <a:pt x="501" y="883"/>
                      </a:lnTo>
                      <a:lnTo>
                        <a:pt x="504" y="878"/>
                      </a:lnTo>
                      <a:lnTo>
                        <a:pt x="508" y="872"/>
                      </a:lnTo>
                      <a:lnTo>
                        <a:pt x="511" y="867"/>
                      </a:lnTo>
                      <a:lnTo>
                        <a:pt x="515" y="861"/>
                      </a:lnTo>
                      <a:lnTo>
                        <a:pt x="519" y="856"/>
                      </a:lnTo>
                      <a:lnTo>
                        <a:pt x="522" y="850"/>
                      </a:lnTo>
                      <a:lnTo>
                        <a:pt x="526" y="844"/>
                      </a:lnTo>
                      <a:lnTo>
                        <a:pt x="529" y="838"/>
                      </a:lnTo>
                      <a:lnTo>
                        <a:pt x="533" y="833"/>
                      </a:lnTo>
                      <a:lnTo>
                        <a:pt x="536" y="827"/>
                      </a:lnTo>
                      <a:lnTo>
                        <a:pt x="540" y="821"/>
                      </a:lnTo>
                      <a:lnTo>
                        <a:pt x="543" y="815"/>
                      </a:lnTo>
                      <a:lnTo>
                        <a:pt x="547" y="809"/>
                      </a:lnTo>
                      <a:lnTo>
                        <a:pt x="550" y="803"/>
                      </a:lnTo>
                      <a:lnTo>
                        <a:pt x="554" y="796"/>
                      </a:lnTo>
                      <a:lnTo>
                        <a:pt x="557" y="790"/>
                      </a:lnTo>
                      <a:lnTo>
                        <a:pt x="561" y="784"/>
                      </a:lnTo>
                      <a:lnTo>
                        <a:pt x="564" y="778"/>
                      </a:lnTo>
                      <a:lnTo>
                        <a:pt x="568" y="772"/>
                      </a:lnTo>
                      <a:lnTo>
                        <a:pt x="571" y="765"/>
                      </a:lnTo>
                      <a:lnTo>
                        <a:pt x="575" y="759"/>
                      </a:lnTo>
                      <a:lnTo>
                        <a:pt x="578" y="752"/>
                      </a:lnTo>
                      <a:lnTo>
                        <a:pt x="582" y="746"/>
                      </a:lnTo>
                      <a:lnTo>
                        <a:pt x="585" y="739"/>
                      </a:lnTo>
                      <a:lnTo>
                        <a:pt x="589" y="733"/>
                      </a:lnTo>
                      <a:lnTo>
                        <a:pt x="593" y="726"/>
                      </a:lnTo>
                      <a:lnTo>
                        <a:pt x="596" y="719"/>
                      </a:lnTo>
                      <a:lnTo>
                        <a:pt x="600" y="713"/>
                      </a:lnTo>
                      <a:lnTo>
                        <a:pt x="603" y="706"/>
                      </a:lnTo>
                      <a:lnTo>
                        <a:pt x="607" y="699"/>
                      </a:lnTo>
                      <a:lnTo>
                        <a:pt x="610" y="692"/>
                      </a:lnTo>
                      <a:lnTo>
                        <a:pt x="614" y="685"/>
                      </a:lnTo>
                      <a:lnTo>
                        <a:pt x="617" y="678"/>
                      </a:lnTo>
                      <a:lnTo>
                        <a:pt x="621" y="672"/>
                      </a:lnTo>
                      <a:lnTo>
                        <a:pt x="624" y="665"/>
                      </a:lnTo>
                      <a:lnTo>
                        <a:pt x="628" y="657"/>
                      </a:lnTo>
                      <a:lnTo>
                        <a:pt x="631" y="650"/>
                      </a:lnTo>
                      <a:lnTo>
                        <a:pt x="635" y="643"/>
                      </a:lnTo>
                      <a:lnTo>
                        <a:pt x="638" y="636"/>
                      </a:lnTo>
                      <a:lnTo>
                        <a:pt x="642" y="629"/>
                      </a:lnTo>
                      <a:lnTo>
                        <a:pt x="646" y="622"/>
                      </a:lnTo>
                      <a:lnTo>
                        <a:pt x="649" y="615"/>
                      </a:lnTo>
                      <a:lnTo>
                        <a:pt x="653" y="608"/>
                      </a:lnTo>
                      <a:lnTo>
                        <a:pt x="656" y="600"/>
                      </a:lnTo>
                      <a:lnTo>
                        <a:pt x="660" y="593"/>
                      </a:lnTo>
                      <a:lnTo>
                        <a:pt x="663" y="586"/>
                      </a:lnTo>
                      <a:lnTo>
                        <a:pt x="667" y="579"/>
                      </a:lnTo>
                      <a:lnTo>
                        <a:pt x="670" y="571"/>
                      </a:lnTo>
                      <a:lnTo>
                        <a:pt x="674" y="564"/>
                      </a:lnTo>
                      <a:lnTo>
                        <a:pt x="677" y="556"/>
                      </a:lnTo>
                      <a:lnTo>
                        <a:pt x="681" y="549"/>
                      </a:lnTo>
                      <a:lnTo>
                        <a:pt x="684" y="542"/>
                      </a:lnTo>
                      <a:lnTo>
                        <a:pt x="688" y="534"/>
                      </a:lnTo>
                      <a:lnTo>
                        <a:pt x="691" y="527"/>
                      </a:lnTo>
                      <a:lnTo>
                        <a:pt x="695" y="519"/>
                      </a:lnTo>
                      <a:lnTo>
                        <a:pt x="698" y="512"/>
                      </a:lnTo>
                      <a:lnTo>
                        <a:pt x="702" y="504"/>
                      </a:lnTo>
                      <a:lnTo>
                        <a:pt x="705" y="497"/>
                      </a:lnTo>
                      <a:lnTo>
                        <a:pt x="709" y="489"/>
                      </a:lnTo>
                      <a:lnTo>
                        <a:pt x="712" y="482"/>
                      </a:lnTo>
                      <a:lnTo>
                        <a:pt x="716" y="475"/>
                      </a:lnTo>
                      <a:lnTo>
                        <a:pt x="720" y="467"/>
                      </a:lnTo>
                      <a:lnTo>
                        <a:pt x="723" y="460"/>
                      </a:lnTo>
                      <a:lnTo>
                        <a:pt x="727" y="452"/>
                      </a:lnTo>
                      <a:lnTo>
                        <a:pt x="730" y="445"/>
                      </a:lnTo>
                      <a:lnTo>
                        <a:pt x="734" y="437"/>
                      </a:lnTo>
                      <a:lnTo>
                        <a:pt x="737" y="430"/>
                      </a:lnTo>
                      <a:lnTo>
                        <a:pt x="741" y="422"/>
                      </a:lnTo>
                      <a:lnTo>
                        <a:pt x="744" y="415"/>
                      </a:lnTo>
                      <a:lnTo>
                        <a:pt x="748" y="407"/>
                      </a:lnTo>
                      <a:lnTo>
                        <a:pt x="751" y="400"/>
                      </a:lnTo>
                      <a:lnTo>
                        <a:pt x="755" y="392"/>
                      </a:lnTo>
                      <a:lnTo>
                        <a:pt x="758" y="385"/>
                      </a:lnTo>
                      <a:lnTo>
                        <a:pt x="762" y="378"/>
                      </a:lnTo>
                      <a:lnTo>
                        <a:pt x="765" y="370"/>
                      </a:lnTo>
                      <a:lnTo>
                        <a:pt x="769" y="363"/>
                      </a:lnTo>
                      <a:lnTo>
                        <a:pt x="773" y="356"/>
                      </a:lnTo>
                      <a:lnTo>
                        <a:pt x="776" y="349"/>
                      </a:lnTo>
                      <a:lnTo>
                        <a:pt x="780" y="341"/>
                      </a:lnTo>
                      <a:lnTo>
                        <a:pt x="783" y="334"/>
                      </a:lnTo>
                      <a:lnTo>
                        <a:pt x="787" y="327"/>
                      </a:lnTo>
                      <a:lnTo>
                        <a:pt x="790" y="320"/>
                      </a:lnTo>
                      <a:lnTo>
                        <a:pt x="794" y="313"/>
                      </a:lnTo>
                      <a:lnTo>
                        <a:pt x="797" y="306"/>
                      </a:lnTo>
                      <a:lnTo>
                        <a:pt x="801" y="298"/>
                      </a:lnTo>
                      <a:lnTo>
                        <a:pt x="804" y="291"/>
                      </a:lnTo>
                      <a:lnTo>
                        <a:pt x="808" y="285"/>
                      </a:lnTo>
                      <a:lnTo>
                        <a:pt x="811" y="277"/>
                      </a:lnTo>
                      <a:lnTo>
                        <a:pt x="815" y="271"/>
                      </a:lnTo>
                      <a:lnTo>
                        <a:pt x="818" y="264"/>
                      </a:lnTo>
                      <a:lnTo>
                        <a:pt x="822" y="257"/>
                      </a:lnTo>
                      <a:lnTo>
                        <a:pt x="825" y="250"/>
                      </a:lnTo>
                      <a:lnTo>
                        <a:pt x="829" y="244"/>
                      </a:lnTo>
                      <a:lnTo>
                        <a:pt x="832" y="237"/>
                      </a:lnTo>
                      <a:lnTo>
                        <a:pt x="836" y="231"/>
                      </a:lnTo>
                      <a:lnTo>
                        <a:pt x="839" y="224"/>
                      </a:lnTo>
                      <a:lnTo>
                        <a:pt x="843" y="218"/>
                      </a:lnTo>
                      <a:lnTo>
                        <a:pt x="847" y="211"/>
                      </a:lnTo>
                      <a:lnTo>
                        <a:pt x="850" y="205"/>
                      </a:lnTo>
                      <a:lnTo>
                        <a:pt x="854" y="199"/>
                      </a:lnTo>
                      <a:lnTo>
                        <a:pt x="857" y="192"/>
                      </a:lnTo>
                      <a:lnTo>
                        <a:pt x="861" y="186"/>
                      </a:lnTo>
                      <a:lnTo>
                        <a:pt x="864" y="180"/>
                      </a:lnTo>
                      <a:lnTo>
                        <a:pt x="868" y="174"/>
                      </a:lnTo>
                      <a:lnTo>
                        <a:pt x="871" y="168"/>
                      </a:lnTo>
                      <a:lnTo>
                        <a:pt x="875" y="162"/>
                      </a:lnTo>
                      <a:lnTo>
                        <a:pt x="878" y="157"/>
                      </a:lnTo>
                      <a:lnTo>
                        <a:pt x="882" y="151"/>
                      </a:lnTo>
                      <a:lnTo>
                        <a:pt x="885" y="146"/>
                      </a:lnTo>
                      <a:lnTo>
                        <a:pt x="889" y="140"/>
                      </a:lnTo>
                      <a:lnTo>
                        <a:pt x="892" y="135"/>
                      </a:lnTo>
                      <a:lnTo>
                        <a:pt x="896" y="129"/>
                      </a:lnTo>
                      <a:lnTo>
                        <a:pt x="900" y="124"/>
                      </a:lnTo>
                      <a:lnTo>
                        <a:pt x="903" y="119"/>
                      </a:lnTo>
                      <a:lnTo>
                        <a:pt x="907" y="114"/>
                      </a:lnTo>
                      <a:lnTo>
                        <a:pt x="910" y="109"/>
                      </a:lnTo>
                      <a:lnTo>
                        <a:pt x="914" y="104"/>
                      </a:lnTo>
                      <a:lnTo>
                        <a:pt x="917" y="99"/>
                      </a:lnTo>
                      <a:lnTo>
                        <a:pt x="921" y="95"/>
                      </a:lnTo>
                      <a:lnTo>
                        <a:pt x="924" y="90"/>
                      </a:lnTo>
                      <a:lnTo>
                        <a:pt x="928" y="85"/>
                      </a:lnTo>
                      <a:lnTo>
                        <a:pt x="931" y="81"/>
                      </a:lnTo>
                      <a:lnTo>
                        <a:pt x="935" y="77"/>
                      </a:lnTo>
                      <a:lnTo>
                        <a:pt x="938" y="73"/>
                      </a:lnTo>
                      <a:lnTo>
                        <a:pt x="942" y="68"/>
                      </a:lnTo>
                      <a:lnTo>
                        <a:pt x="945" y="64"/>
                      </a:lnTo>
                      <a:lnTo>
                        <a:pt x="949" y="61"/>
                      </a:lnTo>
                      <a:lnTo>
                        <a:pt x="952" y="57"/>
                      </a:lnTo>
                      <a:lnTo>
                        <a:pt x="956" y="53"/>
                      </a:lnTo>
                      <a:lnTo>
                        <a:pt x="959" y="50"/>
                      </a:lnTo>
                      <a:lnTo>
                        <a:pt x="963" y="46"/>
                      </a:lnTo>
                      <a:lnTo>
                        <a:pt x="967" y="43"/>
                      </a:lnTo>
                      <a:lnTo>
                        <a:pt x="970" y="40"/>
                      </a:lnTo>
                      <a:lnTo>
                        <a:pt x="974" y="37"/>
                      </a:lnTo>
                      <a:lnTo>
                        <a:pt x="977" y="34"/>
                      </a:lnTo>
                      <a:lnTo>
                        <a:pt x="981" y="31"/>
                      </a:lnTo>
                      <a:lnTo>
                        <a:pt x="984" y="28"/>
                      </a:lnTo>
                      <a:lnTo>
                        <a:pt x="988" y="26"/>
                      </a:lnTo>
                      <a:lnTo>
                        <a:pt x="991" y="23"/>
                      </a:lnTo>
                      <a:lnTo>
                        <a:pt x="995" y="21"/>
                      </a:lnTo>
                      <a:lnTo>
                        <a:pt x="998" y="19"/>
                      </a:lnTo>
                      <a:lnTo>
                        <a:pt x="1002" y="17"/>
                      </a:lnTo>
                      <a:lnTo>
                        <a:pt x="1005" y="15"/>
                      </a:lnTo>
                      <a:lnTo>
                        <a:pt x="1009" y="13"/>
                      </a:lnTo>
                      <a:lnTo>
                        <a:pt x="1012" y="11"/>
                      </a:lnTo>
                      <a:lnTo>
                        <a:pt x="1016" y="9"/>
                      </a:lnTo>
                      <a:lnTo>
                        <a:pt x="1019" y="8"/>
                      </a:lnTo>
                      <a:lnTo>
                        <a:pt x="1023" y="7"/>
                      </a:lnTo>
                      <a:lnTo>
                        <a:pt x="1026" y="5"/>
                      </a:lnTo>
                      <a:lnTo>
                        <a:pt x="1030" y="4"/>
                      </a:lnTo>
                      <a:lnTo>
                        <a:pt x="1034" y="3"/>
                      </a:lnTo>
                      <a:lnTo>
                        <a:pt x="1037" y="2"/>
                      </a:lnTo>
                      <a:lnTo>
                        <a:pt x="1041" y="2"/>
                      </a:lnTo>
                      <a:lnTo>
                        <a:pt x="1044" y="1"/>
                      </a:lnTo>
                      <a:lnTo>
                        <a:pt x="1048" y="1"/>
                      </a:lnTo>
                      <a:lnTo>
                        <a:pt x="1051" y="0"/>
                      </a:lnTo>
                      <a:lnTo>
                        <a:pt x="1055" y="0"/>
                      </a:lnTo>
                      <a:lnTo>
                        <a:pt x="1058" y="0"/>
                      </a:lnTo>
                      <a:lnTo>
                        <a:pt x="1062" y="0"/>
                      </a:lnTo>
                      <a:lnTo>
                        <a:pt x="1065" y="0"/>
                      </a:lnTo>
                      <a:lnTo>
                        <a:pt x="1069" y="1"/>
                      </a:lnTo>
                      <a:lnTo>
                        <a:pt x="1072" y="1"/>
                      </a:lnTo>
                      <a:lnTo>
                        <a:pt x="1076" y="2"/>
                      </a:lnTo>
                      <a:lnTo>
                        <a:pt x="1079" y="2"/>
                      </a:lnTo>
                      <a:lnTo>
                        <a:pt x="1083" y="3"/>
                      </a:lnTo>
                      <a:lnTo>
                        <a:pt x="1086" y="4"/>
                      </a:lnTo>
                      <a:lnTo>
                        <a:pt x="1090" y="5"/>
                      </a:lnTo>
                      <a:lnTo>
                        <a:pt x="1094" y="7"/>
                      </a:lnTo>
                      <a:lnTo>
                        <a:pt x="1097" y="8"/>
                      </a:lnTo>
                      <a:lnTo>
                        <a:pt x="1101" y="9"/>
                      </a:lnTo>
                      <a:lnTo>
                        <a:pt x="1104" y="11"/>
                      </a:lnTo>
                      <a:lnTo>
                        <a:pt x="1108" y="13"/>
                      </a:lnTo>
                      <a:lnTo>
                        <a:pt x="1111" y="15"/>
                      </a:lnTo>
                      <a:lnTo>
                        <a:pt x="1115" y="17"/>
                      </a:lnTo>
                      <a:lnTo>
                        <a:pt x="1118" y="19"/>
                      </a:lnTo>
                      <a:lnTo>
                        <a:pt x="1122" y="21"/>
                      </a:lnTo>
                      <a:lnTo>
                        <a:pt x="1125" y="23"/>
                      </a:lnTo>
                      <a:lnTo>
                        <a:pt x="1129" y="26"/>
                      </a:lnTo>
                      <a:lnTo>
                        <a:pt x="1132" y="28"/>
                      </a:lnTo>
                      <a:lnTo>
                        <a:pt x="1136" y="31"/>
                      </a:lnTo>
                      <a:lnTo>
                        <a:pt x="1139" y="34"/>
                      </a:lnTo>
                      <a:lnTo>
                        <a:pt x="1143" y="37"/>
                      </a:lnTo>
                      <a:lnTo>
                        <a:pt x="1146" y="40"/>
                      </a:lnTo>
                      <a:lnTo>
                        <a:pt x="1150" y="43"/>
                      </a:lnTo>
                      <a:lnTo>
                        <a:pt x="1153" y="46"/>
                      </a:lnTo>
                      <a:lnTo>
                        <a:pt x="1157" y="50"/>
                      </a:lnTo>
                      <a:lnTo>
                        <a:pt x="1161" y="53"/>
                      </a:lnTo>
                      <a:lnTo>
                        <a:pt x="1164" y="57"/>
                      </a:lnTo>
                      <a:lnTo>
                        <a:pt x="1168" y="61"/>
                      </a:lnTo>
                      <a:lnTo>
                        <a:pt x="1171" y="64"/>
                      </a:lnTo>
                      <a:lnTo>
                        <a:pt x="1175" y="68"/>
                      </a:lnTo>
                      <a:lnTo>
                        <a:pt x="1178" y="73"/>
                      </a:lnTo>
                      <a:lnTo>
                        <a:pt x="1182" y="77"/>
                      </a:lnTo>
                      <a:lnTo>
                        <a:pt x="1185" y="81"/>
                      </a:lnTo>
                      <a:lnTo>
                        <a:pt x="1189" y="85"/>
                      </a:lnTo>
                      <a:lnTo>
                        <a:pt x="1192" y="90"/>
                      </a:lnTo>
                      <a:lnTo>
                        <a:pt x="1196" y="95"/>
                      </a:lnTo>
                      <a:lnTo>
                        <a:pt x="1199" y="99"/>
                      </a:lnTo>
                      <a:lnTo>
                        <a:pt x="1203" y="104"/>
                      </a:lnTo>
                      <a:lnTo>
                        <a:pt x="1206" y="109"/>
                      </a:lnTo>
                      <a:lnTo>
                        <a:pt x="1210" y="114"/>
                      </a:lnTo>
                      <a:lnTo>
                        <a:pt x="1213" y="119"/>
                      </a:lnTo>
                      <a:lnTo>
                        <a:pt x="1217" y="124"/>
                      </a:lnTo>
                      <a:lnTo>
                        <a:pt x="1221" y="129"/>
                      </a:lnTo>
                      <a:lnTo>
                        <a:pt x="1224" y="135"/>
                      </a:lnTo>
                      <a:lnTo>
                        <a:pt x="1228" y="140"/>
                      </a:lnTo>
                      <a:lnTo>
                        <a:pt x="1231" y="146"/>
                      </a:lnTo>
                      <a:lnTo>
                        <a:pt x="1235" y="151"/>
                      </a:lnTo>
                      <a:lnTo>
                        <a:pt x="1238" y="157"/>
                      </a:lnTo>
                      <a:lnTo>
                        <a:pt x="1242" y="162"/>
                      </a:lnTo>
                      <a:lnTo>
                        <a:pt x="1245" y="168"/>
                      </a:lnTo>
                      <a:lnTo>
                        <a:pt x="1249" y="174"/>
                      </a:lnTo>
                      <a:lnTo>
                        <a:pt x="1252" y="180"/>
                      </a:lnTo>
                      <a:lnTo>
                        <a:pt x="1256" y="186"/>
                      </a:lnTo>
                      <a:lnTo>
                        <a:pt x="1259" y="192"/>
                      </a:lnTo>
                      <a:lnTo>
                        <a:pt x="1263" y="199"/>
                      </a:lnTo>
                      <a:lnTo>
                        <a:pt x="1266" y="205"/>
                      </a:lnTo>
                      <a:lnTo>
                        <a:pt x="1270" y="211"/>
                      </a:lnTo>
                      <a:lnTo>
                        <a:pt x="1273" y="218"/>
                      </a:lnTo>
                      <a:lnTo>
                        <a:pt x="1277" y="224"/>
                      </a:lnTo>
                      <a:lnTo>
                        <a:pt x="1280" y="231"/>
                      </a:lnTo>
                      <a:lnTo>
                        <a:pt x="1284" y="237"/>
                      </a:lnTo>
                      <a:lnTo>
                        <a:pt x="1287" y="244"/>
                      </a:lnTo>
                      <a:lnTo>
                        <a:pt x="1291" y="250"/>
                      </a:lnTo>
                      <a:lnTo>
                        <a:pt x="1295" y="257"/>
                      </a:lnTo>
                      <a:lnTo>
                        <a:pt x="1298" y="264"/>
                      </a:lnTo>
                      <a:lnTo>
                        <a:pt x="1302" y="271"/>
                      </a:lnTo>
                      <a:lnTo>
                        <a:pt x="1305" y="277"/>
                      </a:lnTo>
                      <a:lnTo>
                        <a:pt x="1309" y="285"/>
                      </a:lnTo>
                      <a:lnTo>
                        <a:pt x="1312" y="291"/>
                      </a:lnTo>
                      <a:lnTo>
                        <a:pt x="1316" y="298"/>
                      </a:lnTo>
                      <a:lnTo>
                        <a:pt x="1319" y="306"/>
                      </a:lnTo>
                      <a:lnTo>
                        <a:pt x="1323" y="313"/>
                      </a:lnTo>
                      <a:lnTo>
                        <a:pt x="1326" y="320"/>
                      </a:lnTo>
                      <a:lnTo>
                        <a:pt x="1330" y="327"/>
                      </a:lnTo>
                      <a:lnTo>
                        <a:pt x="1333" y="334"/>
                      </a:lnTo>
                      <a:lnTo>
                        <a:pt x="1337" y="341"/>
                      </a:lnTo>
                      <a:lnTo>
                        <a:pt x="1341" y="349"/>
                      </a:lnTo>
                      <a:lnTo>
                        <a:pt x="1344" y="356"/>
                      </a:lnTo>
                      <a:lnTo>
                        <a:pt x="1348" y="363"/>
                      </a:lnTo>
                      <a:lnTo>
                        <a:pt x="1351" y="370"/>
                      </a:lnTo>
                      <a:lnTo>
                        <a:pt x="1355" y="378"/>
                      </a:lnTo>
                      <a:lnTo>
                        <a:pt x="1358" y="385"/>
                      </a:lnTo>
                      <a:lnTo>
                        <a:pt x="1362" y="392"/>
                      </a:lnTo>
                      <a:lnTo>
                        <a:pt x="1365" y="400"/>
                      </a:lnTo>
                      <a:lnTo>
                        <a:pt x="1369" y="407"/>
                      </a:lnTo>
                      <a:lnTo>
                        <a:pt x="1372" y="415"/>
                      </a:lnTo>
                      <a:lnTo>
                        <a:pt x="1376" y="422"/>
                      </a:lnTo>
                      <a:lnTo>
                        <a:pt x="1379" y="430"/>
                      </a:lnTo>
                      <a:lnTo>
                        <a:pt x="1383" y="437"/>
                      </a:lnTo>
                      <a:lnTo>
                        <a:pt x="1386" y="445"/>
                      </a:lnTo>
                      <a:lnTo>
                        <a:pt x="1390" y="452"/>
                      </a:lnTo>
                      <a:lnTo>
                        <a:pt x="1393" y="460"/>
                      </a:lnTo>
                      <a:lnTo>
                        <a:pt x="1397" y="467"/>
                      </a:lnTo>
                      <a:lnTo>
                        <a:pt x="1400" y="475"/>
                      </a:lnTo>
                      <a:lnTo>
                        <a:pt x="1404" y="482"/>
                      </a:lnTo>
                      <a:lnTo>
                        <a:pt x="1407" y="489"/>
                      </a:lnTo>
                      <a:lnTo>
                        <a:pt x="1411" y="497"/>
                      </a:lnTo>
                      <a:lnTo>
                        <a:pt x="1414" y="504"/>
                      </a:lnTo>
                      <a:lnTo>
                        <a:pt x="1418" y="512"/>
                      </a:lnTo>
                      <a:lnTo>
                        <a:pt x="1422" y="519"/>
                      </a:lnTo>
                      <a:lnTo>
                        <a:pt x="1425" y="527"/>
                      </a:lnTo>
                      <a:lnTo>
                        <a:pt x="1429" y="534"/>
                      </a:lnTo>
                      <a:lnTo>
                        <a:pt x="1432" y="542"/>
                      </a:lnTo>
                      <a:lnTo>
                        <a:pt x="1436" y="549"/>
                      </a:lnTo>
                      <a:lnTo>
                        <a:pt x="1439" y="556"/>
                      </a:lnTo>
                      <a:lnTo>
                        <a:pt x="1443" y="564"/>
                      </a:lnTo>
                      <a:lnTo>
                        <a:pt x="1446" y="571"/>
                      </a:lnTo>
                      <a:lnTo>
                        <a:pt x="1450" y="579"/>
                      </a:lnTo>
                      <a:lnTo>
                        <a:pt x="1453" y="586"/>
                      </a:lnTo>
                      <a:lnTo>
                        <a:pt x="1457" y="593"/>
                      </a:lnTo>
                      <a:lnTo>
                        <a:pt x="1460" y="600"/>
                      </a:lnTo>
                      <a:lnTo>
                        <a:pt x="1464" y="608"/>
                      </a:lnTo>
                      <a:lnTo>
                        <a:pt x="1468" y="615"/>
                      </a:lnTo>
                      <a:lnTo>
                        <a:pt x="1471" y="622"/>
                      </a:lnTo>
                      <a:lnTo>
                        <a:pt x="1475" y="629"/>
                      </a:lnTo>
                      <a:lnTo>
                        <a:pt x="1478" y="636"/>
                      </a:lnTo>
                      <a:lnTo>
                        <a:pt x="1482" y="643"/>
                      </a:lnTo>
                      <a:lnTo>
                        <a:pt x="1485" y="650"/>
                      </a:lnTo>
                      <a:lnTo>
                        <a:pt x="1489" y="657"/>
                      </a:lnTo>
                      <a:lnTo>
                        <a:pt x="1492" y="665"/>
                      </a:lnTo>
                      <a:lnTo>
                        <a:pt x="1496" y="672"/>
                      </a:lnTo>
                      <a:lnTo>
                        <a:pt x="1499" y="678"/>
                      </a:lnTo>
                      <a:lnTo>
                        <a:pt x="1503" y="685"/>
                      </a:lnTo>
                      <a:lnTo>
                        <a:pt x="1506" y="692"/>
                      </a:lnTo>
                      <a:lnTo>
                        <a:pt x="1510" y="699"/>
                      </a:lnTo>
                      <a:lnTo>
                        <a:pt x="1513" y="706"/>
                      </a:lnTo>
                      <a:lnTo>
                        <a:pt x="1517" y="713"/>
                      </a:lnTo>
                      <a:lnTo>
                        <a:pt x="1520" y="719"/>
                      </a:lnTo>
                      <a:lnTo>
                        <a:pt x="1524" y="726"/>
                      </a:lnTo>
                      <a:lnTo>
                        <a:pt x="1527" y="733"/>
                      </a:lnTo>
                      <a:lnTo>
                        <a:pt x="1531" y="739"/>
                      </a:lnTo>
                      <a:lnTo>
                        <a:pt x="1534" y="746"/>
                      </a:lnTo>
                      <a:lnTo>
                        <a:pt x="1538" y="752"/>
                      </a:lnTo>
                      <a:lnTo>
                        <a:pt x="1542" y="759"/>
                      </a:lnTo>
                      <a:lnTo>
                        <a:pt x="1545" y="765"/>
                      </a:lnTo>
                      <a:lnTo>
                        <a:pt x="1549" y="772"/>
                      </a:lnTo>
                      <a:lnTo>
                        <a:pt x="1552" y="778"/>
                      </a:lnTo>
                      <a:lnTo>
                        <a:pt x="1556" y="784"/>
                      </a:lnTo>
                      <a:lnTo>
                        <a:pt x="1559" y="790"/>
                      </a:lnTo>
                      <a:lnTo>
                        <a:pt x="1563" y="796"/>
                      </a:lnTo>
                      <a:lnTo>
                        <a:pt x="1566" y="803"/>
                      </a:lnTo>
                      <a:lnTo>
                        <a:pt x="1570" y="809"/>
                      </a:lnTo>
                      <a:lnTo>
                        <a:pt x="1573" y="815"/>
                      </a:lnTo>
                      <a:lnTo>
                        <a:pt x="1577" y="821"/>
                      </a:lnTo>
                      <a:lnTo>
                        <a:pt x="1580" y="827"/>
                      </a:lnTo>
                      <a:lnTo>
                        <a:pt x="1584" y="833"/>
                      </a:lnTo>
                      <a:lnTo>
                        <a:pt x="1587" y="838"/>
                      </a:lnTo>
                      <a:lnTo>
                        <a:pt x="1591" y="844"/>
                      </a:lnTo>
                      <a:lnTo>
                        <a:pt x="1595" y="850"/>
                      </a:lnTo>
                      <a:lnTo>
                        <a:pt x="1598" y="856"/>
                      </a:lnTo>
                      <a:lnTo>
                        <a:pt x="1602" y="861"/>
                      </a:lnTo>
                      <a:lnTo>
                        <a:pt x="1605" y="867"/>
                      </a:lnTo>
                      <a:lnTo>
                        <a:pt x="1609" y="872"/>
                      </a:lnTo>
                      <a:lnTo>
                        <a:pt x="1612" y="878"/>
                      </a:lnTo>
                      <a:lnTo>
                        <a:pt x="1616" y="883"/>
                      </a:lnTo>
                      <a:lnTo>
                        <a:pt x="1619" y="889"/>
                      </a:lnTo>
                      <a:lnTo>
                        <a:pt x="1623" y="894"/>
                      </a:lnTo>
                      <a:lnTo>
                        <a:pt x="1626" y="899"/>
                      </a:lnTo>
                      <a:lnTo>
                        <a:pt x="1630" y="904"/>
                      </a:lnTo>
                      <a:lnTo>
                        <a:pt x="1633" y="910"/>
                      </a:lnTo>
                      <a:lnTo>
                        <a:pt x="1637" y="915"/>
                      </a:lnTo>
                      <a:lnTo>
                        <a:pt x="1640" y="920"/>
                      </a:lnTo>
                      <a:lnTo>
                        <a:pt x="1644" y="925"/>
                      </a:lnTo>
                      <a:lnTo>
                        <a:pt x="1647" y="930"/>
                      </a:lnTo>
                      <a:lnTo>
                        <a:pt x="1651" y="934"/>
                      </a:lnTo>
                      <a:lnTo>
                        <a:pt x="1654" y="939"/>
                      </a:lnTo>
                      <a:lnTo>
                        <a:pt x="1658" y="944"/>
                      </a:lnTo>
                      <a:lnTo>
                        <a:pt x="1661" y="949"/>
                      </a:lnTo>
                      <a:lnTo>
                        <a:pt x="1665" y="953"/>
                      </a:lnTo>
                      <a:lnTo>
                        <a:pt x="1669" y="958"/>
                      </a:lnTo>
                      <a:lnTo>
                        <a:pt x="1672" y="963"/>
                      </a:lnTo>
                      <a:lnTo>
                        <a:pt x="1676" y="967"/>
                      </a:lnTo>
                      <a:lnTo>
                        <a:pt x="1679" y="972"/>
                      </a:lnTo>
                      <a:lnTo>
                        <a:pt x="1683" y="976"/>
                      </a:lnTo>
                      <a:lnTo>
                        <a:pt x="1686" y="980"/>
                      </a:lnTo>
                      <a:lnTo>
                        <a:pt x="1690" y="985"/>
                      </a:lnTo>
                      <a:lnTo>
                        <a:pt x="1693" y="989"/>
                      </a:lnTo>
                      <a:lnTo>
                        <a:pt x="1697" y="993"/>
                      </a:lnTo>
                      <a:lnTo>
                        <a:pt x="1700" y="997"/>
                      </a:lnTo>
                      <a:lnTo>
                        <a:pt x="1704" y="1001"/>
                      </a:lnTo>
                      <a:lnTo>
                        <a:pt x="1707" y="1006"/>
                      </a:lnTo>
                      <a:lnTo>
                        <a:pt x="1711" y="1009"/>
                      </a:lnTo>
                      <a:lnTo>
                        <a:pt x="1715" y="1013"/>
                      </a:lnTo>
                      <a:lnTo>
                        <a:pt x="1718" y="1017"/>
                      </a:lnTo>
                      <a:lnTo>
                        <a:pt x="1722" y="1021"/>
                      </a:lnTo>
                      <a:lnTo>
                        <a:pt x="1725" y="1025"/>
                      </a:lnTo>
                      <a:lnTo>
                        <a:pt x="1729" y="1029"/>
                      </a:lnTo>
                      <a:lnTo>
                        <a:pt x="1732" y="1032"/>
                      </a:lnTo>
                      <a:lnTo>
                        <a:pt x="1736" y="1036"/>
                      </a:lnTo>
                      <a:lnTo>
                        <a:pt x="1739" y="1040"/>
                      </a:lnTo>
                      <a:lnTo>
                        <a:pt x="1743" y="1043"/>
                      </a:lnTo>
                      <a:lnTo>
                        <a:pt x="1746" y="1047"/>
                      </a:lnTo>
                      <a:lnTo>
                        <a:pt x="1750" y="1050"/>
                      </a:lnTo>
                      <a:lnTo>
                        <a:pt x="1753" y="1054"/>
                      </a:lnTo>
                      <a:lnTo>
                        <a:pt x="1757" y="1057"/>
                      </a:lnTo>
                      <a:lnTo>
                        <a:pt x="1760" y="1060"/>
                      </a:lnTo>
                      <a:lnTo>
                        <a:pt x="1764" y="1063"/>
                      </a:lnTo>
                      <a:lnTo>
                        <a:pt x="1767" y="1067"/>
                      </a:lnTo>
                      <a:lnTo>
                        <a:pt x="1771" y="1070"/>
                      </a:lnTo>
                      <a:lnTo>
                        <a:pt x="1774" y="1073"/>
                      </a:lnTo>
                      <a:lnTo>
                        <a:pt x="1778" y="1076"/>
                      </a:lnTo>
                      <a:lnTo>
                        <a:pt x="1781" y="1079"/>
                      </a:lnTo>
                      <a:lnTo>
                        <a:pt x="1785" y="1082"/>
                      </a:lnTo>
                      <a:lnTo>
                        <a:pt x="1788" y="1085"/>
                      </a:lnTo>
                      <a:lnTo>
                        <a:pt x="1792" y="1088"/>
                      </a:lnTo>
                      <a:lnTo>
                        <a:pt x="1796" y="1091"/>
                      </a:lnTo>
                      <a:lnTo>
                        <a:pt x="1799" y="1094"/>
                      </a:lnTo>
                      <a:lnTo>
                        <a:pt x="1803" y="1096"/>
                      </a:lnTo>
                      <a:lnTo>
                        <a:pt x="1806" y="1099"/>
                      </a:lnTo>
                      <a:lnTo>
                        <a:pt x="1810" y="1102"/>
                      </a:lnTo>
                      <a:lnTo>
                        <a:pt x="1813" y="1104"/>
                      </a:lnTo>
                      <a:lnTo>
                        <a:pt x="1817" y="1107"/>
                      </a:lnTo>
                      <a:lnTo>
                        <a:pt x="1820" y="1110"/>
                      </a:lnTo>
                      <a:lnTo>
                        <a:pt x="1824" y="1112"/>
                      </a:lnTo>
                      <a:lnTo>
                        <a:pt x="1827" y="1115"/>
                      </a:lnTo>
                      <a:lnTo>
                        <a:pt x="1831" y="1117"/>
                      </a:lnTo>
                      <a:lnTo>
                        <a:pt x="1834" y="1120"/>
                      </a:lnTo>
                      <a:lnTo>
                        <a:pt x="1838" y="1122"/>
                      </a:lnTo>
                      <a:lnTo>
                        <a:pt x="1842" y="1124"/>
                      </a:lnTo>
                      <a:lnTo>
                        <a:pt x="1845" y="1126"/>
                      </a:lnTo>
                      <a:lnTo>
                        <a:pt x="1849" y="1129"/>
                      </a:lnTo>
                      <a:lnTo>
                        <a:pt x="1852" y="1131"/>
                      </a:lnTo>
                      <a:lnTo>
                        <a:pt x="1856" y="1133"/>
                      </a:lnTo>
                      <a:lnTo>
                        <a:pt x="1859" y="1135"/>
                      </a:lnTo>
                      <a:lnTo>
                        <a:pt x="1863" y="1137"/>
                      </a:lnTo>
                      <a:lnTo>
                        <a:pt x="1866" y="1139"/>
                      </a:lnTo>
                      <a:lnTo>
                        <a:pt x="1870" y="1142"/>
                      </a:lnTo>
                      <a:lnTo>
                        <a:pt x="1873" y="1144"/>
                      </a:lnTo>
                      <a:lnTo>
                        <a:pt x="1877" y="1145"/>
                      </a:lnTo>
                      <a:lnTo>
                        <a:pt x="1880" y="1147"/>
                      </a:lnTo>
                      <a:lnTo>
                        <a:pt x="1884" y="1149"/>
                      </a:lnTo>
                      <a:lnTo>
                        <a:pt x="1887" y="1151"/>
                      </a:lnTo>
                      <a:lnTo>
                        <a:pt x="1891" y="1153"/>
                      </a:lnTo>
                      <a:lnTo>
                        <a:pt x="1894" y="1155"/>
                      </a:lnTo>
                      <a:lnTo>
                        <a:pt x="1898" y="1157"/>
                      </a:lnTo>
                      <a:lnTo>
                        <a:pt x="1901" y="1158"/>
                      </a:lnTo>
                      <a:lnTo>
                        <a:pt x="1905" y="1160"/>
                      </a:lnTo>
                      <a:lnTo>
                        <a:pt x="1908" y="1162"/>
                      </a:lnTo>
                      <a:lnTo>
                        <a:pt x="1912" y="1164"/>
                      </a:lnTo>
                      <a:lnTo>
                        <a:pt x="1916" y="1165"/>
                      </a:lnTo>
                      <a:lnTo>
                        <a:pt x="1919" y="1167"/>
                      </a:lnTo>
                      <a:lnTo>
                        <a:pt x="1923" y="1168"/>
                      </a:lnTo>
                      <a:lnTo>
                        <a:pt x="1926" y="1170"/>
                      </a:lnTo>
                      <a:lnTo>
                        <a:pt x="1930" y="1171"/>
                      </a:lnTo>
                      <a:lnTo>
                        <a:pt x="1933" y="1173"/>
                      </a:lnTo>
                      <a:lnTo>
                        <a:pt x="1937" y="1174"/>
                      </a:lnTo>
                      <a:lnTo>
                        <a:pt x="1940" y="1176"/>
                      </a:lnTo>
                      <a:lnTo>
                        <a:pt x="1944" y="1177"/>
                      </a:lnTo>
                      <a:lnTo>
                        <a:pt x="1947" y="1178"/>
                      </a:lnTo>
                      <a:lnTo>
                        <a:pt x="1951" y="1180"/>
                      </a:lnTo>
                      <a:lnTo>
                        <a:pt x="1954" y="1181"/>
                      </a:lnTo>
                      <a:lnTo>
                        <a:pt x="1958" y="1183"/>
                      </a:lnTo>
                      <a:lnTo>
                        <a:pt x="1961" y="1184"/>
                      </a:lnTo>
                      <a:lnTo>
                        <a:pt x="1965" y="1185"/>
                      </a:lnTo>
                      <a:lnTo>
                        <a:pt x="1969" y="1186"/>
                      </a:lnTo>
                      <a:lnTo>
                        <a:pt x="1972" y="1187"/>
                      </a:lnTo>
                      <a:lnTo>
                        <a:pt x="1976" y="1189"/>
                      </a:lnTo>
                      <a:lnTo>
                        <a:pt x="1979" y="1190"/>
                      </a:lnTo>
                      <a:lnTo>
                        <a:pt x="1983" y="1191"/>
                      </a:lnTo>
                      <a:lnTo>
                        <a:pt x="1986" y="1192"/>
                      </a:lnTo>
                      <a:lnTo>
                        <a:pt x="1990" y="1193"/>
                      </a:lnTo>
                      <a:lnTo>
                        <a:pt x="1993" y="1194"/>
                      </a:lnTo>
                      <a:lnTo>
                        <a:pt x="1997" y="1195"/>
                      </a:lnTo>
                      <a:lnTo>
                        <a:pt x="2000" y="1197"/>
                      </a:lnTo>
                      <a:lnTo>
                        <a:pt x="2004" y="1197"/>
                      </a:lnTo>
                      <a:lnTo>
                        <a:pt x="2007" y="1198"/>
                      </a:lnTo>
                      <a:lnTo>
                        <a:pt x="2011" y="1199"/>
                      </a:lnTo>
                      <a:lnTo>
                        <a:pt x="2014" y="1200"/>
                      </a:lnTo>
                      <a:lnTo>
                        <a:pt x="2018" y="1201"/>
                      </a:lnTo>
                      <a:lnTo>
                        <a:pt x="2021" y="1202"/>
                      </a:lnTo>
                      <a:lnTo>
                        <a:pt x="2025" y="1203"/>
                      </a:lnTo>
                      <a:lnTo>
                        <a:pt x="2028" y="1204"/>
                      </a:lnTo>
                      <a:lnTo>
                        <a:pt x="2032" y="1205"/>
                      </a:lnTo>
                      <a:lnTo>
                        <a:pt x="2035" y="1206"/>
                      </a:lnTo>
                      <a:lnTo>
                        <a:pt x="2039" y="1207"/>
                      </a:lnTo>
                      <a:lnTo>
                        <a:pt x="2043" y="1208"/>
                      </a:lnTo>
                      <a:lnTo>
                        <a:pt x="2046" y="1208"/>
                      </a:lnTo>
                      <a:lnTo>
                        <a:pt x="2050" y="1209"/>
                      </a:lnTo>
                      <a:lnTo>
                        <a:pt x="2053" y="1210"/>
                      </a:lnTo>
                      <a:lnTo>
                        <a:pt x="2057" y="1211"/>
                      </a:lnTo>
                      <a:lnTo>
                        <a:pt x="2060" y="1211"/>
                      </a:lnTo>
                      <a:lnTo>
                        <a:pt x="2064" y="1212"/>
                      </a:lnTo>
                      <a:lnTo>
                        <a:pt x="2067" y="1213"/>
                      </a:lnTo>
                      <a:lnTo>
                        <a:pt x="2071" y="1213"/>
                      </a:lnTo>
                      <a:lnTo>
                        <a:pt x="2074" y="1214"/>
                      </a:lnTo>
                      <a:lnTo>
                        <a:pt x="2078" y="1215"/>
                      </a:lnTo>
                      <a:lnTo>
                        <a:pt x="2081" y="1215"/>
                      </a:lnTo>
                      <a:lnTo>
                        <a:pt x="2085" y="1216"/>
                      </a:lnTo>
                      <a:lnTo>
                        <a:pt x="2088" y="1217"/>
                      </a:lnTo>
                      <a:lnTo>
                        <a:pt x="2092" y="1217"/>
                      </a:lnTo>
                      <a:lnTo>
                        <a:pt x="2095" y="1218"/>
                      </a:lnTo>
                      <a:lnTo>
                        <a:pt x="2099" y="1218"/>
                      </a:lnTo>
                      <a:lnTo>
                        <a:pt x="2103" y="1219"/>
                      </a:lnTo>
                      <a:lnTo>
                        <a:pt x="2106" y="1220"/>
                      </a:lnTo>
                      <a:lnTo>
                        <a:pt x="2110" y="1220"/>
                      </a:lnTo>
                      <a:lnTo>
                        <a:pt x="2113" y="1221"/>
                      </a:lnTo>
                      <a:lnTo>
                        <a:pt x="2117" y="1221"/>
                      </a:lnTo>
                    </a:path>
                  </a:pathLst>
                </a:custGeom>
                <a:noFill/>
                <a:ln w="12700" cap="rnd">
                  <a:solidFill>
                    <a:srgbClr val="000000"/>
                  </a:solidFill>
                  <a:round/>
                  <a:headEnd/>
                  <a:tailEnd/>
                </a:ln>
              </p:spPr>
              <p:txBody>
                <a:bodyPr/>
                <a:lstStyle/>
                <a:p>
                  <a:pPr fontAlgn="auto">
                    <a:spcBef>
                      <a:spcPts val="0"/>
                    </a:spcBef>
                    <a:spcAft>
                      <a:spcPts val="0"/>
                    </a:spcAft>
                    <a:defRPr/>
                  </a:pPr>
                  <a:endParaRPr kumimoji="0" lang="en-US" sz="1800" kern="0">
                    <a:solidFill>
                      <a:sysClr val="windowText" lastClr="000000"/>
                    </a:solidFill>
                    <a:cs typeface="+mn-cs"/>
                  </a:endParaRPr>
                </a:p>
              </p:txBody>
            </p:sp>
            <p:sp>
              <p:nvSpPr>
                <p:cNvPr id="12" name="Freeform 103"/>
                <p:cNvSpPr>
                  <a:spLocks/>
                </p:cNvSpPr>
                <p:nvPr/>
              </p:nvSpPr>
              <p:spPr bwMode="auto">
                <a:xfrm>
                  <a:off x="3214" y="2425"/>
                  <a:ext cx="2124" cy="220"/>
                </a:xfrm>
                <a:custGeom>
                  <a:avLst/>
                  <a:gdLst>
                    <a:gd name="T0" fmla="*/ 32 w 2124"/>
                    <a:gd name="T1" fmla="*/ 219 h 220"/>
                    <a:gd name="T2" fmla="*/ 67 w 2124"/>
                    <a:gd name="T3" fmla="*/ 219 h 220"/>
                    <a:gd name="T4" fmla="*/ 102 w 2124"/>
                    <a:gd name="T5" fmla="*/ 219 h 220"/>
                    <a:gd name="T6" fmla="*/ 137 w 2124"/>
                    <a:gd name="T7" fmla="*/ 219 h 220"/>
                    <a:gd name="T8" fmla="*/ 173 w 2124"/>
                    <a:gd name="T9" fmla="*/ 219 h 220"/>
                    <a:gd name="T10" fmla="*/ 209 w 2124"/>
                    <a:gd name="T11" fmla="*/ 219 h 220"/>
                    <a:gd name="T12" fmla="*/ 244 w 2124"/>
                    <a:gd name="T13" fmla="*/ 219 h 220"/>
                    <a:gd name="T14" fmla="*/ 280 w 2124"/>
                    <a:gd name="T15" fmla="*/ 219 h 220"/>
                    <a:gd name="T16" fmla="*/ 315 w 2124"/>
                    <a:gd name="T17" fmla="*/ 219 h 220"/>
                    <a:gd name="T18" fmla="*/ 350 w 2124"/>
                    <a:gd name="T19" fmla="*/ 219 h 220"/>
                    <a:gd name="T20" fmla="*/ 385 w 2124"/>
                    <a:gd name="T21" fmla="*/ 219 h 220"/>
                    <a:gd name="T22" fmla="*/ 421 w 2124"/>
                    <a:gd name="T23" fmla="*/ 219 h 220"/>
                    <a:gd name="T24" fmla="*/ 456 w 2124"/>
                    <a:gd name="T25" fmla="*/ 219 h 220"/>
                    <a:gd name="T26" fmla="*/ 491 w 2124"/>
                    <a:gd name="T27" fmla="*/ 219 h 220"/>
                    <a:gd name="T28" fmla="*/ 527 w 2124"/>
                    <a:gd name="T29" fmla="*/ 219 h 220"/>
                    <a:gd name="T30" fmla="*/ 563 w 2124"/>
                    <a:gd name="T31" fmla="*/ 219 h 220"/>
                    <a:gd name="T32" fmla="*/ 598 w 2124"/>
                    <a:gd name="T33" fmla="*/ 219 h 220"/>
                    <a:gd name="T34" fmla="*/ 633 w 2124"/>
                    <a:gd name="T35" fmla="*/ 219 h 220"/>
                    <a:gd name="T36" fmla="*/ 669 w 2124"/>
                    <a:gd name="T37" fmla="*/ 219 h 220"/>
                    <a:gd name="T38" fmla="*/ 704 w 2124"/>
                    <a:gd name="T39" fmla="*/ 219 h 220"/>
                    <a:gd name="T40" fmla="*/ 739 w 2124"/>
                    <a:gd name="T41" fmla="*/ 219 h 220"/>
                    <a:gd name="T42" fmla="*/ 775 w 2124"/>
                    <a:gd name="T43" fmla="*/ 219 h 220"/>
                    <a:gd name="T44" fmla="*/ 810 w 2124"/>
                    <a:gd name="T45" fmla="*/ 219 h 220"/>
                    <a:gd name="T46" fmla="*/ 845 w 2124"/>
                    <a:gd name="T47" fmla="*/ 219 h 220"/>
                    <a:gd name="T48" fmla="*/ 880 w 2124"/>
                    <a:gd name="T49" fmla="*/ 219 h 220"/>
                    <a:gd name="T50" fmla="*/ 917 w 2124"/>
                    <a:gd name="T51" fmla="*/ 219 h 220"/>
                    <a:gd name="T52" fmla="*/ 952 w 2124"/>
                    <a:gd name="T53" fmla="*/ 219 h 220"/>
                    <a:gd name="T54" fmla="*/ 987 w 2124"/>
                    <a:gd name="T55" fmla="*/ 219 h 220"/>
                    <a:gd name="T56" fmla="*/ 1022 w 2124"/>
                    <a:gd name="T57" fmla="*/ 219 h 220"/>
                    <a:gd name="T58" fmla="*/ 1058 w 2124"/>
                    <a:gd name="T59" fmla="*/ 219 h 220"/>
                    <a:gd name="T60" fmla="*/ 1093 w 2124"/>
                    <a:gd name="T61" fmla="*/ 219 h 220"/>
                    <a:gd name="T62" fmla="*/ 1128 w 2124"/>
                    <a:gd name="T63" fmla="*/ 219 h 220"/>
                    <a:gd name="T64" fmla="*/ 1164 w 2124"/>
                    <a:gd name="T65" fmla="*/ 219 h 220"/>
                    <a:gd name="T66" fmla="*/ 1199 w 2124"/>
                    <a:gd name="T67" fmla="*/ 219 h 220"/>
                    <a:gd name="T68" fmla="*/ 1234 w 2124"/>
                    <a:gd name="T69" fmla="*/ 219 h 220"/>
                    <a:gd name="T70" fmla="*/ 1270 w 2124"/>
                    <a:gd name="T71" fmla="*/ 219 h 220"/>
                    <a:gd name="T72" fmla="*/ 1306 w 2124"/>
                    <a:gd name="T73" fmla="*/ 219 h 220"/>
                    <a:gd name="T74" fmla="*/ 1341 w 2124"/>
                    <a:gd name="T75" fmla="*/ 219 h 220"/>
                    <a:gd name="T76" fmla="*/ 1376 w 2124"/>
                    <a:gd name="T77" fmla="*/ 219 h 220"/>
                    <a:gd name="T78" fmla="*/ 1411 w 2124"/>
                    <a:gd name="T79" fmla="*/ 219 h 220"/>
                    <a:gd name="T80" fmla="*/ 1447 w 2124"/>
                    <a:gd name="T81" fmla="*/ 219 h 220"/>
                    <a:gd name="T82" fmla="*/ 1482 w 2124"/>
                    <a:gd name="T83" fmla="*/ 219 h 220"/>
                    <a:gd name="T84" fmla="*/ 1517 w 2124"/>
                    <a:gd name="T85" fmla="*/ 219 h 220"/>
                    <a:gd name="T86" fmla="*/ 1553 w 2124"/>
                    <a:gd name="T87" fmla="*/ 219 h 220"/>
                    <a:gd name="T88" fmla="*/ 1588 w 2124"/>
                    <a:gd name="T89" fmla="*/ 219 h 220"/>
                    <a:gd name="T90" fmla="*/ 1624 w 2124"/>
                    <a:gd name="T91" fmla="*/ 219 h 220"/>
                    <a:gd name="T92" fmla="*/ 1659 w 2124"/>
                    <a:gd name="T93" fmla="*/ 219 h 220"/>
                    <a:gd name="T94" fmla="*/ 1695 w 2124"/>
                    <a:gd name="T95" fmla="*/ 219 h 220"/>
                    <a:gd name="T96" fmla="*/ 1730 w 2124"/>
                    <a:gd name="T97" fmla="*/ 0 h 220"/>
                    <a:gd name="T98" fmla="*/ 1765 w 2124"/>
                    <a:gd name="T99" fmla="*/ 35 h 220"/>
                    <a:gd name="T100" fmla="*/ 1801 w 2124"/>
                    <a:gd name="T101" fmla="*/ 66 h 220"/>
                    <a:gd name="T102" fmla="*/ 1836 w 2124"/>
                    <a:gd name="T103" fmla="*/ 92 h 220"/>
                    <a:gd name="T104" fmla="*/ 1871 w 2124"/>
                    <a:gd name="T105" fmla="*/ 114 h 220"/>
                    <a:gd name="T106" fmla="*/ 1906 w 2124"/>
                    <a:gd name="T107" fmla="*/ 133 h 220"/>
                    <a:gd name="T108" fmla="*/ 1942 w 2124"/>
                    <a:gd name="T109" fmla="*/ 149 h 220"/>
                    <a:gd name="T110" fmla="*/ 1978 w 2124"/>
                    <a:gd name="T111" fmla="*/ 162 h 220"/>
                    <a:gd name="T112" fmla="*/ 2013 w 2124"/>
                    <a:gd name="T113" fmla="*/ 173 h 220"/>
                    <a:gd name="T114" fmla="*/ 2049 w 2124"/>
                    <a:gd name="T115" fmla="*/ 183 h 220"/>
                    <a:gd name="T116" fmla="*/ 2084 w 2124"/>
                    <a:gd name="T117" fmla="*/ 190 h 220"/>
                    <a:gd name="T118" fmla="*/ 2119 w 2124"/>
                    <a:gd name="T119" fmla="*/ 196 h 22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24"/>
                    <a:gd name="T181" fmla="*/ 0 h 220"/>
                    <a:gd name="T182" fmla="*/ 2124 w 2124"/>
                    <a:gd name="T183" fmla="*/ 220 h 22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24" h="220">
                      <a:moveTo>
                        <a:pt x="0" y="219"/>
                      </a:moveTo>
                      <a:lnTo>
                        <a:pt x="3" y="219"/>
                      </a:lnTo>
                      <a:lnTo>
                        <a:pt x="7" y="219"/>
                      </a:lnTo>
                      <a:lnTo>
                        <a:pt x="10" y="219"/>
                      </a:lnTo>
                      <a:lnTo>
                        <a:pt x="14" y="219"/>
                      </a:lnTo>
                      <a:lnTo>
                        <a:pt x="18" y="219"/>
                      </a:lnTo>
                      <a:lnTo>
                        <a:pt x="21" y="219"/>
                      </a:lnTo>
                      <a:lnTo>
                        <a:pt x="25" y="219"/>
                      </a:lnTo>
                      <a:lnTo>
                        <a:pt x="28" y="219"/>
                      </a:lnTo>
                      <a:lnTo>
                        <a:pt x="32" y="219"/>
                      </a:lnTo>
                      <a:lnTo>
                        <a:pt x="35" y="219"/>
                      </a:lnTo>
                      <a:lnTo>
                        <a:pt x="39" y="219"/>
                      </a:lnTo>
                      <a:lnTo>
                        <a:pt x="42" y="219"/>
                      </a:lnTo>
                      <a:lnTo>
                        <a:pt x="46" y="219"/>
                      </a:lnTo>
                      <a:lnTo>
                        <a:pt x="49" y="219"/>
                      </a:lnTo>
                      <a:lnTo>
                        <a:pt x="53" y="219"/>
                      </a:lnTo>
                      <a:lnTo>
                        <a:pt x="56" y="219"/>
                      </a:lnTo>
                      <a:lnTo>
                        <a:pt x="60" y="219"/>
                      </a:lnTo>
                      <a:lnTo>
                        <a:pt x="63" y="219"/>
                      </a:lnTo>
                      <a:lnTo>
                        <a:pt x="67" y="219"/>
                      </a:lnTo>
                      <a:lnTo>
                        <a:pt x="70" y="219"/>
                      </a:lnTo>
                      <a:lnTo>
                        <a:pt x="74" y="219"/>
                      </a:lnTo>
                      <a:lnTo>
                        <a:pt x="77" y="219"/>
                      </a:lnTo>
                      <a:lnTo>
                        <a:pt x="81" y="219"/>
                      </a:lnTo>
                      <a:lnTo>
                        <a:pt x="84" y="219"/>
                      </a:lnTo>
                      <a:lnTo>
                        <a:pt x="88" y="219"/>
                      </a:lnTo>
                      <a:lnTo>
                        <a:pt x="92" y="219"/>
                      </a:lnTo>
                      <a:lnTo>
                        <a:pt x="95" y="219"/>
                      </a:lnTo>
                      <a:lnTo>
                        <a:pt x="99" y="219"/>
                      </a:lnTo>
                      <a:lnTo>
                        <a:pt x="102" y="219"/>
                      </a:lnTo>
                      <a:lnTo>
                        <a:pt x="106" y="219"/>
                      </a:lnTo>
                      <a:lnTo>
                        <a:pt x="109" y="219"/>
                      </a:lnTo>
                      <a:lnTo>
                        <a:pt x="113" y="219"/>
                      </a:lnTo>
                      <a:lnTo>
                        <a:pt x="116" y="219"/>
                      </a:lnTo>
                      <a:lnTo>
                        <a:pt x="120" y="219"/>
                      </a:lnTo>
                      <a:lnTo>
                        <a:pt x="123" y="219"/>
                      </a:lnTo>
                      <a:lnTo>
                        <a:pt x="127" y="219"/>
                      </a:lnTo>
                      <a:lnTo>
                        <a:pt x="130" y="219"/>
                      </a:lnTo>
                      <a:lnTo>
                        <a:pt x="134" y="219"/>
                      </a:lnTo>
                      <a:lnTo>
                        <a:pt x="137" y="219"/>
                      </a:lnTo>
                      <a:lnTo>
                        <a:pt x="141" y="219"/>
                      </a:lnTo>
                      <a:lnTo>
                        <a:pt x="145" y="219"/>
                      </a:lnTo>
                      <a:lnTo>
                        <a:pt x="148" y="219"/>
                      </a:lnTo>
                      <a:lnTo>
                        <a:pt x="152" y="219"/>
                      </a:lnTo>
                      <a:lnTo>
                        <a:pt x="155" y="219"/>
                      </a:lnTo>
                      <a:lnTo>
                        <a:pt x="159" y="219"/>
                      </a:lnTo>
                      <a:lnTo>
                        <a:pt x="162" y="219"/>
                      </a:lnTo>
                      <a:lnTo>
                        <a:pt x="166" y="219"/>
                      </a:lnTo>
                      <a:lnTo>
                        <a:pt x="169" y="219"/>
                      </a:lnTo>
                      <a:lnTo>
                        <a:pt x="173" y="219"/>
                      </a:lnTo>
                      <a:lnTo>
                        <a:pt x="176" y="219"/>
                      </a:lnTo>
                      <a:lnTo>
                        <a:pt x="181" y="219"/>
                      </a:lnTo>
                      <a:lnTo>
                        <a:pt x="184" y="219"/>
                      </a:lnTo>
                      <a:lnTo>
                        <a:pt x="188" y="219"/>
                      </a:lnTo>
                      <a:lnTo>
                        <a:pt x="191" y="219"/>
                      </a:lnTo>
                      <a:lnTo>
                        <a:pt x="195" y="219"/>
                      </a:lnTo>
                      <a:lnTo>
                        <a:pt x="198" y="219"/>
                      </a:lnTo>
                      <a:lnTo>
                        <a:pt x="202" y="219"/>
                      </a:lnTo>
                      <a:lnTo>
                        <a:pt x="205" y="219"/>
                      </a:lnTo>
                      <a:lnTo>
                        <a:pt x="209" y="219"/>
                      </a:lnTo>
                      <a:lnTo>
                        <a:pt x="212" y="219"/>
                      </a:lnTo>
                      <a:lnTo>
                        <a:pt x="216" y="219"/>
                      </a:lnTo>
                      <a:lnTo>
                        <a:pt x="220" y="219"/>
                      </a:lnTo>
                      <a:lnTo>
                        <a:pt x="223" y="219"/>
                      </a:lnTo>
                      <a:lnTo>
                        <a:pt x="227" y="219"/>
                      </a:lnTo>
                      <a:lnTo>
                        <a:pt x="230" y="219"/>
                      </a:lnTo>
                      <a:lnTo>
                        <a:pt x="234" y="219"/>
                      </a:lnTo>
                      <a:lnTo>
                        <a:pt x="237" y="219"/>
                      </a:lnTo>
                      <a:lnTo>
                        <a:pt x="241" y="219"/>
                      </a:lnTo>
                      <a:lnTo>
                        <a:pt x="244" y="219"/>
                      </a:lnTo>
                      <a:lnTo>
                        <a:pt x="248" y="219"/>
                      </a:lnTo>
                      <a:lnTo>
                        <a:pt x="251" y="219"/>
                      </a:lnTo>
                      <a:lnTo>
                        <a:pt x="255" y="219"/>
                      </a:lnTo>
                      <a:lnTo>
                        <a:pt x="258" y="219"/>
                      </a:lnTo>
                      <a:lnTo>
                        <a:pt x="262" y="219"/>
                      </a:lnTo>
                      <a:lnTo>
                        <a:pt x="265" y="219"/>
                      </a:lnTo>
                      <a:lnTo>
                        <a:pt x="269" y="219"/>
                      </a:lnTo>
                      <a:lnTo>
                        <a:pt x="273" y="219"/>
                      </a:lnTo>
                      <a:lnTo>
                        <a:pt x="276" y="219"/>
                      </a:lnTo>
                      <a:lnTo>
                        <a:pt x="280" y="219"/>
                      </a:lnTo>
                      <a:lnTo>
                        <a:pt x="283" y="219"/>
                      </a:lnTo>
                      <a:lnTo>
                        <a:pt x="287" y="219"/>
                      </a:lnTo>
                      <a:lnTo>
                        <a:pt x="290" y="219"/>
                      </a:lnTo>
                      <a:lnTo>
                        <a:pt x="294" y="219"/>
                      </a:lnTo>
                      <a:lnTo>
                        <a:pt x="297" y="219"/>
                      </a:lnTo>
                      <a:lnTo>
                        <a:pt x="301" y="219"/>
                      </a:lnTo>
                      <a:lnTo>
                        <a:pt x="304" y="219"/>
                      </a:lnTo>
                      <a:lnTo>
                        <a:pt x="308" y="219"/>
                      </a:lnTo>
                      <a:lnTo>
                        <a:pt x="311" y="219"/>
                      </a:lnTo>
                      <a:lnTo>
                        <a:pt x="315" y="219"/>
                      </a:lnTo>
                      <a:lnTo>
                        <a:pt x="318" y="219"/>
                      </a:lnTo>
                      <a:lnTo>
                        <a:pt x="322" y="219"/>
                      </a:lnTo>
                      <a:lnTo>
                        <a:pt x="325" y="219"/>
                      </a:lnTo>
                      <a:lnTo>
                        <a:pt x="329" y="219"/>
                      </a:lnTo>
                      <a:lnTo>
                        <a:pt x="332" y="219"/>
                      </a:lnTo>
                      <a:lnTo>
                        <a:pt x="336" y="219"/>
                      </a:lnTo>
                      <a:lnTo>
                        <a:pt x="339" y="219"/>
                      </a:lnTo>
                      <a:lnTo>
                        <a:pt x="343" y="219"/>
                      </a:lnTo>
                      <a:lnTo>
                        <a:pt x="347" y="219"/>
                      </a:lnTo>
                      <a:lnTo>
                        <a:pt x="350" y="219"/>
                      </a:lnTo>
                      <a:lnTo>
                        <a:pt x="354" y="219"/>
                      </a:lnTo>
                      <a:lnTo>
                        <a:pt x="357" y="219"/>
                      </a:lnTo>
                      <a:lnTo>
                        <a:pt x="361" y="219"/>
                      </a:lnTo>
                      <a:lnTo>
                        <a:pt x="364" y="219"/>
                      </a:lnTo>
                      <a:lnTo>
                        <a:pt x="368" y="219"/>
                      </a:lnTo>
                      <a:lnTo>
                        <a:pt x="371" y="219"/>
                      </a:lnTo>
                      <a:lnTo>
                        <a:pt x="375" y="219"/>
                      </a:lnTo>
                      <a:lnTo>
                        <a:pt x="378" y="219"/>
                      </a:lnTo>
                      <a:lnTo>
                        <a:pt x="382" y="219"/>
                      </a:lnTo>
                      <a:lnTo>
                        <a:pt x="385" y="219"/>
                      </a:lnTo>
                      <a:lnTo>
                        <a:pt x="389" y="219"/>
                      </a:lnTo>
                      <a:lnTo>
                        <a:pt x="393" y="219"/>
                      </a:lnTo>
                      <a:lnTo>
                        <a:pt x="396" y="219"/>
                      </a:lnTo>
                      <a:lnTo>
                        <a:pt x="400" y="219"/>
                      </a:lnTo>
                      <a:lnTo>
                        <a:pt x="403" y="219"/>
                      </a:lnTo>
                      <a:lnTo>
                        <a:pt x="407" y="219"/>
                      </a:lnTo>
                      <a:lnTo>
                        <a:pt x="410" y="219"/>
                      </a:lnTo>
                      <a:lnTo>
                        <a:pt x="414" y="219"/>
                      </a:lnTo>
                      <a:lnTo>
                        <a:pt x="417" y="219"/>
                      </a:lnTo>
                      <a:lnTo>
                        <a:pt x="421" y="219"/>
                      </a:lnTo>
                      <a:lnTo>
                        <a:pt x="424" y="219"/>
                      </a:lnTo>
                      <a:lnTo>
                        <a:pt x="428" y="219"/>
                      </a:lnTo>
                      <a:lnTo>
                        <a:pt x="431" y="219"/>
                      </a:lnTo>
                      <a:lnTo>
                        <a:pt x="435" y="219"/>
                      </a:lnTo>
                      <a:lnTo>
                        <a:pt x="438" y="219"/>
                      </a:lnTo>
                      <a:lnTo>
                        <a:pt x="442" y="219"/>
                      </a:lnTo>
                      <a:lnTo>
                        <a:pt x="445" y="219"/>
                      </a:lnTo>
                      <a:lnTo>
                        <a:pt x="449" y="219"/>
                      </a:lnTo>
                      <a:lnTo>
                        <a:pt x="452" y="219"/>
                      </a:lnTo>
                      <a:lnTo>
                        <a:pt x="456" y="219"/>
                      </a:lnTo>
                      <a:lnTo>
                        <a:pt x="459" y="219"/>
                      </a:lnTo>
                      <a:lnTo>
                        <a:pt x="463" y="219"/>
                      </a:lnTo>
                      <a:lnTo>
                        <a:pt x="466" y="219"/>
                      </a:lnTo>
                      <a:lnTo>
                        <a:pt x="470" y="219"/>
                      </a:lnTo>
                      <a:lnTo>
                        <a:pt x="474" y="219"/>
                      </a:lnTo>
                      <a:lnTo>
                        <a:pt x="477" y="219"/>
                      </a:lnTo>
                      <a:lnTo>
                        <a:pt x="481" y="219"/>
                      </a:lnTo>
                      <a:lnTo>
                        <a:pt x="484" y="219"/>
                      </a:lnTo>
                      <a:lnTo>
                        <a:pt x="488" y="219"/>
                      </a:lnTo>
                      <a:lnTo>
                        <a:pt x="491" y="219"/>
                      </a:lnTo>
                      <a:lnTo>
                        <a:pt x="495" y="219"/>
                      </a:lnTo>
                      <a:lnTo>
                        <a:pt x="498" y="219"/>
                      </a:lnTo>
                      <a:lnTo>
                        <a:pt x="502" y="219"/>
                      </a:lnTo>
                      <a:lnTo>
                        <a:pt x="505" y="219"/>
                      </a:lnTo>
                      <a:lnTo>
                        <a:pt x="509" y="219"/>
                      </a:lnTo>
                      <a:lnTo>
                        <a:pt x="512" y="219"/>
                      </a:lnTo>
                      <a:lnTo>
                        <a:pt x="516" y="219"/>
                      </a:lnTo>
                      <a:lnTo>
                        <a:pt x="520" y="219"/>
                      </a:lnTo>
                      <a:lnTo>
                        <a:pt x="523" y="219"/>
                      </a:lnTo>
                      <a:lnTo>
                        <a:pt x="527" y="219"/>
                      </a:lnTo>
                      <a:lnTo>
                        <a:pt x="530" y="219"/>
                      </a:lnTo>
                      <a:lnTo>
                        <a:pt x="535" y="219"/>
                      </a:lnTo>
                      <a:lnTo>
                        <a:pt x="538" y="219"/>
                      </a:lnTo>
                      <a:lnTo>
                        <a:pt x="542" y="219"/>
                      </a:lnTo>
                      <a:lnTo>
                        <a:pt x="545" y="219"/>
                      </a:lnTo>
                      <a:lnTo>
                        <a:pt x="549" y="219"/>
                      </a:lnTo>
                      <a:lnTo>
                        <a:pt x="552" y="219"/>
                      </a:lnTo>
                      <a:lnTo>
                        <a:pt x="556" y="219"/>
                      </a:lnTo>
                      <a:lnTo>
                        <a:pt x="559" y="219"/>
                      </a:lnTo>
                      <a:lnTo>
                        <a:pt x="563" y="219"/>
                      </a:lnTo>
                      <a:lnTo>
                        <a:pt x="566" y="219"/>
                      </a:lnTo>
                      <a:lnTo>
                        <a:pt x="570" y="219"/>
                      </a:lnTo>
                      <a:lnTo>
                        <a:pt x="573" y="219"/>
                      </a:lnTo>
                      <a:lnTo>
                        <a:pt x="577" y="219"/>
                      </a:lnTo>
                      <a:lnTo>
                        <a:pt x="580" y="219"/>
                      </a:lnTo>
                      <a:lnTo>
                        <a:pt x="584" y="219"/>
                      </a:lnTo>
                      <a:lnTo>
                        <a:pt x="587" y="219"/>
                      </a:lnTo>
                      <a:lnTo>
                        <a:pt x="591" y="219"/>
                      </a:lnTo>
                      <a:lnTo>
                        <a:pt x="595" y="219"/>
                      </a:lnTo>
                      <a:lnTo>
                        <a:pt x="598" y="219"/>
                      </a:lnTo>
                      <a:lnTo>
                        <a:pt x="602" y="219"/>
                      </a:lnTo>
                      <a:lnTo>
                        <a:pt x="605" y="219"/>
                      </a:lnTo>
                      <a:lnTo>
                        <a:pt x="609" y="219"/>
                      </a:lnTo>
                      <a:lnTo>
                        <a:pt x="612" y="219"/>
                      </a:lnTo>
                      <a:lnTo>
                        <a:pt x="616" y="219"/>
                      </a:lnTo>
                      <a:lnTo>
                        <a:pt x="619" y="219"/>
                      </a:lnTo>
                      <a:lnTo>
                        <a:pt x="623" y="219"/>
                      </a:lnTo>
                      <a:lnTo>
                        <a:pt x="626" y="219"/>
                      </a:lnTo>
                      <a:lnTo>
                        <a:pt x="630" y="219"/>
                      </a:lnTo>
                      <a:lnTo>
                        <a:pt x="633" y="219"/>
                      </a:lnTo>
                      <a:lnTo>
                        <a:pt x="637" y="219"/>
                      </a:lnTo>
                      <a:lnTo>
                        <a:pt x="640" y="219"/>
                      </a:lnTo>
                      <a:lnTo>
                        <a:pt x="644" y="219"/>
                      </a:lnTo>
                      <a:lnTo>
                        <a:pt x="648" y="219"/>
                      </a:lnTo>
                      <a:lnTo>
                        <a:pt x="651" y="219"/>
                      </a:lnTo>
                      <a:lnTo>
                        <a:pt x="655" y="219"/>
                      </a:lnTo>
                      <a:lnTo>
                        <a:pt x="658" y="219"/>
                      </a:lnTo>
                      <a:lnTo>
                        <a:pt x="662" y="219"/>
                      </a:lnTo>
                      <a:lnTo>
                        <a:pt x="665" y="219"/>
                      </a:lnTo>
                      <a:lnTo>
                        <a:pt x="669" y="219"/>
                      </a:lnTo>
                      <a:lnTo>
                        <a:pt x="672" y="219"/>
                      </a:lnTo>
                      <a:lnTo>
                        <a:pt x="676" y="219"/>
                      </a:lnTo>
                      <a:lnTo>
                        <a:pt x="679" y="219"/>
                      </a:lnTo>
                      <a:lnTo>
                        <a:pt x="683" y="219"/>
                      </a:lnTo>
                      <a:lnTo>
                        <a:pt x="686" y="219"/>
                      </a:lnTo>
                      <a:lnTo>
                        <a:pt x="690" y="219"/>
                      </a:lnTo>
                      <a:lnTo>
                        <a:pt x="693" y="219"/>
                      </a:lnTo>
                      <a:lnTo>
                        <a:pt x="697" y="219"/>
                      </a:lnTo>
                      <a:lnTo>
                        <a:pt x="700" y="219"/>
                      </a:lnTo>
                      <a:lnTo>
                        <a:pt x="704" y="219"/>
                      </a:lnTo>
                      <a:lnTo>
                        <a:pt x="707" y="219"/>
                      </a:lnTo>
                      <a:lnTo>
                        <a:pt x="711" y="219"/>
                      </a:lnTo>
                      <a:lnTo>
                        <a:pt x="714" y="219"/>
                      </a:lnTo>
                      <a:lnTo>
                        <a:pt x="718" y="219"/>
                      </a:lnTo>
                      <a:lnTo>
                        <a:pt x="722" y="219"/>
                      </a:lnTo>
                      <a:lnTo>
                        <a:pt x="725" y="219"/>
                      </a:lnTo>
                      <a:lnTo>
                        <a:pt x="729" y="219"/>
                      </a:lnTo>
                      <a:lnTo>
                        <a:pt x="732" y="219"/>
                      </a:lnTo>
                      <a:lnTo>
                        <a:pt x="736" y="219"/>
                      </a:lnTo>
                      <a:lnTo>
                        <a:pt x="739" y="219"/>
                      </a:lnTo>
                      <a:lnTo>
                        <a:pt x="743" y="219"/>
                      </a:lnTo>
                      <a:lnTo>
                        <a:pt x="746" y="219"/>
                      </a:lnTo>
                      <a:lnTo>
                        <a:pt x="750" y="219"/>
                      </a:lnTo>
                      <a:lnTo>
                        <a:pt x="753" y="219"/>
                      </a:lnTo>
                      <a:lnTo>
                        <a:pt x="757" y="219"/>
                      </a:lnTo>
                      <a:lnTo>
                        <a:pt x="760" y="219"/>
                      </a:lnTo>
                      <a:lnTo>
                        <a:pt x="764" y="219"/>
                      </a:lnTo>
                      <a:lnTo>
                        <a:pt x="767" y="219"/>
                      </a:lnTo>
                      <a:lnTo>
                        <a:pt x="771" y="219"/>
                      </a:lnTo>
                      <a:lnTo>
                        <a:pt x="775" y="219"/>
                      </a:lnTo>
                      <a:lnTo>
                        <a:pt x="778" y="219"/>
                      </a:lnTo>
                      <a:lnTo>
                        <a:pt x="782" y="219"/>
                      </a:lnTo>
                      <a:lnTo>
                        <a:pt x="785" y="219"/>
                      </a:lnTo>
                      <a:lnTo>
                        <a:pt x="789" y="219"/>
                      </a:lnTo>
                      <a:lnTo>
                        <a:pt x="792" y="219"/>
                      </a:lnTo>
                      <a:lnTo>
                        <a:pt x="796" y="219"/>
                      </a:lnTo>
                      <a:lnTo>
                        <a:pt x="799" y="219"/>
                      </a:lnTo>
                      <a:lnTo>
                        <a:pt x="803" y="219"/>
                      </a:lnTo>
                      <a:lnTo>
                        <a:pt x="806" y="219"/>
                      </a:lnTo>
                      <a:lnTo>
                        <a:pt x="810" y="219"/>
                      </a:lnTo>
                      <a:lnTo>
                        <a:pt x="813" y="219"/>
                      </a:lnTo>
                      <a:lnTo>
                        <a:pt x="817" y="219"/>
                      </a:lnTo>
                      <a:lnTo>
                        <a:pt x="820" y="219"/>
                      </a:lnTo>
                      <a:lnTo>
                        <a:pt x="824" y="219"/>
                      </a:lnTo>
                      <a:lnTo>
                        <a:pt x="827" y="219"/>
                      </a:lnTo>
                      <a:lnTo>
                        <a:pt x="831" y="219"/>
                      </a:lnTo>
                      <a:lnTo>
                        <a:pt x="834" y="219"/>
                      </a:lnTo>
                      <a:lnTo>
                        <a:pt x="838" y="219"/>
                      </a:lnTo>
                      <a:lnTo>
                        <a:pt x="841" y="219"/>
                      </a:lnTo>
                      <a:lnTo>
                        <a:pt x="845" y="219"/>
                      </a:lnTo>
                      <a:lnTo>
                        <a:pt x="849" y="219"/>
                      </a:lnTo>
                      <a:lnTo>
                        <a:pt x="852" y="219"/>
                      </a:lnTo>
                      <a:lnTo>
                        <a:pt x="856" y="219"/>
                      </a:lnTo>
                      <a:lnTo>
                        <a:pt x="859" y="219"/>
                      </a:lnTo>
                      <a:lnTo>
                        <a:pt x="863" y="219"/>
                      </a:lnTo>
                      <a:lnTo>
                        <a:pt x="866" y="219"/>
                      </a:lnTo>
                      <a:lnTo>
                        <a:pt x="870" y="219"/>
                      </a:lnTo>
                      <a:lnTo>
                        <a:pt x="873" y="219"/>
                      </a:lnTo>
                      <a:lnTo>
                        <a:pt x="877" y="219"/>
                      </a:lnTo>
                      <a:lnTo>
                        <a:pt x="880" y="219"/>
                      </a:lnTo>
                      <a:lnTo>
                        <a:pt x="884" y="219"/>
                      </a:lnTo>
                      <a:lnTo>
                        <a:pt x="888" y="219"/>
                      </a:lnTo>
                      <a:lnTo>
                        <a:pt x="892" y="219"/>
                      </a:lnTo>
                      <a:lnTo>
                        <a:pt x="895" y="219"/>
                      </a:lnTo>
                      <a:lnTo>
                        <a:pt x="899" y="219"/>
                      </a:lnTo>
                      <a:lnTo>
                        <a:pt x="903" y="219"/>
                      </a:lnTo>
                      <a:lnTo>
                        <a:pt x="906" y="219"/>
                      </a:lnTo>
                      <a:lnTo>
                        <a:pt x="910" y="219"/>
                      </a:lnTo>
                      <a:lnTo>
                        <a:pt x="913" y="219"/>
                      </a:lnTo>
                      <a:lnTo>
                        <a:pt x="917" y="219"/>
                      </a:lnTo>
                      <a:lnTo>
                        <a:pt x="920" y="219"/>
                      </a:lnTo>
                      <a:lnTo>
                        <a:pt x="924" y="219"/>
                      </a:lnTo>
                      <a:lnTo>
                        <a:pt x="927" y="219"/>
                      </a:lnTo>
                      <a:lnTo>
                        <a:pt x="931" y="219"/>
                      </a:lnTo>
                      <a:lnTo>
                        <a:pt x="934" y="219"/>
                      </a:lnTo>
                      <a:lnTo>
                        <a:pt x="938" y="219"/>
                      </a:lnTo>
                      <a:lnTo>
                        <a:pt x="941" y="219"/>
                      </a:lnTo>
                      <a:lnTo>
                        <a:pt x="945" y="219"/>
                      </a:lnTo>
                      <a:lnTo>
                        <a:pt x="948" y="219"/>
                      </a:lnTo>
                      <a:lnTo>
                        <a:pt x="952" y="219"/>
                      </a:lnTo>
                      <a:lnTo>
                        <a:pt x="955" y="219"/>
                      </a:lnTo>
                      <a:lnTo>
                        <a:pt x="959" y="219"/>
                      </a:lnTo>
                      <a:lnTo>
                        <a:pt x="962" y="219"/>
                      </a:lnTo>
                      <a:lnTo>
                        <a:pt x="966" y="219"/>
                      </a:lnTo>
                      <a:lnTo>
                        <a:pt x="970" y="219"/>
                      </a:lnTo>
                      <a:lnTo>
                        <a:pt x="973" y="219"/>
                      </a:lnTo>
                      <a:lnTo>
                        <a:pt x="977" y="219"/>
                      </a:lnTo>
                      <a:lnTo>
                        <a:pt x="980" y="219"/>
                      </a:lnTo>
                      <a:lnTo>
                        <a:pt x="984" y="219"/>
                      </a:lnTo>
                      <a:lnTo>
                        <a:pt x="987" y="219"/>
                      </a:lnTo>
                      <a:lnTo>
                        <a:pt x="991" y="219"/>
                      </a:lnTo>
                      <a:lnTo>
                        <a:pt x="994" y="219"/>
                      </a:lnTo>
                      <a:lnTo>
                        <a:pt x="998" y="219"/>
                      </a:lnTo>
                      <a:lnTo>
                        <a:pt x="1001" y="219"/>
                      </a:lnTo>
                      <a:lnTo>
                        <a:pt x="1005" y="219"/>
                      </a:lnTo>
                      <a:lnTo>
                        <a:pt x="1008" y="219"/>
                      </a:lnTo>
                      <a:lnTo>
                        <a:pt x="1012" y="219"/>
                      </a:lnTo>
                      <a:lnTo>
                        <a:pt x="1015" y="219"/>
                      </a:lnTo>
                      <a:lnTo>
                        <a:pt x="1019" y="219"/>
                      </a:lnTo>
                      <a:lnTo>
                        <a:pt x="1022" y="219"/>
                      </a:lnTo>
                      <a:lnTo>
                        <a:pt x="1026" y="219"/>
                      </a:lnTo>
                      <a:lnTo>
                        <a:pt x="1029" y="219"/>
                      </a:lnTo>
                      <a:lnTo>
                        <a:pt x="1033" y="219"/>
                      </a:lnTo>
                      <a:lnTo>
                        <a:pt x="1037" y="219"/>
                      </a:lnTo>
                      <a:lnTo>
                        <a:pt x="1040" y="219"/>
                      </a:lnTo>
                      <a:lnTo>
                        <a:pt x="1044" y="219"/>
                      </a:lnTo>
                      <a:lnTo>
                        <a:pt x="1047" y="219"/>
                      </a:lnTo>
                      <a:lnTo>
                        <a:pt x="1051" y="219"/>
                      </a:lnTo>
                      <a:lnTo>
                        <a:pt x="1054" y="219"/>
                      </a:lnTo>
                      <a:lnTo>
                        <a:pt x="1058" y="219"/>
                      </a:lnTo>
                      <a:lnTo>
                        <a:pt x="1061" y="219"/>
                      </a:lnTo>
                      <a:lnTo>
                        <a:pt x="1065" y="219"/>
                      </a:lnTo>
                      <a:lnTo>
                        <a:pt x="1068" y="219"/>
                      </a:lnTo>
                      <a:lnTo>
                        <a:pt x="1072" y="219"/>
                      </a:lnTo>
                      <a:lnTo>
                        <a:pt x="1075" y="219"/>
                      </a:lnTo>
                      <a:lnTo>
                        <a:pt x="1079" y="219"/>
                      </a:lnTo>
                      <a:lnTo>
                        <a:pt x="1082" y="219"/>
                      </a:lnTo>
                      <a:lnTo>
                        <a:pt x="1086" y="219"/>
                      </a:lnTo>
                      <a:lnTo>
                        <a:pt x="1089" y="219"/>
                      </a:lnTo>
                      <a:lnTo>
                        <a:pt x="1093" y="219"/>
                      </a:lnTo>
                      <a:lnTo>
                        <a:pt x="1097" y="219"/>
                      </a:lnTo>
                      <a:lnTo>
                        <a:pt x="1100" y="219"/>
                      </a:lnTo>
                      <a:lnTo>
                        <a:pt x="1104" y="219"/>
                      </a:lnTo>
                      <a:lnTo>
                        <a:pt x="1107" y="219"/>
                      </a:lnTo>
                      <a:lnTo>
                        <a:pt x="1111" y="219"/>
                      </a:lnTo>
                      <a:lnTo>
                        <a:pt x="1114" y="219"/>
                      </a:lnTo>
                      <a:lnTo>
                        <a:pt x="1118" y="219"/>
                      </a:lnTo>
                      <a:lnTo>
                        <a:pt x="1121" y="219"/>
                      </a:lnTo>
                      <a:lnTo>
                        <a:pt x="1125" y="219"/>
                      </a:lnTo>
                      <a:lnTo>
                        <a:pt x="1128" y="219"/>
                      </a:lnTo>
                      <a:lnTo>
                        <a:pt x="1132" y="219"/>
                      </a:lnTo>
                      <a:lnTo>
                        <a:pt x="1135" y="219"/>
                      </a:lnTo>
                      <a:lnTo>
                        <a:pt x="1139" y="219"/>
                      </a:lnTo>
                      <a:lnTo>
                        <a:pt x="1142" y="219"/>
                      </a:lnTo>
                      <a:lnTo>
                        <a:pt x="1146" y="219"/>
                      </a:lnTo>
                      <a:lnTo>
                        <a:pt x="1149" y="219"/>
                      </a:lnTo>
                      <a:lnTo>
                        <a:pt x="1153" y="219"/>
                      </a:lnTo>
                      <a:lnTo>
                        <a:pt x="1156" y="219"/>
                      </a:lnTo>
                      <a:lnTo>
                        <a:pt x="1160" y="219"/>
                      </a:lnTo>
                      <a:lnTo>
                        <a:pt x="1164" y="219"/>
                      </a:lnTo>
                      <a:lnTo>
                        <a:pt x="1167" y="219"/>
                      </a:lnTo>
                      <a:lnTo>
                        <a:pt x="1171" y="219"/>
                      </a:lnTo>
                      <a:lnTo>
                        <a:pt x="1174" y="219"/>
                      </a:lnTo>
                      <a:lnTo>
                        <a:pt x="1178" y="219"/>
                      </a:lnTo>
                      <a:lnTo>
                        <a:pt x="1181" y="219"/>
                      </a:lnTo>
                      <a:lnTo>
                        <a:pt x="1185" y="219"/>
                      </a:lnTo>
                      <a:lnTo>
                        <a:pt x="1188" y="219"/>
                      </a:lnTo>
                      <a:lnTo>
                        <a:pt x="1192" y="219"/>
                      </a:lnTo>
                      <a:lnTo>
                        <a:pt x="1195" y="219"/>
                      </a:lnTo>
                      <a:lnTo>
                        <a:pt x="1199" y="219"/>
                      </a:lnTo>
                      <a:lnTo>
                        <a:pt x="1202" y="219"/>
                      </a:lnTo>
                      <a:lnTo>
                        <a:pt x="1206" y="219"/>
                      </a:lnTo>
                      <a:lnTo>
                        <a:pt x="1209" y="219"/>
                      </a:lnTo>
                      <a:lnTo>
                        <a:pt x="1213" y="219"/>
                      </a:lnTo>
                      <a:lnTo>
                        <a:pt x="1216" y="219"/>
                      </a:lnTo>
                      <a:lnTo>
                        <a:pt x="1220" y="219"/>
                      </a:lnTo>
                      <a:lnTo>
                        <a:pt x="1224" y="219"/>
                      </a:lnTo>
                      <a:lnTo>
                        <a:pt x="1227" y="219"/>
                      </a:lnTo>
                      <a:lnTo>
                        <a:pt x="1231" y="219"/>
                      </a:lnTo>
                      <a:lnTo>
                        <a:pt x="1234" y="219"/>
                      </a:lnTo>
                      <a:lnTo>
                        <a:pt x="1239" y="219"/>
                      </a:lnTo>
                      <a:lnTo>
                        <a:pt x="1242" y="219"/>
                      </a:lnTo>
                      <a:lnTo>
                        <a:pt x="1246" y="219"/>
                      </a:lnTo>
                      <a:lnTo>
                        <a:pt x="1249" y="219"/>
                      </a:lnTo>
                      <a:lnTo>
                        <a:pt x="1253" y="219"/>
                      </a:lnTo>
                      <a:lnTo>
                        <a:pt x="1256" y="219"/>
                      </a:lnTo>
                      <a:lnTo>
                        <a:pt x="1260" y="219"/>
                      </a:lnTo>
                      <a:lnTo>
                        <a:pt x="1263" y="219"/>
                      </a:lnTo>
                      <a:lnTo>
                        <a:pt x="1267" y="219"/>
                      </a:lnTo>
                      <a:lnTo>
                        <a:pt x="1270" y="219"/>
                      </a:lnTo>
                      <a:lnTo>
                        <a:pt x="1274" y="219"/>
                      </a:lnTo>
                      <a:lnTo>
                        <a:pt x="1277" y="219"/>
                      </a:lnTo>
                      <a:lnTo>
                        <a:pt x="1281" y="219"/>
                      </a:lnTo>
                      <a:lnTo>
                        <a:pt x="1284" y="219"/>
                      </a:lnTo>
                      <a:lnTo>
                        <a:pt x="1288" y="219"/>
                      </a:lnTo>
                      <a:lnTo>
                        <a:pt x="1291" y="219"/>
                      </a:lnTo>
                      <a:lnTo>
                        <a:pt x="1295" y="219"/>
                      </a:lnTo>
                      <a:lnTo>
                        <a:pt x="1299" y="219"/>
                      </a:lnTo>
                      <a:lnTo>
                        <a:pt x="1302" y="219"/>
                      </a:lnTo>
                      <a:lnTo>
                        <a:pt x="1306" y="219"/>
                      </a:lnTo>
                      <a:lnTo>
                        <a:pt x="1309" y="219"/>
                      </a:lnTo>
                      <a:lnTo>
                        <a:pt x="1313" y="219"/>
                      </a:lnTo>
                      <a:lnTo>
                        <a:pt x="1316" y="219"/>
                      </a:lnTo>
                      <a:lnTo>
                        <a:pt x="1320" y="219"/>
                      </a:lnTo>
                      <a:lnTo>
                        <a:pt x="1323" y="219"/>
                      </a:lnTo>
                      <a:lnTo>
                        <a:pt x="1327" y="219"/>
                      </a:lnTo>
                      <a:lnTo>
                        <a:pt x="1330" y="219"/>
                      </a:lnTo>
                      <a:lnTo>
                        <a:pt x="1334" y="219"/>
                      </a:lnTo>
                      <a:lnTo>
                        <a:pt x="1337" y="219"/>
                      </a:lnTo>
                      <a:lnTo>
                        <a:pt x="1341" y="219"/>
                      </a:lnTo>
                      <a:lnTo>
                        <a:pt x="1345" y="219"/>
                      </a:lnTo>
                      <a:lnTo>
                        <a:pt x="1348" y="219"/>
                      </a:lnTo>
                      <a:lnTo>
                        <a:pt x="1352" y="219"/>
                      </a:lnTo>
                      <a:lnTo>
                        <a:pt x="1355" y="219"/>
                      </a:lnTo>
                      <a:lnTo>
                        <a:pt x="1359" y="219"/>
                      </a:lnTo>
                      <a:lnTo>
                        <a:pt x="1362" y="219"/>
                      </a:lnTo>
                      <a:lnTo>
                        <a:pt x="1366" y="219"/>
                      </a:lnTo>
                      <a:lnTo>
                        <a:pt x="1369" y="219"/>
                      </a:lnTo>
                      <a:lnTo>
                        <a:pt x="1373" y="219"/>
                      </a:lnTo>
                      <a:lnTo>
                        <a:pt x="1376" y="219"/>
                      </a:lnTo>
                      <a:lnTo>
                        <a:pt x="1380" y="219"/>
                      </a:lnTo>
                      <a:lnTo>
                        <a:pt x="1383" y="219"/>
                      </a:lnTo>
                      <a:lnTo>
                        <a:pt x="1387" y="219"/>
                      </a:lnTo>
                      <a:lnTo>
                        <a:pt x="1390" y="219"/>
                      </a:lnTo>
                      <a:lnTo>
                        <a:pt x="1394" y="219"/>
                      </a:lnTo>
                      <a:lnTo>
                        <a:pt x="1397" y="219"/>
                      </a:lnTo>
                      <a:lnTo>
                        <a:pt x="1401" y="219"/>
                      </a:lnTo>
                      <a:lnTo>
                        <a:pt x="1404" y="219"/>
                      </a:lnTo>
                      <a:lnTo>
                        <a:pt x="1408" y="219"/>
                      </a:lnTo>
                      <a:lnTo>
                        <a:pt x="1411" y="219"/>
                      </a:lnTo>
                      <a:lnTo>
                        <a:pt x="1415" y="219"/>
                      </a:lnTo>
                      <a:lnTo>
                        <a:pt x="1418" y="219"/>
                      </a:lnTo>
                      <a:lnTo>
                        <a:pt x="1422" y="219"/>
                      </a:lnTo>
                      <a:lnTo>
                        <a:pt x="1426" y="219"/>
                      </a:lnTo>
                      <a:lnTo>
                        <a:pt x="1429" y="219"/>
                      </a:lnTo>
                      <a:lnTo>
                        <a:pt x="1433" y="219"/>
                      </a:lnTo>
                      <a:lnTo>
                        <a:pt x="1436" y="219"/>
                      </a:lnTo>
                      <a:lnTo>
                        <a:pt x="1440" y="219"/>
                      </a:lnTo>
                      <a:lnTo>
                        <a:pt x="1443" y="219"/>
                      </a:lnTo>
                      <a:lnTo>
                        <a:pt x="1447" y="219"/>
                      </a:lnTo>
                      <a:lnTo>
                        <a:pt x="1450" y="219"/>
                      </a:lnTo>
                      <a:lnTo>
                        <a:pt x="1454" y="219"/>
                      </a:lnTo>
                      <a:lnTo>
                        <a:pt x="1457" y="219"/>
                      </a:lnTo>
                      <a:lnTo>
                        <a:pt x="1461" y="219"/>
                      </a:lnTo>
                      <a:lnTo>
                        <a:pt x="1464" y="219"/>
                      </a:lnTo>
                      <a:lnTo>
                        <a:pt x="1468" y="219"/>
                      </a:lnTo>
                      <a:lnTo>
                        <a:pt x="1472" y="219"/>
                      </a:lnTo>
                      <a:lnTo>
                        <a:pt x="1475" y="219"/>
                      </a:lnTo>
                      <a:lnTo>
                        <a:pt x="1479" y="219"/>
                      </a:lnTo>
                      <a:lnTo>
                        <a:pt x="1482" y="219"/>
                      </a:lnTo>
                      <a:lnTo>
                        <a:pt x="1486" y="219"/>
                      </a:lnTo>
                      <a:lnTo>
                        <a:pt x="1489" y="219"/>
                      </a:lnTo>
                      <a:lnTo>
                        <a:pt x="1493" y="219"/>
                      </a:lnTo>
                      <a:lnTo>
                        <a:pt x="1496" y="219"/>
                      </a:lnTo>
                      <a:lnTo>
                        <a:pt x="1500" y="219"/>
                      </a:lnTo>
                      <a:lnTo>
                        <a:pt x="1503" y="219"/>
                      </a:lnTo>
                      <a:lnTo>
                        <a:pt x="1507" y="219"/>
                      </a:lnTo>
                      <a:lnTo>
                        <a:pt x="1510" y="219"/>
                      </a:lnTo>
                      <a:lnTo>
                        <a:pt x="1514" y="219"/>
                      </a:lnTo>
                      <a:lnTo>
                        <a:pt x="1517" y="219"/>
                      </a:lnTo>
                      <a:lnTo>
                        <a:pt x="1521" y="219"/>
                      </a:lnTo>
                      <a:lnTo>
                        <a:pt x="1524" y="219"/>
                      </a:lnTo>
                      <a:lnTo>
                        <a:pt x="1528" y="219"/>
                      </a:lnTo>
                      <a:lnTo>
                        <a:pt x="1531" y="219"/>
                      </a:lnTo>
                      <a:lnTo>
                        <a:pt x="1535" y="219"/>
                      </a:lnTo>
                      <a:lnTo>
                        <a:pt x="1538" y="219"/>
                      </a:lnTo>
                      <a:lnTo>
                        <a:pt x="1542" y="219"/>
                      </a:lnTo>
                      <a:lnTo>
                        <a:pt x="1546" y="219"/>
                      </a:lnTo>
                      <a:lnTo>
                        <a:pt x="1549" y="219"/>
                      </a:lnTo>
                      <a:lnTo>
                        <a:pt x="1553" y="219"/>
                      </a:lnTo>
                      <a:lnTo>
                        <a:pt x="1556" y="219"/>
                      </a:lnTo>
                      <a:lnTo>
                        <a:pt x="1560" y="219"/>
                      </a:lnTo>
                      <a:lnTo>
                        <a:pt x="1563" y="219"/>
                      </a:lnTo>
                      <a:lnTo>
                        <a:pt x="1567" y="219"/>
                      </a:lnTo>
                      <a:lnTo>
                        <a:pt x="1570" y="219"/>
                      </a:lnTo>
                      <a:lnTo>
                        <a:pt x="1574" y="219"/>
                      </a:lnTo>
                      <a:lnTo>
                        <a:pt x="1577" y="219"/>
                      </a:lnTo>
                      <a:lnTo>
                        <a:pt x="1581" y="219"/>
                      </a:lnTo>
                      <a:lnTo>
                        <a:pt x="1584" y="219"/>
                      </a:lnTo>
                      <a:lnTo>
                        <a:pt x="1588" y="219"/>
                      </a:lnTo>
                      <a:lnTo>
                        <a:pt x="1591" y="219"/>
                      </a:lnTo>
                      <a:lnTo>
                        <a:pt x="1596" y="219"/>
                      </a:lnTo>
                      <a:lnTo>
                        <a:pt x="1600" y="219"/>
                      </a:lnTo>
                      <a:lnTo>
                        <a:pt x="1603" y="219"/>
                      </a:lnTo>
                      <a:lnTo>
                        <a:pt x="1607" y="219"/>
                      </a:lnTo>
                      <a:lnTo>
                        <a:pt x="1610" y="219"/>
                      </a:lnTo>
                      <a:lnTo>
                        <a:pt x="1614" y="219"/>
                      </a:lnTo>
                      <a:lnTo>
                        <a:pt x="1617" y="219"/>
                      </a:lnTo>
                      <a:lnTo>
                        <a:pt x="1621" y="219"/>
                      </a:lnTo>
                      <a:lnTo>
                        <a:pt x="1624" y="219"/>
                      </a:lnTo>
                      <a:lnTo>
                        <a:pt x="1628" y="219"/>
                      </a:lnTo>
                      <a:lnTo>
                        <a:pt x="1631" y="219"/>
                      </a:lnTo>
                      <a:lnTo>
                        <a:pt x="1635" y="219"/>
                      </a:lnTo>
                      <a:lnTo>
                        <a:pt x="1638" y="219"/>
                      </a:lnTo>
                      <a:lnTo>
                        <a:pt x="1642" y="219"/>
                      </a:lnTo>
                      <a:lnTo>
                        <a:pt x="1645" y="219"/>
                      </a:lnTo>
                      <a:lnTo>
                        <a:pt x="1649" y="219"/>
                      </a:lnTo>
                      <a:lnTo>
                        <a:pt x="1652" y="219"/>
                      </a:lnTo>
                      <a:lnTo>
                        <a:pt x="1656" y="219"/>
                      </a:lnTo>
                      <a:lnTo>
                        <a:pt x="1659" y="219"/>
                      </a:lnTo>
                      <a:lnTo>
                        <a:pt x="1663" y="219"/>
                      </a:lnTo>
                      <a:lnTo>
                        <a:pt x="1666" y="219"/>
                      </a:lnTo>
                      <a:lnTo>
                        <a:pt x="1670" y="219"/>
                      </a:lnTo>
                      <a:lnTo>
                        <a:pt x="1674" y="219"/>
                      </a:lnTo>
                      <a:lnTo>
                        <a:pt x="1677" y="219"/>
                      </a:lnTo>
                      <a:lnTo>
                        <a:pt x="1681" y="219"/>
                      </a:lnTo>
                      <a:lnTo>
                        <a:pt x="1684" y="219"/>
                      </a:lnTo>
                      <a:lnTo>
                        <a:pt x="1688" y="219"/>
                      </a:lnTo>
                      <a:lnTo>
                        <a:pt x="1691" y="219"/>
                      </a:lnTo>
                      <a:lnTo>
                        <a:pt x="1695" y="219"/>
                      </a:lnTo>
                      <a:lnTo>
                        <a:pt x="1698" y="219"/>
                      </a:lnTo>
                      <a:lnTo>
                        <a:pt x="1702" y="219"/>
                      </a:lnTo>
                      <a:lnTo>
                        <a:pt x="1705" y="219"/>
                      </a:lnTo>
                      <a:lnTo>
                        <a:pt x="1709" y="219"/>
                      </a:lnTo>
                      <a:lnTo>
                        <a:pt x="1712" y="219"/>
                      </a:lnTo>
                      <a:lnTo>
                        <a:pt x="1716" y="219"/>
                      </a:lnTo>
                      <a:lnTo>
                        <a:pt x="1720" y="219"/>
                      </a:lnTo>
                      <a:lnTo>
                        <a:pt x="1723" y="219"/>
                      </a:lnTo>
                      <a:lnTo>
                        <a:pt x="1727" y="219"/>
                      </a:lnTo>
                      <a:lnTo>
                        <a:pt x="1730" y="0"/>
                      </a:lnTo>
                      <a:lnTo>
                        <a:pt x="1734" y="4"/>
                      </a:lnTo>
                      <a:lnTo>
                        <a:pt x="1737" y="7"/>
                      </a:lnTo>
                      <a:lnTo>
                        <a:pt x="1741" y="11"/>
                      </a:lnTo>
                      <a:lnTo>
                        <a:pt x="1744" y="15"/>
                      </a:lnTo>
                      <a:lnTo>
                        <a:pt x="1748" y="18"/>
                      </a:lnTo>
                      <a:lnTo>
                        <a:pt x="1751" y="22"/>
                      </a:lnTo>
                      <a:lnTo>
                        <a:pt x="1755" y="25"/>
                      </a:lnTo>
                      <a:lnTo>
                        <a:pt x="1758" y="29"/>
                      </a:lnTo>
                      <a:lnTo>
                        <a:pt x="1762" y="32"/>
                      </a:lnTo>
                      <a:lnTo>
                        <a:pt x="1765" y="35"/>
                      </a:lnTo>
                      <a:lnTo>
                        <a:pt x="1769" y="38"/>
                      </a:lnTo>
                      <a:lnTo>
                        <a:pt x="1772" y="42"/>
                      </a:lnTo>
                      <a:lnTo>
                        <a:pt x="1776" y="45"/>
                      </a:lnTo>
                      <a:lnTo>
                        <a:pt x="1779" y="48"/>
                      </a:lnTo>
                      <a:lnTo>
                        <a:pt x="1783" y="51"/>
                      </a:lnTo>
                      <a:lnTo>
                        <a:pt x="1786" y="54"/>
                      </a:lnTo>
                      <a:lnTo>
                        <a:pt x="1790" y="57"/>
                      </a:lnTo>
                      <a:lnTo>
                        <a:pt x="1793" y="60"/>
                      </a:lnTo>
                      <a:lnTo>
                        <a:pt x="1797" y="63"/>
                      </a:lnTo>
                      <a:lnTo>
                        <a:pt x="1801" y="66"/>
                      </a:lnTo>
                      <a:lnTo>
                        <a:pt x="1804" y="69"/>
                      </a:lnTo>
                      <a:lnTo>
                        <a:pt x="1808" y="71"/>
                      </a:lnTo>
                      <a:lnTo>
                        <a:pt x="1811" y="74"/>
                      </a:lnTo>
                      <a:lnTo>
                        <a:pt x="1815" y="77"/>
                      </a:lnTo>
                      <a:lnTo>
                        <a:pt x="1818" y="79"/>
                      </a:lnTo>
                      <a:lnTo>
                        <a:pt x="1822" y="82"/>
                      </a:lnTo>
                      <a:lnTo>
                        <a:pt x="1825" y="85"/>
                      </a:lnTo>
                      <a:lnTo>
                        <a:pt x="1829" y="87"/>
                      </a:lnTo>
                      <a:lnTo>
                        <a:pt x="1832" y="90"/>
                      </a:lnTo>
                      <a:lnTo>
                        <a:pt x="1836" y="92"/>
                      </a:lnTo>
                      <a:lnTo>
                        <a:pt x="1839" y="95"/>
                      </a:lnTo>
                      <a:lnTo>
                        <a:pt x="1843" y="97"/>
                      </a:lnTo>
                      <a:lnTo>
                        <a:pt x="1847" y="99"/>
                      </a:lnTo>
                      <a:lnTo>
                        <a:pt x="1850" y="101"/>
                      </a:lnTo>
                      <a:lnTo>
                        <a:pt x="1854" y="104"/>
                      </a:lnTo>
                      <a:lnTo>
                        <a:pt x="1857" y="106"/>
                      </a:lnTo>
                      <a:lnTo>
                        <a:pt x="1861" y="108"/>
                      </a:lnTo>
                      <a:lnTo>
                        <a:pt x="1864" y="110"/>
                      </a:lnTo>
                      <a:lnTo>
                        <a:pt x="1868" y="112"/>
                      </a:lnTo>
                      <a:lnTo>
                        <a:pt x="1871" y="114"/>
                      </a:lnTo>
                      <a:lnTo>
                        <a:pt x="1875" y="117"/>
                      </a:lnTo>
                      <a:lnTo>
                        <a:pt x="1878" y="119"/>
                      </a:lnTo>
                      <a:lnTo>
                        <a:pt x="1882" y="120"/>
                      </a:lnTo>
                      <a:lnTo>
                        <a:pt x="1885" y="122"/>
                      </a:lnTo>
                      <a:lnTo>
                        <a:pt x="1889" y="124"/>
                      </a:lnTo>
                      <a:lnTo>
                        <a:pt x="1892" y="126"/>
                      </a:lnTo>
                      <a:lnTo>
                        <a:pt x="1896" y="128"/>
                      </a:lnTo>
                      <a:lnTo>
                        <a:pt x="1899" y="130"/>
                      </a:lnTo>
                      <a:lnTo>
                        <a:pt x="1903" y="132"/>
                      </a:lnTo>
                      <a:lnTo>
                        <a:pt x="1906" y="133"/>
                      </a:lnTo>
                      <a:lnTo>
                        <a:pt x="1910" y="135"/>
                      </a:lnTo>
                      <a:lnTo>
                        <a:pt x="1913" y="137"/>
                      </a:lnTo>
                      <a:lnTo>
                        <a:pt x="1917" y="139"/>
                      </a:lnTo>
                      <a:lnTo>
                        <a:pt x="1921" y="140"/>
                      </a:lnTo>
                      <a:lnTo>
                        <a:pt x="1924" y="142"/>
                      </a:lnTo>
                      <a:lnTo>
                        <a:pt x="1928" y="143"/>
                      </a:lnTo>
                      <a:lnTo>
                        <a:pt x="1931" y="145"/>
                      </a:lnTo>
                      <a:lnTo>
                        <a:pt x="1935" y="146"/>
                      </a:lnTo>
                      <a:lnTo>
                        <a:pt x="1938" y="148"/>
                      </a:lnTo>
                      <a:lnTo>
                        <a:pt x="1942" y="149"/>
                      </a:lnTo>
                      <a:lnTo>
                        <a:pt x="1945" y="151"/>
                      </a:lnTo>
                      <a:lnTo>
                        <a:pt x="1950" y="152"/>
                      </a:lnTo>
                      <a:lnTo>
                        <a:pt x="1953" y="153"/>
                      </a:lnTo>
                      <a:lnTo>
                        <a:pt x="1957" y="155"/>
                      </a:lnTo>
                      <a:lnTo>
                        <a:pt x="1960" y="156"/>
                      </a:lnTo>
                      <a:lnTo>
                        <a:pt x="1964" y="158"/>
                      </a:lnTo>
                      <a:lnTo>
                        <a:pt x="1967" y="159"/>
                      </a:lnTo>
                      <a:lnTo>
                        <a:pt x="1971" y="160"/>
                      </a:lnTo>
                      <a:lnTo>
                        <a:pt x="1975" y="161"/>
                      </a:lnTo>
                      <a:lnTo>
                        <a:pt x="1978" y="162"/>
                      </a:lnTo>
                      <a:lnTo>
                        <a:pt x="1982" y="164"/>
                      </a:lnTo>
                      <a:lnTo>
                        <a:pt x="1985" y="165"/>
                      </a:lnTo>
                      <a:lnTo>
                        <a:pt x="1989" y="166"/>
                      </a:lnTo>
                      <a:lnTo>
                        <a:pt x="1992" y="167"/>
                      </a:lnTo>
                      <a:lnTo>
                        <a:pt x="1996" y="168"/>
                      </a:lnTo>
                      <a:lnTo>
                        <a:pt x="1999" y="169"/>
                      </a:lnTo>
                      <a:lnTo>
                        <a:pt x="2003" y="170"/>
                      </a:lnTo>
                      <a:lnTo>
                        <a:pt x="2006" y="172"/>
                      </a:lnTo>
                      <a:lnTo>
                        <a:pt x="2010" y="172"/>
                      </a:lnTo>
                      <a:lnTo>
                        <a:pt x="2013" y="173"/>
                      </a:lnTo>
                      <a:lnTo>
                        <a:pt x="2017" y="174"/>
                      </a:lnTo>
                      <a:lnTo>
                        <a:pt x="2020" y="175"/>
                      </a:lnTo>
                      <a:lnTo>
                        <a:pt x="2024" y="176"/>
                      </a:lnTo>
                      <a:lnTo>
                        <a:pt x="2027" y="177"/>
                      </a:lnTo>
                      <a:lnTo>
                        <a:pt x="2031" y="178"/>
                      </a:lnTo>
                      <a:lnTo>
                        <a:pt x="2034" y="179"/>
                      </a:lnTo>
                      <a:lnTo>
                        <a:pt x="2038" y="180"/>
                      </a:lnTo>
                      <a:lnTo>
                        <a:pt x="2041" y="181"/>
                      </a:lnTo>
                      <a:lnTo>
                        <a:pt x="2045" y="182"/>
                      </a:lnTo>
                      <a:lnTo>
                        <a:pt x="2049" y="183"/>
                      </a:lnTo>
                      <a:lnTo>
                        <a:pt x="2052" y="183"/>
                      </a:lnTo>
                      <a:lnTo>
                        <a:pt x="2056" y="184"/>
                      </a:lnTo>
                      <a:lnTo>
                        <a:pt x="2059" y="185"/>
                      </a:lnTo>
                      <a:lnTo>
                        <a:pt x="2063" y="186"/>
                      </a:lnTo>
                      <a:lnTo>
                        <a:pt x="2066" y="186"/>
                      </a:lnTo>
                      <a:lnTo>
                        <a:pt x="2070" y="187"/>
                      </a:lnTo>
                      <a:lnTo>
                        <a:pt x="2073" y="188"/>
                      </a:lnTo>
                      <a:lnTo>
                        <a:pt x="2077" y="188"/>
                      </a:lnTo>
                      <a:lnTo>
                        <a:pt x="2080" y="189"/>
                      </a:lnTo>
                      <a:lnTo>
                        <a:pt x="2084" y="190"/>
                      </a:lnTo>
                      <a:lnTo>
                        <a:pt x="2087" y="190"/>
                      </a:lnTo>
                      <a:lnTo>
                        <a:pt x="2091" y="191"/>
                      </a:lnTo>
                      <a:lnTo>
                        <a:pt x="2094" y="192"/>
                      </a:lnTo>
                      <a:lnTo>
                        <a:pt x="2098" y="192"/>
                      </a:lnTo>
                      <a:lnTo>
                        <a:pt x="2101" y="193"/>
                      </a:lnTo>
                      <a:lnTo>
                        <a:pt x="2105" y="193"/>
                      </a:lnTo>
                      <a:lnTo>
                        <a:pt x="2109" y="194"/>
                      </a:lnTo>
                      <a:lnTo>
                        <a:pt x="2112" y="195"/>
                      </a:lnTo>
                      <a:lnTo>
                        <a:pt x="2116" y="195"/>
                      </a:lnTo>
                      <a:lnTo>
                        <a:pt x="2119" y="196"/>
                      </a:lnTo>
                      <a:lnTo>
                        <a:pt x="2123" y="196"/>
                      </a:lnTo>
                    </a:path>
                  </a:pathLst>
                </a:custGeom>
                <a:solidFill>
                  <a:srgbClr val="808080"/>
                </a:solidFill>
                <a:ln w="12700" cap="rnd">
                  <a:solidFill>
                    <a:srgbClr val="000000"/>
                  </a:solidFill>
                  <a:round/>
                  <a:headEnd/>
                  <a:tailEnd/>
                </a:ln>
              </p:spPr>
              <p:txBody>
                <a:bodyPr/>
                <a:lstStyle/>
                <a:p>
                  <a:pPr fontAlgn="auto">
                    <a:spcBef>
                      <a:spcPts val="0"/>
                    </a:spcBef>
                    <a:spcAft>
                      <a:spcPts val="0"/>
                    </a:spcAft>
                    <a:defRPr/>
                  </a:pPr>
                  <a:endParaRPr kumimoji="0" lang="en-US" sz="1800" kern="0">
                    <a:solidFill>
                      <a:sysClr val="windowText" lastClr="000000"/>
                    </a:solidFill>
                    <a:cs typeface="+mn-cs"/>
                  </a:endParaRPr>
                </a:p>
              </p:txBody>
            </p:sp>
            <p:sp>
              <p:nvSpPr>
                <p:cNvPr id="13" name="Line 104"/>
                <p:cNvSpPr>
                  <a:spLocks noChangeShapeType="1"/>
                </p:cNvSpPr>
                <p:nvPr/>
              </p:nvSpPr>
              <p:spPr bwMode="auto">
                <a:xfrm flipV="1">
                  <a:off x="4272" y="1386"/>
                  <a:ext cx="0" cy="1268"/>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14" name="Line 105"/>
                <p:cNvSpPr>
                  <a:spLocks noChangeShapeType="1"/>
                </p:cNvSpPr>
                <p:nvPr/>
              </p:nvSpPr>
              <p:spPr bwMode="auto">
                <a:xfrm>
                  <a:off x="3230" y="2632"/>
                  <a:ext cx="2085" cy="0"/>
                </a:xfrm>
                <a:prstGeom prst="line">
                  <a:avLst/>
                </a:prstGeom>
                <a:noFill/>
                <a:ln w="50800">
                  <a:solidFill>
                    <a:srgbClr val="00000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15" name="Rectangle 106"/>
                <p:cNvSpPr>
                  <a:spLocks noChangeArrowheads="1"/>
                </p:cNvSpPr>
                <p:nvPr/>
              </p:nvSpPr>
              <p:spPr bwMode="auto">
                <a:xfrm>
                  <a:off x="4833" y="2670"/>
                  <a:ext cx="277" cy="29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p>
                  <a:r>
                    <a:rPr kumimoji="0" lang="en-US" sz="2400" b="1">
                      <a:solidFill>
                        <a:srgbClr val="808080"/>
                      </a:solidFill>
                      <a:latin typeface="Arial" charset="0"/>
                    </a:rPr>
                    <a:t>t</a:t>
                  </a:r>
                  <a:r>
                    <a:rPr kumimoji="0" lang="en-US" sz="1800" b="1">
                      <a:solidFill>
                        <a:srgbClr val="808080"/>
                      </a:solidFill>
                      <a:latin typeface="Symbol" pitchFamily="18" charset="2"/>
                    </a:rPr>
                    <a:t></a:t>
                  </a:r>
                </a:p>
              </p:txBody>
            </p:sp>
            <p:sp>
              <p:nvSpPr>
                <p:cNvPr id="16" name="Rectangle 107"/>
                <p:cNvSpPr>
                  <a:spLocks noChangeArrowheads="1"/>
                </p:cNvSpPr>
                <p:nvPr/>
              </p:nvSpPr>
              <p:spPr bwMode="auto">
                <a:xfrm>
                  <a:off x="5118" y="1860"/>
                  <a:ext cx="223" cy="25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p>
                  <a:r>
                    <a:rPr kumimoji="0" lang="en-US" sz="2000" b="1">
                      <a:solidFill>
                        <a:srgbClr val="808080"/>
                      </a:solidFill>
                      <a:latin typeface="Symbol" pitchFamily="18" charset="2"/>
                    </a:rPr>
                    <a:t></a:t>
                  </a:r>
                </a:p>
              </p:txBody>
            </p:sp>
            <p:sp>
              <p:nvSpPr>
                <p:cNvPr id="17" name="Line 108"/>
                <p:cNvSpPr>
                  <a:spLocks noChangeShapeType="1"/>
                </p:cNvSpPr>
                <p:nvPr/>
              </p:nvSpPr>
              <p:spPr bwMode="auto">
                <a:xfrm flipH="1">
                  <a:off x="5071" y="2123"/>
                  <a:ext cx="151" cy="353"/>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grpSp>
          <p:sp>
            <p:nvSpPr>
              <p:cNvPr id="10" name="Rectangle 110"/>
              <p:cNvSpPr>
                <a:spLocks noChangeArrowheads="1"/>
              </p:cNvSpPr>
              <p:nvPr/>
            </p:nvSpPr>
            <p:spPr bwMode="auto">
              <a:xfrm>
                <a:off x="4188" y="2675"/>
                <a:ext cx="202" cy="25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p>
                <a:r>
                  <a:rPr kumimoji="0" lang="en-US" sz="2000" b="1">
                    <a:solidFill>
                      <a:srgbClr val="808080"/>
                    </a:solidFill>
                    <a:latin typeface="Symbol" pitchFamily="18" charset="2"/>
                  </a:rPr>
                  <a:t></a:t>
                </a:r>
              </a:p>
            </p:txBody>
          </p:sp>
        </p:grpSp>
        <p:sp>
          <p:nvSpPr>
            <p:cNvPr id="8" name="Text Box 115"/>
            <p:cNvSpPr txBox="1">
              <a:spLocks noChangeArrowheads="1"/>
            </p:cNvSpPr>
            <p:nvPr/>
          </p:nvSpPr>
          <p:spPr bwMode="auto">
            <a:xfrm>
              <a:off x="3168" y="3120"/>
              <a:ext cx="2256" cy="526"/>
            </a:xfrm>
            <a:prstGeom prst="rect">
              <a:avLst/>
            </a:prstGeom>
            <a:noFill/>
            <a:ln w="12700" cap="sq">
              <a:solidFill>
                <a:srgbClr val="000000"/>
              </a:solidFill>
              <a:miter lim="800000"/>
              <a:headEnd type="none" w="sm" len="sm"/>
              <a:tailEnd type="none" w="sm" len="sm"/>
            </a:ln>
          </p:spPr>
          <p:txBody>
            <a:bodyPr>
              <a:spAutoFit/>
            </a:bodyPr>
            <a:lstStyle/>
            <a:p>
              <a:pPr fontAlgn="auto">
                <a:spcBef>
                  <a:spcPct val="50000"/>
                </a:spcBef>
                <a:spcAft>
                  <a:spcPts val="0"/>
                </a:spcAft>
                <a:defRPr/>
              </a:pPr>
              <a:r>
                <a:rPr kumimoji="0" lang="en-US" sz="2400" b="1" i="1" kern="0" dirty="0">
                  <a:solidFill>
                    <a:srgbClr val="000000"/>
                  </a:solidFill>
                  <a:latin typeface="+mj-lt"/>
                  <a:cs typeface="+mn-cs"/>
                </a:rPr>
                <a:t>With </a:t>
              </a:r>
              <a:r>
                <a:rPr kumimoji="0" lang="en-US" sz="2400" b="1" i="1" kern="0" dirty="0" err="1">
                  <a:solidFill>
                    <a:srgbClr val="000000"/>
                  </a:solidFill>
                  <a:latin typeface="+mj-lt"/>
                  <a:cs typeface="+mn-cs"/>
                </a:rPr>
                <a:t>df</a:t>
              </a:r>
              <a:r>
                <a:rPr kumimoji="0" lang="en-US" sz="2400" b="1" i="1" kern="0" dirty="0">
                  <a:solidFill>
                    <a:srgbClr val="000000"/>
                  </a:solidFill>
                  <a:latin typeface="+mj-lt"/>
                  <a:cs typeface="+mn-cs"/>
                </a:rPr>
                <a:t> = 24 and </a:t>
              </a:r>
              <a:r>
                <a:rPr kumimoji="0" lang="en-US" sz="2400" b="1" i="1" kern="0" dirty="0">
                  <a:solidFill>
                    <a:srgbClr val="000000"/>
                  </a:solidFill>
                  <a:latin typeface="Symbol" pitchFamily="18" charset="2"/>
                  <a:cs typeface="+mn-cs"/>
                </a:rPr>
                <a:t>a </a:t>
              </a:r>
              <a:r>
                <a:rPr kumimoji="0" lang="en-US" sz="2400" b="1" i="1" kern="0" dirty="0">
                  <a:solidFill>
                    <a:srgbClr val="000000"/>
                  </a:solidFill>
                  <a:latin typeface="+mj-lt"/>
                  <a:cs typeface="+mn-cs"/>
                </a:rPr>
                <a:t>= 0.05, </a:t>
              </a:r>
              <a:r>
                <a:rPr kumimoji="0" lang="en-US" sz="2400" b="1" i="1" kern="0" dirty="0" err="1">
                  <a:solidFill>
                    <a:srgbClr val="000000"/>
                  </a:solidFill>
                  <a:cs typeface="+mn-cs"/>
                </a:rPr>
                <a:t>t</a:t>
              </a:r>
              <a:r>
                <a:rPr kumimoji="0" lang="en-US" sz="2400" b="1" i="1" kern="0" baseline="-25000" dirty="0" err="1">
                  <a:solidFill>
                    <a:srgbClr val="000000"/>
                  </a:solidFill>
                  <a:latin typeface="Symbol" pitchFamily="18" charset="2"/>
                  <a:cs typeface="+mn-cs"/>
                </a:rPr>
                <a:t>a</a:t>
              </a:r>
              <a:r>
                <a:rPr kumimoji="0" lang="en-US" sz="2400" b="1" i="1" kern="0" dirty="0">
                  <a:solidFill>
                    <a:srgbClr val="000000"/>
                  </a:solidFill>
                  <a:cs typeface="+mn-cs"/>
                </a:rPr>
                <a:t> </a:t>
              </a:r>
              <a:r>
                <a:rPr kumimoji="0" lang="en-US" sz="2400" b="1" i="1" kern="0" dirty="0">
                  <a:solidFill>
                    <a:srgbClr val="000000"/>
                  </a:solidFill>
                  <a:latin typeface="+mj-lt"/>
                  <a:cs typeface="+mn-cs"/>
                </a:rPr>
                <a:t>= 1.711.</a:t>
              </a:r>
            </a:p>
          </p:txBody>
        </p:sp>
      </p:grpSp>
      <p:grpSp>
        <p:nvGrpSpPr>
          <p:cNvPr id="18" name="Group 336"/>
          <p:cNvGrpSpPr>
            <a:grpSpLocks/>
          </p:cNvGrpSpPr>
          <p:nvPr/>
        </p:nvGrpSpPr>
        <p:grpSpPr bwMode="auto">
          <a:xfrm>
            <a:off x="479425" y="1980630"/>
            <a:ext cx="4189413" cy="4175125"/>
            <a:chOff x="479425" y="2012950"/>
            <a:chExt cx="4189413" cy="4175125"/>
          </a:xfrm>
        </p:grpSpPr>
        <p:sp>
          <p:nvSpPr>
            <p:cNvPr id="19" name="Rectangle 5"/>
            <p:cNvSpPr>
              <a:spLocks noChangeArrowheads="1"/>
            </p:cNvSpPr>
            <p:nvPr/>
          </p:nvSpPr>
          <p:spPr bwMode="auto">
            <a:xfrm>
              <a:off x="479425" y="2012950"/>
              <a:ext cx="4189413" cy="4175125"/>
            </a:xfrm>
            <a:prstGeom prst="rect">
              <a:avLst/>
            </a:prstGeom>
            <a:noFill/>
            <a:ln w="254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0" lang="en-US" sz="1800">
                <a:solidFill>
                  <a:srgbClr val="000000"/>
                </a:solidFill>
              </a:endParaRPr>
            </a:p>
          </p:txBody>
        </p:sp>
        <p:grpSp>
          <p:nvGrpSpPr>
            <p:cNvPr id="20" name="Group 335"/>
            <p:cNvGrpSpPr>
              <a:grpSpLocks/>
            </p:cNvGrpSpPr>
            <p:nvPr/>
          </p:nvGrpSpPr>
          <p:grpSpPr bwMode="auto">
            <a:xfrm>
              <a:off x="582613" y="2084388"/>
              <a:ext cx="3880298" cy="4013200"/>
              <a:chOff x="582613" y="2084388"/>
              <a:chExt cx="3880298" cy="4013200"/>
            </a:xfrm>
          </p:grpSpPr>
          <p:sp>
            <p:nvSpPr>
              <p:cNvPr id="21" name="Rectangle 6"/>
              <p:cNvSpPr>
                <a:spLocks noChangeArrowheads="1"/>
              </p:cNvSpPr>
              <p:nvPr/>
            </p:nvSpPr>
            <p:spPr bwMode="auto">
              <a:xfrm>
                <a:off x="638175" y="2266950"/>
                <a:ext cx="314325"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df</a:t>
                </a:r>
              </a:p>
            </p:txBody>
          </p:sp>
          <p:sp>
            <p:nvSpPr>
              <p:cNvPr id="22" name="Rectangle 7"/>
              <p:cNvSpPr>
                <a:spLocks noChangeArrowheads="1"/>
              </p:cNvSpPr>
              <p:nvPr/>
            </p:nvSpPr>
            <p:spPr bwMode="auto">
              <a:xfrm>
                <a:off x="1250950" y="2128838"/>
                <a:ext cx="644525" cy="454025"/>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2400" kern="0" dirty="0">
                    <a:solidFill>
                      <a:srgbClr val="000000"/>
                    </a:solidFill>
                    <a:latin typeface="Arial" pitchFamily="34" charset="0"/>
                    <a:cs typeface="+mn-cs"/>
                  </a:rPr>
                  <a:t>t</a:t>
                </a:r>
                <a:r>
                  <a:rPr kumimoji="0" lang="en-US" sz="1200" b="1" kern="0" dirty="0">
                    <a:solidFill>
                      <a:srgbClr val="000000"/>
                    </a:solidFill>
                    <a:latin typeface="Arial" pitchFamily="34" charset="0"/>
                    <a:cs typeface="+mn-cs"/>
                  </a:rPr>
                  <a:t>0.100</a:t>
                </a:r>
              </a:p>
            </p:txBody>
          </p:sp>
          <p:sp>
            <p:nvSpPr>
              <p:cNvPr id="23" name="Rectangle 8"/>
              <p:cNvSpPr>
                <a:spLocks noChangeArrowheads="1"/>
              </p:cNvSpPr>
              <p:nvPr/>
            </p:nvSpPr>
            <p:spPr bwMode="auto">
              <a:xfrm>
                <a:off x="1890713" y="2084388"/>
                <a:ext cx="722312" cy="5159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2800" kern="0">
                    <a:solidFill>
                      <a:srgbClr val="000000"/>
                    </a:solidFill>
                    <a:latin typeface="Arial" pitchFamily="34" charset="0"/>
                    <a:cs typeface="+mn-cs"/>
                  </a:rPr>
                  <a:t>t</a:t>
                </a:r>
                <a:r>
                  <a:rPr kumimoji="0" lang="en-US" sz="1400" b="1" kern="0">
                    <a:solidFill>
                      <a:srgbClr val="000000"/>
                    </a:solidFill>
                    <a:latin typeface="Arial" pitchFamily="34" charset="0"/>
                    <a:cs typeface="+mn-cs"/>
                  </a:rPr>
                  <a:t>0.050</a:t>
                </a:r>
              </a:p>
            </p:txBody>
          </p:sp>
          <p:sp>
            <p:nvSpPr>
              <p:cNvPr id="24" name="Rectangle 9"/>
              <p:cNvSpPr>
                <a:spLocks noChangeArrowheads="1"/>
              </p:cNvSpPr>
              <p:nvPr/>
            </p:nvSpPr>
            <p:spPr bwMode="auto">
              <a:xfrm>
                <a:off x="2528888" y="2128838"/>
                <a:ext cx="644525" cy="454025"/>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2400" kern="0">
                    <a:solidFill>
                      <a:srgbClr val="000000"/>
                    </a:solidFill>
                    <a:latin typeface="Arial" pitchFamily="34" charset="0"/>
                    <a:cs typeface="+mn-cs"/>
                  </a:rPr>
                  <a:t>t</a:t>
                </a:r>
                <a:r>
                  <a:rPr kumimoji="0" lang="en-US" sz="1200" b="1" kern="0">
                    <a:solidFill>
                      <a:srgbClr val="000000"/>
                    </a:solidFill>
                    <a:latin typeface="Arial" pitchFamily="34" charset="0"/>
                    <a:cs typeface="+mn-cs"/>
                  </a:rPr>
                  <a:t>0.025</a:t>
                </a:r>
              </a:p>
            </p:txBody>
          </p:sp>
          <p:sp>
            <p:nvSpPr>
              <p:cNvPr id="25" name="Rectangle 10"/>
              <p:cNvSpPr>
                <a:spLocks noChangeArrowheads="1"/>
              </p:cNvSpPr>
              <p:nvPr/>
            </p:nvSpPr>
            <p:spPr bwMode="auto">
              <a:xfrm>
                <a:off x="3167063" y="2128838"/>
                <a:ext cx="644525" cy="454025"/>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2400" kern="0">
                    <a:solidFill>
                      <a:srgbClr val="000000"/>
                    </a:solidFill>
                    <a:latin typeface="Arial" pitchFamily="34" charset="0"/>
                    <a:cs typeface="+mn-cs"/>
                  </a:rPr>
                  <a:t>t</a:t>
                </a:r>
                <a:r>
                  <a:rPr kumimoji="0" lang="en-US" sz="1200" b="1" kern="0">
                    <a:solidFill>
                      <a:srgbClr val="000000"/>
                    </a:solidFill>
                    <a:latin typeface="Arial" pitchFamily="34" charset="0"/>
                    <a:cs typeface="+mn-cs"/>
                  </a:rPr>
                  <a:t>0.010</a:t>
                </a:r>
              </a:p>
            </p:txBody>
          </p:sp>
          <p:sp>
            <p:nvSpPr>
              <p:cNvPr id="26" name="Rectangle 11"/>
              <p:cNvSpPr>
                <a:spLocks noChangeArrowheads="1"/>
              </p:cNvSpPr>
              <p:nvPr/>
            </p:nvSpPr>
            <p:spPr bwMode="auto">
              <a:xfrm>
                <a:off x="3805238" y="2128838"/>
                <a:ext cx="644525" cy="454025"/>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2400" kern="0">
                    <a:solidFill>
                      <a:srgbClr val="000000"/>
                    </a:solidFill>
                    <a:latin typeface="Arial" pitchFamily="34" charset="0"/>
                    <a:cs typeface="+mn-cs"/>
                  </a:rPr>
                  <a:t>t</a:t>
                </a:r>
                <a:r>
                  <a:rPr kumimoji="0" lang="en-US" sz="1200" b="1" kern="0">
                    <a:solidFill>
                      <a:srgbClr val="000000"/>
                    </a:solidFill>
                    <a:latin typeface="Arial" pitchFamily="34" charset="0"/>
                    <a:cs typeface="+mn-cs"/>
                  </a:rPr>
                  <a:t>0.005</a:t>
                </a:r>
              </a:p>
            </p:txBody>
          </p:sp>
          <p:sp>
            <p:nvSpPr>
              <p:cNvPr id="27" name="Rectangle 12"/>
              <p:cNvSpPr>
                <a:spLocks noChangeArrowheads="1"/>
              </p:cNvSpPr>
              <p:nvPr/>
            </p:nvSpPr>
            <p:spPr bwMode="auto">
              <a:xfrm>
                <a:off x="668338" y="2474913"/>
                <a:ext cx="2619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0" lang="en-US" sz="1200" b="1">
                    <a:solidFill>
                      <a:srgbClr val="000000"/>
                    </a:solidFill>
                    <a:latin typeface="Calibri" pitchFamily="34" charset="0"/>
                  </a:rPr>
                  <a:t>1</a:t>
                </a:r>
              </a:p>
            </p:txBody>
          </p:sp>
          <p:sp>
            <p:nvSpPr>
              <p:cNvPr id="28" name="Rectangle 13"/>
              <p:cNvSpPr>
                <a:spLocks noChangeArrowheads="1"/>
              </p:cNvSpPr>
              <p:nvPr/>
            </p:nvSpPr>
            <p:spPr bwMode="auto">
              <a:xfrm>
                <a:off x="1370013" y="2474913"/>
                <a:ext cx="538162"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3.078</a:t>
                </a:r>
              </a:p>
            </p:txBody>
          </p:sp>
          <p:sp>
            <p:nvSpPr>
              <p:cNvPr id="29" name="Rectangle 14"/>
              <p:cNvSpPr>
                <a:spLocks noChangeArrowheads="1"/>
              </p:cNvSpPr>
              <p:nvPr/>
            </p:nvSpPr>
            <p:spPr bwMode="auto">
              <a:xfrm>
                <a:off x="2009775" y="2474913"/>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6.314</a:t>
                </a:r>
              </a:p>
            </p:txBody>
          </p:sp>
          <p:sp>
            <p:nvSpPr>
              <p:cNvPr id="30" name="Rectangle 15"/>
              <p:cNvSpPr>
                <a:spLocks noChangeArrowheads="1"/>
              </p:cNvSpPr>
              <p:nvPr/>
            </p:nvSpPr>
            <p:spPr bwMode="auto">
              <a:xfrm>
                <a:off x="2562225" y="2474913"/>
                <a:ext cx="617538"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12.706</a:t>
                </a:r>
              </a:p>
            </p:txBody>
          </p:sp>
          <p:sp>
            <p:nvSpPr>
              <p:cNvPr id="31" name="Rectangle 16"/>
              <p:cNvSpPr>
                <a:spLocks noChangeArrowheads="1"/>
              </p:cNvSpPr>
              <p:nvPr/>
            </p:nvSpPr>
            <p:spPr bwMode="auto">
              <a:xfrm>
                <a:off x="3200400" y="2474913"/>
                <a:ext cx="617538"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31.821</a:t>
                </a:r>
              </a:p>
            </p:txBody>
          </p:sp>
          <p:sp>
            <p:nvSpPr>
              <p:cNvPr id="32" name="Rectangle 17"/>
              <p:cNvSpPr>
                <a:spLocks noChangeArrowheads="1"/>
              </p:cNvSpPr>
              <p:nvPr/>
            </p:nvSpPr>
            <p:spPr bwMode="auto">
              <a:xfrm>
                <a:off x="3838575" y="2474913"/>
                <a:ext cx="615950"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63.656</a:t>
                </a:r>
              </a:p>
            </p:txBody>
          </p:sp>
          <p:sp>
            <p:nvSpPr>
              <p:cNvPr id="33" name="Rectangle 18"/>
              <p:cNvSpPr>
                <a:spLocks noChangeArrowheads="1"/>
              </p:cNvSpPr>
              <p:nvPr/>
            </p:nvSpPr>
            <p:spPr bwMode="auto">
              <a:xfrm>
                <a:off x="668338" y="2681288"/>
                <a:ext cx="2619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0" lang="en-US" sz="1200" b="1">
                    <a:solidFill>
                      <a:srgbClr val="000000"/>
                    </a:solidFill>
                    <a:latin typeface="Calibri" pitchFamily="34" charset="0"/>
                  </a:rPr>
                  <a:t>2</a:t>
                </a:r>
              </a:p>
            </p:txBody>
          </p:sp>
          <p:sp>
            <p:nvSpPr>
              <p:cNvPr id="34" name="Rectangle 19"/>
              <p:cNvSpPr>
                <a:spLocks noChangeArrowheads="1"/>
              </p:cNvSpPr>
              <p:nvPr/>
            </p:nvSpPr>
            <p:spPr bwMode="auto">
              <a:xfrm>
                <a:off x="1370013" y="2681288"/>
                <a:ext cx="538162"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1.886</a:t>
                </a:r>
              </a:p>
            </p:txBody>
          </p:sp>
          <p:sp>
            <p:nvSpPr>
              <p:cNvPr id="35" name="Rectangle 20"/>
              <p:cNvSpPr>
                <a:spLocks noChangeArrowheads="1"/>
              </p:cNvSpPr>
              <p:nvPr/>
            </p:nvSpPr>
            <p:spPr bwMode="auto">
              <a:xfrm>
                <a:off x="2009775" y="2681288"/>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2.920</a:t>
                </a:r>
              </a:p>
            </p:txBody>
          </p:sp>
          <p:sp>
            <p:nvSpPr>
              <p:cNvPr id="36" name="Rectangle 21"/>
              <p:cNvSpPr>
                <a:spLocks noChangeArrowheads="1"/>
              </p:cNvSpPr>
              <p:nvPr/>
            </p:nvSpPr>
            <p:spPr bwMode="auto">
              <a:xfrm>
                <a:off x="2647950" y="2681288"/>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4.303</a:t>
                </a:r>
              </a:p>
            </p:txBody>
          </p:sp>
          <p:sp>
            <p:nvSpPr>
              <p:cNvPr id="37" name="Rectangle 22"/>
              <p:cNvSpPr>
                <a:spLocks noChangeArrowheads="1"/>
              </p:cNvSpPr>
              <p:nvPr/>
            </p:nvSpPr>
            <p:spPr bwMode="auto">
              <a:xfrm>
                <a:off x="3286125" y="2681288"/>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6.965</a:t>
                </a:r>
              </a:p>
            </p:txBody>
          </p:sp>
          <p:sp>
            <p:nvSpPr>
              <p:cNvPr id="38" name="Rectangle 23"/>
              <p:cNvSpPr>
                <a:spLocks noChangeArrowheads="1"/>
              </p:cNvSpPr>
              <p:nvPr/>
            </p:nvSpPr>
            <p:spPr bwMode="auto">
              <a:xfrm>
                <a:off x="3924300" y="2681288"/>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9.925</a:t>
                </a:r>
              </a:p>
            </p:txBody>
          </p:sp>
          <p:sp>
            <p:nvSpPr>
              <p:cNvPr id="39" name="Rectangle 24"/>
              <p:cNvSpPr>
                <a:spLocks noChangeArrowheads="1"/>
              </p:cNvSpPr>
              <p:nvPr/>
            </p:nvSpPr>
            <p:spPr bwMode="auto">
              <a:xfrm>
                <a:off x="668338" y="2887663"/>
                <a:ext cx="2619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0" lang="en-US" sz="1200" b="1">
                    <a:solidFill>
                      <a:srgbClr val="000000"/>
                    </a:solidFill>
                    <a:latin typeface="Calibri" pitchFamily="34" charset="0"/>
                  </a:rPr>
                  <a:t>3</a:t>
                </a:r>
              </a:p>
            </p:txBody>
          </p:sp>
          <p:sp>
            <p:nvSpPr>
              <p:cNvPr id="40" name="Rectangle 25"/>
              <p:cNvSpPr>
                <a:spLocks noChangeArrowheads="1"/>
              </p:cNvSpPr>
              <p:nvPr/>
            </p:nvSpPr>
            <p:spPr bwMode="auto">
              <a:xfrm>
                <a:off x="1370013" y="2887663"/>
                <a:ext cx="538162"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1.638</a:t>
                </a:r>
              </a:p>
            </p:txBody>
          </p:sp>
          <p:sp>
            <p:nvSpPr>
              <p:cNvPr id="41" name="Rectangle 26"/>
              <p:cNvSpPr>
                <a:spLocks noChangeArrowheads="1"/>
              </p:cNvSpPr>
              <p:nvPr/>
            </p:nvSpPr>
            <p:spPr bwMode="auto">
              <a:xfrm>
                <a:off x="2009775" y="2887663"/>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2.353</a:t>
                </a:r>
              </a:p>
            </p:txBody>
          </p:sp>
          <p:sp>
            <p:nvSpPr>
              <p:cNvPr id="42" name="Rectangle 27"/>
              <p:cNvSpPr>
                <a:spLocks noChangeArrowheads="1"/>
              </p:cNvSpPr>
              <p:nvPr/>
            </p:nvSpPr>
            <p:spPr bwMode="auto">
              <a:xfrm>
                <a:off x="2647950" y="2887663"/>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3.182</a:t>
                </a:r>
              </a:p>
            </p:txBody>
          </p:sp>
          <p:sp>
            <p:nvSpPr>
              <p:cNvPr id="43" name="Rectangle 28"/>
              <p:cNvSpPr>
                <a:spLocks noChangeArrowheads="1"/>
              </p:cNvSpPr>
              <p:nvPr/>
            </p:nvSpPr>
            <p:spPr bwMode="auto">
              <a:xfrm>
                <a:off x="3286125" y="2887663"/>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4.541</a:t>
                </a:r>
              </a:p>
            </p:txBody>
          </p:sp>
          <p:sp>
            <p:nvSpPr>
              <p:cNvPr id="44" name="Rectangle 29"/>
              <p:cNvSpPr>
                <a:spLocks noChangeArrowheads="1"/>
              </p:cNvSpPr>
              <p:nvPr/>
            </p:nvSpPr>
            <p:spPr bwMode="auto">
              <a:xfrm>
                <a:off x="3924300" y="2887663"/>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5.841</a:t>
                </a:r>
              </a:p>
            </p:txBody>
          </p:sp>
          <p:sp>
            <p:nvSpPr>
              <p:cNvPr id="45" name="Rectangle 30"/>
              <p:cNvSpPr>
                <a:spLocks noChangeArrowheads="1"/>
              </p:cNvSpPr>
              <p:nvPr/>
            </p:nvSpPr>
            <p:spPr bwMode="auto">
              <a:xfrm>
                <a:off x="668338" y="3095625"/>
                <a:ext cx="2619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0" lang="en-US" sz="1200" b="1">
                    <a:solidFill>
                      <a:srgbClr val="000000"/>
                    </a:solidFill>
                    <a:latin typeface="Calibri" pitchFamily="34" charset="0"/>
                  </a:rPr>
                  <a:t>4</a:t>
                </a:r>
              </a:p>
            </p:txBody>
          </p:sp>
          <p:sp>
            <p:nvSpPr>
              <p:cNvPr id="46" name="Rectangle 31"/>
              <p:cNvSpPr>
                <a:spLocks noChangeArrowheads="1"/>
              </p:cNvSpPr>
              <p:nvPr/>
            </p:nvSpPr>
            <p:spPr bwMode="auto">
              <a:xfrm>
                <a:off x="1370013" y="3095625"/>
                <a:ext cx="538162"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1.533</a:t>
                </a:r>
              </a:p>
            </p:txBody>
          </p:sp>
          <p:sp>
            <p:nvSpPr>
              <p:cNvPr id="47" name="Rectangle 32"/>
              <p:cNvSpPr>
                <a:spLocks noChangeArrowheads="1"/>
              </p:cNvSpPr>
              <p:nvPr/>
            </p:nvSpPr>
            <p:spPr bwMode="auto">
              <a:xfrm>
                <a:off x="2009775" y="3095625"/>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2.132</a:t>
                </a:r>
              </a:p>
            </p:txBody>
          </p:sp>
          <p:sp>
            <p:nvSpPr>
              <p:cNvPr id="48" name="Rectangle 33"/>
              <p:cNvSpPr>
                <a:spLocks noChangeArrowheads="1"/>
              </p:cNvSpPr>
              <p:nvPr/>
            </p:nvSpPr>
            <p:spPr bwMode="auto">
              <a:xfrm>
                <a:off x="2647950" y="3095625"/>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dirty="0">
                    <a:solidFill>
                      <a:srgbClr val="000000"/>
                    </a:solidFill>
                    <a:latin typeface="+mj-lt"/>
                    <a:cs typeface="+mn-cs"/>
                  </a:rPr>
                  <a:t>2.776</a:t>
                </a:r>
              </a:p>
            </p:txBody>
          </p:sp>
          <p:sp>
            <p:nvSpPr>
              <p:cNvPr id="49" name="Rectangle 34"/>
              <p:cNvSpPr>
                <a:spLocks noChangeArrowheads="1"/>
              </p:cNvSpPr>
              <p:nvPr/>
            </p:nvSpPr>
            <p:spPr bwMode="auto">
              <a:xfrm>
                <a:off x="3286125" y="3095625"/>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3.747</a:t>
                </a:r>
              </a:p>
            </p:txBody>
          </p:sp>
          <p:sp>
            <p:nvSpPr>
              <p:cNvPr id="50" name="Rectangle 35"/>
              <p:cNvSpPr>
                <a:spLocks noChangeArrowheads="1"/>
              </p:cNvSpPr>
              <p:nvPr/>
            </p:nvSpPr>
            <p:spPr bwMode="auto">
              <a:xfrm>
                <a:off x="3924300" y="3095625"/>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4.604</a:t>
                </a:r>
              </a:p>
            </p:txBody>
          </p:sp>
          <p:sp>
            <p:nvSpPr>
              <p:cNvPr id="51" name="Rectangle 36"/>
              <p:cNvSpPr>
                <a:spLocks noChangeArrowheads="1"/>
              </p:cNvSpPr>
              <p:nvPr/>
            </p:nvSpPr>
            <p:spPr bwMode="auto">
              <a:xfrm>
                <a:off x="668338" y="3302000"/>
                <a:ext cx="2619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0" lang="en-US" sz="1200" b="1">
                    <a:solidFill>
                      <a:srgbClr val="000000"/>
                    </a:solidFill>
                    <a:latin typeface="Calibri" pitchFamily="34" charset="0"/>
                  </a:rPr>
                  <a:t>5</a:t>
                </a:r>
              </a:p>
            </p:txBody>
          </p:sp>
          <p:sp>
            <p:nvSpPr>
              <p:cNvPr id="52" name="Rectangle 37"/>
              <p:cNvSpPr>
                <a:spLocks noChangeArrowheads="1"/>
              </p:cNvSpPr>
              <p:nvPr/>
            </p:nvSpPr>
            <p:spPr bwMode="auto">
              <a:xfrm>
                <a:off x="1370013" y="3302000"/>
                <a:ext cx="538162"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1.476</a:t>
                </a:r>
              </a:p>
            </p:txBody>
          </p:sp>
          <p:sp>
            <p:nvSpPr>
              <p:cNvPr id="53" name="Rectangle 38"/>
              <p:cNvSpPr>
                <a:spLocks noChangeArrowheads="1"/>
              </p:cNvSpPr>
              <p:nvPr/>
            </p:nvSpPr>
            <p:spPr bwMode="auto">
              <a:xfrm>
                <a:off x="2009775" y="3302000"/>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2.015</a:t>
                </a:r>
              </a:p>
            </p:txBody>
          </p:sp>
          <p:sp>
            <p:nvSpPr>
              <p:cNvPr id="54" name="Rectangle 39"/>
              <p:cNvSpPr>
                <a:spLocks noChangeArrowheads="1"/>
              </p:cNvSpPr>
              <p:nvPr/>
            </p:nvSpPr>
            <p:spPr bwMode="auto">
              <a:xfrm>
                <a:off x="2647950" y="3302000"/>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2.571</a:t>
                </a:r>
              </a:p>
            </p:txBody>
          </p:sp>
          <p:sp>
            <p:nvSpPr>
              <p:cNvPr id="55" name="Rectangle 40"/>
              <p:cNvSpPr>
                <a:spLocks noChangeArrowheads="1"/>
              </p:cNvSpPr>
              <p:nvPr/>
            </p:nvSpPr>
            <p:spPr bwMode="auto">
              <a:xfrm>
                <a:off x="3286125" y="3302000"/>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3.365</a:t>
                </a:r>
              </a:p>
            </p:txBody>
          </p:sp>
          <p:sp>
            <p:nvSpPr>
              <p:cNvPr id="56" name="Rectangle 41"/>
              <p:cNvSpPr>
                <a:spLocks noChangeArrowheads="1"/>
              </p:cNvSpPr>
              <p:nvPr/>
            </p:nvSpPr>
            <p:spPr bwMode="auto">
              <a:xfrm>
                <a:off x="3924300" y="3302000"/>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4.032</a:t>
                </a:r>
              </a:p>
            </p:txBody>
          </p:sp>
          <p:sp>
            <p:nvSpPr>
              <p:cNvPr id="57" name="Rectangle 42"/>
              <p:cNvSpPr>
                <a:spLocks noChangeArrowheads="1"/>
              </p:cNvSpPr>
              <p:nvPr/>
            </p:nvSpPr>
            <p:spPr bwMode="auto">
              <a:xfrm>
                <a:off x="625475" y="3713163"/>
                <a:ext cx="339725"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23</a:t>
                </a:r>
              </a:p>
            </p:txBody>
          </p:sp>
          <p:sp>
            <p:nvSpPr>
              <p:cNvPr id="58" name="Rectangle 43"/>
              <p:cNvSpPr>
                <a:spLocks noChangeArrowheads="1"/>
              </p:cNvSpPr>
              <p:nvPr/>
            </p:nvSpPr>
            <p:spPr bwMode="auto">
              <a:xfrm>
                <a:off x="1370013" y="3713163"/>
                <a:ext cx="538162"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1.319</a:t>
                </a:r>
              </a:p>
            </p:txBody>
          </p:sp>
          <p:sp>
            <p:nvSpPr>
              <p:cNvPr id="59" name="Rectangle 44"/>
              <p:cNvSpPr>
                <a:spLocks noChangeArrowheads="1"/>
              </p:cNvSpPr>
              <p:nvPr/>
            </p:nvSpPr>
            <p:spPr bwMode="auto">
              <a:xfrm>
                <a:off x="2009775" y="3713163"/>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1.714</a:t>
                </a:r>
              </a:p>
            </p:txBody>
          </p:sp>
          <p:sp>
            <p:nvSpPr>
              <p:cNvPr id="60" name="Rectangle 45"/>
              <p:cNvSpPr>
                <a:spLocks noChangeArrowheads="1"/>
              </p:cNvSpPr>
              <p:nvPr/>
            </p:nvSpPr>
            <p:spPr bwMode="auto">
              <a:xfrm>
                <a:off x="2647950" y="3713163"/>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2.069</a:t>
                </a:r>
              </a:p>
            </p:txBody>
          </p:sp>
          <p:sp>
            <p:nvSpPr>
              <p:cNvPr id="61" name="Rectangle 46"/>
              <p:cNvSpPr>
                <a:spLocks noChangeArrowheads="1"/>
              </p:cNvSpPr>
              <p:nvPr/>
            </p:nvSpPr>
            <p:spPr bwMode="auto">
              <a:xfrm>
                <a:off x="3286125" y="3713163"/>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2.500</a:t>
                </a:r>
              </a:p>
            </p:txBody>
          </p:sp>
          <p:sp>
            <p:nvSpPr>
              <p:cNvPr id="62" name="Rectangle 47"/>
              <p:cNvSpPr>
                <a:spLocks noChangeArrowheads="1"/>
              </p:cNvSpPr>
              <p:nvPr/>
            </p:nvSpPr>
            <p:spPr bwMode="auto">
              <a:xfrm>
                <a:off x="3924300" y="3713163"/>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2.807</a:t>
                </a:r>
              </a:p>
            </p:txBody>
          </p:sp>
          <p:sp>
            <p:nvSpPr>
              <p:cNvPr id="63" name="Rectangle 48"/>
              <p:cNvSpPr>
                <a:spLocks noChangeArrowheads="1"/>
              </p:cNvSpPr>
              <p:nvPr/>
            </p:nvSpPr>
            <p:spPr bwMode="auto">
              <a:xfrm>
                <a:off x="625475" y="3897313"/>
                <a:ext cx="365125" cy="30480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mj-lt"/>
                    <a:cs typeface="+mn-cs"/>
                  </a:rPr>
                  <a:t>24</a:t>
                </a:r>
              </a:p>
            </p:txBody>
          </p:sp>
          <p:sp>
            <p:nvSpPr>
              <p:cNvPr id="64" name="Rectangle 49"/>
              <p:cNvSpPr>
                <a:spLocks noChangeArrowheads="1"/>
              </p:cNvSpPr>
              <p:nvPr/>
            </p:nvSpPr>
            <p:spPr bwMode="auto">
              <a:xfrm>
                <a:off x="1370013" y="3919538"/>
                <a:ext cx="538162"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1.318</a:t>
                </a:r>
              </a:p>
            </p:txBody>
          </p:sp>
          <p:sp>
            <p:nvSpPr>
              <p:cNvPr id="65" name="Rectangle 50"/>
              <p:cNvSpPr>
                <a:spLocks noChangeArrowheads="1"/>
              </p:cNvSpPr>
              <p:nvPr/>
            </p:nvSpPr>
            <p:spPr bwMode="auto">
              <a:xfrm>
                <a:off x="2009775" y="3895725"/>
                <a:ext cx="595313" cy="30480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mj-lt"/>
                    <a:cs typeface="+mn-cs"/>
                  </a:rPr>
                  <a:t>1.711</a:t>
                </a:r>
              </a:p>
            </p:txBody>
          </p:sp>
          <p:sp>
            <p:nvSpPr>
              <p:cNvPr id="66" name="Rectangle 51"/>
              <p:cNvSpPr>
                <a:spLocks noChangeArrowheads="1"/>
              </p:cNvSpPr>
              <p:nvPr/>
            </p:nvSpPr>
            <p:spPr bwMode="auto">
              <a:xfrm>
                <a:off x="2647950" y="3919538"/>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2.064</a:t>
                </a:r>
              </a:p>
            </p:txBody>
          </p:sp>
          <p:sp>
            <p:nvSpPr>
              <p:cNvPr id="67" name="Rectangle 52"/>
              <p:cNvSpPr>
                <a:spLocks noChangeArrowheads="1"/>
              </p:cNvSpPr>
              <p:nvPr/>
            </p:nvSpPr>
            <p:spPr bwMode="auto">
              <a:xfrm>
                <a:off x="3286125" y="3919538"/>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2.492</a:t>
                </a:r>
              </a:p>
            </p:txBody>
          </p:sp>
          <p:sp>
            <p:nvSpPr>
              <p:cNvPr id="68" name="Rectangle 53"/>
              <p:cNvSpPr>
                <a:spLocks noChangeArrowheads="1"/>
              </p:cNvSpPr>
              <p:nvPr/>
            </p:nvSpPr>
            <p:spPr bwMode="auto">
              <a:xfrm>
                <a:off x="3924300" y="3919538"/>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2.797</a:t>
                </a:r>
              </a:p>
            </p:txBody>
          </p:sp>
          <p:sp>
            <p:nvSpPr>
              <p:cNvPr id="69" name="Rectangle 54"/>
              <p:cNvSpPr>
                <a:spLocks noChangeArrowheads="1"/>
              </p:cNvSpPr>
              <p:nvPr/>
            </p:nvSpPr>
            <p:spPr bwMode="auto">
              <a:xfrm>
                <a:off x="625475" y="4127500"/>
                <a:ext cx="339725"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25</a:t>
                </a:r>
              </a:p>
            </p:txBody>
          </p:sp>
          <p:sp>
            <p:nvSpPr>
              <p:cNvPr id="70" name="Rectangle 55"/>
              <p:cNvSpPr>
                <a:spLocks noChangeArrowheads="1"/>
              </p:cNvSpPr>
              <p:nvPr/>
            </p:nvSpPr>
            <p:spPr bwMode="auto">
              <a:xfrm>
                <a:off x="1370013" y="4127500"/>
                <a:ext cx="538162"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1.316</a:t>
                </a:r>
              </a:p>
            </p:txBody>
          </p:sp>
          <p:sp>
            <p:nvSpPr>
              <p:cNvPr id="71" name="Rectangle 56"/>
              <p:cNvSpPr>
                <a:spLocks noChangeArrowheads="1"/>
              </p:cNvSpPr>
              <p:nvPr/>
            </p:nvSpPr>
            <p:spPr bwMode="auto">
              <a:xfrm>
                <a:off x="2009775" y="4127500"/>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1.708</a:t>
                </a:r>
              </a:p>
            </p:txBody>
          </p:sp>
          <p:sp>
            <p:nvSpPr>
              <p:cNvPr id="72" name="Rectangle 57"/>
              <p:cNvSpPr>
                <a:spLocks noChangeArrowheads="1"/>
              </p:cNvSpPr>
              <p:nvPr/>
            </p:nvSpPr>
            <p:spPr bwMode="auto">
              <a:xfrm>
                <a:off x="2647950" y="4127500"/>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2.060</a:t>
                </a:r>
              </a:p>
            </p:txBody>
          </p:sp>
          <p:sp>
            <p:nvSpPr>
              <p:cNvPr id="73" name="Rectangle 58"/>
              <p:cNvSpPr>
                <a:spLocks noChangeArrowheads="1"/>
              </p:cNvSpPr>
              <p:nvPr/>
            </p:nvSpPr>
            <p:spPr bwMode="auto">
              <a:xfrm>
                <a:off x="3286125" y="4127500"/>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2.485</a:t>
                </a:r>
              </a:p>
            </p:txBody>
          </p:sp>
          <p:sp>
            <p:nvSpPr>
              <p:cNvPr id="74" name="Rectangle 59"/>
              <p:cNvSpPr>
                <a:spLocks noChangeArrowheads="1"/>
              </p:cNvSpPr>
              <p:nvPr/>
            </p:nvSpPr>
            <p:spPr bwMode="auto">
              <a:xfrm>
                <a:off x="3924300" y="4127500"/>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2.787</a:t>
                </a:r>
              </a:p>
            </p:txBody>
          </p:sp>
          <p:sp>
            <p:nvSpPr>
              <p:cNvPr id="75" name="Rectangle 60"/>
              <p:cNvSpPr>
                <a:spLocks noChangeArrowheads="1"/>
              </p:cNvSpPr>
              <p:nvPr/>
            </p:nvSpPr>
            <p:spPr bwMode="auto">
              <a:xfrm>
                <a:off x="625475" y="4525963"/>
                <a:ext cx="339725"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29</a:t>
                </a:r>
              </a:p>
            </p:txBody>
          </p:sp>
          <p:sp>
            <p:nvSpPr>
              <p:cNvPr id="76" name="Rectangle 61"/>
              <p:cNvSpPr>
                <a:spLocks noChangeArrowheads="1"/>
              </p:cNvSpPr>
              <p:nvPr/>
            </p:nvSpPr>
            <p:spPr bwMode="auto">
              <a:xfrm>
                <a:off x="1370013" y="4525963"/>
                <a:ext cx="538162"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1.311</a:t>
                </a:r>
              </a:p>
            </p:txBody>
          </p:sp>
          <p:sp>
            <p:nvSpPr>
              <p:cNvPr id="77" name="Rectangle 62"/>
              <p:cNvSpPr>
                <a:spLocks noChangeArrowheads="1"/>
              </p:cNvSpPr>
              <p:nvPr/>
            </p:nvSpPr>
            <p:spPr bwMode="auto">
              <a:xfrm>
                <a:off x="2009775" y="4525963"/>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1.699</a:t>
                </a:r>
              </a:p>
            </p:txBody>
          </p:sp>
          <p:sp>
            <p:nvSpPr>
              <p:cNvPr id="78" name="Rectangle 63"/>
              <p:cNvSpPr>
                <a:spLocks noChangeArrowheads="1"/>
              </p:cNvSpPr>
              <p:nvPr/>
            </p:nvSpPr>
            <p:spPr bwMode="auto">
              <a:xfrm>
                <a:off x="2647950" y="4525963"/>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2.045</a:t>
                </a:r>
              </a:p>
            </p:txBody>
          </p:sp>
          <p:sp>
            <p:nvSpPr>
              <p:cNvPr id="79" name="Rectangle 64"/>
              <p:cNvSpPr>
                <a:spLocks noChangeArrowheads="1"/>
              </p:cNvSpPr>
              <p:nvPr/>
            </p:nvSpPr>
            <p:spPr bwMode="auto">
              <a:xfrm>
                <a:off x="3286125" y="4525963"/>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2.462</a:t>
                </a:r>
              </a:p>
            </p:txBody>
          </p:sp>
          <p:sp>
            <p:nvSpPr>
              <p:cNvPr id="80" name="Rectangle 65"/>
              <p:cNvSpPr>
                <a:spLocks noChangeArrowheads="1"/>
              </p:cNvSpPr>
              <p:nvPr/>
            </p:nvSpPr>
            <p:spPr bwMode="auto">
              <a:xfrm>
                <a:off x="3924300" y="4525963"/>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2.756</a:t>
                </a:r>
              </a:p>
            </p:txBody>
          </p:sp>
          <p:sp>
            <p:nvSpPr>
              <p:cNvPr id="81" name="Rectangle 66"/>
              <p:cNvSpPr>
                <a:spLocks noChangeArrowheads="1"/>
              </p:cNvSpPr>
              <p:nvPr/>
            </p:nvSpPr>
            <p:spPr bwMode="auto">
              <a:xfrm>
                <a:off x="625475" y="4733925"/>
                <a:ext cx="339725"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30</a:t>
                </a:r>
              </a:p>
            </p:txBody>
          </p:sp>
          <p:sp>
            <p:nvSpPr>
              <p:cNvPr id="82" name="Rectangle 67"/>
              <p:cNvSpPr>
                <a:spLocks noChangeArrowheads="1"/>
              </p:cNvSpPr>
              <p:nvPr/>
            </p:nvSpPr>
            <p:spPr bwMode="auto">
              <a:xfrm>
                <a:off x="1370013" y="4733925"/>
                <a:ext cx="538162"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1.310</a:t>
                </a:r>
              </a:p>
            </p:txBody>
          </p:sp>
          <p:sp>
            <p:nvSpPr>
              <p:cNvPr id="83" name="Rectangle 68"/>
              <p:cNvSpPr>
                <a:spLocks noChangeArrowheads="1"/>
              </p:cNvSpPr>
              <p:nvPr/>
            </p:nvSpPr>
            <p:spPr bwMode="auto">
              <a:xfrm>
                <a:off x="2009775" y="4733925"/>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1.697</a:t>
                </a:r>
              </a:p>
            </p:txBody>
          </p:sp>
          <p:sp>
            <p:nvSpPr>
              <p:cNvPr id="84" name="Rectangle 69"/>
              <p:cNvSpPr>
                <a:spLocks noChangeArrowheads="1"/>
              </p:cNvSpPr>
              <p:nvPr/>
            </p:nvSpPr>
            <p:spPr bwMode="auto">
              <a:xfrm>
                <a:off x="2647950" y="4733925"/>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2.042</a:t>
                </a:r>
              </a:p>
            </p:txBody>
          </p:sp>
          <p:sp>
            <p:nvSpPr>
              <p:cNvPr id="85" name="Rectangle 70"/>
              <p:cNvSpPr>
                <a:spLocks noChangeArrowheads="1"/>
              </p:cNvSpPr>
              <p:nvPr/>
            </p:nvSpPr>
            <p:spPr bwMode="auto">
              <a:xfrm>
                <a:off x="3286125" y="4733925"/>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2.457</a:t>
                </a:r>
              </a:p>
            </p:txBody>
          </p:sp>
          <p:sp>
            <p:nvSpPr>
              <p:cNvPr id="86" name="Rectangle 71"/>
              <p:cNvSpPr>
                <a:spLocks noChangeArrowheads="1"/>
              </p:cNvSpPr>
              <p:nvPr/>
            </p:nvSpPr>
            <p:spPr bwMode="auto">
              <a:xfrm>
                <a:off x="3924300" y="4733925"/>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2.750</a:t>
                </a:r>
              </a:p>
            </p:txBody>
          </p:sp>
          <p:sp>
            <p:nvSpPr>
              <p:cNvPr id="87" name="Rectangle 72"/>
              <p:cNvSpPr>
                <a:spLocks noChangeArrowheads="1"/>
              </p:cNvSpPr>
              <p:nvPr/>
            </p:nvSpPr>
            <p:spPr bwMode="auto">
              <a:xfrm>
                <a:off x="625475" y="5140325"/>
                <a:ext cx="339725"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40</a:t>
                </a:r>
              </a:p>
            </p:txBody>
          </p:sp>
          <p:sp>
            <p:nvSpPr>
              <p:cNvPr id="88" name="Rectangle 73"/>
              <p:cNvSpPr>
                <a:spLocks noChangeArrowheads="1"/>
              </p:cNvSpPr>
              <p:nvPr/>
            </p:nvSpPr>
            <p:spPr bwMode="auto">
              <a:xfrm>
                <a:off x="1370013" y="5140325"/>
                <a:ext cx="538162"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1.303</a:t>
                </a:r>
              </a:p>
            </p:txBody>
          </p:sp>
          <p:sp>
            <p:nvSpPr>
              <p:cNvPr id="89" name="Rectangle 74"/>
              <p:cNvSpPr>
                <a:spLocks noChangeArrowheads="1"/>
              </p:cNvSpPr>
              <p:nvPr/>
            </p:nvSpPr>
            <p:spPr bwMode="auto">
              <a:xfrm>
                <a:off x="2009775" y="5140325"/>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1.684</a:t>
                </a:r>
              </a:p>
            </p:txBody>
          </p:sp>
          <p:sp>
            <p:nvSpPr>
              <p:cNvPr id="90" name="Rectangle 75"/>
              <p:cNvSpPr>
                <a:spLocks noChangeArrowheads="1"/>
              </p:cNvSpPr>
              <p:nvPr/>
            </p:nvSpPr>
            <p:spPr bwMode="auto">
              <a:xfrm>
                <a:off x="2647950" y="5140325"/>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2.021</a:t>
                </a:r>
              </a:p>
            </p:txBody>
          </p:sp>
          <p:sp>
            <p:nvSpPr>
              <p:cNvPr id="91" name="Rectangle 76"/>
              <p:cNvSpPr>
                <a:spLocks noChangeArrowheads="1"/>
              </p:cNvSpPr>
              <p:nvPr/>
            </p:nvSpPr>
            <p:spPr bwMode="auto">
              <a:xfrm>
                <a:off x="3286125" y="5140325"/>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2.423</a:t>
                </a:r>
              </a:p>
            </p:txBody>
          </p:sp>
          <p:sp>
            <p:nvSpPr>
              <p:cNvPr id="92" name="Rectangle 77"/>
              <p:cNvSpPr>
                <a:spLocks noChangeArrowheads="1"/>
              </p:cNvSpPr>
              <p:nvPr/>
            </p:nvSpPr>
            <p:spPr bwMode="auto">
              <a:xfrm>
                <a:off x="3924300" y="5140325"/>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2.704</a:t>
                </a:r>
              </a:p>
            </p:txBody>
          </p:sp>
          <p:sp>
            <p:nvSpPr>
              <p:cNvPr id="93" name="Rectangle 78"/>
              <p:cNvSpPr>
                <a:spLocks noChangeArrowheads="1"/>
              </p:cNvSpPr>
              <p:nvPr/>
            </p:nvSpPr>
            <p:spPr bwMode="auto">
              <a:xfrm>
                <a:off x="625475" y="5348288"/>
                <a:ext cx="339725"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60</a:t>
                </a:r>
              </a:p>
            </p:txBody>
          </p:sp>
          <p:sp>
            <p:nvSpPr>
              <p:cNvPr id="94" name="Rectangle 79"/>
              <p:cNvSpPr>
                <a:spLocks noChangeArrowheads="1"/>
              </p:cNvSpPr>
              <p:nvPr/>
            </p:nvSpPr>
            <p:spPr bwMode="auto">
              <a:xfrm>
                <a:off x="1370013" y="5348288"/>
                <a:ext cx="538162"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1.296</a:t>
                </a:r>
              </a:p>
            </p:txBody>
          </p:sp>
          <p:sp>
            <p:nvSpPr>
              <p:cNvPr id="95" name="Rectangle 80"/>
              <p:cNvSpPr>
                <a:spLocks noChangeArrowheads="1"/>
              </p:cNvSpPr>
              <p:nvPr/>
            </p:nvSpPr>
            <p:spPr bwMode="auto">
              <a:xfrm>
                <a:off x="2009775" y="5348288"/>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1.671</a:t>
                </a:r>
              </a:p>
            </p:txBody>
          </p:sp>
          <p:sp>
            <p:nvSpPr>
              <p:cNvPr id="96" name="Rectangle 81"/>
              <p:cNvSpPr>
                <a:spLocks noChangeArrowheads="1"/>
              </p:cNvSpPr>
              <p:nvPr/>
            </p:nvSpPr>
            <p:spPr bwMode="auto">
              <a:xfrm>
                <a:off x="2647950" y="5348288"/>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2.000</a:t>
                </a:r>
              </a:p>
            </p:txBody>
          </p:sp>
          <p:sp>
            <p:nvSpPr>
              <p:cNvPr id="97" name="Rectangle 82"/>
              <p:cNvSpPr>
                <a:spLocks noChangeArrowheads="1"/>
              </p:cNvSpPr>
              <p:nvPr/>
            </p:nvSpPr>
            <p:spPr bwMode="auto">
              <a:xfrm>
                <a:off x="3286125" y="5348288"/>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2.390</a:t>
                </a:r>
              </a:p>
            </p:txBody>
          </p:sp>
          <p:sp>
            <p:nvSpPr>
              <p:cNvPr id="98" name="Rectangle 83"/>
              <p:cNvSpPr>
                <a:spLocks noChangeArrowheads="1"/>
              </p:cNvSpPr>
              <p:nvPr/>
            </p:nvSpPr>
            <p:spPr bwMode="auto">
              <a:xfrm>
                <a:off x="3924300" y="5348288"/>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2.660</a:t>
                </a:r>
              </a:p>
            </p:txBody>
          </p:sp>
          <p:sp>
            <p:nvSpPr>
              <p:cNvPr id="99" name="Rectangle 84"/>
              <p:cNvSpPr>
                <a:spLocks noChangeArrowheads="1"/>
              </p:cNvSpPr>
              <p:nvPr/>
            </p:nvSpPr>
            <p:spPr bwMode="auto">
              <a:xfrm>
                <a:off x="582613" y="5554663"/>
                <a:ext cx="419100"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120</a:t>
                </a:r>
              </a:p>
            </p:txBody>
          </p:sp>
          <p:sp>
            <p:nvSpPr>
              <p:cNvPr id="100" name="Rectangle 85"/>
              <p:cNvSpPr>
                <a:spLocks noChangeArrowheads="1"/>
              </p:cNvSpPr>
              <p:nvPr/>
            </p:nvSpPr>
            <p:spPr bwMode="auto">
              <a:xfrm>
                <a:off x="1370013" y="5554663"/>
                <a:ext cx="538162"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1.289</a:t>
                </a:r>
              </a:p>
            </p:txBody>
          </p:sp>
          <p:sp>
            <p:nvSpPr>
              <p:cNvPr id="101" name="Rectangle 86"/>
              <p:cNvSpPr>
                <a:spLocks noChangeArrowheads="1"/>
              </p:cNvSpPr>
              <p:nvPr/>
            </p:nvSpPr>
            <p:spPr bwMode="auto">
              <a:xfrm>
                <a:off x="2009775" y="5554663"/>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1.658</a:t>
                </a:r>
              </a:p>
            </p:txBody>
          </p:sp>
          <p:sp>
            <p:nvSpPr>
              <p:cNvPr id="102" name="Rectangle 87"/>
              <p:cNvSpPr>
                <a:spLocks noChangeArrowheads="1"/>
              </p:cNvSpPr>
              <p:nvPr/>
            </p:nvSpPr>
            <p:spPr bwMode="auto">
              <a:xfrm>
                <a:off x="2647950" y="5554663"/>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1.980</a:t>
                </a:r>
              </a:p>
            </p:txBody>
          </p:sp>
          <p:sp>
            <p:nvSpPr>
              <p:cNvPr id="103" name="Rectangle 88"/>
              <p:cNvSpPr>
                <a:spLocks noChangeArrowheads="1"/>
              </p:cNvSpPr>
              <p:nvPr/>
            </p:nvSpPr>
            <p:spPr bwMode="auto">
              <a:xfrm>
                <a:off x="3286125" y="5554663"/>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2.358</a:t>
                </a:r>
              </a:p>
            </p:txBody>
          </p:sp>
          <p:sp>
            <p:nvSpPr>
              <p:cNvPr id="104" name="Rectangle 89"/>
              <p:cNvSpPr>
                <a:spLocks noChangeArrowheads="1"/>
              </p:cNvSpPr>
              <p:nvPr/>
            </p:nvSpPr>
            <p:spPr bwMode="auto">
              <a:xfrm>
                <a:off x="3924300" y="5554663"/>
                <a:ext cx="538163" cy="27463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2.617</a:t>
                </a:r>
              </a:p>
            </p:txBody>
          </p:sp>
          <p:sp>
            <p:nvSpPr>
              <p:cNvPr id="105" name="Rectangle 90"/>
              <p:cNvSpPr>
                <a:spLocks noChangeArrowheads="1"/>
              </p:cNvSpPr>
              <p:nvPr/>
            </p:nvSpPr>
            <p:spPr bwMode="auto">
              <a:xfrm>
                <a:off x="1370013" y="5765800"/>
                <a:ext cx="538162"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1.282</a:t>
                </a:r>
              </a:p>
            </p:txBody>
          </p:sp>
          <p:sp>
            <p:nvSpPr>
              <p:cNvPr id="106" name="Rectangle 91"/>
              <p:cNvSpPr>
                <a:spLocks noChangeArrowheads="1"/>
              </p:cNvSpPr>
              <p:nvPr/>
            </p:nvSpPr>
            <p:spPr bwMode="auto">
              <a:xfrm>
                <a:off x="2009775" y="5765800"/>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1.645</a:t>
                </a:r>
              </a:p>
            </p:txBody>
          </p:sp>
          <p:sp>
            <p:nvSpPr>
              <p:cNvPr id="107" name="Rectangle 92"/>
              <p:cNvSpPr>
                <a:spLocks noChangeArrowheads="1"/>
              </p:cNvSpPr>
              <p:nvPr/>
            </p:nvSpPr>
            <p:spPr bwMode="auto">
              <a:xfrm>
                <a:off x="2647950" y="5765800"/>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dirty="0">
                    <a:solidFill>
                      <a:srgbClr val="000000"/>
                    </a:solidFill>
                    <a:latin typeface="+mj-lt"/>
                    <a:cs typeface="+mn-cs"/>
                  </a:rPr>
                  <a:t>1.960</a:t>
                </a:r>
              </a:p>
            </p:txBody>
          </p:sp>
          <p:sp>
            <p:nvSpPr>
              <p:cNvPr id="108" name="Rectangle 93"/>
              <p:cNvSpPr>
                <a:spLocks noChangeArrowheads="1"/>
              </p:cNvSpPr>
              <p:nvPr/>
            </p:nvSpPr>
            <p:spPr bwMode="auto">
              <a:xfrm>
                <a:off x="3286125" y="5765800"/>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a:solidFill>
                      <a:srgbClr val="000000"/>
                    </a:solidFill>
                    <a:latin typeface="+mj-lt"/>
                    <a:cs typeface="+mn-cs"/>
                  </a:rPr>
                  <a:t>2.327</a:t>
                </a:r>
              </a:p>
            </p:txBody>
          </p:sp>
          <p:sp>
            <p:nvSpPr>
              <p:cNvPr id="109" name="Rectangle 94"/>
              <p:cNvSpPr>
                <a:spLocks noChangeArrowheads="1"/>
              </p:cNvSpPr>
              <p:nvPr/>
            </p:nvSpPr>
            <p:spPr bwMode="auto">
              <a:xfrm>
                <a:off x="3924300" y="5765800"/>
                <a:ext cx="538163" cy="27463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200" b="1" kern="0" dirty="0">
                    <a:solidFill>
                      <a:srgbClr val="000000"/>
                    </a:solidFill>
                    <a:latin typeface="+mj-lt"/>
                    <a:cs typeface="+mn-cs"/>
                  </a:rPr>
                  <a:t>2.576</a:t>
                </a:r>
              </a:p>
            </p:txBody>
          </p:sp>
          <p:sp>
            <p:nvSpPr>
              <p:cNvPr id="110" name="Line 95"/>
              <p:cNvSpPr>
                <a:spLocks noChangeShapeType="1"/>
              </p:cNvSpPr>
              <p:nvPr/>
            </p:nvSpPr>
            <p:spPr bwMode="auto">
              <a:xfrm flipH="1">
                <a:off x="1114425" y="2184400"/>
                <a:ext cx="9525" cy="3806825"/>
              </a:xfrm>
              <a:prstGeom prst="line">
                <a:avLst/>
              </a:prstGeom>
              <a:noFill/>
              <a:ln w="25400">
                <a:solidFill>
                  <a:srgbClr val="00000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111" name="Rectangle 96"/>
              <p:cNvSpPr>
                <a:spLocks noChangeArrowheads="1"/>
              </p:cNvSpPr>
              <p:nvPr/>
            </p:nvSpPr>
            <p:spPr bwMode="auto">
              <a:xfrm>
                <a:off x="595313" y="5703888"/>
                <a:ext cx="3619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0" lang="en-US" sz="2000">
                    <a:solidFill>
                      <a:srgbClr val="000000"/>
                    </a:solidFill>
                    <a:latin typeface="Symbol" pitchFamily="18" charset="2"/>
                  </a:rPr>
                  <a:t></a:t>
                </a:r>
              </a:p>
            </p:txBody>
          </p:sp>
          <p:sp>
            <p:nvSpPr>
              <p:cNvPr id="112" name="Line 97"/>
              <p:cNvSpPr>
                <a:spLocks noChangeShapeType="1"/>
              </p:cNvSpPr>
              <p:nvPr/>
            </p:nvSpPr>
            <p:spPr bwMode="auto">
              <a:xfrm>
                <a:off x="665163" y="2157413"/>
                <a:ext cx="3760787" cy="0"/>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113" name="Line 98"/>
              <p:cNvSpPr>
                <a:spLocks noChangeShapeType="1"/>
              </p:cNvSpPr>
              <p:nvPr/>
            </p:nvSpPr>
            <p:spPr bwMode="auto">
              <a:xfrm>
                <a:off x="665163" y="2495550"/>
                <a:ext cx="3760787" cy="0"/>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grpSp>
      </p:grpSp>
      <p:sp>
        <p:nvSpPr>
          <p:cNvPr id="114" name="Line 113"/>
          <p:cNvSpPr>
            <a:spLocks noChangeShapeType="1"/>
          </p:cNvSpPr>
          <p:nvPr/>
        </p:nvSpPr>
        <p:spPr bwMode="auto">
          <a:xfrm>
            <a:off x="1092200" y="4006280"/>
            <a:ext cx="787400" cy="0"/>
          </a:xfrm>
          <a:prstGeom prst="line">
            <a:avLst/>
          </a:prstGeom>
          <a:noFill/>
          <a:ln w="50800">
            <a:solidFill>
              <a:srgbClr val="333399"/>
            </a:solidFill>
            <a:round/>
            <a:headEnd/>
            <a:tailEnd type="triangle" w="med" len="me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115" name="Line 114"/>
          <p:cNvSpPr>
            <a:spLocks noChangeShapeType="1"/>
          </p:cNvSpPr>
          <p:nvPr/>
        </p:nvSpPr>
        <p:spPr bwMode="auto">
          <a:xfrm>
            <a:off x="2209800" y="2736280"/>
            <a:ext cx="0" cy="1270000"/>
          </a:xfrm>
          <a:prstGeom prst="line">
            <a:avLst/>
          </a:prstGeom>
          <a:noFill/>
          <a:ln w="50800">
            <a:solidFill>
              <a:srgbClr val="333399"/>
            </a:solidFill>
            <a:round/>
            <a:headEnd/>
            <a:tailEnd type="triangle" w="med" len="med"/>
          </a:ln>
        </p:spPr>
        <p:txBody>
          <a:bodyPr wrap="none" anchor="ctr"/>
          <a:lstStyle/>
          <a:p>
            <a:pPr fontAlgn="auto">
              <a:spcBef>
                <a:spcPts val="0"/>
              </a:spcBef>
              <a:spcAft>
                <a:spcPts val="0"/>
              </a:spcAft>
              <a:defRPr/>
            </a:pPr>
            <a:endParaRPr kumimoji="0" lang="en-US" sz="1800" kern="0">
              <a:solidFill>
                <a:sysClr val="windowText" lastClr="000000"/>
              </a:solidFill>
              <a:latin typeface="+mj-lt"/>
              <a:cs typeface="+mn-cs"/>
            </a:endParaRPr>
          </a:p>
        </p:txBody>
      </p:sp>
    </p:spTree>
    <p:extLst>
      <p:ext uri="{BB962C8B-B14F-4D97-AF65-F5344CB8AC3E}">
        <p14:creationId xmlns:p14="http://schemas.microsoft.com/office/powerpoint/2010/main" val="2364850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800" b="0" u="sng" dirty="0"/>
              <a:t>Confidence Intervals for </a:t>
            </a:r>
            <a:r>
              <a:rPr lang="en-US" sz="1800" b="0" i="1" u="sng" dirty="0">
                <a:latin typeface="Symbol" pitchFamily="18" charset="2"/>
              </a:rPr>
              <a:t></a:t>
            </a:r>
            <a:r>
              <a:rPr lang="en-US" sz="1800" b="0" u="sng" dirty="0"/>
              <a:t> of </a:t>
            </a:r>
            <a:r>
              <a:rPr lang="en-US" sz="1800" b="0" u="sng" dirty="0" smtClean="0"/>
              <a:t>a Normal </a:t>
            </a:r>
            <a:r>
              <a:rPr lang="en-US" sz="1800" b="0" u="sng" dirty="0"/>
              <a:t>Population: Unknown </a:t>
            </a:r>
            <a:r>
              <a:rPr lang="en-US" sz="1800" b="0" i="1" u="sng" dirty="0">
                <a:latin typeface="Symbol" pitchFamily="18" charset="2"/>
              </a:rPr>
              <a:t></a:t>
            </a:r>
            <a:endParaRPr lang="en-US" sz="1800" b="0" u="sng" dirty="0">
              <a:latin typeface="Times New Roman" pitchFamily="18" charset="0"/>
              <a:cs typeface="Times New Roman" pitchFamily="18" charset="0"/>
            </a:endParaRP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214310585"/>
              </p:ext>
            </p:extLst>
          </p:nvPr>
        </p:nvGraphicFramePr>
        <p:xfrm>
          <a:off x="2039938" y="1798615"/>
          <a:ext cx="5064125" cy="4625975"/>
        </p:xfrm>
        <a:graphic>
          <a:graphicData uri="http://schemas.openxmlformats.org/presentationml/2006/ole">
            <mc:AlternateContent xmlns:mc="http://schemas.openxmlformats.org/markup-compatibility/2006">
              <mc:Choice xmlns:v="urn:schemas-microsoft-com:vml" Requires="v">
                <p:oleObj spid="_x0000_s29700" name="Equation" r:id="rId3" imgW="1447800" imgH="1320800" progId="Equation.3">
                  <p:embed/>
                </p:oleObj>
              </mc:Choice>
              <mc:Fallback>
                <p:oleObj name="Equation" r:id="rId3" imgW="1447800" imgH="1320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9938" y="1798615"/>
                        <a:ext cx="5064125" cy="4625975"/>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extLst>
      <p:ext uri="{BB962C8B-B14F-4D97-AF65-F5344CB8AC3E}">
        <p14:creationId xmlns:p14="http://schemas.microsoft.com/office/powerpoint/2010/main" val="5509375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Exercise : </a:t>
            </a:r>
          </a:p>
          <a:p>
            <a:pPr marL="0" indent="0" algn="just">
              <a:buNone/>
            </a:pPr>
            <a:endParaRPr lang="en-US" sz="2000" b="0" u="sng" dirty="0">
              <a:latin typeface="Times New Roman" pitchFamily="18" charset="0"/>
              <a:cs typeface="Times New Roman" pitchFamily="18" charset="0"/>
            </a:endParaRPr>
          </a:p>
          <a:p>
            <a:r>
              <a:rPr lang="en-US" sz="2000" b="0" dirty="0">
                <a:latin typeface="Times New Roman" pitchFamily="18" charset="0"/>
                <a:cs typeface="Times New Roman" pitchFamily="18" charset="0"/>
              </a:rPr>
              <a:t>The owner of a large equipment rental company wants to make a rather quick estimate of the average number of days a piece of ditch digging equipment is rented out per person per time. The company has records of all rentals, but the amount of time required to conduct an audit of all accounts would be prohibitive. The owner decides to take a random sample of rental invoices. Fourteen different rentals of ditch diggers are selected randomly from the files, yielding the following data. She uses these data to construct a 99% confidence interval to estimate the average number of days that a ditch digger is rented and assumes that the number of days per rental is normally distributed in the population.</a:t>
            </a:r>
          </a:p>
          <a:p>
            <a:endParaRPr lang="en-US" sz="2000" b="0" dirty="0">
              <a:latin typeface="Times New Roman" pitchFamily="18" charset="0"/>
              <a:cs typeface="Times New Roman" pitchFamily="18" charset="0"/>
            </a:endParaRPr>
          </a:p>
          <a:p>
            <a:r>
              <a:rPr lang="en-US" sz="2000" b="0" dirty="0">
                <a:latin typeface="Times New Roman" pitchFamily="18" charset="0"/>
                <a:cs typeface="Times New Roman" pitchFamily="18" charset="0"/>
              </a:rPr>
              <a:t>3 1 3 2 5 1 2 1 4 2 1 3 1 1</a:t>
            </a:r>
          </a:p>
          <a:p>
            <a:pPr marL="0" indent="0" algn="just">
              <a:buNone/>
            </a:pPr>
            <a:endParaRPr lang="en-US" sz="2000" b="0" u="sng" dirty="0">
              <a:latin typeface="Times New Roman" pitchFamily="18" charset="0"/>
              <a:cs typeface="Times New Roman" pitchFamily="18" charset="0"/>
            </a:endParaRPr>
          </a:p>
        </p:txBody>
      </p:sp>
    </p:spTree>
    <p:extLst>
      <p:ext uri="{BB962C8B-B14F-4D97-AF65-F5344CB8AC3E}">
        <p14:creationId xmlns:p14="http://schemas.microsoft.com/office/powerpoint/2010/main" val="41560367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err="1" smtClean="0">
                <a:latin typeface="Times New Roman" pitchFamily="18" charset="0"/>
                <a:cs typeface="Times New Roman" pitchFamily="18" charset="0"/>
              </a:rPr>
              <a:t>Excercise</a:t>
            </a:r>
            <a:r>
              <a:rPr lang="en-US" sz="2000" b="0" u="sng" dirty="0" smtClean="0">
                <a:latin typeface="Times New Roman" pitchFamily="18" charset="0"/>
                <a:cs typeface="Times New Roman" pitchFamily="18" charset="0"/>
              </a:rPr>
              <a:t> : </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4139635785"/>
              </p:ext>
            </p:extLst>
          </p:nvPr>
        </p:nvGraphicFramePr>
        <p:xfrm>
          <a:off x="1747838" y="3571852"/>
          <a:ext cx="5567362" cy="2852738"/>
        </p:xfrm>
        <a:graphic>
          <a:graphicData uri="http://schemas.openxmlformats.org/presentationml/2006/ole">
            <mc:AlternateContent xmlns:mc="http://schemas.openxmlformats.org/markup-compatibility/2006">
              <mc:Choice xmlns:v="urn:schemas-microsoft-com:vml" Requires="v">
                <p:oleObj spid="_x0000_s30726" name="Equation" r:id="rId3" imgW="2527300" imgH="1295400" progId="Equation.3">
                  <p:embed/>
                </p:oleObj>
              </mc:Choice>
              <mc:Fallback>
                <p:oleObj name="Equation" r:id="rId3" imgW="2527300" imgH="1295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7838" y="3571852"/>
                        <a:ext cx="5567362" cy="2852738"/>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6" name="Object 5">
            <a:hlinkClick r:id="" action="ppaction://ole?verb=0"/>
          </p:cNvPr>
          <p:cNvGraphicFramePr>
            <a:graphicFrameLocks noChangeAspect="1"/>
          </p:cNvGraphicFramePr>
          <p:nvPr>
            <p:extLst>
              <p:ext uri="{D42A27DB-BD31-4B8C-83A1-F6EECF244321}">
                <p14:modId xmlns:p14="http://schemas.microsoft.com/office/powerpoint/2010/main" val="1563306077"/>
              </p:ext>
            </p:extLst>
          </p:nvPr>
        </p:nvGraphicFramePr>
        <p:xfrm>
          <a:off x="1830388" y="1414440"/>
          <a:ext cx="5402262" cy="2038350"/>
        </p:xfrm>
        <a:graphic>
          <a:graphicData uri="http://schemas.openxmlformats.org/presentationml/2006/ole">
            <mc:AlternateContent xmlns:mc="http://schemas.openxmlformats.org/markup-compatibility/2006">
              <mc:Choice xmlns:v="urn:schemas-microsoft-com:vml" Requires="v">
                <p:oleObj spid="_x0000_s30727" name="Equation" r:id="rId5" imgW="2451100" imgH="927100" progId="Equation.3">
                  <p:embed/>
                </p:oleObj>
              </mc:Choice>
              <mc:Fallback>
                <p:oleObj name="Equation" r:id="rId5" imgW="2451100" imgH="927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0388" y="1414440"/>
                        <a:ext cx="5402262" cy="203835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extLst>
      <p:ext uri="{BB962C8B-B14F-4D97-AF65-F5344CB8AC3E}">
        <p14:creationId xmlns:p14="http://schemas.microsoft.com/office/powerpoint/2010/main" val="33017294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latin typeface="Times New Roman" pitchFamily="18" charset="0"/>
                <a:cs typeface="Times New Roman" pitchFamily="18" charset="0"/>
              </a:rPr>
              <a:t>Confidence interval to estimate the population proportion : </a:t>
            </a:r>
          </a:p>
          <a:p>
            <a:pPr marL="0" indent="0" algn="just">
              <a:buNone/>
            </a:pPr>
            <a:endParaRPr lang="en-US" sz="2000" b="0" u="sng" dirty="0">
              <a:latin typeface="Times New Roman" pitchFamily="18" charset="0"/>
              <a:cs typeface="Times New Roman" pitchFamily="18" charset="0"/>
            </a:endParaRPr>
          </a:p>
        </p:txBody>
      </p:sp>
      <p:graphicFrame>
        <p:nvGraphicFramePr>
          <p:cNvPr id="5" name="Object 0">
            <a:hlinkClick r:id="" action="ppaction://ole?verb=0"/>
          </p:cNvPr>
          <p:cNvGraphicFramePr>
            <a:graphicFrameLocks noChangeAspect="1"/>
          </p:cNvGraphicFramePr>
          <p:nvPr>
            <p:extLst>
              <p:ext uri="{D42A27DB-BD31-4B8C-83A1-F6EECF244321}">
                <p14:modId xmlns:p14="http://schemas.microsoft.com/office/powerpoint/2010/main" val="625144152"/>
              </p:ext>
            </p:extLst>
          </p:nvPr>
        </p:nvGraphicFramePr>
        <p:xfrm>
          <a:off x="2037270" y="2628767"/>
          <a:ext cx="4839030" cy="3834227"/>
        </p:xfrm>
        <a:graphic>
          <a:graphicData uri="http://schemas.openxmlformats.org/presentationml/2006/ole">
            <mc:AlternateContent xmlns:mc="http://schemas.openxmlformats.org/markup-compatibility/2006">
              <mc:Choice xmlns:v="urn:schemas-microsoft-com:vml" Requires="v">
                <p:oleObj spid="_x0000_s31748" name="Equation" r:id="rId3" imgW="2019240" imgH="1600200" progId="">
                  <p:embed/>
                </p:oleObj>
              </mc:Choice>
              <mc:Fallback>
                <p:oleObj name="Equation" r:id="rId3" imgW="2019240" imgH="1600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7270" y="2628767"/>
                        <a:ext cx="4839030" cy="3834227"/>
                      </a:xfrm>
                      <a:prstGeom prst="rect">
                        <a:avLst/>
                      </a:prstGeom>
                      <a:noFill/>
                      <a:ln w="50800">
                        <a:solidFill>
                          <a:srgbClr val="F6BF69"/>
                        </a:solidFill>
                        <a:miter lim="800000"/>
                        <a:headEnd/>
                        <a:tailEnd/>
                      </a:ln>
                      <a:effectLst/>
                    </p:spPr>
                  </p:pic>
                </p:oleObj>
              </mc:Fallback>
            </mc:AlternateContent>
          </a:graphicData>
        </a:graphic>
      </p:graphicFrame>
      <p:sp>
        <p:nvSpPr>
          <p:cNvPr id="6" name="Content Placeholder 4"/>
          <p:cNvSpPr txBox="1">
            <a:spLocks/>
          </p:cNvSpPr>
          <p:nvPr/>
        </p:nvSpPr>
        <p:spPr>
          <a:xfrm>
            <a:off x="381000" y="1969610"/>
            <a:ext cx="8382000" cy="7969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mtClean="0">
                <a:latin typeface="Times New Roman" pitchFamily="18" charset="0"/>
                <a:cs typeface="Times New Roman" pitchFamily="18" charset="0"/>
              </a:rPr>
              <a:t>Estimating the population proportion often must be made</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301729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4"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Standardised Normal </a:t>
            </a:r>
            <a:r>
              <a:rPr lang="it-IT" sz="2000" b="0" u="sng" dirty="0">
                <a:latin typeface="Times New Roman" pitchFamily="18" charset="0"/>
                <a:cs typeface="Times New Roman" pitchFamily="18" charset="0"/>
              </a:rPr>
              <a:t>Distributions </a:t>
            </a:r>
            <a:r>
              <a:rPr lang="it-IT" sz="2000" b="0" u="sng" dirty="0" smtClean="0">
                <a:latin typeface="Times New Roman" pitchFamily="18" charset="0"/>
                <a:cs typeface="Times New Roman" pitchFamily="18" charset="0"/>
              </a:rPr>
              <a:t>:</a:t>
            </a:r>
          </a:p>
          <a:p>
            <a:pPr marL="0" indent="0" algn="just">
              <a:buNone/>
            </a:pPr>
            <a:endParaRPr lang="it-IT" sz="2000" b="0" u="sng" dirty="0">
              <a:latin typeface="Times New Roman" pitchFamily="18" charset="0"/>
              <a:cs typeface="Times New Roman" pitchFamily="18" charset="0"/>
            </a:endParaRPr>
          </a:p>
        </p:txBody>
      </p:sp>
      <p:sp>
        <p:nvSpPr>
          <p:cNvPr id="5" name="Content Placeholder 2"/>
          <p:cNvSpPr txBox="1">
            <a:spLocks/>
          </p:cNvSpPr>
          <p:nvPr/>
        </p:nvSpPr>
        <p:spPr>
          <a:xfrm>
            <a:off x="511175" y="1752420"/>
            <a:ext cx="8382000" cy="42227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mtClean="0">
                <a:latin typeface="Times New Roman" pitchFamily="18" charset="0"/>
                <a:cs typeface="Times New Roman" pitchFamily="18" charset="0"/>
              </a:rPr>
              <a:t>Z distribution probability values are given in table or can be calculated using software</a:t>
            </a:r>
          </a:p>
          <a:p>
            <a:r>
              <a:rPr lang="en-US" sz="2000" smtClean="0">
                <a:latin typeface="Times New Roman" pitchFamily="18" charset="0"/>
                <a:cs typeface="Times New Roman" pitchFamily="18" charset="0"/>
              </a:rPr>
              <a:t>Table gives the total area under the Z curve between 0 and any point on the positive Z axis</a:t>
            </a:r>
          </a:p>
          <a:p>
            <a:r>
              <a:rPr lang="en-US" sz="2000" smtClean="0">
                <a:latin typeface="Times New Roman" pitchFamily="18" charset="0"/>
                <a:cs typeface="Times New Roman" pitchFamily="18" charset="0"/>
              </a:rPr>
              <a:t>Since the curve is symmetric, the area under the curve between Z and 0 is the same whether the Z curve is positive or negative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0548877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err="1" smtClean="0">
                <a:latin typeface="Times New Roman" pitchFamily="18" charset="0"/>
                <a:cs typeface="Times New Roman" pitchFamily="18" charset="0"/>
              </a:rPr>
              <a:t>Excercise</a:t>
            </a:r>
            <a:endParaRPr lang="en-US" sz="2000" b="0" u="sng" dirty="0">
              <a:latin typeface="Times New Roman" pitchFamily="18" charset="0"/>
              <a:cs typeface="Times New Roman" pitchFamily="18" charset="0"/>
            </a:endParaRPr>
          </a:p>
        </p:txBody>
      </p:sp>
      <p:sp>
        <p:nvSpPr>
          <p:cNvPr id="5" name="Content Placeholder 4"/>
          <p:cNvSpPr txBox="1">
            <a:spLocks/>
          </p:cNvSpPr>
          <p:nvPr/>
        </p:nvSpPr>
        <p:spPr>
          <a:xfrm>
            <a:off x="381000" y="1969610"/>
            <a:ext cx="8382000" cy="7969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smtClean="0">
                <a:latin typeface="Times New Roman" pitchFamily="18" charset="0"/>
                <a:cs typeface="Times New Roman" pitchFamily="18" charset="0"/>
              </a:rPr>
              <a:t>A clothing company produces men’s jeans. The jeans are made and sold with either a regular cut or a boot cut. In an effort to estimate the proportion of their men’s jeans market in Oklahoma City that prefers boot-cut jeans, the analyst takes a random sample of 423 jeans sales from the company’s two Oklahoma City retail outlets. </a:t>
            </a:r>
          </a:p>
          <a:p>
            <a:pPr marL="0" indent="0" algn="just">
              <a:buFont typeface="Arial" pitchFamily="34" charset="0"/>
              <a:buNone/>
            </a:pPr>
            <a:endParaRPr lang="en-US" sz="2000" smtClean="0">
              <a:latin typeface="Times New Roman" pitchFamily="18" charset="0"/>
              <a:cs typeface="Times New Roman" pitchFamily="18" charset="0"/>
            </a:endParaRPr>
          </a:p>
          <a:p>
            <a:pPr marL="0" indent="0" algn="just">
              <a:buFont typeface="Arial" pitchFamily="34" charset="0"/>
              <a:buNone/>
            </a:pPr>
            <a:r>
              <a:rPr lang="en-US" sz="2000" smtClean="0">
                <a:latin typeface="Times New Roman" pitchFamily="18" charset="0"/>
                <a:cs typeface="Times New Roman" pitchFamily="18" charset="0"/>
              </a:rPr>
              <a:t>Only 72 of the sales were for boot-cut jeans. Construct a 90% confidence interval to estimate the proportion of the population in Oklahoma City who prefer boot-cut jeans.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3017294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err="1" smtClean="0">
                <a:latin typeface="Times New Roman" pitchFamily="18" charset="0"/>
                <a:cs typeface="Times New Roman" pitchFamily="18" charset="0"/>
              </a:rPr>
              <a:t>Excercise</a:t>
            </a:r>
            <a:endParaRPr lang="en-US" sz="2000" b="0" u="sng" dirty="0">
              <a:latin typeface="Times New Roman" pitchFamily="18" charset="0"/>
              <a:cs typeface="Times New Roman" pitchFamily="18" charset="0"/>
            </a:endParaRPr>
          </a:p>
        </p:txBody>
      </p:sp>
      <p:graphicFrame>
        <p:nvGraphicFramePr>
          <p:cNvPr id="5" name="Object 4">
            <a:hlinkClick r:id="" action="ppaction://ole?verb=0"/>
          </p:cNvPr>
          <p:cNvGraphicFramePr>
            <a:graphicFrameLocks/>
          </p:cNvGraphicFramePr>
          <p:nvPr>
            <p:extLst>
              <p:ext uri="{D42A27DB-BD31-4B8C-83A1-F6EECF244321}">
                <p14:modId xmlns:p14="http://schemas.microsoft.com/office/powerpoint/2010/main" val="1795643029"/>
              </p:ext>
            </p:extLst>
          </p:nvPr>
        </p:nvGraphicFramePr>
        <p:xfrm>
          <a:off x="519113" y="3889860"/>
          <a:ext cx="8008602" cy="2282340"/>
        </p:xfrm>
        <a:graphic>
          <a:graphicData uri="http://schemas.openxmlformats.org/presentationml/2006/ole">
            <mc:AlternateContent xmlns:mc="http://schemas.openxmlformats.org/markup-compatibility/2006">
              <mc:Choice xmlns:v="urn:schemas-microsoft-com:vml" Requires="v">
                <p:oleObj spid="_x0000_s32774" name="Equation" r:id="rId3" imgW="3657600" imgH="1346200" progId="">
                  <p:embed/>
                </p:oleObj>
              </mc:Choice>
              <mc:Fallback>
                <p:oleObj name="Equation" r:id="rId3" imgW="3657600" imgH="1346200" progId="">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3" y="3889860"/>
                        <a:ext cx="8008602" cy="2282340"/>
                      </a:xfrm>
                      <a:prstGeom prst="rect">
                        <a:avLst/>
                      </a:prstGeom>
                      <a:noFill/>
                      <a:ln w="50800">
                        <a:solidFill>
                          <a:srgbClr val="F6BF69"/>
                        </a:solidFill>
                        <a:miter lim="800000"/>
                        <a:headEnd/>
                        <a:tailEnd/>
                      </a:ln>
                      <a:effectLst/>
                    </p:spPr>
                  </p:pic>
                </p:oleObj>
              </mc:Fallback>
            </mc:AlternateContent>
          </a:graphicData>
        </a:graphic>
      </p:graphicFrame>
      <p:graphicFrame>
        <p:nvGraphicFramePr>
          <p:cNvPr id="6" name="Object 5">
            <a:hlinkClick r:id="" action="ppaction://ole?verb=0"/>
          </p:cNvPr>
          <p:cNvGraphicFramePr>
            <a:graphicFrameLocks/>
          </p:cNvGraphicFramePr>
          <p:nvPr>
            <p:extLst>
              <p:ext uri="{D42A27DB-BD31-4B8C-83A1-F6EECF244321}">
                <p14:modId xmlns:p14="http://schemas.microsoft.com/office/powerpoint/2010/main" val="2691766284"/>
              </p:ext>
            </p:extLst>
          </p:nvPr>
        </p:nvGraphicFramePr>
        <p:xfrm>
          <a:off x="1192360" y="1963550"/>
          <a:ext cx="6528850" cy="1663138"/>
        </p:xfrm>
        <a:graphic>
          <a:graphicData uri="http://schemas.openxmlformats.org/presentationml/2006/ole">
            <mc:AlternateContent xmlns:mc="http://schemas.openxmlformats.org/markup-compatibility/2006">
              <mc:Choice xmlns:v="urn:schemas-microsoft-com:vml" Requires="v">
                <p:oleObj spid="_x0000_s32775" name="Equation" r:id="rId5" imgW="2222500" imgH="850900" progId="">
                  <p:embed/>
                </p:oleObj>
              </mc:Choice>
              <mc:Fallback>
                <p:oleObj name="Equation" r:id="rId5" imgW="2222500" imgH="850900" progId="">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360" y="1963550"/>
                        <a:ext cx="6528850" cy="1663138"/>
                      </a:xfrm>
                      <a:prstGeom prst="rect">
                        <a:avLst/>
                      </a:prstGeom>
                      <a:noFill/>
                      <a:ln w="50800">
                        <a:solidFill>
                          <a:srgbClr val="F6BF69"/>
                        </a:solidFill>
                        <a:miter lim="800000"/>
                        <a:headEnd/>
                        <a:tailEnd/>
                      </a:ln>
                      <a:effectLst/>
                    </p:spPr>
                  </p:pic>
                </p:oleObj>
              </mc:Fallback>
            </mc:AlternateContent>
          </a:graphicData>
        </a:graphic>
      </p:graphicFrame>
    </p:spTree>
    <p:extLst>
      <p:ext uri="{BB962C8B-B14F-4D97-AF65-F5344CB8AC3E}">
        <p14:creationId xmlns:p14="http://schemas.microsoft.com/office/powerpoint/2010/main" val="33017294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8"/>
          <p:cNvSpPr txBox="1">
            <a:spLocks/>
          </p:cNvSpPr>
          <p:nvPr/>
        </p:nvSpPr>
        <p:spPr>
          <a:xfrm>
            <a:off x="381000" y="1892800"/>
            <a:ext cx="8382000" cy="28289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4500" indent="-444500">
              <a:tabLst>
                <a:tab pos="4857750" algn="l"/>
              </a:tabLst>
            </a:pPr>
            <a:r>
              <a:rPr lang="en-US" sz="2000" smtClean="0">
                <a:solidFill>
                  <a:srgbClr val="000040"/>
                </a:solidFill>
              </a:rPr>
              <a:t>Population Parameter </a:t>
            </a:r>
            <a:r>
              <a:rPr lang="en-US" sz="2000" smtClean="0">
                <a:solidFill>
                  <a:srgbClr val="000040"/>
                </a:solidFill>
                <a:latin typeface="Symbol" pitchFamily="18" charset="2"/>
              </a:rPr>
              <a:t></a:t>
            </a:r>
            <a:r>
              <a:rPr lang="en-US" sz="2000" baseline="30000" smtClean="0">
                <a:solidFill>
                  <a:srgbClr val="000040"/>
                </a:solidFill>
                <a:latin typeface="Symbol" pitchFamily="18" charset="2"/>
              </a:rPr>
              <a:t></a:t>
            </a:r>
          </a:p>
          <a:p>
            <a:pPr marL="444500" indent="-444500">
              <a:tabLst>
                <a:tab pos="4857750" algn="l"/>
              </a:tabLst>
            </a:pPr>
            <a:endParaRPr lang="en-US" sz="2000" smtClean="0">
              <a:solidFill>
                <a:srgbClr val="000040"/>
              </a:solidFill>
            </a:endParaRPr>
          </a:p>
          <a:p>
            <a:pPr marL="444500" indent="-444500">
              <a:tabLst>
                <a:tab pos="4857750" algn="l"/>
              </a:tabLst>
            </a:pPr>
            <a:r>
              <a:rPr lang="en-US" sz="2000" smtClean="0">
                <a:solidFill>
                  <a:srgbClr val="000040"/>
                </a:solidFill>
              </a:rPr>
              <a:t>Estimator of </a:t>
            </a:r>
            <a:r>
              <a:rPr lang="en-US" sz="2000" smtClean="0">
                <a:solidFill>
                  <a:srgbClr val="000040"/>
                </a:solidFill>
                <a:latin typeface="Symbol" pitchFamily="18" charset="2"/>
              </a:rPr>
              <a:t></a:t>
            </a:r>
            <a:r>
              <a:rPr lang="en-US" sz="2000" baseline="30000" smtClean="0">
                <a:solidFill>
                  <a:srgbClr val="000040"/>
                </a:solidFill>
                <a:latin typeface="Symbol" pitchFamily="18" charset="2"/>
              </a:rPr>
              <a:t>				</a:t>
            </a:r>
          </a:p>
          <a:p>
            <a:pPr marL="444500" indent="-444500">
              <a:buFontTx/>
              <a:buNone/>
              <a:tabLst>
                <a:tab pos="4857750" algn="l"/>
              </a:tabLst>
            </a:pPr>
            <a:endParaRPr lang="en-US" sz="2000" baseline="30000" smtClean="0">
              <a:solidFill>
                <a:srgbClr val="000040"/>
              </a:solidFill>
              <a:latin typeface="Symbol" pitchFamily="18" charset="2"/>
            </a:endParaRPr>
          </a:p>
          <a:p>
            <a:pPr marL="444500" indent="-444500">
              <a:buFontTx/>
              <a:buNone/>
              <a:tabLst>
                <a:tab pos="4857750" algn="l"/>
              </a:tabLst>
            </a:pPr>
            <a:endParaRPr lang="en-US" sz="2000" baseline="30000" smtClean="0">
              <a:solidFill>
                <a:srgbClr val="000040"/>
              </a:solidFill>
              <a:latin typeface="Symbol" pitchFamily="18" charset="2"/>
            </a:endParaRPr>
          </a:p>
          <a:p>
            <a:pPr marL="444500" indent="-444500">
              <a:buFontTx/>
              <a:buNone/>
              <a:tabLst>
                <a:tab pos="4857750" algn="l"/>
              </a:tabLst>
            </a:pPr>
            <a:endParaRPr lang="en-US" sz="2000" baseline="30000" smtClean="0">
              <a:solidFill>
                <a:srgbClr val="000040"/>
              </a:solidFill>
              <a:latin typeface="Symbol" pitchFamily="18" charset="2"/>
            </a:endParaRPr>
          </a:p>
          <a:p>
            <a:pPr marL="444500" indent="-444500">
              <a:buFontTx/>
              <a:buNone/>
              <a:tabLst>
                <a:tab pos="4857750" algn="l"/>
              </a:tabLst>
            </a:pPr>
            <a:endParaRPr lang="en-US" sz="2000" baseline="30000" smtClean="0">
              <a:solidFill>
                <a:srgbClr val="000040"/>
              </a:solidFill>
              <a:latin typeface="Symbol" pitchFamily="18" charset="2"/>
            </a:endParaRPr>
          </a:p>
          <a:p>
            <a:pPr marL="444500" indent="-444500">
              <a:buFontTx/>
              <a:buNone/>
              <a:tabLst>
                <a:tab pos="4857750" algn="l"/>
              </a:tabLst>
            </a:pPr>
            <a:endParaRPr lang="en-US" sz="2000" baseline="30000" smtClean="0">
              <a:solidFill>
                <a:srgbClr val="000040"/>
              </a:solidFill>
              <a:latin typeface="Symbol" pitchFamily="18" charset="2"/>
            </a:endParaRPr>
          </a:p>
          <a:p>
            <a:pPr marL="444500" indent="-444500">
              <a:tabLst>
                <a:tab pos="4857750" algn="l"/>
              </a:tabLst>
            </a:pPr>
            <a:r>
              <a:rPr lang="en-US" sz="2000" i="1" smtClean="0">
                <a:solidFill>
                  <a:srgbClr val="000040"/>
                </a:solidFill>
                <a:sym typeface="Symbol" pitchFamily="18" charset="2"/>
              </a:rPr>
              <a:t></a:t>
            </a:r>
            <a:r>
              <a:rPr lang="en-US" sz="2000" baseline="30000" smtClean="0">
                <a:solidFill>
                  <a:srgbClr val="000040"/>
                </a:solidFill>
                <a:latin typeface="Symbol" pitchFamily="18" charset="2"/>
              </a:rPr>
              <a:t></a:t>
            </a:r>
            <a:r>
              <a:rPr lang="en-US" sz="2000" baseline="30000" smtClean="0">
                <a:solidFill>
                  <a:srgbClr val="000040"/>
                </a:solidFill>
              </a:rPr>
              <a:t> </a:t>
            </a:r>
            <a:r>
              <a:rPr lang="en-US" sz="2000" smtClean="0">
                <a:solidFill>
                  <a:srgbClr val="000040"/>
                </a:solidFill>
              </a:rPr>
              <a:t>formula for Single Variance</a:t>
            </a:r>
            <a:endParaRPr lang="en-US" sz="2000" dirty="0" smtClean="0">
              <a:solidFill>
                <a:srgbClr val="000040"/>
              </a:solidFill>
            </a:endParaRPr>
          </a:p>
        </p:txBody>
      </p:sp>
      <p:sp>
        <p:nvSpPr>
          <p:cNvPr id="3"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4"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5" name="Content Placeholder 2"/>
          <p:cNvSpPr txBox="1">
            <a:spLocks/>
          </p:cNvSpPr>
          <p:nvPr/>
        </p:nvSpPr>
        <p:spPr>
          <a:xfrm>
            <a:off x="457200" y="1360957"/>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a:latin typeface="Times New Roman" pitchFamily="18" charset="0"/>
                <a:cs typeface="Times New Roman" pitchFamily="18" charset="0"/>
              </a:rPr>
              <a:t>Estimating the Population Variance</a:t>
            </a:r>
          </a:p>
        </p:txBody>
      </p:sp>
      <p:graphicFrame>
        <p:nvGraphicFramePr>
          <p:cNvPr id="6" name="Object 9"/>
          <p:cNvGraphicFramePr>
            <a:graphicFrameLocks noChangeAspect="1"/>
          </p:cNvGraphicFramePr>
          <p:nvPr>
            <p:extLst>
              <p:ext uri="{D42A27DB-BD31-4B8C-83A1-F6EECF244321}">
                <p14:modId xmlns:p14="http://schemas.microsoft.com/office/powerpoint/2010/main" val="3865954433"/>
              </p:ext>
            </p:extLst>
          </p:nvPr>
        </p:nvGraphicFramePr>
        <p:xfrm>
          <a:off x="3496660" y="2852925"/>
          <a:ext cx="2374900" cy="1058862"/>
        </p:xfrm>
        <a:graphic>
          <a:graphicData uri="http://schemas.openxmlformats.org/presentationml/2006/ole">
            <mc:AlternateContent xmlns:mc="http://schemas.openxmlformats.org/markup-compatibility/2006">
              <mc:Choice xmlns:v="urn:schemas-microsoft-com:vml" Requires="v">
                <p:oleObj spid="_x0000_s33798" name="Equation" r:id="rId3" imgW="939600" imgH="419040" progId="Equation.3">
                  <p:embed/>
                </p:oleObj>
              </mc:Choice>
              <mc:Fallback>
                <p:oleObj name="Equation" r:id="rId3" imgW="93960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6660" y="2852925"/>
                        <a:ext cx="2374900" cy="1058862"/>
                      </a:xfrm>
                      <a:prstGeom prst="rect">
                        <a:avLst/>
                      </a:prstGeom>
                      <a:noFill/>
                      <a:ln w="57150">
                        <a:solidFill>
                          <a:srgbClr val="FFCC00"/>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 name="Object 10"/>
          <p:cNvGraphicFramePr>
            <a:graphicFrameLocks noChangeAspect="1"/>
          </p:cNvGraphicFramePr>
          <p:nvPr>
            <p:extLst>
              <p:ext uri="{D42A27DB-BD31-4B8C-83A1-F6EECF244321}">
                <p14:modId xmlns:p14="http://schemas.microsoft.com/office/powerpoint/2010/main" val="1286439235"/>
              </p:ext>
            </p:extLst>
          </p:nvPr>
        </p:nvGraphicFramePr>
        <p:xfrm>
          <a:off x="3035800" y="4696365"/>
          <a:ext cx="3794125" cy="1481138"/>
        </p:xfrm>
        <a:graphic>
          <a:graphicData uri="http://schemas.openxmlformats.org/presentationml/2006/ole">
            <mc:AlternateContent xmlns:mc="http://schemas.openxmlformats.org/markup-compatibility/2006">
              <mc:Choice xmlns:v="urn:schemas-microsoft-com:vml" Requires="v">
                <p:oleObj spid="_x0000_s33799" name="Equation" r:id="rId5" imgW="1625400" imgH="634680" progId="">
                  <p:embed/>
                </p:oleObj>
              </mc:Choice>
              <mc:Fallback>
                <p:oleObj name="Equation" r:id="rId5" imgW="1625400" imgH="63468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5800" y="4696365"/>
                        <a:ext cx="3794125" cy="1481138"/>
                      </a:xfrm>
                      <a:prstGeom prst="rect">
                        <a:avLst/>
                      </a:prstGeom>
                      <a:noFill/>
                      <a:ln w="57150">
                        <a:solidFill>
                          <a:srgbClr val="FFCC00"/>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Tree>
    <p:extLst>
      <p:ext uri="{BB962C8B-B14F-4D97-AF65-F5344CB8AC3E}">
        <p14:creationId xmlns:p14="http://schemas.microsoft.com/office/powerpoint/2010/main" val="33017294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dirty="0">
                <a:solidFill>
                  <a:srgbClr val="000040"/>
                </a:solidFill>
              </a:rPr>
              <a:t>Confidence Interval for </a:t>
            </a:r>
            <a:r>
              <a:rPr lang="en-US" sz="2000" b="0" i="1" dirty="0">
                <a:solidFill>
                  <a:srgbClr val="000040"/>
                </a:solidFill>
                <a:latin typeface="Symbol" pitchFamily="18" charset="2"/>
              </a:rPr>
              <a:t></a:t>
            </a:r>
            <a:r>
              <a:rPr lang="en-US" sz="2000" b="0" baseline="30000" dirty="0">
                <a:solidFill>
                  <a:srgbClr val="000040"/>
                </a:solidFill>
              </a:rPr>
              <a:t>2</a:t>
            </a:r>
            <a:endParaRPr lang="en-US" sz="2000" b="0" u="sng" dirty="0">
              <a:latin typeface="Times New Roman" pitchFamily="18" charset="0"/>
              <a:cs typeface="Times New Roman" pitchFamily="18" charset="0"/>
            </a:endParaRPr>
          </a:p>
        </p:txBody>
      </p:sp>
      <p:graphicFrame>
        <p:nvGraphicFramePr>
          <p:cNvPr id="5" name="Object 0">
            <a:hlinkClick r:id="" action="ppaction://ole?verb=0"/>
          </p:cNvPr>
          <p:cNvGraphicFramePr>
            <a:graphicFrameLocks noChangeAspect="1"/>
          </p:cNvGraphicFramePr>
          <p:nvPr>
            <p:extLst>
              <p:ext uri="{D42A27DB-BD31-4B8C-83A1-F6EECF244321}">
                <p14:modId xmlns:p14="http://schemas.microsoft.com/office/powerpoint/2010/main" val="1055470827"/>
              </p:ext>
            </p:extLst>
          </p:nvPr>
        </p:nvGraphicFramePr>
        <p:xfrm>
          <a:off x="1706563" y="2278837"/>
          <a:ext cx="5730875" cy="3646488"/>
        </p:xfrm>
        <a:graphic>
          <a:graphicData uri="http://schemas.openxmlformats.org/presentationml/2006/ole">
            <mc:AlternateContent xmlns:mc="http://schemas.openxmlformats.org/markup-compatibility/2006">
              <mc:Choice xmlns:v="urn:schemas-microsoft-com:vml" Requires="v">
                <p:oleObj spid="_x0000_s34820" name="Equation" r:id="rId3" imgW="1638000" imgH="1041120" progId="Equation.3">
                  <p:embed/>
                </p:oleObj>
              </mc:Choice>
              <mc:Fallback>
                <p:oleObj name="Equation" r:id="rId3" imgW="1638000" imgH="1041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563" y="2278837"/>
                        <a:ext cx="5730875" cy="3646488"/>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99FF99"/>
                              </a:outerShdw>
                            </a:effectLst>
                          </a14:hiddenEffects>
                        </a:ext>
                      </a:extLst>
                    </p:spPr>
                  </p:pic>
                </p:oleObj>
              </mc:Fallback>
            </mc:AlternateContent>
          </a:graphicData>
        </a:graphic>
      </p:graphicFrame>
    </p:spTree>
    <p:extLst>
      <p:ext uri="{BB962C8B-B14F-4D97-AF65-F5344CB8AC3E}">
        <p14:creationId xmlns:p14="http://schemas.microsoft.com/office/powerpoint/2010/main" val="33017294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dirty="0">
                <a:solidFill>
                  <a:srgbClr val="000040"/>
                </a:solidFill>
              </a:rPr>
              <a:t>Two Table Values of </a:t>
            </a:r>
            <a:r>
              <a:rPr lang="en-US" sz="2000" b="0" dirty="0">
                <a:solidFill>
                  <a:srgbClr val="000040"/>
                </a:solidFill>
                <a:latin typeface="Symbol" pitchFamily="18" charset="2"/>
              </a:rPr>
              <a:t></a:t>
            </a:r>
            <a:r>
              <a:rPr lang="en-US" sz="2000" b="0" baseline="30000" dirty="0">
                <a:solidFill>
                  <a:srgbClr val="000040"/>
                </a:solidFill>
              </a:rPr>
              <a:t>2</a:t>
            </a:r>
            <a:endParaRPr lang="en-US" sz="2000" b="0" u="sng" dirty="0">
              <a:latin typeface="Times New Roman" pitchFamily="18" charset="0"/>
              <a:cs typeface="Times New Roman" pitchFamily="18" charset="0"/>
            </a:endParaRPr>
          </a:p>
        </p:txBody>
      </p:sp>
      <p:grpSp>
        <p:nvGrpSpPr>
          <p:cNvPr id="5" name="Group 319"/>
          <p:cNvGrpSpPr>
            <a:grpSpLocks/>
          </p:cNvGrpSpPr>
          <p:nvPr/>
        </p:nvGrpSpPr>
        <p:grpSpPr bwMode="auto">
          <a:xfrm>
            <a:off x="673100" y="2039977"/>
            <a:ext cx="4521200" cy="4192588"/>
            <a:chOff x="673100" y="1574800"/>
            <a:chExt cx="4521200" cy="4192588"/>
          </a:xfrm>
        </p:grpSpPr>
        <p:sp>
          <p:nvSpPr>
            <p:cNvPr id="6" name="Rectangle 5"/>
            <p:cNvSpPr>
              <a:spLocks noChangeArrowheads="1"/>
            </p:cNvSpPr>
            <p:nvPr/>
          </p:nvSpPr>
          <p:spPr bwMode="auto">
            <a:xfrm>
              <a:off x="673100" y="1574800"/>
              <a:ext cx="4521200" cy="4192588"/>
            </a:xfrm>
            <a:prstGeom prst="rect">
              <a:avLst/>
            </a:prstGeom>
            <a:noFill/>
            <a:ln w="508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0" lang="en-US" sz="1800">
                <a:solidFill>
                  <a:srgbClr val="000000"/>
                </a:solidFill>
              </a:endParaRPr>
            </a:p>
          </p:txBody>
        </p:sp>
        <p:grpSp>
          <p:nvGrpSpPr>
            <p:cNvPr id="7" name="Group 318"/>
            <p:cNvGrpSpPr>
              <a:grpSpLocks/>
            </p:cNvGrpSpPr>
            <p:nvPr/>
          </p:nvGrpSpPr>
          <p:grpSpPr bwMode="auto">
            <a:xfrm>
              <a:off x="738188" y="1658938"/>
              <a:ext cx="4291529" cy="3454812"/>
              <a:chOff x="738188" y="1658938"/>
              <a:chExt cx="4291529" cy="3454812"/>
            </a:xfrm>
          </p:grpSpPr>
          <p:grpSp>
            <p:nvGrpSpPr>
              <p:cNvPr id="8" name="Group 7"/>
              <p:cNvGrpSpPr>
                <a:grpSpLocks/>
              </p:cNvGrpSpPr>
              <p:nvPr/>
            </p:nvGrpSpPr>
            <p:grpSpPr bwMode="auto">
              <a:xfrm>
                <a:off x="847726" y="2081213"/>
                <a:ext cx="4159250" cy="2719388"/>
                <a:chOff x="396" y="1619"/>
                <a:chExt cx="2620" cy="1713"/>
              </a:xfrm>
            </p:grpSpPr>
            <p:sp>
              <p:nvSpPr>
                <p:cNvPr id="34" name="Freeform 6"/>
                <p:cNvSpPr>
                  <a:spLocks/>
                </p:cNvSpPr>
                <p:nvPr/>
              </p:nvSpPr>
              <p:spPr bwMode="auto">
                <a:xfrm>
                  <a:off x="396" y="1619"/>
                  <a:ext cx="2620" cy="1713"/>
                </a:xfrm>
                <a:custGeom>
                  <a:avLst/>
                  <a:gdLst>
                    <a:gd name="T0" fmla="*/ 39 w 2620"/>
                    <a:gd name="T1" fmla="*/ 1692 h 1713"/>
                    <a:gd name="T2" fmla="*/ 84 w 2620"/>
                    <a:gd name="T3" fmla="*/ 1607 h 1713"/>
                    <a:gd name="T4" fmla="*/ 128 w 2620"/>
                    <a:gd name="T5" fmla="*/ 1462 h 1713"/>
                    <a:gd name="T6" fmla="*/ 173 w 2620"/>
                    <a:gd name="T7" fmla="*/ 1277 h 1713"/>
                    <a:gd name="T8" fmla="*/ 218 w 2620"/>
                    <a:gd name="T9" fmla="*/ 1070 h 1713"/>
                    <a:gd name="T10" fmla="*/ 262 w 2620"/>
                    <a:gd name="T11" fmla="*/ 860 h 1713"/>
                    <a:gd name="T12" fmla="*/ 307 w 2620"/>
                    <a:gd name="T13" fmla="*/ 661 h 1713"/>
                    <a:gd name="T14" fmla="*/ 351 w 2620"/>
                    <a:gd name="T15" fmla="*/ 482 h 1713"/>
                    <a:gd name="T16" fmla="*/ 396 w 2620"/>
                    <a:gd name="T17" fmla="*/ 328 h 1713"/>
                    <a:gd name="T18" fmla="*/ 440 w 2620"/>
                    <a:gd name="T19" fmla="*/ 205 h 1713"/>
                    <a:gd name="T20" fmla="*/ 485 w 2620"/>
                    <a:gd name="T21" fmla="*/ 111 h 1713"/>
                    <a:gd name="T22" fmla="*/ 530 w 2620"/>
                    <a:gd name="T23" fmla="*/ 47 h 1713"/>
                    <a:gd name="T24" fmla="*/ 574 w 2620"/>
                    <a:gd name="T25" fmla="*/ 11 h 1713"/>
                    <a:gd name="T26" fmla="*/ 619 w 2620"/>
                    <a:gd name="T27" fmla="*/ 0 h 1713"/>
                    <a:gd name="T28" fmla="*/ 663 w 2620"/>
                    <a:gd name="T29" fmla="*/ 11 h 1713"/>
                    <a:gd name="T30" fmla="*/ 708 w 2620"/>
                    <a:gd name="T31" fmla="*/ 41 h 1713"/>
                    <a:gd name="T32" fmla="*/ 752 w 2620"/>
                    <a:gd name="T33" fmla="*/ 87 h 1713"/>
                    <a:gd name="T34" fmla="*/ 797 w 2620"/>
                    <a:gd name="T35" fmla="*/ 145 h 1713"/>
                    <a:gd name="T36" fmla="*/ 842 w 2620"/>
                    <a:gd name="T37" fmla="*/ 213 h 1713"/>
                    <a:gd name="T38" fmla="*/ 886 w 2620"/>
                    <a:gd name="T39" fmla="*/ 288 h 1713"/>
                    <a:gd name="T40" fmla="*/ 931 w 2620"/>
                    <a:gd name="T41" fmla="*/ 367 h 1713"/>
                    <a:gd name="T42" fmla="*/ 975 w 2620"/>
                    <a:gd name="T43" fmla="*/ 450 h 1713"/>
                    <a:gd name="T44" fmla="*/ 1020 w 2620"/>
                    <a:gd name="T45" fmla="*/ 533 h 1713"/>
                    <a:gd name="T46" fmla="*/ 1064 w 2620"/>
                    <a:gd name="T47" fmla="*/ 616 h 1713"/>
                    <a:gd name="T48" fmla="*/ 1109 w 2620"/>
                    <a:gd name="T49" fmla="*/ 698 h 1713"/>
                    <a:gd name="T50" fmla="*/ 1153 w 2620"/>
                    <a:gd name="T51" fmla="*/ 778 h 1713"/>
                    <a:gd name="T52" fmla="*/ 1198 w 2620"/>
                    <a:gd name="T53" fmla="*/ 854 h 1713"/>
                    <a:gd name="T54" fmla="*/ 1242 w 2620"/>
                    <a:gd name="T55" fmla="*/ 927 h 1713"/>
                    <a:gd name="T56" fmla="*/ 1287 w 2620"/>
                    <a:gd name="T57" fmla="*/ 996 h 1713"/>
                    <a:gd name="T58" fmla="*/ 1331 w 2620"/>
                    <a:gd name="T59" fmla="*/ 1061 h 1713"/>
                    <a:gd name="T60" fmla="*/ 1376 w 2620"/>
                    <a:gd name="T61" fmla="*/ 1122 h 1713"/>
                    <a:gd name="T62" fmla="*/ 1421 w 2620"/>
                    <a:gd name="T63" fmla="*/ 1178 h 1713"/>
                    <a:gd name="T64" fmla="*/ 1465 w 2620"/>
                    <a:gd name="T65" fmla="*/ 1230 h 1713"/>
                    <a:gd name="T66" fmla="*/ 1510 w 2620"/>
                    <a:gd name="T67" fmla="*/ 1278 h 1713"/>
                    <a:gd name="T68" fmla="*/ 1554 w 2620"/>
                    <a:gd name="T69" fmla="*/ 1322 h 1713"/>
                    <a:gd name="T70" fmla="*/ 1599 w 2620"/>
                    <a:gd name="T71" fmla="*/ 1363 h 1713"/>
                    <a:gd name="T72" fmla="*/ 1643 w 2620"/>
                    <a:gd name="T73" fmla="*/ 1399 h 1713"/>
                    <a:gd name="T74" fmla="*/ 1688 w 2620"/>
                    <a:gd name="T75" fmla="*/ 1433 h 1713"/>
                    <a:gd name="T76" fmla="*/ 1732 w 2620"/>
                    <a:gd name="T77" fmla="*/ 1463 h 1713"/>
                    <a:gd name="T78" fmla="*/ 1777 w 2620"/>
                    <a:gd name="T79" fmla="*/ 1491 h 1713"/>
                    <a:gd name="T80" fmla="*/ 1822 w 2620"/>
                    <a:gd name="T81" fmla="*/ 1515 h 1713"/>
                    <a:gd name="T82" fmla="*/ 1866 w 2620"/>
                    <a:gd name="T83" fmla="*/ 1537 h 1713"/>
                    <a:gd name="T84" fmla="*/ 1911 w 2620"/>
                    <a:gd name="T85" fmla="*/ 1557 h 1713"/>
                    <a:gd name="T86" fmla="*/ 1955 w 2620"/>
                    <a:gd name="T87" fmla="*/ 1575 h 1713"/>
                    <a:gd name="T88" fmla="*/ 2000 w 2620"/>
                    <a:gd name="T89" fmla="*/ 1591 h 1713"/>
                    <a:gd name="T90" fmla="*/ 2044 w 2620"/>
                    <a:gd name="T91" fmla="*/ 1605 h 1713"/>
                    <a:gd name="T92" fmla="*/ 2089 w 2620"/>
                    <a:gd name="T93" fmla="*/ 1618 h 1713"/>
                    <a:gd name="T94" fmla="*/ 2134 w 2620"/>
                    <a:gd name="T95" fmla="*/ 1629 h 1713"/>
                    <a:gd name="T96" fmla="*/ 2178 w 2620"/>
                    <a:gd name="T97" fmla="*/ 1639 h 1713"/>
                    <a:gd name="T98" fmla="*/ 2223 w 2620"/>
                    <a:gd name="T99" fmla="*/ 1648 h 1713"/>
                    <a:gd name="T100" fmla="*/ 2267 w 2620"/>
                    <a:gd name="T101" fmla="*/ 1656 h 1713"/>
                    <a:gd name="T102" fmla="*/ 2312 w 2620"/>
                    <a:gd name="T103" fmla="*/ 1663 h 1713"/>
                    <a:gd name="T104" fmla="*/ 2356 w 2620"/>
                    <a:gd name="T105" fmla="*/ 1669 h 1713"/>
                    <a:gd name="T106" fmla="*/ 2401 w 2620"/>
                    <a:gd name="T107" fmla="*/ 1674 h 1713"/>
                    <a:gd name="T108" fmla="*/ 2445 w 2620"/>
                    <a:gd name="T109" fmla="*/ 1679 h 1713"/>
                    <a:gd name="T110" fmla="*/ 2490 w 2620"/>
                    <a:gd name="T111" fmla="*/ 1683 h 1713"/>
                    <a:gd name="T112" fmla="*/ 2534 w 2620"/>
                    <a:gd name="T113" fmla="*/ 1686 h 1713"/>
                    <a:gd name="T114" fmla="*/ 2579 w 2620"/>
                    <a:gd name="T115" fmla="*/ 1690 h 171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20"/>
                    <a:gd name="T175" fmla="*/ 0 h 1713"/>
                    <a:gd name="T176" fmla="*/ 2620 w 2620"/>
                    <a:gd name="T177" fmla="*/ 1713 h 171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20" h="1713">
                      <a:moveTo>
                        <a:pt x="0" y="1712"/>
                      </a:moveTo>
                      <a:lnTo>
                        <a:pt x="5" y="1712"/>
                      </a:lnTo>
                      <a:lnTo>
                        <a:pt x="10" y="1711"/>
                      </a:lnTo>
                      <a:lnTo>
                        <a:pt x="15" y="1710"/>
                      </a:lnTo>
                      <a:lnTo>
                        <a:pt x="20" y="1708"/>
                      </a:lnTo>
                      <a:lnTo>
                        <a:pt x="25" y="1705"/>
                      </a:lnTo>
                      <a:lnTo>
                        <a:pt x="30" y="1702"/>
                      </a:lnTo>
                      <a:lnTo>
                        <a:pt x="35" y="1697"/>
                      </a:lnTo>
                      <a:lnTo>
                        <a:pt x="39" y="1692"/>
                      </a:lnTo>
                      <a:lnTo>
                        <a:pt x="44" y="1686"/>
                      </a:lnTo>
                      <a:lnTo>
                        <a:pt x="49" y="1679"/>
                      </a:lnTo>
                      <a:lnTo>
                        <a:pt x="54" y="1671"/>
                      </a:lnTo>
                      <a:lnTo>
                        <a:pt x="59" y="1663"/>
                      </a:lnTo>
                      <a:lnTo>
                        <a:pt x="64" y="1653"/>
                      </a:lnTo>
                      <a:lnTo>
                        <a:pt x="69" y="1643"/>
                      </a:lnTo>
                      <a:lnTo>
                        <a:pt x="74" y="1632"/>
                      </a:lnTo>
                      <a:lnTo>
                        <a:pt x="79" y="1620"/>
                      </a:lnTo>
                      <a:lnTo>
                        <a:pt x="84" y="1607"/>
                      </a:lnTo>
                      <a:lnTo>
                        <a:pt x="89" y="1594"/>
                      </a:lnTo>
                      <a:lnTo>
                        <a:pt x="94" y="1580"/>
                      </a:lnTo>
                      <a:lnTo>
                        <a:pt x="99" y="1565"/>
                      </a:lnTo>
                      <a:lnTo>
                        <a:pt x="104" y="1549"/>
                      </a:lnTo>
                      <a:lnTo>
                        <a:pt x="109" y="1533"/>
                      </a:lnTo>
                      <a:lnTo>
                        <a:pt x="114" y="1516"/>
                      </a:lnTo>
                      <a:lnTo>
                        <a:pt x="119" y="1499"/>
                      </a:lnTo>
                      <a:lnTo>
                        <a:pt x="124" y="1481"/>
                      </a:lnTo>
                      <a:lnTo>
                        <a:pt x="128" y="1462"/>
                      </a:lnTo>
                      <a:lnTo>
                        <a:pt x="134" y="1443"/>
                      </a:lnTo>
                      <a:lnTo>
                        <a:pt x="139" y="1424"/>
                      </a:lnTo>
                      <a:lnTo>
                        <a:pt x="143" y="1404"/>
                      </a:lnTo>
                      <a:lnTo>
                        <a:pt x="148" y="1384"/>
                      </a:lnTo>
                      <a:lnTo>
                        <a:pt x="153" y="1363"/>
                      </a:lnTo>
                      <a:lnTo>
                        <a:pt x="158" y="1342"/>
                      </a:lnTo>
                      <a:lnTo>
                        <a:pt x="163" y="1320"/>
                      </a:lnTo>
                      <a:lnTo>
                        <a:pt x="168" y="1299"/>
                      </a:lnTo>
                      <a:lnTo>
                        <a:pt x="173" y="1277"/>
                      </a:lnTo>
                      <a:lnTo>
                        <a:pt x="178" y="1255"/>
                      </a:lnTo>
                      <a:lnTo>
                        <a:pt x="183" y="1232"/>
                      </a:lnTo>
                      <a:lnTo>
                        <a:pt x="188" y="1209"/>
                      </a:lnTo>
                      <a:lnTo>
                        <a:pt x="193" y="1186"/>
                      </a:lnTo>
                      <a:lnTo>
                        <a:pt x="198" y="1163"/>
                      </a:lnTo>
                      <a:lnTo>
                        <a:pt x="203" y="1140"/>
                      </a:lnTo>
                      <a:lnTo>
                        <a:pt x="208" y="1117"/>
                      </a:lnTo>
                      <a:lnTo>
                        <a:pt x="213" y="1093"/>
                      </a:lnTo>
                      <a:lnTo>
                        <a:pt x="218" y="1070"/>
                      </a:lnTo>
                      <a:lnTo>
                        <a:pt x="223" y="1047"/>
                      </a:lnTo>
                      <a:lnTo>
                        <a:pt x="228" y="1023"/>
                      </a:lnTo>
                      <a:lnTo>
                        <a:pt x="232" y="1000"/>
                      </a:lnTo>
                      <a:lnTo>
                        <a:pt x="238" y="977"/>
                      </a:lnTo>
                      <a:lnTo>
                        <a:pt x="242" y="953"/>
                      </a:lnTo>
                      <a:lnTo>
                        <a:pt x="247" y="930"/>
                      </a:lnTo>
                      <a:lnTo>
                        <a:pt x="252" y="907"/>
                      </a:lnTo>
                      <a:lnTo>
                        <a:pt x="257" y="883"/>
                      </a:lnTo>
                      <a:lnTo>
                        <a:pt x="262" y="860"/>
                      </a:lnTo>
                      <a:lnTo>
                        <a:pt x="267" y="837"/>
                      </a:lnTo>
                      <a:lnTo>
                        <a:pt x="272" y="815"/>
                      </a:lnTo>
                      <a:lnTo>
                        <a:pt x="277" y="792"/>
                      </a:lnTo>
                      <a:lnTo>
                        <a:pt x="282" y="770"/>
                      </a:lnTo>
                      <a:lnTo>
                        <a:pt x="287" y="748"/>
                      </a:lnTo>
                      <a:lnTo>
                        <a:pt x="292" y="726"/>
                      </a:lnTo>
                      <a:lnTo>
                        <a:pt x="297" y="704"/>
                      </a:lnTo>
                      <a:lnTo>
                        <a:pt x="302" y="682"/>
                      </a:lnTo>
                      <a:lnTo>
                        <a:pt x="307" y="661"/>
                      </a:lnTo>
                      <a:lnTo>
                        <a:pt x="312" y="640"/>
                      </a:lnTo>
                      <a:lnTo>
                        <a:pt x="317" y="619"/>
                      </a:lnTo>
                      <a:lnTo>
                        <a:pt x="322" y="599"/>
                      </a:lnTo>
                      <a:lnTo>
                        <a:pt x="327" y="579"/>
                      </a:lnTo>
                      <a:lnTo>
                        <a:pt x="331" y="559"/>
                      </a:lnTo>
                      <a:lnTo>
                        <a:pt x="336" y="539"/>
                      </a:lnTo>
                      <a:lnTo>
                        <a:pt x="342" y="519"/>
                      </a:lnTo>
                      <a:lnTo>
                        <a:pt x="346" y="500"/>
                      </a:lnTo>
                      <a:lnTo>
                        <a:pt x="351" y="482"/>
                      </a:lnTo>
                      <a:lnTo>
                        <a:pt x="356" y="463"/>
                      </a:lnTo>
                      <a:lnTo>
                        <a:pt x="361" y="445"/>
                      </a:lnTo>
                      <a:lnTo>
                        <a:pt x="366" y="427"/>
                      </a:lnTo>
                      <a:lnTo>
                        <a:pt x="371" y="410"/>
                      </a:lnTo>
                      <a:lnTo>
                        <a:pt x="376" y="393"/>
                      </a:lnTo>
                      <a:lnTo>
                        <a:pt x="381" y="376"/>
                      </a:lnTo>
                      <a:lnTo>
                        <a:pt x="386" y="360"/>
                      </a:lnTo>
                      <a:lnTo>
                        <a:pt x="391" y="344"/>
                      </a:lnTo>
                      <a:lnTo>
                        <a:pt x="396" y="328"/>
                      </a:lnTo>
                      <a:lnTo>
                        <a:pt x="401" y="313"/>
                      </a:lnTo>
                      <a:lnTo>
                        <a:pt x="406" y="298"/>
                      </a:lnTo>
                      <a:lnTo>
                        <a:pt x="411" y="284"/>
                      </a:lnTo>
                      <a:lnTo>
                        <a:pt x="416" y="270"/>
                      </a:lnTo>
                      <a:lnTo>
                        <a:pt x="421" y="256"/>
                      </a:lnTo>
                      <a:lnTo>
                        <a:pt x="426" y="242"/>
                      </a:lnTo>
                      <a:lnTo>
                        <a:pt x="431" y="230"/>
                      </a:lnTo>
                      <a:lnTo>
                        <a:pt x="435" y="217"/>
                      </a:lnTo>
                      <a:lnTo>
                        <a:pt x="440" y="205"/>
                      </a:lnTo>
                      <a:lnTo>
                        <a:pt x="445" y="193"/>
                      </a:lnTo>
                      <a:lnTo>
                        <a:pt x="450" y="181"/>
                      </a:lnTo>
                      <a:lnTo>
                        <a:pt x="455" y="170"/>
                      </a:lnTo>
                      <a:lnTo>
                        <a:pt x="460" y="159"/>
                      </a:lnTo>
                      <a:lnTo>
                        <a:pt x="465" y="149"/>
                      </a:lnTo>
                      <a:lnTo>
                        <a:pt x="470" y="139"/>
                      </a:lnTo>
                      <a:lnTo>
                        <a:pt x="475" y="129"/>
                      </a:lnTo>
                      <a:lnTo>
                        <a:pt x="480" y="120"/>
                      </a:lnTo>
                      <a:lnTo>
                        <a:pt x="485" y="111"/>
                      </a:lnTo>
                      <a:lnTo>
                        <a:pt x="490" y="103"/>
                      </a:lnTo>
                      <a:lnTo>
                        <a:pt x="495" y="95"/>
                      </a:lnTo>
                      <a:lnTo>
                        <a:pt x="500" y="87"/>
                      </a:lnTo>
                      <a:lnTo>
                        <a:pt x="505" y="79"/>
                      </a:lnTo>
                      <a:lnTo>
                        <a:pt x="510" y="72"/>
                      </a:lnTo>
                      <a:lnTo>
                        <a:pt x="515" y="65"/>
                      </a:lnTo>
                      <a:lnTo>
                        <a:pt x="520" y="59"/>
                      </a:lnTo>
                      <a:lnTo>
                        <a:pt x="524" y="53"/>
                      </a:lnTo>
                      <a:lnTo>
                        <a:pt x="530" y="47"/>
                      </a:lnTo>
                      <a:lnTo>
                        <a:pt x="535" y="42"/>
                      </a:lnTo>
                      <a:lnTo>
                        <a:pt x="539" y="37"/>
                      </a:lnTo>
                      <a:lnTo>
                        <a:pt x="544" y="32"/>
                      </a:lnTo>
                      <a:lnTo>
                        <a:pt x="549" y="28"/>
                      </a:lnTo>
                      <a:lnTo>
                        <a:pt x="554" y="24"/>
                      </a:lnTo>
                      <a:lnTo>
                        <a:pt x="559" y="20"/>
                      </a:lnTo>
                      <a:lnTo>
                        <a:pt x="564" y="17"/>
                      </a:lnTo>
                      <a:lnTo>
                        <a:pt x="569" y="14"/>
                      </a:lnTo>
                      <a:lnTo>
                        <a:pt x="574" y="11"/>
                      </a:lnTo>
                      <a:lnTo>
                        <a:pt x="579" y="9"/>
                      </a:lnTo>
                      <a:lnTo>
                        <a:pt x="584" y="7"/>
                      </a:lnTo>
                      <a:lnTo>
                        <a:pt x="589" y="5"/>
                      </a:lnTo>
                      <a:lnTo>
                        <a:pt x="594" y="3"/>
                      </a:lnTo>
                      <a:lnTo>
                        <a:pt x="599" y="2"/>
                      </a:lnTo>
                      <a:lnTo>
                        <a:pt x="604" y="1"/>
                      </a:lnTo>
                      <a:lnTo>
                        <a:pt x="609" y="1"/>
                      </a:lnTo>
                      <a:lnTo>
                        <a:pt x="614" y="0"/>
                      </a:lnTo>
                      <a:lnTo>
                        <a:pt x="619" y="0"/>
                      </a:lnTo>
                      <a:lnTo>
                        <a:pt x="624" y="0"/>
                      </a:lnTo>
                      <a:lnTo>
                        <a:pt x="628" y="1"/>
                      </a:lnTo>
                      <a:lnTo>
                        <a:pt x="634" y="2"/>
                      </a:lnTo>
                      <a:lnTo>
                        <a:pt x="638" y="3"/>
                      </a:lnTo>
                      <a:lnTo>
                        <a:pt x="643" y="4"/>
                      </a:lnTo>
                      <a:lnTo>
                        <a:pt x="648" y="5"/>
                      </a:lnTo>
                      <a:lnTo>
                        <a:pt x="653" y="7"/>
                      </a:lnTo>
                      <a:lnTo>
                        <a:pt x="658" y="9"/>
                      </a:lnTo>
                      <a:lnTo>
                        <a:pt x="663" y="11"/>
                      </a:lnTo>
                      <a:lnTo>
                        <a:pt x="668" y="14"/>
                      </a:lnTo>
                      <a:lnTo>
                        <a:pt x="673" y="16"/>
                      </a:lnTo>
                      <a:lnTo>
                        <a:pt x="678" y="19"/>
                      </a:lnTo>
                      <a:lnTo>
                        <a:pt x="683" y="23"/>
                      </a:lnTo>
                      <a:lnTo>
                        <a:pt x="688" y="26"/>
                      </a:lnTo>
                      <a:lnTo>
                        <a:pt x="693" y="29"/>
                      </a:lnTo>
                      <a:lnTo>
                        <a:pt x="698" y="33"/>
                      </a:lnTo>
                      <a:lnTo>
                        <a:pt x="703" y="37"/>
                      </a:lnTo>
                      <a:lnTo>
                        <a:pt x="708" y="41"/>
                      </a:lnTo>
                      <a:lnTo>
                        <a:pt x="713" y="46"/>
                      </a:lnTo>
                      <a:lnTo>
                        <a:pt x="718" y="50"/>
                      </a:lnTo>
                      <a:lnTo>
                        <a:pt x="723" y="55"/>
                      </a:lnTo>
                      <a:lnTo>
                        <a:pt x="728" y="60"/>
                      </a:lnTo>
                      <a:lnTo>
                        <a:pt x="732" y="65"/>
                      </a:lnTo>
                      <a:lnTo>
                        <a:pt x="738" y="70"/>
                      </a:lnTo>
                      <a:lnTo>
                        <a:pt x="742" y="76"/>
                      </a:lnTo>
                      <a:lnTo>
                        <a:pt x="747" y="81"/>
                      </a:lnTo>
                      <a:lnTo>
                        <a:pt x="752" y="87"/>
                      </a:lnTo>
                      <a:lnTo>
                        <a:pt x="757" y="93"/>
                      </a:lnTo>
                      <a:lnTo>
                        <a:pt x="762" y="99"/>
                      </a:lnTo>
                      <a:lnTo>
                        <a:pt x="767" y="105"/>
                      </a:lnTo>
                      <a:lnTo>
                        <a:pt x="772" y="111"/>
                      </a:lnTo>
                      <a:lnTo>
                        <a:pt x="777" y="118"/>
                      </a:lnTo>
                      <a:lnTo>
                        <a:pt x="782" y="124"/>
                      </a:lnTo>
                      <a:lnTo>
                        <a:pt x="787" y="131"/>
                      </a:lnTo>
                      <a:lnTo>
                        <a:pt x="792" y="138"/>
                      </a:lnTo>
                      <a:lnTo>
                        <a:pt x="797" y="145"/>
                      </a:lnTo>
                      <a:lnTo>
                        <a:pt x="802" y="152"/>
                      </a:lnTo>
                      <a:lnTo>
                        <a:pt x="807" y="159"/>
                      </a:lnTo>
                      <a:lnTo>
                        <a:pt x="812" y="167"/>
                      </a:lnTo>
                      <a:lnTo>
                        <a:pt x="817" y="174"/>
                      </a:lnTo>
                      <a:lnTo>
                        <a:pt x="822" y="182"/>
                      </a:lnTo>
                      <a:lnTo>
                        <a:pt x="827" y="189"/>
                      </a:lnTo>
                      <a:lnTo>
                        <a:pt x="831" y="197"/>
                      </a:lnTo>
                      <a:lnTo>
                        <a:pt x="836" y="205"/>
                      </a:lnTo>
                      <a:lnTo>
                        <a:pt x="842" y="213"/>
                      </a:lnTo>
                      <a:lnTo>
                        <a:pt x="846" y="221"/>
                      </a:lnTo>
                      <a:lnTo>
                        <a:pt x="851" y="229"/>
                      </a:lnTo>
                      <a:lnTo>
                        <a:pt x="856" y="237"/>
                      </a:lnTo>
                      <a:lnTo>
                        <a:pt x="861" y="245"/>
                      </a:lnTo>
                      <a:lnTo>
                        <a:pt x="866" y="254"/>
                      </a:lnTo>
                      <a:lnTo>
                        <a:pt x="871" y="262"/>
                      </a:lnTo>
                      <a:lnTo>
                        <a:pt x="876" y="271"/>
                      </a:lnTo>
                      <a:lnTo>
                        <a:pt x="881" y="279"/>
                      </a:lnTo>
                      <a:lnTo>
                        <a:pt x="886" y="288"/>
                      </a:lnTo>
                      <a:lnTo>
                        <a:pt x="891" y="296"/>
                      </a:lnTo>
                      <a:lnTo>
                        <a:pt x="896" y="305"/>
                      </a:lnTo>
                      <a:lnTo>
                        <a:pt x="901" y="314"/>
                      </a:lnTo>
                      <a:lnTo>
                        <a:pt x="906" y="323"/>
                      </a:lnTo>
                      <a:lnTo>
                        <a:pt x="911" y="332"/>
                      </a:lnTo>
                      <a:lnTo>
                        <a:pt x="916" y="340"/>
                      </a:lnTo>
                      <a:lnTo>
                        <a:pt x="921" y="349"/>
                      </a:lnTo>
                      <a:lnTo>
                        <a:pt x="926" y="358"/>
                      </a:lnTo>
                      <a:lnTo>
                        <a:pt x="931" y="367"/>
                      </a:lnTo>
                      <a:lnTo>
                        <a:pt x="935" y="376"/>
                      </a:lnTo>
                      <a:lnTo>
                        <a:pt x="940" y="385"/>
                      </a:lnTo>
                      <a:lnTo>
                        <a:pt x="945" y="395"/>
                      </a:lnTo>
                      <a:lnTo>
                        <a:pt x="950" y="404"/>
                      </a:lnTo>
                      <a:lnTo>
                        <a:pt x="955" y="413"/>
                      </a:lnTo>
                      <a:lnTo>
                        <a:pt x="960" y="422"/>
                      </a:lnTo>
                      <a:lnTo>
                        <a:pt x="965" y="431"/>
                      </a:lnTo>
                      <a:lnTo>
                        <a:pt x="970" y="440"/>
                      </a:lnTo>
                      <a:lnTo>
                        <a:pt x="975" y="450"/>
                      </a:lnTo>
                      <a:lnTo>
                        <a:pt x="980" y="459"/>
                      </a:lnTo>
                      <a:lnTo>
                        <a:pt x="985" y="468"/>
                      </a:lnTo>
                      <a:lnTo>
                        <a:pt x="990" y="477"/>
                      </a:lnTo>
                      <a:lnTo>
                        <a:pt x="995" y="487"/>
                      </a:lnTo>
                      <a:lnTo>
                        <a:pt x="1000" y="496"/>
                      </a:lnTo>
                      <a:lnTo>
                        <a:pt x="1005" y="505"/>
                      </a:lnTo>
                      <a:lnTo>
                        <a:pt x="1010" y="515"/>
                      </a:lnTo>
                      <a:lnTo>
                        <a:pt x="1015" y="524"/>
                      </a:lnTo>
                      <a:lnTo>
                        <a:pt x="1020" y="533"/>
                      </a:lnTo>
                      <a:lnTo>
                        <a:pt x="1024" y="542"/>
                      </a:lnTo>
                      <a:lnTo>
                        <a:pt x="1030" y="552"/>
                      </a:lnTo>
                      <a:lnTo>
                        <a:pt x="1035" y="561"/>
                      </a:lnTo>
                      <a:lnTo>
                        <a:pt x="1039" y="570"/>
                      </a:lnTo>
                      <a:lnTo>
                        <a:pt x="1044" y="579"/>
                      </a:lnTo>
                      <a:lnTo>
                        <a:pt x="1049" y="589"/>
                      </a:lnTo>
                      <a:lnTo>
                        <a:pt x="1054" y="598"/>
                      </a:lnTo>
                      <a:lnTo>
                        <a:pt x="1059" y="607"/>
                      </a:lnTo>
                      <a:lnTo>
                        <a:pt x="1064" y="616"/>
                      </a:lnTo>
                      <a:lnTo>
                        <a:pt x="1069" y="626"/>
                      </a:lnTo>
                      <a:lnTo>
                        <a:pt x="1074" y="635"/>
                      </a:lnTo>
                      <a:lnTo>
                        <a:pt x="1079" y="644"/>
                      </a:lnTo>
                      <a:lnTo>
                        <a:pt x="1084" y="653"/>
                      </a:lnTo>
                      <a:lnTo>
                        <a:pt x="1089" y="662"/>
                      </a:lnTo>
                      <a:lnTo>
                        <a:pt x="1094" y="671"/>
                      </a:lnTo>
                      <a:lnTo>
                        <a:pt x="1099" y="680"/>
                      </a:lnTo>
                      <a:lnTo>
                        <a:pt x="1104" y="689"/>
                      </a:lnTo>
                      <a:lnTo>
                        <a:pt x="1109" y="698"/>
                      </a:lnTo>
                      <a:lnTo>
                        <a:pt x="1114" y="707"/>
                      </a:lnTo>
                      <a:lnTo>
                        <a:pt x="1119" y="716"/>
                      </a:lnTo>
                      <a:lnTo>
                        <a:pt x="1124" y="725"/>
                      </a:lnTo>
                      <a:lnTo>
                        <a:pt x="1128" y="734"/>
                      </a:lnTo>
                      <a:lnTo>
                        <a:pt x="1134" y="743"/>
                      </a:lnTo>
                      <a:lnTo>
                        <a:pt x="1138" y="752"/>
                      </a:lnTo>
                      <a:lnTo>
                        <a:pt x="1143" y="760"/>
                      </a:lnTo>
                      <a:lnTo>
                        <a:pt x="1148" y="769"/>
                      </a:lnTo>
                      <a:lnTo>
                        <a:pt x="1153" y="778"/>
                      </a:lnTo>
                      <a:lnTo>
                        <a:pt x="1158" y="786"/>
                      </a:lnTo>
                      <a:lnTo>
                        <a:pt x="1163" y="795"/>
                      </a:lnTo>
                      <a:lnTo>
                        <a:pt x="1168" y="804"/>
                      </a:lnTo>
                      <a:lnTo>
                        <a:pt x="1173" y="812"/>
                      </a:lnTo>
                      <a:lnTo>
                        <a:pt x="1178" y="821"/>
                      </a:lnTo>
                      <a:lnTo>
                        <a:pt x="1183" y="829"/>
                      </a:lnTo>
                      <a:lnTo>
                        <a:pt x="1188" y="837"/>
                      </a:lnTo>
                      <a:lnTo>
                        <a:pt x="1193" y="846"/>
                      </a:lnTo>
                      <a:lnTo>
                        <a:pt x="1198" y="854"/>
                      </a:lnTo>
                      <a:lnTo>
                        <a:pt x="1203" y="862"/>
                      </a:lnTo>
                      <a:lnTo>
                        <a:pt x="1208" y="871"/>
                      </a:lnTo>
                      <a:lnTo>
                        <a:pt x="1213" y="879"/>
                      </a:lnTo>
                      <a:lnTo>
                        <a:pt x="1218" y="887"/>
                      </a:lnTo>
                      <a:lnTo>
                        <a:pt x="1223" y="895"/>
                      </a:lnTo>
                      <a:lnTo>
                        <a:pt x="1227" y="903"/>
                      </a:lnTo>
                      <a:lnTo>
                        <a:pt x="1232" y="911"/>
                      </a:lnTo>
                      <a:lnTo>
                        <a:pt x="1238" y="919"/>
                      </a:lnTo>
                      <a:lnTo>
                        <a:pt x="1242" y="927"/>
                      </a:lnTo>
                      <a:lnTo>
                        <a:pt x="1247" y="935"/>
                      </a:lnTo>
                      <a:lnTo>
                        <a:pt x="1252" y="943"/>
                      </a:lnTo>
                      <a:lnTo>
                        <a:pt x="1257" y="950"/>
                      </a:lnTo>
                      <a:lnTo>
                        <a:pt x="1262" y="958"/>
                      </a:lnTo>
                      <a:lnTo>
                        <a:pt x="1267" y="966"/>
                      </a:lnTo>
                      <a:lnTo>
                        <a:pt x="1272" y="973"/>
                      </a:lnTo>
                      <a:lnTo>
                        <a:pt x="1277" y="981"/>
                      </a:lnTo>
                      <a:lnTo>
                        <a:pt x="1282" y="989"/>
                      </a:lnTo>
                      <a:lnTo>
                        <a:pt x="1287" y="996"/>
                      </a:lnTo>
                      <a:lnTo>
                        <a:pt x="1292" y="1003"/>
                      </a:lnTo>
                      <a:lnTo>
                        <a:pt x="1297" y="1011"/>
                      </a:lnTo>
                      <a:lnTo>
                        <a:pt x="1302" y="1018"/>
                      </a:lnTo>
                      <a:lnTo>
                        <a:pt x="1307" y="1025"/>
                      </a:lnTo>
                      <a:lnTo>
                        <a:pt x="1312" y="1032"/>
                      </a:lnTo>
                      <a:lnTo>
                        <a:pt x="1317" y="1040"/>
                      </a:lnTo>
                      <a:lnTo>
                        <a:pt x="1322" y="1047"/>
                      </a:lnTo>
                      <a:lnTo>
                        <a:pt x="1327" y="1054"/>
                      </a:lnTo>
                      <a:lnTo>
                        <a:pt x="1331" y="1061"/>
                      </a:lnTo>
                      <a:lnTo>
                        <a:pt x="1336" y="1068"/>
                      </a:lnTo>
                      <a:lnTo>
                        <a:pt x="1341" y="1075"/>
                      </a:lnTo>
                      <a:lnTo>
                        <a:pt x="1346" y="1081"/>
                      </a:lnTo>
                      <a:lnTo>
                        <a:pt x="1351" y="1088"/>
                      </a:lnTo>
                      <a:lnTo>
                        <a:pt x="1356" y="1095"/>
                      </a:lnTo>
                      <a:lnTo>
                        <a:pt x="1361" y="1102"/>
                      </a:lnTo>
                      <a:lnTo>
                        <a:pt x="1366" y="1108"/>
                      </a:lnTo>
                      <a:lnTo>
                        <a:pt x="1371" y="1115"/>
                      </a:lnTo>
                      <a:lnTo>
                        <a:pt x="1376" y="1122"/>
                      </a:lnTo>
                      <a:lnTo>
                        <a:pt x="1381" y="1128"/>
                      </a:lnTo>
                      <a:lnTo>
                        <a:pt x="1386" y="1134"/>
                      </a:lnTo>
                      <a:lnTo>
                        <a:pt x="1391" y="1141"/>
                      </a:lnTo>
                      <a:lnTo>
                        <a:pt x="1396" y="1147"/>
                      </a:lnTo>
                      <a:lnTo>
                        <a:pt x="1401" y="1153"/>
                      </a:lnTo>
                      <a:lnTo>
                        <a:pt x="1406" y="1160"/>
                      </a:lnTo>
                      <a:lnTo>
                        <a:pt x="1411" y="1166"/>
                      </a:lnTo>
                      <a:lnTo>
                        <a:pt x="1416" y="1172"/>
                      </a:lnTo>
                      <a:lnTo>
                        <a:pt x="1421" y="1178"/>
                      </a:lnTo>
                      <a:lnTo>
                        <a:pt x="1426" y="1184"/>
                      </a:lnTo>
                      <a:lnTo>
                        <a:pt x="1431" y="1190"/>
                      </a:lnTo>
                      <a:lnTo>
                        <a:pt x="1435" y="1196"/>
                      </a:lnTo>
                      <a:lnTo>
                        <a:pt x="1440" y="1202"/>
                      </a:lnTo>
                      <a:lnTo>
                        <a:pt x="1445" y="1207"/>
                      </a:lnTo>
                      <a:lnTo>
                        <a:pt x="1450" y="1213"/>
                      </a:lnTo>
                      <a:lnTo>
                        <a:pt x="1455" y="1219"/>
                      </a:lnTo>
                      <a:lnTo>
                        <a:pt x="1460" y="1225"/>
                      </a:lnTo>
                      <a:lnTo>
                        <a:pt x="1465" y="1230"/>
                      </a:lnTo>
                      <a:lnTo>
                        <a:pt x="1470" y="1235"/>
                      </a:lnTo>
                      <a:lnTo>
                        <a:pt x="1475" y="1241"/>
                      </a:lnTo>
                      <a:lnTo>
                        <a:pt x="1480" y="1246"/>
                      </a:lnTo>
                      <a:lnTo>
                        <a:pt x="1485" y="1252"/>
                      </a:lnTo>
                      <a:lnTo>
                        <a:pt x="1490" y="1257"/>
                      </a:lnTo>
                      <a:lnTo>
                        <a:pt x="1495" y="1263"/>
                      </a:lnTo>
                      <a:lnTo>
                        <a:pt x="1500" y="1268"/>
                      </a:lnTo>
                      <a:lnTo>
                        <a:pt x="1505" y="1273"/>
                      </a:lnTo>
                      <a:lnTo>
                        <a:pt x="1510" y="1278"/>
                      </a:lnTo>
                      <a:lnTo>
                        <a:pt x="1515" y="1283"/>
                      </a:lnTo>
                      <a:lnTo>
                        <a:pt x="1520" y="1288"/>
                      </a:lnTo>
                      <a:lnTo>
                        <a:pt x="1524" y="1293"/>
                      </a:lnTo>
                      <a:lnTo>
                        <a:pt x="1530" y="1298"/>
                      </a:lnTo>
                      <a:lnTo>
                        <a:pt x="1534" y="1303"/>
                      </a:lnTo>
                      <a:lnTo>
                        <a:pt x="1539" y="1308"/>
                      </a:lnTo>
                      <a:lnTo>
                        <a:pt x="1544" y="1313"/>
                      </a:lnTo>
                      <a:lnTo>
                        <a:pt x="1549" y="1317"/>
                      </a:lnTo>
                      <a:lnTo>
                        <a:pt x="1554" y="1322"/>
                      </a:lnTo>
                      <a:lnTo>
                        <a:pt x="1559" y="1327"/>
                      </a:lnTo>
                      <a:lnTo>
                        <a:pt x="1564" y="1332"/>
                      </a:lnTo>
                      <a:lnTo>
                        <a:pt x="1569" y="1336"/>
                      </a:lnTo>
                      <a:lnTo>
                        <a:pt x="1574" y="1341"/>
                      </a:lnTo>
                      <a:lnTo>
                        <a:pt x="1579" y="1345"/>
                      </a:lnTo>
                      <a:lnTo>
                        <a:pt x="1584" y="1350"/>
                      </a:lnTo>
                      <a:lnTo>
                        <a:pt x="1589" y="1354"/>
                      </a:lnTo>
                      <a:lnTo>
                        <a:pt x="1594" y="1358"/>
                      </a:lnTo>
                      <a:lnTo>
                        <a:pt x="1599" y="1363"/>
                      </a:lnTo>
                      <a:lnTo>
                        <a:pt x="1604" y="1367"/>
                      </a:lnTo>
                      <a:lnTo>
                        <a:pt x="1609" y="1371"/>
                      </a:lnTo>
                      <a:lnTo>
                        <a:pt x="1614" y="1375"/>
                      </a:lnTo>
                      <a:lnTo>
                        <a:pt x="1619" y="1379"/>
                      </a:lnTo>
                      <a:lnTo>
                        <a:pt x="1624" y="1384"/>
                      </a:lnTo>
                      <a:lnTo>
                        <a:pt x="1628" y="1388"/>
                      </a:lnTo>
                      <a:lnTo>
                        <a:pt x="1634" y="1392"/>
                      </a:lnTo>
                      <a:lnTo>
                        <a:pt x="1638" y="1396"/>
                      </a:lnTo>
                      <a:lnTo>
                        <a:pt x="1643" y="1399"/>
                      </a:lnTo>
                      <a:lnTo>
                        <a:pt x="1648" y="1403"/>
                      </a:lnTo>
                      <a:lnTo>
                        <a:pt x="1653" y="1407"/>
                      </a:lnTo>
                      <a:lnTo>
                        <a:pt x="1658" y="1411"/>
                      </a:lnTo>
                      <a:lnTo>
                        <a:pt x="1663" y="1415"/>
                      </a:lnTo>
                      <a:lnTo>
                        <a:pt x="1668" y="1419"/>
                      </a:lnTo>
                      <a:lnTo>
                        <a:pt x="1673" y="1422"/>
                      </a:lnTo>
                      <a:lnTo>
                        <a:pt x="1678" y="1426"/>
                      </a:lnTo>
                      <a:lnTo>
                        <a:pt x="1683" y="1429"/>
                      </a:lnTo>
                      <a:lnTo>
                        <a:pt x="1688" y="1433"/>
                      </a:lnTo>
                      <a:lnTo>
                        <a:pt x="1693" y="1436"/>
                      </a:lnTo>
                      <a:lnTo>
                        <a:pt x="1698" y="1440"/>
                      </a:lnTo>
                      <a:lnTo>
                        <a:pt x="1703" y="1443"/>
                      </a:lnTo>
                      <a:lnTo>
                        <a:pt x="1708" y="1447"/>
                      </a:lnTo>
                      <a:lnTo>
                        <a:pt x="1713" y="1450"/>
                      </a:lnTo>
                      <a:lnTo>
                        <a:pt x="1718" y="1453"/>
                      </a:lnTo>
                      <a:lnTo>
                        <a:pt x="1723" y="1457"/>
                      </a:lnTo>
                      <a:lnTo>
                        <a:pt x="1727" y="1460"/>
                      </a:lnTo>
                      <a:lnTo>
                        <a:pt x="1732" y="1463"/>
                      </a:lnTo>
                      <a:lnTo>
                        <a:pt x="1738" y="1466"/>
                      </a:lnTo>
                      <a:lnTo>
                        <a:pt x="1742" y="1470"/>
                      </a:lnTo>
                      <a:lnTo>
                        <a:pt x="1747" y="1473"/>
                      </a:lnTo>
                      <a:lnTo>
                        <a:pt x="1752" y="1476"/>
                      </a:lnTo>
                      <a:lnTo>
                        <a:pt x="1757" y="1479"/>
                      </a:lnTo>
                      <a:lnTo>
                        <a:pt x="1762" y="1482"/>
                      </a:lnTo>
                      <a:lnTo>
                        <a:pt x="1767" y="1485"/>
                      </a:lnTo>
                      <a:lnTo>
                        <a:pt x="1772" y="1488"/>
                      </a:lnTo>
                      <a:lnTo>
                        <a:pt x="1777" y="1491"/>
                      </a:lnTo>
                      <a:lnTo>
                        <a:pt x="1782" y="1493"/>
                      </a:lnTo>
                      <a:lnTo>
                        <a:pt x="1787" y="1496"/>
                      </a:lnTo>
                      <a:lnTo>
                        <a:pt x="1792" y="1499"/>
                      </a:lnTo>
                      <a:lnTo>
                        <a:pt x="1797" y="1502"/>
                      </a:lnTo>
                      <a:lnTo>
                        <a:pt x="1802" y="1504"/>
                      </a:lnTo>
                      <a:lnTo>
                        <a:pt x="1807" y="1507"/>
                      </a:lnTo>
                      <a:lnTo>
                        <a:pt x="1812" y="1510"/>
                      </a:lnTo>
                      <a:lnTo>
                        <a:pt x="1817" y="1512"/>
                      </a:lnTo>
                      <a:lnTo>
                        <a:pt x="1822" y="1515"/>
                      </a:lnTo>
                      <a:lnTo>
                        <a:pt x="1827" y="1518"/>
                      </a:lnTo>
                      <a:lnTo>
                        <a:pt x="1831" y="1520"/>
                      </a:lnTo>
                      <a:lnTo>
                        <a:pt x="1836" y="1523"/>
                      </a:lnTo>
                      <a:lnTo>
                        <a:pt x="1841" y="1525"/>
                      </a:lnTo>
                      <a:lnTo>
                        <a:pt x="1846" y="1528"/>
                      </a:lnTo>
                      <a:lnTo>
                        <a:pt x="1851" y="1530"/>
                      </a:lnTo>
                      <a:lnTo>
                        <a:pt x="1856" y="1532"/>
                      </a:lnTo>
                      <a:lnTo>
                        <a:pt x="1861" y="1535"/>
                      </a:lnTo>
                      <a:lnTo>
                        <a:pt x="1866" y="1537"/>
                      </a:lnTo>
                      <a:lnTo>
                        <a:pt x="1871" y="1540"/>
                      </a:lnTo>
                      <a:lnTo>
                        <a:pt x="1876" y="1542"/>
                      </a:lnTo>
                      <a:lnTo>
                        <a:pt x="1881" y="1544"/>
                      </a:lnTo>
                      <a:lnTo>
                        <a:pt x="1886" y="1546"/>
                      </a:lnTo>
                      <a:lnTo>
                        <a:pt x="1891" y="1549"/>
                      </a:lnTo>
                      <a:lnTo>
                        <a:pt x="1896" y="1551"/>
                      </a:lnTo>
                      <a:lnTo>
                        <a:pt x="1901" y="1553"/>
                      </a:lnTo>
                      <a:lnTo>
                        <a:pt x="1906" y="1555"/>
                      </a:lnTo>
                      <a:lnTo>
                        <a:pt x="1911" y="1557"/>
                      </a:lnTo>
                      <a:lnTo>
                        <a:pt x="1916" y="1559"/>
                      </a:lnTo>
                      <a:lnTo>
                        <a:pt x="1920" y="1562"/>
                      </a:lnTo>
                      <a:lnTo>
                        <a:pt x="1926" y="1563"/>
                      </a:lnTo>
                      <a:lnTo>
                        <a:pt x="1930" y="1565"/>
                      </a:lnTo>
                      <a:lnTo>
                        <a:pt x="1935" y="1567"/>
                      </a:lnTo>
                      <a:lnTo>
                        <a:pt x="1940" y="1569"/>
                      </a:lnTo>
                      <a:lnTo>
                        <a:pt x="1945" y="1571"/>
                      </a:lnTo>
                      <a:lnTo>
                        <a:pt x="1950" y="1573"/>
                      </a:lnTo>
                      <a:lnTo>
                        <a:pt x="1955" y="1575"/>
                      </a:lnTo>
                      <a:lnTo>
                        <a:pt x="1960" y="1577"/>
                      </a:lnTo>
                      <a:lnTo>
                        <a:pt x="1965" y="1579"/>
                      </a:lnTo>
                      <a:lnTo>
                        <a:pt x="1970" y="1581"/>
                      </a:lnTo>
                      <a:lnTo>
                        <a:pt x="1975" y="1582"/>
                      </a:lnTo>
                      <a:lnTo>
                        <a:pt x="1980" y="1584"/>
                      </a:lnTo>
                      <a:lnTo>
                        <a:pt x="1985" y="1586"/>
                      </a:lnTo>
                      <a:lnTo>
                        <a:pt x="1990" y="1588"/>
                      </a:lnTo>
                      <a:lnTo>
                        <a:pt x="1995" y="1589"/>
                      </a:lnTo>
                      <a:lnTo>
                        <a:pt x="2000" y="1591"/>
                      </a:lnTo>
                      <a:lnTo>
                        <a:pt x="2005" y="1593"/>
                      </a:lnTo>
                      <a:lnTo>
                        <a:pt x="2010" y="1594"/>
                      </a:lnTo>
                      <a:lnTo>
                        <a:pt x="2015" y="1596"/>
                      </a:lnTo>
                      <a:lnTo>
                        <a:pt x="2020" y="1597"/>
                      </a:lnTo>
                      <a:lnTo>
                        <a:pt x="2024" y="1599"/>
                      </a:lnTo>
                      <a:lnTo>
                        <a:pt x="2030" y="1601"/>
                      </a:lnTo>
                      <a:lnTo>
                        <a:pt x="2034" y="1602"/>
                      </a:lnTo>
                      <a:lnTo>
                        <a:pt x="2039" y="1604"/>
                      </a:lnTo>
                      <a:lnTo>
                        <a:pt x="2044" y="1605"/>
                      </a:lnTo>
                      <a:lnTo>
                        <a:pt x="2049" y="1607"/>
                      </a:lnTo>
                      <a:lnTo>
                        <a:pt x="2054" y="1608"/>
                      </a:lnTo>
                      <a:lnTo>
                        <a:pt x="2059" y="1610"/>
                      </a:lnTo>
                      <a:lnTo>
                        <a:pt x="2064" y="1611"/>
                      </a:lnTo>
                      <a:lnTo>
                        <a:pt x="2069" y="1612"/>
                      </a:lnTo>
                      <a:lnTo>
                        <a:pt x="2074" y="1614"/>
                      </a:lnTo>
                      <a:lnTo>
                        <a:pt x="2079" y="1615"/>
                      </a:lnTo>
                      <a:lnTo>
                        <a:pt x="2084" y="1616"/>
                      </a:lnTo>
                      <a:lnTo>
                        <a:pt x="2089" y="1618"/>
                      </a:lnTo>
                      <a:lnTo>
                        <a:pt x="2094" y="1619"/>
                      </a:lnTo>
                      <a:lnTo>
                        <a:pt x="2099" y="1620"/>
                      </a:lnTo>
                      <a:lnTo>
                        <a:pt x="2104" y="1622"/>
                      </a:lnTo>
                      <a:lnTo>
                        <a:pt x="2109" y="1623"/>
                      </a:lnTo>
                      <a:lnTo>
                        <a:pt x="2114" y="1624"/>
                      </a:lnTo>
                      <a:lnTo>
                        <a:pt x="2119" y="1625"/>
                      </a:lnTo>
                      <a:lnTo>
                        <a:pt x="2123" y="1627"/>
                      </a:lnTo>
                      <a:lnTo>
                        <a:pt x="2128" y="1628"/>
                      </a:lnTo>
                      <a:lnTo>
                        <a:pt x="2134" y="1629"/>
                      </a:lnTo>
                      <a:lnTo>
                        <a:pt x="2138" y="1630"/>
                      </a:lnTo>
                      <a:lnTo>
                        <a:pt x="2143" y="1631"/>
                      </a:lnTo>
                      <a:lnTo>
                        <a:pt x="2148" y="1633"/>
                      </a:lnTo>
                      <a:lnTo>
                        <a:pt x="2153" y="1634"/>
                      </a:lnTo>
                      <a:lnTo>
                        <a:pt x="2158" y="1635"/>
                      </a:lnTo>
                      <a:lnTo>
                        <a:pt x="2163" y="1636"/>
                      </a:lnTo>
                      <a:lnTo>
                        <a:pt x="2168" y="1637"/>
                      </a:lnTo>
                      <a:lnTo>
                        <a:pt x="2173" y="1638"/>
                      </a:lnTo>
                      <a:lnTo>
                        <a:pt x="2178" y="1639"/>
                      </a:lnTo>
                      <a:lnTo>
                        <a:pt x="2183" y="1640"/>
                      </a:lnTo>
                      <a:lnTo>
                        <a:pt x="2188" y="1641"/>
                      </a:lnTo>
                      <a:lnTo>
                        <a:pt x="2193" y="1642"/>
                      </a:lnTo>
                      <a:lnTo>
                        <a:pt x="2198" y="1643"/>
                      </a:lnTo>
                      <a:lnTo>
                        <a:pt x="2203" y="1644"/>
                      </a:lnTo>
                      <a:lnTo>
                        <a:pt x="2208" y="1645"/>
                      </a:lnTo>
                      <a:lnTo>
                        <a:pt x="2213" y="1646"/>
                      </a:lnTo>
                      <a:lnTo>
                        <a:pt x="2218" y="1647"/>
                      </a:lnTo>
                      <a:lnTo>
                        <a:pt x="2223" y="1648"/>
                      </a:lnTo>
                      <a:lnTo>
                        <a:pt x="2227" y="1649"/>
                      </a:lnTo>
                      <a:lnTo>
                        <a:pt x="2232" y="1650"/>
                      </a:lnTo>
                      <a:lnTo>
                        <a:pt x="2237" y="1651"/>
                      </a:lnTo>
                      <a:lnTo>
                        <a:pt x="2242" y="1651"/>
                      </a:lnTo>
                      <a:lnTo>
                        <a:pt x="2247" y="1652"/>
                      </a:lnTo>
                      <a:lnTo>
                        <a:pt x="2252" y="1653"/>
                      </a:lnTo>
                      <a:lnTo>
                        <a:pt x="2257" y="1654"/>
                      </a:lnTo>
                      <a:lnTo>
                        <a:pt x="2262" y="1655"/>
                      </a:lnTo>
                      <a:lnTo>
                        <a:pt x="2267" y="1656"/>
                      </a:lnTo>
                      <a:lnTo>
                        <a:pt x="2272" y="1656"/>
                      </a:lnTo>
                      <a:lnTo>
                        <a:pt x="2277" y="1657"/>
                      </a:lnTo>
                      <a:lnTo>
                        <a:pt x="2282" y="1658"/>
                      </a:lnTo>
                      <a:lnTo>
                        <a:pt x="2287" y="1659"/>
                      </a:lnTo>
                      <a:lnTo>
                        <a:pt x="2292" y="1660"/>
                      </a:lnTo>
                      <a:lnTo>
                        <a:pt x="2297" y="1660"/>
                      </a:lnTo>
                      <a:lnTo>
                        <a:pt x="2302" y="1661"/>
                      </a:lnTo>
                      <a:lnTo>
                        <a:pt x="2307" y="1662"/>
                      </a:lnTo>
                      <a:lnTo>
                        <a:pt x="2312" y="1663"/>
                      </a:lnTo>
                      <a:lnTo>
                        <a:pt x="2317" y="1663"/>
                      </a:lnTo>
                      <a:lnTo>
                        <a:pt x="2322" y="1664"/>
                      </a:lnTo>
                      <a:lnTo>
                        <a:pt x="2327" y="1665"/>
                      </a:lnTo>
                      <a:lnTo>
                        <a:pt x="2331" y="1665"/>
                      </a:lnTo>
                      <a:lnTo>
                        <a:pt x="2336" y="1666"/>
                      </a:lnTo>
                      <a:lnTo>
                        <a:pt x="2341" y="1667"/>
                      </a:lnTo>
                      <a:lnTo>
                        <a:pt x="2346" y="1667"/>
                      </a:lnTo>
                      <a:lnTo>
                        <a:pt x="2351" y="1668"/>
                      </a:lnTo>
                      <a:lnTo>
                        <a:pt x="2356" y="1669"/>
                      </a:lnTo>
                      <a:lnTo>
                        <a:pt x="2361" y="1669"/>
                      </a:lnTo>
                      <a:lnTo>
                        <a:pt x="2366" y="1670"/>
                      </a:lnTo>
                      <a:lnTo>
                        <a:pt x="2371" y="1671"/>
                      </a:lnTo>
                      <a:lnTo>
                        <a:pt x="2376" y="1671"/>
                      </a:lnTo>
                      <a:lnTo>
                        <a:pt x="2381" y="1672"/>
                      </a:lnTo>
                      <a:lnTo>
                        <a:pt x="2386" y="1672"/>
                      </a:lnTo>
                      <a:lnTo>
                        <a:pt x="2391" y="1673"/>
                      </a:lnTo>
                      <a:lnTo>
                        <a:pt x="2396" y="1674"/>
                      </a:lnTo>
                      <a:lnTo>
                        <a:pt x="2401" y="1674"/>
                      </a:lnTo>
                      <a:lnTo>
                        <a:pt x="2406" y="1675"/>
                      </a:lnTo>
                      <a:lnTo>
                        <a:pt x="2411" y="1675"/>
                      </a:lnTo>
                      <a:lnTo>
                        <a:pt x="2416" y="1676"/>
                      </a:lnTo>
                      <a:lnTo>
                        <a:pt x="2420" y="1676"/>
                      </a:lnTo>
                      <a:lnTo>
                        <a:pt x="2426" y="1677"/>
                      </a:lnTo>
                      <a:lnTo>
                        <a:pt x="2430" y="1677"/>
                      </a:lnTo>
                      <a:lnTo>
                        <a:pt x="2435" y="1678"/>
                      </a:lnTo>
                      <a:lnTo>
                        <a:pt x="2440" y="1678"/>
                      </a:lnTo>
                      <a:lnTo>
                        <a:pt x="2445" y="1679"/>
                      </a:lnTo>
                      <a:lnTo>
                        <a:pt x="2450" y="1679"/>
                      </a:lnTo>
                      <a:lnTo>
                        <a:pt x="2455" y="1680"/>
                      </a:lnTo>
                      <a:lnTo>
                        <a:pt x="2460" y="1680"/>
                      </a:lnTo>
                      <a:lnTo>
                        <a:pt x="2465" y="1681"/>
                      </a:lnTo>
                      <a:lnTo>
                        <a:pt x="2470" y="1681"/>
                      </a:lnTo>
                      <a:lnTo>
                        <a:pt x="2475" y="1682"/>
                      </a:lnTo>
                      <a:lnTo>
                        <a:pt x="2480" y="1682"/>
                      </a:lnTo>
                      <a:lnTo>
                        <a:pt x="2485" y="1683"/>
                      </a:lnTo>
                      <a:lnTo>
                        <a:pt x="2490" y="1683"/>
                      </a:lnTo>
                      <a:lnTo>
                        <a:pt x="2495" y="1683"/>
                      </a:lnTo>
                      <a:lnTo>
                        <a:pt x="2500" y="1684"/>
                      </a:lnTo>
                      <a:lnTo>
                        <a:pt x="2505" y="1684"/>
                      </a:lnTo>
                      <a:lnTo>
                        <a:pt x="2510" y="1685"/>
                      </a:lnTo>
                      <a:lnTo>
                        <a:pt x="2515" y="1685"/>
                      </a:lnTo>
                      <a:lnTo>
                        <a:pt x="2520" y="1686"/>
                      </a:lnTo>
                      <a:lnTo>
                        <a:pt x="2524" y="1686"/>
                      </a:lnTo>
                      <a:lnTo>
                        <a:pt x="2530" y="1686"/>
                      </a:lnTo>
                      <a:lnTo>
                        <a:pt x="2534" y="1686"/>
                      </a:lnTo>
                      <a:lnTo>
                        <a:pt x="2539" y="1687"/>
                      </a:lnTo>
                      <a:lnTo>
                        <a:pt x="2544" y="1687"/>
                      </a:lnTo>
                      <a:lnTo>
                        <a:pt x="2549" y="1688"/>
                      </a:lnTo>
                      <a:lnTo>
                        <a:pt x="2554" y="1688"/>
                      </a:lnTo>
                      <a:lnTo>
                        <a:pt x="2559" y="1688"/>
                      </a:lnTo>
                      <a:lnTo>
                        <a:pt x="2564" y="1689"/>
                      </a:lnTo>
                      <a:lnTo>
                        <a:pt x="2569" y="1689"/>
                      </a:lnTo>
                      <a:lnTo>
                        <a:pt x="2574" y="1689"/>
                      </a:lnTo>
                      <a:lnTo>
                        <a:pt x="2579" y="1690"/>
                      </a:lnTo>
                      <a:lnTo>
                        <a:pt x="2584" y="1690"/>
                      </a:lnTo>
                      <a:lnTo>
                        <a:pt x="2589" y="1690"/>
                      </a:lnTo>
                      <a:lnTo>
                        <a:pt x="2594" y="1691"/>
                      </a:lnTo>
                      <a:lnTo>
                        <a:pt x="2599" y="1691"/>
                      </a:lnTo>
                      <a:lnTo>
                        <a:pt x="2604" y="1691"/>
                      </a:lnTo>
                      <a:lnTo>
                        <a:pt x="2609" y="1692"/>
                      </a:lnTo>
                      <a:lnTo>
                        <a:pt x="2614" y="1692"/>
                      </a:lnTo>
                      <a:lnTo>
                        <a:pt x="2619" y="1692"/>
                      </a:lnTo>
                    </a:path>
                  </a:pathLst>
                </a:custGeom>
                <a:solidFill>
                  <a:srgbClr val="CECECE"/>
                </a:solidFill>
                <a:ln w="12700" cap="rnd">
                  <a:solidFill>
                    <a:srgbClr val="000000"/>
                  </a:solidFill>
                  <a:round/>
                  <a:headEnd/>
                  <a:tailEnd/>
                </a:ln>
              </p:spPr>
              <p:txBody>
                <a:bodyPr/>
                <a:lstStyle/>
                <a:p>
                  <a:pPr fontAlgn="auto">
                    <a:spcBef>
                      <a:spcPts val="0"/>
                    </a:spcBef>
                    <a:spcAft>
                      <a:spcPts val="0"/>
                    </a:spcAft>
                    <a:defRPr/>
                  </a:pPr>
                  <a:endParaRPr kumimoji="0" lang="en-US" sz="1800" kern="0">
                    <a:solidFill>
                      <a:sysClr val="windowText" lastClr="000000"/>
                    </a:solidFill>
                    <a:cs typeface="+mn-cs"/>
                  </a:endParaRPr>
                </a:p>
              </p:txBody>
            </p:sp>
            <p:sp>
              <p:nvSpPr>
                <p:cNvPr id="35" name="Freeform 7"/>
                <p:cNvSpPr>
                  <a:spLocks/>
                </p:cNvSpPr>
                <p:nvPr/>
              </p:nvSpPr>
              <p:spPr bwMode="auto">
                <a:xfrm>
                  <a:off x="396" y="2456"/>
                  <a:ext cx="2620" cy="876"/>
                </a:xfrm>
                <a:custGeom>
                  <a:avLst/>
                  <a:gdLst>
                    <a:gd name="T0" fmla="*/ 39 w 2620"/>
                    <a:gd name="T1" fmla="*/ 855 h 876"/>
                    <a:gd name="T2" fmla="*/ 84 w 2620"/>
                    <a:gd name="T3" fmla="*/ 770 h 876"/>
                    <a:gd name="T4" fmla="*/ 128 w 2620"/>
                    <a:gd name="T5" fmla="*/ 625 h 876"/>
                    <a:gd name="T6" fmla="*/ 173 w 2620"/>
                    <a:gd name="T7" fmla="*/ 440 h 876"/>
                    <a:gd name="T8" fmla="*/ 218 w 2620"/>
                    <a:gd name="T9" fmla="*/ 233 h 876"/>
                    <a:gd name="T10" fmla="*/ 262 w 2620"/>
                    <a:gd name="T11" fmla="*/ 23 h 876"/>
                    <a:gd name="T12" fmla="*/ 307 w 2620"/>
                    <a:gd name="T13" fmla="*/ 875 h 876"/>
                    <a:gd name="T14" fmla="*/ 351 w 2620"/>
                    <a:gd name="T15" fmla="*/ 875 h 876"/>
                    <a:gd name="T16" fmla="*/ 396 w 2620"/>
                    <a:gd name="T17" fmla="*/ 875 h 876"/>
                    <a:gd name="T18" fmla="*/ 440 w 2620"/>
                    <a:gd name="T19" fmla="*/ 875 h 876"/>
                    <a:gd name="T20" fmla="*/ 485 w 2620"/>
                    <a:gd name="T21" fmla="*/ 875 h 876"/>
                    <a:gd name="T22" fmla="*/ 530 w 2620"/>
                    <a:gd name="T23" fmla="*/ 875 h 876"/>
                    <a:gd name="T24" fmla="*/ 574 w 2620"/>
                    <a:gd name="T25" fmla="*/ 875 h 876"/>
                    <a:gd name="T26" fmla="*/ 619 w 2620"/>
                    <a:gd name="T27" fmla="*/ 875 h 876"/>
                    <a:gd name="T28" fmla="*/ 663 w 2620"/>
                    <a:gd name="T29" fmla="*/ 875 h 876"/>
                    <a:gd name="T30" fmla="*/ 708 w 2620"/>
                    <a:gd name="T31" fmla="*/ 875 h 876"/>
                    <a:gd name="T32" fmla="*/ 752 w 2620"/>
                    <a:gd name="T33" fmla="*/ 875 h 876"/>
                    <a:gd name="T34" fmla="*/ 797 w 2620"/>
                    <a:gd name="T35" fmla="*/ 875 h 876"/>
                    <a:gd name="T36" fmla="*/ 842 w 2620"/>
                    <a:gd name="T37" fmla="*/ 875 h 876"/>
                    <a:gd name="T38" fmla="*/ 886 w 2620"/>
                    <a:gd name="T39" fmla="*/ 875 h 876"/>
                    <a:gd name="T40" fmla="*/ 931 w 2620"/>
                    <a:gd name="T41" fmla="*/ 875 h 876"/>
                    <a:gd name="T42" fmla="*/ 975 w 2620"/>
                    <a:gd name="T43" fmla="*/ 875 h 876"/>
                    <a:gd name="T44" fmla="*/ 1020 w 2620"/>
                    <a:gd name="T45" fmla="*/ 875 h 876"/>
                    <a:gd name="T46" fmla="*/ 1064 w 2620"/>
                    <a:gd name="T47" fmla="*/ 875 h 876"/>
                    <a:gd name="T48" fmla="*/ 1109 w 2620"/>
                    <a:gd name="T49" fmla="*/ 875 h 876"/>
                    <a:gd name="T50" fmla="*/ 1153 w 2620"/>
                    <a:gd name="T51" fmla="*/ 875 h 876"/>
                    <a:gd name="T52" fmla="*/ 1198 w 2620"/>
                    <a:gd name="T53" fmla="*/ 875 h 876"/>
                    <a:gd name="T54" fmla="*/ 1242 w 2620"/>
                    <a:gd name="T55" fmla="*/ 875 h 876"/>
                    <a:gd name="T56" fmla="*/ 1287 w 2620"/>
                    <a:gd name="T57" fmla="*/ 875 h 876"/>
                    <a:gd name="T58" fmla="*/ 1331 w 2620"/>
                    <a:gd name="T59" fmla="*/ 875 h 876"/>
                    <a:gd name="T60" fmla="*/ 1376 w 2620"/>
                    <a:gd name="T61" fmla="*/ 875 h 876"/>
                    <a:gd name="T62" fmla="*/ 1421 w 2620"/>
                    <a:gd name="T63" fmla="*/ 875 h 876"/>
                    <a:gd name="T64" fmla="*/ 1465 w 2620"/>
                    <a:gd name="T65" fmla="*/ 875 h 876"/>
                    <a:gd name="T66" fmla="*/ 1510 w 2620"/>
                    <a:gd name="T67" fmla="*/ 875 h 876"/>
                    <a:gd name="T68" fmla="*/ 1554 w 2620"/>
                    <a:gd name="T69" fmla="*/ 875 h 876"/>
                    <a:gd name="T70" fmla="*/ 1599 w 2620"/>
                    <a:gd name="T71" fmla="*/ 875 h 876"/>
                    <a:gd name="T72" fmla="*/ 1643 w 2620"/>
                    <a:gd name="T73" fmla="*/ 875 h 876"/>
                    <a:gd name="T74" fmla="*/ 1688 w 2620"/>
                    <a:gd name="T75" fmla="*/ 875 h 876"/>
                    <a:gd name="T76" fmla="*/ 1732 w 2620"/>
                    <a:gd name="T77" fmla="*/ 875 h 876"/>
                    <a:gd name="T78" fmla="*/ 1777 w 2620"/>
                    <a:gd name="T79" fmla="*/ 654 h 876"/>
                    <a:gd name="T80" fmla="*/ 1822 w 2620"/>
                    <a:gd name="T81" fmla="*/ 678 h 876"/>
                    <a:gd name="T82" fmla="*/ 1866 w 2620"/>
                    <a:gd name="T83" fmla="*/ 700 h 876"/>
                    <a:gd name="T84" fmla="*/ 1911 w 2620"/>
                    <a:gd name="T85" fmla="*/ 720 h 876"/>
                    <a:gd name="T86" fmla="*/ 1955 w 2620"/>
                    <a:gd name="T87" fmla="*/ 738 h 876"/>
                    <a:gd name="T88" fmla="*/ 2000 w 2620"/>
                    <a:gd name="T89" fmla="*/ 754 h 876"/>
                    <a:gd name="T90" fmla="*/ 2044 w 2620"/>
                    <a:gd name="T91" fmla="*/ 768 h 876"/>
                    <a:gd name="T92" fmla="*/ 2089 w 2620"/>
                    <a:gd name="T93" fmla="*/ 781 h 876"/>
                    <a:gd name="T94" fmla="*/ 2134 w 2620"/>
                    <a:gd name="T95" fmla="*/ 792 h 876"/>
                    <a:gd name="T96" fmla="*/ 2178 w 2620"/>
                    <a:gd name="T97" fmla="*/ 802 h 876"/>
                    <a:gd name="T98" fmla="*/ 2223 w 2620"/>
                    <a:gd name="T99" fmla="*/ 811 h 876"/>
                    <a:gd name="T100" fmla="*/ 2267 w 2620"/>
                    <a:gd name="T101" fmla="*/ 819 h 876"/>
                    <a:gd name="T102" fmla="*/ 2312 w 2620"/>
                    <a:gd name="T103" fmla="*/ 826 h 876"/>
                    <a:gd name="T104" fmla="*/ 2356 w 2620"/>
                    <a:gd name="T105" fmla="*/ 832 h 876"/>
                    <a:gd name="T106" fmla="*/ 2401 w 2620"/>
                    <a:gd name="T107" fmla="*/ 837 h 876"/>
                    <a:gd name="T108" fmla="*/ 2445 w 2620"/>
                    <a:gd name="T109" fmla="*/ 842 h 876"/>
                    <a:gd name="T110" fmla="*/ 2490 w 2620"/>
                    <a:gd name="T111" fmla="*/ 846 h 876"/>
                    <a:gd name="T112" fmla="*/ 2534 w 2620"/>
                    <a:gd name="T113" fmla="*/ 849 h 876"/>
                    <a:gd name="T114" fmla="*/ 2579 w 2620"/>
                    <a:gd name="T115" fmla="*/ 853 h 8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20"/>
                    <a:gd name="T175" fmla="*/ 0 h 876"/>
                    <a:gd name="T176" fmla="*/ 2620 w 2620"/>
                    <a:gd name="T177" fmla="*/ 876 h 8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20" h="876">
                      <a:moveTo>
                        <a:pt x="0" y="875"/>
                      </a:moveTo>
                      <a:lnTo>
                        <a:pt x="5" y="875"/>
                      </a:lnTo>
                      <a:lnTo>
                        <a:pt x="10" y="874"/>
                      </a:lnTo>
                      <a:lnTo>
                        <a:pt x="15" y="873"/>
                      </a:lnTo>
                      <a:lnTo>
                        <a:pt x="20" y="871"/>
                      </a:lnTo>
                      <a:lnTo>
                        <a:pt x="25" y="868"/>
                      </a:lnTo>
                      <a:lnTo>
                        <a:pt x="30" y="865"/>
                      </a:lnTo>
                      <a:lnTo>
                        <a:pt x="35" y="860"/>
                      </a:lnTo>
                      <a:lnTo>
                        <a:pt x="39" y="855"/>
                      </a:lnTo>
                      <a:lnTo>
                        <a:pt x="44" y="849"/>
                      </a:lnTo>
                      <a:lnTo>
                        <a:pt x="49" y="842"/>
                      </a:lnTo>
                      <a:lnTo>
                        <a:pt x="54" y="834"/>
                      </a:lnTo>
                      <a:lnTo>
                        <a:pt x="59" y="826"/>
                      </a:lnTo>
                      <a:lnTo>
                        <a:pt x="64" y="816"/>
                      </a:lnTo>
                      <a:lnTo>
                        <a:pt x="69" y="806"/>
                      </a:lnTo>
                      <a:lnTo>
                        <a:pt x="74" y="795"/>
                      </a:lnTo>
                      <a:lnTo>
                        <a:pt x="79" y="783"/>
                      </a:lnTo>
                      <a:lnTo>
                        <a:pt x="84" y="770"/>
                      </a:lnTo>
                      <a:lnTo>
                        <a:pt x="89" y="757"/>
                      </a:lnTo>
                      <a:lnTo>
                        <a:pt x="94" y="743"/>
                      </a:lnTo>
                      <a:lnTo>
                        <a:pt x="99" y="728"/>
                      </a:lnTo>
                      <a:lnTo>
                        <a:pt x="104" y="712"/>
                      </a:lnTo>
                      <a:lnTo>
                        <a:pt x="109" y="696"/>
                      </a:lnTo>
                      <a:lnTo>
                        <a:pt x="114" y="679"/>
                      </a:lnTo>
                      <a:lnTo>
                        <a:pt x="119" y="662"/>
                      </a:lnTo>
                      <a:lnTo>
                        <a:pt x="124" y="644"/>
                      </a:lnTo>
                      <a:lnTo>
                        <a:pt x="128" y="625"/>
                      </a:lnTo>
                      <a:lnTo>
                        <a:pt x="134" y="606"/>
                      </a:lnTo>
                      <a:lnTo>
                        <a:pt x="139" y="587"/>
                      </a:lnTo>
                      <a:lnTo>
                        <a:pt x="143" y="567"/>
                      </a:lnTo>
                      <a:lnTo>
                        <a:pt x="148" y="547"/>
                      </a:lnTo>
                      <a:lnTo>
                        <a:pt x="153" y="526"/>
                      </a:lnTo>
                      <a:lnTo>
                        <a:pt x="158" y="505"/>
                      </a:lnTo>
                      <a:lnTo>
                        <a:pt x="163" y="483"/>
                      </a:lnTo>
                      <a:lnTo>
                        <a:pt x="168" y="462"/>
                      </a:lnTo>
                      <a:lnTo>
                        <a:pt x="173" y="440"/>
                      </a:lnTo>
                      <a:lnTo>
                        <a:pt x="178" y="418"/>
                      </a:lnTo>
                      <a:lnTo>
                        <a:pt x="183" y="395"/>
                      </a:lnTo>
                      <a:lnTo>
                        <a:pt x="188" y="372"/>
                      </a:lnTo>
                      <a:lnTo>
                        <a:pt x="193" y="349"/>
                      </a:lnTo>
                      <a:lnTo>
                        <a:pt x="198" y="326"/>
                      </a:lnTo>
                      <a:lnTo>
                        <a:pt x="203" y="303"/>
                      </a:lnTo>
                      <a:lnTo>
                        <a:pt x="208" y="280"/>
                      </a:lnTo>
                      <a:lnTo>
                        <a:pt x="213" y="256"/>
                      </a:lnTo>
                      <a:lnTo>
                        <a:pt x="218" y="233"/>
                      </a:lnTo>
                      <a:lnTo>
                        <a:pt x="223" y="210"/>
                      </a:lnTo>
                      <a:lnTo>
                        <a:pt x="228" y="186"/>
                      </a:lnTo>
                      <a:lnTo>
                        <a:pt x="232" y="163"/>
                      </a:lnTo>
                      <a:lnTo>
                        <a:pt x="238" y="140"/>
                      </a:lnTo>
                      <a:lnTo>
                        <a:pt x="242" y="116"/>
                      </a:lnTo>
                      <a:lnTo>
                        <a:pt x="247" y="93"/>
                      </a:lnTo>
                      <a:lnTo>
                        <a:pt x="252" y="70"/>
                      </a:lnTo>
                      <a:lnTo>
                        <a:pt x="257" y="46"/>
                      </a:lnTo>
                      <a:lnTo>
                        <a:pt x="262" y="23"/>
                      </a:lnTo>
                      <a:lnTo>
                        <a:pt x="267" y="0"/>
                      </a:lnTo>
                      <a:lnTo>
                        <a:pt x="272" y="875"/>
                      </a:lnTo>
                      <a:lnTo>
                        <a:pt x="277" y="875"/>
                      </a:lnTo>
                      <a:lnTo>
                        <a:pt x="282" y="875"/>
                      </a:lnTo>
                      <a:lnTo>
                        <a:pt x="287" y="875"/>
                      </a:lnTo>
                      <a:lnTo>
                        <a:pt x="292" y="875"/>
                      </a:lnTo>
                      <a:lnTo>
                        <a:pt x="297" y="875"/>
                      </a:lnTo>
                      <a:lnTo>
                        <a:pt x="302" y="875"/>
                      </a:lnTo>
                      <a:lnTo>
                        <a:pt x="307" y="875"/>
                      </a:lnTo>
                      <a:lnTo>
                        <a:pt x="312" y="875"/>
                      </a:lnTo>
                      <a:lnTo>
                        <a:pt x="317" y="875"/>
                      </a:lnTo>
                      <a:lnTo>
                        <a:pt x="322" y="875"/>
                      </a:lnTo>
                      <a:lnTo>
                        <a:pt x="327" y="875"/>
                      </a:lnTo>
                      <a:lnTo>
                        <a:pt x="331" y="875"/>
                      </a:lnTo>
                      <a:lnTo>
                        <a:pt x="336" y="875"/>
                      </a:lnTo>
                      <a:lnTo>
                        <a:pt x="342" y="875"/>
                      </a:lnTo>
                      <a:lnTo>
                        <a:pt x="346" y="875"/>
                      </a:lnTo>
                      <a:lnTo>
                        <a:pt x="351" y="875"/>
                      </a:lnTo>
                      <a:lnTo>
                        <a:pt x="356" y="875"/>
                      </a:lnTo>
                      <a:lnTo>
                        <a:pt x="361" y="875"/>
                      </a:lnTo>
                      <a:lnTo>
                        <a:pt x="366" y="875"/>
                      </a:lnTo>
                      <a:lnTo>
                        <a:pt x="371" y="875"/>
                      </a:lnTo>
                      <a:lnTo>
                        <a:pt x="376" y="875"/>
                      </a:lnTo>
                      <a:lnTo>
                        <a:pt x="381" y="875"/>
                      </a:lnTo>
                      <a:lnTo>
                        <a:pt x="386" y="875"/>
                      </a:lnTo>
                      <a:lnTo>
                        <a:pt x="391" y="875"/>
                      </a:lnTo>
                      <a:lnTo>
                        <a:pt x="396" y="875"/>
                      </a:lnTo>
                      <a:lnTo>
                        <a:pt x="401" y="875"/>
                      </a:lnTo>
                      <a:lnTo>
                        <a:pt x="406" y="875"/>
                      </a:lnTo>
                      <a:lnTo>
                        <a:pt x="411" y="875"/>
                      </a:lnTo>
                      <a:lnTo>
                        <a:pt x="416" y="875"/>
                      </a:lnTo>
                      <a:lnTo>
                        <a:pt x="421" y="875"/>
                      </a:lnTo>
                      <a:lnTo>
                        <a:pt x="426" y="875"/>
                      </a:lnTo>
                      <a:lnTo>
                        <a:pt x="431" y="875"/>
                      </a:lnTo>
                      <a:lnTo>
                        <a:pt x="435" y="875"/>
                      </a:lnTo>
                      <a:lnTo>
                        <a:pt x="440" y="875"/>
                      </a:lnTo>
                      <a:lnTo>
                        <a:pt x="445" y="875"/>
                      </a:lnTo>
                      <a:lnTo>
                        <a:pt x="450" y="875"/>
                      </a:lnTo>
                      <a:lnTo>
                        <a:pt x="455" y="875"/>
                      </a:lnTo>
                      <a:lnTo>
                        <a:pt x="460" y="875"/>
                      </a:lnTo>
                      <a:lnTo>
                        <a:pt x="465" y="875"/>
                      </a:lnTo>
                      <a:lnTo>
                        <a:pt x="470" y="875"/>
                      </a:lnTo>
                      <a:lnTo>
                        <a:pt x="475" y="875"/>
                      </a:lnTo>
                      <a:lnTo>
                        <a:pt x="480" y="875"/>
                      </a:lnTo>
                      <a:lnTo>
                        <a:pt x="485" y="875"/>
                      </a:lnTo>
                      <a:lnTo>
                        <a:pt x="490" y="875"/>
                      </a:lnTo>
                      <a:lnTo>
                        <a:pt x="495" y="875"/>
                      </a:lnTo>
                      <a:lnTo>
                        <a:pt x="500" y="875"/>
                      </a:lnTo>
                      <a:lnTo>
                        <a:pt x="505" y="875"/>
                      </a:lnTo>
                      <a:lnTo>
                        <a:pt x="510" y="875"/>
                      </a:lnTo>
                      <a:lnTo>
                        <a:pt x="515" y="875"/>
                      </a:lnTo>
                      <a:lnTo>
                        <a:pt x="520" y="875"/>
                      </a:lnTo>
                      <a:lnTo>
                        <a:pt x="524" y="875"/>
                      </a:lnTo>
                      <a:lnTo>
                        <a:pt x="530" y="875"/>
                      </a:lnTo>
                      <a:lnTo>
                        <a:pt x="535" y="875"/>
                      </a:lnTo>
                      <a:lnTo>
                        <a:pt x="539" y="875"/>
                      </a:lnTo>
                      <a:lnTo>
                        <a:pt x="544" y="875"/>
                      </a:lnTo>
                      <a:lnTo>
                        <a:pt x="549" y="875"/>
                      </a:lnTo>
                      <a:lnTo>
                        <a:pt x="554" y="875"/>
                      </a:lnTo>
                      <a:lnTo>
                        <a:pt x="559" y="875"/>
                      </a:lnTo>
                      <a:lnTo>
                        <a:pt x="564" y="875"/>
                      </a:lnTo>
                      <a:lnTo>
                        <a:pt x="569" y="875"/>
                      </a:lnTo>
                      <a:lnTo>
                        <a:pt x="574" y="875"/>
                      </a:lnTo>
                      <a:lnTo>
                        <a:pt x="579" y="875"/>
                      </a:lnTo>
                      <a:lnTo>
                        <a:pt x="584" y="875"/>
                      </a:lnTo>
                      <a:lnTo>
                        <a:pt x="589" y="875"/>
                      </a:lnTo>
                      <a:lnTo>
                        <a:pt x="594" y="875"/>
                      </a:lnTo>
                      <a:lnTo>
                        <a:pt x="599" y="875"/>
                      </a:lnTo>
                      <a:lnTo>
                        <a:pt x="604" y="875"/>
                      </a:lnTo>
                      <a:lnTo>
                        <a:pt x="609" y="875"/>
                      </a:lnTo>
                      <a:lnTo>
                        <a:pt x="614" y="875"/>
                      </a:lnTo>
                      <a:lnTo>
                        <a:pt x="619" y="875"/>
                      </a:lnTo>
                      <a:lnTo>
                        <a:pt x="624" y="875"/>
                      </a:lnTo>
                      <a:lnTo>
                        <a:pt x="628" y="875"/>
                      </a:lnTo>
                      <a:lnTo>
                        <a:pt x="634" y="875"/>
                      </a:lnTo>
                      <a:lnTo>
                        <a:pt x="638" y="875"/>
                      </a:lnTo>
                      <a:lnTo>
                        <a:pt x="643" y="875"/>
                      </a:lnTo>
                      <a:lnTo>
                        <a:pt x="648" y="875"/>
                      </a:lnTo>
                      <a:lnTo>
                        <a:pt x="653" y="875"/>
                      </a:lnTo>
                      <a:lnTo>
                        <a:pt x="658" y="875"/>
                      </a:lnTo>
                      <a:lnTo>
                        <a:pt x="663" y="875"/>
                      </a:lnTo>
                      <a:lnTo>
                        <a:pt x="668" y="875"/>
                      </a:lnTo>
                      <a:lnTo>
                        <a:pt x="673" y="875"/>
                      </a:lnTo>
                      <a:lnTo>
                        <a:pt x="678" y="875"/>
                      </a:lnTo>
                      <a:lnTo>
                        <a:pt x="683" y="875"/>
                      </a:lnTo>
                      <a:lnTo>
                        <a:pt x="688" y="875"/>
                      </a:lnTo>
                      <a:lnTo>
                        <a:pt x="693" y="875"/>
                      </a:lnTo>
                      <a:lnTo>
                        <a:pt x="698" y="875"/>
                      </a:lnTo>
                      <a:lnTo>
                        <a:pt x="703" y="875"/>
                      </a:lnTo>
                      <a:lnTo>
                        <a:pt x="708" y="875"/>
                      </a:lnTo>
                      <a:lnTo>
                        <a:pt x="713" y="875"/>
                      </a:lnTo>
                      <a:lnTo>
                        <a:pt x="718" y="875"/>
                      </a:lnTo>
                      <a:lnTo>
                        <a:pt x="723" y="875"/>
                      </a:lnTo>
                      <a:lnTo>
                        <a:pt x="728" y="875"/>
                      </a:lnTo>
                      <a:lnTo>
                        <a:pt x="732" y="875"/>
                      </a:lnTo>
                      <a:lnTo>
                        <a:pt x="738" y="875"/>
                      </a:lnTo>
                      <a:lnTo>
                        <a:pt x="742" y="875"/>
                      </a:lnTo>
                      <a:lnTo>
                        <a:pt x="747" y="875"/>
                      </a:lnTo>
                      <a:lnTo>
                        <a:pt x="752" y="875"/>
                      </a:lnTo>
                      <a:lnTo>
                        <a:pt x="757" y="875"/>
                      </a:lnTo>
                      <a:lnTo>
                        <a:pt x="762" y="875"/>
                      </a:lnTo>
                      <a:lnTo>
                        <a:pt x="767" y="875"/>
                      </a:lnTo>
                      <a:lnTo>
                        <a:pt x="772" y="875"/>
                      </a:lnTo>
                      <a:lnTo>
                        <a:pt x="777" y="875"/>
                      </a:lnTo>
                      <a:lnTo>
                        <a:pt x="782" y="875"/>
                      </a:lnTo>
                      <a:lnTo>
                        <a:pt x="787" y="875"/>
                      </a:lnTo>
                      <a:lnTo>
                        <a:pt x="792" y="875"/>
                      </a:lnTo>
                      <a:lnTo>
                        <a:pt x="797" y="875"/>
                      </a:lnTo>
                      <a:lnTo>
                        <a:pt x="802" y="875"/>
                      </a:lnTo>
                      <a:lnTo>
                        <a:pt x="807" y="875"/>
                      </a:lnTo>
                      <a:lnTo>
                        <a:pt x="812" y="875"/>
                      </a:lnTo>
                      <a:lnTo>
                        <a:pt x="817" y="875"/>
                      </a:lnTo>
                      <a:lnTo>
                        <a:pt x="822" y="875"/>
                      </a:lnTo>
                      <a:lnTo>
                        <a:pt x="827" y="875"/>
                      </a:lnTo>
                      <a:lnTo>
                        <a:pt x="831" y="875"/>
                      </a:lnTo>
                      <a:lnTo>
                        <a:pt x="836" y="875"/>
                      </a:lnTo>
                      <a:lnTo>
                        <a:pt x="842" y="875"/>
                      </a:lnTo>
                      <a:lnTo>
                        <a:pt x="846" y="875"/>
                      </a:lnTo>
                      <a:lnTo>
                        <a:pt x="851" y="875"/>
                      </a:lnTo>
                      <a:lnTo>
                        <a:pt x="856" y="875"/>
                      </a:lnTo>
                      <a:lnTo>
                        <a:pt x="861" y="875"/>
                      </a:lnTo>
                      <a:lnTo>
                        <a:pt x="866" y="875"/>
                      </a:lnTo>
                      <a:lnTo>
                        <a:pt x="871" y="875"/>
                      </a:lnTo>
                      <a:lnTo>
                        <a:pt x="876" y="875"/>
                      </a:lnTo>
                      <a:lnTo>
                        <a:pt x="881" y="875"/>
                      </a:lnTo>
                      <a:lnTo>
                        <a:pt x="886" y="875"/>
                      </a:lnTo>
                      <a:lnTo>
                        <a:pt x="891" y="875"/>
                      </a:lnTo>
                      <a:lnTo>
                        <a:pt x="896" y="875"/>
                      </a:lnTo>
                      <a:lnTo>
                        <a:pt x="901" y="875"/>
                      </a:lnTo>
                      <a:lnTo>
                        <a:pt x="906" y="875"/>
                      </a:lnTo>
                      <a:lnTo>
                        <a:pt x="911" y="875"/>
                      </a:lnTo>
                      <a:lnTo>
                        <a:pt x="916" y="875"/>
                      </a:lnTo>
                      <a:lnTo>
                        <a:pt x="921" y="875"/>
                      </a:lnTo>
                      <a:lnTo>
                        <a:pt x="926" y="875"/>
                      </a:lnTo>
                      <a:lnTo>
                        <a:pt x="931" y="875"/>
                      </a:lnTo>
                      <a:lnTo>
                        <a:pt x="935" y="875"/>
                      </a:lnTo>
                      <a:lnTo>
                        <a:pt x="940" y="875"/>
                      </a:lnTo>
                      <a:lnTo>
                        <a:pt x="945" y="875"/>
                      </a:lnTo>
                      <a:lnTo>
                        <a:pt x="950" y="875"/>
                      </a:lnTo>
                      <a:lnTo>
                        <a:pt x="955" y="875"/>
                      </a:lnTo>
                      <a:lnTo>
                        <a:pt x="960" y="875"/>
                      </a:lnTo>
                      <a:lnTo>
                        <a:pt x="965" y="875"/>
                      </a:lnTo>
                      <a:lnTo>
                        <a:pt x="970" y="875"/>
                      </a:lnTo>
                      <a:lnTo>
                        <a:pt x="975" y="875"/>
                      </a:lnTo>
                      <a:lnTo>
                        <a:pt x="980" y="875"/>
                      </a:lnTo>
                      <a:lnTo>
                        <a:pt x="985" y="875"/>
                      </a:lnTo>
                      <a:lnTo>
                        <a:pt x="990" y="875"/>
                      </a:lnTo>
                      <a:lnTo>
                        <a:pt x="995" y="875"/>
                      </a:lnTo>
                      <a:lnTo>
                        <a:pt x="1000" y="875"/>
                      </a:lnTo>
                      <a:lnTo>
                        <a:pt x="1005" y="875"/>
                      </a:lnTo>
                      <a:lnTo>
                        <a:pt x="1010" y="875"/>
                      </a:lnTo>
                      <a:lnTo>
                        <a:pt x="1015" y="875"/>
                      </a:lnTo>
                      <a:lnTo>
                        <a:pt x="1020" y="875"/>
                      </a:lnTo>
                      <a:lnTo>
                        <a:pt x="1024" y="875"/>
                      </a:lnTo>
                      <a:lnTo>
                        <a:pt x="1030" y="875"/>
                      </a:lnTo>
                      <a:lnTo>
                        <a:pt x="1035" y="875"/>
                      </a:lnTo>
                      <a:lnTo>
                        <a:pt x="1039" y="875"/>
                      </a:lnTo>
                      <a:lnTo>
                        <a:pt x="1044" y="875"/>
                      </a:lnTo>
                      <a:lnTo>
                        <a:pt x="1049" y="875"/>
                      </a:lnTo>
                      <a:lnTo>
                        <a:pt x="1054" y="875"/>
                      </a:lnTo>
                      <a:lnTo>
                        <a:pt x="1059" y="875"/>
                      </a:lnTo>
                      <a:lnTo>
                        <a:pt x="1064" y="875"/>
                      </a:lnTo>
                      <a:lnTo>
                        <a:pt x="1069" y="875"/>
                      </a:lnTo>
                      <a:lnTo>
                        <a:pt x="1074" y="875"/>
                      </a:lnTo>
                      <a:lnTo>
                        <a:pt x="1079" y="875"/>
                      </a:lnTo>
                      <a:lnTo>
                        <a:pt x="1084" y="875"/>
                      </a:lnTo>
                      <a:lnTo>
                        <a:pt x="1089" y="875"/>
                      </a:lnTo>
                      <a:lnTo>
                        <a:pt x="1094" y="875"/>
                      </a:lnTo>
                      <a:lnTo>
                        <a:pt x="1099" y="875"/>
                      </a:lnTo>
                      <a:lnTo>
                        <a:pt x="1104" y="875"/>
                      </a:lnTo>
                      <a:lnTo>
                        <a:pt x="1109" y="875"/>
                      </a:lnTo>
                      <a:lnTo>
                        <a:pt x="1114" y="875"/>
                      </a:lnTo>
                      <a:lnTo>
                        <a:pt x="1119" y="875"/>
                      </a:lnTo>
                      <a:lnTo>
                        <a:pt x="1124" y="875"/>
                      </a:lnTo>
                      <a:lnTo>
                        <a:pt x="1128" y="875"/>
                      </a:lnTo>
                      <a:lnTo>
                        <a:pt x="1134" y="875"/>
                      </a:lnTo>
                      <a:lnTo>
                        <a:pt x="1138" y="875"/>
                      </a:lnTo>
                      <a:lnTo>
                        <a:pt x="1143" y="875"/>
                      </a:lnTo>
                      <a:lnTo>
                        <a:pt x="1148" y="875"/>
                      </a:lnTo>
                      <a:lnTo>
                        <a:pt x="1153" y="875"/>
                      </a:lnTo>
                      <a:lnTo>
                        <a:pt x="1158" y="875"/>
                      </a:lnTo>
                      <a:lnTo>
                        <a:pt x="1163" y="875"/>
                      </a:lnTo>
                      <a:lnTo>
                        <a:pt x="1168" y="875"/>
                      </a:lnTo>
                      <a:lnTo>
                        <a:pt x="1173" y="875"/>
                      </a:lnTo>
                      <a:lnTo>
                        <a:pt x="1178" y="875"/>
                      </a:lnTo>
                      <a:lnTo>
                        <a:pt x="1183" y="875"/>
                      </a:lnTo>
                      <a:lnTo>
                        <a:pt x="1188" y="875"/>
                      </a:lnTo>
                      <a:lnTo>
                        <a:pt x="1193" y="875"/>
                      </a:lnTo>
                      <a:lnTo>
                        <a:pt x="1198" y="875"/>
                      </a:lnTo>
                      <a:lnTo>
                        <a:pt x="1203" y="875"/>
                      </a:lnTo>
                      <a:lnTo>
                        <a:pt x="1208" y="875"/>
                      </a:lnTo>
                      <a:lnTo>
                        <a:pt x="1213" y="875"/>
                      </a:lnTo>
                      <a:lnTo>
                        <a:pt x="1218" y="875"/>
                      </a:lnTo>
                      <a:lnTo>
                        <a:pt x="1223" y="875"/>
                      </a:lnTo>
                      <a:lnTo>
                        <a:pt x="1227" y="875"/>
                      </a:lnTo>
                      <a:lnTo>
                        <a:pt x="1232" y="875"/>
                      </a:lnTo>
                      <a:lnTo>
                        <a:pt x="1238" y="875"/>
                      </a:lnTo>
                      <a:lnTo>
                        <a:pt x="1242" y="875"/>
                      </a:lnTo>
                      <a:lnTo>
                        <a:pt x="1247" y="875"/>
                      </a:lnTo>
                      <a:lnTo>
                        <a:pt x="1252" y="875"/>
                      </a:lnTo>
                      <a:lnTo>
                        <a:pt x="1257" y="875"/>
                      </a:lnTo>
                      <a:lnTo>
                        <a:pt x="1262" y="875"/>
                      </a:lnTo>
                      <a:lnTo>
                        <a:pt x="1267" y="875"/>
                      </a:lnTo>
                      <a:lnTo>
                        <a:pt x="1272" y="875"/>
                      </a:lnTo>
                      <a:lnTo>
                        <a:pt x="1277" y="875"/>
                      </a:lnTo>
                      <a:lnTo>
                        <a:pt x="1282" y="875"/>
                      </a:lnTo>
                      <a:lnTo>
                        <a:pt x="1287" y="875"/>
                      </a:lnTo>
                      <a:lnTo>
                        <a:pt x="1292" y="875"/>
                      </a:lnTo>
                      <a:lnTo>
                        <a:pt x="1297" y="875"/>
                      </a:lnTo>
                      <a:lnTo>
                        <a:pt x="1302" y="875"/>
                      </a:lnTo>
                      <a:lnTo>
                        <a:pt x="1307" y="875"/>
                      </a:lnTo>
                      <a:lnTo>
                        <a:pt x="1312" y="875"/>
                      </a:lnTo>
                      <a:lnTo>
                        <a:pt x="1317" y="875"/>
                      </a:lnTo>
                      <a:lnTo>
                        <a:pt x="1322" y="875"/>
                      </a:lnTo>
                      <a:lnTo>
                        <a:pt x="1327" y="875"/>
                      </a:lnTo>
                      <a:lnTo>
                        <a:pt x="1331" y="875"/>
                      </a:lnTo>
                      <a:lnTo>
                        <a:pt x="1336" y="875"/>
                      </a:lnTo>
                      <a:lnTo>
                        <a:pt x="1341" y="875"/>
                      </a:lnTo>
                      <a:lnTo>
                        <a:pt x="1346" y="875"/>
                      </a:lnTo>
                      <a:lnTo>
                        <a:pt x="1351" y="875"/>
                      </a:lnTo>
                      <a:lnTo>
                        <a:pt x="1356" y="875"/>
                      </a:lnTo>
                      <a:lnTo>
                        <a:pt x="1361" y="875"/>
                      </a:lnTo>
                      <a:lnTo>
                        <a:pt x="1366" y="875"/>
                      </a:lnTo>
                      <a:lnTo>
                        <a:pt x="1371" y="875"/>
                      </a:lnTo>
                      <a:lnTo>
                        <a:pt x="1376" y="875"/>
                      </a:lnTo>
                      <a:lnTo>
                        <a:pt x="1381" y="875"/>
                      </a:lnTo>
                      <a:lnTo>
                        <a:pt x="1386" y="875"/>
                      </a:lnTo>
                      <a:lnTo>
                        <a:pt x="1391" y="875"/>
                      </a:lnTo>
                      <a:lnTo>
                        <a:pt x="1396" y="875"/>
                      </a:lnTo>
                      <a:lnTo>
                        <a:pt x="1401" y="875"/>
                      </a:lnTo>
                      <a:lnTo>
                        <a:pt x="1406" y="875"/>
                      </a:lnTo>
                      <a:lnTo>
                        <a:pt x="1411" y="875"/>
                      </a:lnTo>
                      <a:lnTo>
                        <a:pt x="1416" y="875"/>
                      </a:lnTo>
                      <a:lnTo>
                        <a:pt x="1421" y="875"/>
                      </a:lnTo>
                      <a:lnTo>
                        <a:pt x="1426" y="875"/>
                      </a:lnTo>
                      <a:lnTo>
                        <a:pt x="1431" y="875"/>
                      </a:lnTo>
                      <a:lnTo>
                        <a:pt x="1435" y="875"/>
                      </a:lnTo>
                      <a:lnTo>
                        <a:pt x="1440" y="875"/>
                      </a:lnTo>
                      <a:lnTo>
                        <a:pt x="1445" y="875"/>
                      </a:lnTo>
                      <a:lnTo>
                        <a:pt x="1450" y="875"/>
                      </a:lnTo>
                      <a:lnTo>
                        <a:pt x="1455" y="875"/>
                      </a:lnTo>
                      <a:lnTo>
                        <a:pt x="1460" y="875"/>
                      </a:lnTo>
                      <a:lnTo>
                        <a:pt x="1465" y="875"/>
                      </a:lnTo>
                      <a:lnTo>
                        <a:pt x="1470" y="875"/>
                      </a:lnTo>
                      <a:lnTo>
                        <a:pt x="1475" y="875"/>
                      </a:lnTo>
                      <a:lnTo>
                        <a:pt x="1480" y="875"/>
                      </a:lnTo>
                      <a:lnTo>
                        <a:pt x="1485" y="875"/>
                      </a:lnTo>
                      <a:lnTo>
                        <a:pt x="1490" y="875"/>
                      </a:lnTo>
                      <a:lnTo>
                        <a:pt x="1495" y="875"/>
                      </a:lnTo>
                      <a:lnTo>
                        <a:pt x="1500" y="875"/>
                      </a:lnTo>
                      <a:lnTo>
                        <a:pt x="1505" y="875"/>
                      </a:lnTo>
                      <a:lnTo>
                        <a:pt x="1510" y="875"/>
                      </a:lnTo>
                      <a:lnTo>
                        <a:pt x="1515" y="875"/>
                      </a:lnTo>
                      <a:lnTo>
                        <a:pt x="1520" y="875"/>
                      </a:lnTo>
                      <a:lnTo>
                        <a:pt x="1524" y="875"/>
                      </a:lnTo>
                      <a:lnTo>
                        <a:pt x="1530" y="875"/>
                      </a:lnTo>
                      <a:lnTo>
                        <a:pt x="1534" y="875"/>
                      </a:lnTo>
                      <a:lnTo>
                        <a:pt x="1539" y="875"/>
                      </a:lnTo>
                      <a:lnTo>
                        <a:pt x="1544" y="875"/>
                      </a:lnTo>
                      <a:lnTo>
                        <a:pt x="1549" y="875"/>
                      </a:lnTo>
                      <a:lnTo>
                        <a:pt x="1554" y="875"/>
                      </a:lnTo>
                      <a:lnTo>
                        <a:pt x="1559" y="875"/>
                      </a:lnTo>
                      <a:lnTo>
                        <a:pt x="1564" y="875"/>
                      </a:lnTo>
                      <a:lnTo>
                        <a:pt x="1569" y="875"/>
                      </a:lnTo>
                      <a:lnTo>
                        <a:pt x="1574" y="875"/>
                      </a:lnTo>
                      <a:lnTo>
                        <a:pt x="1579" y="875"/>
                      </a:lnTo>
                      <a:lnTo>
                        <a:pt x="1584" y="875"/>
                      </a:lnTo>
                      <a:lnTo>
                        <a:pt x="1589" y="875"/>
                      </a:lnTo>
                      <a:lnTo>
                        <a:pt x="1594" y="875"/>
                      </a:lnTo>
                      <a:lnTo>
                        <a:pt x="1599" y="875"/>
                      </a:lnTo>
                      <a:lnTo>
                        <a:pt x="1604" y="875"/>
                      </a:lnTo>
                      <a:lnTo>
                        <a:pt x="1609" y="875"/>
                      </a:lnTo>
                      <a:lnTo>
                        <a:pt x="1614" y="875"/>
                      </a:lnTo>
                      <a:lnTo>
                        <a:pt x="1619" y="875"/>
                      </a:lnTo>
                      <a:lnTo>
                        <a:pt x="1624" y="875"/>
                      </a:lnTo>
                      <a:lnTo>
                        <a:pt x="1628" y="875"/>
                      </a:lnTo>
                      <a:lnTo>
                        <a:pt x="1634" y="875"/>
                      </a:lnTo>
                      <a:lnTo>
                        <a:pt x="1638" y="875"/>
                      </a:lnTo>
                      <a:lnTo>
                        <a:pt x="1643" y="875"/>
                      </a:lnTo>
                      <a:lnTo>
                        <a:pt x="1648" y="875"/>
                      </a:lnTo>
                      <a:lnTo>
                        <a:pt x="1653" y="875"/>
                      </a:lnTo>
                      <a:lnTo>
                        <a:pt x="1658" y="875"/>
                      </a:lnTo>
                      <a:lnTo>
                        <a:pt x="1663" y="875"/>
                      </a:lnTo>
                      <a:lnTo>
                        <a:pt x="1668" y="875"/>
                      </a:lnTo>
                      <a:lnTo>
                        <a:pt x="1673" y="875"/>
                      </a:lnTo>
                      <a:lnTo>
                        <a:pt x="1678" y="875"/>
                      </a:lnTo>
                      <a:lnTo>
                        <a:pt x="1683" y="875"/>
                      </a:lnTo>
                      <a:lnTo>
                        <a:pt x="1688" y="875"/>
                      </a:lnTo>
                      <a:lnTo>
                        <a:pt x="1693" y="875"/>
                      </a:lnTo>
                      <a:lnTo>
                        <a:pt x="1698" y="875"/>
                      </a:lnTo>
                      <a:lnTo>
                        <a:pt x="1703" y="875"/>
                      </a:lnTo>
                      <a:lnTo>
                        <a:pt x="1708" y="875"/>
                      </a:lnTo>
                      <a:lnTo>
                        <a:pt x="1713" y="875"/>
                      </a:lnTo>
                      <a:lnTo>
                        <a:pt x="1718" y="875"/>
                      </a:lnTo>
                      <a:lnTo>
                        <a:pt x="1723" y="875"/>
                      </a:lnTo>
                      <a:lnTo>
                        <a:pt x="1727" y="875"/>
                      </a:lnTo>
                      <a:lnTo>
                        <a:pt x="1732" y="875"/>
                      </a:lnTo>
                      <a:lnTo>
                        <a:pt x="1738" y="629"/>
                      </a:lnTo>
                      <a:lnTo>
                        <a:pt x="1742" y="633"/>
                      </a:lnTo>
                      <a:lnTo>
                        <a:pt x="1747" y="636"/>
                      </a:lnTo>
                      <a:lnTo>
                        <a:pt x="1752" y="639"/>
                      </a:lnTo>
                      <a:lnTo>
                        <a:pt x="1757" y="642"/>
                      </a:lnTo>
                      <a:lnTo>
                        <a:pt x="1762" y="645"/>
                      </a:lnTo>
                      <a:lnTo>
                        <a:pt x="1767" y="648"/>
                      </a:lnTo>
                      <a:lnTo>
                        <a:pt x="1772" y="651"/>
                      </a:lnTo>
                      <a:lnTo>
                        <a:pt x="1777" y="654"/>
                      </a:lnTo>
                      <a:lnTo>
                        <a:pt x="1782" y="656"/>
                      </a:lnTo>
                      <a:lnTo>
                        <a:pt x="1787" y="659"/>
                      </a:lnTo>
                      <a:lnTo>
                        <a:pt x="1792" y="662"/>
                      </a:lnTo>
                      <a:lnTo>
                        <a:pt x="1797" y="665"/>
                      </a:lnTo>
                      <a:lnTo>
                        <a:pt x="1802" y="667"/>
                      </a:lnTo>
                      <a:lnTo>
                        <a:pt x="1807" y="670"/>
                      </a:lnTo>
                      <a:lnTo>
                        <a:pt x="1812" y="673"/>
                      </a:lnTo>
                      <a:lnTo>
                        <a:pt x="1817" y="675"/>
                      </a:lnTo>
                      <a:lnTo>
                        <a:pt x="1822" y="678"/>
                      </a:lnTo>
                      <a:lnTo>
                        <a:pt x="1827" y="681"/>
                      </a:lnTo>
                      <a:lnTo>
                        <a:pt x="1831" y="683"/>
                      </a:lnTo>
                      <a:lnTo>
                        <a:pt x="1836" y="686"/>
                      </a:lnTo>
                      <a:lnTo>
                        <a:pt x="1841" y="688"/>
                      </a:lnTo>
                      <a:lnTo>
                        <a:pt x="1846" y="691"/>
                      </a:lnTo>
                      <a:lnTo>
                        <a:pt x="1851" y="693"/>
                      </a:lnTo>
                      <a:lnTo>
                        <a:pt x="1856" y="695"/>
                      </a:lnTo>
                      <a:lnTo>
                        <a:pt x="1861" y="698"/>
                      </a:lnTo>
                      <a:lnTo>
                        <a:pt x="1866" y="700"/>
                      </a:lnTo>
                      <a:lnTo>
                        <a:pt x="1871" y="703"/>
                      </a:lnTo>
                      <a:lnTo>
                        <a:pt x="1876" y="705"/>
                      </a:lnTo>
                      <a:lnTo>
                        <a:pt x="1881" y="707"/>
                      </a:lnTo>
                      <a:lnTo>
                        <a:pt x="1886" y="709"/>
                      </a:lnTo>
                      <a:lnTo>
                        <a:pt x="1891" y="712"/>
                      </a:lnTo>
                      <a:lnTo>
                        <a:pt x="1896" y="714"/>
                      </a:lnTo>
                      <a:lnTo>
                        <a:pt x="1901" y="716"/>
                      </a:lnTo>
                      <a:lnTo>
                        <a:pt x="1906" y="718"/>
                      </a:lnTo>
                      <a:lnTo>
                        <a:pt x="1911" y="720"/>
                      </a:lnTo>
                      <a:lnTo>
                        <a:pt x="1916" y="722"/>
                      </a:lnTo>
                      <a:lnTo>
                        <a:pt x="1920" y="725"/>
                      </a:lnTo>
                      <a:lnTo>
                        <a:pt x="1926" y="726"/>
                      </a:lnTo>
                      <a:lnTo>
                        <a:pt x="1930" y="728"/>
                      </a:lnTo>
                      <a:lnTo>
                        <a:pt x="1935" y="730"/>
                      </a:lnTo>
                      <a:lnTo>
                        <a:pt x="1940" y="732"/>
                      </a:lnTo>
                      <a:lnTo>
                        <a:pt x="1945" y="734"/>
                      </a:lnTo>
                      <a:lnTo>
                        <a:pt x="1950" y="736"/>
                      </a:lnTo>
                      <a:lnTo>
                        <a:pt x="1955" y="738"/>
                      </a:lnTo>
                      <a:lnTo>
                        <a:pt x="1960" y="740"/>
                      </a:lnTo>
                      <a:lnTo>
                        <a:pt x="1965" y="742"/>
                      </a:lnTo>
                      <a:lnTo>
                        <a:pt x="1970" y="744"/>
                      </a:lnTo>
                      <a:lnTo>
                        <a:pt x="1975" y="745"/>
                      </a:lnTo>
                      <a:lnTo>
                        <a:pt x="1980" y="747"/>
                      </a:lnTo>
                      <a:lnTo>
                        <a:pt x="1985" y="749"/>
                      </a:lnTo>
                      <a:lnTo>
                        <a:pt x="1990" y="751"/>
                      </a:lnTo>
                      <a:lnTo>
                        <a:pt x="1995" y="752"/>
                      </a:lnTo>
                      <a:lnTo>
                        <a:pt x="2000" y="754"/>
                      </a:lnTo>
                      <a:lnTo>
                        <a:pt x="2005" y="756"/>
                      </a:lnTo>
                      <a:lnTo>
                        <a:pt x="2010" y="757"/>
                      </a:lnTo>
                      <a:lnTo>
                        <a:pt x="2015" y="759"/>
                      </a:lnTo>
                      <a:lnTo>
                        <a:pt x="2020" y="760"/>
                      </a:lnTo>
                      <a:lnTo>
                        <a:pt x="2024" y="762"/>
                      </a:lnTo>
                      <a:lnTo>
                        <a:pt x="2030" y="764"/>
                      </a:lnTo>
                      <a:lnTo>
                        <a:pt x="2034" y="765"/>
                      </a:lnTo>
                      <a:lnTo>
                        <a:pt x="2039" y="767"/>
                      </a:lnTo>
                      <a:lnTo>
                        <a:pt x="2044" y="768"/>
                      </a:lnTo>
                      <a:lnTo>
                        <a:pt x="2049" y="770"/>
                      </a:lnTo>
                      <a:lnTo>
                        <a:pt x="2054" y="771"/>
                      </a:lnTo>
                      <a:lnTo>
                        <a:pt x="2059" y="773"/>
                      </a:lnTo>
                      <a:lnTo>
                        <a:pt x="2064" y="774"/>
                      </a:lnTo>
                      <a:lnTo>
                        <a:pt x="2069" y="775"/>
                      </a:lnTo>
                      <a:lnTo>
                        <a:pt x="2074" y="777"/>
                      </a:lnTo>
                      <a:lnTo>
                        <a:pt x="2079" y="778"/>
                      </a:lnTo>
                      <a:lnTo>
                        <a:pt x="2084" y="779"/>
                      </a:lnTo>
                      <a:lnTo>
                        <a:pt x="2089" y="781"/>
                      </a:lnTo>
                      <a:lnTo>
                        <a:pt x="2094" y="782"/>
                      </a:lnTo>
                      <a:lnTo>
                        <a:pt x="2099" y="783"/>
                      </a:lnTo>
                      <a:lnTo>
                        <a:pt x="2104" y="785"/>
                      </a:lnTo>
                      <a:lnTo>
                        <a:pt x="2109" y="786"/>
                      </a:lnTo>
                      <a:lnTo>
                        <a:pt x="2114" y="787"/>
                      </a:lnTo>
                      <a:lnTo>
                        <a:pt x="2119" y="788"/>
                      </a:lnTo>
                      <a:lnTo>
                        <a:pt x="2123" y="790"/>
                      </a:lnTo>
                      <a:lnTo>
                        <a:pt x="2128" y="791"/>
                      </a:lnTo>
                      <a:lnTo>
                        <a:pt x="2134" y="792"/>
                      </a:lnTo>
                      <a:lnTo>
                        <a:pt x="2138" y="793"/>
                      </a:lnTo>
                      <a:lnTo>
                        <a:pt x="2143" y="794"/>
                      </a:lnTo>
                      <a:lnTo>
                        <a:pt x="2148" y="796"/>
                      </a:lnTo>
                      <a:lnTo>
                        <a:pt x="2153" y="797"/>
                      </a:lnTo>
                      <a:lnTo>
                        <a:pt x="2158" y="798"/>
                      </a:lnTo>
                      <a:lnTo>
                        <a:pt x="2163" y="799"/>
                      </a:lnTo>
                      <a:lnTo>
                        <a:pt x="2168" y="800"/>
                      </a:lnTo>
                      <a:lnTo>
                        <a:pt x="2173" y="801"/>
                      </a:lnTo>
                      <a:lnTo>
                        <a:pt x="2178" y="802"/>
                      </a:lnTo>
                      <a:lnTo>
                        <a:pt x="2183" y="803"/>
                      </a:lnTo>
                      <a:lnTo>
                        <a:pt x="2188" y="804"/>
                      </a:lnTo>
                      <a:lnTo>
                        <a:pt x="2193" y="805"/>
                      </a:lnTo>
                      <a:lnTo>
                        <a:pt x="2198" y="806"/>
                      </a:lnTo>
                      <a:lnTo>
                        <a:pt x="2203" y="807"/>
                      </a:lnTo>
                      <a:lnTo>
                        <a:pt x="2208" y="808"/>
                      </a:lnTo>
                      <a:lnTo>
                        <a:pt x="2213" y="809"/>
                      </a:lnTo>
                      <a:lnTo>
                        <a:pt x="2218" y="810"/>
                      </a:lnTo>
                      <a:lnTo>
                        <a:pt x="2223" y="811"/>
                      </a:lnTo>
                      <a:lnTo>
                        <a:pt x="2227" y="812"/>
                      </a:lnTo>
                      <a:lnTo>
                        <a:pt x="2232" y="813"/>
                      </a:lnTo>
                      <a:lnTo>
                        <a:pt x="2237" y="814"/>
                      </a:lnTo>
                      <a:lnTo>
                        <a:pt x="2242" y="814"/>
                      </a:lnTo>
                      <a:lnTo>
                        <a:pt x="2247" y="815"/>
                      </a:lnTo>
                      <a:lnTo>
                        <a:pt x="2252" y="816"/>
                      </a:lnTo>
                      <a:lnTo>
                        <a:pt x="2257" y="817"/>
                      </a:lnTo>
                      <a:lnTo>
                        <a:pt x="2262" y="818"/>
                      </a:lnTo>
                      <a:lnTo>
                        <a:pt x="2267" y="819"/>
                      </a:lnTo>
                      <a:lnTo>
                        <a:pt x="2272" y="819"/>
                      </a:lnTo>
                      <a:lnTo>
                        <a:pt x="2277" y="820"/>
                      </a:lnTo>
                      <a:lnTo>
                        <a:pt x="2282" y="821"/>
                      </a:lnTo>
                      <a:lnTo>
                        <a:pt x="2287" y="822"/>
                      </a:lnTo>
                      <a:lnTo>
                        <a:pt x="2292" y="823"/>
                      </a:lnTo>
                      <a:lnTo>
                        <a:pt x="2297" y="823"/>
                      </a:lnTo>
                      <a:lnTo>
                        <a:pt x="2302" y="824"/>
                      </a:lnTo>
                      <a:lnTo>
                        <a:pt x="2307" y="825"/>
                      </a:lnTo>
                      <a:lnTo>
                        <a:pt x="2312" y="826"/>
                      </a:lnTo>
                      <a:lnTo>
                        <a:pt x="2317" y="826"/>
                      </a:lnTo>
                      <a:lnTo>
                        <a:pt x="2322" y="827"/>
                      </a:lnTo>
                      <a:lnTo>
                        <a:pt x="2327" y="828"/>
                      </a:lnTo>
                      <a:lnTo>
                        <a:pt x="2331" y="828"/>
                      </a:lnTo>
                      <a:lnTo>
                        <a:pt x="2336" y="829"/>
                      </a:lnTo>
                      <a:lnTo>
                        <a:pt x="2341" y="830"/>
                      </a:lnTo>
                      <a:lnTo>
                        <a:pt x="2346" y="830"/>
                      </a:lnTo>
                      <a:lnTo>
                        <a:pt x="2351" y="831"/>
                      </a:lnTo>
                      <a:lnTo>
                        <a:pt x="2356" y="832"/>
                      </a:lnTo>
                      <a:lnTo>
                        <a:pt x="2361" y="832"/>
                      </a:lnTo>
                      <a:lnTo>
                        <a:pt x="2366" y="833"/>
                      </a:lnTo>
                      <a:lnTo>
                        <a:pt x="2371" y="834"/>
                      </a:lnTo>
                      <a:lnTo>
                        <a:pt x="2376" y="834"/>
                      </a:lnTo>
                      <a:lnTo>
                        <a:pt x="2381" y="835"/>
                      </a:lnTo>
                      <a:lnTo>
                        <a:pt x="2386" y="835"/>
                      </a:lnTo>
                      <a:lnTo>
                        <a:pt x="2391" y="836"/>
                      </a:lnTo>
                      <a:lnTo>
                        <a:pt x="2396" y="837"/>
                      </a:lnTo>
                      <a:lnTo>
                        <a:pt x="2401" y="837"/>
                      </a:lnTo>
                      <a:lnTo>
                        <a:pt x="2406" y="838"/>
                      </a:lnTo>
                      <a:lnTo>
                        <a:pt x="2411" y="838"/>
                      </a:lnTo>
                      <a:lnTo>
                        <a:pt x="2416" y="839"/>
                      </a:lnTo>
                      <a:lnTo>
                        <a:pt x="2420" y="839"/>
                      </a:lnTo>
                      <a:lnTo>
                        <a:pt x="2426" y="840"/>
                      </a:lnTo>
                      <a:lnTo>
                        <a:pt x="2430" y="840"/>
                      </a:lnTo>
                      <a:lnTo>
                        <a:pt x="2435" y="841"/>
                      </a:lnTo>
                      <a:lnTo>
                        <a:pt x="2440" y="841"/>
                      </a:lnTo>
                      <a:lnTo>
                        <a:pt x="2445" y="842"/>
                      </a:lnTo>
                      <a:lnTo>
                        <a:pt x="2450" y="842"/>
                      </a:lnTo>
                      <a:lnTo>
                        <a:pt x="2455" y="843"/>
                      </a:lnTo>
                      <a:lnTo>
                        <a:pt x="2460" y="843"/>
                      </a:lnTo>
                      <a:lnTo>
                        <a:pt x="2465" y="844"/>
                      </a:lnTo>
                      <a:lnTo>
                        <a:pt x="2470" y="844"/>
                      </a:lnTo>
                      <a:lnTo>
                        <a:pt x="2475" y="845"/>
                      </a:lnTo>
                      <a:lnTo>
                        <a:pt x="2480" y="845"/>
                      </a:lnTo>
                      <a:lnTo>
                        <a:pt x="2485" y="846"/>
                      </a:lnTo>
                      <a:lnTo>
                        <a:pt x="2490" y="846"/>
                      </a:lnTo>
                      <a:lnTo>
                        <a:pt x="2495" y="846"/>
                      </a:lnTo>
                      <a:lnTo>
                        <a:pt x="2500" y="847"/>
                      </a:lnTo>
                      <a:lnTo>
                        <a:pt x="2505" y="847"/>
                      </a:lnTo>
                      <a:lnTo>
                        <a:pt x="2510" y="848"/>
                      </a:lnTo>
                      <a:lnTo>
                        <a:pt x="2515" y="848"/>
                      </a:lnTo>
                      <a:lnTo>
                        <a:pt x="2520" y="849"/>
                      </a:lnTo>
                      <a:lnTo>
                        <a:pt x="2524" y="849"/>
                      </a:lnTo>
                      <a:lnTo>
                        <a:pt x="2530" y="849"/>
                      </a:lnTo>
                      <a:lnTo>
                        <a:pt x="2534" y="849"/>
                      </a:lnTo>
                      <a:lnTo>
                        <a:pt x="2539" y="850"/>
                      </a:lnTo>
                      <a:lnTo>
                        <a:pt x="2544" y="850"/>
                      </a:lnTo>
                      <a:lnTo>
                        <a:pt x="2549" y="851"/>
                      </a:lnTo>
                      <a:lnTo>
                        <a:pt x="2554" y="851"/>
                      </a:lnTo>
                      <a:lnTo>
                        <a:pt x="2559" y="851"/>
                      </a:lnTo>
                      <a:lnTo>
                        <a:pt x="2564" y="852"/>
                      </a:lnTo>
                      <a:lnTo>
                        <a:pt x="2569" y="852"/>
                      </a:lnTo>
                      <a:lnTo>
                        <a:pt x="2574" y="852"/>
                      </a:lnTo>
                      <a:lnTo>
                        <a:pt x="2579" y="853"/>
                      </a:lnTo>
                      <a:lnTo>
                        <a:pt x="2584" y="853"/>
                      </a:lnTo>
                      <a:lnTo>
                        <a:pt x="2589" y="853"/>
                      </a:lnTo>
                      <a:lnTo>
                        <a:pt x="2594" y="854"/>
                      </a:lnTo>
                      <a:lnTo>
                        <a:pt x="2599" y="854"/>
                      </a:lnTo>
                      <a:lnTo>
                        <a:pt x="2604" y="854"/>
                      </a:lnTo>
                      <a:lnTo>
                        <a:pt x="2609" y="855"/>
                      </a:lnTo>
                      <a:lnTo>
                        <a:pt x="2614" y="855"/>
                      </a:lnTo>
                      <a:lnTo>
                        <a:pt x="2619" y="855"/>
                      </a:lnTo>
                    </a:path>
                  </a:pathLst>
                </a:custGeom>
                <a:solidFill>
                  <a:srgbClr val="CC0000"/>
                </a:solidFill>
                <a:ln w="12700" cap="rnd">
                  <a:solidFill>
                    <a:srgbClr val="000000"/>
                  </a:solidFill>
                  <a:round/>
                  <a:headEnd/>
                  <a:tailEnd/>
                </a:ln>
              </p:spPr>
              <p:txBody>
                <a:bodyPr/>
                <a:lstStyle/>
                <a:p>
                  <a:pPr fontAlgn="auto">
                    <a:spcBef>
                      <a:spcPts val="0"/>
                    </a:spcBef>
                    <a:spcAft>
                      <a:spcPts val="0"/>
                    </a:spcAft>
                    <a:defRPr/>
                  </a:pPr>
                  <a:endParaRPr kumimoji="0" lang="en-US" sz="1800" kern="0">
                    <a:solidFill>
                      <a:sysClr val="windowText" lastClr="000000"/>
                    </a:solidFill>
                    <a:cs typeface="+mn-cs"/>
                  </a:endParaRPr>
                </a:p>
              </p:txBody>
            </p:sp>
          </p:grpSp>
          <p:grpSp>
            <p:nvGrpSpPr>
              <p:cNvPr id="9" name="Group 317"/>
              <p:cNvGrpSpPr>
                <a:grpSpLocks/>
              </p:cNvGrpSpPr>
              <p:nvPr/>
            </p:nvGrpSpPr>
            <p:grpSpPr bwMode="auto">
              <a:xfrm>
                <a:off x="738188" y="1658938"/>
                <a:ext cx="4291529" cy="3454812"/>
                <a:chOff x="738188" y="1658938"/>
                <a:chExt cx="4291529" cy="3454812"/>
              </a:xfrm>
            </p:grpSpPr>
            <p:sp>
              <p:nvSpPr>
                <p:cNvPr id="10" name="Line 9"/>
                <p:cNvSpPr>
                  <a:spLocks noChangeShapeType="1"/>
                </p:cNvSpPr>
                <p:nvPr/>
              </p:nvSpPr>
              <p:spPr bwMode="auto">
                <a:xfrm flipV="1">
                  <a:off x="846138" y="1658938"/>
                  <a:ext cx="0" cy="3143250"/>
                </a:xfrm>
                <a:prstGeom prst="line">
                  <a:avLst/>
                </a:prstGeom>
                <a:noFill/>
                <a:ln w="25400">
                  <a:solidFill>
                    <a:srgbClr val="000000"/>
                  </a:solidFill>
                  <a:round/>
                  <a:headEnd/>
                  <a:tailEnd/>
                </a:ln>
              </p:spPr>
              <p:txBody>
                <a:bodyPr wrap="none" anchor="ctr"/>
                <a:lstStyle/>
                <a:p>
                  <a:pPr fontAlgn="auto">
                    <a:spcBef>
                      <a:spcPts val="0"/>
                    </a:spcBef>
                    <a:spcAft>
                      <a:spcPts val="0"/>
                    </a:spcAft>
                    <a:defRPr/>
                  </a:pPr>
                  <a:endParaRPr kumimoji="0" lang="en-US" sz="1800" b="1" kern="0">
                    <a:solidFill>
                      <a:sysClr val="windowText" lastClr="000000"/>
                    </a:solidFill>
                    <a:latin typeface="Arial" pitchFamily="34" charset="0"/>
                    <a:cs typeface="Arial" pitchFamily="34" charset="0"/>
                  </a:endParaRPr>
                </a:p>
              </p:txBody>
            </p:sp>
            <p:sp>
              <p:nvSpPr>
                <p:cNvPr id="11" name="Line 10"/>
                <p:cNvSpPr>
                  <a:spLocks noChangeShapeType="1"/>
                </p:cNvSpPr>
                <p:nvPr/>
              </p:nvSpPr>
              <p:spPr bwMode="auto">
                <a:xfrm>
                  <a:off x="858838" y="4789488"/>
                  <a:ext cx="3903662" cy="0"/>
                </a:xfrm>
                <a:prstGeom prst="line">
                  <a:avLst/>
                </a:prstGeom>
                <a:noFill/>
                <a:ln w="25400">
                  <a:solidFill>
                    <a:srgbClr val="000000"/>
                  </a:solidFill>
                  <a:round/>
                  <a:headEnd/>
                  <a:tailEnd/>
                </a:ln>
              </p:spPr>
              <p:txBody>
                <a:bodyPr wrap="none" anchor="ctr"/>
                <a:lstStyle/>
                <a:p>
                  <a:pPr fontAlgn="auto">
                    <a:spcBef>
                      <a:spcPts val="0"/>
                    </a:spcBef>
                    <a:spcAft>
                      <a:spcPts val="0"/>
                    </a:spcAft>
                    <a:defRPr/>
                  </a:pPr>
                  <a:endParaRPr kumimoji="0" lang="en-US" sz="1800" b="1" kern="0">
                    <a:solidFill>
                      <a:sysClr val="windowText" lastClr="000000"/>
                    </a:solidFill>
                    <a:latin typeface="Arial" pitchFamily="34" charset="0"/>
                    <a:cs typeface="Arial" pitchFamily="34" charset="0"/>
                  </a:endParaRPr>
                </a:p>
              </p:txBody>
            </p:sp>
            <p:sp>
              <p:nvSpPr>
                <p:cNvPr id="12" name="Line 11"/>
                <p:cNvSpPr>
                  <a:spLocks noChangeShapeType="1"/>
                </p:cNvSpPr>
                <p:nvPr/>
              </p:nvSpPr>
              <p:spPr bwMode="auto">
                <a:xfrm flipV="1">
                  <a:off x="846138" y="4732338"/>
                  <a:ext cx="0" cy="112712"/>
                </a:xfrm>
                <a:prstGeom prst="line">
                  <a:avLst/>
                </a:prstGeom>
                <a:noFill/>
                <a:ln w="25400">
                  <a:solidFill>
                    <a:srgbClr val="000000"/>
                  </a:solidFill>
                  <a:round/>
                  <a:headEnd/>
                  <a:tailEnd/>
                </a:ln>
              </p:spPr>
              <p:txBody>
                <a:bodyPr wrap="none" anchor="ctr"/>
                <a:lstStyle/>
                <a:p>
                  <a:pPr fontAlgn="auto">
                    <a:spcBef>
                      <a:spcPts val="0"/>
                    </a:spcBef>
                    <a:spcAft>
                      <a:spcPts val="0"/>
                    </a:spcAft>
                    <a:defRPr/>
                  </a:pPr>
                  <a:endParaRPr kumimoji="0" lang="en-US" sz="1800" b="1" kern="0">
                    <a:solidFill>
                      <a:sysClr val="windowText" lastClr="000000"/>
                    </a:solidFill>
                    <a:latin typeface="Arial" pitchFamily="34" charset="0"/>
                    <a:cs typeface="Arial" pitchFamily="34" charset="0"/>
                  </a:endParaRPr>
                </a:p>
              </p:txBody>
            </p:sp>
            <p:sp>
              <p:nvSpPr>
                <p:cNvPr id="13" name="Line 12"/>
                <p:cNvSpPr>
                  <a:spLocks noChangeShapeType="1"/>
                </p:cNvSpPr>
                <p:nvPr/>
              </p:nvSpPr>
              <p:spPr bwMode="auto">
                <a:xfrm flipV="1">
                  <a:off x="1238250" y="4732338"/>
                  <a:ext cx="0" cy="112712"/>
                </a:xfrm>
                <a:prstGeom prst="line">
                  <a:avLst/>
                </a:prstGeom>
                <a:noFill/>
                <a:ln w="25400">
                  <a:solidFill>
                    <a:srgbClr val="000000"/>
                  </a:solidFill>
                  <a:round/>
                  <a:headEnd/>
                  <a:tailEnd/>
                </a:ln>
              </p:spPr>
              <p:txBody>
                <a:bodyPr wrap="none" anchor="ctr"/>
                <a:lstStyle/>
                <a:p>
                  <a:pPr fontAlgn="auto">
                    <a:spcBef>
                      <a:spcPts val="0"/>
                    </a:spcBef>
                    <a:spcAft>
                      <a:spcPts val="0"/>
                    </a:spcAft>
                    <a:defRPr/>
                  </a:pPr>
                  <a:endParaRPr kumimoji="0" lang="en-US" sz="1800" b="1" kern="0">
                    <a:solidFill>
                      <a:sysClr val="windowText" lastClr="000000"/>
                    </a:solidFill>
                    <a:latin typeface="Arial" pitchFamily="34" charset="0"/>
                    <a:cs typeface="Arial" pitchFamily="34" charset="0"/>
                  </a:endParaRPr>
                </a:p>
              </p:txBody>
            </p:sp>
            <p:sp>
              <p:nvSpPr>
                <p:cNvPr id="14" name="Line 13"/>
                <p:cNvSpPr>
                  <a:spLocks noChangeShapeType="1"/>
                </p:cNvSpPr>
                <p:nvPr/>
              </p:nvSpPr>
              <p:spPr bwMode="auto">
                <a:xfrm flipV="1">
                  <a:off x="1631950" y="4732338"/>
                  <a:ext cx="0" cy="112712"/>
                </a:xfrm>
                <a:prstGeom prst="line">
                  <a:avLst/>
                </a:prstGeom>
                <a:noFill/>
                <a:ln w="25400">
                  <a:solidFill>
                    <a:srgbClr val="000000"/>
                  </a:solidFill>
                  <a:round/>
                  <a:headEnd/>
                  <a:tailEnd/>
                </a:ln>
              </p:spPr>
              <p:txBody>
                <a:bodyPr wrap="none" anchor="ctr"/>
                <a:lstStyle/>
                <a:p>
                  <a:pPr fontAlgn="auto">
                    <a:spcBef>
                      <a:spcPts val="0"/>
                    </a:spcBef>
                    <a:spcAft>
                      <a:spcPts val="0"/>
                    </a:spcAft>
                    <a:defRPr/>
                  </a:pPr>
                  <a:endParaRPr kumimoji="0" lang="en-US" sz="1800" b="1" kern="0">
                    <a:solidFill>
                      <a:sysClr val="windowText" lastClr="000000"/>
                    </a:solidFill>
                    <a:latin typeface="Arial" pitchFamily="34" charset="0"/>
                    <a:cs typeface="Arial" pitchFamily="34" charset="0"/>
                  </a:endParaRPr>
                </a:p>
              </p:txBody>
            </p:sp>
            <p:sp>
              <p:nvSpPr>
                <p:cNvPr id="15" name="Line 14"/>
                <p:cNvSpPr>
                  <a:spLocks noChangeShapeType="1"/>
                </p:cNvSpPr>
                <p:nvPr/>
              </p:nvSpPr>
              <p:spPr bwMode="auto">
                <a:xfrm flipV="1">
                  <a:off x="2024063" y="4732338"/>
                  <a:ext cx="0" cy="112712"/>
                </a:xfrm>
                <a:prstGeom prst="line">
                  <a:avLst/>
                </a:prstGeom>
                <a:noFill/>
                <a:ln w="25400">
                  <a:solidFill>
                    <a:srgbClr val="000000"/>
                  </a:solidFill>
                  <a:round/>
                  <a:headEnd/>
                  <a:tailEnd/>
                </a:ln>
              </p:spPr>
              <p:txBody>
                <a:bodyPr wrap="none" anchor="ctr"/>
                <a:lstStyle/>
                <a:p>
                  <a:pPr fontAlgn="auto">
                    <a:spcBef>
                      <a:spcPts val="0"/>
                    </a:spcBef>
                    <a:spcAft>
                      <a:spcPts val="0"/>
                    </a:spcAft>
                    <a:defRPr/>
                  </a:pPr>
                  <a:endParaRPr kumimoji="0" lang="en-US" sz="1800" b="1" kern="0">
                    <a:solidFill>
                      <a:sysClr val="windowText" lastClr="000000"/>
                    </a:solidFill>
                    <a:latin typeface="Arial" pitchFamily="34" charset="0"/>
                    <a:cs typeface="Arial" pitchFamily="34" charset="0"/>
                  </a:endParaRPr>
                </a:p>
              </p:txBody>
            </p:sp>
            <p:sp>
              <p:nvSpPr>
                <p:cNvPr id="16" name="Line 15"/>
                <p:cNvSpPr>
                  <a:spLocks noChangeShapeType="1"/>
                </p:cNvSpPr>
                <p:nvPr/>
              </p:nvSpPr>
              <p:spPr bwMode="auto">
                <a:xfrm flipV="1">
                  <a:off x="2417763" y="4732338"/>
                  <a:ext cx="0" cy="112712"/>
                </a:xfrm>
                <a:prstGeom prst="line">
                  <a:avLst/>
                </a:prstGeom>
                <a:noFill/>
                <a:ln w="25400">
                  <a:solidFill>
                    <a:srgbClr val="000000"/>
                  </a:solidFill>
                  <a:round/>
                  <a:headEnd/>
                  <a:tailEnd/>
                </a:ln>
              </p:spPr>
              <p:txBody>
                <a:bodyPr wrap="none" anchor="ctr"/>
                <a:lstStyle/>
                <a:p>
                  <a:pPr fontAlgn="auto">
                    <a:spcBef>
                      <a:spcPts val="0"/>
                    </a:spcBef>
                    <a:spcAft>
                      <a:spcPts val="0"/>
                    </a:spcAft>
                    <a:defRPr/>
                  </a:pPr>
                  <a:endParaRPr kumimoji="0" lang="en-US" sz="1800" b="1" kern="0">
                    <a:solidFill>
                      <a:sysClr val="windowText" lastClr="000000"/>
                    </a:solidFill>
                    <a:latin typeface="Arial" pitchFamily="34" charset="0"/>
                    <a:cs typeface="Arial" pitchFamily="34" charset="0"/>
                  </a:endParaRPr>
                </a:p>
              </p:txBody>
            </p:sp>
            <p:sp>
              <p:nvSpPr>
                <p:cNvPr id="17" name="Line 16"/>
                <p:cNvSpPr>
                  <a:spLocks noChangeShapeType="1"/>
                </p:cNvSpPr>
                <p:nvPr/>
              </p:nvSpPr>
              <p:spPr bwMode="auto">
                <a:xfrm flipV="1">
                  <a:off x="2809875" y="4732338"/>
                  <a:ext cx="0" cy="112712"/>
                </a:xfrm>
                <a:prstGeom prst="line">
                  <a:avLst/>
                </a:prstGeom>
                <a:noFill/>
                <a:ln w="25400">
                  <a:solidFill>
                    <a:srgbClr val="000000"/>
                  </a:solidFill>
                  <a:round/>
                  <a:headEnd/>
                  <a:tailEnd/>
                </a:ln>
              </p:spPr>
              <p:txBody>
                <a:bodyPr wrap="none" anchor="ctr"/>
                <a:lstStyle/>
                <a:p>
                  <a:pPr fontAlgn="auto">
                    <a:spcBef>
                      <a:spcPts val="0"/>
                    </a:spcBef>
                    <a:spcAft>
                      <a:spcPts val="0"/>
                    </a:spcAft>
                    <a:defRPr/>
                  </a:pPr>
                  <a:endParaRPr kumimoji="0" lang="en-US" sz="1800" b="1" kern="0">
                    <a:solidFill>
                      <a:sysClr val="windowText" lastClr="000000"/>
                    </a:solidFill>
                    <a:latin typeface="Arial" pitchFamily="34" charset="0"/>
                    <a:cs typeface="Arial" pitchFamily="34" charset="0"/>
                  </a:endParaRPr>
                </a:p>
              </p:txBody>
            </p:sp>
            <p:sp>
              <p:nvSpPr>
                <p:cNvPr id="18" name="Line 17"/>
                <p:cNvSpPr>
                  <a:spLocks noChangeShapeType="1"/>
                </p:cNvSpPr>
                <p:nvPr/>
              </p:nvSpPr>
              <p:spPr bwMode="auto">
                <a:xfrm flipV="1">
                  <a:off x="3203575" y="4732338"/>
                  <a:ext cx="0" cy="112712"/>
                </a:xfrm>
                <a:prstGeom prst="line">
                  <a:avLst/>
                </a:prstGeom>
                <a:noFill/>
                <a:ln w="25400">
                  <a:solidFill>
                    <a:srgbClr val="000000"/>
                  </a:solidFill>
                  <a:round/>
                  <a:headEnd/>
                  <a:tailEnd/>
                </a:ln>
              </p:spPr>
              <p:txBody>
                <a:bodyPr wrap="none" anchor="ctr"/>
                <a:lstStyle/>
                <a:p>
                  <a:pPr fontAlgn="auto">
                    <a:spcBef>
                      <a:spcPts val="0"/>
                    </a:spcBef>
                    <a:spcAft>
                      <a:spcPts val="0"/>
                    </a:spcAft>
                    <a:defRPr/>
                  </a:pPr>
                  <a:endParaRPr kumimoji="0" lang="en-US" sz="1800" b="1" kern="0">
                    <a:solidFill>
                      <a:sysClr val="windowText" lastClr="000000"/>
                    </a:solidFill>
                    <a:latin typeface="Arial" pitchFamily="34" charset="0"/>
                    <a:cs typeface="Arial" pitchFamily="34" charset="0"/>
                  </a:endParaRPr>
                </a:p>
              </p:txBody>
            </p:sp>
            <p:sp>
              <p:nvSpPr>
                <p:cNvPr id="19" name="Line 18"/>
                <p:cNvSpPr>
                  <a:spLocks noChangeShapeType="1"/>
                </p:cNvSpPr>
                <p:nvPr/>
              </p:nvSpPr>
              <p:spPr bwMode="auto">
                <a:xfrm flipV="1">
                  <a:off x="3595688" y="4732338"/>
                  <a:ext cx="0" cy="112712"/>
                </a:xfrm>
                <a:prstGeom prst="line">
                  <a:avLst/>
                </a:prstGeom>
                <a:noFill/>
                <a:ln w="25400">
                  <a:solidFill>
                    <a:srgbClr val="000000"/>
                  </a:solidFill>
                  <a:round/>
                  <a:headEnd/>
                  <a:tailEnd/>
                </a:ln>
              </p:spPr>
              <p:txBody>
                <a:bodyPr wrap="none" anchor="ctr"/>
                <a:lstStyle/>
                <a:p>
                  <a:pPr fontAlgn="auto">
                    <a:spcBef>
                      <a:spcPts val="0"/>
                    </a:spcBef>
                    <a:spcAft>
                      <a:spcPts val="0"/>
                    </a:spcAft>
                    <a:defRPr/>
                  </a:pPr>
                  <a:endParaRPr kumimoji="0" lang="en-US" sz="1800" b="1" kern="0">
                    <a:solidFill>
                      <a:sysClr val="windowText" lastClr="000000"/>
                    </a:solidFill>
                    <a:latin typeface="Arial" pitchFamily="34" charset="0"/>
                    <a:cs typeface="Arial" pitchFamily="34" charset="0"/>
                  </a:endParaRPr>
                </a:p>
              </p:txBody>
            </p:sp>
            <p:sp>
              <p:nvSpPr>
                <p:cNvPr id="20" name="Line 19"/>
                <p:cNvSpPr>
                  <a:spLocks noChangeShapeType="1"/>
                </p:cNvSpPr>
                <p:nvPr/>
              </p:nvSpPr>
              <p:spPr bwMode="auto">
                <a:xfrm flipV="1">
                  <a:off x="3989388" y="4732338"/>
                  <a:ext cx="0" cy="112712"/>
                </a:xfrm>
                <a:prstGeom prst="line">
                  <a:avLst/>
                </a:prstGeom>
                <a:noFill/>
                <a:ln w="25400">
                  <a:solidFill>
                    <a:srgbClr val="000000"/>
                  </a:solidFill>
                  <a:round/>
                  <a:headEnd/>
                  <a:tailEnd/>
                </a:ln>
              </p:spPr>
              <p:txBody>
                <a:bodyPr wrap="none" anchor="ctr"/>
                <a:lstStyle/>
                <a:p>
                  <a:pPr fontAlgn="auto">
                    <a:spcBef>
                      <a:spcPts val="0"/>
                    </a:spcBef>
                    <a:spcAft>
                      <a:spcPts val="0"/>
                    </a:spcAft>
                    <a:defRPr/>
                  </a:pPr>
                  <a:endParaRPr kumimoji="0" lang="en-US" sz="1800" b="1" kern="0">
                    <a:solidFill>
                      <a:sysClr val="windowText" lastClr="000000"/>
                    </a:solidFill>
                    <a:latin typeface="Arial" pitchFamily="34" charset="0"/>
                    <a:cs typeface="Arial" pitchFamily="34" charset="0"/>
                  </a:endParaRPr>
                </a:p>
              </p:txBody>
            </p:sp>
            <p:sp>
              <p:nvSpPr>
                <p:cNvPr id="21" name="Line 20"/>
                <p:cNvSpPr>
                  <a:spLocks noChangeShapeType="1"/>
                </p:cNvSpPr>
                <p:nvPr/>
              </p:nvSpPr>
              <p:spPr bwMode="auto">
                <a:xfrm flipV="1">
                  <a:off x="4381500" y="4732338"/>
                  <a:ext cx="0" cy="112712"/>
                </a:xfrm>
                <a:prstGeom prst="line">
                  <a:avLst/>
                </a:prstGeom>
                <a:noFill/>
                <a:ln w="25400">
                  <a:solidFill>
                    <a:srgbClr val="000000"/>
                  </a:solidFill>
                  <a:round/>
                  <a:headEnd/>
                  <a:tailEnd/>
                </a:ln>
              </p:spPr>
              <p:txBody>
                <a:bodyPr wrap="none" anchor="ctr"/>
                <a:lstStyle/>
                <a:p>
                  <a:pPr fontAlgn="auto">
                    <a:spcBef>
                      <a:spcPts val="0"/>
                    </a:spcBef>
                    <a:spcAft>
                      <a:spcPts val="0"/>
                    </a:spcAft>
                    <a:defRPr/>
                  </a:pPr>
                  <a:endParaRPr kumimoji="0" lang="en-US" sz="1800" b="1" kern="0">
                    <a:solidFill>
                      <a:sysClr val="windowText" lastClr="000000"/>
                    </a:solidFill>
                    <a:latin typeface="Arial" pitchFamily="34" charset="0"/>
                    <a:cs typeface="Arial" pitchFamily="34" charset="0"/>
                  </a:endParaRPr>
                </a:p>
              </p:txBody>
            </p:sp>
            <p:sp>
              <p:nvSpPr>
                <p:cNvPr id="22" name="Line 21"/>
                <p:cNvSpPr>
                  <a:spLocks noChangeShapeType="1"/>
                </p:cNvSpPr>
                <p:nvPr/>
              </p:nvSpPr>
              <p:spPr bwMode="auto">
                <a:xfrm flipV="1">
                  <a:off x="4775200" y="4732338"/>
                  <a:ext cx="0" cy="112712"/>
                </a:xfrm>
                <a:prstGeom prst="line">
                  <a:avLst/>
                </a:prstGeom>
                <a:noFill/>
                <a:ln w="25400">
                  <a:solidFill>
                    <a:srgbClr val="000000"/>
                  </a:solidFill>
                  <a:round/>
                  <a:headEnd/>
                  <a:tailEnd/>
                </a:ln>
              </p:spPr>
              <p:txBody>
                <a:bodyPr wrap="none" anchor="ctr"/>
                <a:lstStyle/>
                <a:p>
                  <a:pPr fontAlgn="auto">
                    <a:spcBef>
                      <a:spcPts val="0"/>
                    </a:spcBef>
                    <a:spcAft>
                      <a:spcPts val="0"/>
                    </a:spcAft>
                    <a:defRPr/>
                  </a:pPr>
                  <a:endParaRPr kumimoji="0" lang="en-US" sz="1800" b="1" kern="0">
                    <a:solidFill>
                      <a:sysClr val="windowText" lastClr="000000"/>
                    </a:solidFill>
                    <a:latin typeface="Arial" pitchFamily="34" charset="0"/>
                    <a:cs typeface="Arial" pitchFamily="34" charset="0"/>
                  </a:endParaRPr>
                </a:p>
              </p:txBody>
            </p:sp>
            <p:sp>
              <p:nvSpPr>
                <p:cNvPr id="23" name="Rectangle 22"/>
                <p:cNvSpPr>
                  <a:spLocks noChangeArrowheads="1"/>
                </p:cNvSpPr>
                <p:nvPr/>
              </p:nvSpPr>
              <p:spPr bwMode="auto">
                <a:xfrm>
                  <a:off x="738188" y="48085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0" lang="en-US" sz="1400" b="1">
                      <a:solidFill>
                        <a:srgbClr val="000000"/>
                      </a:solidFill>
                      <a:latin typeface="Arial" charset="0"/>
                    </a:rPr>
                    <a:t>0</a:t>
                  </a:r>
                </a:p>
              </p:txBody>
            </p:sp>
            <p:sp>
              <p:nvSpPr>
                <p:cNvPr id="24" name="Rectangle 23"/>
                <p:cNvSpPr>
                  <a:spLocks noChangeArrowheads="1"/>
                </p:cNvSpPr>
                <p:nvPr/>
              </p:nvSpPr>
              <p:spPr bwMode="auto">
                <a:xfrm>
                  <a:off x="1131888" y="48085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0" lang="en-US" sz="1400" b="1">
                      <a:solidFill>
                        <a:srgbClr val="000000"/>
                      </a:solidFill>
                      <a:latin typeface="Arial" charset="0"/>
                    </a:rPr>
                    <a:t>2</a:t>
                  </a:r>
                </a:p>
              </p:txBody>
            </p:sp>
            <p:sp>
              <p:nvSpPr>
                <p:cNvPr id="25" name="Rectangle 24"/>
                <p:cNvSpPr>
                  <a:spLocks noChangeArrowheads="1"/>
                </p:cNvSpPr>
                <p:nvPr/>
              </p:nvSpPr>
              <p:spPr bwMode="auto">
                <a:xfrm>
                  <a:off x="1524000" y="48085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0" lang="en-US" sz="1400" b="1">
                      <a:solidFill>
                        <a:srgbClr val="000000"/>
                      </a:solidFill>
                      <a:latin typeface="Arial" charset="0"/>
                    </a:rPr>
                    <a:t>4</a:t>
                  </a:r>
                </a:p>
              </p:txBody>
            </p:sp>
            <p:sp>
              <p:nvSpPr>
                <p:cNvPr id="26" name="Rectangle 25"/>
                <p:cNvSpPr>
                  <a:spLocks noChangeArrowheads="1"/>
                </p:cNvSpPr>
                <p:nvPr/>
              </p:nvSpPr>
              <p:spPr bwMode="auto">
                <a:xfrm>
                  <a:off x="1917700" y="48085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0" lang="en-US" sz="1400" b="1">
                      <a:solidFill>
                        <a:srgbClr val="000000"/>
                      </a:solidFill>
                      <a:latin typeface="Arial" charset="0"/>
                    </a:rPr>
                    <a:t>6</a:t>
                  </a:r>
                </a:p>
              </p:txBody>
            </p:sp>
            <p:sp>
              <p:nvSpPr>
                <p:cNvPr id="27" name="Rectangle 26"/>
                <p:cNvSpPr>
                  <a:spLocks noChangeArrowheads="1"/>
                </p:cNvSpPr>
                <p:nvPr/>
              </p:nvSpPr>
              <p:spPr bwMode="auto">
                <a:xfrm>
                  <a:off x="2309813" y="48085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0" lang="en-US" sz="1400" b="1">
                      <a:solidFill>
                        <a:srgbClr val="000000"/>
                      </a:solidFill>
                      <a:latin typeface="Arial" charset="0"/>
                    </a:rPr>
                    <a:t>8</a:t>
                  </a:r>
                </a:p>
              </p:txBody>
            </p:sp>
            <p:sp>
              <p:nvSpPr>
                <p:cNvPr id="28" name="Rectangle 27"/>
                <p:cNvSpPr>
                  <a:spLocks noChangeArrowheads="1"/>
                </p:cNvSpPr>
                <p:nvPr/>
              </p:nvSpPr>
              <p:spPr bwMode="auto">
                <a:xfrm>
                  <a:off x="2686050" y="4808538"/>
                  <a:ext cx="381000" cy="30480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dirty="0">
                      <a:solidFill>
                        <a:srgbClr val="000000"/>
                      </a:solidFill>
                      <a:latin typeface="Arial" pitchFamily="34" charset="0"/>
                      <a:cs typeface="Arial" pitchFamily="34" charset="0"/>
                    </a:rPr>
                    <a:t>10</a:t>
                  </a:r>
                </a:p>
              </p:txBody>
            </p:sp>
            <p:sp>
              <p:nvSpPr>
                <p:cNvPr id="29" name="Rectangle 28"/>
                <p:cNvSpPr>
                  <a:spLocks noChangeArrowheads="1"/>
                </p:cNvSpPr>
                <p:nvPr/>
              </p:nvSpPr>
              <p:spPr bwMode="auto">
                <a:xfrm>
                  <a:off x="3078163" y="4808538"/>
                  <a:ext cx="381000" cy="30480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Arial" pitchFamily="34" charset="0"/>
                    </a:rPr>
                    <a:t>12</a:t>
                  </a:r>
                </a:p>
              </p:txBody>
            </p:sp>
            <p:sp>
              <p:nvSpPr>
                <p:cNvPr id="30" name="Rectangle 29"/>
                <p:cNvSpPr>
                  <a:spLocks noChangeArrowheads="1"/>
                </p:cNvSpPr>
                <p:nvPr/>
              </p:nvSpPr>
              <p:spPr bwMode="auto">
                <a:xfrm>
                  <a:off x="3471863" y="4808538"/>
                  <a:ext cx="381000" cy="30480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Arial" pitchFamily="34" charset="0"/>
                    </a:rPr>
                    <a:t>14</a:t>
                  </a:r>
                </a:p>
              </p:txBody>
            </p:sp>
            <p:sp>
              <p:nvSpPr>
                <p:cNvPr id="31" name="Rectangle 30"/>
                <p:cNvSpPr>
                  <a:spLocks noChangeArrowheads="1"/>
                </p:cNvSpPr>
                <p:nvPr/>
              </p:nvSpPr>
              <p:spPr bwMode="auto">
                <a:xfrm>
                  <a:off x="3863975" y="4808538"/>
                  <a:ext cx="381000" cy="30480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Arial" pitchFamily="34" charset="0"/>
                    </a:rPr>
                    <a:t>16</a:t>
                  </a:r>
                </a:p>
              </p:txBody>
            </p:sp>
            <p:sp>
              <p:nvSpPr>
                <p:cNvPr id="32" name="Rectangle 31"/>
                <p:cNvSpPr>
                  <a:spLocks noChangeArrowheads="1"/>
                </p:cNvSpPr>
                <p:nvPr/>
              </p:nvSpPr>
              <p:spPr bwMode="auto">
                <a:xfrm>
                  <a:off x="4257675" y="4808538"/>
                  <a:ext cx="381000" cy="30480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Arial" pitchFamily="34" charset="0"/>
                    </a:rPr>
                    <a:t>18</a:t>
                  </a:r>
                </a:p>
              </p:txBody>
            </p:sp>
            <p:sp>
              <p:nvSpPr>
                <p:cNvPr id="33" name="Rectangle 32"/>
                <p:cNvSpPr>
                  <a:spLocks noChangeArrowheads="1"/>
                </p:cNvSpPr>
                <p:nvPr/>
              </p:nvSpPr>
              <p:spPr bwMode="auto">
                <a:xfrm>
                  <a:off x="4648200" y="4808538"/>
                  <a:ext cx="381000" cy="30480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Arial" pitchFamily="34" charset="0"/>
                    </a:rPr>
                    <a:t>20</a:t>
                  </a:r>
                </a:p>
              </p:txBody>
            </p:sp>
          </p:grpSp>
        </p:grpSp>
      </p:grpSp>
      <p:grpSp>
        <p:nvGrpSpPr>
          <p:cNvPr id="36" name="Group 320"/>
          <p:cNvGrpSpPr>
            <a:grpSpLocks/>
          </p:cNvGrpSpPr>
          <p:nvPr/>
        </p:nvGrpSpPr>
        <p:grpSpPr bwMode="auto">
          <a:xfrm>
            <a:off x="854075" y="2039977"/>
            <a:ext cx="4230688" cy="4033838"/>
            <a:chOff x="854075" y="1574800"/>
            <a:chExt cx="4230246" cy="4033838"/>
          </a:xfrm>
        </p:grpSpPr>
        <p:sp>
          <p:nvSpPr>
            <p:cNvPr id="37" name="Rectangle 36"/>
            <p:cNvSpPr>
              <a:spLocks noChangeArrowheads="1"/>
            </p:cNvSpPr>
            <p:nvPr/>
          </p:nvSpPr>
          <p:spPr bwMode="auto">
            <a:xfrm>
              <a:off x="3544607" y="1574800"/>
              <a:ext cx="984147" cy="454025"/>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2400" b="1" kern="0">
                  <a:solidFill>
                    <a:srgbClr val="333399"/>
                  </a:solidFill>
                  <a:latin typeface="Arial" pitchFamily="34" charset="0"/>
                  <a:cs typeface="+mn-cs"/>
                </a:rPr>
                <a:t>df = 7</a:t>
              </a:r>
            </a:p>
          </p:txBody>
        </p:sp>
        <p:sp>
          <p:nvSpPr>
            <p:cNvPr id="38" name="Rectangle 37"/>
            <p:cNvSpPr>
              <a:spLocks noChangeArrowheads="1"/>
            </p:cNvSpPr>
            <p:nvPr/>
          </p:nvSpPr>
          <p:spPr bwMode="auto">
            <a:xfrm>
              <a:off x="4473197" y="4116388"/>
              <a:ext cx="611124" cy="458787"/>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2400" b="1" kern="0" dirty="0">
                  <a:solidFill>
                    <a:srgbClr val="7030A0"/>
                  </a:solidFill>
                  <a:latin typeface="Arial" pitchFamily="34" charset="0"/>
                  <a:cs typeface="+mn-cs"/>
                </a:rPr>
                <a:t>.05</a:t>
              </a:r>
            </a:p>
          </p:txBody>
        </p:sp>
        <p:sp>
          <p:nvSpPr>
            <p:cNvPr id="39" name="Rectangle 38"/>
            <p:cNvSpPr>
              <a:spLocks noChangeArrowheads="1"/>
            </p:cNvSpPr>
            <p:nvPr/>
          </p:nvSpPr>
          <p:spPr bwMode="auto">
            <a:xfrm>
              <a:off x="854075" y="2541588"/>
              <a:ext cx="604775" cy="454025"/>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2400" b="1" kern="0">
                  <a:solidFill>
                    <a:srgbClr val="333399"/>
                  </a:solidFill>
                  <a:latin typeface="Arial" pitchFamily="34" charset="0"/>
                  <a:cs typeface="+mn-cs"/>
                </a:rPr>
                <a:t>.05</a:t>
              </a:r>
            </a:p>
          </p:txBody>
        </p:sp>
        <p:sp>
          <p:nvSpPr>
            <p:cNvPr id="40" name="Line 39"/>
            <p:cNvSpPr>
              <a:spLocks noChangeShapeType="1"/>
            </p:cNvSpPr>
            <p:nvPr/>
          </p:nvSpPr>
          <p:spPr bwMode="auto">
            <a:xfrm>
              <a:off x="1076302" y="2976563"/>
              <a:ext cx="0" cy="803275"/>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41" name="Line 40"/>
            <p:cNvSpPr>
              <a:spLocks noChangeShapeType="1"/>
            </p:cNvSpPr>
            <p:nvPr/>
          </p:nvSpPr>
          <p:spPr bwMode="auto">
            <a:xfrm flipH="1">
              <a:off x="3858899" y="4371975"/>
              <a:ext cx="625410" cy="117475"/>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42" name="Line 41"/>
            <p:cNvSpPr>
              <a:spLocks noChangeShapeType="1"/>
            </p:cNvSpPr>
            <p:nvPr/>
          </p:nvSpPr>
          <p:spPr bwMode="auto">
            <a:xfrm>
              <a:off x="1298529" y="3644900"/>
              <a:ext cx="3631821" cy="0"/>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43" name="Rectangle 42"/>
            <p:cNvSpPr>
              <a:spLocks noChangeArrowheads="1"/>
            </p:cNvSpPr>
            <p:nvPr/>
          </p:nvSpPr>
          <p:spPr bwMode="auto">
            <a:xfrm>
              <a:off x="3482700" y="3197225"/>
              <a:ext cx="604775" cy="454025"/>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2400" b="1" kern="0">
                  <a:solidFill>
                    <a:srgbClr val="00AE00"/>
                  </a:solidFill>
                  <a:latin typeface="Arial" pitchFamily="34" charset="0"/>
                  <a:cs typeface="+mn-cs"/>
                </a:rPr>
                <a:t>.95</a:t>
              </a:r>
            </a:p>
          </p:txBody>
        </p:sp>
        <p:grpSp>
          <p:nvGrpSpPr>
            <p:cNvPr id="44" name="Group 47"/>
            <p:cNvGrpSpPr>
              <a:grpSpLocks/>
            </p:cNvGrpSpPr>
            <p:nvPr/>
          </p:nvGrpSpPr>
          <p:grpSpPr bwMode="auto">
            <a:xfrm>
              <a:off x="1284288" y="5054600"/>
              <a:ext cx="1339850" cy="554038"/>
              <a:chOff x="671" y="3492"/>
              <a:chExt cx="844" cy="349"/>
            </a:xfrm>
          </p:grpSpPr>
          <p:sp>
            <p:nvSpPr>
              <p:cNvPr id="50" name="Rectangle 43"/>
              <p:cNvSpPr>
                <a:spLocks noChangeArrowheads="1"/>
              </p:cNvSpPr>
              <p:nvPr/>
            </p:nvSpPr>
            <p:spPr bwMode="auto">
              <a:xfrm>
                <a:off x="823" y="3593"/>
                <a:ext cx="692" cy="24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2000" b="1" kern="0">
                    <a:solidFill>
                      <a:srgbClr val="00AE00"/>
                    </a:solidFill>
                    <a:latin typeface="Arial" pitchFamily="34" charset="0"/>
                    <a:cs typeface="+mn-cs"/>
                  </a:rPr>
                  <a:t>2.16735</a:t>
                </a:r>
              </a:p>
            </p:txBody>
          </p:sp>
          <p:grpSp>
            <p:nvGrpSpPr>
              <p:cNvPr id="51" name="Group 46"/>
              <p:cNvGrpSpPr>
                <a:grpSpLocks/>
              </p:cNvGrpSpPr>
              <p:nvPr/>
            </p:nvGrpSpPr>
            <p:grpSpPr bwMode="auto">
              <a:xfrm>
                <a:off x="671" y="3492"/>
                <a:ext cx="201" cy="243"/>
                <a:chOff x="671" y="3492"/>
                <a:chExt cx="201" cy="243"/>
              </a:xfrm>
            </p:grpSpPr>
            <p:sp>
              <p:nvSpPr>
                <p:cNvPr id="52" name="Line 44"/>
                <p:cNvSpPr>
                  <a:spLocks noChangeShapeType="1"/>
                </p:cNvSpPr>
                <p:nvPr/>
              </p:nvSpPr>
              <p:spPr bwMode="auto">
                <a:xfrm flipH="1">
                  <a:off x="671" y="3735"/>
                  <a:ext cx="201" cy="0"/>
                </a:xfrm>
                <a:prstGeom prst="line">
                  <a:avLst/>
                </a:prstGeom>
                <a:noFill/>
                <a:ln w="25400">
                  <a:solidFill>
                    <a:srgbClr val="00000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53" name="Line 45"/>
                <p:cNvSpPr>
                  <a:spLocks noChangeShapeType="1"/>
                </p:cNvSpPr>
                <p:nvPr/>
              </p:nvSpPr>
              <p:spPr bwMode="auto">
                <a:xfrm>
                  <a:off x="673" y="3492"/>
                  <a:ext cx="0" cy="227"/>
                </a:xfrm>
                <a:prstGeom prst="line">
                  <a:avLst/>
                </a:prstGeom>
                <a:noFill/>
                <a:ln w="25400">
                  <a:solidFill>
                    <a:srgbClr val="000000"/>
                  </a:solidFill>
                  <a:round/>
                  <a:headEnd type="triangle" w="med" len="me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grpSp>
        </p:grpSp>
        <p:grpSp>
          <p:nvGrpSpPr>
            <p:cNvPr id="45" name="Group 52"/>
            <p:cNvGrpSpPr>
              <a:grpSpLocks/>
            </p:cNvGrpSpPr>
            <p:nvPr/>
          </p:nvGrpSpPr>
          <p:grpSpPr bwMode="auto">
            <a:xfrm>
              <a:off x="3613150" y="5054600"/>
              <a:ext cx="1373188" cy="554038"/>
              <a:chOff x="2138" y="3492"/>
              <a:chExt cx="865" cy="349"/>
            </a:xfrm>
          </p:grpSpPr>
          <p:sp>
            <p:nvSpPr>
              <p:cNvPr id="46" name="Rectangle 48"/>
              <p:cNvSpPr>
                <a:spLocks noChangeArrowheads="1"/>
              </p:cNvSpPr>
              <p:nvPr/>
            </p:nvSpPr>
            <p:spPr bwMode="auto">
              <a:xfrm>
                <a:off x="2311" y="3593"/>
                <a:ext cx="692" cy="248"/>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2000" b="1" kern="0">
                    <a:solidFill>
                      <a:srgbClr val="009999"/>
                    </a:solidFill>
                    <a:latin typeface="Arial" pitchFamily="34" charset="0"/>
                    <a:cs typeface="+mn-cs"/>
                  </a:rPr>
                  <a:t>14.0671</a:t>
                </a:r>
              </a:p>
            </p:txBody>
          </p:sp>
          <p:grpSp>
            <p:nvGrpSpPr>
              <p:cNvPr id="47" name="Group 51"/>
              <p:cNvGrpSpPr>
                <a:grpSpLocks/>
              </p:cNvGrpSpPr>
              <p:nvPr/>
            </p:nvGrpSpPr>
            <p:grpSpPr bwMode="auto">
              <a:xfrm>
                <a:off x="2138" y="3492"/>
                <a:ext cx="201" cy="252"/>
                <a:chOff x="2138" y="3492"/>
                <a:chExt cx="201" cy="252"/>
              </a:xfrm>
            </p:grpSpPr>
            <p:sp>
              <p:nvSpPr>
                <p:cNvPr id="48" name="Line 49"/>
                <p:cNvSpPr>
                  <a:spLocks noChangeShapeType="1"/>
                </p:cNvSpPr>
                <p:nvPr/>
              </p:nvSpPr>
              <p:spPr bwMode="auto">
                <a:xfrm flipH="1">
                  <a:off x="2138" y="3744"/>
                  <a:ext cx="201" cy="0"/>
                </a:xfrm>
                <a:prstGeom prst="line">
                  <a:avLst/>
                </a:prstGeom>
                <a:noFill/>
                <a:ln w="25400">
                  <a:solidFill>
                    <a:srgbClr val="00000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sp>
              <p:nvSpPr>
                <p:cNvPr id="49" name="Line 50"/>
                <p:cNvSpPr>
                  <a:spLocks noChangeShapeType="1"/>
                </p:cNvSpPr>
                <p:nvPr/>
              </p:nvSpPr>
              <p:spPr bwMode="auto">
                <a:xfrm>
                  <a:off x="2149" y="3492"/>
                  <a:ext cx="0" cy="227"/>
                </a:xfrm>
                <a:prstGeom prst="line">
                  <a:avLst/>
                </a:prstGeom>
                <a:noFill/>
                <a:ln w="25400">
                  <a:solidFill>
                    <a:srgbClr val="000000"/>
                  </a:solidFill>
                  <a:round/>
                  <a:headEnd type="triangle" w="med" len="me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grpSp>
        </p:grpSp>
      </p:grpSp>
      <p:grpSp>
        <p:nvGrpSpPr>
          <p:cNvPr id="54" name="Group 109"/>
          <p:cNvGrpSpPr>
            <a:grpSpLocks/>
          </p:cNvGrpSpPr>
          <p:nvPr/>
        </p:nvGrpSpPr>
        <p:grpSpPr bwMode="auto">
          <a:xfrm>
            <a:off x="5584825" y="2039977"/>
            <a:ext cx="3130550" cy="4192588"/>
            <a:chOff x="3518" y="1300"/>
            <a:chExt cx="1972" cy="2641"/>
          </a:xfrm>
        </p:grpSpPr>
        <p:sp>
          <p:nvSpPr>
            <p:cNvPr id="55" name="Rectangle 54"/>
            <p:cNvSpPr>
              <a:spLocks noChangeArrowheads="1"/>
            </p:cNvSpPr>
            <p:nvPr/>
          </p:nvSpPr>
          <p:spPr bwMode="auto">
            <a:xfrm>
              <a:off x="3518" y="1300"/>
              <a:ext cx="1972" cy="2641"/>
            </a:xfrm>
            <a:prstGeom prst="rect">
              <a:avLst/>
            </a:prstGeom>
            <a:noFill/>
            <a:ln w="508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0" lang="en-US" sz="1800">
                <a:solidFill>
                  <a:srgbClr val="000000"/>
                </a:solidFill>
              </a:endParaRPr>
            </a:p>
          </p:txBody>
        </p:sp>
        <p:grpSp>
          <p:nvGrpSpPr>
            <p:cNvPr id="56" name="Group 108"/>
            <p:cNvGrpSpPr>
              <a:grpSpLocks/>
            </p:cNvGrpSpPr>
            <p:nvPr/>
          </p:nvGrpSpPr>
          <p:grpSpPr bwMode="auto">
            <a:xfrm>
              <a:off x="3544" y="1322"/>
              <a:ext cx="1828" cy="2211"/>
              <a:chOff x="3544" y="1322"/>
              <a:chExt cx="1828" cy="2211"/>
            </a:xfrm>
          </p:grpSpPr>
          <p:grpSp>
            <p:nvGrpSpPr>
              <p:cNvPr id="57" name="Group 106"/>
              <p:cNvGrpSpPr>
                <a:grpSpLocks/>
              </p:cNvGrpSpPr>
              <p:nvPr/>
            </p:nvGrpSpPr>
            <p:grpSpPr bwMode="auto">
              <a:xfrm>
                <a:off x="3544" y="1322"/>
                <a:ext cx="1814" cy="2211"/>
                <a:chOff x="3544" y="1322"/>
                <a:chExt cx="1814" cy="2211"/>
              </a:xfrm>
            </p:grpSpPr>
            <p:sp>
              <p:nvSpPr>
                <p:cNvPr id="59" name="Rectangle 55"/>
                <p:cNvSpPr>
                  <a:spLocks noChangeArrowheads="1"/>
                </p:cNvSpPr>
                <p:nvPr/>
              </p:nvSpPr>
              <p:spPr bwMode="auto">
                <a:xfrm>
                  <a:off x="3563" y="1322"/>
                  <a:ext cx="219"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df</a:t>
                  </a:r>
                </a:p>
              </p:txBody>
            </p:sp>
            <p:sp>
              <p:nvSpPr>
                <p:cNvPr id="60" name="Rectangle 56"/>
                <p:cNvSpPr>
                  <a:spLocks noChangeArrowheads="1"/>
                </p:cNvSpPr>
                <p:nvPr/>
              </p:nvSpPr>
              <p:spPr bwMode="auto">
                <a:xfrm>
                  <a:off x="4306" y="1322"/>
                  <a:ext cx="393"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AE00"/>
                      </a:solidFill>
                      <a:latin typeface="Arial" pitchFamily="34" charset="0"/>
                      <a:cs typeface="+mn-cs"/>
                    </a:rPr>
                    <a:t>0.950</a:t>
                  </a:r>
                </a:p>
              </p:txBody>
            </p:sp>
            <p:sp>
              <p:nvSpPr>
                <p:cNvPr id="61" name="Rectangle 57"/>
                <p:cNvSpPr>
                  <a:spLocks noChangeArrowheads="1"/>
                </p:cNvSpPr>
                <p:nvPr/>
              </p:nvSpPr>
              <p:spPr bwMode="auto">
                <a:xfrm>
                  <a:off x="4961" y="1325"/>
                  <a:ext cx="397" cy="192"/>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dirty="0">
                      <a:solidFill>
                        <a:srgbClr val="7030A0"/>
                      </a:solidFill>
                      <a:latin typeface="Arial" pitchFamily="34" charset="0"/>
                      <a:cs typeface="+mn-cs"/>
                    </a:rPr>
                    <a:t>0.050</a:t>
                  </a:r>
                </a:p>
              </p:txBody>
            </p:sp>
            <p:sp>
              <p:nvSpPr>
                <p:cNvPr id="62" name="Rectangle 58"/>
                <p:cNvSpPr>
                  <a:spLocks noChangeArrowheads="1"/>
                </p:cNvSpPr>
                <p:nvPr/>
              </p:nvSpPr>
              <p:spPr bwMode="auto">
                <a:xfrm>
                  <a:off x="3607" y="1442"/>
                  <a:ext cx="1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0" lang="en-US" sz="1400" b="1">
                      <a:solidFill>
                        <a:srgbClr val="000000"/>
                      </a:solidFill>
                      <a:latin typeface="Arial" charset="0"/>
                    </a:rPr>
                    <a:t>1</a:t>
                  </a:r>
                </a:p>
              </p:txBody>
            </p:sp>
            <p:sp>
              <p:nvSpPr>
                <p:cNvPr id="63" name="Rectangle 59"/>
                <p:cNvSpPr>
                  <a:spLocks noChangeArrowheads="1"/>
                </p:cNvSpPr>
                <p:nvPr/>
              </p:nvSpPr>
              <p:spPr bwMode="auto">
                <a:xfrm>
                  <a:off x="3939" y="1442"/>
                  <a:ext cx="753"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3.93219E-03</a:t>
                  </a:r>
                </a:p>
              </p:txBody>
            </p:sp>
            <p:sp>
              <p:nvSpPr>
                <p:cNvPr id="64" name="Rectangle 60"/>
                <p:cNvSpPr>
                  <a:spLocks noChangeArrowheads="1"/>
                </p:cNvSpPr>
                <p:nvPr/>
              </p:nvSpPr>
              <p:spPr bwMode="auto">
                <a:xfrm>
                  <a:off x="4837" y="1445"/>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3.84146</a:t>
                  </a:r>
                </a:p>
              </p:txBody>
            </p:sp>
            <p:sp>
              <p:nvSpPr>
                <p:cNvPr id="65" name="Rectangle 61"/>
                <p:cNvSpPr>
                  <a:spLocks noChangeArrowheads="1"/>
                </p:cNvSpPr>
                <p:nvPr/>
              </p:nvSpPr>
              <p:spPr bwMode="auto">
                <a:xfrm>
                  <a:off x="3607" y="1560"/>
                  <a:ext cx="1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0" lang="en-US" sz="1400" b="1">
                      <a:solidFill>
                        <a:srgbClr val="000000"/>
                      </a:solidFill>
                      <a:latin typeface="Arial" charset="0"/>
                    </a:rPr>
                    <a:t>2</a:t>
                  </a:r>
                </a:p>
              </p:txBody>
            </p:sp>
            <p:sp>
              <p:nvSpPr>
                <p:cNvPr id="66" name="Rectangle 62"/>
                <p:cNvSpPr>
                  <a:spLocks noChangeArrowheads="1"/>
                </p:cNvSpPr>
                <p:nvPr/>
              </p:nvSpPr>
              <p:spPr bwMode="auto">
                <a:xfrm>
                  <a:off x="4118" y="1560"/>
                  <a:ext cx="579"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0.102586</a:t>
                  </a:r>
                </a:p>
              </p:txBody>
            </p:sp>
            <p:sp>
              <p:nvSpPr>
                <p:cNvPr id="67" name="Rectangle 63"/>
                <p:cNvSpPr>
                  <a:spLocks noChangeArrowheads="1"/>
                </p:cNvSpPr>
                <p:nvPr/>
              </p:nvSpPr>
              <p:spPr bwMode="auto">
                <a:xfrm>
                  <a:off x="4837" y="1563"/>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5.99148</a:t>
                  </a:r>
                </a:p>
              </p:txBody>
            </p:sp>
            <p:sp>
              <p:nvSpPr>
                <p:cNvPr id="68" name="Rectangle 64"/>
                <p:cNvSpPr>
                  <a:spLocks noChangeArrowheads="1"/>
                </p:cNvSpPr>
                <p:nvPr/>
              </p:nvSpPr>
              <p:spPr bwMode="auto">
                <a:xfrm>
                  <a:off x="3607" y="1679"/>
                  <a:ext cx="1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0" lang="en-US" sz="1400" b="1">
                      <a:solidFill>
                        <a:srgbClr val="000000"/>
                      </a:solidFill>
                      <a:latin typeface="Arial" charset="0"/>
                    </a:rPr>
                    <a:t>3</a:t>
                  </a:r>
                </a:p>
              </p:txBody>
            </p:sp>
            <p:sp>
              <p:nvSpPr>
                <p:cNvPr id="69" name="Rectangle 65"/>
                <p:cNvSpPr>
                  <a:spLocks noChangeArrowheads="1"/>
                </p:cNvSpPr>
                <p:nvPr/>
              </p:nvSpPr>
              <p:spPr bwMode="auto">
                <a:xfrm>
                  <a:off x="4118" y="1679"/>
                  <a:ext cx="579"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0.351846</a:t>
                  </a:r>
                </a:p>
              </p:txBody>
            </p:sp>
            <p:sp>
              <p:nvSpPr>
                <p:cNvPr id="70" name="Rectangle 66"/>
                <p:cNvSpPr>
                  <a:spLocks noChangeArrowheads="1"/>
                </p:cNvSpPr>
                <p:nvPr/>
              </p:nvSpPr>
              <p:spPr bwMode="auto">
                <a:xfrm>
                  <a:off x="4837" y="1682"/>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7.81472</a:t>
                  </a:r>
                </a:p>
              </p:txBody>
            </p:sp>
            <p:sp>
              <p:nvSpPr>
                <p:cNvPr id="71" name="Rectangle 67"/>
                <p:cNvSpPr>
                  <a:spLocks noChangeArrowheads="1"/>
                </p:cNvSpPr>
                <p:nvPr/>
              </p:nvSpPr>
              <p:spPr bwMode="auto">
                <a:xfrm>
                  <a:off x="3607" y="1797"/>
                  <a:ext cx="1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0" lang="en-US" sz="1400" b="1">
                      <a:solidFill>
                        <a:srgbClr val="000000"/>
                      </a:solidFill>
                      <a:latin typeface="Arial" charset="0"/>
                    </a:rPr>
                    <a:t>4</a:t>
                  </a:r>
                </a:p>
              </p:txBody>
            </p:sp>
            <p:sp>
              <p:nvSpPr>
                <p:cNvPr id="72" name="Rectangle 68"/>
                <p:cNvSpPr>
                  <a:spLocks noChangeArrowheads="1"/>
                </p:cNvSpPr>
                <p:nvPr/>
              </p:nvSpPr>
              <p:spPr bwMode="auto">
                <a:xfrm>
                  <a:off x="4118" y="1797"/>
                  <a:ext cx="579"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0.710724</a:t>
                  </a:r>
                </a:p>
              </p:txBody>
            </p:sp>
            <p:sp>
              <p:nvSpPr>
                <p:cNvPr id="73" name="Rectangle 69"/>
                <p:cNvSpPr>
                  <a:spLocks noChangeArrowheads="1"/>
                </p:cNvSpPr>
                <p:nvPr/>
              </p:nvSpPr>
              <p:spPr bwMode="auto">
                <a:xfrm>
                  <a:off x="4837" y="1800"/>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9.48773</a:t>
                  </a:r>
                </a:p>
              </p:txBody>
            </p:sp>
            <p:sp>
              <p:nvSpPr>
                <p:cNvPr id="74" name="Rectangle 70"/>
                <p:cNvSpPr>
                  <a:spLocks noChangeArrowheads="1"/>
                </p:cNvSpPr>
                <p:nvPr/>
              </p:nvSpPr>
              <p:spPr bwMode="auto">
                <a:xfrm>
                  <a:off x="3607" y="1916"/>
                  <a:ext cx="1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0" lang="en-US" sz="1400" b="1">
                      <a:solidFill>
                        <a:srgbClr val="000000"/>
                      </a:solidFill>
                      <a:latin typeface="Arial" charset="0"/>
                    </a:rPr>
                    <a:t>5</a:t>
                  </a:r>
                </a:p>
              </p:txBody>
            </p:sp>
            <p:sp>
              <p:nvSpPr>
                <p:cNvPr id="75" name="Rectangle 71"/>
                <p:cNvSpPr>
                  <a:spLocks noChangeArrowheads="1"/>
                </p:cNvSpPr>
                <p:nvPr/>
              </p:nvSpPr>
              <p:spPr bwMode="auto">
                <a:xfrm>
                  <a:off x="4118" y="1916"/>
                  <a:ext cx="579"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1.145477</a:t>
                  </a:r>
                </a:p>
              </p:txBody>
            </p:sp>
            <p:sp>
              <p:nvSpPr>
                <p:cNvPr id="76" name="Rectangle 72"/>
                <p:cNvSpPr>
                  <a:spLocks noChangeArrowheads="1"/>
                </p:cNvSpPr>
                <p:nvPr/>
              </p:nvSpPr>
              <p:spPr bwMode="auto">
                <a:xfrm>
                  <a:off x="4771" y="1919"/>
                  <a:ext cx="579"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11.07048</a:t>
                  </a:r>
                </a:p>
              </p:txBody>
            </p:sp>
            <p:sp>
              <p:nvSpPr>
                <p:cNvPr id="77" name="Rectangle 73"/>
                <p:cNvSpPr>
                  <a:spLocks noChangeArrowheads="1"/>
                </p:cNvSpPr>
                <p:nvPr/>
              </p:nvSpPr>
              <p:spPr bwMode="auto">
                <a:xfrm>
                  <a:off x="3607" y="2036"/>
                  <a:ext cx="1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0" lang="en-US" sz="1400" b="1">
                      <a:solidFill>
                        <a:srgbClr val="000000"/>
                      </a:solidFill>
                      <a:latin typeface="Arial" charset="0"/>
                    </a:rPr>
                    <a:t>6</a:t>
                  </a:r>
                </a:p>
              </p:txBody>
            </p:sp>
            <p:sp>
              <p:nvSpPr>
                <p:cNvPr id="78" name="Rectangle 74"/>
                <p:cNvSpPr>
                  <a:spLocks noChangeArrowheads="1"/>
                </p:cNvSpPr>
                <p:nvPr/>
              </p:nvSpPr>
              <p:spPr bwMode="auto">
                <a:xfrm>
                  <a:off x="4181" y="2036"/>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1.63538</a:t>
                  </a:r>
                </a:p>
              </p:txBody>
            </p:sp>
            <p:sp>
              <p:nvSpPr>
                <p:cNvPr id="79" name="Rectangle 75"/>
                <p:cNvSpPr>
                  <a:spLocks noChangeArrowheads="1"/>
                </p:cNvSpPr>
                <p:nvPr/>
              </p:nvSpPr>
              <p:spPr bwMode="auto">
                <a:xfrm>
                  <a:off x="4837" y="2039"/>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12.5916</a:t>
                  </a:r>
                </a:p>
              </p:txBody>
            </p:sp>
            <p:sp>
              <p:nvSpPr>
                <p:cNvPr id="80" name="Rectangle 76"/>
                <p:cNvSpPr>
                  <a:spLocks noChangeArrowheads="1"/>
                </p:cNvSpPr>
                <p:nvPr/>
              </p:nvSpPr>
              <p:spPr bwMode="auto">
                <a:xfrm>
                  <a:off x="3607" y="2153"/>
                  <a:ext cx="1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0" lang="en-US" sz="1400" b="1">
                      <a:solidFill>
                        <a:srgbClr val="333399"/>
                      </a:solidFill>
                      <a:latin typeface="Arial" charset="0"/>
                    </a:rPr>
                    <a:t>7</a:t>
                  </a:r>
                </a:p>
              </p:txBody>
            </p:sp>
            <p:sp>
              <p:nvSpPr>
                <p:cNvPr id="81" name="Rectangle 77"/>
                <p:cNvSpPr>
                  <a:spLocks noChangeArrowheads="1"/>
                </p:cNvSpPr>
                <p:nvPr/>
              </p:nvSpPr>
              <p:spPr bwMode="auto">
                <a:xfrm>
                  <a:off x="4181" y="2153"/>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2.16735</a:t>
                  </a:r>
                </a:p>
              </p:txBody>
            </p:sp>
            <p:sp>
              <p:nvSpPr>
                <p:cNvPr id="82" name="Rectangle 78"/>
                <p:cNvSpPr>
                  <a:spLocks noChangeArrowheads="1"/>
                </p:cNvSpPr>
                <p:nvPr/>
              </p:nvSpPr>
              <p:spPr bwMode="auto">
                <a:xfrm>
                  <a:off x="4837" y="2156"/>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14.0671</a:t>
                  </a:r>
                </a:p>
              </p:txBody>
            </p:sp>
            <p:sp>
              <p:nvSpPr>
                <p:cNvPr id="83" name="Rectangle 79"/>
                <p:cNvSpPr>
                  <a:spLocks noChangeArrowheads="1"/>
                </p:cNvSpPr>
                <p:nvPr/>
              </p:nvSpPr>
              <p:spPr bwMode="auto">
                <a:xfrm>
                  <a:off x="3607" y="2273"/>
                  <a:ext cx="1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0" lang="en-US" sz="1400" b="1">
                      <a:solidFill>
                        <a:srgbClr val="000000"/>
                      </a:solidFill>
                      <a:latin typeface="Arial" charset="0"/>
                    </a:rPr>
                    <a:t>8</a:t>
                  </a:r>
                </a:p>
              </p:txBody>
            </p:sp>
            <p:sp>
              <p:nvSpPr>
                <p:cNvPr id="84" name="Rectangle 80"/>
                <p:cNvSpPr>
                  <a:spLocks noChangeArrowheads="1"/>
                </p:cNvSpPr>
                <p:nvPr/>
              </p:nvSpPr>
              <p:spPr bwMode="auto">
                <a:xfrm>
                  <a:off x="4181" y="2273"/>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2.73263</a:t>
                  </a:r>
                </a:p>
              </p:txBody>
            </p:sp>
            <p:sp>
              <p:nvSpPr>
                <p:cNvPr id="85" name="Rectangle 81"/>
                <p:cNvSpPr>
                  <a:spLocks noChangeArrowheads="1"/>
                </p:cNvSpPr>
                <p:nvPr/>
              </p:nvSpPr>
              <p:spPr bwMode="auto">
                <a:xfrm>
                  <a:off x="4837" y="2276"/>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15.5073</a:t>
                  </a:r>
                </a:p>
              </p:txBody>
            </p:sp>
            <p:sp>
              <p:nvSpPr>
                <p:cNvPr id="86" name="Rectangle 82"/>
                <p:cNvSpPr>
                  <a:spLocks noChangeArrowheads="1"/>
                </p:cNvSpPr>
                <p:nvPr/>
              </p:nvSpPr>
              <p:spPr bwMode="auto">
                <a:xfrm>
                  <a:off x="3607" y="2391"/>
                  <a:ext cx="1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0" lang="en-US" sz="1400" b="1">
                      <a:solidFill>
                        <a:srgbClr val="000000"/>
                      </a:solidFill>
                      <a:latin typeface="Arial" charset="0"/>
                    </a:rPr>
                    <a:t>9</a:t>
                  </a:r>
                </a:p>
              </p:txBody>
            </p:sp>
            <p:sp>
              <p:nvSpPr>
                <p:cNvPr id="87" name="Rectangle 83"/>
                <p:cNvSpPr>
                  <a:spLocks noChangeArrowheads="1"/>
                </p:cNvSpPr>
                <p:nvPr/>
              </p:nvSpPr>
              <p:spPr bwMode="auto">
                <a:xfrm>
                  <a:off x="4181" y="2391"/>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3.32512</a:t>
                  </a:r>
                </a:p>
              </p:txBody>
            </p:sp>
            <p:sp>
              <p:nvSpPr>
                <p:cNvPr id="88" name="Rectangle 84"/>
                <p:cNvSpPr>
                  <a:spLocks noChangeArrowheads="1"/>
                </p:cNvSpPr>
                <p:nvPr/>
              </p:nvSpPr>
              <p:spPr bwMode="auto">
                <a:xfrm>
                  <a:off x="4837" y="2394"/>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16.9190</a:t>
                  </a:r>
                </a:p>
              </p:txBody>
            </p:sp>
            <p:sp>
              <p:nvSpPr>
                <p:cNvPr id="89" name="Rectangle 85"/>
                <p:cNvSpPr>
                  <a:spLocks noChangeArrowheads="1"/>
                </p:cNvSpPr>
                <p:nvPr/>
              </p:nvSpPr>
              <p:spPr bwMode="auto">
                <a:xfrm>
                  <a:off x="3544" y="2510"/>
                  <a:ext cx="238"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10</a:t>
                  </a:r>
                </a:p>
              </p:txBody>
            </p:sp>
            <p:sp>
              <p:nvSpPr>
                <p:cNvPr id="90" name="Rectangle 86"/>
                <p:cNvSpPr>
                  <a:spLocks noChangeArrowheads="1"/>
                </p:cNvSpPr>
                <p:nvPr/>
              </p:nvSpPr>
              <p:spPr bwMode="auto">
                <a:xfrm>
                  <a:off x="4181" y="2510"/>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3.94030</a:t>
                  </a:r>
                </a:p>
              </p:txBody>
            </p:sp>
            <p:sp>
              <p:nvSpPr>
                <p:cNvPr id="91" name="Rectangle 87"/>
                <p:cNvSpPr>
                  <a:spLocks noChangeArrowheads="1"/>
                </p:cNvSpPr>
                <p:nvPr/>
              </p:nvSpPr>
              <p:spPr bwMode="auto">
                <a:xfrm>
                  <a:off x="4837" y="2513"/>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18.3070</a:t>
                  </a:r>
                </a:p>
              </p:txBody>
            </p:sp>
            <p:sp>
              <p:nvSpPr>
                <p:cNvPr id="92" name="Rectangle 88"/>
                <p:cNvSpPr>
                  <a:spLocks noChangeArrowheads="1"/>
                </p:cNvSpPr>
                <p:nvPr/>
              </p:nvSpPr>
              <p:spPr bwMode="auto">
                <a:xfrm>
                  <a:off x="3544" y="2746"/>
                  <a:ext cx="238"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20</a:t>
                  </a:r>
                </a:p>
              </p:txBody>
            </p:sp>
            <p:sp>
              <p:nvSpPr>
                <p:cNvPr id="93" name="Rectangle 89"/>
                <p:cNvSpPr>
                  <a:spLocks noChangeArrowheads="1"/>
                </p:cNvSpPr>
                <p:nvPr/>
              </p:nvSpPr>
              <p:spPr bwMode="auto">
                <a:xfrm>
                  <a:off x="4181" y="2746"/>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10.8508</a:t>
                  </a:r>
                </a:p>
              </p:txBody>
            </p:sp>
            <p:sp>
              <p:nvSpPr>
                <p:cNvPr id="94" name="Rectangle 90"/>
                <p:cNvSpPr>
                  <a:spLocks noChangeArrowheads="1"/>
                </p:cNvSpPr>
                <p:nvPr/>
              </p:nvSpPr>
              <p:spPr bwMode="auto">
                <a:xfrm>
                  <a:off x="4837" y="2749"/>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31.4104</a:t>
                  </a:r>
                </a:p>
              </p:txBody>
            </p:sp>
            <p:sp>
              <p:nvSpPr>
                <p:cNvPr id="95" name="Rectangle 91"/>
                <p:cNvSpPr>
                  <a:spLocks noChangeArrowheads="1"/>
                </p:cNvSpPr>
                <p:nvPr/>
              </p:nvSpPr>
              <p:spPr bwMode="auto">
                <a:xfrm>
                  <a:off x="3544" y="2865"/>
                  <a:ext cx="238"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21</a:t>
                  </a:r>
                </a:p>
              </p:txBody>
            </p:sp>
            <p:sp>
              <p:nvSpPr>
                <p:cNvPr id="96" name="Rectangle 92"/>
                <p:cNvSpPr>
                  <a:spLocks noChangeArrowheads="1"/>
                </p:cNvSpPr>
                <p:nvPr/>
              </p:nvSpPr>
              <p:spPr bwMode="auto">
                <a:xfrm>
                  <a:off x="4181" y="2865"/>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11.5913</a:t>
                  </a:r>
                </a:p>
              </p:txBody>
            </p:sp>
            <p:sp>
              <p:nvSpPr>
                <p:cNvPr id="97" name="Rectangle 93"/>
                <p:cNvSpPr>
                  <a:spLocks noChangeArrowheads="1"/>
                </p:cNvSpPr>
                <p:nvPr/>
              </p:nvSpPr>
              <p:spPr bwMode="auto">
                <a:xfrm>
                  <a:off x="4837" y="2868"/>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32.6706</a:t>
                  </a:r>
                </a:p>
              </p:txBody>
            </p:sp>
            <p:sp>
              <p:nvSpPr>
                <p:cNvPr id="98" name="Rectangle 94"/>
                <p:cNvSpPr>
                  <a:spLocks noChangeArrowheads="1"/>
                </p:cNvSpPr>
                <p:nvPr/>
              </p:nvSpPr>
              <p:spPr bwMode="auto">
                <a:xfrm>
                  <a:off x="3544" y="2985"/>
                  <a:ext cx="238"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22</a:t>
                  </a:r>
                </a:p>
              </p:txBody>
            </p:sp>
            <p:sp>
              <p:nvSpPr>
                <p:cNvPr id="99" name="Rectangle 95"/>
                <p:cNvSpPr>
                  <a:spLocks noChangeArrowheads="1"/>
                </p:cNvSpPr>
                <p:nvPr/>
              </p:nvSpPr>
              <p:spPr bwMode="auto">
                <a:xfrm>
                  <a:off x="4181" y="2985"/>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12.3380</a:t>
                  </a:r>
                </a:p>
              </p:txBody>
            </p:sp>
            <p:sp>
              <p:nvSpPr>
                <p:cNvPr id="100" name="Rectangle 96"/>
                <p:cNvSpPr>
                  <a:spLocks noChangeArrowheads="1"/>
                </p:cNvSpPr>
                <p:nvPr/>
              </p:nvSpPr>
              <p:spPr bwMode="auto">
                <a:xfrm>
                  <a:off x="4837" y="2988"/>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33.9245</a:t>
                  </a:r>
                </a:p>
              </p:txBody>
            </p:sp>
            <p:sp>
              <p:nvSpPr>
                <p:cNvPr id="101" name="Rectangle 97"/>
                <p:cNvSpPr>
                  <a:spLocks noChangeArrowheads="1"/>
                </p:cNvSpPr>
                <p:nvPr/>
              </p:nvSpPr>
              <p:spPr bwMode="auto">
                <a:xfrm>
                  <a:off x="3544" y="3103"/>
                  <a:ext cx="238"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23</a:t>
                  </a:r>
                </a:p>
              </p:txBody>
            </p:sp>
            <p:sp>
              <p:nvSpPr>
                <p:cNvPr id="102" name="Rectangle 98"/>
                <p:cNvSpPr>
                  <a:spLocks noChangeArrowheads="1"/>
                </p:cNvSpPr>
                <p:nvPr/>
              </p:nvSpPr>
              <p:spPr bwMode="auto">
                <a:xfrm>
                  <a:off x="4181" y="3103"/>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13.0905</a:t>
                  </a:r>
                </a:p>
              </p:txBody>
            </p:sp>
            <p:sp>
              <p:nvSpPr>
                <p:cNvPr id="103" name="Rectangle 99"/>
                <p:cNvSpPr>
                  <a:spLocks noChangeArrowheads="1"/>
                </p:cNvSpPr>
                <p:nvPr/>
              </p:nvSpPr>
              <p:spPr bwMode="auto">
                <a:xfrm>
                  <a:off x="4837" y="3106"/>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35.1725</a:t>
                  </a:r>
                </a:p>
              </p:txBody>
            </p:sp>
            <p:sp>
              <p:nvSpPr>
                <p:cNvPr id="104" name="Rectangle 100"/>
                <p:cNvSpPr>
                  <a:spLocks noChangeArrowheads="1"/>
                </p:cNvSpPr>
                <p:nvPr/>
              </p:nvSpPr>
              <p:spPr bwMode="auto">
                <a:xfrm>
                  <a:off x="3544" y="3222"/>
                  <a:ext cx="238"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24</a:t>
                  </a:r>
                </a:p>
              </p:txBody>
            </p:sp>
            <p:sp>
              <p:nvSpPr>
                <p:cNvPr id="105" name="Rectangle 101"/>
                <p:cNvSpPr>
                  <a:spLocks noChangeArrowheads="1"/>
                </p:cNvSpPr>
                <p:nvPr/>
              </p:nvSpPr>
              <p:spPr bwMode="auto">
                <a:xfrm>
                  <a:off x="4181" y="3222"/>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13.8484</a:t>
                  </a:r>
                </a:p>
              </p:txBody>
            </p:sp>
            <p:sp>
              <p:nvSpPr>
                <p:cNvPr id="106" name="Rectangle 102"/>
                <p:cNvSpPr>
                  <a:spLocks noChangeArrowheads="1"/>
                </p:cNvSpPr>
                <p:nvPr/>
              </p:nvSpPr>
              <p:spPr bwMode="auto">
                <a:xfrm>
                  <a:off x="4837" y="3225"/>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36.4150</a:t>
                  </a:r>
                </a:p>
              </p:txBody>
            </p:sp>
            <p:sp>
              <p:nvSpPr>
                <p:cNvPr id="107" name="Rectangle 103"/>
                <p:cNvSpPr>
                  <a:spLocks noChangeArrowheads="1"/>
                </p:cNvSpPr>
                <p:nvPr/>
              </p:nvSpPr>
              <p:spPr bwMode="auto">
                <a:xfrm>
                  <a:off x="3544" y="3340"/>
                  <a:ext cx="238"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25</a:t>
                  </a:r>
                </a:p>
              </p:txBody>
            </p:sp>
            <p:sp>
              <p:nvSpPr>
                <p:cNvPr id="108" name="Rectangle 104"/>
                <p:cNvSpPr>
                  <a:spLocks noChangeArrowheads="1"/>
                </p:cNvSpPr>
                <p:nvPr/>
              </p:nvSpPr>
              <p:spPr bwMode="auto">
                <a:xfrm>
                  <a:off x="4181" y="3340"/>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14.6114</a:t>
                  </a:r>
                </a:p>
              </p:txBody>
            </p:sp>
            <p:sp>
              <p:nvSpPr>
                <p:cNvPr id="109" name="Rectangle 105"/>
                <p:cNvSpPr>
                  <a:spLocks noChangeArrowheads="1"/>
                </p:cNvSpPr>
                <p:nvPr/>
              </p:nvSpPr>
              <p:spPr bwMode="auto">
                <a:xfrm>
                  <a:off x="4837" y="3343"/>
                  <a:ext cx="517" cy="190"/>
                </a:xfrm>
                <a:prstGeom prst="rect">
                  <a:avLst/>
                </a:prstGeom>
                <a:noFill/>
                <a:ln w="12700">
                  <a:noFill/>
                  <a:miter lim="800000"/>
                  <a:headEnd/>
                  <a:tailEnd/>
                </a:ln>
              </p:spPr>
              <p:txBody>
                <a:bodyPr wrap="none" lIns="90488" tIns="44450" rIns="90488" bIns="44450">
                  <a:spAutoFit/>
                </a:bodyPr>
                <a:lstStyle/>
                <a:p>
                  <a:pPr fontAlgn="auto">
                    <a:spcAft>
                      <a:spcPts val="0"/>
                    </a:spcAft>
                    <a:defRPr/>
                  </a:pPr>
                  <a:r>
                    <a:rPr kumimoji="0" lang="en-US" sz="1400" b="1" kern="0">
                      <a:solidFill>
                        <a:srgbClr val="000000"/>
                      </a:solidFill>
                      <a:latin typeface="Arial" pitchFamily="34" charset="0"/>
                      <a:cs typeface="+mn-cs"/>
                    </a:rPr>
                    <a:t>37.6525</a:t>
                  </a:r>
                </a:p>
              </p:txBody>
            </p:sp>
          </p:grpSp>
          <p:sp>
            <p:nvSpPr>
              <p:cNvPr id="58" name="Line 107"/>
              <p:cNvSpPr>
                <a:spLocks noChangeShapeType="1"/>
              </p:cNvSpPr>
              <p:nvPr/>
            </p:nvSpPr>
            <p:spPr bwMode="auto">
              <a:xfrm>
                <a:off x="3600" y="1473"/>
                <a:ext cx="1772" cy="0"/>
              </a:xfrm>
              <a:prstGeom prst="line">
                <a:avLst/>
              </a:prstGeom>
              <a:noFill/>
              <a:ln w="25400">
                <a:solidFill>
                  <a:srgbClr val="000000"/>
                </a:solidFill>
                <a:round/>
                <a:headEnd/>
                <a:tailEnd/>
              </a:ln>
            </p:spPr>
            <p:txBody>
              <a:bodyPr wrap="none" anchor="ctr"/>
              <a:lstStyle/>
              <a:p>
                <a:pPr fontAlgn="auto">
                  <a:spcBef>
                    <a:spcPts val="0"/>
                  </a:spcBef>
                  <a:spcAft>
                    <a:spcPts val="0"/>
                  </a:spcAft>
                  <a:defRPr/>
                </a:pPr>
                <a:endParaRPr kumimoji="0" lang="en-US" sz="1800" kern="0">
                  <a:solidFill>
                    <a:sysClr val="windowText" lastClr="000000"/>
                  </a:solidFill>
                  <a:cs typeface="+mn-cs"/>
                </a:endParaRPr>
              </a:p>
            </p:txBody>
          </p:sp>
        </p:grpSp>
      </p:grpSp>
    </p:spTree>
    <p:extLst>
      <p:ext uri="{BB962C8B-B14F-4D97-AF65-F5344CB8AC3E}">
        <p14:creationId xmlns:p14="http://schemas.microsoft.com/office/powerpoint/2010/main" val="33017294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dirty="0">
                <a:solidFill>
                  <a:srgbClr val="000040"/>
                </a:solidFill>
              </a:rPr>
              <a:t>90% Confidence Interval for </a:t>
            </a:r>
            <a:r>
              <a:rPr lang="en-US" sz="2000" b="0" dirty="0">
                <a:solidFill>
                  <a:srgbClr val="000040"/>
                </a:solidFill>
                <a:latin typeface="Symbol" pitchFamily="18" charset="2"/>
              </a:rPr>
              <a:t></a:t>
            </a:r>
            <a:r>
              <a:rPr lang="en-US" sz="2000" b="0" baseline="30000" dirty="0">
                <a:solidFill>
                  <a:srgbClr val="000040"/>
                </a:solidFill>
              </a:rPr>
              <a:t>2</a:t>
            </a:r>
            <a:endParaRPr lang="en-US" sz="2000" b="0" u="sng"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4213209292"/>
              </p:ext>
            </p:extLst>
          </p:nvPr>
        </p:nvGraphicFramePr>
        <p:xfrm>
          <a:off x="1905000" y="1937400"/>
          <a:ext cx="5334000" cy="4371975"/>
        </p:xfrm>
        <a:graphic>
          <a:graphicData uri="http://schemas.openxmlformats.org/presentationml/2006/ole">
            <mc:AlternateContent xmlns:mc="http://schemas.openxmlformats.org/markup-compatibility/2006">
              <mc:Choice xmlns:v="urn:schemas-microsoft-com:vml" Requires="v">
                <p:oleObj spid="_x0000_s35844" name="Equation" r:id="rId3" imgW="2959100" imgH="2425700" progId="Equation.3">
                  <p:embed/>
                </p:oleObj>
              </mc:Choice>
              <mc:Fallback>
                <p:oleObj name="Equation" r:id="rId3" imgW="2959100" imgH="2425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937400"/>
                        <a:ext cx="5334000" cy="4371975"/>
                      </a:xfrm>
                      <a:prstGeom prst="rect">
                        <a:avLst/>
                      </a:prstGeom>
                      <a:noFill/>
                      <a:ln w="57150">
                        <a:solidFill>
                          <a:srgbClr val="000000"/>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Tree>
    <p:extLst>
      <p:ext uri="{BB962C8B-B14F-4D97-AF65-F5344CB8AC3E}">
        <p14:creationId xmlns:p14="http://schemas.microsoft.com/office/powerpoint/2010/main" val="33017294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solidFill>
                  <a:srgbClr val="000040"/>
                </a:solidFill>
                <a:latin typeface="Times New Roman" pitchFamily="18" charset="0"/>
                <a:cs typeface="Times New Roman" pitchFamily="18" charset="0"/>
              </a:rPr>
              <a:t>Exercise :</a:t>
            </a:r>
          </a:p>
          <a:p>
            <a:pPr marL="0" indent="0" algn="just">
              <a:buNone/>
            </a:pPr>
            <a:endParaRPr lang="en-US" sz="1800" b="0" dirty="0">
              <a:solidFill>
                <a:srgbClr val="000040"/>
              </a:solidFill>
              <a:latin typeface="Times New Roman" pitchFamily="18" charset="0"/>
              <a:cs typeface="Times New Roman" pitchFamily="18" charset="0"/>
            </a:endParaRPr>
          </a:p>
          <a:p>
            <a:pPr marL="0" indent="0" algn="just">
              <a:buNone/>
            </a:pPr>
            <a:r>
              <a:rPr lang="en-US" sz="1800" b="0" dirty="0">
                <a:latin typeface="Times New Roman" pitchFamily="18" charset="0"/>
                <a:cs typeface="Times New Roman" pitchFamily="18" charset="0"/>
              </a:rPr>
              <a:t>The U.S. Bureau of Labor Statistics publishes data on the hourly compensation costs for production workers in manufacturing for various countries. The latest figures published for Greece show that the average hourly wage for a production worker in manufacturing is $19.58. </a:t>
            </a:r>
            <a:endParaRPr lang="en-US" sz="1800" b="0" dirty="0" smtClean="0">
              <a:latin typeface="Times New Roman" pitchFamily="18" charset="0"/>
              <a:cs typeface="Times New Roman" pitchFamily="18" charset="0"/>
            </a:endParaRPr>
          </a:p>
          <a:p>
            <a:pPr marL="0" indent="0" algn="just">
              <a:buNone/>
            </a:pPr>
            <a:endParaRPr lang="en-US" sz="1800" b="0" dirty="0" smtClean="0">
              <a:latin typeface="Times New Roman" pitchFamily="18" charset="0"/>
              <a:cs typeface="Times New Roman" pitchFamily="18" charset="0"/>
            </a:endParaRPr>
          </a:p>
          <a:p>
            <a:pPr marL="0" indent="0" algn="just">
              <a:buNone/>
            </a:pPr>
            <a:r>
              <a:rPr lang="en-US" sz="1800" b="0" dirty="0" smtClean="0">
                <a:latin typeface="Times New Roman" pitchFamily="18" charset="0"/>
                <a:cs typeface="Times New Roman" pitchFamily="18" charset="0"/>
              </a:rPr>
              <a:t>Suppose </a:t>
            </a:r>
            <a:r>
              <a:rPr lang="en-US" sz="1800" b="0" dirty="0">
                <a:latin typeface="Times New Roman" pitchFamily="18" charset="0"/>
                <a:cs typeface="Times New Roman" pitchFamily="18" charset="0"/>
              </a:rPr>
              <a:t>the business council of Greece wants to know how consistent this figure is. They randomly select 25 production workers in manufacturing from across the country and determine that the standard deviation of hourly wages for such workers is $1.12. Use this information to develop a 95% confidence interval to estimate the population variance for the hourly wages of production workers in manufacturing in Greece. </a:t>
            </a:r>
            <a:endParaRPr lang="en-US" sz="1800" b="0" dirty="0" smtClean="0">
              <a:latin typeface="Times New Roman" pitchFamily="18" charset="0"/>
              <a:cs typeface="Times New Roman" pitchFamily="18" charset="0"/>
            </a:endParaRPr>
          </a:p>
          <a:p>
            <a:pPr marL="0" indent="0" algn="just">
              <a:buNone/>
            </a:pPr>
            <a:endParaRPr lang="en-US" sz="1800" b="0" dirty="0" smtClean="0">
              <a:latin typeface="Times New Roman" pitchFamily="18" charset="0"/>
              <a:cs typeface="Times New Roman" pitchFamily="18" charset="0"/>
            </a:endParaRPr>
          </a:p>
          <a:p>
            <a:pPr marL="0" indent="0" algn="just">
              <a:buNone/>
            </a:pPr>
            <a:r>
              <a:rPr lang="en-US" sz="1800" b="0" dirty="0" smtClean="0">
                <a:latin typeface="Times New Roman" pitchFamily="18" charset="0"/>
                <a:cs typeface="Times New Roman" pitchFamily="18" charset="0"/>
              </a:rPr>
              <a:t>Assume </a:t>
            </a:r>
            <a:r>
              <a:rPr lang="en-US" sz="1800" b="0" dirty="0">
                <a:latin typeface="Times New Roman" pitchFamily="18" charset="0"/>
                <a:cs typeface="Times New Roman" pitchFamily="18" charset="0"/>
              </a:rPr>
              <a:t>that the hourly wages for production workers across the country in manufacturing are normally distributed.</a:t>
            </a:r>
          </a:p>
          <a:p>
            <a:pPr marL="0" indent="0" algn="just">
              <a:buNone/>
            </a:pPr>
            <a:endParaRPr lang="en-US" sz="2000" b="0" u="sng" dirty="0">
              <a:latin typeface="Times New Roman" pitchFamily="18" charset="0"/>
              <a:cs typeface="Times New Roman" pitchFamily="18" charset="0"/>
            </a:endParaRPr>
          </a:p>
        </p:txBody>
      </p:sp>
    </p:spTree>
    <p:extLst>
      <p:ext uri="{BB962C8B-B14F-4D97-AF65-F5344CB8AC3E}">
        <p14:creationId xmlns:p14="http://schemas.microsoft.com/office/powerpoint/2010/main" val="12478929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solidFill>
                  <a:srgbClr val="000040"/>
                </a:solidFill>
                <a:latin typeface="Times New Roman" pitchFamily="18" charset="0"/>
                <a:cs typeface="Times New Roman" pitchFamily="18" charset="0"/>
              </a:rPr>
              <a:t>Exercise :</a:t>
            </a:r>
          </a:p>
          <a:p>
            <a:pPr marL="0" indent="0" algn="just">
              <a:buNone/>
            </a:pPr>
            <a:endParaRPr lang="en-US" sz="1800" b="0" dirty="0">
              <a:solidFill>
                <a:srgbClr val="000040"/>
              </a:solidFill>
              <a:latin typeface="Times New Roman" pitchFamily="18" charset="0"/>
              <a:cs typeface="Times New Roman" pitchFamily="18" charset="0"/>
            </a:endParaRPr>
          </a:p>
          <a:p>
            <a:pPr marL="0" indent="0" algn="just">
              <a:buNone/>
            </a:pPr>
            <a:endParaRPr lang="en-US" sz="2000" b="0" u="sng" dirty="0">
              <a:latin typeface="Times New Roman" pitchFamily="18" charset="0"/>
              <a:cs typeface="Times New Roman" pitchFamily="18" charset="0"/>
            </a:endParaRPr>
          </a:p>
        </p:txBody>
      </p:sp>
      <p:graphicFrame>
        <p:nvGraphicFramePr>
          <p:cNvPr id="5" name="Object 4">
            <a:hlinkClick r:id="" action="ppaction://ole?verb=0"/>
          </p:cNvPr>
          <p:cNvGraphicFramePr>
            <a:graphicFrameLocks/>
          </p:cNvGraphicFramePr>
          <p:nvPr>
            <p:extLst>
              <p:ext uri="{D42A27DB-BD31-4B8C-83A1-F6EECF244321}">
                <p14:modId xmlns:p14="http://schemas.microsoft.com/office/powerpoint/2010/main" val="3100773335"/>
              </p:ext>
            </p:extLst>
          </p:nvPr>
        </p:nvGraphicFramePr>
        <p:xfrm>
          <a:off x="2003425" y="3940153"/>
          <a:ext cx="5103813" cy="2484437"/>
        </p:xfrm>
        <a:graphic>
          <a:graphicData uri="http://schemas.openxmlformats.org/presentationml/2006/ole">
            <mc:AlternateContent xmlns:mc="http://schemas.openxmlformats.org/markup-compatibility/2006">
              <mc:Choice xmlns:v="urn:schemas-microsoft-com:vml" Requires="v">
                <p:oleObj spid="_x0000_s36870" name="Equation" r:id="rId3" imgW="2527300" imgH="1333500" progId="">
                  <p:embed/>
                </p:oleObj>
              </mc:Choice>
              <mc:Fallback>
                <p:oleObj name="Equation" r:id="rId3" imgW="2527300" imgH="1333500" progId="">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3425" y="3940153"/>
                        <a:ext cx="5103813" cy="2484437"/>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99FFFF"/>
                              </a:outerShdw>
                            </a:effectLst>
                          </a14:hiddenEffects>
                        </a:ext>
                      </a:extLst>
                    </p:spPr>
                  </p:pic>
                </p:oleObj>
              </mc:Fallback>
            </mc:AlternateContent>
          </a:graphicData>
        </a:graphic>
      </p:graphicFrame>
      <p:graphicFrame>
        <p:nvGraphicFramePr>
          <p:cNvPr id="6" name="Object 5">
            <a:hlinkClick r:id="" action="ppaction://ole?verb=0"/>
          </p:cNvPr>
          <p:cNvGraphicFramePr>
            <a:graphicFrameLocks/>
          </p:cNvGraphicFramePr>
          <p:nvPr>
            <p:extLst>
              <p:ext uri="{D42A27DB-BD31-4B8C-83A1-F6EECF244321}">
                <p14:modId xmlns:p14="http://schemas.microsoft.com/office/powerpoint/2010/main" val="228449538"/>
              </p:ext>
            </p:extLst>
          </p:nvPr>
        </p:nvGraphicFramePr>
        <p:xfrm>
          <a:off x="1798638" y="1703365"/>
          <a:ext cx="5511800" cy="1947863"/>
        </p:xfrm>
        <a:graphic>
          <a:graphicData uri="http://schemas.openxmlformats.org/presentationml/2006/ole">
            <mc:AlternateContent xmlns:mc="http://schemas.openxmlformats.org/markup-compatibility/2006">
              <mc:Choice xmlns:v="urn:schemas-microsoft-com:vml" Requires="v">
                <p:oleObj spid="_x0000_s36871" name="Equation" r:id="rId5" imgW="2730500" imgH="1041400" progId="Equation.3">
                  <p:embed/>
                </p:oleObj>
              </mc:Choice>
              <mc:Fallback>
                <p:oleObj name="Equation" r:id="rId5" imgW="2730500" imgH="10414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8638" y="1703365"/>
                        <a:ext cx="5511800" cy="1947863"/>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extLst>
      <p:ext uri="{BB962C8B-B14F-4D97-AF65-F5344CB8AC3E}">
        <p14:creationId xmlns:p14="http://schemas.microsoft.com/office/powerpoint/2010/main" val="12796317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18"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19" name="Content Placeholder 2"/>
          <p:cNvSpPr txBox="1">
            <a:spLocks/>
          </p:cNvSpPr>
          <p:nvPr/>
        </p:nvSpPr>
        <p:spPr>
          <a:xfrm>
            <a:off x="457200" y="1360957"/>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a:solidFill>
                  <a:srgbClr val="000040"/>
                </a:solidFill>
                <a:latin typeface="Times New Roman" pitchFamily="18" charset="0"/>
                <a:cs typeface="Times New Roman" pitchFamily="18" charset="0"/>
              </a:rPr>
              <a:t>Determining Sample Size when </a:t>
            </a:r>
            <a:r>
              <a:rPr lang="en-US" sz="2000" b="0" u="sng" dirty="0" smtClean="0">
                <a:solidFill>
                  <a:srgbClr val="000040"/>
                </a:solidFill>
                <a:latin typeface="Times New Roman" pitchFamily="18" charset="0"/>
                <a:cs typeface="Times New Roman" pitchFamily="18" charset="0"/>
              </a:rPr>
              <a:t>Estimating :</a:t>
            </a:r>
          </a:p>
          <a:p>
            <a:pPr marL="0" indent="0" algn="just">
              <a:buNone/>
            </a:pPr>
            <a:endParaRPr lang="en-US" sz="2000" b="0" u="sng" dirty="0">
              <a:solidFill>
                <a:srgbClr val="000040"/>
              </a:solidFill>
              <a:latin typeface="Times New Roman" pitchFamily="18" charset="0"/>
              <a:cs typeface="Times New Roman" pitchFamily="18" charset="0"/>
            </a:endParaRPr>
          </a:p>
          <a:p>
            <a:pPr algn="just"/>
            <a:r>
              <a:rPr lang="en-US" sz="2000" b="0" dirty="0">
                <a:latin typeface="Times New Roman" pitchFamily="18" charset="0"/>
                <a:cs typeface="Times New Roman" pitchFamily="18" charset="0"/>
              </a:rPr>
              <a:t>It may be necessary to estimate the sample size when working on a </a:t>
            </a:r>
            <a:r>
              <a:rPr lang="en-US" sz="2000" b="0" dirty="0" smtClean="0">
                <a:latin typeface="Times New Roman" pitchFamily="18" charset="0"/>
                <a:cs typeface="Times New Roman" pitchFamily="18" charset="0"/>
              </a:rPr>
              <a:t>project</a:t>
            </a:r>
          </a:p>
          <a:p>
            <a:pPr algn="just"/>
            <a:endParaRPr lang="en-US" sz="2000" b="0" dirty="0">
              <a:latin typeface="Times New Roman" pitchFamily="18" charset="0"/>
              <a:cs typeface="Times New Roman" pitchFamily="18" charset="0"/>
            </a:endParaRPr>
          </a:p>
          <a:p>
            <a:pPr algn="just"/>
            <a:r>
              <a:rPr lang="en-US" sz="2000" b="0" dirty="0">
                <a:latin typeface="Times New Roman" pitchFamily="18" charset="0"/>
                <a:cs typeface="Times New Roman" pitchFamily="18" charset="0"/>
              </a:rPr>
              <a:t>In studies where µ is being estimated, the size of the sample can be determined by using the z formula for sample means to solve for n</a:t>
            </a:r>
          </a:p>
          <a:p>
            <a:pPr algn="just"/>
            <a:endParaRPr lang="en-US" sz="2000" b="0" dirty="0" smtClean="0">
              <a:latin typeface="Times New Roman" pitchFamily="18" charset="0"/>
              <a:cs typeface="Times New Roman" pitchFamily="18" charset="0"/>
            </a:endParaRPr>
          </a:p>
          <a:p>
            <a:pPr algn="just"/>
            <a:r>
              <a:rPr lang="en-US" sz="2000" b="0" dirty="0" smtClean="0">
                <a:latin typeface="Times New Roman" pitchFamily="18" charset="0"/>
                <a:cs typeface="Times New Roman" pitchFamily="18" charset="0"/>
              </a:rPr>
              <a:t>Difference </a:t>
            </a:r>
            <a:r>
              <a:rPr lang="en-US" sz="2000" b="0">
                <a:latin typeface="Times New Roman" pitchFamily="18" charset="0"/>
                <a:cs typeface="Times New Roman" pitchFamily="18" charset="0"/>
              </a:rPr>
              <a:t>between  </a:t>
            </a:r>
            <a:r>
              <a:rPr lang="en-US" sz="2000" b="0" smtClean="0">
                <a:latin typeface="Times New Roman" pitchFamily="18" charset="0"/>
                <a:cs typeface="Times New Roman" pitchFamily="18" charset="0"/>
              </a:rPr>
              <a:t>( x bar ) and </a:t>
            </a:r>
            <a:r>
              <a:rPr lang="en-US" sz="2000" b="0" dirty="0">
                <a:latin typeface="Times New Roman" pitchFamily="18" charset="0"/>
                <a:cs typeface="Times New Roman" pitchFamily="18" charset="0"/>
              </a:rPr>
              <a:t>µ is the error of estimation</a:t>
            </a:r>
          </a:p>
          <a:p>
            <a:pPr marL="0" indent="0" algn="just">
              <a:buNone/>
            </a:pPr>
            <a:endParaRPr lang="en-US" sz="2000" b="0" u="sng" dirty="0">
              <a:latin typeface="Times New Roman" pitchFamily="18" charset="0"/>
              <a:cs typeface="Times New Roman" pitchFamily="18" charset="0"/>
            </a:endParaRPr>
          </a:p>
        </p:txBody>
      </p:sp>
    </p:spTree>
    <p:extLst>
      <p:ext uri="{BB962C8B-B14F-4D97-AF65-F5344CB8AC3E}">
        <p14:creationId xmlns:p14="http://schemas.microsoft.com/office/powerpoint/2010/main" val="23885764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a:solidFill>
                  <a:srgbClr val="000040"/>
                </a:solidFill>
                <a:latin typeface="Times New Roman" pitchFamily="18" charset="0"/>
                <a:cs typeface="Times New Roman" pitchFamily="18" charset="0"/>
              </a:rPr>
              <a:t>Determining Sample Size when </a:t>
            </a:r>
            <a:r>
              <a:rPr lang="en-US" sz="2000" b="0" u="sng" dirty="0" smtClean="0">
                <a:solidFill>
                  <a:srgbClr val="000040"/>
                </a:solidFill>
                <a:latin typeface="Times New Roman" pitchFamily="18" charset="0"/>
                <a:cs typeface="Times New Roman" pitchFamily="18" charset="0"/>
              </a:rPr>
              <a:t>Estimating</a:t>
            </a:r>
            <a:r>
              <a:rPr lang="en-US" sz="2000" b="0" dirty="0" smtClean="0">
                <a:solidFill>
                  <a:srgbClr val="000040"/>
                </a:solidFill>
                <a:latin typeface="Times New Roman" pitchFamily="18" charset="0"/>
                <a:cs typeface="Times New Roman" pitchFamily="18" charset="0"/>
              </a:rPr>
              <a:t>  </a:t>
            </a:r>
            <a:r>
              <a:rPr lang="en-US" sz="2000" i="1" dirty="0" smtClean="0">
                <a:solidFill>
                  <a:srgbClr val="000040"/>
                </a:solidFill>
                <a:latin typeface="Symbol" pitchFamily="18" charset="2"/>
              </a:rPr>
              <a:t> </a:t>
            </a:r>
            <a:r>
              <a:rPr lang="en-US" sz="2000" b="0" dirty="0" smtClean="0">
                <a:solidFill>
                  <a:srgbClr val="000040"/>
                </a:solidFill>
                <a:latin typeface="Times New Roman" pitchFamily="18" charset="0"/>
                <a:cs typeface="Times New Roman" pitchFamily="18" charset="0"/>
              </a:rPr>
              <a:t> :</a:t>
            </a:r>
          </a:p>
          <a:p>
            <a:pPr marL="0" indent="0" algn="just">
              <a:buNone/>
            </a:pPr>
            <a:endParaRPr lang="en-US" sz="2000" b="0" u="sng" dirty="0">
              <a:latin typeface="Times New Roman" pitchFamily="18" charset="0"/>
              <a:cs typeface="Times New Roman" pitchFamily="18" charset="0"/>
            </a:endParaRPr>
          </a:p>
        </p:txBody>
      </p:sp>
      <p:graphicFrame>
        <p:nvGraphicFramePr>
          <p:cNvPr id="5" name="Object 0">
            <a:hlinkClick r:id="" action="ppaction://ole?verb=0"/>
          </p:cNvPr>
          <p:cNvGraphicFramePr>
            <a:graphicFrameLocks/>
          </p:cNvGraphicFramePr>
          <p:nvPr>
            <p:extLst>
              <p:ext uri="{D42A27DB-BD31-4B8C-83A1-F6EECF244321}">
                <p14:modId xmlns:p14="http://schemas.microsoft.com/office/powerpoint/2010/main" val="3842542920"/>
              </p:ext>
            </p:extLst>
          </p:nvPr>
        </p:nvGraphicFramePr>
        <p:xfrm>
          <a:off x="2542660" y="1805332"/>
          <a:ext cx="1184275" cy="1165225"/>
        </p:xfrm>
        <a:graphic>
          <a:graphicData uri="http://schemas.openxmlformats.org/presentationml/2006/ole">
            <mc:AlternateContent xmlns:mc="http://schemas.openxmlformats.org/markup-compatibility/2006">
              <mc:Choice xmlns:v="urn:schemas-microsoft-com:vml" Requires="v">
                <p:oleObj spid="_x0000_s37898" name="Equation" r:id="rId3" imgW="609480" imgH="634680" progId="Equation.3">
                  <p:embed/>
                </p:oleObj>
              </mc:Choice>
              <mc:Fallback>
                <p:oleObj name="Equation" r:id="rId3" imgW="609480" imgH="6346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2660" y="1805332"/>
                        <a:ext cx="1184275" cy="1165225"/>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1">
            <a:hlinkClick r:id="" action="ppaction://ole?verb=0"/>
          </p:cNvPr>
          <p:cNvGraphicFramePr>
            <a:graphicFrameLocks/>
          </p:cNvGraphicFramePr>
          <p:nvPr>
            <p:extLst>
              <p:ext uri="{D42A27DB-BD31-4B8C-83A1-F6EECF244321}">
                <p14:modId xmlns:p14="http://schemas.microsoft.com/office/powerpoint/2010/main" val="3274138871"/>
              </p:ext>
            </p:extLst>
          </p:nvPr>
        </p:nvGraphicFramePr>
        <p:xfrm>
          <a:off x="6378060" y="3338857"/>
          <a:ext cx="1206500" cy="471488"/>
        </p:xfrm>
        <a:graphic>
          <a:graphicData uri="http://schemas.openxmlformats.org/presentationml/2006/ole">
            <mc:AlternateContent xmlns:mc="http://schemas.openxmlformats.org/markup-compatibility/2006">
              <mc:Choice xmlns:v="urn:schemas-microsoft-com:vml" Requires="v">
                <p:oleObj spid="_x0000_s37899" name="Equation" r:id="rId5" imgW="622080" imgH="241200" progId="Equation.3">
                  <p:embed/>
                </p:oleObj>
              </mc:Choice>
              <mc:Fallback>
                <p:oleObj name="Equation" r:id="rId5" imgW="622080" imgH="2412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8060" y="3338857"/>
                        <a:ext cx="1206500" cy="471488"/>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2">
            <a:hlinkClick r:id="" action="ppaction://ole?verb=0"/>
          </p:cNvPr>
          <p:cNvGraphicFramePr>
            <a:graphicFrameLocks/>
          </p:cNvGraphicFramePr>
          <p:nvPr>
            <p:extLst>
              <p:ext uri="{D42A27DB-BD31-4B8C-83A1-F6EECF244321}">
                <p14:modId xmlns:p14="http://schemas.microsoft.com/office/powerpoint/2010/main" val="2711720556"/>
              </p:ext>
            </p:extLst>
          </p:nvPr>
        </p:nvGraphicFramePr>
        <p:xfrm>
          <a:off x="4752460" y="4283420"/>
          <a:ext cx="2822575" cy="1366837"/>
        </p:xfrm>
        <a:graphic>
          <a:graphicData uri="http://schemas.openxmlformats.org/presentationml/2006/ole">
            <mc:AlternateContent xmlns:mc="http://schemas.openxmlformats.org/markup-compatibility/2006">
              <mc:Choice xmlns:v="urn:schemas-microsoft-com:vml" Requires="v">
                <p:oleObj spid="_x0000_s37900" name="Equation" r:id="rId7" imgW="1498320" imgH="774360" progId="Equation.3">
                  <p:embed/>
                </p:oleObj>
              </mc:Choice>
              <mc:Fallback>
                <p:oleObj name="Equation" r:id="rId7" imgW="1498320" imgH="77436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2460" y="4283420"/>
                        <a:ext cx="2822575" cy="1366837"/>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3">
            <a:hlinkClick r:id="" action="ppaction://ole?verb=0"/>
          </p:cNvPr>
          <p:cNvGraphicFramePr>
            <a:graphicFrameLocks/>
          </p:cNvGraphicFramePr>
          <p:nvPr>
            <p:extLst>
              <p:ext uri="{D42A27DB-BD31-4B8C-83A1-F6EECF244321}">
                <p14:modId xmlns:p14="http://schemas.microsoft.com/office/powerpoint/2010/main" val="212235588"/>
              </p:ext>
            </p:extLst>
          </p:nvPr>
        </p:nvGraphicFramePr>
        <p:xfrm>
          <a:off x="2999860" y="5612157"/>
          <a:ext cx="1439863" cy="658813"/>
        </p:xfrm>
        <a:graphic>
          <a:graphicData uri="http://schemas.openxmlformats.org/presentationml/2006/ole">
            <mc:AlternateContent xmlns:mc="http://schemas.openxmlformats.org/markup-compatibility/2006">
              <mc:Choice xmlns:v="urn:schemas-microsoft-com:vml" Requires="v">
                <p:oleObj spid="_x0000_s37901" name="Equation" r:id="rId9" imgW="745920" imgH="352080" progId="Equation.3">
                  <p:embed/>
                </p:oleObj>
              </mc:Choice>
              <mc:Fallback>
                <p:oleObj name="Equation" r:id="rId9" imgW="745920" imgH="35208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9860" y="5612157"/>
                        <a:ext cx="1439863" cy="658813"/>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Content Placeholder 10"/>
          <p:cNvSpPr txBox="1">
            <a:spLocks/>
          </p:cNvSpPr>
          <p:nvPr/>
        </p:nvSpPr>
        <p:spPr>
          <a:xfrm>
            <a:off x="561460" y="2008532"/>
            <a:ext cx="7543800" cy="42259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rgbClr val="000040"/>
                </a:solidFill>
                <a:latin typeface="Times New Roman" pitchFamily="18" charset="0"/>
                <a:cs typeface="Times New Roman" pitchFamily="18" charset="0"/>
              </a:rPr>
              <a:t>z formula</a:t>
            </a:r>
          </a:p>
          <a:p>
            <a:pPr>
              <a:buFontTx/>
              <a:buNone/>
            </a:pPr>
            <a:endParaRPr lang="en-US" smtClean="0">
              <a:solidFill>
                <a:srgbClr val="000040"/>
              </a:solidFill>
              <a:latin typeface="Times New Roman" pitchFamily="18" charset="0"/>
              <a:cs typeface="Times New Roman" pitchFamily="18" charset="0"/>
            </a:endParaRPr>
          </a:p>
          <a:p>
            <a:pPr>
              <a:buFontTx/>
              <a:buNone/>
            </a:pPr>
            <a:r>
              <a:rPr lang="en-US" smtClean="0">
                <a:solidFill>
                  <a:srgbClr val="000040"/>
                </a:solidFill>
                <a:latin typeface="Times New Roman" pitchFamily="18" charset="0"/>
                <a:cs typeface="Times New Roman" pitchFamily="18" charset="0"/>
              </a:rPr>
              <a:t>	</a:t>
            </a:r>
          </a:p>
          <a:p>
            <a:r>
              <a:rPr lang="en-US" smtClean="0">
                <a:solidFill>
                  <a:srgbClr val="000040"/>
                </a:solidFill>
                <a:latin typeface="Times New Roman" pitchFamily="18" charset="0"/>
                <a:cs typeface="Times New Roman" pitchFamily="18" charset="0"/>
              </a:rPr>
              <a:t>Error of Estimation (tolerable error)</a:t>
            </a:r>
          </a:p>
          <a:p>
            <a:endParaRPr lang="en-US" smtClean="0">
              <a:solidFill>
                <a:srgbClr val="000040"/>
              </a:solidFill>
              <a:latin typeface="Times New Roman" pitchFamily="18" charset="0"/>
              <a:cs typeface="Times New Roman" pitchFamily="18" charset="0"/>
            </a:endParaRPr>
          </a:p>
          <a:p>
            <a:endParaRPr lang="en-US" smtClean="0">
              <a:solidFill>
                <a:srgbClr val="000040"/>
              </a:solidFill>
              <a:latin typeface="Times New Roman" pitchFamily="18" charset="0"/>
              <a:cs typeface="Times New Roman" pitchFamily="18" charset="0"/>
            </a:endParaRPr>
          </a:p>
          <a:p>
            <a:r>
              <a:rPr lang="en-US" smtClean="0">
                <a:solidFill>
                  <a:srgbClr val="000040"/>
                </a:solidFill>
                <a:latin typeface="Times New Roman" pitchFamily="18" charset="0"/>
                <a:cs typeface="Times New Roman" pitchFamily="18" charset="0"/>
              </a:rPr>
              <a:t>Estimated Sample Size</a:t>
            </a:r>
          </a:p>
          <a:p>
            <a:pPr>
              <a:buFontTx/>
              <a:buNone/>
            </a:pPr>
            <a:r>
              <a:rPr lang="en-US" smtClean="0">
                <a:solidFill>
                  <a:srgbClr val="000040"/>
                </a:solidFill>
                <a:latin typeface="Times New Roman" pitchFamily="18" charset="0"/>
                <a:cs typeface="Times New Roman" pitchFamily="18" charset="0"/>
              </a:rPr>
              <a:t>			</a:t>
            </a:r>
          </a:p>
          <a:p>
            <a:r>
              <a:rPr lang="en-US" smtClean="0">
                <a:solidFill>
                  <a:srgbClr val="000040"/>
                </a:solidFill>
                <a:latin typeface="Times New Roman" pitchFamily="18" charset="0"/>
                <a:cs typeface="Times New Roman" pitchFamily="18" charset="0"/>
              </a:rPr>
              <a:t>Estimated</a:t>
            </a:r>
            <a:r>
              <a:rPr lang="en-US" smtClean="0">
                <a:solidFill>
                  <a:srgbClr val="000040"/>
                </a:solidFill>
              </a:rPr>
              <a:t> </a:t>
            </a:r>
            <a:r>
              <a:rPr lang="en-US" i="1" smtClean="0">
                <a:solidFill>
                  <a:srgbClr val="000040"/>
                </a:solidFill>
                <a:latin typeface="Symbol" pitchFamily="18" charset="2"/>
              </a:rPr>
              <a:t></a:t>
            </a:r>
            <a:endParaRPr lang="en-US" dirty="0" smtClean="0">
              <a:solidFill>
                <a:srgbClr val="000040"/>
              </a:solidFill>
              <a:latin typeface="Symbol" pitchFamily="18" charset="2"/>
            </a:endParaRPr>
          </a:p>
        </p:txBody>
      </p:sp>
    </p:spTree>
    <p:extLst>
      <p:ext uri="{BB962C8B-B14F-4D97-AF65-F5344CB8AC3E}">
        <p14:creationId xmlns:p14="http://schemas.microsoft.com/office/powerpoint/2010/main" val="4067502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4"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Z Table :</a:t>
            </a:r>
            <a:endParaRPr lang="it-IT" sz="2000" b="0" u="sng" dirty="0">
              <a:latin typeface="Times New Roman" pitchFamily="18" charset="0"/>
              <a:cs typeface="Times New Roman" pitchFamily="18" charset="0"/>
            </a:endParaRPr>
          </a:p>
        </p:txBody>
      </p:sp>
      <p:sp>
        <p:nvSpPr>
          <p:cNvPr id="5" name="Content Placeholder 2"/>
          <p:cNvSpPr txBox="1">
            <a:spLocks/>
          </p:cNvSpPr>
          <p:nvPr/>
        </p:nvSpPr>
        <p:spPr>
          <a:xfrm>
            <a:off x="511175" y="1752420"/>
            <a:ext cx="8382000" cy="42227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6" name="Rectangle 5"/>
          <p:cNvSpPr>
            <a:spLocks noChangeArrowheads="1"/>
          </p:cNvSpPr>
          <p:nvPr/>
        </p:nvSpPr>
        <p:spPr bwMode="auto">
          <a:xfrm>
            <a:off x="304800" y="1892800"/>
            <a:ext cx="8570913" cy="4206875"/>
          </a:xfrm>
          <a:prstGeom prst="rect">
            <a:avLst/>
          </a:prstGeom>
          <a:noFill/>
          <a:ln w="762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p>
            <a:pPr lvl="1"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u="sng" dirty="0">
                <a:solidFill>
                  <a:srgbClr val="000000"/>
                </a:solidFill>
                <a:latin typeface="Arial" charset="0"/>
              </a:rPr>
              <a:t>Second Decimal Place in Z</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     Z</a:t>
            </a:r>
            <a:r>
              <a:rPr lang="en-US" sz="1400" b="1" i="0" u="sng" dirty="0">
                <a:solidFill>
                  <a:srgbClr val="000000"/>
                </a:solidFill>
                <a:latin typeface="Arial" charset="0"/>
              </a:rPr>
              <a:t>	0.00    	0.01    	0.02    	0.03    	0.04    	0.05    	0.06    	0.07    	0.08    	0.09    </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endParaRPr lang="en-US" sz="1400" b="1" i="0" dirty="0">
              <a:solidFill>
                <a:srgbClr val="000000"/>
              </a:solidFill>
              <a:latin typeface="Arial" charset="0"/>
            </a:endParaRP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0.00	0.0000	0.0040	0.0080	0.0120	0.0160	0.0199	0.0239	0.0279	0.0319	0.0359</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0.10	0.0398	0.0438	0.0478	0.0517	0.0557	0.0596	0.0636	0.0675	0.0714	0.0753</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0.20	0.0793	0.0832	0.0871	0.0910	0.0948	0.0987	0.1026	0.1064	0.1103	0.1141</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0.30	0.1179	0.1217	0.1255	0.1293	0.1331	0.1368	0.1406	0.1443	0.1480	0.1517</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endParaRPr lang="en-US" sz="1400" b="1" i="0" dirty="0">
              <a:solidFill>
                <a:srgbClr val="000000"/>
              </a:solidFill>
              <a:latin typeface="Arial" charset="0"/>
            </a:endParaRP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0.90	0.3159	0.3186	0.3212	0.3238	0.3264	0.3289	0.3315	0.3340	0.3365	0.3389</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1.00	0.3413	0.3438	0.3461	0.3485	0.3508	0.3531	0.3554	0.3577	0.3599	0.3621</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1.10	0.3643	0.3665	0.3686	0.3708	0.3729	0.3749	0.3770	0.3790	0.3810	0.3830</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1.20	0.3849	0.3869	0.3888	0.3907	0.3925	0.3944	0.3962	0.3980	0.3997	0.4015</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endParaRPr lang="en-US" sz="1400" b="1" i="0" dirty="0">
              <a:solidFill>
                <a:srgbClr val="000000"/>
              </a:solidFill>
              <a:latin typeface="Arial" charset="0"/>
            </a:endParaRP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2.00	0.4772	0.4778	0.4783	0.4788	0.4793	0.4798	0.4803	0.4808	0.4812	0.4817</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endParaRPr lang="en-US" sz="1400" b="1" i="0" dirty="0">
              <a:solidFill>
                <a:srgbClr val="000000"/>
              </a:solidFill>
              <a:latin typeface="Arial" charset="0"/>
            </a:endParaRP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3.00	0.4987	0.4987	0.4987	0.4988	0.4988	0.4989	0.4989	0.4989	0.4990	0.4990</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3.40	0.4997	0.4997	0.4997	0.4997	0.4997	0.4997	0.4997	0.4997	0.4997	0.4998</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3.50	0.4998	0.4998	0.4998	0.4998	0.4998	0.4998	0.4998	0.4998	0.4998	0.4998</a:t>
            </a:r>
          </a:p>
          <a:p>
            <a:pPr eaLnBrk="0" latinLnBrk="1" hangingPunct="0">
              <a:tabLst>
                <a:tab pos="571500" algn="l"/>
                <a:tab pos="1371600" algn="l"/>
                <a:tab pos="2171700" algn="l"/>
                <a:tab pos="2971800" algn="l"/>
                <a:tab pos="3771900" algn="l"/>
                <a:tab pos="4572000" algn="l"/>
                <a:tab pos="5372100" algn="l"/>
                <a:tab pos="6172200" algn="l"/>
                <a:tab pos="6972300" algn="l"/>
                <a:tab pos="7772400" algn="l"/>
              </a:tabLst>
            </a:pPr>
            <a:endParaRPr lang="en-US" sz="1400" b="1" i="0" dirty="0">
              <a:solidFill>
                <a:srgbClr val="000000"/>
              </a:solidFill>
              <a:latin typeface="Arial" charset="0"/>
            </a:endParaRPr>
          </a:p>
        </p:txBody>
      </p:sp>
    </p:spTree>
    <p:extLst>
      <p:ext uri="{BB962C8B-B14F-4D97-AF65-F5344CB8AC3E}">
        <p14:creationId xmlns:p14="http://schemas.microsoft.com/office/powerpoint/2010/main" val="10548877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a:solidFill>
                  <a:srgbClr val="000040"/>
                </a:solidFill>
                <a:latin typeface="Times New Roman" pitchFamily="18" charset="0"/>
                <a:cs typeface="Times New Roman" pitchFamily="18" charset="0"/>
              </a:rPr>
              <a:t>Determining Sample Size when </a:t>
            </a:r>
            <a:r>
              <a:rPr lang="en-US" sz="2000" b="0" u="sng" dirty="0" smtClean="0">
                <a:solidFill>
                  <a:srgbClr val="000040"/>
                </a:solidFill>
                <a:latin typeface="Times New Roman" pitchFamily="18" charset="0"/>
                <a:cs typeface="Times New Roman" pitchFamily="18" charset="0"/>
              </a:rPr>
              <a:t>Estimating</a:t>
            </a:r>
            <a:r>
              <a:rPr lang="en-US" sz="2000" b="0" dirty="0" smtClean="0">
                <a:solidFill>
                  <a:srgbClr val="000040"/>
                </a:solidFill>
                <a:latin typeface="Times New Roman" pitchFamily="18" charset="0"/>
                <a:cs typeface="Times New Roman" pitchFamily="18" charset="0"/>
              </a:rPr>
              <a:t>  </a:t>
            </a:r>
            <a:r>
              <a:rPr lang="en-US" sz="2000" i="1" dirty="0" smtClean="0">
                <a:solidFill>
                  <a:srgbClr val="000040"/>
                </a:solidFill>
                <a:latin typeface="Symbol" pitchFamily="18" charset="2"/>
              </a:rPr>
              <a:t> </a:t>
            </a:r>
            <a:r>
              <a:rPr lang="en-US" sz="2000" b="0" dirty="0" smtClean="0">
                <a:solidFill>
                  <a:srgbClr val="000040"/>
                </a:solidFill>
                <a:latin typeface="Times New Roman" pitchFamily="18" charset="0"/>
                <a:cs typeface="Times New Roman" pitchFamily="18" charset="0"/>
              </a:rPr>
              <a:t> : </a:t>
            </a:r>
            <a:r>
              <a:rPr lang="en-US" sz="2000" b="0" u="sng" dirty="0" smtClean="0">
                <a:solidFill>
                  <a:srgbClr val="000040"/>
                </a:solidFill>
                <a:latin typeface="Times New Roman" pitchFamily="18" charset="0"/>
                <a:cs typeface="Times New Roman" pitchFamily="18" charset="0"/>
              </a:rPr>
              <a:t>Example </a:t>
            </a:r>
            <a:r>
              <a:rPr lang="en-US" sz="2000" b="0" dirty="0" smtClean="0">
                <a:solidFill>
                  <a:srgbClr val="000040"/>
                </a:solidFill>
                <a:latin typeface="Times New Roman" pitchFamily="18" charset="0"/>
                <a:cs typeface="Times New Roman" pitchFamily="18" charset="0"/>
              </a:rPr>
              <a:t>:</a:t>
            </a:r>
          </a:p>
          <a:p>
            <a:pPr marL="0" indent="0" algn="just">
              <a:buNone/>
            </a:pPr>
            <a:endParaRPr lang="en-US" sz="2000" b="0" u="sng" dirty="0">
              <a:latin typeface="Times New Roman" pitchFamily="18" charset="0"/>
              <a:cs typeface="Times New Roman" pitchFamily="18" charset="0"/>
            </a:endParaRPr>
          </a:p>
        </p:txBody>
      </p:sp>
      <p:graphicFrame>
        <p:nvGraphicFramePr>
          <p:cNvPr id="5" name="Object 4">
            <a:hlinkClick r:id="" action="ppaction://ole?verb=0"/>
          </p:cNvPr>
          <p:cNvGraphicFramePr>
            <a:graphicFrameLocks/>
          </p:cNvGraphicFramePr>
          <p:nvPr>
            <p:extLst>
              <p:ext uri="{D42A27DB-BD31-4B8C-83A1-F6EECF244321}">
                <p14:modId xmlns:p14="http://schemas.microsoft.com/office/powerpoint/2010/main" val="1614870202"/>
              </p:ext>
            </p:extLst>
          </p:nvPr>
        </p:nvGraphicFramePr>
        <p:xfrm>
          <a:off x="3284538" y="3594905"/>
          <a:ext cx="2574925" cy="2778125"/>
        </p:xfrm>
        <a:graphic>
          <a:graphicData uri="http://schemas.openxmlformats.org/presentationml/2006/ole">
            <mc:AlternateContent xmlns:mc="http://schemas.openxmlformats.org/markup-compatibility/2006">
              <mc:Choice xmlns:v="urn:schemas-microsoft-com:vml" Requires="v">
                <p:oleObj spid="_x0000_s38918" name="Equation" r:id="rId3" imgW="1092200" imgH="1295400" progId="Equation.3">
                  <p:embed/>
                </p:oleObj>
              </mc:Choice>
              <mc:Fallback>
                <p:oleObj name="Equation" r:id="rId3" imgW="1092200" imgH="12954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4538" y="3594905"/>
                        <a:ext cx="2574925" cy="2778125"/>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6" name="Object 5">
            <a:hlinkClick r:id="" action="ppaction://ole?verb=0"/>
          </p:cNvPr>
          <p:cNvGraphicFramePr>
            <a:graphicFrameLocks/>
          </p:cNvGraphicFramePr>
          <p:nvPr>
            <p:extLst>
              <p:ext uri="{D42A27DB-BD31-4B8C-83A1-F6EECF244321}">
                <p14:modId xmlns:p14="http://schemas.microsoft.com/office/powerpoint/2010/main" val="1170196582"/>
              </p:ext>
            </p:extLst>
          </p:nvPr>
        </p:nvGraphicFramePr>
        <p:xfrm>
          <a:off x="2512325" y="2238445"/>
          <a:ext cx="4171950" cy="903288"/>
        </p:xfrm>
        <a:graphic>
          <a:graphicData uri="http://schemas.openxmlformats.org/presentationml/2006/ole">
            <mc:AlternateContent xmlns:mc="http://schemas.openxmlformats.org/markup-compatibility/2006">
              <mc:Choice xmlns:v="urn:schemas-microsoft-com:vml" Requires="v">
                <p:oleObj spid="_x0000_s38919" name="Equation" r:id="rId5" imgW="1777229" imgH="406224" progId="Equation.3">
                  <p:embed/>
                </p:oleObj>
              </mc:Choice>
              <mc:Fallback>
                <p:oleObj name="Equation" r:id="rId5" imgW="1777229" imgH="406224"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2325" y="2238445"/>
                        <a:ext cx="4171950" cy="903288"/>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extLst>
      <p:ext uri="{BB962C8B-B14F-4D97-AF65-F5344CB8AC3E}">
        <p14:creationId xmlns:p14="http://schemas.microsoft.com/office/powerpoint/2010/main" val="40675022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solidFill>
                  <a:srgbClr val="000040"/>
                </a:solidFill>
                <a:latin typeface="Times New Roman" pitchFamily="18" charset="0"/>
                <a:cs typeface="Times New Roman" pitchFamily="18" charset="0"/>
              </a:rPr>
              <a:t>Example : </a:t>
            </a:r>
            <a:endParaRPr lang="en-US" sz="2000" b="0" u="sng" dirty="0">
              <a:latin typeface="Times New Roman" pitchFamily="18" charset="0"/>
              <a:cs typeface="Times New Roman" pitchFamily="18" charset="0"/>
            </a:endParaRPr>
          </a:p>
        </p:txBody>
      </p:sp>
      <p:sp>
        <p:nvSpPr>
          <p:cNvPr id="5" name="Rectangle 4"/>
          <p:cNvSpPr/>
          <p:nvPr/>
        </p:nvSpPr>
        <p:spPr>
          <a:xfrm>
            <a:off x="457200" y="1950868"/>
            <a:ext cx="8487504" cy="2862322"/>
          </a:xfrm>
          <a:prstGeom prst="rect">
            <a:avLst/>
          </a:prstGeom>
        </p:spPr>
        <p:txBody>
          <a:bodyPr wrap="square">
            <a:spAutoFit/>
          </a:bodyPr>
          <a:lstStyle/>
          <a:p>
            <a:r>
              <a:rPr lang="en-US" sz="2000" b="0" dirty="0">
                <a:latin typeface="Times New Roman" pitchFamily="18" charset="0"/>
                <a:cs typeface="Times New Roman" pitchFamily="18" charset="0"/>
              </a:rPr>
              <a:t>Suppose you want to estimate the average age of all Boeing 737-300 airplanes now in active domestic U.S. service. </a:t>
            </a:r>
            <a:endParaRPr lang="en-US" sz="2000" b="0" dirty="0" smtClean="0">
              <a:latin typeface="Times New Roman" pitchFamily="18" charset="0"/>
              <a:cs typeface="Times New Roman" pitchFamily="18" charset="0"/>
            </a:endParaRPr>
          </a:p>
          <a:p>
            <a:endParaRPr lang="en-US" sz="2000" b="0" dirty="0">
              <a:latin typeface="Times New Roman" pitchFamily="18" charset="0"/>
              <a:cs typeface="Times New Roman" pitchFamily="18" charset="0"/>
            </a:endParaRPr>
          </a:p>
          <a:p>
            <a:r>
              <a:rPr lang="en-US" sz="2000" b="0" dirty="0" smtClean="0">
                <a:latin typeface="Times New Roman" pitchFamily="18" charset="0"/>
                <a:cs typeface="Times New Roman" pitchFamily="18" charset="0"/>
              </a:rPr>
              <a:t>You </a:t>
            </a:r>
            <a:r>
              <a:rPr lang="en-US" sz="2000" b="0" dirty="0">
                <a:latin typeface="Times New Roman" pitchFamily="18" charset="0"/>
                <a:cs typeface="Times New Roman" pitchFamily="18" charset="0"/>
              </a:rPr>
              <a:t>want to be 95% confident, and you want your estimate to be within one year of the actual figure. The 737-300 was first placed in service about 24 years ago, but you believe that no active 737-300s in the U.S. domestic fleet are more than 20 years old. </a:t>
            </a:r>
            <a:endParaRPr lang="en-US" sz="2000" b="0" dirty="0" smtClean="0">
              <a:latin typeface="Times New Roman" pitchFamily="18" charset="0"/>
              <a:cs typeface="Times New Roman" pitchFamily="18" charset="0"/>
            </a:endParaRPr>
          </a:p>
          <a:p>
            <a:endParaRPr lang="en-US" sz="2000" b="0" dirty="0">
              <a:latin typeface="Times New Roman" pitchFamily="18" charset="0"/>
              <a:cs typeface="Times New Roman" pitchFamily="18" charset="0"/>
            </a:endParaRPr>
          </a:p>
          <a:p>
            <a:r>
              <a:rPr lang="en-US" sz="2000" b="0" dirty="0" smtClean="0">
                <a:latin typeface="Times New Roman" pitchFamily="18" charset="0"/>
                <a:cs typeface="Times New Roman" pitchFamily="18" charset="0"/>
              </a:rPr>
              <a:t>How </a:t>
            </a:r>
            <a:r>
              <a:rPr lang="en-US" sz="2000" b="0" dirty="0">
                <a:latin typeface="Times New Roman" pitchFamily="18" charset="0"/>
                <a:cs typeface="Times New Roman" pitchFamily="18" charset="0"/>
              </a:rPr>
              <a:t>large of a sample should you take?</a:t>
            </a:r>
          </a:p>
        </p:txBody>
      </p:sp>
    </p:spTree>
    <p:extLst>
      <p:ext uri="{BB962C8B-B14F-4D97-AF65-F5344CB8AC3E}">
        <p14:creationId xmlns:p14="http://schemas.microsoft.com/office/powerpoint/2010/main" val="40675022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solidFill>
                  <a:srgbClr val="000040"/>
                </a:solidFill>
                <a:latin typeface="Times New Roman" pitchFamily="18" charset="0"/>
                <a:cs typeface="Times New Roman" pitchFamily="18" charset="0"/>
              </a:rPr>
              <a:t>Example : </a:t>
            </a:r>
            <a:endParaRPr lang="en-US" sz="2000" b="0" u="sng" dirty="0">
              <a:latin typeface="Times New Roman" pitchFamily="18" charset="0"/>
              <a:cs typeface="Times New Roman" pitchFamily="18" charset="0"/>
            </a:endParaRPr>
          </a:p>
        </p:txBody>
      </p:sp>
      <p:graphicFrame>
        <p:nvGraphicFramePr>
          <p:cNvPr id="5" name="Object 4">
            <a:hlinkClick r:id="" action="ppaction://ole?verb=0"/>
          </p:cNvPr>
          <p:cNvGraphicFramePr>
            <a:graphicFrameLocks/>
          </p:cNvGraphicFramePr>
          <p:nvPr>
            <p:extLst>
              <p:ext uri="{D42A27DB-BD31-4B8C-83A1-F6EECF244321}">
                <p14:modId xmlns:p14="http://schemas.microsoft.com/office/powerpoint/2010/main" val="3657786503"/>
              </p:ext>
            </p:extLst>
          </p:nvPr>
        </p:nvGraphicFramePr>
        <p:xfrm>
          <a:off x="3333750" y="3833765"/>
          <a:ext cx="2476500" cy="2641600"/>
        </p:xfrm>
        <a:graphic>
          <a:graphicData uri="http://schemas.openxmlformats.org/presentationml/2006/ole">
            <mc:AlternateContent xmlns:mc="http://schemas.openxmlformats.org/markup-compatibility/2006">
              <mc:Choice xmlns:v="urn:schemas-microsoft-com:vml" Requires="v">
                <p:oleObj spid="_x0000_s39942" name="Equation" r:id="rId3" imgW="1054100" imgH="1231900" progId="">
                  <p:embed/>
                </p:oleObj>
              </mc:Choice>
              <mc:Fallback>
                <p:oleObj name="Equation" r:id="rId3" imgW="1054100" imgH="1231900" progId="">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0" y="3833765"/>
                        <a:ext cx="2476500" cy="26416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99FF99"/>
                              </a:outerShdw>
                            </a:effectLst>
                          </a14:hiddenEffects>
                        </a:ext>
                      </a:extLst>
                    </p:spPr>
                  </p:pic>
                </p:oleObj>
              </mc:Fallback>
            </mc:AlternateContent>
          </a:graphicData>
        </a:graphic>
      </p:graphicFrame>
      <p:graphicFrame>
        <p:nvGraphicFramePr>
          <p:cNvPr id="6" name="Object 5">
            <a:hlinkClick r:id="" action="ppaction://ole?verb=0"/>
          </p:cNvPr>
          <p:cNvGraphicFramePr>
            <a:graphicFrameLocks/>
          </p:cNvGraphicFramePr>
          <p:nvPr>
            <p:extLst>
              <p:ext uri="{D42A27DB-BD31-4B8C-83A1-F6EECF244321}">
                <p14:modId xmlns:p14="http://schemas.microsoft.com/office/powerpoint/2010/main" val="2410799033"/>
              </p:ext>
            </p:extLst>
          </p:nvPr>
        </p:nvGraphicFramePr>
        <p:xfrm>
          <a:off x="1778000" y="1623965"/>
          <a:ext cx="5586413" cy="1917700"/>
        </p:xfrm>
        <a:graphic>
          <a:graphicData uri="http://schemas.openxmlformats.org/presentationml/2006/ole">
            <mc:AlternateContent xmlns:mc="http://schemas.openxmlformats.org/markup-compatibility/2006">
              <mc:Choice xmlns:v="urn:schemas-microsoft-com:vml" Requires="v">
                <p:oleObj spid="_x0000_s39943" name="Equation" r:id="rId5" imgW="2387600" imgH="889000" progId="">
                  <p:embed/>
                </p:oleObj>
              </mc:Choice>
              <mc:Fallback>
                <p:oleObj name="Equation" r:id="rId5" imgW="2387600" imgH="889000" progId="">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8000" y="1623965"/>
                        <a:ext cx="5586413" cy="19177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extLst>
      <p:ext uri="{BB962C8B-B14F-4D97-AF65-F5344CB8AC3E}">
        <p14:creationId xmlns:p14="http://schemas.microsoft.com/office/powerpoint/2010/main" val="40675022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609600"/>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76200"/>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762000"/>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800" b="0" dirty="0">
                <a:solidFill>
                  <a:srgbClr val="000040"/>
                </a:solidFill>
              </a:rPr>
              <a:t>Determining Sample Size when Estimating </a:t>
            </a:r>
            <a:r>
              <a:rPr lang="en-US" sz="1800" b="0" i="1" dirty="0">
                <a:solidFill>
                  <a:srgbClr val="000040"/>
                </a:solidFill>
              </a:rPr>
              <a:t>p</a:t>
            </a:r>
            <a:endParaRPr lang="en-US" sz="1800" b="0" u="sng" dirty="0">
              <a:latin typeface="Times New Roman" pitchFamily="18" charset="0"/>
              <a:cs typeface="Times New Roman" pitchFamily="18" charset="0"/>
            </a:endParaRPr>
          </a:p>
        </p:txBody>
      </p:sp>
      <p:graphicFrame>
        <p:nvGraphicFramePr>
          <p:cNvPr id="5" name="Object 0">
            <a:hlinkClick r:id="" action="ppaction://ole?verb=0"/>
          </p:cNvPr>
          <p:cNvGraphicFramePr>
            <a:graphicFrameLocks/>
          </p:cNvGraphicFramePr>
          <p:nvPr>
            <p:extLst>
              <p:ext uri="{D42A27DB-BD31-4B8C-83A1-F6EECF244321}">
                <p14:modId xmlns:p14="http://schemas.microsoft.com/office/powerpoint/2010/main" val="280108072"/>
              </p:ext>
            </p:extLst>
          </p:nvPr>
        </p:nvGraphicFramePr>
        <p:xfrm>
          <a:off x="3419849" y="1369763"/>
          <a:ext cx="2139115" cy="1345065"/>
        </p:xfrm>
        <a:graphic>
          <a:graphicData uri="http://schemas.openxmlformats.org/presentationml/2006/ole">
            <mc:AlternateContent xmlns:mc="http://schemas.openxmlformats.org/markup-compatibility/2006">
              <mc:Choice xmlns:v="urn:schemas-microsoft-com:vml" Requires="v">
                <p:oleObj spid="_x0000_s40968" name="Equation" r:id="rId3" imgW="723600" imgH="622080" progId="Equation.3">
                  <p:embed/>
                </p:oleObj>
              </mc:Choice>
              <mc:Fallback>
                <p:oleObj name="Equation" r:id="rId3" imgW="723600" imgH="6220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49" y="1369763"/>
                        <a:ext cx="2139115" cy="1345065"/>
                      </a:xfrm>
                      <a:prstGeom prst="rect">
                        <a:avLst/>
                      </a:prstGeom>
                      <a:noFill/>
                      <a:ln w="50800">
                        <a:solidFill>
                          <a:srgbClr val="F6BF69"/>
                        </a:solidFill>
                        <a:miter lim="800000"/>
                        <a:headEnd/>
                        <a:tailEnd/>
                      </a:ln>
                      <a:effectLst/>
                    </p:spPr>
                  </p:pic>
                </p:oleObj>
              </mc:Fallback>
            </mc:AlternateContent>
          </a:graphicData>
        </a:graphic>
      </p:graphicFrame>
      <p:graphicFrame>
        <p:nvGraphicFramePr>
          <p:cNvPr id="6" name="Object 1">
            <a:hlinkClick r:id="" action="ppaction://ole?verb=0"/>
          </p:cNvPr>
          <p:cNvGraphicFramePr>
            <a:graphicFrameLocks/>
          </p:cNvGraphicFramePr>
          <p:nvPr>
            <p:extLst>
              <p:ext uri="{D42A27DB-BD31-4B8C-83A1-F6EECF244321}">
                <p14:modId xmlns:p14="http://schemas.microsoft.com/office/powerpoint/2010/main" val="3234244899"/>
              </p:ext>
            </p:extLst>
          </p:nvPr>
        </p:nvGraphicFramePr>
        <p:xfrm>
          <a:off x="6320965" y="3024981"/>
          <a:ext cx="1784295" cy="688377"/>
        </p:xfrm>
        <a:graphic>
          <a:graphicData uri="http://schemas.openxmlformats.org/presentationml/2006/ole">
            <mc:AlternateContent xmlns:mc="http://schemas.openxmlformats.org/markup-compatibility/2006">
              <mc:Choice xmlns:v="urn:schemas-microsoft-com:vml" Requires="v">
                <p:oleObj spid="_x0000_s40969" name="Equation" r:id="rId5" imgW="634680" imgH="203040" progId="Equation.3">
                  <p:embed/>
                </p:oleObj>
              </mc:Choice>
              <mc:Fallback>
                <p:oleObj name="Equation" r:id="rId5" imgW="634680" imgH="20304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0965" y="3024981"/>
                        <a:ext cx="1784295" cy="688377"/>
                      </a:xfrm>
                      <a:prstGeom prst="rect">
                        <a:avLst/>
                      </a:prstGeom>
                      <a:noFill/>
                      <a:ln w="50800">
                        <a:solidFill>
                          <a:srgbClr val="F6BF69"/>
                        </a:solidFill>
                        <a:miter lim="800000"/>
                        <a:headEnd/>
                        <a:tailEnd/>
                      </a:ln>
                      <a:effectLst/>
                    </p:spPr>
                  </p:pic>
                </p:oleObj>
              </mc:Fallback>
            </mc:AlternateContent>
          </a:graphicData>
        </a:graphic>
      </p:graphicFrame>
      <p:graphicFrame>
        <p:nvGraphicFramePr>
          <p:cNvPr id="7" name="Object 2">
            <a:hlinkClick r:id="" action="ppaction://ole?verb=0"/>
          </p:cNvPr>
          <p:cNvGraphicFramePr>
            <a:graphicFrameLocks/>
          </p:cNvGraphicFramePr>
          <p:nvPr>
            <p:extLst>
              <p:ext uri="{D42A27DB-BD31-4B8C-83A1-F6EECF244321}">
                <p14:modId xmlns:p14="http://schemas.microsoft.com/office/powerpoint/2010/main" val="1018098178"/>
              </p:ext>
            </p:extLst>
          </p:nvPr>
        </p:nvGraphicFramePr>
        <p:xfrm>
          <a:off x="4034330" y="4481457"/>
          <a:ext cx="1689820" cy="1255775"/>
        </p:xfrm>
        <a:graphic>
          <a:graphicData uri="http://schemas.openxmlformats.org/presentationml/2006/ole">
            <mc:AlternateContent xmlns:mc="http://schemas.openxmlformats.org/markup-compatibility/2006">
              <mc:Choice xmlns:v="urn:schemas-microsoft-com:vml" Requires="v">
                <p:oleObj spid="_x0000_s40970" name="Equation" r:id="rId7" imgW="609480" imgH="482400" progId="Equation.3">
                  <p:embed/>
                </p:oleObj>
              </mc:Choice>
              <mc:Fallback>
                <p:oleObj name="Equation" r:id="rId7" imgW="609480" imgH="4824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4330" y="4481457"/>
                        <a:ext cx="1689820" cy="1255775"/>
                      </a:xfrm>
                      <a:prstGeom prst="rect">
                        <a:avLst/>
                      </a:prstGeom>
                      <a:noFill/>
                      <a:ln w="50800">
                        <a:solidFill>
                          <a:srgbClr val="F6BF69"/>
                        </a:solidFill>
                        <a:miter lim="800000"/>
                        <a:headEnd/>
                        <a:tailEnd/>
                      </a:ln>
                      <a:effectLst/>
                    </p:spPr>
                  </p:pic>
                </p:oleObj>
              </mc:Fallback>
            </mc:AlternateContent>
          </a:graphicData>
        </a:graphic>
      </p:graphicFrame>
      <p:sp>
        <p:nvSpPr>
          <p:cNvPr id="8" name="Content Placeholder 9"/>
          <p:cNvSpPr txBox="1">
            <a:spLocks/>
          </p:cNvSpPr>
          <p:nvPr/>
        </p:nvSpPr>
        <p:spPr>
          <a:xfrm>
            <a:off x="529765" y="1372938"/>
            <a:ext cx="8382000" cy="42259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latin typeface="Times New Roman" pitchFamily="18" charset="0"/>
                <a:cs typeface="Times New Roman" pitchFamily="18" charset="0"/>
              </a:rPr>
              <a:t>z formula</a:t>
            </a:r>
          </a:p>
          <a:p>
            <a:endParaRPr lang="en-US" smtClean="0">
              <a:latin typeface="Times New Roman" pitchFamily="18" charset="0"/>
              <a:cs typeface="Times New Roman" pitchFamily="18" charset="0"/>
            </a:endParaRPr>
          </a:p>
          <a:p>
            <a:endParaRPr lang="en-US" smtClean="0">
              <a:latin typeface="Times New Roman" pitchFamily="18" charset="0"/>
              <a:cs typeface="Times New Roman" pitchFamily="18" charset="0"/>
            </a:endParaRPr>
          </a:p>
          <a:p>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Error of Estimation (tolerable error)	</a:t>
            </a:r>
          </a:p>
          <a:p>
            <a:endParaRPr lang="en-US" smtClean="0">
              <a:latin typeface="Times New Roman" pitchFamily="18" charset="0"/>
              <a:cs typeface="Times New Roman" pitchFamily="18" charset="0"/>
            </a:endParaRPr>
          </a:p>
          <a:p>
            <a:endParaRPr lang="en-US" smtClean="0">
              <a:latin typeface="Times New Roman" pitchFamily="18" charset="0"/>
              <a:cs typeface="Times New Roman" pitchFamily="18" charset="0"/>
            </a:endParaRPr>
          </a:p>
          <a:p>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Estimated Sample Size			</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1444215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solidFill>
                  <a:srgbClr val="000040"/>
                </a:solidFill>
                <a:latin typeface="Times New Roman" pitchFamily="18" charset="0"/>
                <a:cs typeface="Times New Roman" pitchFamily="18" charset="0"/>
              </a:rPr>
              <a:t>Example : </a:t>
            </a:r>
            <a:endParaRPr lang="en-US" sz="2000" b="0" u="sng" dirty="0">
              <a:latin typeface="Times New Roman" pitchFamily="18" charset="0"/>
              <a:cs typeface="Times New Roman" pitchFamily="18" charset="0"/>
            </a:endParaRPr>
          </a:p>
        </p:txBody>
      </p:sp>
      <p:sp>
        <p:nvSpPr>
          <p:cNvPr id="5" name="Rectangle 4"/>
          <p:cNvSpPr/>
          <p:nvPr/>
        </p:nvSpPr>
        <p:spPr>
          <a:xfrm>
            <a:off x="457200" y="1950868"/>
            <a:ext cx="8487504" cy="3170099"/>
          </a:xfrm>
          <a:prstGeom prst="rect">
            <a:avLst/>
          </a:prstGeom>
        </p:spPr>
        <p:txBody>
          <a:bodyPr wrap="square">
            <a:spAutoFit/>
          </a:bodyPr>
          <a:lstStyle/>
          <a:p>
            <a:r>
              <a:rPr lang="en-US" sz="2000" b="0" dirty="0">
                <a:latin typeface="Times New Roman" pitchFamily="18" charset="0"/>
                <a:cs typeface="Times New Roman" pitchFamily="18" charset="0"/>
              </a:rPr>
              <a:t>Hewitt Associates conducted a national survey to determine the extent to which employers are promoting health and fitness among their employees. </a:t>
            </a:r>
            <a:endParaRPr lang="en-US" sz="2000" b="0" dirty="0" smtClean="0">
              <a:latin typeface="Times New Roman" pitchFamily="18" charset="0"/>
              <a:cs typeface="Times New Roman" pitchFamily="18" charset="0"/>
            </a:endParaRPr>
          </a:p>
          <a:p>
            <a:endParaRPr lang="en-US" sz="2000" b="0" dirty="0">
              <a:latin typeface="Times New Roman" pitchFamily="18" charset="0"/>
              <a:cs typeface="Times New Roman" pitchFamily="18" charset="0"/>
            </a:endParaRPr>
          </a:p>
          <a:p>
            <a:r>
              <a:rPr lang="en-US" sz="2000" b="0" dirty="0" smtClean="0">
                <a:latin typeface="Times New Roman" pitchFamily="18" charset="0"/>
                <a:cs typeface="Times New Roman" pitchFamily="18" charset="0"/>
              </a:rPr>
              <a:t>One </a:t>
            </a:r>
            <a:r>
              <a:rPr lang="en-US" sz="2000" b="0" dirty="0">
                <a:latin typeface="Times New Roman" pitchFamily="18" charset="0"/>
                <a:cs typeface="Times New Roman" pitchFamily="18" charset="0"/>
              </a:rPr>
              <a:t>of the questions asked was, Does your company offer on-site exercise classes? Suppose it was estimated before the study that no more than 40% of the companies would answer Yes. </a:t>
            </a:r>
            <a:endParaRPr lang="en-US" sz="2000" b="0" dirty="0" smtClean="0">
              <a:latin typeface="Times New Roman" pitchFamily="18" charset="0"/>
              <a:cs typeface="Times New Roman" pitchFamily="18" charset="0"/>
            </a:endParaRPr>
          </a:p>
          <a:p>
            <a:endParaRPr lang="en-US" sz="2000" b="0" dirty="0">
              <a:latin typeface="Times New Roman" pitchFamily="18" charset="0"/>
              <a:cs typeface="Times New Roman" pitchFamily="18" charset="0"/>
            </a:endParaRPr>
          </a:p>
          <a:p>
            <a:r>
              <a:rPr lang="en-US" sz="2000" b="0" dirty="0" smtClean="0">
                <a:latin typeface="Times New Roman" pitchFamily="18" charset="0"/>
                <a:cs typeface="Times New Roman" pitchFamily="18" charset="0"/>
              </a:rPr>
              <a:t>How </a:t>
            </a:r>
            <a:r>
              <a:rPr lang="en-US" sz="2000" b="0" dirty="0">
                <a:latin typeface="Times New Roman" pitchFamily="18" charset="0"/>
                <a:cs typeface="Times New Roman" pitchFamily="18" charset="0"/>
              </a:rPr>
              <a:t>large a sample would Hewitt Associates have to take in estimating the population proportion to ensure a 98% confidence in the results and to be within .03 of the true population proportion?</a:t>
            </a:r>
          </a:p>
        </p:txBody>
      </p:sp>
    </p:spTree>
    <p:extLst>
      <p:ext uri="{BB962C8B-B14F-4D97-AF65-F5344CB8AC3E}">
        <p14:creationId xmlns:p14="http://schemas.microsoft.com/office/powerpoint/2010/main" val="22239819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Estimating Parameters</a:t>
            </a:r>
            <a:endParaRPr lang="en-US" sz="3200" dirty="0"/>
          </a:p>
        </p:txBody>
      </p:sp>
      <p:sp>
        <p:nvSpPr>
          <p:cNvPr id="4" name="Content Placeholder 2"/>
          <p:cNvSpPr txBox="1">
            <a:spLocks/>
          </p:cNvSpPr>
          <p:nvPr/>
        </p:nvSpPr>
        <p:spPr>
          <a:xfrm>
            <a:off x="457200" y="1360957"/>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0" u="sng" dirty="0" smtClean="0">
                <a:solidFill>
                  <a:srgbClr val="000040"/>
                </a:solidFill>
                <a:latin typeface="Times New Roman" pitchFamily="18" charset="0"/>
                <a:cs typeface="Times New Roman" pitchFamily="18" charset="0"/>
              </a:rPr>
              <a:t>Example : </a:t>
            </a:r>
            <a:endParaRPr lang="en-US" sz="2000" b="0" u="sng" dirty="0">
              <a:latin typeface="Times New Roman" pitchFamily="18" charset="0"/>
              <a:cs typeface="Times New Roman" pitchFamily="18" charset="0"/>
            </a:endParaRPr>
          </a:p>
        </p:txBody>
      </p:sp>
      <p:graphicFrame>
        <p:nvGraphicFramePr>
          <p:cNvPr id="5" name="Object 4">
            <a:hlinkClick r:id="" action="ppaction://ole?verb=0"/>
          </p:cNvPr>
          <p:cNvGraphicFramePr>
            <a:graphicFrameLocks/>
          </p:cNvGraphicFramePr>
          <p:nvPr>
            <p:extLst>
              <p:ext uri="{D42A27DB-BD31-4B8C-83A1-F6EECF244321}">
                <p14:modId xmlns:p14="http://schemas.microsoft.com/office/powerpoint/2010/main" val="1905823636"/>
              </p:ext>
            </p:extLst>
          </p:nvPr>
        </p:nvGraphicFramePr>
        <p:xfrm>
          <a:off x="3200401" y="4235505"/>
          <a:ext cx="2830990" cy="2126280"/>
        </p:xfrm>
        <a:graphic>
          <a:graphicData uri="http://schemas.openxmlformats.org/presentationml/2006/ole">
            <mc:AlternateContent xmlns:mc="http://schemas.openxmlformats.org/markup-compatibility/2006">
              <mc:Choice xmlns:v="urn:schemas-microsoft-com:vml" Requires="v">
                <p:oleObj spid="_x0000_s41990" name="Equation" r:id="rId3" imgW="1358310" imgH="1091726" progId="">
                  <p:embed/>
                </p:oleObj>
              </mc:Choice>
              <mc:Fallback>
                <p:oleObj name="Equation" r:id="rId3" imgW="1358310" imgH="1091726" progId="">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1" y="4235505"/>
                        <a:ext cx="2830990" cy="2126280"/>
                      </a:xfrm>
                      <a:prstGeom prst="rect">
                        <a:avLst/>
                      </a:prstGeom>
                      <a:noFill/>
                      <a:ln w="50800">
                        <a:solidFill>
                          <a:srgbClr val="F6BF69"/>
                        </a:solidFill>
                        <a:miter lim="800000"/>
                        <a:headEnd/>
                        <a:tailEnd/>
                      </a:ln>
                      <a:effectLst/>
                    </p:spPr>
                  </p:pic>
                </p:oleObj>
              </mc:Fallback>
            </mc:AlternateContent>
          </a:graphicData>
        </a:graphic>
      </p:graphicFrame>
      <p:graphicFrame>
        <p:nvGraphicFramePr>
          <p:cNvPr id="6" name="Object 5">
            <a:hlinkClick r:id="" action="ppaction://ole?verb=0"/>
          </p:cNvPr>
          <p:cNvGraphicFramePr>
            <a:graphicFrameLocks/>
          </p:cNvGraphicFramePr>
          <p:nvPr>
            <p:extLst>
              <p:ext uri="{D42A27DB-BD31-4B8C-83A1-F6EECF244321}">
                <p14:modId xmlns:p14="http://schemas.microsoft.com/office/powerpoint/2010/main" val="3922029155"/>
              </p:ext>
            </p:extLst>
          </p:nvPr>
        </p:nvGraphicFramePr>
        <p:xfrm>
          <a:off x="2522514" y="1777585"/>
          <a:ext cx="4098972" cy="2006131"/>
        </p:xfrm>
        <a:graphic>
          <a:graphicData uri="http://schemas.openxmlformats.org/presentationml/2006/ole">
            <mc:AlternateContent xmlns:mc="http://schemas.openxmlformats.org/markup-compatibility/2006">
              <mc:Choice xmlns:v="urn:schemas-microsoft-com:vml" Requires="v">
                <p:oleObj spid="_x0000_s41991" name="Equation" r:id="rId5" imgW="1765300" imgH="889000" progId="Equation.3">
                  <p:embed/>
                </p:oleObj>
              </mc:Choice>
              <mc:Fallback>
                <p:oleObj name="Equation" r:id="rId5" imgW="1765300" imgH="8890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2514" y="1777585"/>
                        <a:ext cx="4098972" cy="2006131"/>
                      </a:xfrm>
                      <a:prstGeom prst="rect">
                        <a:avLst/>
                      </a:prstGeom>
                      <a:noFill/>
                      <a:ln w="50800">
                        <a:solidFill>
                          <a:srgbClr val="F6BF69"/>
                        </a:solidFill>
                        <a:miter lim="800000"/>
                        <a:headEnd/>
                        <a:tailEnd/>
                      </a:ln>
                      <a:effectLst/>
                    </p:spPr>
                  </p:pic>
                </p:oleObj>
              </mc:Fallback>
            </mc:AlternateContent>
          </a:graphicData>
        </a:graphic>
      </p:graphicFrame>
    </p:spTree>
    <p:extLst>
      <p:ext uri="{BB962C8B-B14F-4D97-AF65-F5344CB8AC3E}">
        <p14:creationId xmlns:p14="http://schemas.microsoft.com/office/powerpoint/2010/main" val="2223981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4"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Table lookup for standard normal probability:</a:t>
            </a:r>
            <a:endParaRPr lang="it-IT" sz="2000" b="0" u="sng" dirty="0">
              <a:latin typeface="Times New Roman" pitchFamily="18" charset="0"/>
              <a:cs typeface="Times New Roman" pitchFamily="18" charset="0"/>
            </a:endParaRPr>
          </a:p>
        </p:txBody>
      </p:sp>
      <p:sp>
        <p:nvSpPr>
          <p:cNvPr id="5" name="Content Placeholder 2"/>
          <p:cNvSpPr txBox="1">
            <a:spLocks/>
          </p:cNvSpPr>
          <p:nvPr/>
        </p:nvSpPr>
        <p:spPr>
          <a:xfrm>
            <a:off x="511175" y="1752420"/>
            <a:ext cx="8382000" cy="42227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grpSp>
        <p:nvGrpSpPr>
          <p:cNvPr id="6" name="Group 24"/>
          <p:cNvGrpSpPr>
            <a:grpSpLocks/>
          </p:cNvGrpSpPr>
          <p:nvPr/>
        </p:nvGrpSpPr>
        <p:grpSpPr bwMode="auto">
          <a:xfrm>
            <a:off x="457200" y="2128025"/>
            <a:ext cx="3773488" cy="3795713"/>
            <a:chOff x="400" y="1283"/>
            <a:chExt cx="2377" cy="2391"/>
          </a:xfrm>
        </p:grpSpPr>
        <p:sp>
          <p:nvSpPr>
            <p:cNvPr id="7" name="Rectangle 4"/>
            <p:cNvSpPr>
              <a:spLocks noChangeArrowheads="1"/>
            </p:cNvSpPr>
            <p:nvPr/>
          </p:nvSpPr>
          <p:spPr bwMode="auto">
            <a:xfrm>
              <a:off x="400" y="1283"/>
              <a:ext cx="2377" cy="2391"/>
            </a:xfrm>
            <a:prstGeom prst="rect">
              <a:avLst/>
            </a:prstGeom>
            <a:noFill/>
            <a:ln w="76200">
              <a:solidFill>
                <a:srgbClr val="F6BF69"/>
              </a:solidFill>
              <a:miter lim="800000"/>
              <a:headEnd/>
              <a:tailEnd/>
            </a:ln>
          </p:spPr>
          <p:txBody>
            <a:bodyPr wrap="none" anchor="ctr"/>
            <a:lstStyle/>
            <a:p>
              <a:endParaRPr lang="en-US" sz="1800" i="0">
                <a:solidFill>
                  <a:srgbClr val="000000"/>
                </a:solidFill>
              </a:endParaRPr>
            </a:p>
          </p:txBody>
        </p:sp>
        <p:grpSp>
          <p:nvGrpSpPr>
            <p:cNvPr id="8" name="Group 22"/>
            <p:cNvGrpSpPr>
              <a:grpSpLocks/>
            </p:cNvGrpSpPr>
            <p:nvPr/>
          </p:nvGrpSpPr>
          <p:grpSpPr bwMode="auto">
            <a:xfrm>
              <a:off x="449" y="1365"/>
              <a:ext cx="2126" cy="2274"/>
              <a:chOff x="449" y="1365"/>
              <a:chExt cx="2126" cy="2274"/>
            </a:xfrm>
          </p:grpSpPr>
          <p:sp>
            <p:nvSpPr>
              <p:cNvPr id="10" name="Line 5"/>
              <p:cNvSpPr>
                <a:spLocks noChangeShapeType="1"/>
              </p:cNvSpPr>
              <p:nvPr/>
            </p:nvSpPr>
            <p:spPr bwMode="auto">
              <a:xfrm flipV="1">
                <a:off x="1491" y="1365"/>
                <a:ext cx="0" cy="2055"/>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1" name="Line 6"/>
              <p:cNvSpPr>
                <a:spLocks noChangeShapeType="1"/>
              </p:cNvSpPr>
              <p:nvPr/>
            </p:nvSpPr>
            <p:spPr bwMode="auto">
              <a:xfrm>
                <a:off x="523" y="3416"/>
                <a:ext cx="1936"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2" name="Line 7"/>
              <p:cNvSpPr>
                <a:spLocks noChangeShapeType="1"/>
              </p:cNvSpPr>
              <p:nvPr/>
            </p:nvSpPr>
            <p:spPr bwMode="auto">
              <a:xfrm flipV="1">
                <a:off x="519" y="3382"/>
                <a:ext cx="0" cy="67"/>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3" name="Line 8"/>
              <p:cNvSpPr>
                <a:spLocks noChangeShapeType="1"/>
              </p:cNvSpPr>
              <p:nvPr/>
            </p:nvSpPr>
            <p:spPr bwMode="auto">
              <a:xfrm flipV="1">
                <a:off x="843" y="3382"/>
                <a:ext cx="0" cy="67"/>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4" name="Line 9"/>
              <p:cNvSpPr>
                <a:spLocks noChangeShapeType="1"/>
              </p:cNvSpPr>
              <p:nvPr/>
            </p:nvSpPr>
            <p:spPr bwMode="auto">
              <a:xfrm flipV="1">
                <a:off x="1167" y="3382"/>
                <a:ext cx="0" cy="67"/>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5" name="Line 10"/>
              <p:cNvSpPr>
                <a:spLocks noChangeShapeType="1"/>
              </p:cNvSpPr>
              <p:nvPr/>
            </p:nvSpPr>
            <p:spPr bwMode="auto">
              <a:xfrm flipV="1">
                <a:off x="1491" y="3382"/>
                <a:ext cx="0" cy="67"/>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6" name="Line 11"/>
              <p:cNvSpPr>
                <a:spLocks noChangeShapeType="1"/>
              </p:cNvSpPr>
              <p:nvPr/>
            </p:nvSpPr>
            <p:spPr bwMode="auto">
              <a:xfrm flipV="1">
                <a:off x="1815" y="3382"/>
                <a:ext cx="0" cy="67"/>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7" name="Line 12"/>
              <p:cNvSpPr>
                <a:spLocks noChangeShapeType="1"/>
              </p:cNvSpPr>
              <p:nvPr/>
            </p:nvSpPr>
            <p:spPr bwMode="auto">
              <a:xfrm flipV="1">
                <a:off x="2140" y="3382"/>
                <a:ext cx="0" cy="67"/>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8" name="Line 13"/>
              <p:cNvSpPr>
                <a:spLocks noChangeShapeType="1"/>
              </p:cNvSpPr>
              <p:nvPr/>
            </p:nvSpPr>
            <p:spPr bwMode="auto">
              <a:xfrm flipV="1">
                <a:off x="2463" y="3382"/>
                <a:ext cx="0" cy="67"/>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9" name="Freeform 14"/>
              <p:cNvSpPr>
                <a:spLocks/>
              </p:cNvSpPr>
              <p:nvPr/>
            </p:nvSpPr>
            <p:spPr bwMode="auto">
              <a:xfrm>
                <a:off x="519" y="1374"/>
                <a:ext cx="1945" cy="2020"/>
              </a:xfrm>
              <a:custGeom>
                <a:avLst/>
                <a:gdLst>
                  <a:gd name="T0" fmla="*/ 30 w 1945"/>
                  <a:gd name="T1" fmla="*/ 2012 h 2020"/>
                  <a:gd name="T2" fmla="*/ 62 w 1945"/>
                  <a:gd name="T3" fmla="*/ 2002 h 2020"/>
                  <a:gd name="T4" fmla="*/ 95 w 1945"/>
                  <a:gd name="T5" fmla="*/ 1989 h 2020"/>
                  <a:gd name="T6" fmla="*/ 127 w 1945"/>
                  <a:gd name="T7" fmla="*/ 1974 h 2020"/>
                  <a:gd name="T8" fmla="*/ 159 w 1945"/>
                  <a:gd name="T9" fmla="*/ 1954 h 2020"/>
                  <a:gd name="T10" fmla="*/ 192 w 1945"/>
                  <a:gd name="T11" fmla="*/ 1930 h 2020"/>
                  <a:gd name="T12" fmla="*/ 224 w 1945"/>
                  <a:gd name="T13" fmla="*/ 1900 h 2020"/>
                  <a:gd name="T14" fmla="*/ 256 w 1945"/>
                  <a:gd name="T15" fmla="*/ 1864 h 2020"/>
                  <a:gd name="T16" fmla="*/ 289 w 1945"/>
                  <a:gd name="T17" fmla="*/ 1821 h 2020"/>
                  <a:gd name="T18" fmla="*/ 321 w 1945"/>
                  <a:gd name="T19" fmla="*/ 1771 h 2020"/>
                  <a:gd name="T20" fmla="*/ 353 w 1945"/>
                  <a:gd name="T21" fmla="*/ 1712 h 2020"/>
                  <a:gd name="T22" fmla="*/ 386 w 1945"/>
                  <a:gd name="T23" fmla="*/ 1645 h 2020"/>
                  <a:gd name="T24" fmla="*/ 418 w 1945"/>
                  <a:gd name="T25" fmla="*/ 1568 h 2020"/>
                  <a:gd name="T26" fmla="*/ 451 w 1945"/>
                  <a:gd name="T27" fmla="*/ 1483 h 2020"/>
                  <a:gd name="T28" fmla="*/ 483 w 1945"/>
                  <a:gd name="T29" fmla="*/ 1388 h 2020"/>
                  <a:gd name="T30" fmla="*/ 515 w 1945"/>
                  <a:gd name="T31" fmla="*/ 1286 h 2020"/>
                  <a:gd name="T32" fmla="*/ 548 w 1945"/>
                  <a:gd name="T33" fmla="*/ 1177 h 2020"/>
                  <a:gd name="T34" fmla="*/ 580 w 1945"/>
                  <a:gd name="T35" fmla="*/ 1060 h 2020"/>
                  <a:gd name="T36" fmla="*/ 612 w 1945"/>
                  <a:gd name="T37" fmla="*/ 939 h 2020"/>
                  <a:gd name="T38" fmla="*/ 645 w 1945"/>
                  <a:gd name="T39" fmla="*/ 816 h 2020"/>
                  <a:gd name="T40" fmla="*/ 677 w 1945"/>
                  <a:gd name="T41" fmla="*/ 692 h 2020"/>
                  <a:gd name="T42" fmla="*/ 709 w 1945"/>
                  <a:gd name="T43" fmla="*/ 571 h 2020"/>
                  <a:gd name="T44" fmla="*/ 742 w 1945"/>
                  <a:gd name="T45" fmla="*/ 455 h 2020"/>
                  <a:gd name="T46" fmla="*/ 774 w 1945"/>
                  <a:gd name="T47" fmla="*/ 347 h 2020"/>
                  <a:gd name="T48" fmla="*/ 807 w 1945"/>
                  <a:gd name="T49" fmla="*/ 249 h 2020"/>
                  <a:gd name="T50" fmla="*/ 839 w 1945"/>
                  <a:gd name="T51" fmla="*/ 165 h 2020"/>
                  <a:gd name="T52" fmla="*/ 872 w 1945"/>
                  <a:gd name="T53" fmla="*/ 96 h 2020"/>
                  <a:gd name="T54" fmla="*/ 904 w 1945"/>
                  <a:gd name="T55" fmla="*/ 45 h 2020"/>
                  <a:gd name="T56" fmla="*/ 937 w 1945"/>
                  <a:gd name="T57" fmla="*/ 13 h 2020"/>
                  <a:gd name="T58" fmla="*/ 969 w 1945"/>
                  <a:gd name="T59" fmla="*/ 0 h 2020"/>
                  <a:gd name="T60" fmla="*/ 1002 w 1945"/>
                  <a:gd name="T61" fmla="*/ 8 h 2020"/>
                  <a:gd name="T62" fmla="*/ 1034 w 1945"/>
                  <a:gd name="T63" fmla="*/ 36 h 2020"/>
                  <a:gd name="T64" fmla="*/ 1066 w 1945"/>
                  <a:gd name="T65" fmla="*/ 84 h 2020"/>
                  <a:gd name="T66" fmla="*/ 1099 w 1945"/>
                  <a:gd name="T67" fmla="*/ 149 h 2020"/>
                  <a:gd name="T68" fmla="*/ 1131 w 1945"/>
                  <a:gd name="T69" fmla="*/ 231 h 2020"/>
                  <a:gd name="T70" fmla="*/ 1164 w 1945"/>
                  <a:gd name="T71" fmla="*/ 327 h 2020"/>
                  <a:gd name="T72" fmla="*/ 1196 w 1945"/>
                  <a:gd name="T73" fmla="*/ 432 h 2020"/>
                  <a:gd name="T74" fmla="*/ 1228 w 1945"/>
                  <a:gd name="T75" fmla="*/ 547 h 2020"/>
                  <a:gd name="T76" fmla="*/ 1261 w 1945"/>
                  <a:gd name="T77" fmla="*/ 668 h 2020"/>
                  <a:gd name="T78" fmla="*/ 1293 w 1945"/>
                  <a:gd name="T79" fmla="*/ 791 h 2020"/>
                  <a:gd name="T80" fmla="*/ 1325 w 1945"/>
                  <a:gd name="T81" fmla="*/ 914 h 2020"/>
                  <a:gd name="T82" fmla="*/ 1358 w 1945"/>
                  <a:gd name="T83" fmla="*/ 1037 h 2020"/>
                  <a:gd name="T84" fmla="*/ 1390 w 1945"/>
                  <a:gd name="T85" fmla="*/ 1153 h 2020"/>
                  <a:gd name="T86" fmla="*/ 1422 w 1945"/>
                  <a:gd name="T87" fmla="*/ 1264 h 2020"/>
                  <a:gd name="T88" fmla="*/ 1455 w 1945"/>
                  <a:gd name="T89" fmla="*/ 1369 h 2020"/>
                  <a:gd name="T90" fmla="*/ 1487 w 1945"/>
                  <a:gd name="T91" fmla="*/ 1465 h 2020"/>
                  <a:gd name="T92" fmla="*/ 1520 w 1945"/>
                  <a:gd name="T93" fmla="*/ 1552 h 2020"/>
                  <a:gd name="T94" fmla="*/ 1552 w 1945"/>
                  <a:gd name="T95" fmla="*/ 1630 h 2020"/>
                  <a:gd name="T96" fmla="*/ 1584 w 1945"/>
                  <a:gd name="T97" fmla="*/ 1700 h 2020"/>
                  <a:gd name="T98" fmla="*/ 1617 w 1945"/>
                  <a:gd name="T99" fmla="*/ 1760 h 2020"/>
                  <a:gd name="T100" fmla="*/ 1649 w 1945"/>
                  <a:gd name="T101" fmla="*/ 1812 h 2020"/>
                  <a:gd name="T102" fmla="*/ 1681 w 1945"/>
                  <a:gd name="T103" fmla="*/ 1856 h 2020"/>
                  <a:gd name="T104" fmla="*/ 1714 w 1945"/>
                  <a:gd name="T105" fmla="*/ 1893 h 2020"/>
                  <a:gd name="T106" fmla="*/ 1746 w 1945"/>
                  <a:gd name="T107" fmla="*/ 1924 h 2020"/>
                  <a:gd name="T108" fmla="*/ 1778 w 1945"/>
                  <a:gd name="T109" fmla="*/ 1950 h 2020"/>
                  <a:gd name="T110" fmla="*/ 1811 w 1945"/>
                  <a:gd name="T111" fmla="*/ 1971 h 2020"/>
                  <a:gd name="T112" fmla="*/ 1844 w 1945"/>
                  <a:gd name="T113" fmla="*/ 1987 h 2020"/>
                  <a:gd name="T114" fmla="*/ 1876 w 1945"/>
                  <a:gd name="T115" fmla="*/ 2000 h 2020"/>
                  <a:gd name="T116" fmla="*/ 1909 w 1945"/>
                  <a:gd name="T117" fmla="*/ 2011 h 2020"/>
                  <a:gd name="T118" fmla="*/ 1941 w 1945"/>
                  <a:gd name="T119" fmla="*/ 2018 h 202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45"/>
                  <a:gd name="T181" fmla="*/ 0 h 2020"/>
                  <a:gd name="T182" fmla="*/ 1945 w 1945"/>
                  <a:gd name="T183" fmla="*/ 2020 h 202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45" h="2020">
                    <a:moveTo>
                      <a:pt x="0" y="2019"/>
                    </a:moveTo>
                    <a:lnTo>
                      <a:pt x="3" y="2018"/>
                    </a:lnTo>
                    <a:lnTo>
                      <a:pt x="7" y="2017"/>
                    </a:lnTo>
                    <a:lnTo>
                      <a:pt x="10" y="2017"/>
                    </a:lnTo>
                    <a:lnTo>
                      <a:pt x="14" y="2016"/>
                    </a:lnTo>
                    <a:lnTo>
                      <a:pt x="17" y="2016"/>
                    </a:lnTo>
                    <a:lnTo>
                      <a:pt x="19" y="2015"/>
                    </a:lnTo>
                    <a:lnTo>
                      <a:pt x="23" y="2014"/>
                    </a:lnTo>
                    <a:lnTo>
                      <a:pt x="26" y="2013"/>
                    </a:lnTo>
                    <a:lnTo>
                      <a:pt x="30" y="2012"/>
                    </a:lnTo>
                    <a:lnTo>
                      <a:pt x="33" y="2011"/>
                    </a:lnTo>
                    <a:lnTo>
                      <a:pt x="36" y="2011"/>
                    </a:lnTo>
                    <a:lnTo>
                      <a:pt x="39" y="2010"/>
                    </a:lnTo>
                    <a:lnTo>
                      <a:pt x="42" y="2009"/>
                    </a:lnTo>
                    <a:lnTo>
                      <a:pt x="46" y="2007"/>
                    </a:lnTo>
                    <a:lnTo>
                      <a:pt x="49" y="2006"/>
                    </a:lnTo>
                    <a:lnTo>
                      <a:pt x="52" y="2005"/>
                    </a:lnTo>
                    <a:lnTo>
                      <a:pt x="55" y="2005"/>
                    </a:lnTo>
                    <a:lnTo>
                      <a:pt x="58" y="2004"/>
                    </a:lnTo>
                    <a:lnTo>
                      <a:pt x="62" y="2002"/>
                    </a:lnTo>
                    <a:lnTo>
                      <a:pt x="65" y="2001"/>
                    </a:lnTo>
                    <a:lnTo>
                      <a:pt x="68" y="2000"/>
                    </a:lnTo>
                    <a:lnTo>
                      <a:pt x="72" y="1999"/>
                    </a:lnTo>
                    <a:lnTo>
                      <a:pt x="75" y="1998"/>
                    </a:lnTo>
                    <a:lnTo>
                      <a:pt x="78" y="1996"/>
                    </a:lnTo>
                    <a:lnTo>
                      <a:pt x="81" y="1995"/>
                    </a:lnTo>
                    <a:lnTo>
                      <a:pt x="84" y="1994"/>
                    </a:lnTo>
                    <a:lnTo>
                      <a:pt x="88" y="1993"/>
                    </a:lnTo>
                    <a:lnTo>
                      <a:pt x="91" y="1991"/>
                    </a:lnTo>
                    <a:lnTo>
                      <a:pt x="95" y="1989"/>
                    </a:lnTo>
                    <a:lnTo>
                      <a:pt x="97" y="1989"/>
                    </a:lnTo>
                    <a:lnTo>
                      <a:pt x="100" y="1987"/>
                    </a:lnTo>
                    <a:lnTo>
                      <a:pt x="104" y="1985"/>
                    </a:lnTo>
                    <a:lnTo>
                      <a:pt x="107" y="1984"/>
                    </a:lnTo>
                    <a:lnTo>
                      <a:pt x="111" y="1983"/>
                    </a:lnTo>
                    <a:lnTo>
                      <a:pt x="114" y="1981"/>
                    </a:lnTo>
                    <a:lnTo>
                      <a:pt x="117" y="1979"/>
                    </a:lnTo>
                    <a:lnTo>
                      <a:pt x="120" y="1978"/>
                    </a:lnTo>
                    <a:lnTo>
                      <a:pt x="123" y="1976"/>
                    </a:lnTo>
                    <a:lnTo>
                      <a:pt x="127" y="1974"/>
                    </a:lnTo>
                    <a:lnTo>
                      <a:pt x="130" y="1973"/>
                    </a:lnTo>
                    <a:lnTo>
                      <a:pt x="133" y="1971"/>
                    </a:lnTo>
                    <a:lnTo>
                      <a:pt x="136" y="1968"/>
                    </a:lnTo>
                    <a:lnTo>
                      <a:pt x="139" y="1967"/>
                    </a:lnTo>
                    <a:lnTo>
                      <a:pt x="143" y="1965"/>
                    </a:lnTo>
                    <a:lnTo>
                      <a:pt x="146" y="1962"/>
                    </a:lnTo>
                    <a:lnTo>
                      <a:pt x="149" y="1961"/>
                    </a:lnTo>
                    <a:lnTo>
                      <a:pt x="153" y="1959"/>
                    </a:lnTo>
                    <a:lnTo>
                      <a:pt x="155" y="1957"/>
                    </a:lnTo>
                    <a:lnTo>
                      <a:pt x="159" y="1954"/>
                    </a:lnTo>
                    <a:lnTo>
                      <a:pt x="162" y="1952"/>
                    </a:lnTo>
                    <a:lnTo>
                      <a:pt x="166" y="1950"/>
                    </a:lnTo>
                    <a:lnTo>
                      <a:pt x="169" y="1947"/>
                    </a:lnTo>
                    <a:lnTo>
                      <a:pt x="172" y="1946"/>
                    </a:lnTo>
                    <a:lnTo>
                      <a:pt x="176" y="1942"/>
                    </a:lnTo>
                    <a:lnTo>
                      <a:pt x="178" y="1941"/>
                    </a:lnTo>
                    <a:lnTo>
                      <a:pt x="182" y="1938"/>
                    </a:lnTo>
                    <a:lnTo>
                      <a:pt x="185" y="1935"/>
                    </a:lnTo>
                    <a:lnTo>
                      <a:pt x="188" y="1932"/>
                    </a:lnTo>
                    <a:lnTo>
                      <a:pt x="192" y="1930"/>
                    </a:lnTo>
                    <a:lnTo>
                      <a:pt x="194" y="1927"/>
                    </a:lnTo>
                    <a:lnTo>
                      <a:pt x="198" y="1924"/>
                    </a:lnTo>
                    <a:lnTo>
                      <a:pt x="201" y="1922"/>
                    </a:lnTo>
                    <a:lnTo>
                      <a:pt x="204" y="1919"/>
                    </a:lnTo>
                    <a:lnTo>
                      <a:pt x="208" y="1916"/>
                    </a:lnTo>
                    <a:lnTo>
                      <a:pt x="211" y="1913"/>
                    </a:lnTo>
                    <a:lnTo>
                      <a:pt x="214" y="1909"/>
                    </a:lnTo>
                    <a:lnTo>
                      <a:pt x="217" y="1907"/>
                    </a:lnTo>
                    <a:lnTo>
                      <a:pt x="220" y="1903"/>
                    </a:lnTo>
                    <a:lnTo>
                      <a:pt x="224" y="1900"/>
                    </a:lnTo>
                    <a:lnTo>
                      <a:pt x="227" y="1897"/>
                    </a:lnTo>
                    <a:lnTo>
                      <a:pt x="231" y="1893"/>
                    </a:lnTo>
                    <a:lnTo>
                      <a:pt x="234" y="1890"/>
                    </a:lnTo>
                    <a:lnTo>
                      <a:pt x="236" y="1886"/>
                    </a:lnTo>
                    <a:lnTo>
                      <a:pt x="240" y="1883"/>
                    </a:lnTo>
                    <a:lnTo>
                      <a:pt x="243" y="1879"/>
                    </a:lnTo>
                    <a:lnTo>
                      <a:pt x="247" y="1876"/>
                    </a:lnTo>
                    <a:lnTo>
                      <a:pt x="250" y="1872"/>
                    </a:lnTo>
                    <a:lnTo>
                      <a:pt x="253" y="1868"/>
                    </a:lnTo>
                    <a:lnTo>
                      <a:pt x="256" y="1864"/>
                    </a:lnTo>
                    <a:lnTo>
                      <a:pt x="259" y="1860"/>
                    </a:lnTo>
                    <a:lnTo>
                      <a:pt x="263" y="1856"/>
                    </a:lnTo>
                    <a:lnTo>
                      <a:pt x="266" y="1852"/>
                    </a:lnTo>
                    <a:lnTo>
                      <a:pt x="269" y="1848"/>
                    </a:lnTo>
                    <a:lnTo>
                      <a:pt x="273" y="1843"/>
                    </a:lnTo>
                    <a:lnTo>
                      <a:pt x="275" y="1839"/>
                    </a:lnTo>
                    <a:lnTo>
                      <a:pt x="279" y="1835"/>
                    </a:lnTo>
                    <a:lnTo>
                      <a:pt x="282" y="1831"/>
                    </a:lnTo>
                    <a:lnTo>
                      <a:pt x="285" y="1826"/>
                    </a:lnTo>
                    <a:lnTo>
                      <a:pt x="289" y="1821"/>
                    </a:lnTo>
                    <a:lnTo>
                      <a:pt x="292" y="1816"/>
                    </a:lnTo>
                    <a:lnTo>
                      <a:pt x="295" y="1812"/>
                    </a:lnTo>
                    <a:lnTo>
                      <a:pt x="298" y="1807"/>
                    </a:lnTo>
                    <a:lnTo>
                      <a:pt x="301" y="1802"/>
                    </a:lnTo>
                    <a:lnTo>
                      <a:pt x="305" y="1797"/>
                    </a:lnTo>
                    <a:lnTo>
                      <a:pt x="308" y="1792"/>
                    </a:lnTo>
                    <a:lnTo>
                      <a:pt x="312" y="1787"/>
                    </a:lnTo>
                    <a:lnTo>
                      <a:pt x="314" y="1782"/>
                    </a:lnTo>
                    <a:lnTo>
                      <a:pt x="318" y="1777"/>
                    </a:lnTo>
                    <a:lnTo>
                      <a:pt x="321" y="1771"/>
                    </a:lnTo>
                    <a:lnTo>
                      <a:pt x="324" y="1766"/>
                    </a:lnTo>
                    <a:lnTo>
                      <a:pt x="328" y="1760"/>
                    </a:lnTo>
                    <a:lnTo>
                      <a:pt x="331" y="1754"/>
                    </a:lnTo>
                    <a:lnTo>
                      <a:pt x="334" y="1749"/>
                    </a:lnTo>
                    <a:lnTo>
                      <a:pt x="337" y="1743"/>
                    </a:lnTo>
                    <a:lnTo>
                      <a:pt x="340" y="1737"/>
                    </a:lnTo>
                    <a:lnTo>
                      <a:pt x="344" y="1730"/>
                    </a:lnTo>
                    <a:lnTo>
                      <a:pt x="347" y="1724"/>
                    </a:lnTo>
                    <a:lnTo>
                      <a:pt x="350" y="1719"/>
                    </a:lnTo>
                    <a:lnTo>
                      <a:pt x="353" y="1712"/>
                    </a:lnTo>
                    <a:lnTo>
                      <a:pt x="356" y="1706"/>
                    </a:lnTo>
                    <a:lnTo>
                      <a:pt x="360" y="1700"/>
                    </a:lnTo>
                    <a:lnTo>
                      <a:pt x="363" y="1693"/>
                    </a:lnTo>
                    <a:lnTo>
                      <a:pt x="367" y="1686"/>
                    </a:lnTo>
                    <a:lnTo>
                      <a:pt x="370" y="1680"/>
                    </a:lnTo>
                    <a:lnTo>
                      <a:pt x="373" y="1673"/>
                    </a:lnTo>
                    <a:lnTo>
                      <a:pt x="376" y="1666"/>
                    </a:lnTo>
                    <a:lnTo>
                      <a:pt x="379" y="1659"/>
                    </a:lnTo>
                    <a:lnTo>
                      <a:pt x="383" y="1652"/>
                    </a:lnTo>
                    <a:lnTo>
                      <a:pt x="386" y="1645"/>
                    </a:lnTo>
                    <a:lnTo>
                      <a:pt x="389" y="1637"/>
                    </a:lnTo>
                    <a:lnTo>
                      <a:pt x="393" y="1630"/>
                    </a:lnTo>
                    <a:lnTo>
                      <a:pt x="395" y="1623"/>
                    </a:lnTo>
                    <a:lnTo>
                      <a:pt x="399" y="1616"/>
                    </a:lnTo>
                    <a:lnTo>
                      <a:pt x="402" y="1608"/>
                    </a:lnTo>
                    <a:lnTo>
                      <a:pt x="405" y="1600"/>
                    </a:lnTo>
                    <a:lnTo>
                      <a:pt x="409" y="1593"/>
                    </a:lnTo>
                    <a:lnTo>
                      <a:pt x="411" y="1584"/>
                    </a:lnTo>
                    <a:lnTo>
                      <a:pt x="415" y="1577"/>
                    </a:lnTo>
                    <a:lnTo>
                      <a:pt x="418" y="1568"/>
                    </a:lnTo>
                    <a:lnTo>
                      <a:pt x="421" y="1561"/>
                    </a:lnTo>
                    <a:lnTo>
                      <a:pt x="425" y="1552"/>
                    </a:lnTo>
                    <a:lnTo>
                      <a:pt x="428" y="1544"/>
                    </a:lnTo>
                    <a:lnTo>
                      <a:pt x="432" y="1535"/>
                    </a:lnTo>
                    <a:lnTo>
                      <a:pt x="434" y="1527"/>
                    </a:lnTo>
                    <a:lnTo>
                      <a:pt x="437" y="1518"/>
                    </a:lnTo>
                    <a:lnTo>
                      <a:pt x="441" y="1510"/>
                    </a:lnTo>
                    <a:lnTo>
                      <a:pt x="444" y="1501"/>
                    </a:lnTo>
                    <a:lnTo>
                      <a:pt x="448" y="1492"/>
                    </a:lnTo>
                    <a:lnTo>
                      <a:pt x="451" y="1483"/>
                    </a:lnTo>
                    <a:lnTo>
                      <a:pt x="453" y="1474"/>
                    </a:lnTo>
                    <a:lnTo>
                      <a:pt x="457" y="1465"/>
                    </a:lnTo>
                    <a:lnTo>
                      <a:pt x="460" y="1456"/>
                    </a:lnTo>
                    <a:lnTo>
                      <a:pt x="464" y="1447"/>
                    </a:lnTo>
                    <a:lnTo>
                      <a:pt x="467" y="1437"/>
                    </a:lnTo>
                    <a:lnTo>
                      <a:pt x="470" y="1427"/>
                    </a:lnTo>
                    <a:lnTo>
                      <a:pt x="473" y="1418"/>
                    </a:lnTo>
                    <a:lnTo>
                      <a:pt x="476" y="1408"/>
                    </a:lnTo>
                    <a:lnTo>
                      <a:pt x="480" y="1399"/>
                    </a:lnTo>
                    <a:lnTo>
                      <a:pt x="483" y="1388"/>
                    </a:lnTo>
                    <a:lnTo>
                      <a:pt x="486" y="1379"/>
                    </a:lnTo>
                    <a:lnTo>
                      <a:pt x="490" y="1369"/>
                    </a:lnTo>
                    <a:lnTo>
                      <a:pt x="492" y="1359"/>
                    </a:lnTo>
                    <a:lnTo>
                      <a:pt x="496" y="1349"/>
                    </a:lnTo>
                    <a:lnTo>
                      <a:pt x="499" y="1339"/>
                    </a:lnTo>
                    <a:lnTo>
                      <a:pt x="502" y="1329"/>
                    </a:lnTo>
                    <a:lnTo>
                      <a:pt x="506" y="1318"/>
                    </a:lnTo>
                    <a:lnTo>
                      <a:pt x="509" y="1307"/>
                    </a:lnTo>
                    <a:lnTo>
                      <a:pt x="512" y="1296"/>
                    </a:lnTo>
                    <a:lnTo>
                      <a:pt x="515" y="1286"/>
                    </a:lnTo>
                    <a:lnTo>
                      <a:pt x="519" y="1275"/>
                    </a:lnTo>
                    <a:lnTo>
                      <a:pt x="522" y="1264"/>
                    </a:lnTo>
                    <a:lnTo>
                      <a:pt x="525" y="1254"/>
                    </a:lnTo>
                    <a:lnTo>
                      <a:pt x="529" y="1243"/>
                    </a:lnTo>
                    <a:lnTo>
                      <a:pt x="532" y="1232"/>
                    </a:lnTo>
                    <a:lnTo>
                      <a:pt x="535" y="1221"/>
                    </a:lnTo>
                    <a:lnTo>
                      <a:pt x="538" y="1210"/>
                    </a:lnTo>
                    <a:lnTo>
                      <a:pt x="541" y="1199"/>
                    </a:lnTo>
                    <a:lnTo>
                      <a:pt x="545" y="1188"/>
                    </a:lnTo>
                    <a:lnTo>
                      <a:pt x="548" y="1177"/>
                    </a:lnTo>
                    <a:lnTo>
                      <a:pt x="551" y="1165"/>
                    </a:lnTo>
                    <a:lnTo>
                      <a:pt x="554" y="1153"/>
                    </a:lnTo>
                    <a:lnTo>
                      <a:pt x="557" y="1142"/>
                    </a:lnTo>
                    <a:lnTo>
                      <a:pt x="561" y="1130"/>
                    </a:lnTo>
                    <a:lnTo>
                      <a:pt x="564" y="1118"/>
                    </a:lnTo>
                    <a:lnTo>
                      <a:pt x="567" y="1107"/>
                    </a:lnTo>
                    <a:lnTo>
                      <a:pt x="570" y="1096"/>
                    </a:lnTo>
                    <a:lnTo>
                      <a:pt x="573" y="1084"/>
                    </a:lnTo>
                    <a:lnTo>
                      <a:pt x="577" y="1072"/>
                    </a:lnTo>
                    <a:lnTo>
                      <a:pt x="580" y="1060"/>
                    </a:lnTo>
                    <a:lnTo>
                      <a:pt x="584" y="1047"/>
                    </a:lnTo>
                    <a:lnTo>
                      <a:pt x="587" y="1037"/>
                    </a:lnTo>
                    <a:lnTo>
                      <a:pt x="590" y="1024"/>
                    </a:lnTo>
                    <a:lnTo>
                      <a:pt x="593" y="1012"/>
                    </a:lnTo>
                    <a:lnTo>
                      <a:pt x="596" y="1000"/>
                    </a:lnTo>
                    <a:lnTo>
                      <a:pt x="600" y="988"/>
                    </a:lnTo>
                    <a:lnTo>
                      <a:pt x="603" y="976"/>
                    </a:lnTo>
                    <a:lnTo>
                      <a:pt x="606" y="964"/>
                    </a:lnTo>
                    <a:lnTo>
                      <a:pt x="610" y="951"/>
                    </a:lnTo>
                    <a:lnTo>
                      <a:pt x="612" y="939"/>
                    </a:lnTo>
                    <a:lnTo>
                      <a:pt x="616" y="927"/>
                    </a:lnTo>
                    <a:lnTo>
                      <a:pt x="619" y="914"/>
                    </a:lnTo>
                    <a:lnTo>
                      <a:pt x="622" y="902"/>
                    </a:lnTo>
                    <a:lnTo>
                      <a:pt x="626" y="890"/>
                    </a:lnTo>
                    <a:lnTo>
                      <a:pt x="628" y="878"/>
                    </a:lnTo>
                    <a:lnTo>
                      <a:pt x="632" y="865"/>
                    </a:lnTo>
                    <a:lnTo>
                      <a:pt x="635" y="853"/>
                    </a:lnTo>
                    <a:lnTo>
                      <a:pt x="638" y="841"/>
                    </a:lnTo>
                    <a:lnTo>
                      <a:pt x="642" y="828"/>
                    </a:lnTo>
                    <a:lnTo>
                      <a:pt x="645" y="816"/>
                    </a:lnTo>
                    <a:lnTo>
                      <a:pt x="649" y="804"/>
                    </a:lnTo>
                    <a:lnTo>
                      <a:pt x="651" y="791"/>
                    </a:lnTo>
                    <a:lnTo>
                      <a:pt x="654" y="779"/>
                    </a:lnTo>
                    <a:lnTo>
                      <a:pt x="658" y="766"/>
                    </a:lnTo>
                    <a:lnTo>
                      <a:pt x="661" y="754"/>
                    </a:lnTo>
                    <a:lnTo>
                      <a:pt x="665" y="742"/>
                    </a:lnTo>
                    <a:lnTo>
                      <a:pt x="668" y="729"/>
                    </a:lnTo>
                    <a:lnTo>
                      <a:pt x="671" y="717"/>
                    </a:lnTo>
                    <a:lnTo>
                      <a:pt x="674" y="705"/>
                    </a:lnTo>
                    <a:lnTo>
                      <a:pt x="677" y="692"/>
                    </a:lnTo>
                    <a:lnTo>
                      <a:pt x="681" y="680"/>
                    </a:lnTo>
                    <a:lnTo>
                      <a:pt x="684" y="668"/>
                    </a:lnTo>
                    <a:lnTo>
                      <a:pt x="687" y="656"/>
                    </a:lnTo>
                    <a:lnTo>
                      <a:pt x="690" y="643"/>
                    </a:lnTo>
                    <a:lnTo>
                      <a:pt x="693" y="631"/>
                    </a:lnTo>
                    <a:lnTo>
                      <a:pt x="697" y="619"/>
                    </a:lnTo>
                    <a:lnTo>
                      <a:pt x="700" y="607"/>
                    </a:lnTo>
                    <a:lnTo>
                      <a:pt x="703" y="595"/>
                    </a:lnTo>
                    <a:lnTo>
                      <a:pt x="707" y="583"/>
                    </a:lnTo>
                    <a:lnTo>
                      <a:pt x="709" y="571"/>
                    </a:lnTo>
                    <a:lnTo>
                      <a:pt x="713" y="559"/>
                    </a:lnTo>
                    <a:lnTo>
                      <a:pt x="716" y="547"/>
                    </a:lnTo>
                    <a:lnTo>
                      <a:pt x="719" y="535"/>
                    </a:lnTo>
                    <a:lnTo>
                      <a:pt x="723" y="524"/>
                    </a:lnTo>
                    <a:lnTo>
                      <a:pt x="726" y="512"/>
                    </a:lnTo>
                    <a:lnTo>
                      <a:pt x="729" y="501"/>
                    </a:lnTo>
                    <a:lnTo>
                      <a:pt x="732" y="489"/>
                    </a:lnTo>
                    <a:lnTo>
                      <a:pt x="736" y="478"/>
                    </a:lnTo>
                    <a:lnTo>
                      <a:pt x="739" y="466"/>
                    </a:lnTo>
                    <a:lnTo>
                      <a:pt x="742" y="455"/>
                    </a:lnTo>
                    <a:lnTo>
                      <a:pt x="746" y="444"/>
                    </a:lnTo>
                    <a:lnTo>
                      <a:pt x="749" y="432"/>
                    </a:lnTo>
                    <a:lnTo>
                      <a:pt x="752" y="422"/>
                    </a:lnTo>
                    <a:lnTo>
                      <a:pt x="755" y="410"/>
                    </a:lnTo>
                    <a:lnTo>
                      <a:pt x="758" y="400"/>
                    </a:lnTo>
                    <a:lnTo>
                      <a:pt x="762" y="389"/>
                    </a:lnTo>
                    <a:lnTo>
                      <a:pt x="765" y="378"/>
                    </a:lnTo>
                    <a:lnTo>
                      <a:pt x="768" y="368"/>
                    </a:lnTo>
                    <a:lnTo>
                      <a:pt x="771" y="357"/>
                    </a:lnTo>
                    <a:lnTo>
                      <a:pt x="774" y="347"/>
                    </a:lnTo>
                    <a:lnTo>
                      <a:pt x="778" y="337"/>
                    </a:lnTo>
                    <a:lnTo>
                      <a:pt x="781" y="327"/>
                    </a:lnTo>
                    <a:lnTo>
                      <a:pt x="785" y="317"/>
                    </a:lnTo>
                    <a:lnTo>
                      <a:pt x="788" y="306"/>
                    </a:lnTo>
                    <a:lnTo>
                      <a:pt x="790" y="296"/>
                    </a:lnTo>
                    <a:lnTo>
                      <a:pt x="794" y="287"/>
                    </a:lnTo>
                    <a:lnTo>
                      <a:pt x="797" y="277"/>
                    </a:lnTo>
                    <a:lnTo>
                      <a:pt x="801" y="268"/>
                    </a:lnTo>
                    <a:lnTo>
                      <a:pt x="804" y="258"/>
                    </a:lnTo>
                    <a:lnTo>
                      <a:pt x="807" y="249"/>
                    </a:lnTo>
                    <a:lnTo>
                      <a:pt x="810" y="240"/>
                    </a:lnTo>
                    <a:lnTo>
                      <a:pt x="813" y="231"/>
                    </a:lnTo>
                    <a:lnTo>
                      <a:pt x="817" y="222"/>
                    </a:lnTo>
                    <a:lnTo>
                      <a:pt x="820" y="214"/>
                    </a:lnTo>
                    <a:lnTo>
                      <a:pt x="823" y="205"/>
                    </a:lnTo>
                    <a:lnTo>
                      <a:pt x="827" y="197"/>
                    </a:lnTo>
                    <a:lnTo>
                      <a:pt x="830" y="188"/>
                    </a:lnTo>
                    <a:lnTo>
                      <a:pt x="833" y="181"/>
                    </a:lnTo>
                    <a:lnTo>
                      <a:pt x="836" y="172"/>
                    </a:lnTo>
                    <a:lnTo>
                      <a:pt x="839" y="165"/>
                    </a:lnTo>
                    <a:lnTo>
                      <a:pt x="843" y="157"/>
                    </a:lnTo>
                    <a:lnTo>
                      <a:pt x="846" y="149"/>
                    </a:lnTo>
                    <a:lnTo>
                      <a:pt x="849" y="143"/>
                    </a:lnTo>
                    <a:lnTo>
                      <a:pt x="852" y="135"/>
                    </a:lnTo>
                    <a:lnTo>
                      <a:pt x="855" y="128"/>
                    </a:lnTo>
                    <a:lnTo>
                      <a:pt x="859" y="122"/>
                    </a:lnTo>
                    <a:lnTo>
                      <a:pt x="862" y="115"/>
                    </a:lnTo>
                    <a:lnTo>
                      <a:pt x="866" y="108"/>
                    </a:lnTo>
                    <a:lnTo>
                      <a:pt x="868" y="102"/>
                    </a:lnTo>
                    <a:lnTo>
                      <a:pt x="872" y="96"/>
                    </a:lnTo>
                    <a:lnTo>
                      <a:pt x="875" y="89"/>
                    </a:lnTo>
                    <a:lnTo>
                      <a:pt x="878" y="84"/>
                    </a:lnTo>
                    <a:lnTo>
                      <a:pt x="882" y="78"/>
                    </a:lnTo>
                    <a:lnTo>
                      <a:pt x="885" y="73"/>
                    </a:lnTo>
                    <a:lnTo>
                      <a:pt x="888" y="68"/>
                    </a:lnTo>
                    <a:lnTo>
                      <a:pt x="891" y="63"/>
                    </a:lnTo>
                    <a:lnTo>
                      <a:pt x="894" y="58"/>
                    </a:lnTo>
                    <a:lnTo>
                      <a:pt x="898" y="53"/>
                    </a:lnTo>
                    <a:lnTo>
                      <a:pt x="901" y="49"/>
                    </a:lnTo>
                    <a:lnTo>
                      <a:pt x="904" y="45"/>
                    </a:lnTo>
                    <a:lnTo>
                      <a:pt x="907" y="41"/>
                    </a:lnTo>
                    <a:lnTo>
                      <a:pt x="910" y="36"/>
                    </a:lnTo>
                    <a:lnTo>
                      <a:pt x="914" y="33"/>
                    </a:lnTo>
                    <a:lnTo>
                      <a:pt x="917" y="30"/>
                    </a:lnTo>
                    <a:lnTo>
                      <a:pt x="920" y="26"/>
                    </a:lnTo>
                    <a:lnTo>
                      <a:pt x="924" y="23"/>
                    </a:lnTo>
                    <a:lnTo>
                      <a:pt x="926" y="20"/>
                    </a:lnTo>
                    <a:lnTo>
                      <a:pt x="930" y="18"/>
                    </a:lnTo>
                    <a:lnTo>
                      <a:pt x="933" y="14"/>
                    </a:lnTo>
                    <a:lnTo>
                      <a:pt x="937" y="13"/>
                    </a:lnTo>
                    <a:lnTo>
                      <a:pt x="940" y="10"/>
                    </a:lnTo>
                    <a:lnTo>
                      <a:pt x="943" y="8"/>
                    </a:lnTo>
                    <a:lnTo>
                      <a:pt x="947" y="7"/>
                    </a:lnTo>
                    <a:lnTo>
                      <a:pt x="949" y="5"/>
                    </a:lnTo>
                    <a:lnTo>
                      <a:pt x="953" y="3"/>
                    </a:lnTo>
                    <a:lnTo>
                      <a:pt x="956" y="3"/>
                    </a:lnTo>
                    <a:lnTo>
                      <a:pt x="959" y="2"/>
                    </a:lnTo>
                    <a:lnTo>
                      <a:pt x="963" y="1"/>
                    </a:lnTo>
                    <a:lnTo>
                      <a:pt x="966" y="1"/>
                    </a:lnTo>
                    <a:lnTo>
                      <a:pt x="969" y="0"/>
                    </a:lnTo>
                    <a:lnTo>
                      <a:pt x="972" y="0"/>
                    </a:lnTo>
                    <a:lnTo>
                      <a:pt x="975" y="0"/>
                    </a:lnTo>
                    <a:lnTo>
                      <a:pt x="979" y="1"/>
                    </a:lnTo>
                    <a:lnTo>
                      <a:pt x="982" y="1"/>
                    </a:lnTo>
                    <a:lnTo>
                      <a:pt x="985" y="2"/>
                    </a:lnTo>
                    <a:lnTo>
                      <a:pt x="988" y="3"/>
                    </a:lnTo>
                    <a:lnTo>
                      <a:pt x="991" y="3"/>
                    </a:lnTo>
                    <a:lnTo>
                      <a:pt x="995" y="5"/>
                    </a:lnTo>
                    <a:lnTo>
                      <a:pt x="998" y="7"/>
                    </a:lnTo>
                    <a:lnTo>
                      <a:pt x="1002" y="8"/>
                    </a:lnTo>
                    <a:lnTo>
                      <a:pt x="1005" y="10"/>
                    </a:lnTo>
                    <a:lnTo>
                      <a:pt x="1007" y="13"/>
                    </a:lnTo>
                    <a:lnTo>
                      <a:pt x="1011" y="14"/>
                    </a:lnTo>
                    <a:lnTo>
                      <a:pt x="1014" y="18"/>
                    </a:lnTo>
                    <a:lnTo>
                      <a:pt x="1018" y="20"/>
                    </a:lnTo>
                    <a:lnTo>
                      <a:pt x="1021" y="23"/>
                    </a:lnTo>
                    <a:lnTo>
                      <a:pt x="1024" y="26"/>
                    </a:lnTo>
                    <a:lnTo>
                      <a:pt x="1027" y="30"/>
                    </a:lnTo>
                    <a:lnTo>
                      <a:pt x="1030" y="33"/>
                    </a:lnTo>
                    <a:lnTo>
                      <a:pt x="1034" y="36"/>
                    </a:lnTo>
                    <a:lnTo>
                      <a:pt x="1037" y="41"/>
                    </a:lnTo>
                    <a:lnTo>
                      <a:pt x="1040" y="45"/>
                    </a:lnTo>
                    <a:lnTo>
                      <a:pt x="1044" y="49"/>
                    </a:lnTo>
                    <a:lnTo>
                      <a:pt x="1047" y="53"/>
                    </a:lnTo>
                    <a:lnTo>
                      <a:pt x="1050" y="58"/>
                    </a:lnTo>
                    <a:lnTo>
                      <a:pt x="1053" y="63"/>
                    </a:lnTo>
                    <a:lnTo>
                      <a:pt x="1056" y="68"/>
                    </a:lnTo>
                    <a:lnTo>
                      <a:pt x="1060" y="73"/>
                    </a:lnTo>
                    <a:lnTo>
                      <a:pt x="1063" y="78"/>
                    </a:lnTo>
                    <a:lnTo>
                      <a:pt x="1066" y="84"/>
                    </a:lnTo>
                    <a:lnTo>
                      <a:pt x="1069" y="89"/>
                    </a:lnTo>
                    <a:lnTo>
                      <a:pt x="1072" y="96"/>
                    </a:lnTo>
                    <a:lnTo>
                      <a:pt x="1076" y="102"/>
                    </a:lnTo>
                    <a:lnTo>
                      <a:pt x="1079" y="108"/>
                    </a:lnTo>
                    <a:lnTo>
                      <a:pt x="1083" y="115"/>
                    </a:lnTo>
                    <a:lnTo>
                      <a:pt x="1085" y="122"/>
                    </a:lnTo>
                    <a:lnTo>
                      <a:pt x="1089" y="128"/>
                    </a:lnTo>
                    <a:lnTo>
                      <a:pt x="1092" y="135"/>
                    </a:lnTo>
                    <a:lnTo>
                      <a:pt x="1095" y="143"/>
                    </a:lnTo>
                    <a:lnTo>
                      <a:pt x="1099" y="149"/>
                    </a:lnTo>
                    <a:lnTo>
                      <a:pt x="1102" y="157"/>
                    </a:lnTo>
                    <a:lnTo>
                      <a:pt x="1105" y="165"/>
                    </a:lnTo>
                    <a:lnTo>
                      <a:pt x="1108" y="172"/>
                    </a:lnTo>
                    <a:lnTo>
                      <a:pt x="1111" y="181"/>
                    </a:lnTo>
                    <a:lnTo>
                      <a:pt x="1115" y="188"/>
                    </a:lnTo>
                    <a:lnTo>
                      <a:pt x="1118" y="197"/>
                    </a:lnTo>
                    <a:lnTo>
                      <a:pt x="1121" y="205"/>
                    </a:lnTo>
                    <a:lnTo>
                      <a:pt x="1124" y="214"/>
                    </a:lnTo>
                    <a:lnTo>
                      <a:pt x="1127" y="222"/>
                    </a:lnTo>
                    <a:lnTo>
                      <a:pt x="1131" y="231"/>
                    </a:lnTo>
                    <a:lnTo>
                      <a:pt x="1134" y="240"/>
                    </a:lnTo>
                    <a:lnTo>
                      <a:pt x="1138" y="249"/>
                    </a:lnTo>
                    <a:lnTo>
                      <a:pt x="1141" y="258"/>
                    </a:lnTo>
                    <a:lnTo>
                      <a:pt x="1144" y="268"/>
                    </a:lnTo>
                    <a:lnTo>
                      <a:pt x="1147" y="277"/>
                    </a:lnTo>
                    <a:lnTo>
                      <a:pt x="1150" y="287"/>
                    </a:lnTo>
                    <a:lnTo>
                      <a:pt x="1154" y="296"/>
                    </a:lnTo>
                    <a:lnTo>
                      <a:pt x="1157" y="306"/>
                    </a:lnTo>
                    <a:lnTo>
                      <a:pt x="1160" y="317"/>
                    </a:lnTo>
                    <a:lnTo>
                      <a:pt x="1164" y="327"/>
                    </a:lnTo>
                    <a:lnTo>
                      <a:pt x="1166" y="337"/>
                    </a:lnTo>
                    <a:lnTo>
                      <a:pt x="1170" y="347"/>
                    </a:lnTo>
                    <a:lnTo>
                      <a:pt x="1173" y="357"/>
                    </a:lnTo>
                    <a:lnTo>
                      <a:pt x="1176" y="368"/>
                    </a:lnTo>
                    <a:lnTo>
                      <a:pt x="1180" y="378"/>
                    </a:lnTo>
                    <a:lnTo>
                      <a:pt x="1183" y="389"/>
                    </a:lnTo>
                    <a:lnTo>
                      <a:pt x="1186" y="400"/>
                    </a:lnTo>
                    <a:lnTo>
                      <a:pt x="1189" y="410"/>
                    </a:lnTo>
                    <a:lnTo>
                      <a:pt x="1192" y="422"/>
                    </a:lnTo>
                    <a:lnTo>
                      <a:pt x="1196" y="432"/>
                    </a:lnTo>
                    <a:lnTo>
                      <a:pt x="1199" y="444"/>
                    </a:lnTo>
                    <a:lnTo>
                      <a:pt x="1203" y="455"/>
                    </a:lnTo>
                    <a:lnTo>
                      <a:pt x="1205" y="466"/>
                    </a:lnTo>
                    <a:lnTo>
                      <a:pt x="1208" y="478"/>
                    </a:lnTo>
                    <a:lnTo>
                      <a:pt x="1212" y="489"/>
                    </a:lnTo>
                    <a:lnTo>
                      <a:pt x="1215" y="501"/>
                    </a:lnTo>
                    <a:lnTo>
                      <a:pt x="1219" y="512"/>
                    </a:lnTo>
                    <a:lnTo>
                      <a:pt x="1222" y="524"/>
                    </a:lnTo>
                    <a:lnTo>
                      <a:pt x="1225" y="535"/>
                    </a:lnTo>
                    <a:lnTo>
                      <a:pt x="1228" y="547"/>
                    </a:lnTo>
                    <a:lnTo>
                      <a:pt x="1231" y="559"/>
                    </a:lnTo>
                    <a:lnTo>
                      <a:pt x="1235" y="571"/>
                    </a:lnTo>
                    <a:lnTo>
                      <a:pt x="1238" y="583"/>
                    </a:lnTo>
                    <a:lnTo>
                      <a:pt x="1241" y="595"/>
                    </a:lnTo>
                    <a:lnTo>
                      <a:pt x="1245" y="607"/>
                    </a:lnTo>
                    <a:lnTo>
                      <a:pt x="1247" y="619"/>
                    </a:lnTo>
                    <a:lnTo>
                      <a:pt x="1251" y="631"/>
                    </a:lnTo>
                    <a:lnTo>
                      <a:pt x="1254" y="643"/>
                    </a:lnTo>
                    <a:lnTo>
                      <a:pt x="1257" y="656"/>
                    </a:lnTo>
                    <a:lnTo>
                      <a:pt x="1261" y="668"/>
                    </a:lnTo>
                    <a:lnTo>
                      <a:pt x="1264" y="680"/>
                    </a:lnTo>
                    <a:lnTo>
                      <a:pt x="1267" y="692"/>
                    </a:lnTo>
                    <a:lnTo>
                      <a:pt x="1270" y="705"/>
                    </a:lnTo>
                    <a:lnTo>
                      <a:pt x="1273" y="717"/>
                    </a:lnTo>
                    <a:lnTo>
                      <a:pt x="1277" y="729"/>
                    </a:lnTo>
                    <a:lnTo>
                      <a:pt x="1280" y="742"/>
                    </a:lnTo>
                    <a:lnTo>
                      <a:pt x="1283" y="754"/>
                    </a:lnTo>
                    <a:lnTo>
                      <a:pt x="1286" y="766"/>
                    </a:lnTo>
                    <a:lnTo>
                      <a:pt x="1290" y="779"/>
                    </a:lnTo>
                    <a:lnTo>
                      <a:pt x="1293" y="791"/>
                    </a:lnTo>
                    <a:lnTo>
                      <a:pt x="1296" y="804"/>
                    </a:lnTo>
                    <a:lnTo>
                      <a:pt x="1300" y="816"/>
                    </a:lnTo>
                    <a:lnTo>
                      <a:pt x="1303" y="828"/>
                    </a:lnTo>
                    <a:lnTo>
                      <a:pt x="1306" y="841"/>
                    </a:lnTo>
                    <a:lnTo>
                      <a:pt x="1309" y="853"/>
                    </a:lnTo>
                    <a:lnTo>
                      <a:pt x="1312" y="865"/>
                    </a:lnTo>
                    <a:lnTo>
                      <a:pt x="1316" y="878"/>
                    </a:lnTo>
                    <a:lnTo>
                      <a:pt x="1319" y="890"/>
                    </a:lnTo>
                    <a:lnTo>
                      <a:pt x="1322" y="902"/>
                    </a:lnTo>
                    <a:lnTo>
                      <a:pt x="1325" y="914"/>
                    </a:lnTo>
                    <a:lnTo>
                      <a:pt x="1328" y="927"/>
                    </a:lnTo>
                    <a:lnTo>
                      <a:pt x="1332" y="939"/>
                    </a:lnTo>
                    <a:lnTo>
                      <a:pt x="1335" y="951"/>
                    </a:lnTo>
                    <a:lnTo>
                      <a:pt x="1339" y="964"/>
                    </a:lnTo>
                    <a:lnTo>
                      <a:pt x="1341" y="976"/>
                    </a:lnTo>
                    <a:lnTo>
                      <a:pt x="1344" y="988"/>
                    </a:lnTo>
                    <a:lnTo>
                      <a:pt x="1348" y="1000"/>
                    </a:lnTo>
                    <a:lnTo>
                      <a:pt x="1351" y="1012"/>
                    </a:lnTo>
                    <a:lnTo>
                      <a:pt x="1355" y="1024"/>
                    </a:lnTo>
                    <a:lnTo>
                      <a:pt x="1358" y="1037"/>
                    </a:lnTo>
                    <a:lnTo>
                      <a:pt x="1361" y="1047"/>
                    </a:lnTo>
                    <a:lnTo>
                      <a:pt x="1364" y="1060"/>
                    </a:lnTo>
                    <a:lnTo>
                      <a:pt x="1367" y="1072"/>
                    </a:lnTo>
                    <a:lnTo>
                      <a:pt x="1371" y="1084"/>
                    </a:lnTo>
                    <a:lnTo>
                      <a:pt x="1374" y="1096"/>
                    </a:lnTo>
                    <a:lnTo>
                      <a:pt x="1377" y="1107"/>
                    </a:lnTo>
                    <a:lnTo>
                      <a:pt x="1381" y="1118"/>
                    </a:lnTo>
                    <a:lnTo>
                      <a:pt x="1383" y="1130"/>
                    </a:lnTo>
                    <a:lnTo>
                      <a:pt x="1387" y="1142"/>
                    </a:lnTo>
                    <a:lnTo>
                      <a:pt x="1390" y="1153"/>
                    </a:lnTo>
                    <a:lnTo>
                      <a:pt x="1393" y="1165"/>
                    </a:lnTo>
                    <a:lnTo>
                      <a:pt x="1397" y="1177"/>
                    </a:lnTo>
                    <a:lnTo>
                      <a:pt x="1400" y="1188"/>
                    </a:lnTo>
                    <a:lnTo>
                      <a:pt x="1404" y="1199"/>
                    </a:lnTo>
                    <a:lnTo>
                      <a:pt x="1406" y="1210"/>
                    </a:lnTo>
                    <a:lnTo>
                      <a:pt x="1409" y="1221"/>
                    </a:lnTo>
                    <a:lnTo>
                      <a:pt x="1413" y="1232"/>
                    </a:lnTo>
                    <a:lnTo>
                      <a:pt x="1416" y="1243"/>
                    </a:lnTo>
                    <a:lnTo>
                      <a:pt x="1420" y="1254"/>
                    </a:lnTo>
                    <a:lnTo>
                      <a:pt x="1422" y="1264"/>
                    </a:lnTo>
                    <a:lnTo>
                      <a:pt x="1425" y="1275"/>
                    </a:lnTo>
                    <a:lnTo>
                      <a:pt x="1429" y="1286"/>
                    </a:lnTo>
                    <a:lnTo>
                      <a:pt x="1432" y="1296"/>
                    </a:lnTo>
                    <a:lnTo>
                      <a:pt x="1436" y="1307"/>
                    </a:lnTo>
                    <a:lnTo>
                      <a:pt x="1439" y="1318"/>
                    </a:lnTo>
                    <a:lnTo>
                      <a:pt x="1442" y="1329"/>
                    </a:lnTo>
                    <a:lnTo>
                      <a:pt x="1445" y="1339"/>
                    </a:lnTo>
                    <a:lnTo>
                      <a:pt x="1448" y="1349"/>
                    </a:lnTo>
                    <a:lnTo>
                      <a:pt x="1452" y="1359"/>
                    </a:lnTo>
                    <a:lnTo>
                      <a:pt x="1455" y="1369"/>
                    </a:lnTo>
                    <a:lnTo>
                      <a:pt x="1458" y="1379"/>
                    </a:lnTo>
                    <a:lnTo>
                      <a:pt x="1462" y="1388"/>
                    </a:lnTo>
                    <a:lnTo>
                      <a:pt x="1464" y="1399"/>
                    </a:lnTo>
                    <a:lnTo>
                      <a:pt x="1468" y="1408"/>
                    </a:lnTo>
                    <a:lnTo>
                      <a:pt x="1471" y="1418"/>
                    </a:lnTo>
                    <a:lnTo>
                      <a:pt x="1474" y="1427"/>
                    </a:lnTo>
                    <a:lnTo>
                      <a:pt x="1478" y="1437"/>
                    </a:lnTo>
                    <a:lnTo>
                      <a:pt x="1481" y="1447"/>
                    </a:lnTo>
                    <a:lnTo>
                      <a:pt x="1484" y="1456"/>
                    </a:lnTo>
                    <a:lnTo>
                      <a:pt x="1487" y="1465"/>
                    </a:lnTo>
                    <a:lnTo>
                      <a:pt x="1491" y="1474"/>
                    </a:lnTo>
                    <a:lnTo>
                      <a:pt x="1494" y="1483"/>
                    </a:lnTo>
                    <a:lnTo>
                      <a:pt x="1497" y="1492"/>
                    </a:lnTo>
                    <a:lnTo>
                      <a:pt x="1500" y="1501"/>
                    </a:lnTo>
                    <a:lnTo>
                      <a:pt x="1503" y="1510"/>
                    </a:lnTo>
                    <a:lnTo>
                      <a:pt x="1507" y="1518"/>
                    </a:lnTo>
                    <a:lnTo>
                      <a:pt x="1510" y="1527"/>
                    </a:lnTo>
                    <a:lnTo>
                      <a:pt x="1513" y="1535"/>
                    </a:lnTo>
                    <a:lnTo>
                      <a:pt x="1517" y="1544"/>
                    </a:lnTo>
                    <a:lnTo>
                      <a:pt x="1520" y="1552"/>
                    </a:lnTo>
                    <a:lnTo>
                      <a:pt x="1523" y="1561"/>
                    </a:lnTo>
                    <a:lnTo>
                      <a:pt x="1526" y="1568"/>
                    </a:lnTo>
                    <a:lnTo>
                      <a:pt x="1529" y="1577"/>
                    </a:lnTo>
                    <a:lnTo>
                      <a:pt x="1533" y="1584"/>
                    </a:lnTo>
                    <a:lnTo>
                      <a:pt x="1536" y="1593"/>
                    </a:lnTo>
                    <a:lnTo>
                      <a:pt x="1539" y="1600"/>
                    </a:lnTo>
                    <a:lnTo>
                      <a:pt x="1542" y="1608"/>
                    </a:lnTo>
                    <a:lnTo>
                      <a:pt x="1545" y="1616"/>
                    </a:lnTo>
                    <a:lnTo>
                      <a:pt x="1549" y="1623"/>
                    </a:lnTo>
                    <a:lnTo>
                      <a:pt x="1552" y="1630"/>
                    </a:lnTo>
                    <a:lnTo>
                      <a:pt x="1556" y="1637"/>
                    </a:lnTo>
                    <a:lnTo>
                      <a:pt x="1559" y="1645"/>
                    </a:lnTo>
                    <a:lnTo>
                      <a:pt x="1561" y="1652"/>
                    </a:lnTo>
                    <a:lnTo>
                      <a:pt x="1565" y="1659"/>
                    </a:lnTo>
                    <a:lnTo>
                      <a:pt x="1568" y="1666"/>
                    </a:lnTo>
                    <a:lnTo>
                      <a:pt x="1572" y="1673"/>
                    </a:lnTo>
                    <a:lnTo>
                      <a:pt x="1575" y="1680"/>
                    </a:lnTo>
                    <a:lnTo>
                      <a:pt x="1578" y="1686"/>
                    </a:lnTo>
                    <a:lnTo>
                      <a:pt x="1581" y="1693"/>
                    </a:lnTo>
                    <a:lnTo>
                      <a:pt x="1584" y="1700"/>
                    </a:lnTo>
                    <a:lnTo>
                      <a:pt x="1588" y="1706"/>
                    </a:lnTo>
                    <a:lnTo>
                      <a:pt x="1591" y="1712"/>
                    </a:lnTo>
                    <a:lnTo>
                      <a:pt x="1594" y="1719"/>
                    </a:lnTo>
                    <a:lnTo>
                      <a:pt x="1598" y="1724"/>
                    </a:lnTo>
                    <a:lnTo>
                      <a:pt x="1600" y="1730"/>
                    </a:lnTo>
                    <a:lnTo>
                      <a:pt x="1604" y="1737"/>
                    </a:lnTo>
                    <a:lnTo>
                      <a:pt x="1607" y="1743"/>
                    </a:lnTo>
                    <a:lnTo>
                      <a:pt x="1610" y="1749"/>
                    </a:lnTo>
                    <a:lnTo>
                      <a:pt x="1614" y="1754"/>
                    </a:lnTo>
                    <a:lnTo>
                      <a:pt x="1617" y="1760"/>
                    </a:lnTo>
                    <a:lnTo>
                      <a:pt x="1621" y="1766"/>
                    </a:lnTo>
                    <a:lnTo>
                      <a:pt x="1623" y="1771"/>
                    </a:lnTo>
                    <a:lnTo>
                      <a:pt x="1626" y="1777"/>
                    </a:lnTo>
                    <a:lnTo>
                      <a:pt x="1630" y="1782"/>
                    </a:lnTo>
                    <a:lnTo>
                      <a:pt x="1633" y="1787"/>
                    </a:lnTo>
                    <a:lnTo>
                      <a:pt x="1637" y="1792"/>
                    </a:lnTo>
                    <a:lnTo>
                      <a:pt x="1639" y="1797"/>
                    </a:lnTo>
                    <a:lnTo>
                      <a:pt x="1643" y="1802"/>
                    </a:lnTo>
                    <a:lnTo>
                      <a:pt x="1646" y="1807"/>
                    </a:lnTo>
                    <a:lnTo>
                      <a:pt x="1649" y="1812"/>
                    </a:lnTo>
                    <a:lnTo>
                      <a:pt x="1653" y="1816"/>
                    </a:lnTo>
                    <a:lnTo>
                      <a:pt x="1656" y="1821"/>
                    </a:lnTo>
                    <a:lnTo>
                      <a:pt x="1659" y="1826"/>
                    </a:lnTo>
                    <a:lnTo>
                      <a:pt x="1662" y="1831"/>
                    </a:lnTo>
                    <a:lnTo>
                      <a:pt x="1665" y="1835"/>
                    </a:lnTo>
                    <a:lnTo>
                      <a:pt x="1669" y="1839"/>
                    </a:lnTo>
                    <a:lnTo>
                      <a:pt x="1672" y="1843"/>
                    </a:lnTo>
                    <a:lnTo>
                      <a:pt x="1675" y="1848"/>
                    </a:lnTo>
                    <a:lnTo>
                      <a:pt x="1679" y="1852"/>
                    </a:lnTo>
                    <a:lnTo>
                      <a:pt x="1681" y="1856"/>
                    </a:lnTo>
                    <a:lnTo>
                      <a:pt x="1685" y="1860"/>
                    </a:lnTo>
                    <a:lnTo>
                      <a:pt x="1688" y="1864"/>
                    </a:lnTo>
                    <a:lnTo>
                      <a:pt x="1691" y="1868"/>
                    </a:lnTo>
                    <a:lnTo>
                      <a:pt x="1695" y="1872"/>
                    </a:lnTo>
                    <a:lnTo>
                      <a:pt x="1698" y="1876"/>
                    </a:lnTo>
                    <a:lnTo>
                      <a:pt x="1701" y="1879"/>
                    </a:lnTo>
                    <a:lnTo>
                      <a:pt x="1704" y="1883"/>
                    </a:lnTo>
                    <a:lnTo>
                      <a:pt x="1708" y="1886"/>
                    </a:lnTo>
                    <a:lnTo>
                      <a:pt x="1711" y="1890"/>
                    </a:lnTo>
                    <a:lnTo>
                      <a:pt x="1714" y="1893"/>
                    </a:lnTo>
                    <a:lnTo>
                      <a:pt x="1718" y="1897"/>
                    </a:lnTo>
                    <a:lnTo>
                      <a:pt x="1720" y="1900"/>
                    </a:lnTo>
                    <a:lnTo>
                      <a:pt x="1724" y="1903"/>
                    </a:lnTo>
                    <a:lnTo>
                      <a:pt x="1727" y="1907"/>
                    </a:lnTo>
                    <a:lnTo>
                      <a:pt x="1730" y="1909"/>
                    </a:lnTo>
                    <a:lnTo>
                      <a:pt x="1734" y="1913"/>
                    </a:lnTo>
                    <a:lnTo>
                      <a:pt x="1737" y="1916"/>
                    </a:lnTo>
                    <a:lnTo>
                      <a:pt x="1740" y="1919"/>
                    </a:lnTo>
                    <a:lnTo>
                      <a:pt x="1743" y="1922"/>
                    </a:lnTo>
                    <a:lnTo>
                      <a:pt x="1746" y="1924"/>
                    </a:lnTo>
                    <a:lnTo>
                      <a:pt x="1750" y="1927"/>
                    </a:lnTo>
                    <a:lnTo>
                      <a:pt x="1753" y="1930"/>
                    </a:lnTo>
                    <a:lnTo>
                      <a:pt x="1757" y="1932"/>
                    </a:lnTo>
                    <a:lnTo>
                      <a:pt x="1760" y="1935"/>
                    </a:lnTo>
                    <a:lnTo>
                      <a:pt x="1762" y="1938"/>
                    </a:lnTo>
                    <a:lnTo>
                      <a:pt x="1766" y="1941"/>
                    </a:lnTo>
                    <a:lnTo>
                      <a:pt x="1769" y="1942"/>
                    </a:lnTo>
                    <a:lnTo>
                      <a:pt x="1773" y="1946"/>
                    </a:lnTo>
                    <a:lnTo>
                      <a:pt x="1776" y="1947"/>
                    </a:lnTo>
                    <a:lnTo>
                      <a:pt x="1778" y="1950"/>
                    </a:lnTo>
                    <a:lnTo>
                      <a:pt x="1782" y="1952"/>
                    </a:lnTo>
                    <a:lnTo>
                      <a:pt x="1785" y="1954"/>
                    </a:lnTo>
                    <a:lnTo>
                      <a:pt x="1789" y="1957"/>
                    </a:lnTo>
                    <a:lnTo>
                      <a:pt x="1792" y="1959"/>
                    </a:lnTo>
                    <a:lnTo>
                      <a:pt x="1795" y="1961"/>
                    </a:lnTo>
                    <a:lnTo>
                      <a:pt x="1798" y="1962"/>
                    </a:lnTo>
                    <a:lnTo>
                      <a:pt x="1801" y="1965"/>
                    </a:lnTo>
                    <a:lnTo>
                      <a:pt x="1805" y="1967"/>
                    </a:lnTo>
                    <a:lnTo>
                      <a:pt x="1808" y="1968"/>
                    </a:lnTo>
                    <a:lnTo>
                      <a:pt x="1811" y="1971"/>
                    </a:lnTo>
                    <a:lnTo>
                      <a:pt x="1815" y="1973"/>
                    </a:lnTo>
                    <a:lnTo>
                      <a:pt x="1818" y="1974"/>
                    </a:lnTo>
                    <a:lnTo>
                      <a:pt x="1821" y="1976"/>
                    </a:lnTo>
                    <a:lnTo>
                      <a:pt x="1824" y="1978"/>
                    </a:lnTo>
                    <a:lnTo>
                      <a:pt x="1827" y="1979"/>
                    </a:lnTo>
                    <a:lnTo>
                      <a:pt x="1831" y="1981"/>
                    </a:lnTo>
                    <a:lnTo>
                      <a:pt x="1834" y="1983"/>
                    </a:lnTo>
                    <a:lnTo>
                      <a:pt x="1838" y="1984"/>
                    </a:lnTo>
                    <a:lnTo>
                      <a:pt x="1840" y="1985"/>
                    </a:lnTo>
                    <a:lnTo>
                      <a:pt x="1844" y="1987"/>
                    </a:lnTo>
                    <a:lnTo>
                      <a:pt x="1847" y="1989"/>
                    </a:lnTo>
                    <a:lnTo>
                      <a:pt x="1850" y="1989"/>
                    </a:lnTo>
                    <a:lnTo>
                      <a:pt x="1854" y="1991"/>
                    </a:lnTo>
                    <a:lnTo>
                      <a:pt x="1856" y="1993"/>
                    </a:lnTo>
                    <a:lnTo>
                      <a:pt x="1860" y="1994"/>
                    </a:lnTo>
                    <a:lnTo>
                      <a:pt x="1863" y="1995"/>
                    </a:lnTo>
                    <a:lnTo>
                      <a:pt x="1866" y="1996"/>
                    </a:lnTo>
                    <a:lnTo>
                      <a:pt x="1870" y="1998"/>
                    </a:lnTo>
                    <a:lnTo>
                      <a:pt x="1873" y="1999"/>
                    </a:lnTo>
                    <a:lnTo>
                      <a:pt x="1876" y="2000"/>
                    </a:lnTo>
                    <a:lnTo>
                      <a:pt x="1879" y="2001"/>
                    </a:lnTo>
                    <a:lnTo>
                      <a:pt x="1882" y="2002"/>
                    </a:lnTo>
                    <a:lnTo>
                      <a:pt x="1886" y="2004"/>
                    </a:lnTo>
                    <a:lnTo>
                      <a:pt x="1889" y="2005"/>
                    </a:lnTo>
                    <a:lnTo>
                      <a:pt x="1892" y="2005"/>
                    </a:lnTo>
                    <a:lnTo>
                      <a:pt x="1896" y="2006"/>
                    </a:lnTo>
                    <a:lnTo>
                      <a:pt x="1898" y="2007"/>
                    </a:lnTo>
                    <a:lnTo>
                      <a:pt x="1902" y="2009"/>
                    </a:lnTo>
                    <a:lnTo>
                      <a:pt x="1905" y="2010"/>
                    </a:lnTo>
                    <a:lnTo>
                      <a:pt x="1909" y="2011"/>
                    </a:lnTo>
                    <a:lnTo>
                      <a:pt x="1912" y="2011"/>
                    </a:lnTo>
                    <a:lnTo>
                      <a:pt x="1915" y="2012"/>
                    </a:lnTo>
                    <a:lnTo>
                      <a:pt x="1918" y="2013"/>
                    </a:lnTo>
                    <a:lnTo>
                      <a:pt x="1921" y="2014"/>
                    </a:lnTo>
                    <a:lnTo>
                      <a:pt x="1925" y="2015"/>
                    </a:lnTo>
                    <a:lnTo>
                      <a:pt x="1928" y="2016"/>
                    </a:lnTo>
                    <a:lnTo>
                      <a:pt x="1931" y="2016"/>
                    </a:lnTo>
                    <a:lnTo>
                      <a:pt x="1935" y="2017"/>
                    </a:lnTo>
                    <a:lnTo>
                      <a:pt x="1937" y="2017"/>
                    </a:lnTo>
                    <a:lnTo>
                      <a:pt x="1941" y="2018"/>
                    </a:lnTo>
                    <a:lnTo>
                      <a:pt x="1944" y="2019"/>
                    </a:lnTo>
                  </a:path>
                </a:pathLst>
              </a:custGeom>
              <a:noFill/>
              <a:ln w="25400" cap="rnd">
                <a:solidFill>
                  <a:srgbClr val="000000"/>
                </a:solid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0" name="Rectangle 15"/>
              <p:cNvSpPr>
                <a:spLocks noChangeArrowheads="1"/>
              </p:cNvSpPr>
              <p:nvPr/>
            </p:nvSpPr>
            <p:spPr bwMode="auto">
              <a:xfrm>
                <a:off x="449" y="3449"/>
                <a:ext cx="213" cy="190"/>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Arial" charset="0"/>
                    <a:cs typeface="+mn-cs"/>
                  </a:rPr>
                  <a:t>-3</a:t>
                </a:r>
              </a:p>
            </p:txBody>
          </p:sp>
          <p:sp>
            <p:nvSpPr>
              <p:cNvPr id="21" name="Rectangle 16"/>
              <p:cNvSpPr>
                <a:spLocks noChangeArrowheads="1"/>
              </p:cNvSpPr>
              <p:nvPr/>
            </p:nvSpPr>
            <p:spPr bwMode="auto">
              <a:xfrm>
                <a:off x="773" y="3449"/>
                <a:ext cx="213" cy="190"/>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Arial" charset="0"/>
                    <a:cs typeface="+mn-cs"/>
                  </a:rPr>
                  <a:t>-2</a:t>
                </a:r>
              </a:p>
            </p:txBody>
          </p:sp>
          <p:sp>
            <p:nvSpPr>
              <p:cNvPr id="22" name="Rectangle 17"/>
              <p:cNvSpPr>
                <a:spLocks noChangeArrowheads="1"/>
              </p:cNvSpPr>
              <p:nvPr/>
            </p:nvSpPr>
            <p:spPr bwMode="auto">
              <a:xfrm>
                <a:off x="1097" y="3449"/>
                <a:ext cx="213" cy="190"/>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Arial" charset="0"/>
                    <a:cs typeface="+mn-cs"/>
                  </a:rPr>
                  <a:t>-1</a:t>
                </a:r>
              </a:p>
            </p:txBody>
          </p:sp>
          <p:sp>
            <p:nvSpPr>
              <p:cNvPr id="23" name="Rectangle 18"/>
              <p:cNvSpPr>
                <a:spLocks noChangeArrowheads="1"/>
              </p:cNvSpPr>
              <p:nvPr/>
            </p:nvSpPr>
            <p:spPr bwMode="auto">
              <a:xfrm>
                <a:off x="1426" y="3449"/>
                <a:ext cx="176" cy="190"/>
              </a:xfrm>
              <a:prstGeom prst="rect">
                <a:avLst/>
              </a:prstGeom>
              <a:noFill/>
              <a:ln w="12700">
                <a:noFill/>
                <a:miter lim="800000"/>
                <a:headEnd/>
                <a:tailEnd/>
              </a:ln>
            </p:spPr>
            <p:txBody>
              <a:bodyPr wrap="none" lIns="90488" tIns="44450" rIns="90488" bIns="44450">
                <a:spAutoFit/>
              </a:bodyPr>
              <a:lstStyle/>
              <a:p>
                <a:r>
                  <a:rPr lang="en-US" sz="1400" b="1" i="0">
                    <a:solidFill>
                      <a:srgbClr val="000000"/>
                    </a:solidFill>
                    <a:latin typeface="Arial" charset="0"/>
                  </a:rPr>
                  <a:t>0</a:t>
                </a:r>
              </a:p>
            </p:txBody>
          </p:sp>
          <p:sp>
            <p:nvSpPr>
              <p:cNvPr id="24" name="Rectangle 19"/>
              <p:cNvSpPr>
                <a:spLocks noChangeArrowheads="1"/>
              </p:cNvSpPr>
              <p:nvPr/>
            </p:nvSpPr>
            <p:spPr bwMode="auto">
              <a:xfrm>
                <a:off x="1750" y="3449"/>
                <a:ext cx="176" cy="190"/>
              </a:xfrm>
              <a:prstGeom prst="rect">
                <a:avLst/>
              </a:prstGeom>
              <a:noFill/>
              <a:ln w="12700">
                <a:noFill/>
                <a:miter lim="800000"/>
                <a:headEnd/>
                <a:tailEnd/>
              </a:ln>
            </p:spPr>
            <p:txBody>
              <a:bodyPr wrap="none" lIns="90488" tIns="44450" rIns="90488" bIns="44450">
                <a:spAutoFit/>
              </a:bodyPr>
              <a:lstStyle/>
              <a:p>
                <a:r>
                  <a:rPr lang="en-US" sz="1400" b="1" i="0">
                    <a:solidFill>
                      <a:srgbClr val="000000"/>
                    </a:solidFill>
                    <a:latin typeface="Arial" charset="0"/>
                  </a:rPr>
                  <a:t>1</a:t>
                </a:r>
              </a:p>
            </p:txBody>
          </p:sp>
          <p:sp>
            <p:nvSpPr>
              <p:cNvPr id="25" name="Rectangle 20"/>
              <p:cNvSpPr>
                <a:spLocks noChangeArrowheads="1"/>
              </p:cNvSpPr>
              <p:nvPr/>
            </p:nvSpPr>
            <p:spPr bwMode="auto">
              <a:xfrm>
                <a:off x="2074" y="3449"/>
                <a:ext cx="176" cy="190"/>
              </a:xfrm>
              <a:prstGeom prst="rect">
                <a:avLst/>
              </a:prstGeom>
              <a:noFill/>
              <a:ln w="12700">
                <a:noFill/>
                <a:miter lim="800000"/>
                <a:headEnd/>
                <a:tailEnd/>
              </a:ln>
            </p:spPr>
            <p:txBody>
              <a:bodyPr wrap="none" lIns="90488" tIns="44450" rIns="90488" bIns="44450">
                <a:spAutoFit/>
              </a:bodyPr>
              <a:lstStyle/>
              <a:p>
                <a:r>
                  <a:rPr lang="en-US" sz="1400" b="1" i="0">
                    <a:solidFill>
                      <a:srgbClr val="000000"/>
                    </a:solidFill>
                    <a:latin typeface="Arial" charset="0"/>
                  </a:rPr>
                  <a:t>2</a:t>
                </a:r>
              </a:p>
            </p:txBody>
          </p:sp>
          <p:sp>
            <p:nvSpPr>
              <p:cNvPr id="26" name="Rectangle 21"/>
              <p:cNvSpPr>
                <a:spLocks noChangeArrowheads="1"/>
              </p:cNvSpPr>
              <p:nvPr/>
            </p:nvSpPr>
            <p:spPr bwMode="auto">
              <a:xfrm>
                <a:off x="2399" y="3449"/>
                <a:ext cx="176" cy="190"/>
              </a:xfrm>
              <a:prstGeom prst="rect">
                <a:avLst/>
              </a:prstGeom>
              <a:noFill/>
              <a:ln w="12700">
                <a:noFill/>
                <a:miter lim="800000"/>
                <a:headEnd/>
                <a:tailEnd/>
              </a:ln>
            </p:spPr>
            <p:txBody>
              <a:bodyPr wrap="none" lIns="90488" tIns="44450" rIns="90488" bIns="44450">
                <a:spAutoFit/>
              </a:bodyPr>
              <a:lstStyle/>
              <a:p>
                <a:r>
                  <a:rPr lang="en-US" sz="1400" b="1" i="0">
                    <a:solidFill>
                      <a:srgbClr val="000000"/>
                    </a:solidFill>
                    <a:latin typeface="Arial" charset="0"/>
                  </a:rPr>
                  <a:t>3</a:t>
                </a:r>
              </a:p>
            </p:txBody>
          </p:sp>
        </p:grpSp>
        <p:sp>
          <p:nvSpPr>
            <p:cNvPr id="9" name="Freeform 23"/>
            <p:cNvSpPr>
              <a:spLocks/>
            </p:cNvSpPr>
            <p:nvPr/>
          </p:nvSpPr>
          <p:spPr bwMode="auto">
            <a:xfrm>
              <a:off x="1495" y="1363"/>
              <a:ext cx="329" cy="2039"/>
            </a:xfrm>
            <a:custGeom>
              <a:avLst/>
              <a:gdLst>
                <a:gd name="T0" fmla="*/ 3 w 329"/>
                <a:gd name="T1" fmla="*/ 0 h 2039"/>
                <a:gd name="T2" fmla="*/ 10 w 329"/>
                <a:gd name="T3" fmla="*/ 1 h 2039"/>
                <a:gd name="T4" fmla="*/ 16 w 329"/>
                <a:gd name="T5" fmla="*/ 2 h 2039"/>
                <a:gd name="T6" fmla="*/ 23 w 329"/>
                <a:gd name="T7" fmla="*/ 3 h 2039"/>
                <a:gd name="T8" fmla="*/ 30 w 329"/>
                <a:gd name="T9" fmla="*/ 7 h 2039"/>
                <a:gd name="T10" fmla="*/ 36 w 329"/>
                <a:gd name="T11" fmla="*/ 10 h 2039"/>
                <a:gd name="T12" fmla="*/ 42 w 329"/>
                <a:gd name="T13" fmla="*/ 15 h 2039"/>
                <a:gd name="T14" fmla="*/ 48 w 329"/>
                <a:gd name="T15" fmla="*/ 20 h 2039"/>
                <a:gd name="T16" fmla="*/ 55 w 329"/>
                <a:gd name="T17" fmla="*/ 26 h 2039"/>
                <a:gd name="T18" fmla="*/ 62 w 329"/>
                <a:gd name="T19" fmla="*/ 33 h 2039"/>
                <a:gd name="T20" fmla="*/ 68 w 329"/>
                <a:gd name="T21" fmla="*/ 40 h 2039"/>
                <a:gd name="T22" fmla="*/ 74 w 329"/>
                <a:gd name="T23" fmla="*/ 49 h 2039"/>
                <a:gd name="T24" fmla="*/ 80 w 329"/>
                <a:gd name="T25" fmla="*/ 58 h 2039"/>
                <a:gd name="T26" fmla="*/ 87 w 329"/>
                <a:gd name="T27" fmla="*/ 68 h 2039"/>
                <a:gd name="T28" fmla="*/ 94 w 329"/>
                <a:gd name="T29" fmla="*/ 78 h 2039"/>
                <a:gd name="T30" fmla="*/ 100 w 329"/>
                <a:gd name="T31" fmla="*/ 89 h 2039"/>
                <a:gd name="T32" fmla="*/ 107 w 329"/>
                <a:gd name="T33" fmla="*/ 102 h 2039"/>
                <a:gd name="T34" fmla="*/ 112 w 329"/>
                <a:gd name="T35" fmla="*/ 114 h 2039"/>
                <a:gd name="T36" fmla="*/ 119 w 329"/>
                <a:gd name="T37" fmla="*/ 128 h 2039"/>
                <a:gd name="T38" fmla="*/ 126 w 329"/>
                <a:gd name="T39" fmla="*/ 142 h 2039"/>
                <a:gd name="T40" fmla="*/ 132 w 329"/>
                <a:gd name="T41" fmla="*/ 157 h 2039"/>
                <a:gd name="T42" fmla="*/ 139 w 329"/>
                <a:gd name="T43" fmla="*/ 172 h 2039"/>
                <a:gd name="T44" fmla="*/ 145 w 329"/>
                <a:gd name="T45" fmla="*/ 188 h 2039"/>
                <a:gd name="T46" fmla="*/ 151 w 329"/>
                <a:gd name="T47" fmla="*/ 205 h 2039"/>
                <a:gd name="T48" fmla="*/ 158 w 329"/>
                <a:gd name="T49" fmla="*/ 222 h 2039"/>
                <a:gd name="T50" fmla="*/ 164 w 329"/>
                <a:gd name="T51" fmla="*/ 240 h 2039"/>
                <a:gd name="T52" fmla="*/ 171 w 329"/>
                <a:gd name="T53" fmla="*/ 258 h 2039"/>
                <a:gd name="T54" fmla="*/ 178 w 329"/>
                <a:gd name="T55" fmla="*/ 277 h 2039"/>
                <a:gd name="T56" fmla="*/ 183 w 329"/>
                <a:gd name="T57" fmla="*/ 296 h 2039"/>
                <a:gd name="T58" fmla="*/ 190 w 329"/>
                <a:gd name="T59" fmla="*/ 316 h 2039"/>
                <a:gd name="T60" fmla="*/ 196 w 329"/>
                <a:gd name="T61" fmla="*/ 336 h 2039"/>
                <a:gd name="T62" fmla="*/ 203 w 329"/>
                <a:gd name="T63" fmla="*/ 356 h 2039"/>
                <a:gd name="T64" fmla="*/ 209 w 329"/>
                <a:gd name="T65" fmla="*/ 378 h 2039"/>
                <a:gd name="T66" fmla="*/ 216 w 329"/>
                <a:gd name="T67" fmla="*/ 399 h 2039"/>
                <a:gd name="T68" fmla="*/ 222 w 329"/>
                <a:gd name="T69" fmla="*/ 421 h 2039"/>
                <a:gd name="T70" fmla="*/ 228 w 329"/>
                <a:gd name="T71" fmla="*/ 443 h 2039"/>
                <a:gd name="T72" fmla="*/ 235 w 329"/>
                <a:gd name="T73" fmla="*/ 465 h 2039"/>
                <a:gd name="T74" fmla="*/ 241 w 329"/>
                <a:gd name="T75" fmla="*/ 489 h 2039"/>
                <a:gd name="T76" fmla="*/ 248 w 329"/>
                <a:gd name="T77" fmla="*/ 511 h 2039"/>
                <a:gd name="T78" fmla="*/ 254 w 329"/>
                <a:gd name="T79" fmla="*/ 534 h 2039"/>
                <a:gd name="T80" fmla="*/ 260 w 329"/>
                <a:gd name="T81" fmla="*/ 558 h 2039"/>
                <a:gd name="T82" fmla="*/ 267 w 329"/>
                <a:gd name="T83" fmla="*/ 582 h 2039"/>
                <a:gd name="T84" fmla="*/ 274 w 329"/>
                <a:gd name="T85" fmla="*/ 606 h 2039"/>
                <a:gd name="T86" fmla="*/ 280 w 329"/>
                <a:gd name="T87" fmla="*/ 631 h 2039"/>
                <a:gd name="T88" fmla="*/ 287 w 329"/>
                <a:gd name="T89" fmla="*/ 655 h 2039"/>
                <a:gd name="T90" fmla="*/ 292 w 329"/>
                <a:gd name="T91" fmla="*/ 679 h 2039"/>
                <a:gd name="T92" fmla="*/ 299 w 329"/>
                <a:gd name="T93" fmla="*/ 704 h 2039"/>
                <a:gd name="T94" fmla="*/ 306 w 329"/>
                <a:gd name="T95" fmla="*/ 728 h 2039"/>
                <a:gd name="T96" fmla="*/ 312 w 329"/>
                <a:gd name="T97" fmla="*/ 753 h 2039"/>
                <a:gd name="T98" fmla="*/ 319 w 329"/>
                <a:gd name="T99" fmla="*/ 778 h 2039"/>
                <a:gd name="T100" fmla="*/ 325 w 329"/>
                <a:gd name="T101" fmla="*/ 802 h 20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9"/>
                <a:gd name="T154" fmla="*/ 0 h 2039"/>
                <a:gd name="T155" fmla="*/ 329 w 329"/>
                <a:gd name="T156" fmla="*/ 2039 h 20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9" h="2039">
                  <a:moveTo>
                    <a:pt x="0" y="2038"/>
                  </a:moveTo>
                  <a:lnTo>
                    <a:pt x="3" y="0"/>
                  </a:lnTo>
                  <a:lnTo>
                    <a:pt x="7" y="0"/>
                  </a:lnTo>
                  <a:lnTo>
                    <a:pt x="10" y="1"/>
                  </a:lnTo>
                  <a:lnTo>
                    <a:pt x="14" y="1"/>
                  </a:lnTo>
                  <a:lnTo>
                    <a:pt x="16" y="2"/>
                  </a:lnTo>
                  <a:lnTo>
                    <a:pt x="19" y="3"/>
                  </a:lnTo>
                  <a:lnTo>
                    <a:pt x="23" y="3"/>
                  </a:lnTo>
                  <a:lnTo>
                    <a:pt x="26" y="5"/>
                  </a:lnTo>
                  <a:lnTo>
                    <a:pt x="30" y="7"/>
                  </a:lnTo>
                  <a:lnTo>
                    <a:pt x="33" y="9"/>
                  </a:lnTo>
                  <a:lnTo>
                    <a:pt x="36" y="10"/>
                  </a:lnTo>
                  <a:lnTo>
                    <a:pt x="39" y="12"/>
                  </a:lnTo>
                  <a:lnTo>
                    <a:pt x="42" y="15"/>
                  </a:lnTo>
                  <a:lnTo>
                    <a:pt x="46" y="17"/>
                  </a:lnTo>
                  <a:lnTo>
                    <a:pt x="48" y="20"/>
                  </a:lnTo>
                  <a:lnTo>
                    <a:pt x="52" y="22"/>
                  </a:lnTo>
                  <a:lnTo>
                    <a:pt x="55" y="26"/>
                  </a:lnTo>
                  <a:lnTo>
                    <a:pt x="58" y="29"/>
                  </a:lnTo>
                  <a:lnTo>
                    <a:pt x="62" y="33"/>
                  </a:lnTo>
                  <a:lnTo>
                    <a:pt x="64" y="36"/>
                  </a:lnTo>
                  <a:lnTo>
                    <a:pt x="68" y="40"/>
                  </a:lnTo>
                  <a:lnTo>
                    <a:pt x="71" y="45"/>
                  </a:lnTo>
                  <a:lnTo>
                    <a:pt x="74" y="49"/>
                  </a:lnTo>
                  <a:lnTo>
                    <a:pt x="78" y="53"/>
                  </a:lnTo>
                  <a:lnTo>
                    <a:pt x="80" y="58"/>
                  </a:lnTo>
                  <a:lnTo>
                    <a:pt x="84" y="63"/>
                  </a:lnTo>
                  <a:lnTo>
                    <a:pt x="87" y="68"/>
                  </a:lnTo>
                  <a:lnTo>
                    <a:pt x="90" y="73"/>
                  </a:lnTo>
                  <a:lnTo>
                    <a:pt x="94" y="78"/>
                  </a:lnTo>
                  <a:lnTo>
                    <a:pt x="96" y="84"/>
                  </a:lnTo>
                  <a:lnTo>
                    <a:pt x="100" y="89"/>
                  </a:lnTo>
                  <a:lnTo>
                    <a:pt x="103" y="95"/>
                  </a:lnTo>
                  <a:lnTo>
                    <a:pt x="107" y="102"/>
                  </a:lnTo>
                  <a:lnTo>
                    <a:pt x="110" y="108"/>
                  </a:lnTo>
                  <a:lnTo>
                    <a:pt x="112" y="114"/>
                  </a:lnTo>
                  <a:lnTo>
                    <a:pt x="116" y="121"/>
                  </a:lnTo>
                  <a:lnTo>
                    <a:pt x="119" y="128"/>
                  </a:lnTo>
                  <a:lnTo>
                    <a:pt x="123" y="135"/>
                  </a:lnTo>
                  <a:lnTo>
                    <a:pt x="126" y="142"/>
                  </a:lnTo>
                  <a:lnTo>
                    <a:pt x="128" y="149"/>
                  </a:lnTo>
                  <a:lnTo>
                    <a:pt x="132" y="157"/>
                  </a:lnTo>
                  <a:lnTo>
                    <a:pt x="135" y="164"/>
                  </a:lnTo>
                  <a:lnTo>
                    <a:pt x="139" y="172"/>
                  </a:lnTo>
                  <a:lnTo>
                    <a:pt x="142" y="180"/>
                  </a:lnTo>
                  <a:lnTo>
                    <a:pt x="145" y="188"/>
                  </a:lnTo>
                  <a:lnTo>
                    <a:pt x="148" y="196"/>
                  </a:lnTo>
                  <a:lnTo>
                    <a:pt x="151" y="205"/>
                  </a:lnTo>
                  <a:lnTo>
                    <a:pt x="155" y="213"/>
                  </a:lnTo>
                  <a:lnTo>
                    <a:pt x="158" y="222"/>
                  </a:lnTo>
                  <a:lnTo>
                    <a:pt x="161" y="231"/>
                  </a:lnTo>
                  <a:lnTo>
                    <a:pt x="164" y="240"/>
                  </a:lnTo>
                  <a:lnTo>
                    <a:pt x="167" y="249"/>
                  </a:lnTo>
                  <a:lnTo>
                    <a:pt x="171" y="258"/>
                  </a:lnTo>
                  <a:lnTo>
                    <a:pt x="174" y="268"/>
                  </a:lnTo>
                  <a:lnTo>
                    <a:pt x="178" y="277"/>
                  </a:lnTo>
                  <a:lnTo>
                    <a:pt x="180" y="286"/>
                  </a:lnTo>
                  <a:lnTo>
                    <a:pt x="183" y="296"/>
                  </a:lnTo>
                  <a:lnTo>
                    <a:pt x="187" y="305"/>
                  </a:lnTo>
                  <a:lnTo>
                    <a:pt x="190" y="316"/>
                  </a:lnTo>
                  <a:lnTo>
                    <a:pt x="193" y="326"/>
                  </a:lnTo>
                  <a:lnTo>
                    <a:pt x="196" y="336"/>
                  </a:lnTo>
                  <a:lnTo>
                    <a:pt x="200" y="347"/>
                  </a:lnTo>
                  <a:lnTo>
                    <a:pt x="203" y="356"/>
                  </a:lnTo>
                  <a:lnTo>
                    <a:pt x="206" y="367"/>
                  </a:lnTo>
                  <a:lnTo>
                    <a:pt x="209" y="378"/>
                  </a:lnTo>
                  <a:lnTo>
                    <a:pt x="212" y="388"/>
                  </a:lnTo>
                  <a:lnTo>
                    <a:pt x="216" y="399"/>
                  </a:lnTo>
                  <a:lnTo>
                    <a:pt x="219" y="409"/>
                  </a:lnTo>
                  <a:lnTo>
                    <a:pt x="222" y="421"/>
                  </a:lnTo>
                  <a:lnTo>
                    <a:pt x="225" y="432"/>
                  </a:lnTo>
                  <a:lnTo>
                    <a:pt x="228" y="443"/>
                  </a:lnTo>
                  <a:lnTo>
                    <a:pt x="232" y="454"/>
                  </a:lnTo>
                  <a:lnTo>
                    <a:pt x="235" y="465"/>
                  </a:lnTo>
                  <a:lnTo>
                    <a:pt x="238" y="477"/>
                  </a:lnTo>
                  <a:lnTo>
                    <a:pt x="241" y="489"/>
                  </a:lnTo>
                  <a:lnTo>
                    <a:pt x="244" y="500"/>
                  </a:lnTo>
                  <a:lnTo>
                    <a:pt x="248" y="511"/>
                  </a:lnTo>
                  <a:lnTo>
                    <a:pt x="251" y="523"/>
                  </a:lnTo>
                  <a:lnTo>
                    <a:pt x="254" y="534"/>
                  </a:lnTo>
                  <a:lnTo>
                    <a:pt x="257" y="546"/>
                  </a:lnTo>
                  <a:lnTo>
                    <a:pt x="260" y="558"/>
                  </a:lnTo>
                  <a:lnTo>
                    <a:pt x="264" y="570"/>
                  </a:lnTo>
                  <a:lnTo>
                    <a:pt x="267" y="582"/>
                  </a:lnTo>
                  <a:lnTo>
                    <a:pt x="271" y="594"/>
                  </a:lnTo>
                  <a:lnTo>
                    <a:pt x="274" y="606"/>
                  </a:lnTo>
                  <a:lnTo>
                    <a:pt x="276" y="618"/>
                  </a:lnTo>
                  <a:lnTo>
                    <a:pt x="280" y="631"/>
                  </a:lnTo>
                  <a:lnTo>
                    <a:pt x="283" y="643"/>
                  </a:lnTo>
                  <a:lnTo>
                    <a:pt x="287" y="655"/>
                  </a:lnTo>
                  <a:lnTo>
                    <a:pt x="290" y="667"/>
                  </a:lnTo>
                  <a:lnTo>
                    <a:pt x="292" y="679"/>
                  </a:lnTo>
                  <a:lnTo>
                    <a:pt x="296" y="691"/>
                  </a:lnTo>
                  <a:lnTo>
                    <a:pt x="299" y="704"/>
                  </a:lnTo>
                  <a:lnTo>
                    <a:pt x="303" y="716"/>
                  </a:lnTo>
                  <a:lnTo>
                    <a:pt x="306" y="728"/>
                  </a:lnTo>
                  <a:lnTo>
                    <a:pt x="309" y="741"/>
                  </a:lnTo>
                  <a:lnTo>
                    <a:pt x="312" y="753"/>
                  </a:lnTo>
                  <a:lnTo>
                    <a:pt x="315" y="765"/>
                  </a:lnTo>
                  <a:lnTo>
                    <a:pt x="319" y="778"/>
                  </a:lnTo>
                  <a:lnTo>
                    <a:pt x="321" y="790"/>
                  </a:lnTo>
                  <a:lnTo>
                    <a:pt x="325" y="802"/>
                  </a:lnTo>
                  <a:lnTo>
                    <a:pt x="328" y="2038"/>
                  </a:lnTo>
                </a:path>
              </a:pathLst>
            </a:custGeom>
            <a:solidFill>
              <a:srgbClr val="CC6600"/>
            </a:solidFill>
            <a:ln w="25400" cap="rnd">
              <a:solidFill>
                <a:srgbClr val="99CC00"/>
              </a:solid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grpSp>
      <p:graphicFrame>
        <p:nvGraphicFramePr>
          <p:cNvPr id="27" name="Object 26">
            <a:hlinkClick r:id="" action="ppaction://ole?verb=0"/>
          </p:cNvPr>
          <p:cNvGraphicFramePr>
            <a:graphicFrameLocks/>
          </p:cNvGraphicFramePr>
          <p:nvPr>
            <p:extLst>
              <p:ext uri="{D42A27DB-BD31-4B8C-83A1-F6EECF244321}">
                <p14:modId xmlns:p14="http://schemas.microsoft.com/office/powerpoint/2010/main" val="2445003113"/>
              </p:ext>
            </p:extLst>
          </p:nvPr>
        </p:nvGraphicFramePr>
        <p:xfrm>
          <a:off x="4813300" y="2128025"/>
          <a:ext cx="3733800" cy="439738"/>
        </p:xfrm>
        <a:graphic>
          <a:graphicData uri="http://schemas.openxmlformats.org/presentationml/2006/ole">
            <mc:AlternateContent xmlns:mc="http://schemas.openxmlformats.org/markup-compatibility/2006">
              <mc:Choice xmlns:v="urn:schemas-microsoft-com:vml" Requires="v">
                <p:oleObj spid="_x0000_s3084" name="Equation" r:id="rId3" imgW="1342800" imgH="174600" progId="Equation.3">
                  <p:embed/>
                </p:oleObj>
              </mc:Choice>
              <mc:Fallback>
                <p:oleObj name="Equation" r:id="rId3" imgW="1342800" imgH="1746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300" y="2128025"/>
                        <a:ext cx="3733800" cy="439738"/>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Rectangle 27"/>
          <p:cNvSpPr>
            <a:spLocks noChangeArrowheads="1"/>
          </p:cNvSpPr>
          <p:nvPr/>
        </p:nvSpPr>
        <p:spPr bwMode="auto">
          <a:xfrm>
            <a:off x="4805363" y="2932888"/>
            <a:ext cx="3698875" cy="2911475"/>
          </a:xfrm>
          <a:prstGeom prst="rect">
            <a:avLst/>
          </a:prstGeom>
          <a:noFill/>
          <a:ln w="762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p>
            <a:pPr eaLnBrk="0" hangingPunct="0"/>
            <a:r>
              <a:rPr lang="en-US" sz="1800" b="1" i="0">
                <a:solidFill>
                  <a:srgbClr val="000000"/>
                </a:solidFill>
                <a:latin typeface="Arial" charset="0"/>
              </a:rPr>
              <a:t>     Z</a:t>
            </a:r>
            <a:r>
              <a:rPr lang="en-US" sz="1800" b="1" i="0" u="sng">
                <a:solidFill>
                  <a:srgbClr val="000000"/>
                </a:solidFill>
                <a:latin typeface="Arial" charset="0"/>
              </a:rPr>
              <a:t>	0.00    	0.01    	0.02    </a:t>
            </a:r>
          </a:p>
          <a:p>
            <a:pPr eaLnBrk="0" hangingPunct="0"/>
            <a:endParaRPr lang="en-US" sz="1800" b="1" i="0">
              <a:solidFill>
                <a:srgbClr val="000000"/>
              </a:solidFill>
              <a:latin typeface="Arial" charset="0"/>
            </a:endParaRPr>
          </a:p>
          <a:p>
            <a:pPr eaLnBrk="0" hangingPunct="0"/>
            <a:r>
              <a:rPr lang="en-US" sz="1800" b="1" i="0">
                <a:solidFill>
                  <a:srgbClr val="000000"/>
                </a:solidFill>
                <a:latin typeface="Arial" charset="0"/>
              </a:rPr>
              <a:t>0.00	0.0000	0.0040	0.0080</a:t>
            </a:r>
          </a:p>
          <a:p>
            <a:pPr eaLnBrk="0" hangingPunct="0"/>
            <a:r>
              <a:rPr lang="en-US" sz="1800" b="1" i="0">
                <a:solidFill>
                  <a:srgbClr val="000000"/>
                </a:solidFill>
                <a:latin typeface="Arial" charset="0"/>
              </a:rPr>
              <a:t>0.10	0.0398	0.0438	0.0478</a:t>
            </a:r>
          </a:p>
          <a:p>
            <a:pPr eaLnBrk="0" hangingPunct="0"/>
            <a:r>
              <a:rPr lang="en-US" sz="1800" b="1" i="0">
                <a:solidFill>
                  <a:srgbClr val="000000"/>
                </a:solidFill>
                <a:latin typeface="Arial" charset="0"/>
              </a:rPr>
              <a:t>0.20	0.0793	0.0832	0.0871</a:t>
            </a:r>
          </a:p>
          <a:p>
            <a:pPr eaLnBrk="0" hangingPunct="0"/>
            <a:endParaRPr lang="en-US" sz="1800" b="1" i="0">
              <a:solidFill>
                <a:srgbClr val="000000"/>
              </a:solidFill>
              <a:latin typeface="Arial" charset="0"/>
            </a:endParaRPr>
          </a:p>
          <a:p>
            <a:pPr eaLnBrk="0" hangingPunct="0"/>
            <a:r>
              <a:rPr lang="en-US" sz="1800" b="1" i="0">
                <a:solidFill>
                  <a:srgbClr val="000000"/>
                </a:solidFill>
                <a:latin typeface="Arial" charset="0"/>
              </a:rPr>
              <a:t>1.00	0.3413	0.3438	0.3461</a:t>
            </a:r>
          </a:p>
          <a:p>
            <a:pPr eaLnBrk="0" hangingPunct="0"/>
            <a:r>
              <a:rPr lang="en-US" sz="1800" b="1" i="0">
                <a:solidFill>
                  <a:srgbClr val="000000"/>
                </a:solidFill>
                <a:latin typeface="Arial" charset="0"/>
              </a:rPr>
              <a:t>	</a:t>
            </a:r>
          </a:p>
          <a:p>
            <a:pPr eaLnBrk="0" hangingPunct="0"/>
            <a:r>
              <a:rPr lang="en-US" sz="1800" b="1" i="0">
                <a:solidFill>
                  <a:srgbClr val="000000"/>
                </a:solidFill>
                <a:latin typeface="Arial" charset="0"/>
              </a:rPr>
              <a:t>1.10	0.3643	0.3665	0.3686</a:t>
            </a:r>
          </a:p>
          <a:p>
            <a:pPr eaLnBrk="0" hangingPunct="0"/>
            <a:r>
              <a:rPr lang="en-US" sz="1800" b="1" i="0">
                <a:solidFill>
                  <a:srgbClr val="000000"/>
                </a:solidFill>
                <a:latin typeface="Arial" charset="0"/>
              </a:rPr>
              <a:t>1.20	0.3849	0.3869	0.3888</a:t>
            </a:r>
          </a:p>
        </p:txBody>
      </p:sp>
      <p:grpSp>
        <p:nvGrpSpPr>
          <p:cNvPr id="29" name="Group 42"/>
          <p:cNvGrpSpPr>
            <a:grpSpLocks/>
          </p:cNvGrpSpPr>
          <p:nvPr/>
        </p:nvGrpSpPr>
        <p:grpSpPr bwMode="auto">
          <a:xfrm>
            <a:off x="2017713" y="2529663"/>
            <a:ext cx="3332162" cy="3395662"/>
            <a:chOff x="1383" y="1536"/>
            <a:chExt cx="2099" cy="2139"/>
          </a:xfrm>
        </p:grpSpPr>
        <p:sp>
          <p:nvSpPr>
            <p:cNvPr id="30" name="Oval 28"/>
            <p:cNvSpPr>
              <a:spLocks noChangeArrowheads="1"/>
            </p:cNvSpPr>
            <p:nvPr/>
          </p:nvSpPr>
          <p:spPr bwMode="auto">
            <a:xfrm>
              <a:off x="1383" y="3435"/>
              <a:ext cx="234" cy="240"/>
            </a:xfrm>
            <a:prstGeom prst="ellipse">
              <a:avLst/>
            </a:prstGeom>
            <a:noFill/>
            <a:ln w="76200">
              <a:solidFill>
                <a:srgbClr val="000000"/>
              </a:solidFill>
              <a:round/>
              <a:headEnd/>
              <a:tailEnd/>
            </a:ln>
          </p:spPr>
          <p:txBody>
            <a:bodyPr wrap="none" anchor="ctr"/>
            <a:lstStyle/>
            <a:p>
              <a:endParaRPr lang="en-US" sz="1800" i="0">
                <a:solidFill>
                  <a:srgbClr val="000000"/>
                </a:solidFill>
              </a:endParaRPr>
            </a:p>
          </p:txBody>
        </p:sp>
        <p:grpSp>
          <p:nvGrpSpPr>
            <p:cNvPr id="31" name="Group 41"/>
            <p:cNvGrpSpPr>
              <a:grpSpLocks/>
            </p:cNvGrpSpPr>
            <p:nvPr/>
          </p:nvGrpSpPr>
          <p:grpSpPr bwMode="auto">
            <a:xfrm>
              <a:off x="1536" y="1536"/>
              <a:ext cx="1946" cy="1873"/>
              <a:chOff x="1536" y="1536"/>
              <a:chExt cx="1946" cy="1873"/>
            </a:xfrm>
          </p:grpSpPr>
          <p:sp>
            <p:nvSpPr>
              <p:cNvPr id="32" name="Arc 29"/>
              <p:cNvSpPr>
                <a:spLocks/>
              </p:cNvSpPr>
              <p:nvPr/>
            </p:nvSpPr>
            <p:spPr bwMode="auto">
              <a:xfrm>
                <a:off x="1536" y="2208"/>
                <a:ext cx="1008" cy="120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0"/>
                      <a:pt x="9655" y="13"/>
                      <a:pt x="21575" y="0"/>
                    </a:cubicBezTo>
                  </a:path>
                  <a:path w="21600" h="21600" stroke="0" extrusionOk="0">
                    <a:moveTo>
                      <a:pt x="0" y="21600"/>
                    </a:moveTo>
                    <a:cubicBezTo>
                      <a:pt x="0" y="9680"/>
                      <a:pt x="9655" y="13"/>
                      <a:pt x="21575" y="0"/>
                    </a:cubicBezTo>
                    <a:lnTo>
                      <a:pt x="21600" y="21600"/>
                    </a:lnTo>
                    <a:close/>
                  </a:path>
                </a:pathLst>
              </a:custGeom>
              <a:noFill/>
              <a:ln w="76200" cap="rnd">
                <a:solidFill>
                  <a:srgbClr val="000000"/>
                </a:solidFill>
                <a:round/>
                <a:headEnd type="triangle" w="med" len="me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3" name="Arc 30"/>
              <p:cNvSpPr>
                <a:spLocks/>
              </p:cNvSpPr>
              <p:nvPr/>
            </p:nvSpPr>
            <p:spPr bwMode="auto">
              <a:xfrm>
                <a:off x="2400" y="1536"/>
                <a:ext cx="1082" cy="672"/>
              </a:xfrm>
              <a:custGeom>
                <a:avLst/>
                <a:gdLst>
                  <a:gd name="T0" fmla="*/ 0 w 21600"/>
                  <a:gd name="T1" fmla="*/ 0 h 21591"/>
                  <a:gd name="T2" fmla="*/ 0 w 21600"/>
                  <a:gd name="T3" fmla="*/ 0 h 21591"/>
                  <a:gd name="T4" fmla="*/ 0 w 21600"/>
                  <a:gd name="T5" fmla="*/ 0 h 21591"/>
                  <a:gd name="T6" fmla="*/ 0 60000 65536"/>
                  <a:gd name="T7" fmla="*/ 0 60000 65536"/>
                  <a:gd name="T8" fmla="*/ 0 60000 65536"/>
                  <a:gd name="T9" fmla="*/ 0 w 21600"/>
                  <a:gd name="T10" fmla="*/ 0 h 21591"/>
                  <a:gd name="T11" fmla="*/ 21600 w 21600"/>
                  <a:gd name="T12" fmla="*/ 21591 h 21591"/>
                </a:gdLst>
                <a:ahLst/>
                <a:cxnLst>
                  <a:cxn ang="T6">
                    <a:pos x="T0" y="T1"/>
                  </a:cxn>
                  <a:cxn ang="T7">
                    <a:pos x="T2" y="T3"/>
                  </a:cxn>
                  <a:cxn ang="T8">
                    <a:pos x="T4" y="T5"/>
                  </a:cxn>
                </a:cxnLst>
                <a:rect l="T9" t="T10" r="T11" b="T12"/>
                <a:pathLst>
                  <a:path w="21600" h="21591" fill="none" extrusionOk="0">
                    <a:moveTo>
                      <a:pt x="21600" y="0"/>
                    </a:moveTo>
                    <a:cubicBezTo>
                      <a:pt x="21600" y="11691"/>
                      <a:pt x="12297" y="21261"/>
                      <a:pt x="610" y="21591"/>
                    </a:cubicBezTo>
                  </a:path>
                  <a:path w="21600" h="21591" stroke="0" extrusionOk="0">
                    <a:moveTo>
                      <a:pt x="21600" y="0"/>
                    </a:moveTo>
                    <a:cubicBezTo>
                      <a:pt x="21600" y="11691"/>
                      <a:pt x="12297" y="21261"/>
                      <a:pt x="610" y="21591"/>
                    </a:cubicBezTo>
                    <a:lnTo>
                      <a:pt x="0" y="0"/>
                    </a:lnTo>
                    <a:close/>
                  </a:path>
                </a:pathLst>
              </a:custGeom>
              <a:noFill/>
              <a:ln w="76200" cap="rnd">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grpSp>
      <p:grpSp>
        <p:nvGrpSpPr>
          <p:cNvPr id="34" name="Group 37"/>
          <p:cNvGrpSpPr>
            <a:grpSpLocks/>
          </p:cNvGrpSpPr>
          <p:nvPr/>
        </p:nvGrpSpPr>
        <p:grpSpPr bwMode="auto">
          <a:xfrm>
            <a:off x="2536825" y="2529663"/>
            <a:ext cx="4105275" cy="3338512"/>
            <a:chOff x="1710" y="1536"/>
            <a:chExt cx="2586" cy="2103"/>
          </a:xfrm>
        </p:grpSpPr>
        <p:grpSp>
          <p:nvGrpSpPr>
            <p:cNvPr id="35" name="Group 35"/>
            <p:cNvGrpSpPr>
              <a:grpSpLocks/>
            </p:cNvGrpSpPr>
            <p:nvPr/>
          </p:nvGrpSpPr>
          <p:grpSpPr bwMode="auto">
            <a:xfrm>
              <a:off x="1710" y="3024"/>
              <a:ext cx="1626" cy="615"/>
              <a:chOff x="1710" y="3024"/>
              <a:chExt cx="1626" cy="615"/>
            </a:xfrm>
          </p:grpSpPr>
          <p:sp>
            <p:nvSpPr>
              <p:cNvPr id="37" name="Oval 33"/>
              <p:cNvSpPr>
                <a:spLocks noChangeArrowheads="1"/>
              </p:cNvSpPr>
              <p:nvPr/>
            </p:nvSpPr>
            <p:spPr bwMode="auto">
              <a:xfrm>
                <a:off x="1710" y="3417"/>
                <a:ext cx="246" cy="222"/>
              </a:xfrm>
              <a:prstGeom prst="ellipse">
                <a:avLst/>
              </a:prstGeom>
              <a:noFill/>
              <a:ln w="76200">
                <a:solidFill>
                  <a:srgbClr val="00FF00"/>
                </a:solidFill>
                <a:round/>
                <a:headEnd/>
                <a:tailEnd/>
              </a:ln>
            </p:spPr>
            <p:txBody>
              <a:bodyPr wrap="none" anchor="ctr"/>
              <a:lstStyle/>
              <a:p>
                <a:endParaRPr lang="en-US" sz="1800" i="0">
                  <a:solidFill>
                    <a:srgbClr val="000000"/>
                  </a:solidFill>
                </a:endParaRPr>
              </a:p>
            </p:txBody>
          </p:sp>
          <p:sp>
            <p:nvSpPr>
              <p:cNvPr id="38" name="Arc 34"/>
              <p:cNvSpPr>
                <a:spLocks/>
              </p:cNvSpPr>
              <p:nvPr/>
            </p:nvSpPr>
            <p:spPr bwMode="auto">
              <a:xfrm>
                <a:off x="1943" y="3024"/>
                <a:ext cx="1393" cy="56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76200" cap="rnd">
                <a:solidFill>
                  <a:srgbClr val="00FF00"/>
                </a:solidFill>
                <a:round/>
                <a:headEnd type="triangle" w="med" len="me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sp>
          <p:nvSpPr>
            <p:cNvPr id="36" name="Arc 36"/>
            <p:cNvSpPr>
              <a:spLocks/>
            </p:cNvSpPr>
            <p:nvPr/>
          </p:nvSpPr>
          <p:spPr bwMode="auto">
            <a:xfrm>
              <a:off x="3504" y="1536"/>
              <a:ext cx="792" cy="13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76200" cap="rnd">
              <a:solidFill>
                <a:srgbClr val="00FF0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grpSp>
        <p:nvGrpSpPr>
          <p:cNvPr id="39" name="Group 38"/>
          <p:cNvGrpSpPr>
            <a:grpSpLocks/>
          </p:cNvGrpSpPr>
          <p:nvPr/>
        </p:nvGrpSpPr>
        <p:grpSpPr bwMode="auto">
          <a:xfrm>
            <a:off x="5727700" y="2453463"/>
            <a:ext cx="2286000" cy="2552700"/>
            <a:chOff x="3720" y="1488"/>
            <a:chExt cx="1440" cy="1608"/>
          </a:xfrm>
        </p:grpSpPr>
        <p:sp>
          <p:nvSpPr>
            <p:cNvPr id="40" name="Oval 38"/>
            <p:cNvSpPr>
              <a:spLocks noChangeArrowheads="1"/>
            </p:cNvSpPr>
            <p:nvPr/>
          </p:nvSpPr>
          <p:spPr bwMode="auto">
            <a:xfrm>
              <a:off x="3720" y="2808"/>
              <a:ext cx="576" cy="288"/>
            </a:xfrm>
            <a:prstGeom prst="ellipse">
              <a:avLst/>
            </a:prstGeom>
            <a:noFill/>
            <a:ln w="76200">
              <a:solidFill>
                <a:srgbClr val="CC6600"/>
              </a:solidFill>
              <a:round/>
              <a:headEnd/>
              <a:tailEnd/>
            </a:ln>
          </p:spPr>
          <p:txBody>
            <a:bodyPr wrap="none" anchor="ctr"/>
            <a:lstStyle/>
            <a:p>
              <a:endParaRPr lang="en-US" sz="1800" i="0">
                <a:solidFill>
                  <a:srgbClr val="000000"/>
                </a:solidFill>
              </a:endParaRPr>
            </a:p>
          </p:txBody>
        </p:sp>
        <p:sp>
          <p:nvSpPr>
            <p:cNvPr id="41" name="Arc 39"/>
            <p:cNvSpPr>
              <a:spLocks/>
            </p:cNvSpPr>
            <p:nvPr/>
          </p:nvSpPr>
          <p:spPr bwMode="auto">
            <a:xfrm>
              <a:off x="4320" y="1488"/>
              <a:ext cx="840" cy="146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76200" cap="rnd">
              <a:solidFill>
                <a:srgbClr val="CC6600"/>
              </a:solidFill>
              <a:round/>
              <a:headEnd type="triangle" w="med" len="me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spTree>
    <p:extLst>
      <p:ext uri="{BB962C8B-B14F-4D97-AF65-F5344CB8AC3E}">
        <p14:creationId xmlns:p14="http://schemas.microsoft.com/office/powerpoint/2010/main" val="1054887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3623</Words>
  <Application>Microsoft Office PowerPoint</Application>
  <PresentationFormat>On-screen Show (4:3)</PresentationFormat>
  <Paragraphs>1030</Paragraphs>
  <Slides>85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85</vt:i4>
      </vt:variant>
    </vt:vector>
  </HeadingPairs>
  <TitlesOfParts>
    <vt:vector size="87"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dc:creator>
  <cp:lastModifiedBy>Naveen</cp:lastModifiedBy>
  <cp:revision>6</cp:revision>
  <dcterms:created xsi:type="dcterms:W3CDTF">2006-08-16T00:00:00Z</dcterms:created>
  <dcterms:modified xsi:type="dcterms:W3CDTF">2018-01-19T15:36:39Z</dcterms:modified>
</cp:coreProperties>
</file>