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4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4.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1.wmf"/><Relationship Id="rId5" Type="http://schemas.openxmlformats.org/officeDocument/2006/relationships/oleObject" Target="../embeddings/oleObject30.bin"/><Relationship Id="rId4" Type="http://schemas.openxmlformats.org/officeDocument/2006/relationships/image" Target="../media/image30.wmf"/></Relationships>
</file>

<file path=ppt/slides/_rels/slide5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4.wmf"/><Relationship Id="rId5" Type="http://schemas.openxmlformats.org/officeDocument/2006/relationships/oleObject" Target="../embeddings/oleObject33.bin"/><Relationship Id="rId4" Type="http://schemas.openxmlformats.org/officeDocument/2006/relationships/image" Target="../media/image33.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6.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37.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3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3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40.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990600"/>
            <a:ext cx="8756650" cy="498475"/>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tx2">
                    <a:lumMod val="60000"/>
                    <a:lumOff val="40000"/>
                  </a:schemeClr>
                </a:solidFill>
                <a:latin typeface="Times New Roman" pitchFamily="18" charset="0"/>
                <a:cs typeface="Times New Roman" pitchFamily="18" charset="0"/>
              </a:rPr>
              <a:t>Anova</a:t>
            </a:r>
            <a:r>
              <a:rPr lang="en-US" dirty="0" smtClean="0">
                <a:solidFill>
                  <a:schemeClr val="tx2">
                    <a:lumMod val="60000"/>
                    <a:lumOff val="40000"/>
                  </a:schemeClr>
                </a:solidFill>
                <a:latin typeface="Times New Roman" pitchFamily="18" charset="0"/>
                <a:cs typeface="Times New Roman" pitchFamily="18" charset="0"/>
              </a:rPr>
              <a:t> – Day 14 &amp; 15</a:t>
            </a:r>
          </a:p>
        </p:txBody>
      </p:sp>
    </p:spTree>
    <p:extLst>
      <p:ext uri="{BB962C8B-B14F-4D97-AF65-F5344CB8AC3E}">
        <p14:creationId xmlns:p14="http://schemas.microsoft.com/office/powerpoint/2010/main" val="135473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a:hlinkClick r:id="" action="ppaction://ole?verb=0"/>
          </p:cNvPr>
          <p:cNvGraphicFramePr>
            <a:graphicFrameLocks/>
          </p:cNvGraphicFramePr>
          <p:nvPr>
            <p:extLst>
              <p:ext uri="{D42A27DB-BD31-4B8C-83A1-F6EECF244321}">
                <p14:modId xmlns:p14="http://schemas.microsoft.com/office/powerpoint/2010/main" val="1394303765"/>
              </p:ext>
            </p:extLst>
          </p:nvPr>
        </p:nvGraphicFramePr>
        <p:xfrm>
          <a:off x="1052513" y="1827213"/>
          <a:ext cx="7013575" cy="998537"/>
        </p:xfrm>
        <a:graphic>
          <a:graphicData uri="http://schemas.openxmlformats.org/presentationml/2006/ole">
            <mc:AlternateContent xmlns:mc="http://schemas.openxmlformats.org/markup-compatibility/2006">
              <mc:Choice xmlns:v="urn:schemas-microsoft-com:vml" Requires="v">
                <p:oleObj spid="_x0000_s31965" name="Equation" r:id="rId3" imgW="3479760" imgH="482400" progId="Equation.3">
                  <p:embed/>
                </p:oleObj>
              </mc:Choice>
              <mc:Fallback>
                <p:oleObj name="Equation" r:id="rId3" imgW="3479760" imgH="482400" progId="Equation.3">
                  <p:embed/>
                  <p:pic>
                    <p:nvPicPr>
                      <p:cNvPr id="0" name=""/>
                      <p:cNvPicPr>
                        <a:picLocks noChangeArrowheads="1"/>
                      </p:cNvPicPr>
                      <p:nvPr/>
                    </p:nvPicPr>
                    <p:blipFill>
                      <a:blip r:embed="rId4"/>
                      <a:srcRect/>
                      <a:stretch>
                        <a:fillRect/>
                      </a:stretch>
                    </p:blipFill>
                    <p:spPr bwMode="auto">
                      <a:xfrm>
                        <a:off x="1052513" y="1827213"/>
                        <a:ext cx="7013575" cy="998537"/>
                      </a:xfrm>
                      <a:prstGeom prst="rect">
                        <a:avLst/>
                      </a:prstGeom>
                      <a:solidFill>
                        <a:schemeClr val="bg1"/>
                      </a:solidFill>
                      <a:ln w="50799">
                        <a:solidFill>
                          <a:srgbClr val="F6BF69"/>
                        </a:solidFill>
                        <a:miter lim="800000"/>
                        <a:headEnd/>
                        <a:tailEnd/>
                      </a:ln>
                      <a:effectLst/>
                    </p:spPr>
                  </p:pic>
                </p:oleObj>
              </mc:Fallback>
            </mc:AlternateContent>
          </a:graphicData>
        </a:graphic>
      </p:graphicFrame>
      <p:graphicFrame>
        <p:nvGraphicFramePr>
          <p:cNvPr id="3" name="Object 1025">
            <a:hlinkClick r:id="" action="ppaction://ole?verb=0"/>
          </p:cNvPr>
          <p:cNvGraphicFramePr>
            <a:graphicFrameLocks/>
          </p:cNvGraphicFramePr>
          <p:nvPr>
            <p:extLst>
              <p:ext uri="{D42A27DB-BD31-4B8C-83A1-F6EECF244321}">
                <p14:modId xmlns:p14="http://schemas.microsoft.com/office/powerpoint/2010/main" val="3109989537"/>
              </p:ext>
            </p:extLst>
          </p:nvPr>
        </p:nvGraphicFramePr>
        <p:xfrm>
          <a:off x="3530600" y="3225800"/>
          <a:ext cx="2025650" cy="1116013"/>
        </p:xfrm>
        <a:graphic>
          <a:graphicData uri="http://schemas.openxmlformats.org/presentationml/2006/ole">
            <mc:AlternateContent xmlns:mc="http://schemas.openxmlformats.org/markup-compatibility/2006">
              <mc:Choice xmlns:v="urn:schemas-microsoft-com:vml" Requires="v">
                <p:oleObj spid="_x0000_s31966" name="Equation" r:id="rId5" imgW="671400" imgH="392040" progId="Equation.3">
                  <p:embed/>
                </p:oleObj>
              </mc:Choice>
              <mc:Fallback>
                <p:oleObj name="Equation" r:id="rId5" imgW="671400" imgH="3920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0600" y="3225800"/>
                        <a:ext cx="2025650" cy="1116013"/>
                      </a:xfrm>
                      <a:prstGeom prst="rect">
                        <a:avLst/>
                      </a:prstGeom>
                      <a:solidFill>
                        <a:schemeClr val="bg1"/>
                      </a:solidFill>
                      <a:ln w="50799">
                        <a:solidFill>
                          <a:srgbClr val="F6BF69"/>
                        </a:solidFill>
                        <a:miter lim="800000"/>
                        <a:headEnd/>
                        <a:tailEnd/>
                      </a:ln>
                      <a:effectLst/>
                    </p:spPr>
                  </p:pic>
                </p:oleObj>
              </mc:Fallback>
            </mc:AlternateContent>
          </a:graphicData>
        </a:graphic>
      </p:graphicFrame>
      <p:graphicFrame>
        <p:nvGraphicFramePr>
          <p:cNvPr id="4" name="Object 1026">
            <a:hlinkClick r:id="" action="ppaction://ole?verb=0"/>
          </p:cNvPr>
          <p:cNvGraphicFramePr>
            <a:graphicFrameLocks/>
          </p:cNvGraphicFramePr>
          <p:nvPr>
            <p:extLst>
              <p:ext uri="{D42A27DB-BD31-4B8C-83A1-F6EECF244321}">
                <p14:modId xmlns:p14="http://schemas.microsoft.com/office/powerpoint/2010/main" val="3449663381"/>
              </p:ext>
            </p:extLst>
          </p:nvPr>
        </p:nvGraphicFramePr>
        <p:xfrm>
          <a:off x="2809875" y="4724400"/>
          <a:ext cx="3524250" cy="1147763"/>
        </p:xfrm>
        <a:graphic>
          <a:graphicData uri="http://schemas.openxmlformats.org/presentationml/2006/ole">
            <mc:AlternateContent xmlns:mc="http://schemas.openxmlformats.org/markup-compatibility/2006">
              <mc:Choice xmlns:v="urn:schemas-microsoft-com:vml" Requires="v">
                <p:oleObj spid="_x0000_s31967" name="Equation" r:id="rId7" imgW="1788840" imgH="506160" progId="Equation.3">
                  <p:embed/>
                </p:oleObj>
              </mc:Choice>
              <mc:Fallback>
                <p:oleObj name="Equation" r:id="rId7" imgW="1788840" imgH="50616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9875" y="4724400"/>
                        <a:ext cx="3524250" cy="1147763"/>
                      </a:xfrm>
                      <a:prstGeom prst="rect">
                        <a:avLst/>
                      </a:prstGeom>
                      <a:solidFill>
                        <a:schemeClr val="bg1"/>
                      </a:solidFill>
                      <a:ln w="50799">
                        <a:solidFill>
                          <a:srgbClr val="F6BF69"/>
                        </a:solidFill>
                        <a:miter lim="800000"/>
                        <a:headEnd/>
                        <a:tailEnd/>
                      </a:ln>
                      <a:effectLst/>
                    </p:spPr>
                  </p:pic>
                </p:oleObj>
              </mc:Fallback>
            </mc:AlternateContent>
          </a:graphicData>
        </a:graphic>
      </p:graphicFrame>
      <p:sp>
        <p:nvSpPr>
          <p:cNvPr id="5" name="Title 6"/>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One-Way ANOVA: Procedural Overview</a:t>
            </a:r>
          </a:p>
        </p:txBody>
      </p:sp>
    </p:spTree>
    <p:extLst>
      <p:ext uri="{BB962C8B-B14F-4D97-AF65-F5344CB8AC3E}">
        <p14:creationId xmlns:p14="http://schemas.microsoft.com/office/powerpoint/2010/main" val="377957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Analysis of Variance</a:t>
            </a:r>
          </a:p>
        </p:txBody>
      </p:sp>
      <p:sp>
        <p:nvSpPr>
          <p:cNvPr id="3" name="Content Placeholder 6"/>
          <p:cNvSpPr txBox="1">
            <a:spLocks/>
          </p:cNvSpPr>
          <p:nvPr/>
        </p:nvSpPr>
        <p:spPr>
          <a:xfrm>
            <a:off x="381000" y="990600"/>
            <a:ext cx="8382000" cy="39211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The null hypothesis states that the population means for all treatment levels are equal.</a:t>
            </a:r>
          </a:p>
          <a:p>
            <a:r>
              <a:rPr lang="en-US" dirty="0" smtClean="0">
                <a:latin typeface="Times New Roman" pitchFamily="18" charset="0"/>
                <a:cs typeface="Times New Roman" pitchFamily="18" charset="0"/>
              </a:rPr>
              <a:t>Even if one of the  population means is different from the other, the null hypothesis is rejected.</a:t>
            </a:r>
          </a:p>
          <a:p>
            <a:r>
              <a:rPr lang="en-US" dirty="0" smtClean="0">
                <a:latin typeface="Times New Roman" pitchFamily="18" charset="0"/>
                <a:cs typeface="Times New Roman" pitchFamily="18" charset="0"/>
              </a:rPr>
              <a:t>Testing the hypothesis is done by portioning the total variance of data into the following two variances:</a:t>
            </a:r>
          </a:p>
          <a:p>
            <a:pPr lvl="1"/>
            <a:r>
              <a:rPr lang="en-US" dirty="0" smtClean="0">
                <a:latin typeface="Times New Roman" pitchFamily="18" charset="0"/>
                <a:cs typeface="Times New Roman" pitchFamily="18" charset="0"/>
              </a:rPr>
              <a:t>Variance resulting from the treatment (columns)</a:t>
            </a:r>
          </a:p>
          <a:p>
            <a:pPr lvl="1"/>
            <a:r>
              <a:rPr lang="en-US" dirty="0" smtClean="0">
                <a:latin typeface="Times New Roman" pitchFamily="18" charset="0"/>
                <a:cs typeface="Times New Roman" pitchFamily="18" charset="0"/>
              </a:rPr>
              <a:t>Error variance or that portion of the total variance unexplained by the treatment</a:t>
            </a:r>
          </a:p>
        </p:txBody>
      </p:sp>
    </p:spTree>
    <p:extLst>
      <p:ext uri="{BB962C8B-B14F-4D97-AF65-F5344CB8AC3E}">
        <p14:creationId xmlns:p14="http://schemas.microsoft.com/office/powerpoint/2010/main" val="377957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a:hlinkClick r:id="" action="ppaction://ole?verb=0"/>
          </p:cNvPr>
          <p:cNvGraphicFramePr>
            <a:graphicFrameLocks/>
          </p:cNvGraphicFramePr>
          <p:nvPr>
            <p:extLst>
              <p:ext uri="{D42A27DB-BD31-4B8C-83A1-F6EECF244321}">
                <p14:modId xmlns:p14="http://schemas.microsoft.com/office/powerpoint/2010/main" val="1159667071"/>
              </p:ext>
            </p:extLst>
          </p:nvPr>
        </p:nvGraphicFramePr>
        <p:xfrm>
          <a:off x="850900" y="1714500"/>
          <a:ext cx="7978775" cy="4097338"/>
        </p:xfrm>
        <a:graphic>
          <a:graphicData uri="http://schemas.openxmlformats.org/presentationml/2006/ole">
            <mc:AlternateContent xmlns:mc="http://schemas.openxmlformats.org/markup-compatibility/2006">
              <mc:Choice xmlns:v="urn:schemas-microsoft-com:vml" Requires="v">
                <p:oleObj spid="_x0000_s32840" name="Equation" r:id="rId3" imgW="4394160" imgH="2958840" progId="Equation.3">
                  <p:embed/>
                </p:oleObj>
              </mc:Choice>
              <mc:Fallback>
                <p:oleObj name="Equation" r:id="rId3" imgW="4394160" imgH="29588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 y="1714500"/>
                        <a:ext cx="7978775" cy="4097338"/>
                      </a:xfrm>
                      <a:prstGeom prst="rect">
                        <a:avLst/>
                      </a:prstGeom>
                      <a:solidFill>
                        <a:schemeClr val="bg1"/>
                      </a:solidFill>
                      <a:ln w="50799">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One-Way ANOVA: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Sums of Squares Definitions</a:t>
            </a:r>
          </a:p>
        </p:txBody>
      </p:sp>
    </p:spTree>
    <p:extLst>
      <p:ext uri="{BB962C8B-B14F-4D97-AF65-F5344CB8AC3E}">
        <p14:creationId xmlns:p14="http://schemas.microsoft.com/office/powerpoint/2010/main" val="3779572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Analysis of Variance</a:t>
            </a:r>
          </a:p>
        </p:txBody>
      </p:sp>
      <p:sp>
        <p:nvSpPr>
          <p:cNvPr id="3" name="Content Placeholder 5"/>
          <p:cNvSpPr txBox="1">
            <a:spLocks/>
          </p:cNvSpPr>
          <p:nvPr/>
        </p:nvSpPr>
        <p:spPr>
          <a:xfrm>
            <a:off x="381000" y="1412875"/>
            <a:ext cx="8512175" cy="4530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Times New Roman" pitchFamily="18" charset="0"/>
                <a:cs typeface="Times New Roman" pitchFamily="18" charset="0"/>
              </a:rPr>
              <a:t>The total sum of square of variation is portioned into the sum of squares of treatment columns and the sum of squares of error.</a:t>
            </a:r>
          </a:p>
          <a:p>
            <a:r>
              <a:rPr lang="en-US" sz="2800" dirty="0" smtClean="0">
                <a:latin typeface="Times New Roman" pitchFamily="18" charset="0"/>
                <a:cs typeface="Times New Roman" pitchFamily="18" charset="0"/>
              </a:rPr>
              <a:t>ANOVA compares the relative sizes of the treatment variation and the error variation.</a:t>
            </a:r>
          </a:p>
          <a:p>
            <a:r>
              <a:rPr lang="en-US" sz="2800" dirty="0" smtClean="0">
                <a:latin typeface="Times New Roman" pitchFamily="18" charset="0"/>
                <a:cs typeface="Times New Roman" pitchFamily="18" charset="0"/>
              </a:rPr>
              <a:t>The error variation is unaccounted for variation and can be viewed at the point as variation due to individual differences in the groups.</a:t>
            </a:r>
          </a:p>
          <a:p>
            <a:r>
              <a:rPr lang="en-US" sz="2800" dirty="0" smtClean="0">
                <a:latin typeface="Times New Roman" pitchFamily="18" charset="0"/>
                <a:cs typeface="Times New Roman" pitchFamily="18" charset="0"/>
              </a:rPr>
              <a:t>If a significant difference in treatment is present, the treatment variation should be large relative to the error variation.</a:t>
            </a:r>
          </a:p>
        </p:txBody>
      </p:sp>
    </p:spTree>
    <p:extLst>
      <p:ext uri="{BB962C8B-B14F-4D97-AF65-F5344CB8AC3E}">
        <p14:creationId xmlns:p14="http://schemas.microsoft.com/office/powerpoint/2010/main" val="377957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850900" y="1714500"/>
            <a:ext cx="7518400" cy="3994150"/>
            <a:chOff x="528" y="1152"/>
            <a:chExt cx="4736" cy="2516"/>
          </a:xfrm>
        </p:grpSpPr>
        <p:sp>
          <p:nvSpPr>
            <p:cNvPr id="3" name="Rectangle 5"/>
            <p:cNvSpPr>
              <a:spLocks noChangeArrowheads="1"/>
            </p:cNvSpPr>
            <p:nvPr/>
          </p:nvSpPr>
          <p:spPr bwMode="auto">
            <a:xfrm>
              <a:off x="528" y="1152"/>
              <a:ext cx="4736" cy="2516"/>
            </a:xfrm>
            <a:prstGeom prst="rect">
              <a:avLst/>
            </a:prstGeom>
            <a:solidFill>
              <a:schemeClr val="bg1"/>
            </a:solidFill>
            <a:ln w="50799">
              <a:solidFill>
                <a:srgbClr val="F6BF69"/>
              </a:solidFill>
              <a:miter lim="800000"/>
              <a:headEnd/>
              <a:tailEnd/>
            </a:ln>
          </p:spPr>
          <p:txBody>
            <a:bodyPr wrap="none" anchor="ctr"/>
            <a:lstStyle/>
            <a:p>
              <a:pPr eaLnBrk="0" hangingPunct="0"/>
              <a:endParaRPr lang="en-US"/>
            </a:p>
          </p:txBody>
        </p:sp>
        <p:graphicFrame>
          <p:nvGraphicFramePr>
            <p:cNvPr id="4" name="Object 1024">
              <a:hlinkClick r:id="" action="ppaction://ole?verb=0"/>
            </p:cNvPr>
            <p:cNvGraphicFramePr>
              <a:graphicFrameLocks/>
            </p:cNvGraphicFramePr>
            <p:nvPr/>
          </p:nvGraphicFramePr>
          <p:xfrm>
            <a:off x="593" y="1244"/>
            <a:ext cx="2434" cy="2204"/>
          </p:xfrm>
          <a:graphic>
            <a:graphicData uri="http://schemas.openxmlformats.org/presentationml/2006/ole">
              <mc:AlternateContent xmlns:mc="http://schemas.openxmlformats.org/markup-compatibility/2006">
                <mc:Choice xmlns:v="urn:schemas-microsoft-com:vml" Requires="v">
                  <p:oleObj spid="_x0000_s33930" name="Equation" r:id="rId3" imgW="2920680" imgH="2920680" progId="Equation.3">
                    <p:embed/>
                  </p:oleObj>
                </mc:Choice>
                <mc:Fallback>
                  <p:oleObj name="Equation" r:id="rId3" imgW="2920680" imgH="29206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 y="1244"/>
                          <a:ext cx="2434" cy="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025">
              <a:hlinkClick r:id="" action="ppaction://ole?verb=0"/>
            </p:cNvPr>
            <p:cNvGraphicFramePr>
              <a:graphicFrameLocks/>
            </p:cNvGraphicFramePr>
            <p:nvPr>
              <p:extLst>
                <p:ext uri="{D42A27DB-BD31-4B8C-83A1-F6EECF244321}">
                  <p14:modId xmlns:p14="http://schemas.microsoft.com/office/powerpoint/2010/main" val="2645635924"/>
                </p:ext>
              </p:extLst>
            </p:nvPr>
          </p:nvGraphicFramePr>
          <p:xfrm>
            <a:off x="2881" y="2457"/>
            <a:ext cx="2263" cy="1160"/>
          </p:xfrm>
          <a:graphic>
            <a:graphicData uri="http://schemas.openxmlformats.org/presentationml/2006/ole">
              <mc:AlternateContent xmlns:mc="http://schemas.openxmlformats.org/markup-compatibility/2006">
                <mc:Choice xmlns:v="urn:schemas-microsoft-com:vml" Requires="v">
                  <p:oleObj spid="_x0000_s33931" name="Equation" r:id="rId5" imgW="3530520" imgH="1790640" progId="Equation.3">
                    <p:embed/>
                  </p:oleObj>
                </mc:Choice>
                <mc:Fallback>
                  <p:oleObj name="Equation" r:id="rId5" imgW="3530520" imgH="1790640" progId="Equation.3">
                    <p:embed/>
                    <p:pic>
                      <p:nvPicPr>
                        <p:cNvPr id="0" name=""/>
                        <p:cNvPicPr>
                          <a:picLocks noChangeArrowheads="1"/>
                        </p:cNvPicPr>
                        <p:nvPr/>
                      </p:nvPicPr>
                      <p:blipFill>
                        <a:blip r:embed="rId6"/>
                        <a:srcRect/>
                        <a:stretch>
                          <a:fillRect/>
                        </a:stretch>
                      </p:blipFill>
                      <p:spPr bwMode="auto">
                        <a:xfrm>
                          <a:off x="2881" y="2457"/>
                          <a:ext cx="2263" cy="1160"/>
                        </a:xfrm>
                        <a:prstGeom prst="rect">
                          <a:avLst/>
                        </a:prstGeom>
                        <a:solidFill>
                          <a:schemeClr val="bg1"/>
                        </a:solidFill>
                        <a:ln>
                          <a:noFill/>
                        </a:ln>
                        <a:effectLst/>
                      </p:spPr>
                    </p:pic>
                  </p:oleObj>
                </mc:Fallback>
              </mc:AlternateContent>
            </a:graphicData>
          </a:graphic>
        </p:graphicFrame>
      </p:grpSp>
      <p:sp>
        <p:nvSpPr>
          <p:cNvPr id="6" name="Title 7"/>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One-Way ANOVA: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Computational Formulas</a:t>
            </a:r>
          </a:p>
        </p:txBody>
      </p:sp>
    </p:spTree>
    <p:extLst>
      <p:ext uri="{BB962C8B-B14F-4D97-AF65-F5344CB8AC3E}">
        <p14:creationId xmlns:p14="http://schemas.microsoft.com/office/powerpoint/2010/main" val="377957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One-Way ANOVA: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Computational Formulas</a:t>
            </a:r>
          </a:p>
        </p:txBody>
      </p:sp>
      <p:sp>
        <p:nvSpPr>
          <p:cNvPr id="3" name="Content Placeholder 4"/>
          <p:cNvSpPr txBox="1">
            <a:spLocks/>
          </p:cNvSpPr>
          <p:nvPr/>
        </p:nvSpPr>
        <p:spPr>
          <a:xfrm>
            <a:off x="381000" y="1412875"/>
            <a:ext cx="8382000" cy="40735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Times New Roman" pitchFamily="18" charset="0"/>
                <a:cs typeface="Times New Roman" pitchFamily="18" charset="0"/>
              </a:rPr>
              <a:t>ANOVA is used to determine statistically whether</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the variance between the treatment level means</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is greater than the variances within levels</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(error variance)</a:t>
            </a:r>
          </a:p>
          <a:p>
            <a:r>
              <a:rPr lang="en-US" sz="2800" dirty="0" smtClean="0">
                <a:latin typeface="Times New Roman" pitchFamily="18" charset="0"/>
                <a:cs typeface="Times New Roman" pitchFamily="18" charset="0"/>
              </a:rPr>
              <a:t>Assumptions underlie ANOVA</a:t>
            </a:r>
          </a:p>
          <a:p>
            <a:pPr lvl="1"/>
            <a:r>
              <a:rPr lang="en-US" sz="2400" dirty="0" smtClean="0">
                <a:latin typeface="Times New Roman" pitchFamily="18" charset="0"/>
                <a:cs typeface="Times New Roman" pitchFamily="18" charset="0"/>
              </a:rPr>
              <a:t>Normally distributed populations</a:t>
            </a:r>
          </a:p>
          <a:p>
            <a:pPr lvl="1"/>
            <a:r>
              <a:rPr lang="en-US" sz="2400" dirty="0" smtClean="0">
                <a:latin typeface="Times New Roman" pitchFamily="18" charset="0"/>
                <a:cs typeface="Times New Roman" pitchFamily="18" charset="0"/>
              </a:rPr>
              <a:t>Observations represent random samples from</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the population</a:t>
            </a:r>
          </a:p>
          <a:p>
            <a:pPr lvl="1"/>
            <a:r>
              <a:rPr lang="en-US" sz="2400" dirty="0" smtClean="0">
                <a:latin typeface="Times New Roman" pitchFamily="18" charset="0"/>
                <a:cs typeface="Times New Roman" pitchFamily="18" charset="0"/>
              </a:rPr>
              <a:t>Variances of the population are equal</a:t>
            </a:r>
          </a:p>
        </p:txBody>
      </p:sp>
    </p:spTree>
    <p:extLst>
      <p:ext uri="{BB962C8B-B14F-4D97-AF65-F5344CB8AC3E}">
        <p14:creationId xmlns:p14="http://schemas.microsoft.com/office/powerpoint/2010/main" val="3779572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One-Way ANOVA: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Computational Formulas</a:t>
            </a:r>
          </a:p>
        </p:txBody>
      </p:sp>
      <p:sp>
        <p:nvSpPr>
          <p:cNvPr id="3" name="Content Placeholder 4"/>
          <p:cNvSpPr txBox="1">
            <a:spLocks/>
          </p:cNvSpPr>
          <p:nvPr/>
        </p:nvSpPr>
        <p:spPr>
          <a:xfrm>
            <a:off x="381000" y="1412875"/>
            <a:ext cx="8382000" cy="3844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Times New Roman" pitchFamily="18" charset="0"/>
                <a:cs typeface="Times New Roman" pitchFamily="18" charset="0"/>
              </a:rPr>
              <a:t>ANOVA is computed with the three sums of squares:</a:t>
            </a:r>
          </a:p>
          <a:p>
            <a:pPr lvl="1"/>
            <a:r>
              <a:rPr lang="en-US" smtClean="0">
                <a:latin typeface="Times New Roman" pitchFamily="18" charset="0"/>
                <a:cs typeface="Times New Roman" pitchFamily="18" charset="0"/>
              </a:rPr>
              <a:t>Total – Total Sum of Squares (SST); a measure of all variations in the dependent variable</a:t>
            </a:r>
          </a:p>
          <a:p>
            <a:pPr lvl="1"/>
            <a:r>
              <a:rPr lang="en-US" smtClean="0">
                <a:latin typeface="Times New Roman" pitchFamily="18" charset="0"/>
                <a:cs typeface="Times New Roman" pitchFamily="18" charset="0"/>
              </a:rPr>
              <a:t>Treatment – Sum of Squares Columns (SSC); measures</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the variations between treatments or columns since independent variable levels are present in columns</a:t>
            </a:r>
          </a:p>
          <a:p>
            <a:pPr lvl="1"/>
            <a:r>
              <a:rPr lang="en-US" smtClean="0">
                <a:latin typeface="Times New Roman" pitchFamily="18" charset="0"/>
                <a:cs typeface="Times New Roman" pitchFamily="18" charset="0"/>
              </a:rPr>
              <a:t>Error – Sum of Squares of Error (SSE); yields the variations within treatments (or columns)</a:t>
            </a:r>
          </a:p>
        </p:txBody>
      </p:sp>
    </p:spTree>
    <p:extLst>
      <p:ext uri="{BB962C8B-B14F-4D97-AF65-F5344CB8AC3E}">
        <p14:creationId xmlns:p14="http://schemas.microsoft.com/office/powerpoint/2010/main" val="3779572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One-Way ANOVA: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Preliminary Calculations</a:t>
            </a:r>
          </a:p>
        </p:txBody>
      </p:sp>
      <p:graphicFrame>
        <p:nvGraphicFramePr>
          <p:cNvPr id="3" name="Group 330"/>
          <p:cNvGraphicFramePr>
            <a:graphicFrameLocks/>
          </p:cNvGraphicFramePr>
          <p:nvPr>
            <p:extLst>
              <p:ext uri="{D42A27DB-BD31-4B8C-83A1-F6EECF244321}">
                <p14:modId xmlns:p14="http://schemas.microsoft.com/office/powerpoint/2010/main" val="3910302477"/>
              </p:ext>
            </p:extLst>
          </p:nvPr>
        </p:nvGraphicFramePr>
        <p:xfrm>
          <a:off x="381000" y="1676400"/>
          <a:ext cx="8382000" cy="3657600"/>
        </p:xfrm>
        <a:graphic>
          <a:graphicData uri="http://schemas.openxmlformats.org/drawingml/2006/table">
            <a:tbl>
              <a:tblPr/>
              <a:tblGrid>
                <a:gridCol w="923925"/>
                <a:gridCol w="1390650"/>
                <a:gridCol w="1390650"/>
                <a:gridCol w="1389063"/>
                <a:gridCol w="1390650"/>
                <a:gridCol w="1897062"/>
              </a:tblGrid>
              <a:tr h="304800">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dirty="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1</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2</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3</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4</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r>
              <a:tr h="304800">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Times New Roman" pitchFamily="18" charset="0"/>
                        </a:rPr>
                        <a:t>6.33</a:t>
                      </a:r>
                      <a:endParaRPr kumimoji="0" lang="en-US" sz="1400" b="1" i="0" u="none" strike="noStrike" cap="none" normalizeH="0" baseline="0" dirty="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6.26</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6.44</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6.29</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r>
              <a:tr h="304800">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Times New Roman" pitchFamily="18" charset="0"/>
                        </a:rPr>
                        <a:t>6.26</a:t>
                      </a:r>
                      <a:endParaRPr kumimoji="0" lang="en-US" sz="1400" b="1" i="0" u="none" strike="noStrike" cap="none" normalizeH="0" baseline="0" dirty="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6.36</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6.38</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6.23</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r>
              <a:tr h="304800">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6.31</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6.23</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6.58</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6.19</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r>
              <a:tr h="304800">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6.29</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6.27</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6.54</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6.21</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r>
              <a:tr h="304800">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6.4</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6.19</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6.56</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r>
              <a:tr h="304800">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6.5</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6.34</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r>
              <a:tr h="304800">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6.19</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6.58</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r>
              <a:tr h="304800">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6.22</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r>
              <a:tr h="279400">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T</a:t>
                      </a:r>
                      <a:r>
                        <a:rPr kumimoji="0" lang="en-US" sz="1400" b="1" i="0" u="none" strike="noStrike" cap="none" normalizeH="0" baseline="-25000" smtClean="0">
                          <a:ln>
                            <a:noFill/>
                          </a:ln>
                          <a:solidFill>
                            <a:srgbClr val="000000"/>
                          </a:solidFill>
                          <a:effectLst/>
                          <a:latin typeface="Calibri" pitchFamily="34" charset="0"/>
                          <a:cs typeface="Times New Roman" pitchFamily="18" charset="0"/>
                        </a:rPr>
                        <a:t>j</a:t>
                      </a:r>
                      <a:endParaRPr kumimoji="0" lang="en-US" sz="1400" b="1" i="0" u="none" strike="noStrike" cap="none" normalizeH="0" baseline="-2500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T</a:t>
                      </a:r>
                      <a:r>
                        <a:rPr kumimoji="0" lang="en-US" sz="1400" b="1" i="0" u="none" strike="noStrike" cap="none" normalizeH="0" baseline="-25000" smtClean="0">
                          <a:ln>
                            <a:noFill/>
                          </a:ln>
                          <a:solidFill>
                            <a:srgbClr val="000000"/>
                          </a:solidFill>
                          <a:effectLst/>
                          <a:latin typeface="Calibri" pitchFamily="34" charset="0"/>
                          <a:cs typeface="Times New Roman" pitchFamily="18" charset="0"/>
                        </a:rPr>
                        <a:t>1</a:t>
                      </a:r>
                      <a:r>
                        <a:rPr kumimoji="0" lang="en-US" sz="1400" b="1" i="0" u="none" strike="noStrike" cap="none" normalizeH="0" baseline="0" smtClean="0">
                          <a:ln>
                            <a:noFill/>
                          </a:ln>
                          <a:solidFill>
                            <a:srgbClr val="000000"/>
                          </a:solidFill>
                          <a:effectLst/>
                          <a:latin typeface="Calibri" pitchFamily="34" charset="0"/>
                          <a:cs typeface="Times New Roman" pitchFamily="18" charset="0"/>
                        </a:rPr>
                        <a:t> = 31.59</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T</a:t>
                      </a:r>
                      <a:r>
                        <a:rPr kumimoji="0" lang="en-US" sz="1400" b="1" i="0" u="none" strike="noStrike" cap="none" normalizeH="0" baseline="-25000" smtClean="0">
                          <a:ln>
                            <a:noFill/>
                          </a:ln>
                          <a:solidFill>
                            <a:srgbClr val="000000"/>
                          </a:solidFill>
                          <a:effectLst/>
                          <a:latin typeface="Calibri" pitchFamily="34" charset="0"/>
                          <a:cs typeface="Times New Roman" pitchFamily="18" charset="0"/>
                        </a:rPr>
                        <a:t>2</a:t>
                      </a:r>
                      <a:r>
                        <a:rPr kumimoji="0" lang="en-US" sz="1400" b="1" i="0" u="none" strike="noStrike" cap="none" normalizeH="0" baseline="0" smtClean="0">
                          <a:ln>
                            <a:noFill/>
                          </a:ln>
                          <a:solidFill>
                            <a:srgbClr val="000000"/>
                          </a:solidFill>
                          <a:effectLst/>
                          <a:latin typeface="Calibri" pitchFamily="34" charset="0"/>
                          <a:cs typeface="Times New Roman" pitchFamily="18" charset="0"/>
                        </a:rPr>
                        <a:t> = 50.22</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T</a:t>
                      </a:r>
                      <a:r>
                        <a:rPr kumimoji="0" lang="en-US" sz="1400" b="1" i="0" u="none" strike="noStrike" cap="none" normalizeH="0" baseline="-25000" smtClean="0">
                          <a:ln>
                            <a:noFill/>
                          </a:ln>
                          <a:solidFill>
                            <a:srgbClr val="000000"/>
                          </a:solidFill>
                          <a:effectLst/>
                          <a:latin typeface="Calibri" pitchFamily="34" charset="0"/>
                          <a:cs typeface="Times New Roman" pitchFamily="18" charset="0"/>
                        </a:rPr>
                        <a:t>3</a:t>
                      </a:r>
                      <a:r>
                        <a:rPr kumimoji="0" lang="en-US" sz="1400" b="1" i="0" u="none" strike="noStrike" cap="none" normalizeH="0" baseline="0" smtClean="0">
                          <a:ln>
                            <a:noFill/>
                          </a:ln>
                          <a:solidFill>
                            <a:srgbClr val="000000"/>
                          </a:solidFill>
                          <a:effectLst/>
                          <a:latin typeface="Calibri" pitchFamily="34" charset="0"/>
                          <a:cs typeface="Times New Roman" pitchFamily="18" charset="0"/>
                        </a:rPr>
                        <a:t> = 45.42</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T</a:t>
                      </a:r>
                      <a:r>
                        <a:rPr kumimoji="0" lang="en-US" sz="1400" b="1" i="0" u="none" strike="noStrike" cap="none" normalizeH="0" baseline="-25000" smtClean="0">
                          <a:ln>
                            <a:noFill/>
                          </a:ln>
                          <a:solidFill>
                            <a:srgbClr val="000000"/>
                          </a:solidFill>
                          <a:effectLst/>
                          <a:latin typeface="Calibri" pitchFamily="34" charset="0"/>
                          <a:cs typeface="Times New Roman" pitchFamily="18" charset="0"/>
                        </a:rPr>
                        <a:t>4</a:t>
                      </a:r>
                      <a:r>
                        <a:rPr kumimoji="0" lang="en-US" sz="1400" b="1" i="0" u="none" strike="noStrike" cap="none" normalizeH="0" baseline="0" smtClean="0">
                          <a:ln>
                            <a:noFill/>
                          </a:ln>
                          <a:solidFill>
                            <a:srgbClr val="000000"/>
                          </a:solidFill>
                          <a:effectLst/>
                          <a:latin typeface="Calibri" pitchFamily="34" charset="0"/>
                          <a:cs typeface="Times New Roman" pitchFamily="18" charset="0"/>
                        </a:rPr>
                        <a:t> = 24.92</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T = 152.15</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r>
              <a:tr h="280988">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n</a:t>
                      </a:r>
                      <a:r>
                        <a:rPr kumimoji="0" lang="en-US" sz="1400" b="1" i="0" u="none" strike="noStrike" cap="none" normalizeH="0" baseline="-25000" smtClean="0">
                          <a:ln>
                            <a:noFill/>
                          </a:ln>
                          <a:solidFill>
                            <a:srgbClr val="000000"/>
                          </a:solidFill>
                          <a:effectLst/>
                          <a:latin typeface="Calibri" pitchFamily="34" charset="0"/>
                          <a:cs typeface="Times New Roman" pitchFamily="18" charset="0"/>
                        </a:rPr>
                        <a:t>j</a:t>
                      </a:r>
                      <a:endParaRPr kumimoji="0" lang="en-US" sz="1400" b="1" i="0" u="none" strike="noStrike" cap="none" normalizeH="0" baseline="-2500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n</a:t>
                      </a:r>
                      <a:r>
                        <a:rPr kumimoji="0" lang="en-US" sz="1400" b="1" i="0" u="none" strike="noStrike" cap="none" normalizeH="0" baseline="-25000" smtClean="0">
                          <a:ln>
                            <a:noFill/>
                          </a:ln>
                          <a:solidFill>
                            <a:srgbClr val="000000"/>
                          </a:solidFill>
                          <a:effectLst/>
                          <a:latin typeface="Calibri" pitchFamily="34" charset="0"/>
                          <a:cs typeface="Times New Roman" pitchFamily="18" charset="0"/>
                        </a:rPr>
                        <a:t>1</a:t>
                      </a:r>
                      <a:r>
                        <a:rPr kumimoji="0" lang="en-US" sz="1400" b="1" i="0" u="none" strike="noStrike" cap="none" normalizeH="0" baseline="0" smtClean="0">
                          <a:ln>
                            <a:noFill/>
                          </a:ln>
                          <a:solidFill>
                            <a:srgbClr val="000000"/>
                          </a:solidFill>
                          <a:effectLst/>
                          <a:latin typeface="Calibri" pitchFamily="34" charset="0"/>
                          <a:cs typeface="Times New Roman" pitchFamily="18" charset="0"/>
                        </a:rPr>
                        <a:t> = 5</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n</a:t>
                      </a:r>
                      <a:r>
                        <a:rPr kumimoji="0" lang="en-US" sz="1400" b="1" i="0" u="none" strike="noStrike" cap="none" normalizeH="0" baseline="-25000" smtClean="0">
                          <a:ln>
                            <a:noFill/>
                          </a:ln>
                          <a:solidFill>
                            <a:srgbClr val="000000"/>
                          </a:solidFill>
                          <a:effectLst/>
                          <a:latin typeface="Calibri" pitchFamily="34" charset="0"/>
                          <a:cs typeface="Times New Roman" pitchFamily="18" charset="0"/>
                        </a:rPr>
                        <a:t>2</a:t>
                      </a:r>
                      <a:r>
                        <a:rPr kumimoji="0" lang="en-US" sz="1400" b="1" i="0" u="none" strike="noStrike" cap="none" normalizeH="0" baseline="0" smtClean="0">
                          <a:ln>
                            <a:noFill/>
                          </a:ln>
                          <a:solidFill>
                            <a:srgbClr val="000000"/>
                          </a:solidFill>
                          <a:effectLst/>
                          <a:latin typeface="Calibri" pitchFamily="34" charset="0"/>
                          <a:cs typeface="Times New Roman" pitchFamily="18" charset="0"/>
                        </a:rPr>
                        <a:t> = 8</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n</a:t>
                      </a:r>
                      <a:r>
                        <a:rPr kumimoji="0" lang="en-US" sz="1400" b="1" i="0" u="none" strike="noStrike" cap="none" normalizeH="0" baseline="-25000" smtClean="0">
                          <a:ln>
                            <a:noFill/>
                          </a:ln>
                          <a:solidFill>
                            <a:srgbClr val="000000"/>
                          </a:solidFill>
                          <a:effectLst/>
                          <a:latin typeface="Calibri" pitchFamily="34" charset="0"/>
                          <a:cs typeface="Times New Roman" pitchFamily="18" charset="0"/>
                        </a:rPr>
                        <a:t>3</a:t>
                      </a:r>
                      <a:r>
                        <a:rPr kumimoji="0" lang="en-US" sz="1400" b="1" i="0" u="none" strike="noStrike" cap="none" normalizeH="0" baseline="0" smtClean="0">
                          <a:ln>
                            <a:noFill/>
                          </a:ln>
                          <a:solidFill>
                            <a:srgbClr val="000000"/>
                          </a:solidFill>
                          <a:effectLst/>
                          <a:latin typeface="Calibri" pitchFamily="34" charset="0"/>
                          <a:cs typeface="Times New Roman" pitchFamily="18" charset="0"/>
                        </a:rPr>
                        <a:t> =  7</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n</a:t>
                      </a:r>
                      <a:r>
                        <a:rPr kumimoji="0" lang="en-US" sz="1400" b="1" i="0" u="none" strike="noStrike" cap="none" normalizeH="0" baseline="-25000" smtClean="0">
                          <a:ln>
                            <a:noFill/>
                          </a:ln>
                          <a:solidFill>
                            <a:srgbClr val="000000"/>
                          </a:solidFill>
                          <a:effectLst/>
                          <a:latin typeface="Calibri" pitchFamily="34" charset="0"/>
                          <a:cs typeface="Times New Roman" pitchFamily="18" charset="0"/>
                        </a:rPr>
                        <a:t>4</a:t>
                      </a:r>
                      <a:r>
                        <a:rPr kumimoji="0" lang="en-US" sz="1400" b="1" i="0" u="none" strike="noStrike" cap="none" normalizeH="0" baseline="0" smtClean="0">
                          <a:ln>
                            <a:noFill/>
                          </a:ln>
                          <a:solidFill>
                            <a:srgbClr val="000000"/>
                          </a:solidFill>
                          <a:effectLst/>
                          <a:latin typeface="Calibri" pitchFamily="34" charset="0"/>
                          <a:cs typeface="Times New Roman" pitchFamily="18" charset="0"/>
                        </a:rPr>
                        <a:t> = 4</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N = 24</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r>
              <a:tr h="280988">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Mean</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6.318000</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6.277500</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6.488571</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alibri" pitchFamily="34" charset="0"/>
                          <a:cs typeface="Times New Roman" pitchFamily="18" charset="0"/>
                        </a:rPr>
                        <a:t>6.230000</a:t>
                      </a:r>
                      <a:endParaRPr kumimoji="0" lang="en-US" sz="1400" b="1" i="0" u="none" strike="noStrike" cap="none" normalizeH="0" baseline="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Times New Roman" pitchFamily="18" charset="0"/>
                        </a:rPr>
                        <a:t>6.339583</a:t>
                      </a:r>
                      <a:endParaRPr kumimoji="0" lang="en-US" sz="1400" b="1" i="0" u="none" strike="noStrike" cap="none" normalizeH="0" baseline="0" dirty="0" smtClean="0">
                        <a:ln>
                          <a:noFill/>
                        </a:ln>
                        <a:solidFill>
                          <a:srgbClr val="000000"/>
                        </a:solidFill>
                        <a:effectLst/>
                        <a:latin typeface="Calibri" pitchFamily="34" charset="0"/>
                      </a:endParaRPr>
                    </a:p>
                  </a:txBody>
                  <a:tcPr marL="127658" marR="127658" anchor="b"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779572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extLst>
              <p:ext uri="{D42A27DB-BD31-4B8C-83A1-F6EECF244321}">
                <p14:modId xmlns:p14="http://schemas.microsoft.com/office/powerpoint/2010/main" val="1976107556"/>
              </p:ext>
            </p:extLst>
          </p:nvPr>
        </p:nvGraphicFramePr>
        <p:xfrm>
          <a:off x="676275" y="1714500"/>
          <a:ext cx="7791450" cy="3795713"/>
        </p:xfrm>
        <a:graphic>
          <a:graphicData uri="http://schemas.openxmlformats.org/presentationml/2006/ole">
            <mc:AlternateContent xmlns:mc="http://schemas.openxmlformats.org/markup-compatibility/2006">
              <mc:Choice xmlns:v="urn:schemas-microsoft-com:vml" Requires="v">
                <p:oleObj spid="_x0000_s34881" name="Equation" r:id="rId3" imgW="5765760" imgH="3149280" progId="Equation.3">
                  <p:embed/>
                </p:oleObj>
              </mc:Choice>
              <mc:Fallback>
                <p:oleObj name="Equation" r:id="rId3" imgW="5765760" imgH="3149280" progId="Equation.3">
                  <p:embed/>
                  <p:pic>
                    <p:nvPicPr>
                      <p:cNvPr id="0" name=""/>
                      <p:cNvPicPr>
                        <a:picLocks noChangeArrowheads="1"/>
                      </p:cNvPicPr>
                      <p:nvPr/>
                    </p:nvPicPr>
                    <p:blipFill>
                      <a:blip r:embed="rId4"/>
                      <a:srcRect/>
                      <a:stretch>
                        <a:fillRect/>
                      </a:stretch>
                    </p:blipFill>
                    <p:spPr bwMode="auto">
                      <a:xfrm>
                        <a:off x="676275" y="1714500"/>
                        <a:ext cx="7791450" cy="3795713"/>
                      </a:xfrm>
                      <a:prstGeom prst="rect">
                        <a:avLst/>
                      </a:prstGeom>
                      <a:solidFill>
                        <a:schemeClr val="bg1"/>
                      </a:solidFill>
                      <a:ln w="50799">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One-Way ANOVA: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Sum of Squares Calculations</a:t>
            </a:r>
          </a:p>
        </p:txBody>
      </p:sp>
    </p:spTree>
    <p:extLst>
      <p:ext uri="{BB962C8B-B14F-4D97-AF65-F5344CB8AC3E}">
        <p14:creationId xmlns:p14="http://schemas.microsoft.com/office/powerpoint/2010/main" val="3779572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a:hlinkClick r:id="" action="ppaction://ole?verb=0"/>
          </p:cNvPr>
          <p:cNvGraphicFramePr>
            <a:graphicFrameLocks noChangeAspect="1"/>
          </p:cNvGraphicFramePr>
          <p:nvPr>
            <p:extLst>
              <p:ext uri="{D42A27DB-BD31-4B8C-83A1-F6EECF244321}">
                <p14:modId xmlns:p14="http://schemas.microsoft.com/office/powerpoint/2010/main" val="1404387062"/>
              </p:ext>
            </p:extLst>
          </p:nvPr>
        </p:nvGraphicFramePr>
        <p:xfrm>
          <a:off x="552450" y="1714500"/>
          <a:ext cx="8039100" cy="3314700"/>
        </p:xfrm>
        <a:graphic>
          <a:graphicData uri="http://schemas.openxmlformats.org/presentationml/2006/ole">
            <mc:AlternateContent xmlns:mc="http://schemas.openxmlformats.org/markup-compatibility/2006">
              <mc:Choice xmlns:v="urn:schemas-microsoft-com:vml" Requires="v">
                <p:oleObj spid="_x0000_s35904" name="Equation" r:id="rId3" imgW="4228920" imgH="1739880" progId="Equation.3">
                  <p:embed/>
                </p:oleObj>
              </mc:Choice>
              <mc:Fallback>
                <p:oleObj name="Equation" r:id="rId3" imgW="4228920" imgH="1739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1714500"/>
                        <a:ext cx="8039100" cy="3314700"/>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One-Way ANOVA: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Sum of Squares Calculations</a:t>
            </a:r>
          </a:p>
        </p:txBody>
      </p:sp>
    </p:spTree>
    <p:extLst>
      <p:ext uri="{BB962C8B-B14F-4D97-AF65-F5344CB8AC3E}">
        <p14:creationId xmlns:p14="http://schemas.microsoft.com/office/powerpoint/2010/main" val="377957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5"/>
          <p:cNvSpPr txBox="1">
            <a:spLocks/>
          </p:cNvSpPr>
          <p:nvPr/>
        </p:nvSpPr>
        <p:spPr>
          <a:xfrm>
            <a:off x="381000" y="1143000"/>
            <a:ext cx="8382000" cy="5105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Times New Roman" pitchFamily="18" charset="0"/>
                <a:cs typeface="Times New Roman" pitchFamily="18" charset="0"/>
              </a:rPr>
              <a:t>Understand the differences between various experimental designs and when to use them.</a:t>
            </a:r>
          </a:p>
          <a:p>
            <a:r>
              <a:rPr lang="en-US" sz="2400" dirty="0" smtClean="0">
                <a:latin typeface="Times New Roman" pitchFamily="18" charset="0"/>
                <a:cs typeface="Times New Roman" pitchFamily="18" charset="0"/>
              </a:rPr>
              <a:t>Compute and interpret the results of a one-way ANOVA.</a:t>
            </a:r>
          </a:p>
          <a:p>
            <a:r>
              <a:rPr lang="en-US" sz="2400" dirty="0" smtClean="0">
                <a:latin typeface="Times New Roman" pitchFamily="18" charset="0"/>
                <a:cs typeface="Times New Roman" pitchFamily="18" charset="0"/>
              </a:rPr>
              <a:t>Compute and interpret the results of a random block design.</a:t>
            </a:r>
          </a:p>
          <a:p>
            <a:r>
              <a:rPr lang="en-US" sz="2400" dirty="0" smtClean="0">
                <a:latin typeface="Times New Roman" pitchFamily="18" charset="0"/>
                <a:cs typeface="Times New Roman" pitchFamily="18" charset="0"/>
              </a:rPr>
              <a:t>Compute and interpret the results of a two-way ANOVA.</a:t>
            </a:r>
          </a:p>
          <a:p>
            <a:r>
              <a:rPr lang="en-US" sz="2400" dirty="0" smtClean="0">
                <a:latin typeface="Times New Roman" pitchFamily="18" charset="0"/>
                <a:cs typeface="Times New Roman" pitchFamily="18" charset="0"/>
              </a:rPr>
              <a:t>Understand and interpret interactions between variables.</a:t>
            </a:r>
          </a:p>
          <a:p>
            <a:r>
              <a:rPr lang="en-US" sz="2400" dirty="0" smtClean="0">
                <a:latin typeface="Times New Roman" pitchFamily="18" charset="0"/>
                <a:cs typeface="Times New Roman" pitchFamily="18" charset="0"/>
              </a:rPr>
              <a:t>Know when and how to use multiple comparison techniques.</a:t>
            </a:r>
          </a:p>
        </p:txBody>
      </p:sp>
      <p:sp>
        <p:nvSpPr>
          <p:cNvPr id="3" name="Title 6"/>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Learning Objectives</a:t>
            </a:r>
          </a:p>
        </p:txBody>
      </p:sp>
    </p:spTree>
    <p:extLst>
      <p:ext uri="{BB962C8B-B14F-4D97-AF65-F5344CB8AC3E}">
        <p14:creationId xmlns:p14="http://schemas.microsoft.com/office/powerpoint/2010/main" val="392773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81000" y="1412875"/>
            <a:ext cx="8382000" cy="3235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0A0A0A"/>
                </a:solidFill>
              </a:rPr>
              <a:t>Other items</a:t>
            </a:r>
          </a:p>
          <a:p>
            <a:pPr lvl="1"/>
            <a:r>
              <a:rPr lang="en-US" smtClean="0">
                <a:solidFill>
                  <a:srgbClr val="0A0A0A"/>
                </a:solidFill>
              </a:rPr>
              <a:t>MSC – Mean Squares of Columns</a:t>
            </a:r>
          </a:p>
          <a:p>
            <a:pPr lvl="1"/>
            <a:r>
              <a:rPr lang="en-US" smtClean="0">
                <a:solidFill>
                  <a:srgbClr val="0A0A0A"/>
                </a:solidFill>
              </a:rPr>
              <a:t>MSE - Error</a:t>
            </a:r>
          </a:p>
          <a:p>
            <a:pPr lvl="1"/>
            <a:r>
              <a:rPr lang="en-US" smtClean="0">
                <a:solidFill>
                  <a:srgbClr val="0A0A0A"/>
                </a:solidFill>
              </a:rPr>
              <a:t>MST - Total</a:t>
            </a:r>
          </a:p>
          <a:p>
            <a:r>
              <a:rPr lang="en-US" smtClean="0">
                <a:solidFill>
                  <a:srgbClr val="0A0A0A"/>
                </a:solidFill>
              </a:rPr>
              <a:t>F value – determined by dividing the treatment variance (MSC) by the error variance (MSE)</a:t>
            </a:r>
          </a:p>
          <a:p>
            <a:pPr lvl="1"/>
            <a:r>
              <a:rPr lang="en-US" smtClean="0">
                <a:solidFill>
                  <a:srgbClr val="0A0A0A"/>
                </a:solidFill>
              </a:rPr>
              <a:t>F value is a ratio of the treatment variance to the error variance</a:t>
            </a:r>
          </a:p>
          <a:p>
            <a:endParaRPr lang="en-US" smtClean="0"/>
          </a:p>
        </p:txBody>
      </p:sp>
      <p:sp>
        <p:nvSpPr>
          <p:cNvPr id="3" name="Title 3"/>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One-Way ANOVA: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Computational Formulas</a:t>
            </a:r>
          </a:p>
        </p:txBody>
      </p:sp>
    </p:spTree>
    <p:extLst>
      <p:ext uri="{BB962C8B-B14F-4D97-AF65-F5344CB8AC3E}">
        <p14:creationId xmlns:p14="http://schemas.microsoft.com/office/powerpoint/2010/main" val="3779572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a:hlinkClick r:id="" action="ppaction://ole?verb=0"/>
          </p:cNvPr>
          <p:cNvGraphicFramePr>
            <a:graphicFrameLocks/>
          </p:cNvGraphicFramePr>
          <p:nvPr>
            <p:extLst>
              <p:ext uri="{D42A27DB-BD31-4B8C-83A1-F6EECF244321}">
                <p14:modId xmlns:p14="http://schemas.microsoft.com/office/powerpoint/2010/main" val="3538213848"/>
              </p:ext>
            </p:extLst>
          </p:nvPr>
        </p:nvGraphicFramePr>
        <p:xfrm>
          <a:off x="2392363" y="1714500"/>
          <a:ext cx="4359275" cy="4414838"/>
        </p:xfrm>
        <a:graphic>
          <a:graphicData uri="http://schemas.openxmlformats.org/presentationml/2006/ole">
            <mc:AlternateContent xmlns:mc="http://schemas.openxmlformats.org/markup-compatibility/2006">
              <mc:Choice xmlns:v="urn:schemas-microsoft-com:vml" Requires="v">
                <p:oleObj spid="_x0000_s36926" name="Equation" r:id="rId3" imgW="2057400" imgH="2336760" progId="Equation.3">
                  <p:embed/>
                </p:oleObj>
              </mc:Choice>
              <mc:Fallback>
                <p:oleObj name="Equation" r:id="rId3" imgW="2057400" imgH="2336760" progId="Equation.3">
                  <p:embed/>
                  <p:pic>
                    <p:nvPicPr>
                      <p:cNvPr id="0" name=""/>
                      <p:cNvPicPr>
                        <a:picLocks noChangeArrowheads="1"/>
                      </p:cNvPicPr>
                      <p:nvPr/>
                    </p:nvPicPr>
                    <p:blipFill>
                      <a:blip r:embed="rId4"/>
                      <a:srcRect/>
                      <a:stretch>
                        <a:fillRect/>
                      </a:stretch>
                    </p:blipFill>
                    <p:spPr bwMode="auto">
                      <a:xfrm>
                        <a:off x="2392363" y="1714500"/>
                        <a:ext cx="4359275" cy="4414838"/>
                      </a:xfrm>
                      <a:prstGeom prst="rect">
                        <a:avLst/>
                      </a:prstGeom>
                      <a:solidFill>
                        <a:schemeClr val="bg1"/>
                      </a:solidFill>
                      <a:ln w="50799">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One-Way ANOVA: Mean Square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and F Calculations</a:t>
            </a:r>
          </a:p>
        </p:txBody>
      </p:sp>
    </p:spTree>
    <p:extLst>
      <p:ext uri="{BB962C8B-B14F-4D97-AF65-F5344CB8AC3E}">
        <p14:creationId xmlns:p14="http://schemas.microsoft.com/office/powerpoint/2010/main" val="3779572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838200" y="1714500"/>
            <a:ext cx="7454900" cy="2095500"/>
          </a:xfrm>
          <a:prstGeom prst="rect">
            <a:avLst/>
          </a:prstGeom>
          <a:solidFill>
            <a:schemeClr val="bg1"/>
          </a:solidFill>
          <a:ln w="50799">
            <a:solidFill>
              <a:srgbClr val="F6BF69"/>
            </a:solidFill>
            <a:miter lim="800000"/>
            <a:headEnd/>
            <a:tailEnd/>
          </a:ln>
        </p:spPr>
        <p:txBody>
          <a:bodyPr lIns="90488" tIns="44450" rIns="90488" bIns="44450"/>
          <a:lstStyle/>
          <a:p>
            <a:pPr marL="285750" indent="-285750" eaLnBrk="0" hangingPunct="0">
              <a:lnSpc>
                <a:spcPct val="80000"/>
              </a:lnSpc>
              <a:spcBef>
                <a:spcPct val="20000"/>
              </a:spcBef>
              <a:tabLst>
                <a:tab pos="2400300" algn="r"/>
                <a:tab pos="3200400" algn="r"/>
                <a:tab pos="4629150" algn="r"/>
                <a:tab pos="6000750" algn="r"/>
              </a:tabLst>
            </a:pPr>
            <a:r>
              <a:rPr lang="en-US" sz="2400" b="1" i="0" dirty="0">
                <a:solidFill>
                  <a:srgbClr val="414141"/>
                </a:solidFill>
                <a:latin typeface="Calibri" pitchFamily="34" charset="0"/>
              </a:rPr>
              <a:t>Source of Variance		</a:t>
            </a:r>
            <a:r>
              <a:rPr lang="en-US" sz="2400" b="1" i="0" dirty="0" err="1">
                <a:solidFill>
                  <a:srgbClr val="414141"/>
                </a:solidFill>
                <a:latin typeface="Calibri" pitchFamily="34" charset="0"/>
              </a:rPr>
              <a:t>df</a:t>
            </a:r>
            <a:r>
              <a:rPr lang="en-US" sz="2400" b="1" i="0" dirty="0">
                <a:solidFill>
                  <a:srgbClr val="414141"/>
                </a:solidFill>
                <a:latin typeface="Calibri" pitchFamily="34" charset="0"/>
              </a:rPr>
              <a:t>	SS	MS	F</a:t>
            </a:r>
          </a:p>
          <a:p>
            <a:pPr marL="285750" indent="-285750" eaLnBrk="0" hangingPunct="0">
              <a:lnSpc>
                <a:spcPct val="80000"/>
              </a:lnSpc>
              <a:spcBef>
                <a:spcPct val="20000"/>
              </a:spcBef>
              <a:tabLst>
                <a:tab pos="2400300" algn="r"/>
                <a:tab pos="3200400" algn="r"/>
                <a:tab pos="4629150" algn="r"/>
                <a:tab pos="6000750" algn="r"/>
              </a:tabLst>
            </a:pPr>
            <a:endParaRPr lang="en-US" sz="2400" b="1" i="0" dirty="0">
              <a:solidFill>
                <a:srgbClr val="414141"/>
              </a:solidFill>
              <a:latin typeface="Calibri" pitchFamily="34" charset="0"/>
            </a:endParaRPr>
          </a:p>
          <a:p>
            <a:pPr marL="285750" indent="-285750" eaLnBrk="0" hangingPunct="0">
              <a:lnSpc>
                <a:spcPct val="80000"/>
              </a:lnSpc>
              <a:spcBef>
                <a:spcPct val="20000"/>
              </a:spcBef>
              <a:tabLst>
                <a:tab pos="2400300" algn="r"/>
                <a:tab pos="3200400" algn="r"/>
                <a:tab pos="4629150" algn="r"/>
                <a:tab pos="6000750" algn="r"/>
              </a:tabLst>
            </a:pPr>
            <a:r>
              <a:rPr lang="en-US" sz="2400" b="1" i="0" dirty="0">
                <a:solidFill>
                  <a:srgbClr val="414141"/>
                </a:solidFill>
                <a:latin typeface="Calibri" pitchFamily="34" charset="0"/>
              </a:rPr>
              <a:t>Between		3	0.23658	0.078860	10.18</a:t>
            </a:r>
          </a:p>
          <a:p>
            <a:pPr marL="285750" indent="-285750" eaLnBrk="0" hangingPunct="0">
              <a:lnSpc>
                <a:spcPct val="80000"/>
              </a:lnSpc>
              <a:spcBef>
                <a:spcPct val="20000"/>
              </a:spcBef>
              <a:tabLst>
                <a:tab pos="2400300" algn="r"/>
                <a:tab pos="3200400" algn="r"/>
                <a:tab pos="4629150" algn="r"/>
                <a:tab pos="6000750" algn="r"/>
              </a:tabLst>
            </a:pPr>
            <a:r>
              <a:rPr lang="en-US" sz="2400" b="1" i="0" dirty="0">
                <a:solidFill>
                  <a:srgbClr val="414141"/>
                </a:solidFill>
                <a:latin typeface="Calibri" pitchFamily="34" charset="0"/>
              </a:rPr>
              <a:t>Error		</a:t>
            </a:r>
            <a:r>
              <a:rPr lang="en-US" sz="2400" b="1" i="0" u="sng" dirty="0">
                <a:solidFill>
                  <a:srgbClr val="414141"/>
                </a:solidFill>
                <a:latin typeface="Calibri" pitchFamily="34" charset="0"/>
              </a:rPr>
              <a:t>20</a:t>
            </a:r>
            <a:r>
              <a:rPr lang="en-US" sz="2400" b="1" i="0" dirty="0">
                <a:solidFill>
                  <a:srgbClr val="414141"/>
                </a:solidFill>
                <a:latin typeface="Calibri" pitchFamily="34" charset="0"/>
              </a:rPr>
              <a:t>	</a:t>
            </a:r>
            <a:r>
              <a:rPr lang="en-US" sz="2400" b="1" i="0" u="sng" dirty="0">
                <a:solidFill>
                  <a:srgbClr val="414141"/>
                </a:solidFill>
                <a:latin typeface="Calibri" pitchFamily="34" charset="0"/>
              </a:rPr>
              <a:t>0.15492</a:t>
            </a:r>
            <a:r>
              <a:rPr lang="en-US" sz="2400" b="1" i="0" dirty="0">
                <a:solidFill>
                  <a:srgbClr val="414141"/>
                </a:solidFill>
                <a:latin typeface="Calibri" pitchFamily="34" charset="0"/>
              </a:rPr>
              <a:t>	0.007746</a:t>
            </a:r>
          </a:p>
          <a:p>
            <a:pPr marL="285750" indent="-285750" eaLnBrk="0" hangingPunct="0">
              <a:lnSpc>
                <a:spcPct val="80000"/>
              </a:lnSpc>
              <a:spcBef>
                <a:spcPct val="20000"/>
              </a:spcBef>
              <a:tabLst>
                <a:tab pos="2400300" algn="r"/>
                <a:tab pos="3200400" algn="r"/>
                <a:tab pos="4629150" algn="r"/>
                <a:tab pos="6000750" algn="r"/>
              </a:tabLst>
            </a:pPr>
            <a:r>
              <a:rPr lang="en-US" sz="2400" b="1" i="0" dirty="0">
                <a:solidFill>
                  <a:srgbClr val="414141"/>
                </a:solidFill>
                <a:latin typeface="Calibri" pitchFamily="34" charset="0"/>
              </a:rPr>
              <a:t>Total		23	0.39150</a:t>
            </a:r>
          </a:p>
          <a:p>
            <a:pPr marL="285750" indent="-285750" eaLnBrk="0" latinLnBrk="1" hangingPunct="0">
              <a:lnSpc>
                <a:spcPct val="90000"/>
              </a:lnSpc>
              <a:spcBef>
                <a:spcPct val="30000"/>
              </a:spcBef>
              <a:tabLst>
                <a:tab pos="2400300" algn="r"/>
                <a:tab pos="3200400" algn="r"/>
                <a:tab pos="4629150" algn="r"/>
                <a:tab pos="6000750" algn="r"/>
              </a:tabLst>
            </a:pPr>
            <a:endParaRPr lang="en-US" sz="2400" b="1" i="0" dirty="0">
              <a:solidFill>
                <a:srgbClr val="414141"/>
              </a:solidFill>
            </a:endParaRPr>
          </a:p>
        </p:txBody>
      </p:sp>
      <p:sp>
        <p:nvSpPr>
          <p:cNvPr id="3" name="Title 4"/>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Analysis of Variance for Valve Openings</a:t>
            </a:r>
          </a:p>
        </p:txBody>
      </p:sp>
    </p:spTree>
    <p:extLst>
      <p:ext uri="{BB962C8B-B14F-4D97-AF65-F5344CB8AC3E}">
        <p14:creationId xmlns:p14="http://schemas.microsoft.com/office/powerpoint/2010/main" val="377957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F Table</a:t>
            </a:r>
          </a:p>
        </p:txBody>
      </p:sp>
      <p:sp>
        <p:nvSpPr>
          <p:cNvPr id="3" name="Content Placeholder 4"/>
          <p:cNvSpPr txBox="1">
            <a:spLocks/>
          </p:cNvSpPr>
          <p:nvPr/>
        </p:nvSpPr>
        <p:spPr>
          <a:xfrm>
            <a:off x="381000" y="1412875"/>
            <a:ext cx="8550275" cy="33115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F distribution table is in Table A7.</a:t>
            </a:r>
          </a:p>
          <a:p>
            <a:r>
              <a:rPr lang="en-US" dirty="0" smtClean="0">
                <a:latin typeface="Times New Roman" pitchFamily="18" charset="0"/>
                <a:cs typeface="Times New Roman" pitchFamily="18" charset="0"/>
              </a:rPr>
              <a:t>Associated with every F table are two unique </a:t>
            </a:r>
            <a:r>
              <a:rPr lang="en-US" dirty="0" err="1" smtClean="0">
                <a:latin typeface="Times New Roman" pitchFamily="18" charset="0"/>
                <a:cs typeface="Times New Roman" pitchFamily="18" charset="0"/>
              </a:rPr>
              <a:t>df</a:t>
            </a:r>
            <a:r>
              <a:rPr lang="en-US" dirty="0" smtClean="0">
                <a:latin typeface="Times New Roman" pitchFamily="18" charset="0"/>
                <a:cs typeface="Times New Roman" pitchFamily="18" charset="0"/>
              </a:rPr>
              <a:t> variables: degrees of freedom in the numerator,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 degrees of freedom in the denominator.</a:t>
            </a:r>
          </a:p>
          <a:p>
            <a:r>
              <a:rPr lang="en-US" dirty="0" smtClean="0">
                <a:latin typeface="Times New Roman" pitchFamily="18" charset="0"/>
                <a:cs typeface="Times New Roman" pitchFamily="18" charset="0"/>
              </a:rPr>
              <a:t>Stat computer software packages for computing ANOVA usually give a probability for the F value, which allows hypothesis testing decisions for any values of alpha .</a:t>
            </a:r>
          </a:p>
        </p:txBody>
      </p:sp>
    </p:spTree>
    <p:extLst>
      <p:ext uri="{BB962C8B-B14F-4D97-AF65-F5344CB8AC3E}">
        <p14:creationId xmlns:p14="http://schemas.microsoft.com/office/powerpoint/2010/main" val="3779572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30"/>
          <p:cNvSpPr>
            <a:spLocks noChangeArrowheads="1"/>
          </p:cNvSpPr>
          <p:nvPr/>
        </p:nvSpPr>
        <p:spPr bwMode="auto">
          <a:xfrm>
            <a:off x="265113" y="1682750"/>
            <a:ext cx="8585200" cy="4191000"/>
          </a:xfrm>
          <a:prstGeom prst="rect">
            <a:avLst/>
          </a:prstGeom>
          <a:solidFill>
            <a:srgbClr val="FFFFFF"/>
          </a:solidFill>
          <a:ln w="25399">
            <a:solidFill>
              <a:srgbClr val="CC6600"/>
            </a:solidFill>
            <a:miter lim="800000"/>
            <a:headEnd/>
            <a:tailEnd/>
          </a:ln>
        </p:spPr>
        <p:txBody>
          <a:bodyPr wrap="none" anchor="ctr"/>
          <a:lstStyle/>
          <a:p>
            <a:pPr algn="ctr"/>
            <a:r>
              <a:rPr lang="en-US" sz="1400" i="0">
                <a:solidFill>
                  <a:srgbClr val="000000"/>
                </a:solidFill>
                <a:latin typeface="Helvetica" pitchFamily="34" charset="0"/>
              </a:rPr>
              <a:t>	</a:t>
            </a:r>
          </a:p>
          <a:p>
            <a:pPr algn="ctr"/>
            <a:endParaRPr lang="en-US" sz="1400" i="0">
              <a:solidFill>
                <a:srgbClr val="000000"/>
              </a:solidFill>
            </a:endParaRPr>
          </a:p>
        </p:txBody>
      </p:sp>
      <p:graphicFrame>
        <p:nvGraphicFramePr>
          <p:cNvPr id="3" name="Object 1024">
            <a:hlinkClick r:id="" action="ppaction://ole?verb=0"/>
          </p:cNvPr>
          <p:cNvGraphicFramePr>
            <a:graphicFrameLocks/>
          </p:cNvGraphicFramePr>
          <p:nvPr/>
        </p:nvGraphicFramePr>
        <p:xfrm>
          <a:off x="7178675" y="1906588"/>
          <a:ext cx="1489075" cy="774700"/>
        </p:xfrm>
        <a:graphic>
          <a:graphicData uri="http://schemas.openxmlformats.org/presentationml/2006/ole">
            <mc:AlternateContent xmlns:mc="http://schemas.openxmlformats.org/markup-compatibility/2006">
              <mc:Choice xmlns:v="urn:schemas-microsoft-com:vml" Requires="v">
                <p:oleObj spid="_x0000_s37945" name="Equation" r:id="rId3" imgW="520560" imgH="253800" progId="Equation.3">
                  <p:embed/>
                </p:oleObj>
              </mc:Choice>
              <mc:Fallback>
                <p:oleObj name="Equation" r:id="rId3" imgW="520560" imgH="2538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8675" y="1906588"/>
                        <a:ext cx="148907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Arc 1092"/>
          <p:cNvSpPr>
            <a:spLocks/>
          </p:cNvSpPr>
          <p:nvPr/>
        </p:nvSpPr>
        <p:spPr bwMode="auto">
          <a:xfrm>
            <a:off x="3389313" y="2368550"/>
            <a:ext cx="3868737" cy="2974975"/>
          </a:xfrm>
          <a:custGeom>
            <a:avLst/>
            <a:gdLst>
              <a:gd name="T0" fmla="*/ 0 w 21486"/>
              <a:gd name="T1" fmla="*/ 2147483647 h 21600"/>
              <a:gd name="T2" fmla="*/ 2147483647 w 21486"/>
              <a:gd name="T3" fmla="*/ 0 h 21600"/>
              <a:gd name="T4" fmla="*/ 2147483647 w 21486"/>
              <a:gd name="T5" fmla="*/ 2147483647 h 21600"/>
              <a:gd name="T6" fmla="*/ 0 60000 65536"/>
              <a:gd name="T7" fmla="*/ 0 60000 65536"/>
              <a:gd name="T8" fmla="*/ 0 60000 65536"/>
              <a:gd name="T9" fmla="*/ 0 w 21486"/>
              <a:gd name="T10" fmla="*/ 0 h 21600"/>
              <a:gd name="T11" fmla="*/ 21486 w 21486"/>
              <a:gd name="T12" fmla="*/ 21600 h 21600"/>
            </a:gdLst>
            <a:ahLst/>
            <a:cxnLst>
              <a:cxn ang="T6">
                <a:pos x="T0" y="T1"/>
              </a:cxn>
              <a:cxn ang="T7">
                <a:pos x="T2" y="T3"/>
              </a:cxn>
              <a:cxn ang="T8">
                <a:pos x="T4" y="T5"/>
              </a:cxn>
            </a:cxnLst>
            <a:rect l="T9" t="T10" r="T11" b="T12"/>
            <a:pathLst>
              <a:path w="21486" h="21600" fill="none" extrusionOk="0">
                <a:moveTo>
                  <a:pt x="-1" y="19387"/>
                </a:moveTo>
                <a:cubicBezTo>
                  <a:pt x="1133" y="8376"/>
                  <a:pt x="10407" y="4"/>
                  <a:pt x="21477" y="0"/>
                </a:cubicBezTo>
              </a:path>
              <a:path w="21486" h="21600" stroke="0" extrusionOk="0">
                <a:moveTo>
                  <a:pt x="-1" y="19387"/>
                </a:moveTo>
                <a:cubicBezTo>
                  <a:pt x="1133" y="8376"/>
                  <a:pt x="10407" y="4"/>
                  <a:pt x="21477" y="0"/>
                </a:cubicBezTo>
                <a:lnTo>
                  <a:pt x="21486" y="21600"/>
                </a:lnTo>
                <a:close/>
              </a:path>
            </a:pathLst>
          </a:custGeom>
          <a:noFill/>
          <a:ln w="50800" cap="rnd">
            <a:solidFill>
              <a:srgbClr val="339966"/>
            </a:solidFill>
            <a:round/>
            <a:headEnd type="triangle" w="med" len="me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5" name="Oval 1919"/>
          <p:cNvSpPr>
            <a:spLocks noChangeArrowheads="1"/>
          </p:cNvSpPr>
          <p:nvPr/>
        </p:nvSpPr>
        <p:spPr bwMode="auto">
          <a:xfrm>
            <a:off x="2703513" y="5035550"/>
            <a:ext cx="1143000" cy="457200"/>
          </a:xfrm>
          <a:prstGeom prst="ellipse">
            <a:avLst/>
          </a:prstGeom>
          <a:noFill/>
          <a:ln w="28575" cap="sq">
            <a:solidFill>
              <a:srgbClr val="FFC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i="0">
              <a:solidFill>
                <a:srgbClr val="FFFF99"/>
              </a:solidFill>
            </a:endParaRPr>
          </a:p>
        </p:txBody>
      </p:sp>
      <p:sp>
        <p:nvSpPr>
          <p:cNvPr id="6" name="Text Box 1920"/>
          <p:cNvSpPr txBox="1">
            <a:spLocks noChangeArrowheads="1"/>
          </p:cNvSpPr>
          <p:nvPr/>
        </p:nvSpPr>
        <p:spPr bwMode="auto">
          <a:xfrm>
            <a:off x="4913313" y="290195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i="1">
                <a:solidFill>
                  <a:schemeClr val="tx1"/>
                </a:solidFill>
                <a:latin typeface="Times New Roman" pitchFamily="18" charset="0"/>
              </a:defRPr>
            </a:lvl1pPr>
            <a:lvl2pPr marL="742950" indent="-285750" eaLnBrk="0" hangingPunct="0">
              <a:defRPr sz="2400" i="1">
                <a:solidFill>
                  <a:schemeClr val="tx1"/>
                </a:solidFill>
                <a:latin typeface="Times New Roman" pitchFamily="18" charset="0"/>
              </a:defRPr>
            </a:lvl2pPr>
            <a:lvl3pPr marL="1143000" indent="-228600" eaLnBrk="0" hangingPunct="0">
              <a:defRPr sz="2400" i="1">
                <a:solidFill>
                  <a:schemeClr val="tx1"/>
                </a:solidFill>
                <a:latin typeface="Times New Roman" pitchFamily="18" charset="0"/>
              </a:defRPr>
            </a:lvl3pPr>
            <a:lvl4pPr marL="1600200" indent="-228600" eaLnBrk="0" hangingPunct="0">
              <a:defRPr sz="2400" i="1">
                <a:solidFill>
                  <a:schemeClr val="tx1"/>
                </a:solidFill>
                <a:latin typeface="Times New Roman" pitchFamily="18" charset="0"/>
              </a:defRPr>
            </a:lvl4pPr>
            <a:lvl5pPr marL="2057400" indent="-228600" eaLnBrk="0" hangingPunct="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eaLnBrk="1" hangingPunct="1">
              <a:spcBef>
                <a:spcPct val="50000"/>
              </a:spcBef>
            </a:pPr>
            <a:r>
              <a:rPr lang="en-US" sz="1800" b="1">
                <a:solidFill>
                  <a:srgbClr val="414141"/>
                </a:solidFill>
                <a:latin typeface="Calibri" pitchFamily="34" charset="0"/>
              </a:rPr>
              <a:t>df</a:t>
            </a:r>
            <a:r>
              <a:rPr lang="en-US" sz="1800" b="1" baseline="-25000">
                <a:solidFill>
                  <a:srgbClr val="414141"/>
                </a:solidFill>
                <a:latin typeface="Calibri" pitchFamily="34" charset="0"/>
              </a:rPr>
              <a:t>1</a:t>
            </a:r>
          </a:p>
        </p:txBody>
      </p:sp>
      <p:sp>
        <p:nvSpPr>
          <p:cNvPr id="7" name="Text Box 1921"/>
          <p:cNvSpPr txBox="1">
            <a:spLocks noChangeArrowheads="1"/>
          </p:cNvSpPr>
          <p:nvPr/>
        </p:nvSpPr>
        <p:spPr bwMode="auto">
          <a:xfrm>
            <a:off x="341313" y="3892550"/>
            <a:ext cx="990600" cy="457200"/>
          </a:xfrm>
          <a:prstGeom prst="rect">
            <a:avLst/>
          </a:prstGeom>
          <a:noFill/>
          <a:ln w="12700" cap="sq">
            <a:noFill/>
            <a:miter lim="800000"/>
            <a:headEnd type="none" w="sm" len="sm"/>
            <a:tailEnd type="none" w="sm" len="sm"/>
          </a:ln>
        </p:spPr>
        <p:txBody>
          <a:bodyPr>
            <a:spAutoFit/>
          </a:bodyPr>
          <a:lstStyle/>
          <a:p>
            <a:pPr fontAlgn="auto">
              <a:spcBef>
                <a:spcPct val="50000"/>
              </a:spcBef>
              <a:spcAft>
                <a:spcPts val="0"/>
              </a:spcAft>
              <a:defRPr/>
            </a:pPr>
            <a:r>
              <a:rPr lang="en-US" sz="1800" i="0" kern="0">
                <a:solidFill>
                  <a:srgbClr val="FFFF99"/>
                </a:solidFill>
                <a:cs typeface="+mn-cs"/>
              </a:rPr>
              <a:t>df </a:t>
            </a:r>
            <a:r>
              <a:rPr lang="en-US" sz="1800" i="0" kern="0" baseline="-25000">
                <a:solidFill>
                  <a:srgbClr val="FFFF99"/>
                </a:solidFill>
                <a:cs typeface="+mn-cs"/>
              </a:rPr>
              <a:t>2</a:t>
            </a:r>
          </a:p>
        </p:txBody>
      </p:sp>
      <p:grpSp>
        <p:nvGrpSpPr>
          <p:cNvPr id="8" name="Group 2036"/>
          <p:cNvGrpSpPr>
            <a:grpSpLocks/>
          </p:cNvGrpSpPr>
          <p:nvPr/>
        </p:nvGrpSpPr>
        <p:grpSpPr bwMode="auto">
          <a:xfrm>
            <a:off x="358775" y="1600200"/>
            <a:ext cx="2998788" cy="1670050"/>
            <a:chOff x="203" y="1100"/>
            <a:chExt cx="1889" cy="1052"/>
          </a:xfrm>
        </p:grpSpPr>
        <p:sp>
          <p:nvSpPr>
            <p:cNvPr id="9" name="Rectangle 1096"/>
            <p:cNvSpPr>
              <a:spLocks noChangeArrowheads="1"/>
            </p:cNvSpPr>
            <p:nvPr/>
          </p:nvSpPr>
          <p:spPr bwMode="auto">
            <a:xfrm>
              <a:off x="203" y="1100"/>
              <a:ext cx="1889" cy="1052"/>
            </a:xfrm>
            <a:prstGeom prst="rect">
              <a:avLst/>
            </a:prstGeom>
            <a:solidFill>
              <a:srgbClr val="FFFFFF"/>
            </a:solidFill>
            <a:ln w="25399">
              <a:solidFill>
                <a:srgbClr val="F6BF69"/>
              </a:solidFill>
              <a:miter lim="800000"/>
              <a:headEnd/>
              <a:tailEnd/>
            </a:ln>
          </p:spPr>
          <p:txBody>
            <a:bodyPr wrap="none" anchor="ctr"/>
            <a:lstStyle/>
            <a:p>
              <a:endParaRPr lang="en-US" sz="1800" i="0">
                <a:solidFill>
                  <a:srgbClr val="000000"/>
                </a:solidFill>
              </a:endParaRPr>
            </a:p>
          </p:txBody>
        </p:sp>
        <p:sp>
          <p:nvSpPr>
            <p:cNvPr id="10" name="Freeform 1097"/>
            <p:cNvSpPr>
              <a:spLocks/>
            </p:cNvSpPr>
            <p:nvPr/>
          </p:nvSpPr>
          <p:spPr bwMode="auto">
            <a:xfrm>
              <a:off x="354"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1" name="Freeform 1098"/>
            <p:cNvSpPr>
              <a:spLocks/>
            </p:cNvSpPr>
            <p:nvPr/>
          </p:nvSpPr>
          <p:spPr bwMode="auto">
            <a:xfrm>
              <a:off x="35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2" name="Freeform 1099"/>
            <p:cNvSpPr>
              <a:spLocks/>
            </p:cNvSpPr>
            <p:nvPr/>
          </p:nvSpPr>
          <p:spPr bwMode="auto">
            <a:xfrm>
              <a:off x="35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3" name="Freeform 1100"/>
            <p:cNvSpPr>
              <a:spLocks/>
            </p:cNvSpPr>
            <p:nvPr/>
          </p:nvSpPr>
          <p:spPr bwMode="auto">
            <a:xfrm>
              <a:off x="359"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4" name="Freeform 1101"/>
            <p:cNvSpPr>
              <a:spLocks/>
            </p:cNvSpPr>
            <p:nvPr/>
          </p:nvSpPr>
          <p:spPr bwMode="auto">
            <a:xfrm>
              <a:off x="367"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5" name="Freeform 1102"/>
            <p:cNvSpPr>
              <a:spLocks/>
            </p:cNvSpPr>
            <p:nvPr/>
          </p:nvSpPr>
          <p:spPr bwMode="auto">
            <a:xfrm>
              <a:off x="367"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 name="Freeform 1103"/>
            <p:cNvSpPr>
              <a:spLocks/>
            </p:cNvSpPr>
            <p:nvPr/>
          </p:nvSpPr>
          <p:spPr bwMode="auto">
            <a:xfrm>
              <a:off x="372" y="1930"/>
              <a:ext cx="1" cy="39"/>
            </a:xfrm>
            <a:custGeom>
              <a:avLst/>
              <a:gdLst>
                <a:gd name="T0" fmla="*/ 0 w 1"/>
                <a:gd name="T1" fmla="*/ 0 h 39"/>
                <a:gd name="T2" fmla="*/ 0 w 1"/>
                <a:gd name="T3" fmla="*/ 38 h 39"/>
                <a:gd name="T4" fmla="*/ 0 w 1"/>
                <a:gd name="T5" fmla="*/ 0 h 39"/>
                <a:gd name="T6" fmla="*/ 0 60000 65536"/>
                <a:gd name="T7" fmla="*/ 0 60000 65536"/>
                <a:gd name="T8" fmla="*/ 0 60000 65536"/>
                <a:gd name="T9" fmla="*/ 0 w 1"/>
                <a:gd name="T10" fmla="*/ 0 h 39"/>
                <a:gd name="T11" fmla="*/ 1 w 1"/>
                <a:gd name="T12" fmla="*/ 39 h 39"/>
              </a:gdLst>
              <a:ahLst/>
              <a:cxnLst>
                <a:cxn ang="T6">
                  <a:pos x="T0" y="T1"/>
                </a:cxn>
                <a:cxn ang="T7">
                  <a:pos x="T2" y="T3"/>
                </a:cxn>
                <a:cxn ang="T8">
                  <a:pos x="T4" y="T5"/>
                </a:cxn>
              </a:cxnLst>
              <a:rect l="T9" t="T10" r="T11" b="T12"/>
              <a:pathLst>
                <a:path w="1" h="39">
                  <a:moveTo>
                    <a:pt x="0" y="0"/>
                  </a:moveTo>
                  <a:lnTo>
                    <a:pt x="0" y="3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 name="Freeform 1104"/>
            <p:cNvSpPr>
              <a:spLocks/>
            </p:cNvSpPr>
            <p:nvPr/>
          </p:nvSpPr>
          <p:spPr bwMode="auto">
            <a:xfrm>
              <a:off x="372" y="1920"/>
              <a:ext cx="1" cy="49"/>
            </a:xfrm>
            <a:custGeom>
              <a:avLst/>
              <a:gdLst>
                <a:gd name="T0" fmla="*/ 0 w 1"/>
                <a:gd name="T1" fmla="*/ 0 h 49"/>
                <a:gd name="T2" fmla="*/ 0 w 1"/>
                <a:gd name="T3" fmla="*/ 48 h 49"/>
                <a:gd name="T4" fmla="*/ 0 w 1"/>
                <a:gd name="T5" fmla="*/ 0 h 49"/>
                <a:gd name="T6" fmla="*/ 0 60000 65536"/>
                <a:gd name="T7" fmla="*/ 0 60000 65536"/>
                <a:gd name="T8" fmla="*/ 0 60000 65536"/>
                <a:gd name="T9" fmla="*/ 0 w 1"/>
                <a:gd name="T10" fmla="*/ 0 h 49"/>
                <a:gd name="T11" fmla="*/ 1 w 1"/>
                <a:gd name="T12" fmla="*/ 49 h 49"/>
              </a:gdLst>
              <a:ahLst/>
              <a:cxnLst>
                <a:cxn ang="T6">
                  <a:pos x="T0" y="T1"/>
                </a:cxn>
                <a:cxn ang="T7">
                  <a:pos x="T2" y="T3"/>
                </a:cxn>
                <a:cxn ang="T8">
                  <a:pos x="T4" y="T5"/>
                </a:cxn>
              </a:cxnLst>
              <a:rect l="T9" t="T10" r="T11" b="T12"/>
              <a:pathLst>
                <a:path w="1" h="49">
                  <a:moveTo>
                    <a:pt x="0" y="0"/>
                  </a:moveTo>
                  <a:lnTo>
                    <a:pt x="0" y="4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8" name="Freeform 1105"/>
            <p:cNvSpPr>
              <a:spLocks/>
            </p:cNvSpPr>
            <p:nvPr/>
          </p:nvSpPr>
          <p:spPr bwMode="auto">
            <a:xfrm>
              <a:off x="377" y="1904"/>
              <a:ext cx="17" cy="65"/>
            </a:xfrm>
            <a:custGeom>
              <a:avLst/>
              <a:gdLst>
                <a:gd name="T0" fmla="*/ 0 w 17"/>
                <a:gd name="T1" fmla="*/ 0 h 65"/>
                <a:gd name="T2" fmla="*/ 16 w 17"/>
                <a:gd name="T3" fmla="*/ 0 h 65"/>
                <a:gd name="T4" fmla="*/ 16 w 17"/>
                <a:gd name="T5" fmla="*/ 64 h 65"/>
                <a:gd name="T6" fmla="*/ 0 w 17"/>
                <a:gd name="T7" fmla="*/ 64 h 65"/>
                <a:gd name="T8" fmla="*/ 0 w 17"/>
                <a:gd name="T9" fmla="*/ 0 h 65"/>
                <a:gd name="T10" fmla="*/ 0 60000 65536"/>
                <a:gd name="T11" fmla="*/ 0 60000 65536"/>
                <a:gd name="T12" fmla="*/ 0 60000 65536"/>
                <a:gd name="T13" fmla="*/ 0 60000 65536"/>
                <a:gd name="T14" fmla="*/ 0 60000 65536"/>
                <a:gd name="T15" fmla="*/ 0 w 17"/>
                <a:gd name="T16" fmla="*/ 0 h 65"/>
                <a:gd name="T17" fmla="*/ 17 w 17"/>
                <a:gd name="T18" fmla="*/ 65 h 65"/>
              </a:gdLst>
              <a:ahLst/>
              <a:cxnLst>
                <a:cxn ang="T10">
                  <a:pos x="T0" y="T1"/>
                </a:cxn>
                <a:cxn ang="T11">
                  <a:pos x="T2" y="T3"/>
                </a:cxn>
                <a:cxn ang="T12">
                  <a:pos x="T4" y="T5"/>
                </a:cxn>
                <a:cxn ang="T13">
                  <a:pos x="T6" y="T7"/>
                </a:cxn>
                <a:cxn ang="T14">
                  <a:pos x="T8" y="T9"/>
                </a:cxn>
              </a:cxnLst>
              <a:rect l="T15" t="T16" r="T17" b="T18"/>
              <a:pathLst>
                <a:path w="17" h="65">
                  <a:moveTo>
                    <a:pt x="0" y="0"/>
                  </a:moveTo>
                  <a:lnTo>
                    <a:pt x="16" y="0"/>
                  </a:lnTo>
                  <a:lnTo>
                    <a:pt x="16" y="64"/>
                  </a:lnTo>
                  <a:lnTo>
                    <a:pt x="0" y="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 name="Freeform 1106"/>
            <p:cNvSpPr>
              <a:spLocks/>
            </p:cNvSpPr>
            <p:nvPr/>
          </p:nvSpPr>
          <p:spPr bwMode="auto">
            <a:xfrm>
              <a:off x="377" y="1894"/>
              <a:ext cx="17" cy="75"/>
            </a:xfrm>
            <a:custGeom>
              <a:avLst/>
              <a:gdLst>
                <a:gd name="T0" fmla="*/ 0 w 17"/>
                <a:gd name="T1" fmla="*/ 0 h 75"/>
                <a:gd name="T2" fmla="*/ 16 w 17"/>
                <a:gd name="T3" fmla="*/ 0 h 75"/>
                <a:gd name="T4" fmla="*/ 16 w 17"/>
                <a:gd name="T5" fmla="*/ 74 h 75"/>
                <a:gd name="T6" fmla="*/ 0 w 17"/>
                <a:gd name="T7" fmla="*/ 74 h 75"/>
                <a:gd name="T8" fmla="*/ 0 w 17"/>
                <a:gd name="T9" fmla="*/ 0 h 75"/>
                <a:gd name="T10" fmla="*/ 0 60000 65536"/>
                <a:gd name="T11" fmla="*/ 0 60000 65536"/>
                <a:gd name="T12" fmla="*/ 0 60000 65536"/>
                <a:gd name="T13" fmla="*/ 0 60000 65536"/>
                <a:gd name="T14" fmla="*/ 0 60000 65536"/>
                <a:gd name="T15" fmla="*/ 0 w 17"/>
                <a:gd name="T16" fmla="*/ 0 h 75"/>
                <a:gd name="T17" fmla="*/ 17 w 17"/>
                <a:gd name="T18" fmla="*/ 75 h 75"/>
              </a:gdLst>
              <a:ahLst/>
              <a:cxnLst>
                <a:cxn ang="T10">
                  <a:pos x="T0" y="T1"/>
                </a:cxn>
                <a:cxn ang="T11">
                  <a:pos x="T2" y="T3"/>
                </a:cxn>
                <a:cxn ang="T12">
                  <a:pos x="T4" y="T5"/>
                </a:cxn>
                <a:cxn ang="T13">
                  <a:pos x="T6" y="T7"/>
                </a:cxn>
                <a:cxn ang="T14">
                  <a:pos x="T8" y="T9"/>
                </a:cxn>
              </a:cxnLst>
              <a:rect l="T15" t="T16" r="T17" b="T18"/>
              <a:pathLst>
                <a:path w="17" h="75">
                  <a:moveTo>
                    <a:pt x="0" y="0"/>
                  </a:moveTo>
                  <a:lnTo>
                    <a:pt x="16" y="0"/>
                  </a:lnTo>
                  <a:lnTo>
                    <a:pt x="16" y="74"/>
                  </a:lnTo>
                  <a:lnTo>
                    <a:pt x="0" y="7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 name="Freeform 1107"/>
            <p:cNvSpPr>
              <a:spLocks/>
            </p:cNvSpPr>
            <p:nvPr/>
          </p:nvSpPr>
          <p:spPr bwMode="auto">
            <a:xfrm>
              <a:off x="377" y="1879"/>
              <a:ext cx="17" cy="90"/>
            </a:xfrm>
            <a:custGeom>
              <a:avLst/>
              <a:gdLst>
                <a:gd name="T0" fmla="*/ 0 w 17"/>
                <a:gd name="T1" fmla="*/ 0 h 90"/>
                <a:gd name="T2" fmla="*/ 16 w 17"/>
                <a:gd name="T3" fmla="*/ 0 h 90"/>
                <a:gd name="T4" fmla="*/ 16 w 17"/>
                <a:gd name="T5" fmla="*/ 89 h 90"/>
                <a:gd name="T6" fmla="*/ 0 w 17"/>
                <a:gd name="T7" fmla="*/ 89 h 90"/>
                <a:gd name="T8" fmla="*/ 0 w 17"/>
                <a:gd name="T9" fmla="*/ 0 h 90"/>
                <a:gd name="T10" fmla="*/ 0 60000 65536"/>
                <a:gd name="T11" fmla="*/ 0 60000 65536"/>
                <a:gd name="T12" fmla="*/ 0 60000 65536"/>
                <a:gd name="T13" fmla="*/ 0 60000 65536"/>
                <a:gd name="T14" fmla="*/ 0 60000 65536"/>
                <a:gd name="T15" fmla="*/ 0 w 17"/>
                <a:gd name="T16" fmla="*/ 0 h 90"/>
                <a:gd name="T17" fmla="*/ 17 w 17"/>
                <a:gd name="T18" fmla="*/ 90 h 90"/>
              </a:gdLst>
              <a:ahLst/>
              <a:cxnLst>
                <a:cxn ang="T10">
                  <a:pos x="T0" y="T1"/>
                </a:cxn>
                <a:cxn ang="T11">
                  <a:pos x="T2" y="T3"/>
                </a:cxn>
                <a:cxn ang="T12">
                  <a:pos x="T4" y="T5"/>
                </a:cxn>
                <a:cxn ang="T13">
                  <a:pos x="T6" y="T7"/>
                </a:cxn>
                <a:cxn ang="T14">
                  <a:pos x="T8" y="T9"/>
                </a:cxn>
              </a:cxnLst>
              <a:rect l="T15" t="T16" r="T17" b="T18"/>
              <a:pathLst>
                <a:path w="17" h="90">
                  <a:moveTo>
                    <a:pt x="0" y="0"/>
                  </a:moveTo>
                  <a:lnTo>
                    <a:pt x="16" y="0"/>
                  </a:lnTo>
                  <a:lnTo>
                    <a:pt x="16" y="89"/>
                  </a:lnTo>
                  <a:lnTo>
                    <a:pt x="0" y="8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1" name="Freeform 1108"/>
            <p:cNvSpPr>
              <a:spLocks/>
            </p:cNvSpPr>
            <p:nvPr/>
          </p:nvSpPr>
          <p:spPr bwMode="auto">
            <a:xfrm>
              <a:off x="382" y="1859"/>
              <a:ext cx="17" cy="110"/>
            </a:xfrm>
            <a:custGeom>
              <a:avLst/>
              <a:gdLst>
                <a:gd name="T0" fmla="*/ 0 w 17"/>
                <a:gd name="T1" fmla="*/ 0 h 110"/>
                <a:gd name="T2" fmla="*/ 16 w 17"/>
                <a:gd name="T3" fmla="*/ 0 h 110"/>
                <a:gd name="T4" fmla="*/ 16 w 17"/>
                <a:gd name="T5" fmla="*/ 109 h 110"/>
                <a:gd name="T6" fmla="*/ 0 w 17"/>
                <a:gd name="T7" fmla="*/ 109 h 110"/>
                <a:gd name="T8" fmla="*/ 0 w 17"/>
                <a:gd name="T9" fmla="*/ 0 h 110"/>
                <a:gd name="T10" fmla="*/ 0 60000 65536"/>
                <a:gd name="T11" fmla="*/ 0 60000 65536"/>
                <a:gd name="T12" fmla="*/ 0 60000 65536"/>
                <a:gd name="T13" fmla="*/ 0 60000 65536"/>
                <a:gd name="T14" fmla="*/ 0 60000 65536"/>
                <a:gd name="T15" fmla="*/ 0 w 17"/>
                <a:gd name="T16" fmla="*/ 0 h 110"/>
                <a:gd name="T17" fmla="*/ 17 w 17"/>
                <a:gd name="T18" fmla="*/ 110 h 110"/>
              </a:gdLst>
              <a:ahLst/>
              <a:cxnLst>
                <a:cxn ang="T10">
                  <a:pos x="T0" y="T1"/>
                </a:cxn>
                <a:cxn ang="T11">
                  <a:pos x="T2" y="T3"/>
                </a:cxn>
                <a:cxn ang="T12">
                  <a:pos x="T4" y="T5"/>
                </a:cxn>
                <a:cxn ang="T13">
                  <a:pos x="T6" y="T7"/>
                </a:cxn>
                <a:cxn ang="T14">
                  <a:pos x="T8" y="T9"/>
                </a:cxn>
              </a:cxnLst>
              <a:rect l="T15" t="T16" r="T17" b="T18"/>
              <a:pathLst>
                <a:path w="17" h="110">
                  <a:moveTo>
                    <a:pt x="0" y="0"/>
                  </a:moveTo>
                  <a:lnTo>
                    <a:pt x="16" y="0"/>
                  </a:lnTo>
                  <a:lnTo>
                    <a:pt x="16" y="109"/>
                  </a:lnTo>
                  <a:lnTo>
                    <a:pt x="0" y="10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2" name="Freeform 1109"/>
            <p:cNvSpPr>
              <a:spLocks/>
            </p:cNvSpPr>
            <p:nvPr/>
          </p:nvSpPr>
          <p:spPr bwMode="auto">
            <a:xfrm>
              <a:off x="382" y="1844"/>
              <a:ext cx="17" cy="125"/>
            </a:xfrm>
            <a:custGeom>
              <a:avLst/>
              <a:gdLst>
                <a:gd name="T0" fmla="*/ 0 w 17"/>
                <a:gd name="T1" fmla="*/ 0 h 125"/>
                <a:gd name="T2" fmla="*/ 16 w 17"/>
                <a:gd name="T3" fmla="*/ 0 h 125"/>
                <a:gd name="T4" fmla="*/ 16 w 17"/>
                <a:gd name="T5" fmla="*/ 124 h 125"/>
                <a:gd name="T6" fmla="*/ 0 w 17"/>
                <a:gd name="T7" fmla="*/ 124 h 125"/>
                <a:gd name="T8" fmla="*/ 0 w 17"/>
                <a:gd name="T9" fmla="*/ 0 h 125"/>
                <a:gd name="T10" fmla="*/ 0 60000 65536"/>
                <a:gd name="T11" fmla="*/ 0 60000 65536"/>
                <a:gd name="T12" fmla="*/ 0 60000 65536"/>
                <a:gd name="T13" fmla="*/ 0 60000 65536"/>
                <a:gd name="T14" fmla="*/ 0 60000 65536"/>
                <a:gd name="T15" fmla="*/ 0 w 17"/>
                <a:gd name="T16" fmla="*/ 0 h 125"/>
                <a:gd name="T17" fmla="*/ 17 w 17"/>
                <a:gd name="T18" fmla="*/ 125 h 125"/>
              </a:gdLst>
              <a:ahLst/>
              <a:cxnLst>
                <a:cxn ang="T10">
                  <a:pos x="T0" y="T1"/>
                </a:cxn>
                <a:cxn ang="T11">
                  <a:pos x="T2" y="T3"/>
                </a:cxn>
                <a:cxn ang="T12">
                  <a:pos x="T4" y="T5"/>
                </a:cxn>
                <a:cxn ang="T13">
                  <a:pos x="T6" y="T7"/>
                </a:cxn>
                <a:cxn ang="T14">
                  <a:pos x="T8" y="T9"/>
                </a:cxn>
              </a:cxnLst>
              <a:rect l="T15" t="T16" r="T17" b="T18"/>
              <a:pathLst>
                <a:path w="17" h="125">
                  <a:moveTo>
                    <a:pt x="0" y="0"/>
                  </a:moveTo>
                  <a:lnTo>
                    <a:pt x="16" y="0"/>
                  </a:lnTo>
                  <a:lnTo>
                    <a:pt x="16" y="124"/>
                  </a:lnTo>
                  <a:lnTo>
                    <a:pt x="0" y="12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3" name="Freeform 1110"/>
            <p:cNvSpPr>
              <a:spLocks/>
            </p:cNvSpPr>
            <p:nvPr/>
          </p:nvSpPr>
          <p:spPr bwMode="auto">
            <a:xfrm>
              <a:off x="390" y="1824"/>
              <a:ext cx="17" cy="145"/>
            </a:xfrm>
            <a:custGeom>
              <a:avLst/>
              <a:gdLst>
                <a:gd name="T0" fmla="*/ 0 w 17"/>
                <a:gd name="T1" fmla="*/ 0 h 145"/>
                <a:gd name="T2" fmla="*/ 16 w 17"/>
                <a:gd name="T3" fmla="*/ 0 h 145"/>
                <a:gd name="T4" fmla="*/ 16 w 17"/>
                <a:gd name="T5" fmla="*/ 144 h 145"/>
                <a:gd name="T6" fmla="*/ 0 w 17"/>
                <a:gd name="T7" fmla="*/ 144 h 145"/>
                <a:gd name="T8" fmla="*/ 0 w 17"/>
                <a:gd name="T9" fmla="*/ 0 h 145"/>
                <a:gd name="T10" fmla="*/ 0 60000 65536"/>
                <a:gd name="T11" fmla="*/ 0 60000 65536"/>
                <a:gd name="T12" fmla="*/ 0 60000 65536"/>
                <a:gd name="T13" fmla="*/ 0 60000 65536"/>
                <a:gd name="T14" fmla="*/ 0 60000 65536"/>
                <a:gd name="T15" fmla="*/ 0 w 17"/>
                <a:gd name="T16" fmla="*/ 0 h 145"/>
                <a:gd name="T17" fmla="*/ 17 w 17"/>
                <a:gd name="T18" fmla="*/ 145 h 145"/>
              </a:gdLst>
              <a:ahLst/>
              <a:cxnLst>
                <a:cxn ang="T10">
                  <a:pos x="T0" y="T1"/>
                </a:cxn>
                <a:cxn ang="T11">
                  <a:pos x="T2" y="T3"/>
                </a:cxn>
                <a:cxn ang="T12">
                  <a:pos x="T4" y="T5"/>
                </a:cxn>
                <a:cxn ang="T13">
                  <a:pos x="T6" y="T7"/>
                </a:cxn>
                <a:cxn ang="T14">
                  <a:pos x="T8" y="T9"/>
                </a:cxn>
              </a:cxnLst>
              <a:rect l="T15" t="T16" r="T17" b="T18"/>
              <a:pathLst>
                <a:path w="17" h="145">
                  <a:moveTo>
                    <a:pt x="0" y="0"/>
                  </a:moveTo>
                  <a:lnTo>
                    <a:pt x="16" y="0"/>
                  </a:lnTo>
                  <a:lnTo>
                    <a:pt x="16" y="144"/>
                  </a:lnTo>
                  <a:lnTo>
                    <a:pt x="0" y="14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4" name="Freeform 1111"/>
            <p:cNvSpPr>
              <a:spLocks/>
            </p:cNvSpPr>
            <p:nvPr/>
          </p:nvSpPr>
          <p:spPr bwMode="auto">
            <a:xfrm>
              <a:off x="390" y="1804"/>
              <a:ext cx="17" cy="165"/>
            </a:xfrm>
            <a:custGeom>
              <a:avLst/>
              <a:gdLst>
                <a:gd name="T0" fmla="*/ 0 w 17"/>
                <a:gd name="T1" fmla="*/ 0 h 165"/>
                <a:gd name="T2" fmla="*/ 16 w 17"/>
                <a:gd name="T3" fmla="*/ 0 h 165"/>
                <a:gd name="T4" fmla="*/ 16 w 17"/>
                <a:gd name="T5" fmla="*/ 164 h 165"/>
                <a:gd name="T6" fmla="*/ 0 w 17"/>
                <a:gd name="T7" fmla="*/ 164 h 165"/>
                <a:gd name="T8" fmla="*/ 0 w 17"/>
                <a:gd name="T9" fmla="*/ 0 h 165"/>
                <a:gd name="T10" fmla="*/ 0 60000 65536"/>
                <a:gd name="T11" fmla="*/ 0 60000 65536"/>
                <a:gd name="T12" fmla="*/ 0 60000 65536"/>
                <a:gd name="T13" fmla="*/ 0 60000 65536"/>
                <a:gd name="T14" fmla="*/ 0 60000 65536"/>
                <a:gd name="T15" fmla="*/ 0 w 17"/>
                <a:gd name="T16" fmla="*/ 0 h 165"/>
                <a:gd name="T17" fmla="*/ 17 w 17"/>
                <a:gd name="T18" fmla="*/ 165 h 165"/>
              </a:gdLst>
              <a:ahLst/>
              <a:cxnLst>
                <a:cxn ang="T10">
                  <a:pos x="T0" y="T1"/>
                </a:cxn>
                <a:cxn ang="T11">
                  <a:pos x="T2" y="T3"/>
                </a:cxn>
                <a:cxn ang="T12">
                  <a:pos x="T4" y="T5"/>
                </a:cxn>
                <a:cxn ang="T13">
                  <a:pos x="T6" y="T7"/>
                </a:cxn>
                <a:cxn ang="T14">
                  <a:pos x="T8" y="T9"/>
                </a:cxn>
              </a:cxnLst>
              <a:rect l="T15" t="T16" r="T17" b="T18"/>
              <a:pathLst>
                <a:path w="17" h="165">
                  <a:moveTo>
                    <a:pt x="0" y="0"/>
                  </a:moveTo>
                  <a:lnTo>
                    <a:pt x="16" y="0"/>
                  </a:lnTo>
                  <a:lnTo>
                    <a:pt x="16" y="164"/>
                  </a:lnTo>
                  <a:lnTo>
                    <a:pt x="0" y="1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5" name="Freeform 1112"/>
            <p:cNvSpPr>
              <a:spLocks/>
            </p:cNvSpPr>
            <p:nvPr/>
          </p:nvSpPr>
          <p:spPr bwMode="auto">
            <a:xfrm>
              <a:off x="395" y="1784"/>
              <a:ext cx="17" cy="185"/>
            </a:xfrm>
            <a:custGeom>
              <a:avLst/>
              <a:gdLst>
                <a:gd name="T0" fmla="*/ 0 w 17"/>
                <a:gd name="T1" fmla="*/ 0 h 185"/>
                <a:gd name="T2" fmla="*/ 16 w 17"/>
                <a:gd name="T3" fmla="*/ 0 h 185"/>
                <a:gd name="T4" fmla="*/ 16 w 17"/>
                <a:gd name="T5" fmla="*/ 184 h 185"/>
                <a:gd name="T6" fmla="*/ 0 w 17"/>
                <a:gd name="T7" fmla="*/ 184 h 185"/>
                <a:gd name="T8" fmla="*/ 0 w 17"/>
                <a:gd name="T9" fmla="*/ 0 h 185"/>
                <a:gd name="T10" fmla="*/ 0 60000 65536"/>
                <a:gd name="T11" fmla="*/ 0 60000 65536"/>
                <a:gd name="T12" fmla="*/ 0 60000 65536"/>
                <a:gd name="T13" fmla="*/ 0 60000 65536"/>
                <a:gd name="T14" fmla="*/ 0 60000 65536"/>
                <a:gd name="T15" fmla="*/ 0 w 17"/>
                <a:gd name="T16" fmla="*/ 0 h 185"/>
                <a:gd name="T17" fmla="*/ 17 w 17"/>
                <a:gd name="T18" fmla="*/ 185 h 185"/>
              </a:gdLst>
              <a:ahLst/>
              <a:cxnLst>
                <a:cxn ang="T10">
                  <a:pos x="T0" y="T1"/>
                </a:cxn>
                <a:cxn ang="T11">
                  <a:pos x="T2" y="T3"/>
                </a:cxn>
                <a:cxn ang="T12">
                  <a:pos x="T4" y="T5"/>
                </a:cxn>
                <a:cxn ang="T13">
                  <a:pos x="T6" y="T7"/>
                </a:cxn>
                <a:cxn ang="T14">
                  <a:pos x="T8" y="T9"/>
                </a:cxn>
              </a:cxnLst>
              <a:rect l="T15" t="T16" r="T17" b="T18"/>
              <a:pathLst>
                <a:path w="17" h="185">
                  <a:moveTo>
                    <a:pt x="0" y="0"/>
                  </a:moveTo>
                  <a:lnTo>
                    <a:pt x="16" y="0"/>
                  </a:lnTo>
                  <a:lnTo>
                    <a:pt x="16" y="184"/>
                  </a:lnTo>
                  <a:lnTo>
                    <a:pt x="0" y="18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6" name="Freeform 1113"/>
            <p:cNvSpPr>
              <a:spLocks/>
            </p:cNvSpPr>
            <p:nvPr/>
          </p:nvSpPr>
          <p:spPr bwMode="auto">
            <a:xfrm>
              <a:off x="395" y="1762"/>
              <a:ext cx="17" cy="207"/>
            </a:xfrm>
            <a:custGeom>
              <a:avLst/>
              <a:gdLst>
                <a:gd name="T0" fmla="*/ 0 w 17"/>
                <a:gd name="T1" fmla="*/ 0 h 207"/>
                <a:gd name="T2" fmla="*/ 16 w 17"/>
                <a:gd name="T3" fmla="*/ 0 h 207"/>
                <a:gd name="T4" fmla="*/ 16 w 17"/>
                <a:gd name="T5" fmla="*/ 206 h 207"/>
                <a:gd name="T6" fmla="*/ 0 w 17"/>
                <a:gd name="T7" fmla="*/ 206 h 207"/>
                <a:gd name="T8" fmla="*/ 0 w 17"/>
                <a:gd name="T9" fmla="*/ 0 h 207"/>
                <a:gd name="T10" fmla="*/ 0 60000 65536"/>
                <a:gd name="T11" fmla="*/ 0 60000 65536"/>
                <a:gd name="T12" fmla="*/ 0 60000 65536"/>
                <a:gd name="T13" fmla="*/ 0 60000 65536"/>
                <a:gd name="T14" fmla="*/ 0 60000 65536"/>
                <a:gd name="T15" fmla="*/ 0 w 17"/>
                <a:gd name="T16" fmla="*/ 0 h 207"/>
                <a:gd name="T17" fmla="*/ 17 w 17"/>
                <a:gd name="T18" fmla="*/ 207 h 207"/>
              </a:gdLst>
              <a:ahLst/>
              <a:cxnLst>
                <a:cxn ang="T10">
                  <a:pos x="T0" y="T1"/>
                </a:cxn>
                <a:cxn ang="T11">
                  <a:pos x="T2" y="T3"/>
                </a:cxn>
                <a:cxn ang="T12">
                  <a:pos x="T4" y="T5"/>
                </a:cxn>
                <a:cxn ang="T13">
                  <a:pos x="T6" y="T7"/>
                </a:cxn>
                <a:cxn ang="T14">
                  <a:pos x="T8" y="T9"/>
                </a:cxn>
              </a:cxnLst>
              <a:rect l="T15" t="T16" r="T17" b="T18"/>
              <a:pathLst>
                <a:path w="17" h="207">
                  <a:moveTo>
                    <a:pt x="0" y="0"/>
                  </a:moveTo>
                  <a:lnTo>
                    <a:pt x="16" y="0"/>
                  </a:lnTo>
                  <a:lnTo>
                    <a:pt x="16" y="206"/>
                  </a:lnTo>
                  <a:lnTo>
                    <a:pt x="0" y="20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7" name="Freeform 1114"/>
            <p:cNvSpPr>
              <a:spLocks/>
            </p:cNvSpPr>
            <p:nvPr/>
          </p:nvSpPr>
          <p:spPr bwMode="auto">
            <a:xfrm>
              <a:off x="395" y="1744"/>
              <a:ext cx="17" cy="225"/>
            </a:xfrm>
            <a:custGeom>
              <a:avLst/>
              <a:gdLst>
                <a:gd name="T0" fmla="*/ 0 w 17"/>
                <a:gd name="T1" fmla="*/ 0 h 225"/>
                <a:gd name="T2" fmla="*/ 16 w 17"/>
                <a:gd name="T3" fmla="*/ 0 h 225"/>
                <a:gd name="T4" fmla="*/ 16 w 17"/>
                <a:gd name="T5" fmla="*/ 224 h 225"/>
                <a:gd name="T6" fmla="*/ 0 w 17"/>
                <a:gd name="T7" fmla="*/ 224 h 225"/>
                <a:gd name="T8" fmla="*/ 0 w 17"/>
                <a:gd name="T9" fmla="*/ 0 h 225"/>
                <a:gd name="T10" fmla="*/ 0 60000 65536"/>
                <a:gd name="T11" fmla="*/ 0 60000 65536"/>
                <a:gd name="T12" fmla="*/ 0 60000 65536"/>
                <a:gd name="T13" fmla="*/ 0 60000 65536"/>
                <a:gd name="T14" fmla="*/ 0 60000 65536"/>
                <a:gd name="T15" fmla="*/ 0 w 17"/>
                <a:gd name="T16" fmla="*/ 0 h 225"/>
                <a:gd name="T17" fmla="*/ 17 w 17"/>
                <a:gd name="T18" fmla="*/ 225 h 225"/>
              </a:gdLst>
              <a:ahLst/>
              <a:cxnLst>
                <a:cxn ang="T10">
                  <a:pos x="T0" y="T1"/>
                </a:cxn>
                <a:cxn ang="T11">
                  <a:pos x="T2" y="T3"/>
                </a:cxn>
                <a:cxn ang="T12">
                  <a:pos x="T4" y="T5"/>
                </a:cxn>
                <a:cxn ang="T13">
                  <a:pos x="T6" y="T7"/>
                </a:cxn>
                <a:cxn ang="T14">
                  <a:pos x="T8" y="T9"/>
                </a:cxn>
              </a:cxnLst>
              <a:rect l="T15" t="T16" r="T17" b="T18"/>
              <a:pathLst>
                <a:path w="17" h="225">
                  <a:moveTo>
                    <a:pt x="0" y="0"/>
                  </a:moveTo>
                  <a:lnTo>
                    <a:pt x="16" y="0"/>
                  </a:lnTo>
                  <a:lnTo>
                    <a:pt x="16" y="224"/>
                  </a:lnTo>
                  <a:lnTo>
                    <a:pt x="0" y="22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8" name="Freeform 1115"/>
            <p:cNvSpPr>
              <a:spLocks/>
            </p:cNvSpPr>
            <p:nvPr/>
          </p:nvSpPr>
          <p:spPr bwMode="auto">
            <a:xfrm>
              <a:off x="401" y="1721"/>
              <a:ext cx="17" cy="248"/>
            </a:xfrm>
            <a:custGeom>
              <a:avLst/>
              <a:gdLst>
                <a:gd name="T0" fmla="*/ 0 w 17"/>
                <a:gd name="T1" fmla="*/ 0 h 248"/>
                <a:gd name="T2" fmla="*/ 16 w 17"/>
                <a:gd name="T3" fmla="*/ 0 h 248"/>
                <a:gd name="T4" fmla="*/ 16 w 17"/>
                <a:gd name="T5" fmla="*/ 247 h 248"/>
                <a:gd name="T6" fmla="*/ 0 w 17"/>
                <a:gd name="T7" fmla="*/ 247 h 248"/>
                <a:gd name="T8" fmla="*/ 0 w 17"/>
                <a:gd name="T9" fmla="*/ 0 h 248"/>
                <a:gd name="T10" fmla="*/ 0 60000 65536"/>
                <a:gd name="T11" fmla="*/ 0 60000 65536"/>
                <a:gd name="T12" fmla="*/ 0 60000 65536"/>
                <a:gd name="T13" fmla="*/ 0 60000 65536"/>
                <a:gd name="T14" fmla="*/ 0 60000 65536"/>
                <a:gd name="T15" fmla="*/ 0 w 17"/>
                <a:gd name="T16" fmla="*/ 0 h 248"/>
                <a:gd name="T17" fmla="*/ 17 w 17"/>
                <a:gd name="T18" fmla="*/ 248 h 248"/>
              </a:gdLst>
              <a:ahLst/>
              <a:cxnLst>
                <a:cxn ang="T10">
                  <a:pos x="T0" y="T1"/>
                </a:cxn>
                <a:cxn ang="T11">
                  <a:pos x="T2" y="T3"/>
                </a:cxn>
                <a:cxn ang="T12">
                  <a:pos x="T4" y="T5"/>
                </a:cxn>
                <a:cxn ang="T13">
                  <a:pos x="T6" y="T7"/>
                </a:cxn>
                <a:cxn ang="T14">
                  <a:pos x="T8" y="T9"/>
                </a:cxn>
              </a:cxnLst>
              <a:rect l="T15" t="T16" r="T17" b="T18"/>
              <a:pathLst>
                <a:path w="17" h="248">
                  <a:moveTo>
                    <a:pt x="0" y="0"/>
                  </a:moveTo>
                  <a:lnTo>
                    <a:pt x="16" y="0"/>
                  </a:lnTo>
                  <a:lnTo>
                    <a:pt x="16" y="247"/>
                  </a:lnTo>
                  <a:lnTo>
                    <a:pt x="0" y="247"/>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9" name="Freeform 1116"/>
            <p:cNvSpPr>
              <a:spLocks/>
            </p:cNvSpPr>
            <p:nvPr/>
          </p:nvSpPr>
          <p:spPr bwMode="auto">
            <a:xfrm>
              <a:off x="401" y="1701"/>
              <a:ext cx="17" cy="268"/>
            </a:xfrm>
            <a:custGeom>
              <a:avLst/>
              <a:gdLst>
                <a:gd name="T0" fmla="*/ 0 w 17"/>
                <a:gd name="T1" fmla="*/ 0 h 268"/>
                <a:gd name="T2" fmla="*/ 16 w 17"/>
                <a:gd name="T3" fmla="*/ 0 h 268"/>
                <a:gd name="T4" fmla="*/ 16 w 17"/>
                <a:gd name="T5" fmla="*/ 267 h 268"/>
                <a:gd name="T6" fmla="*/ 0 w 17"/>
                <a:gd name="T7" fmla="*/ 267 h 268"/>
                <a:gd name="T8" fmla="*/ 0 w 17"/>
                <a:gd name="T9" fmla="*/ 0 h 268"/>
                <a:gd name="T10" fmla="*/ 0 60000 65536"/>
                <a:gd name="T11" fmla="*/ 0 60000 65536"/>
                <a:gd name="T12" fmla="*/ 0 60000 65536"/>
                <a:gd name="T13" fmla="*/ 0 60000 65536"/>
                <a:gd name="T14" fmla="*/ 0 60000 65536"/>
                <a:gd name="T15" fmla="*/ 0 w 17"/>
                <a:gd name="T16" fmla="*/ 0 h 268"/>
                <a:gd name="T17" fmla="*/ 17 w 17"/>
                <a:gd name="T18" fmla="*/ 268 h 268"/>
              </a:gdLst>
              <a:ahLst/>
              <a:cxnLst>
                <a:cxn ang="T10">
                  <a:pos x="T0" y="T1"/>
                </a:cxn>
                <a:cxn ang="T11">
                  <a:pos x="T2" y="T3"/>
                </a:cxn>
                <a:cxn ang="T12">
                  <a:pos x="T4" y="T5"/>
                </a:cxn>
                <a:cxn ang="T13">
                  <a:pos x="T6" y="T7"/>
                </a:cxn>
                <a:cxn ang="T14">
                  <a:pos x="T8" y="T9"/>
                </a:cxn>
              </a:cxnLst>
              <a:rect l="T15" t="T16" r="T17" b="T18"/>
              <a:pathLst>
                <a:path w="17" h="268">
                  <a:moveTo>
                    <a:pt x="0" y="0"/>
                  </a:moveTo>
                  <a:lnTo>
                    <a:pt x="16" y="0"/>
                  </a:lnTo>
                  <a:lnTo>
                    <a:pt x="16" y="267"/>
                  </a:lnTo>
                  <a:lnTo>
                    <a:pt x="0" y="267"/>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0" name="Freeform 1117"/>
            <p:cNvSpPr>
              <a:spLocks/>
            </p:cNvSpPr>
            <p:nvPr/>
          </p:nvSpPr>
          <p:spPr bwMode="auto">
            <a:xfrm>
              <a:off x="406" y="1678"/>
              <a:ext cx="17" cy="291"/>
            </a:xfrm>
            <a:custGeom>
              <a:avLst/>
              <a:gdLst>
                <a:gd name="T0" fmla="*/ 0 w 17"/>
                <a:gd name="T1" fmla="*/ 0 h 291"/>
                <a:gd name="T2" fmla="*/ 16 w 17"/>
                <a:gd name="T3" fmla="*/ 0 h 291"/>
                <a:gd name="T4" fmla="*/ 16 w 17"/>
                <a:gd name="T5" fmla="*/ 290 h 291"/>
                <a:gd name="T6" fmla="*/ 0 w 17"/>
                <a:gd name="T7" fmla="*/ 290 h 291"/>
                <a:gd name="T8" fmla="*/ 0 w 17"/>
                <a:gd name="T9" fmla="*/ 0 h 291"/>
                <a:gd name="T10" fmla="*/ 0 60000 65536"/>
                <a:gd name="T11" fmla="*/ 0 60000 65536"/>
                <a:gd name="T12" fmla="*/ 0 60000 65536"/>
                <a:gd name="T13" fmla="*/ 0 60000 65536"/>
                <a:gd name="T14" fmla="*/ 0 60000 65536"/>
                <a:gd name="T15" fmla="*/ 0 w 17"/>
                <a:gd name="T16" fmla="*/ 0 h 291"/>
                <a:gd name="T17" fmla="*/ 17 w 17"/>
                <a:gd name="T18" fmla="*/ 291 h 291"/>
              </a:gdLst>
              <a:ahLst/>
              <a:cxnLst>
                <a:cxn ang="T10">
                  <a:pos x="T0" y="T1"/>
                </a:cxn>
                <a:cxn ang="T11">
                  <a:pos x="T2" y="T3"/>
                </a:cxn>
                <a:cxn ang="T12">
                  <a:pos x="T4" y="T5"/>
                </a:cxn>
                <a:cxn ang="T13">
                  <a:pos x="T6" y="T7"/>
                </a:cxn>
                <a:cxn ang="T14">
                  <a:pos x="T8" y="T9"/>
                </a:cxn>
              </a:cxnLst>
              <a:rect l="T15" t="T16" r="T17" b="T18"/>
              <a:pathLst>
                <a:path w="17" h="291">
                  <a:moveTo>
                    <a:pt x="0" y="0"/>
                  </a:moveTo>
                  <a:lnTo>
                    <a:pt x="16" y="0"/>
                  </a:lnTo>
                  <a:lnTo>
                    <a:pt x="16" y="290"/>
                  </a:lnTo>
                  <a:lnTo>
                    <a:pt x="0" y="29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 name="Freeform 1118"/>
            <p:cNvSpPr>
              <a:spLocks/>
            </p:cNvSpPr>
            <p:nvPr/>
          </p:nvSpPr>
          <p:spPr bwMode="auto">
            <a:xfrm>
              <a:off x="406" y="1655"/>
              <a:ext cx="17" cy="314"/>
            </a:xfrm>
            <a:custGeom>
              <a:avLst/>
              <a:gdLst>
                <a:gd name="T0" fmla="*/ 0 w 17"/>
                <a:gd name="T1" fmla="*/ 0 h 314"/>
                <a:gd name="T2" fmla="*/ 16 w 17"/>
                <a:gd name="T3" fmla="*/ 0 h 314"/>
                <a:gd name="T4" fmla="*/ 16 w 17"/>
                <a:gd name="T5" fmla="*/ 313 h 314"/>
                <a:gd name="T6" fmla="*/ 0 w 17"/>
                <a:gd name="T7" fmla="*/ 313 h 314"/>
                <a:gd name="T8" fmla="*/ 0 w 17"/>
                <a:gd name="T9" fmla="*/ 0 h 314"/>
                <a:gd name="T10" fmla="*/ 0 60000 65536"/>
                <a:gd name="T11" fmla="*/ 0 60000 65536"/>
                <a:gd name="T12" fmla="*/ 0 60000 65536"/>
                <a:gd name="T13" fmla="*/ 0 60000 65536"/>
                <a:gd name="T14" fmla="*/ 0 60000 65536"/>
                <a:gd name="T15" fmla="*/ 0 w 17"/>
                <a:gd name="T16" fmla="*/ 0 h 314"/>
                <a:gd name="T17" fmla="*/ 17 w 17"/>
                <a:gd name="T18" fmla="*/ 314 h 314"/>
              </a:gdLst>
              <a:ahLst/>
              <a:cxnLst>
                <a:cxn ang="T10">
                  <a:pos x="T0" y="T1"/>
                </a:cxn>
                <a:cxn ang="T11">
                  <a:pos x="T2" y="T3"/>
                </a:cxn>
                <a:cxn ang="T12">
                  <a:pos x="T4" y="T5"/>
                </a:cxn>
                <a:cxn ang="T13">
                  <a:pos x="T6" y="T7"/>
                </a:cxn>
                <a:cxn ang="T14">
                  <a:pos x="T8" y="T9"/>
                </a:cxn>
              </a:cxnLst>
              <a:rect l="T15" t="T16" r="T17" b="T18"/>
              <a:pathLst>
                <a:path w="17" h="314">
                  <a:moveTo>
                    <a:pt x="0" y="0"/>
                  </a:moveTo>
                  <a:lnTo>
                    <a:pt x="16" y="0"/>
                  </a:lnTo>
                  <a:lnTo>
                    <a:pt x="16" y="313"/>
                  </a:lnTo>
                  <a:lnTo>
                    <a:pt x="0" y="313"/>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2" name="Freeform 1119"/>
            <p:cNvSpPr>
              <a:spLocks/>
            </p:cNvSpPr>
            <p:nvPr/>
          </p:nvSpPr>
          <p:spPr bwMode="auto">
            <a:xfrm>
              <a:off x="414" y="1635"/>
              <a:ext cx="17" cy="334"/>
            </a:xfrm>
            <a:custGeom>
              <a:avLst/>
              <a:gdLst>
                <a:gd name="T0" fmla="*/ 0 w 17"/>
                <a:gd name="T1" fmla="*/ 0 h 334"/>
                <a:gd name="T2" fmla="*/ 16 w 17"/>
                <a:gd name="T3" fmla="*/ 0 h 334"/>
                <a:gd name="T4" fmla="*/ 16 w 17"/>
                <a:gd name="T5" fmla="*/ 333 h 334"/>
                <a:gd name="T6" fmla="*/ 0 w 17"/>
                <a:gd name="T7" fmla="*/ 333 h 334"/>
                <a:gd name="T8" fmla="*/ 0 w 17"/>
                <a:gd name="T9" fmla="*/ 0 h 334"/>
                <a:gd name="T10" fmla="*/ 0 60000 65536"/>
                <a:gd name="T11" fmla="*/ 0 60000 65536"/>
                <a:gd name="T12" fmla="*/ 0 60000 65536"/>
                <a:gd name="T13" fmla="*/ 0 60000 65536"/>
                <a:gd name="T14" fmla="*/ 0 60000 65536"/>
                <a:gd name="T15" fmla="*/ 0 w 17"/>
                <a:gd name="T16" fmla="*/ 0 h 334"/>
                <a:gd name="T17" fmla="*/ 17 w 17"/>
                <a:gd name="T18" fmla="*/ 334 h 334"/>
              </a:gdLst>
              <a:ahLst/>
              <a:cxnLst>
                <a:cxn ang="T10">
                  <a:pos x="T0" y="T1"/>
                </a:cxn>
                <a:cxn ang="T11">
                  <a:pos x="T2" y="T3"/>
                </a:cxn>
                <a:cxn ang="T12">
                  <a:pos x="T4" y="T5"/>
                </a:cxn>
                <a:cxn ang="T13">
                  <a:pos x="T6" y="T7"/>
                </a:cxn>
                <a:cxn ang="T14">
                  <a:pos x="T8" y="T9"/>
                </a:cxn>
              </a:cxnLst>
              <a:rect l="T15" t="T16" r="T17" b="T18"/>
              <a:pathLst>
                <a:path w="17" h="334">
                  <a:moveTo>
                    <a:pt x="0" y="0"/>
                  </a:moveTo>
                  <a:lnTo>
                    <a:pt x="16" y="0"/>
                  </a:lnTo>
                  <a:lnTo>
                    <a:pt x="16" y="333"/>
                  </a:lnTo>
                  <a:lnTo>
                    <a:pt x="0" y="333"/>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3" name="Freeform 1120"/>
            <p:cNvSpPr>
              <a:spLocks/>
            </p:cNvSpPr>
            <p:nvPr/>
          </p:nvSpPr>
          <p:spPr bwMode="auto">
            <a:xfrm>
              <a:off x="414" y="1609"/>
              <a:ext cx="17" cy="360"/>
            </a:xfrm>
            <a:custGeom>
              <a:avLst/>
              <a:gdLst>
                <a:gd name="T0" fmla="*/ 0 w 17"/>
                <a:gd name="T1" fmla="*/ 0 h 360"/>
                <a:gd name="T2" fmla="*/ 16 w 17"/>
                <a:gd name="T3" fmla="*/ 0 h 360"/>
                <a:gd name="T4" fmla="*/ 16 w 17"/>
                <a:gd name="T5" fmla="*/ 359 h 360"/>
                <a:gd name="T6" fmla="*/ 0 w 17"/>
                <a:gd name="T7" fmla="*/ 359 h 360"/>
                <a:gd name="T8" fmla="*/ 0 w 17"/>
                <a:gd name="T9" fmla="*/ 0 h 360"/>
                <a:gd name="T10" fmla="*/ 0 60000 65536"/>
                <a:gd name="T11" fmla="*/ 0 60000 65536"/>
                <a:gd name="T12" fmla="*/ 0 60000 65536"/>
                <a:gd name="T13" fmla="*/ 0 60000 65536"/>
                <a:gd name="T14" fmla="*/ 0 60000 65536"/>
                <a:gd name="T15" fmla="*/ 0 w 17"/>
                <a:gd name="T16" fmla="*/ 0 h 360"/>
                <a:gd name="T17" fmla="*/ 17 w 17"/>
                <a:gd name="T18" fmla="*/ 360 h 360"/>
              </a:gdLst>
              <a:ahLst/>
              <a:cxnLst>
                <a:cxn ang="T10">
                  <a:pos x="T0" y="T1"/>
                </a:cxn>
                <a:cxn ang="T11">
                  <a:pos x="T2" y="T3"/>
                </a:cxn>
                <a:cxn ang="T12">
                  <a:pos x="T4" y="T5"/>
                </a:cxn>
                <a:cxn ang="T13">
                  <a:pos x="T6" y="T7"/>
                </a:cxn>
                <a:cxn ang="T14">
                  <a:pos x="T8" y="T9"/>
                </a:cxn>
              </a:cxnLst>
              <a:rect l="T15" t="T16" r="T17" b="T18"/>
              <a:pathLst>
                <a:path w="17" h="360">
                  <a:moveTo>
                    <a:pt x="0" y="0"/>
                  </a:moveTo>
                  <a:lnTo>
                    <a:pt x="16" y="0"/>
                  </a:lnTo>
                  <a:lnTo>
                    <a:pt x="16" y="359"/>
                  </a:lnTo>
                  <a:lnTo>
                    <a:pt x="0" y="35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4" name="Freeform 1121"/>
            <p:cNvSpPr>
              <a:spLocks/>
            </p:cNvSpPr>
            <p:nvPr/>
          </p:nvSpPr>
          <p:spPr bwMode="auto">
            <a:xfrm>
              <a:off x="414" y="1589"/>
              <a:ext cx="17" cy="380"/>
            </a:xfrm>
            <a:custGeom>
              <a:avLst/>
              <a:gdLst>
                <a:gd name="T0" fmla="*/ 0 w 17"/>
                <a:gd name="T1" fmla="*/ 0 h 380"/>
                <a:gd name="T2" fmla="*/ 16 w 17"/>
                <a:gd name="T3" fmla="*/ 0 h 380"/>
                <a:gd name="T4" fmla="*/ 16 w 17"/>
                <a:gd name="T5" fmla="*/ 379 h 380"/>
                <a:gd name="T6" fmla="*/ 0 w 17"/>
                <a:gd name="T7" fmla="*/ 379 h 380"/>
                <a:gd name="T8" fmla="*/ 0 w 17"/>
                <a:gd name="T9" fmla="*/ 0 h 380"/>
                <a:gd name="T10" fmla="*/ 0 60000 65536"/>
                <a:gd name="T11" fmla="*/ 0 60000 65536"/>
                <a:gd name="T12" fmla="*/ 0 60000 65536"/>
                <a:gd name="T13" fmla="*/ 0 60000 65536"/>
                <a:gd name="T14" fmla="*/ 0 60000 65536"/>
                <a:gd name="T15" fmla="*/ 0 w 17"/>
                <a:gd name="T16" fmla="*/ 0 h 380"/>
                <a:gd name="T17" fmla="*/ 17 w 17"/>
                <a:gd name="T18" fmla="*/ 380 h 380"/>
              </a:gdLst>
              <a:ahLst/>
              <a:cxnLst>
                <a:cxn ang="T10">
                  <a:pos x="T0" y="T1"/>
                </a:cxn>
                <a:cxn ang="T11">
                  <a:pos x="T2" y="T3"/>
                </a:cxn>
                <a:cxn ang="T12">
                  <a:pos x="T4" y="T5"/>
                </a:cxn>
                <a:cxn ang="T13">
                  <a:pos x="T6" y="T7"/>
                </a:cxn>
                <a:cxn ang="T14">
                  <a:pos x="T8" y="T9"/>
                </a:cxn>
              </a:cxnLst>
              <a:rect l="T15" t="T16" r="T17" b="T18"/>
              <a:pathLst>
                <a:path w="17" h="380">
                  <a:moveTo>
                    <a:pt x="0" y="0"/>
                  </a:moveTo>
                  <a:lnTo>
                    <a:pt x="16" y="0"/>
                  </a:lnTo>
                  <a:lnTo>
                    <a:pt x="16" y="379"/>
                  </a:lnTo>
                  <a:lnTo>
                    <a:pt x="0" y="37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5" name="Freeform 1122"/>
            <p:cNvSpPr>
              <a:spLocks/>
            </p:cNvSpPr>
            <p:nvPr/>
          </p:nvSpPr>
          <p:spPr bwMode="auto">
            <a:xfrm>
              <a:off x="419" y="1569"/>
              <a:ext cx="17" cy="400"/>
            </a:xfrm>
            <a:custGeom>
              <a:avLst/>
              <a:gdLst>
                <a:gd name="T0" fmla="*/ 0 w 17"/>
                <a:gd name="T1" fmla="*/ 0 h 400"/>
                <a:gd name="T2" fmla="*/ 16 w 17"/>
                <a:gd name="T3" fmla="*/ 0 h 400"/>
                <a:gd name="T4" fmla="*/ 16 w 17"/>
                <a:gd name="T5" fmla="*/ 399 h 400"/>
                <a:gd name="T6" fmla="*/ 0 w 17"/>
                <a:gd name="T7" fmla="*/ 399 h 400"/>
                <a:gd name="T8" fmla="*/ 0 w 17"/>
                <a:gd name="T9" fmla="*/ 0 h 400"/>
                <a:gd name="T10" fmla="*/ 0 60000 65536"/>
                <a:gd name="T11" fmla="*/ 0 60000 65536"/>
                <a:gd name="T12" fmla="*/ 0 60000 65536"/>
                <a:gd name="T13" fmla="*/ 0 60000 65536"/>
                <a:gd name="T14" fmla="*/ 0 60000 65536"/>
                <a:gd name="T15" fmla="*/ 0 w 17"/>
                <a:gd name="T16" fmla="*/ 0 h 400"/>
                <a:gd name="T17" fmla="*/ 17 w 17"/>
                <a:gd name="T18" fmla="*/ 400 h 400"/>
              </a:gdLst>
              <a:ahLst/>
              <a:cxnLst>
                <a:cxn ang="T10">
                  <a:pos x="T0" y="T1"/>
                </a:cxn>
                <a:cxn ang="T11">
                  <a:pos x="T2" y="T3"/>
                </a:cxn>
                <a:cxn ang="T12">
                  <a:pos x="T4" y="T5"/>
                </a:cxn>
                <a:cxn ang="T13">
                  <a:pos x="T6" y="T7"/>
                </a:cxn>
                <a:cxn ang="T14">
                  <a:pos x="T8" y="T9"/>
                </a:cxn>
              </a:cxnLst>
              <a:rect l="T15" t="T16" r="T17" b="T18"/>
              <a:pathLst>
                <a:path w="17" h="400">
                  <a:moveTo>
                    <a:pt x="0" y="0"/>
                  </a:moveTo>
                  <a:lnTo>
                    <a:pt x="16" y="0"/>
                  </a:lnTo>
                  <a:lnTo>
                    <a:pt x="16" y="399"/>
                  </a:lnTo>
                  <a:lnTo>
                    <a:pt x="0" y="39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6" name="Freeform 1123"/>
            <p:cNvSpPr>
              <a:spLocks/>
            </p:cNvSpPr>
            <p:nvPr/>
          </p:nvSpPr>
          <p:spPr bwMode="auto">
            <a:xfrm>
              <a:off x="419" y="1548"/>
              <a:ext cx="17" cy="421"/>
            </a:xfrm>
            <a:custGeom>
              <a:avLst/>
              <a:gdLst>
                <a:gd name="T0" fmla="*/ 0 w 17"/>
                <a:gd name="T1" fmla="*/ 0 h 421"/>
                <a:gd name="T2" fmla="*/ 16 w 17"/>
                <a:gd name="T3" fmla="*/ 0 h 421"/>
                <a:gd name="T4" fmla="*/ 16 w 17"/>
                <a:gd name="T5" fmla="*/ 420 h 421"/>
                <a:gd name="T6" fmla="*/ 0 w 17"/>
                <a:gd name="T7" fmla="*/ 420 h 421"/>
                <a:gd name="T8" fmla="*/ 0 w 17"/>
                <a:gd name="T9" fmla="*/ 0 h 421"/>
                <a:gd name="T10" fmla="*/ 0 60000 65536"/>
                <a:gd name="T11" fmla="*/ 0 60000 65536"/>
                <a:gd name="T12" fmla="*/ 0 60000 65536"/>
                <a:gd name="T13" fmla="*/ 0 60000 65536"/>
                <a:gd name="T14" fmla="*/ 0 60000 65536"/>
                <a:gd name="T15" fmla="*/ 0 w 17"/>
                <a:gd name="T16" fmla="*/ 0 h 421"/>
                <a:gd name="T17" fmla="*/ 17 w 17"/>
                <a:gd name="T18" fmla="*/ 421 h 421"/>
              </a:gdLst>
              <a:ahLst/>
              <a:cxnLst>
                <a:cxn ang="T10">
                  <a:pos x="T0" y="T1"/>
                </a:cxn>
                <a:cxn ang="T11">
                  <a:pos x="T2" y="T3"/>
                </a:cxn>
                <a:cxn ang="T12">
                  <a:pos x="T4" y="T5"/>
                </a:cxn>
                <a:cxn ang="T13">
                  <a:pos x="T6" y="T7"/>
                </a:cxn>
                <a:cxn ang="T14">
                  <a:pos x="T8" y="T9"/>
                </a:cxn>
              </a:cxnLst>
              <a:rect l="T15" t="T16" r="T17" b="T18"/>
              <a:pathLst>
                <a:path w="17" h="421">
                  <a:moveTo>
                    <a:pt x="0" y="0"/>
                  </a:moveTo>
                  <a:lnTo>
                    <a:pt x="16" y="0"/>
                  </a:lnTo>
                  <a:lnTo>
                    <a:pt x="16" y="420"/>
                  </a:lnTo>
                  <a:lnTo>
                    <a:pt x="0" y="42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7" name="Freeform 1124"/>
            <p:cNvSpPr>
              <a:spLocks/>
            </p:cNvSpPr>
            <p:nvPr/>
          </p:nvSpPr>
          <p:spPr bwMode="auto">
            <a:xfrm>
              <a:off x="424" y="1528"/>
              <a:ext cx="17" cy="441"/>
            </a:xfrm>
            <a:custGeom>
              <a:avLst/>
              <a:gdLst>
                <a:gd name="T0" fmla="*/ 0 w 17"/>
                <a:gd name="T1" fmla="*/ 0 h 441"/>
                <a:gd name="T2" fmla="*/ 16 w 17"/>
                <a:gd name="T3" fmla="*/ 0 h 441"/>
                <a:gd name="T4" fmla="*/ 16 w 17"/>
                <a:gd name="T5" fmla="*/ 440 h 441"/>
                <a:gd name="T6" fmla="*/ 0 w 17"/>
                <a:gd name="T7" fmla="*/ 440 h 441"/>
                <a:gd name="T8" fmla="*/ 0 w 17"/>
                <a:gd name="T9" fmla="*/ 0 h 441"/>
                <a:gd name="T10" fmla="*/ 0 60000 65536"/>
                <a:gd name="T11" fmla="*/ 0 60000 65536"/>
                <a:gd name="T12" fmla="*/ 0 60000 65536"/>
                <a:gd name="T13" fmla="*/ 0 60000 65536"/>
                <a:gd name="T14" fmla="*/ 0 60000 65536"/>
                <a:gd name="T15" fmla="*/ 0 w 17"/>
                <a:gd name="T16" fmla="*/ 0 h 441"/>
                <a:gd name="T17" fmla="*/ 17 w 17"/>
                <a:gd name="T18" fmla="*/ 441 h 441"/>
              </a:gdLst>
              <a:ahLst/>
              <a:cxnLst>
                <a:cxn ang="T10">
                  <a:pos x="T0" y="T1"/>
                </a:cxn>
                <a:cxn ang="T11">
                  <a:pos x="T2" y="T3"/>
                </a:cxn>
                <a:cxn ang="T12">
                  <a:pos x="T4" y="T5"/>
                </a:cxn>
                <a:cxn ang="T13">
                  <a:pos x="T6" y="T7"/>
                </a:cxn>
                <a:cxn ang="T14">
                  <a:pos x="T8" y="T9"/>
                </a:cxn>
              </a:cxnLst>
              <a:rect l="T15" t="T16" r="T17" b="T18"/>
              <a:pathLst>
                <a:path w="17" h="441">
                  <a:moveTo>
                    <a:pt x="0" y="0"/>
                  </a:moveTo>
                  <a:lnTo>
                    <a:pt x="16" y="0"/>
                  </a:lnTo>
                  <a:lnTo>
                    <a:pt x="16" y="440"/>
                  </a:lnTo>
                  <a:lnTo>
                    <a:pt x="0" y="44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8" name="Freeform 1125"/>
            <p:cNvSpPr>
              <a:spLocks/>
            </p:cNvSpPr>
            <p:nvPr/>
          </p:nvSpPr>
          <p:spPr bwMode="auto">
            <a:xfrm>
              <a:off x="424" y="1508"/>
              <a:ext cx="17" cy="461"/>
            </a:xfrm>
            <a:custGeom>
              <a:avLst/>
              <a:gdLst>
                <a:gd name="T0" fmla="*/ 0 w 17"/>
                <a:gd name="T1" fmla="*/ 0 h 461"/>
                <a:gd name="T2" fmla="*/ 16 w 17"/>
                <a:gd name="T3" fmla="*/ 0 h 461"/>
                <a:gd name="T4" fmla="*/ 16 w 17"/>
                <a:gd name="T5" fmla="*/ 460 h 461"/>
                <a:gd name="T6" fmla="*/ 0 w 17"/>
                <a:gd name="T7" fmla="*/ 460 h 461"/>
                <a:gd name="T8" fmla="*/ 0 w 17"/>
                <a:gd name="T9" fmla="*/ 0 h 461"/>
                <a:gd name="T10" fmla="*/ 0 60000 65536"/>
                <a:gd name="T11" fmla="*/ 0 60000 65536"/>
                <a:gd name="T12" fmla="*/ 0 60000 65536"/>
                <a:gd name="T13" fmla="*/ 0 60000 65536"/>
                <a:gd name="T14" fmla="*/ 0 60000 65536"/>
                <a:gd name="T15" fmla="*/ 0 w 17"/>
                <a:gd name="T16" fmla="*/ 0 h 461"/>
                <a:gd name="T17" fmla="*/ 17 w 17"/>
                <a:gd name="T18" fmla="*/ 461 h 461"/>
              </a:gdLst>
              <a:ahLst/>
              <a:cxnLst>
                <a:cxn ang="T10">
                  <a:pos x="T0" y="T1"/>
                </a:cxn>
                <a:cxn ang="T11">
                  <a:pos x="T2" y="T3"/>
                </a:cxn>
                <a:cxn ang="T12">
                  <a:pos x="T4" y="T5"/>
                </a:cxn>
                <a:cxn ang="T13">
                  <a:pos x="T6" y="T7"/>
                </a:cxn>
                <a:cxn ang="T14">
                  <a:pos x="T8" y="T9"/>
                </a:cxn>
              </a:cxnLst>
              <a:rect l="T15" t="T16" r="T17" b="T18"/>
              <a:pathLst>
                <a:path w="17" h="461">
                  <a:moveTo>
                    <a:pt x="0" y="0"/>
                  </a:moveTo>
                  <a:lnTo>
                    <a:pt x="16" y="0"/>
                  </a:lnTo>
                  <a:lnTo>
                    <a:pt x="16" y="460"/>
                  </a:lnTo>
                  <a:lnTo>
                    <a:pt x="0" y="46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9" name="Freeform 1126"/>
            <p:cNvSpPr>
              <a:spLocks/>
            </p:cNvSpPr>
            <p:nvPr/>
          </p:nvSpPr>
          <p:spPr bwMode="auto">
            <a:xfrm>
              <a:off x="429" y="1494"/>
              <a:ext cx="17" cy="475"/>
            </a:xfrm>
            <a:custGeom>
              <a:avLst/>
              <a:gdLst>
                <a:gd name="T0" fmla="*/ 0 w 17"/>
                <a:gd name="T1" fmla="*/ 0 h 475"/>
                <a:gd name="T2" fmla="*/ 16 w 17"/>
                <a:gd name="T3" fmla="*/ 0 h 475"/>
                <a:gd name="T4" fmla="*/ 16 w 17"/>
                <a:gd name="T5" fmla="*/ 474 h 475"/>
                <a:gd name="T6" fmla="*/ 0 w 17"/>
                <a:gd name="T7" fmla="*/ 474 h 475"/>
                <a:gd name="T8" fmla="*/ 0 w 17"/>
                <a:gd name="T9" fmla="*/ 0 h 475"/>
                <a:gd name="T10" fmla="*/ 0 60000 65536"/>
                <a:gd name="T11" fmla="*/ 0 60000 65536"/>
                <a:gd name="T12" fmla="*/ 0 60000 65536"/>
                <a:gd name="T13" fmla="*/ 0 60000 65536"/>
                <a:gd name="T14" fmla="*/ 0 60000 65536"/>
                <a:gd name="T15" fmla="*/ 0 w 17"/>
                <a:gd name="T16" fmla="*/ 0 h 475"/>
                <a:gd name="T17" fmla="*/ 17 w 17"/>
                <a:gd name="T18" fmla="*/ 475 h 475"/>
              </a:gdLst>
              <a:ahLst/>
              <a:cxnLst>
                <a:cxn ang="T10">
                  <a:pos x="T0" y="T1"/>
                </a:cxn>
                <a:cxn ang="T11">
                  <a:pos x="T2" y="T3"/>
                </a:cxn>
                <a:cxn ang="T12">
                  <a:pos x="T4" y="T5"/>
                </a:cxn>
                <a:cxn ang="T13">
                  <a:pos x="T6" y="T7"/>
                </a:cxn>
                <a:cxn ang="T14">
                  <a:pos x="T8" y="T9"/>
                </a:cxn>
              </a:cxnLst>
              <a:rect l="T15" t="T16" r="T17" b="T18"/>
              <a:pathLst>
                <a:path w="17" h="475">
                  <a:moveTo>
                    <a:pt x="0" y="0"/>
                  </a:moveTo>
                  <a:lnTo>
                    <a:pt x="16" y="0"/>
                  </a:lnTo>
                  <a:lnTo>
                    <a:pt x="16" y="474"/>
                  </a:lnTo>
                  <a:lnTo>
                    <a:pt x="0" y="47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0" name="Freeform 1127"/>
            <p:cNvSpPr>
              <a:spLocks/>
            </p:cNvSpPr>
            <p:nvPr/>
          </p:nvSpPr>
          <p:spPr bwMode="auto">
            <a:xfrm>
              <a:off x="429" y="1474"/>
              <a:ext cx="17" cy="495"/>
            </a:xfrm>
            <a:custGeom>
              <a:avLst/>
              <a:gdLst>
                <a:gd name="T0" fmla="*/ 0 w 17"/>
                <a:gd name="T1" fmla="*/ 0 h 495"/>
                <a:gd name="T2" fmla="*/ 16 w 17"/>
                <a:gd name="T3" fmla="*/ 0 h 495"/>
                <a:gd name="T4" fmla="*/ 16 w 17"/>
                <a:gd name="T5" fmla="*/ 494 h 495"/>
                <a:gd name="T6" fmla="*/ 0 w 17"/>
                <a:gd name="T7" fmla="*/ 494 h 495"/>
                <a:gd name="T8" fmla="*/ 0 w 17"/>
                <a:gd name="T9" fmla="*/ 0 h 495"/>
                <a:gd name="T10" fmla="*/ 0 60000 65536"/>
                <a:gd name="T11" fmla="*/ 0 60000 65536"/>
                <a:gd name="T12" fmla="*/ 0 60000 65536"/>
                <a:gd name="T13" fmla="*/ 0 60000 65536"/>
                <a:gd name="T14" fmla="*/ 0 60000 65536"/>
                <a:gd name="T15" fmla="*/ 0 w 17"/>
                <a:gd name="T16" fmla="*/ 0 h 495"/>
                <a:gd name="T17" fmla="*/ 17 w 17"/>
                <a:gd name="T18" fmla="*/ 495 h 495"/>
              </a:gdLst>
              <a:ahLst/>
              <a:cxnLst>
                <a:cxn ang="T10">
                  <a:pos x="T0" y="T1"/>
                </a:cxn>
                <a:cxn ang="T11">
                  <a:pos x="T2" y="T3"/>
                </a:cxn>
                <a:cxn ang="T12">
                  <a:pos x="T4" y="T5"/>
                </a:cxn>
                <a:cxn ang="T13">
                  <a:pos x="T6" y="T7"/>
                </a:cxn>
                <a:cxn ang="T14">
                  <a:pos x="T8" y="T9"/>
                </a:cxn>
              </a:cxnLst>
              <a:rect l="T15" t="T16" r="T17" b="T18"/>
              <a:pathLst>
                <a:path w="17" h="495">
                  <a:moveTo>
                    <a:pt x="0" y="0"/>
                  </a:moveTo>
                  <a:lnTo>
                    <a:pt x="16" y="0"/>
                  </a:lnTo>
                  <a:lnTo>
                    <a:pt x="16" y="494"/>
                  </a:lnTo>
                  <a:lnTo>
                    <a:pt x="0" y="49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 name="Freeform 1128"/>
            <p:cNvSpPr>
              <a:spLocks/>
            </p:cNvSpPr>
            <p:nvPr/>
          </p:nvSpPr>
          <p:spPr bwMode="auto">
            <a:xfrm>
              <a:off x="429" y="1457"/>
              <a:ext cx="17" cy="512"/>
            </a:xfrm>
            <a:custGeom>
              <a:avLst/>
              <a:gdLst>
                <a:gd name="T0" fmla="*/ 0 w 17"/>
                <a:gd name="T1" fmla="*/ 0 h 512"/>
                <a:gd name="T2" fmla="*/ 16 w 17"/>
                <a:gd name="T3" fmla="*/ 0 h 512"/>
                <a:gd name="T4" fmla="*/ 16 w 17"/>
                <a:gd name="T5" fmla="*/ 511 h 512"/>
                <a:gd name="T6" fmla="*/ 0 w 17"/>
                <a:gd name="T7" fmla="*/ 511 h 512"/>
                <a:gd name="T8" fmla="*/ 0 w 17"/>
                <a:gd name="T9" fmla="*/ 0 h 512"/>
                <a:gd name="T10" fmla="*/ 0 60000 65536"/>
                <a:gd name="T11" fmla="*/ 0 60000 65536"/>
                <a:gd name="T12" fmla="*/ 0 60000 65536"/>
                <a:gd name="T13" fmla="*/ 0 60000 65536"/>
                <a:gd name="T14" fmla="*/ 0 60000 65536"/>
                <a:gd name="T15" fmla="*/ 0 w 17"/>
                <a:gd name="T16" fmla="*/ 0 h 512"/>
                <a:gd name="T17" fmla="*/ 17 w 17"/>
                <a:gd name="T18" fmla="*/ 512 h 512"/>
              </a:gdLst>
              <a:ahLst/>
              <a:cxnLst>
                <a:cxn ang="T10">
                  <a:pos x="T0" y="T1"/>
                </a:cxn>
                <a:cxn ang="T11">
                  <a:pos x="T2" y="T3"/>
                </a:cxn>
                <a:cxn ang="T12">
                  <a:pos x="T4" y="T5"/>
                </a:cxn>
                <a:cxn ang="T13">
                  <a:pos x="T6" y="T7"/>
                </a:cxn>
                <a:cxn ang="T14">
                  <a:pos x="T8" y="T9"/>
                </a:cxn>
              </a:cxnLst>
              <a:rect l="T15" t="T16" r="T17" b="T18"/>
              <a:pathLst>
                <a:path w="17" h="512">
                  <a:moveTo>
                    <a:pt x="0" y="0"/>
                  </a:moveTo>
                  <a:lnTo>
                    <a:pt x="16" y="0"/>
                  </a:lnTo>
                  <a:lnTo>
                    <a:pt x="16" y="511"/>
                  </a:lnTo>
                  <a:lnTo>
                    <a:pt x="0" y="511"/>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2" name="Freeform 1129"/>
            <p:cNvSpPr>
              <a:spLocks/>
            </p:cNvSpPr>
            <p:nvPr/>
          </p:nvSpPr>
          <p:spPr bwMode="auto">
            <a:xfrm>
              <a:off x="437" y="1437"/>
              <a:ext cx="17" cy="532"/>
            </a:xfrm>
            <a:custGeom>
              <a:avLst/>
              <a:gdLst>
                <a:gd name="T0" fmla="*/ 0 w 17"/>
                <a:gd name="T1" fmla="*/ 0 h 532"/>
                <a:gd name="T2" fmla="*/ 16 w 17"/>
                <a:gd name="T3" fmla="*/ 0 h 532"/>
                <a:gd name="T4" fmla="*/ 16 w 17"/>
                <a:gd name="T5" fmla="*/ 531 h 532"/>
                <a:gd name="T6" fmla="*/ 0 w 17"/>
                <a:gd name="T7" fmla="*/ 531 h 532"/>
                <a:gd name="T8" fmla="*/ 0 w 17"/>
                <a:gd name="T9" fmla="*/ 0 h 532"/>
                <a:gd name="T10" fmla="*/ 0 60000 65536"/>
                <a:gd name="T11" fmla="*/ 0 60000 65536"/>
                <a:gd name="T12" fmla="*/ 0 60000 65536"/>
                <a:gd name="T13" fmla="*/ 0 60000 65536"/>
                <a:gd name="T14" fmla="*/ 0 60000 65536"/>
                <a:gd name="T15" fmla="*/ 0 w 17"/>
                <a:gd name="T16" fmla="*/ 0 h 532"/>
                <a:gd name="T17" fmla="*/ 17 w 17"/>
                <a:gd name="T18" fmla="*/ 532 h 532"/>
              </a:gdLst>
              <a:ahLst/>
              <a:cxnLst>
                <a:cxn ang="T10">
                  <a:pos x="T0" y="T1"/>
                </a:cxn>
                <a:cxn ang="T11">
                  <a:pos x="T2" y="T3"/>
                </a:cxn>
                <a:cxn ang="T12">
                  <a:pos x="T4" y="T5"/>
                </a:cxn>
                <a:cxn ang="T13">
                  <a:pos x="T6" y="T7"/>
                </a:cxn>
                <a:cxn ang="T14">
                  <a:pos x="T8" y="T9"/>
                </a:cxn>
              </a:cxnLst>
              <a:rect l="T15" t="T16" r="T17" b="T18"/>
              <a:pathLst>
                <a:path w="17" h="532">
                  <a:moveTo>
                    <a:pt x="0" y="0"/>
                  </a:moveTo>
                  <a:lnTo>
                    <a:pt x="16" y="0"/>
                  </a:lnTo>
                  <a:lnTo>
                    <a:pt x="16" y="531"/>
                  </a:lnTo>
                  <a:lnTo>
                    <a:pt x="0" y="531"/>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3" name="Freeform 1130"/>
            <p:cNvSpPr>
              <a:spLocks/>
            </p:cNvSpPr>
            <p:nvPr/>
          </p:nvSpPr>
          <p:spPr bwMode="auto">
            <a:xfrm>
              <a:off x="437" y="1422"/>
              <a:ext cx="17" cy="547"/>
            </a:xfrm>
            <a:custGeom>
              <a:avLst/>
              <a:gdLst>
                <a:gd name="T0" fmla="*/ 0 w 17"/>
                <a:gd name="T1" fmla="*/ 0 h 547"/>
                <a:gd name="T2" fmla="*/ 16 w 17"/>
                <a:gd name="T3" fmla="*/ 0 h 547"/>
                <a:gd name="T4" fmla="*/ 16 w 17"/>
                <a:gd name="T5" fmla="*/ 546 h 547"/>
                <a:gd name="T6" fmla="*/ 0 w 17"/>
                <a:gd name="T7" fmla="*/ 546 h 547"/>
                <a:gd name="T8" fmla="*/ 0 w 17"/>
                <a:gd name="T9" fmla="*/ 0 h 547"/>
                <a:gd name="T10" fmla="*/ 0 60000 65536"/>
                <a:gd name="T11" fmla="*/ 0 60000 65536"/>
                <a:gd name="T12" fmla="*/ 0 60000 65536"/>
                <a:gd name="T13" fmla="*/ 0 60000 65536"/>
                <a:gd name="T14" fmla="*/ 0 60000 65536"/>
                <a:gd name="T15" fmla="*/ 0 w 17"/>
                <a:gd name="T16" fmla="*/ 0 h 547"/>
                <a:gd name="T17" fmla="*/ 17 w 17"/>
                <a:gd name="T18" fmla="*/ 547 h 547"/>
              </a:gdLst>
              <a:ahLst/>
              <a:cxnLst>
                <a:cxn ang="T10">
                  <a:pos x="T0" y="T1"/>
                </a:cxn>
                <a:cxn ang="T11">
                  <a:pos x="T2" y="T3"/>
                </a:cxn>
                <a:cxn ang="T12">
                  <a:pos x="T4" y="T5"/>
                </a:cxn>
                <a:cxn ang="T13">
                  <a:pos x="T6" y="T7"/>
                </a:cxn>
                <a:cxn ang="T14">
                  <a:pos x="T8" y="T9"/>
                </a:cxn>
              </a:cxnLst>
              <a:rect l="T15" t="T16" r="T17" b="T18"/>
              <a:pathLst>
                <a:path w="17" h="547">
                  <a:moveTo>
                    <a:pt x="0" y="0"/>
                  </a:moveTo>
                  <a:lnTo>
                    <a:pt x="16" y="0"/>
                  </a:lnTo>
                  <a:lnTo>
                    <a:pt x="16" y="546"/>
                  </a:lnTo>
                  <a:lnTo>
                    <a:pt x="0" y="54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4" name="Freeform 1131"/>
            <p:cNvSpPr>
              <a:spLocks/>
            </p:cNvSpPr>
            <p:nvPr/>
          </p:nvSpPr>
          <p:spPr bwMode="auto">
            <a:xfrm>
              <a:off x="442" y="1408"/>
              <a:ext cx="17" cy="561"/>
            </a:xfrm>
            <a:custGeom>
              <a:avLst/>
              <a:gdLst>
                <a:gd name="T0" fmla="*/ 0 w 17"/>
                <a:gd name="T1" fmla="*/ 0 h 561"/>
                <a:gd name="T2" fmla="*/ 16 w 17"/>
                <a:gd name="T3" fmla="*/ 0 h 561"/>
                <a:gd name="T4" fmla="*/ 16 w 17"/>
                <a:gd name="T5" fmla="*/ 560 h 561"/>
                <a:gd name="T6" fmla="*/ 0 w 17"/>
                <a:gd name="T7" fmla="*/ 560 h 561"/>
                <a:gd name="T8" fmla="*/ 0 w 17"/>
                <a:gd name="T9" fmla="*/ 0 h 561"/>
                <a:gd name="T10" fmla="*/ 0 60000 65536"/>
                <a:gd name="T11" fmla="*/ 0 60000 65536"/>
                <a:gd name="T12" fmla="*/ 0 60000 65536"/>
                <a:gd name="T13" fmla="*/ 0 60000 65536"/>
                <a:gd name="T14" fmla="*/ 0 60000 65536"/>
                <a:gd name="T15" fmla="*/ 0 w 17"/>
                <a:gd name="T16" fmla="*/ 0 h 561"/>
                <a:gd name="T17" fmla="*/ 17 w 17"/>
                <a:gd name="T18" fmla="*/ 561 h 561"/>
              </a:gdLst>
              <a:ahLst/>
              <a:cxnLst>
                <a:cxn ang="T10">
                  <a:pos x="T0" y="T1"/>
                </a:cxn>
                <a:cxn ang="T11">
                  <a:pos x="T2" y="T3"/>
                </a:cxn>
                <a:cxn ang="T12">
                  <a:pos x="T4" y="T5"/>
                </a:cxn>
                <a:cxn ang="T13">
                  <a:pos x="T6" y="T7"/>
                </a:cxn>
                <a:cxn ang="T14">
                  <a:pos x="T8" y="T9"/>
                </a:cxn>
              </a:cxnLst>
              <a:rect l="T15" t="T16" r="T17" b="T18"/>
              <a:pathLst>
                <a:path w="17" h="561">
                  <a:moveTo>
                    <a:pt x="0" y="0"/>
                  </a:moveTo>
                  <a:lnTo>
                    <a:pt x="16" y="0"/>
                  </a:lnTo>
                  <a:lnTo>
                    <a:pt x="16" y="560"/>
                  </a:lnTo>
                  <a:lnTo>
                    <a:pt x="0" y="56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5" name="Freeform 1132"/>
            <p:cNvSpPr>
              <a:spLocks/>
            </p:cNvSpPr>
            <p:nvPr/>
          </p:nvSpPr>
          <p:spPr bwMode="auto">
            <a:xfrm>
              <a:off x="442" y="1391"/>
              <a:ext cx="17" cy="578"/>
            </a:xfrm>
            <a:custGeom>
              <a:avLst/>
              <a:gdLst>
                <a:gd name="T0" fmla="*/ 0 w 17"/>
                <a:gd name="T1" fmla="*/ 0 h 578"/>
                <a:gd name="T2" fmla="*/ 16 w 17"/>
                <a:gd name="T3" fmla="*/ 0 h 578"/>
                <a:gd name="T4" fmla="*/ 16 w 17"/>
                <a:gd name="T5" fmla="*/ 577 h 578"/>
                <a:gd name="T6" fmla="*/ 0 w 17"/>
                <a:gd name="T7" fmla="*/ 577 h 578"/>
                <a:gd name="T8" fmla="*/ 0 w 17"/>
                <a:gd name="T9" fmla="*/ 0 h 578"/>
                <a:gd name="T10" fmla="*/ 0 60000 65536"/>
                <a:gd name="T11" fmla="*/ 0 60000 65536"/>
                <a:gd name="T12" fmla="*/ 0 60000 65536"/>
                <a:gd name="T13" fmla="*/ 0 60000 65536"/>
                <a:gd name="T14" fmla="*/ 0 60000 65536"/>
                <a:gd name="T15" fmla="*/ 0 w 17"/>
                <a:gd name="T16" fmla="*/ 0 h 578"/>
                <a:gd name="T17" fmla="*/ 17 w 17"/>
                <a:gd name="T18" fmla="*/ 578 h 578"/>
              </a:gdLst>
              <a:ahLst/>
              <a:cxnLst>
                <a:cxn ang="T10">
                  <a:pos x="T0" y="T1"/>
                </a:cxn>
                <a:cxn ang="T11">
                  <a:pos x="T2" y="T3"/>
                </a:cxn>
                <a:cxn ang="T12">
                  <a:pos x="T4" y="T5"/>
                </a:cxn>
                <a:cxn ang="T13">
                  <a:pos x="T6" y="T7"/>
                </a:cxn>
                <a:cxn ang="T14">
                  <a:pos x="T8" y="T9"/>
                </a:cxn>
              </a:cxnLst>
              <a:rect l="T15" t="T16" r="T17" b="T18"/>
              <a:pathLst>
                <a:path w="17" h="578">
                  <a:moveTo>
                    <a:pt x="0" y="0"/>
                  </a:moveTo>
                  <a:lnTo>
                    <a:pt x="16" y="0"/>
                  </a:lnTo>
                  <a:lnTo>
                    <a:pt x="16" y="577"/>
                  </a:lnTo>
                  <a:lnTo>
                    <a:pt x="0" y="577"/>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6" name="Freeform 1133"/>
            <p:cNvSpPr>
              <a:spLocks/>
            </p:cNvSpPr>
            <p:nvPr/>
          </p:nvSpPr>
          <p:spPr bwMode="auto">
            <a:xfrm>
              <a:off x="447" y="1376"/>
              <a:ext cx="17" cy="593"/>
            </a:xfrm>
            <a:custGeom>
              <a:avLst/>
              <a:gdLst>
                <a:gd name="T0" fmla="*/ 0 w 17"/>
                <a:gd name="T1" fmla="*/ 0 h 593"/>
                <a:gd name="T2" fmla="*/ 16 w 17"/>
                <a:gd name="T3" fmla="*/ 0 h 593"/>
                <a:gd name="T4" fmla="*/ 16 w 17"/>
                <a:gd name="T5" fmla="*/ 592 h 593"/>
                <a:gd name="T6" fmla="*/ 0 w 17"/>
                <a:gd name="T7" fmla="*/ 592 h 593"/>
                <a:gd name="T8" fmla="*/ 0 w 17"/>
                <a:gd name="T9" fmla="*/ 0 h 593"/>
                <a:gd name="T10" fmla="*/ 0 60000 65536"/>
                <a:gd name="T11" fmla="*/ 0 60000 65536"/>
                <a:gd name="T12" fmla="*/ 0 60000 65536"/>
                <a:gd name="T13" fmla="*/ 0 60000 65536"/>
                <a:gd name="T14" fmla="*/ 0 60000 65536"/>
                <a:gd name="T15" fmla="*/ 0 w 17"/>
                <a:gd name="T16" fmla="*/ 0 h 593"/>
                <a:gd name="T17" fmla="*/ 17 w 17"/>
                <a:gd name="T18" fmla="*/ 593 h 593"/>
              </a:gdLst>
              <a:ahLst/>
              <a:cxnLst>
                <a:cxn ang="T10">
                  <a:pos x="T0" y="T1"/>
                </a:cxn>
                <a:cxn ang="T11">
                  <a:pos x="T2" y="T3"/>
                </a:cxn>
                <a:cxn ang="T12">
                  <a:pos x="T4" y="T5"/>
                </a:cxn>
                <a:cxn ang="T13">
                  <a:pos x="T6" y="T7"/>
                </a:cxn>
                <a:cxn ang="T14">
                  <a:pos x="T8" y="T9"/>
                </a:cxn>
              </a:cxnLst>
              <a:rect l="T15" t="T16" r="T17" b="T18"/>
              <a:pathLst>
                <a:path w="17" h="593">
                  <a:moveTo>
                    <a:pt x="0" y="0"/>
                  </a:moveTo>
                  <a:lnTo>
                    <a:pt x="16" y="0"/>
                  </a:lnTo>
                  <a:lnTo>
                    <a:pt x="16" y="592"/>
                  </a:lnTo>
                  <a:lnTo>
                    <a:pt x="0" y="59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7" name="Freeform 1134"/>
            <p:cNvSpPr>
              <a:spLocks/>
            </p:cNvSpPr>
            <p:nvPr/>
          </p:nvSpPr>
          <p:spPr bwMode="auto">
            <a:xfrm>
              <a:off x="447" y="1368"/>
              <a:ext cx="17" cy="601"/>
            </a:xfrm>
            <a:custGeom>
              <a:avLst/>
              <a:gdLst>
                <a:gd name="T0" fmla="*/ 0 w 17"/>
                <a:gd name="T1" fmla="*/ 0 h 601"/>
                <a:gd name="T2" fmla="*/ 16 w 17"/>
                <a:gd name="T3" fmla="*/ 0 h 601"/>
                <a:gd name="T4" fmla="*/ 16 w 17"/>
                <a:gd name="T5" fmla="*/ 600 h 601"/>
                <a:gd name="T6" fmla="*/ 0 w 17"/>
                <a:gd name="T7" fmla="*/ 600 h 601"/>
                <a:gd name="T8" fmla="*/ 0 w 17"/>
                <a:gd name="T9" fmla="*/ 0 h 601"/>
                <a:gd name="T10" fmla="*/ 0 60000 65536"/>
                <a:gd name="T11" fmla="*/ 0 60000 65536"/>
                <a:gd name="T12" fmla="*/ 0 60000 65536"/>
                <a:gd name="T13" fmla="*/ 0 60000 65536"/>
                <a:gd name="T14" fmla="*/ 0 60000 65536"/>
                <a:gd name="T15" fmla="*/ 0 w 17"/>
                <a:gd name="T16" fmla="*/ 0 h 601"/>
                <a:gd name="T17" fmla="*/ 17 w 17"/>
                <a:gd name="T18" fmla="*/ 601 h 601"/>
              </a:gdLst>
              <a:ahLst/>
              <a:cxnLst>
                <a:cxn ang="T10">
                  <a:pos x="T0" y="T1"/>
                </a:cxn>
                <a:cxn ang="T11">
                  <a:pos x="T2" y="T3"/>
                </a:cxn>
                <a:cxn ang="T12">
                  <a:pos x="T4" y="T5"/>
                </a:cxn>
                <a:cxn ang="T13">
                  <a:pos x="T6" y="T7"/>
                </a:cxn>
                <a:cxn ang="T14">
                  <a:pos x="T8" y="T9"/>
                </a:cxn>
              </a:cxnLst>
              <a:rect l="T15" t="T16" r="T17" b="T18"/>
              <a:pathLst>
                <a:path w="17" h="601">
                  <a:moveTo>
                    <a:pt x="0" y="0"/>
                  </a:moveTo>
                  <a:lnTo>
                    <a:pt x="16" y="0"/>
                  </a:lnTo>
                  <a:lnTo>
                    <a:pt x="16" y="600"/>
                  </a:lnTo>
                  <a:lnTo>
                    <a:pt x="0" y="60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 name="Freeform 1135"/>
            <p:cNvSpPr>
              <a:spLocks/>
            </p:cNvSpPr>
            <p:nvPr/>
          </p:nvSpPr>
          <p:spPr bwMode="auto">
            <a:xfrm>
              <a:off x="447" y="1350"/>
              <a:ext cx="17" cy="619"/>
            </a:xfrm>
            <a:custGeom>
              <a:avLst/>
              <a:gdLst>
                <a:gd name="T0" fmla="*/ 0 w 17"/>
                <a:gd name="T1" fmla="*/ 0 h 619"/>
                <a:gd name="T2" fmla="*/ 16 w 17"/>
                <a:gd name="T3" fmla="*/ 0 h 619"/>
                <a:gd name="T4" fmla="*/ 16 w 17"/>
                <a:gd name="T5" fmla="*/ 618 h 619"/>
                <a:gd name="T6" fmla="*/ 0 w 17"/>
                <a:gd name="T7" fmla="*/ 618 h 619"/>
                <a:gd name="T8" fmla="*/ 0 w 17"/>
                <a:gd name="T9" fmla="*/ 0 h 619"/>
                <a:gd name="T10" fmla="*/ 0 60000 65536"/>
                <a:gd name="T11" fmla="*/ 0 60000 65536"/>
                <a:gd name="T12" fmla="*/ 0 60000 65536"/>
                <a:gd name="T13" fmla="*/ 0 60000 65536"/>
                <a:gd name="T14" fmla="*/ 0 60000 65536"/>
                <a:gd name="T15" fmla="*/ 0 w 17"/>
                <a:gd name="T16" fmla="*/ 0 h 619"/>
                <a:gd name="T17" fmla="*/ 17 w 17"/>
                <a:gd name="T18" fmla="*/ 619 h 619"/>
              </a:gdLst>
              <a:ahLst/>
              <a:cxnLst>
                <a:cxn ang="T10">
                  <a:pos x="T0" y="T1"/>
                </a:cxn>
                <a:cxn ang="T11">
                  <a:pos x="T2" y="T3"/>
                </a:cxn>
                <a:cxn ang="T12">
                  <a:pos x="T4" y="T5"/>
                </a:cxn>
                <a:cxn ang="T13">
                  <a:pos x="T6" y="T7"/>
                </a:cxn>
                <a:cxn ang="T14">
                  <a:pos x="T8" y="T9"/>
                </a:cxn>
              </a:cxnLst>
              <a:rect l="T15" t="T16" r="T17" b="T18"/>
              <a:pathLst>
                <a:path w="17" h="619">
                  <a:moveTo>
                    <a:pt x="0" y="0"/>
                  </a:moveTo>
                  <a:lnTo>
                    <a:pt x="16" y="0"/>
                  </a:lnTo>
                  <a:lnTo>
                    <a:pt x="16" y="618"/>
                  </a:lnTo>
                  <a:lnTo>
                    <a:pt x="0" y="61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9" name="Freeform 1136"/>
            <p:cNvSpPr>
              <a:spLocks/>
            </p:cNvSpPr>
            <p:nvPr/>
          </p:nvSpPr>
          <p:spPr bwMode="auto">
            <a:xfrm>
              <a:off x="452" y="1342"/>
              <a:ext cx="17" cy="627"/>
            </a:xfrm>
            <a:custGeom>
              <a:avLst/>
              <a:gdLst>
                <a:gd name="T0" fmla="*/ 0 w 17"/>
                <a:gd name="T1" fmla="*/ 0 h 627"/>
                <a:gd name="T2" fmla="*/ 16 w 17"/>
                <a:gd name="T3" fmla="*/ 0 h 627"/>
                <a:gd name="T4" fmla="*/ 16 w 17"/>
                <a:gd name="T5" fmla="*/ 626 h 627"/>
                <a:gd name="T6" fmla="*/ 0 w 17"/>
                <a:gd name="T7" fmla="*/ 626 h 627"/>
                <a:gd name="T8" fmla="*/ 0 w 17"/>
                <a:gd name="T9" fmla="*/ 0 h 627"/>
                <a:gd name="T10" fmla="*/ 0 60000 65536"/>
                <a:gd name="T11" fmla="*/ 0 60000 65536"/>
                <a:gd name="T12" fmla="*/ 0 60000 65536"/>
                <a:gd name="T13" fmla="*/ 0 60000 65536"/>
                <a:gd name="T14" fmla="*/ 0 60000 65536"/>
                <a:gd name="T15" fmla="*/ 0 w 17"/>
                <a:gd name="T16" fmla="*/ 0 h 627"/>
                <a:gd name="T17" fmla="*/ 17 w 17"/>
                <a:gd name="T18" fmla="*/ 627 h 627"/>
              </a:gdLst>
              <a:ahLst/>
              <a:cxnLst>
                <a:cxn ang="T10">
                  <a:pos x="T0" y="T1"/>
                </a:cxn>
                <a:cxn ang="T11">
                  <a:pos x="T2" y="T3"/>
                </a:cxn>
                <a:cxn ang="T12">
                  <a:pos x="T4" y="T5"/>
                </a:cxn>
                <a:cxn ang="T13">
                  <a:pos x="T6" y="T7"/>
                </a:cxn>
                <a:cxn ang="T14">
                  <a:pos x="T8" y="T9"/>
                </a:cxn>
              </a:cxnLst>
              <a:rect l="T15" t="T16" r="T17" b="T18"/>
              <a:pathLst>
                <a:path w="17" h="627">
                  <a:moveTo>
                    <a:pt x="0" y="0"/>
                  </a:moveTo>
                  <a:lnTo>
                    <a:pt x="16" y="0"/>
                  </a:lnTo>
                  <a:lnTo>
                    <a:pt x="16" y="626"/>
                  </a:lnTo>
                  <a:lnTo>
                    <a:pt x="0" y="62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0" name="Freeform 1137"/>
            <p:cNvSpPr>
              <a:spLocks/>
            </p:cNvSpPr>
            <p:nvPr/>
          </p:nvSpPr>
          <p:spPr bwMode="auto">
            <a:xfrm>
              <a:off x="452" y="1330"/>
              <a:ext cx="17" cy="639"/>
            </a:xfrm>
            <a:custGeom>
              <a:avLst/>
              <a:gdLst>
                <a:gd name="T0" fmla="*/ 0 w 17"/>
                <a:gd name="T1" fmla="*/ 0 h 639"/>
                <a:gd name="T2" fmla="*/ 16 w 17"/>
                <a:gd name="T3" fmla="*/ 0 h 639"/>
                <a:gd name="T4" fmla="*/ 16 w 17"/>
                <a:gd name="T5" fmla="*/ 638 h 639"/>
                <a:gd name="T6" fmla="*/ 0 w 17"/>
                <a:gd name="T7" fmla="*/ 638 h 639"/>
                <a:gd name="T8" fmla="*/ 0 w 17"/>
                <a:gd name="T9" fmla="*/ 0 h 639"/>
                <a:gd name="T10" fmla="*/ 0 60000 65536"/>
                <a:gd name="T11" fmla="*/ 0 60000 65536"/>
                <a:gd name="T12" fmla="*/ 0 60000 65536"/>
                <a:gd name="T13" fmla="*/ 0 60000 65536"/>
                <a:gd name="T14" fmla="*/ 0 60000 65536"/>
                <a:gd name="T15" fmla="*/ 0 w 17"/>
                <a:gd name="T16" fmla="*/ 0 h 639"/>
                <a:gd name="T17" fmla="*/ 17 w 17"/>
                <a:gd name="T18" fmla="*/ 639 h 639"/>
              </a:gdLst>
              <a:ahLst/>
              <a:cxnLst>
                <a:cxn ang="T10">
                  <a:pos x="T0" y="T1"/>
                </a:cxn>
                <a:cxn ang="T11">
                  <a:pos x="T2" y="T3"/>
                </a:cxn>
                <a:cxn ang="T12">
                  <a:pos x="T4" y="T5"/>
                </a:cxn>
                <a:cxn ang="T13">
                  <a:pos x="T6" y="T7"/>
                </a:cxn>
                <a:cxn ang="T14">
                  <a:pos x="T8" y="T9"/>
                </a:cxn>
              </a:cxnLst>
              <a:rect l="T15" t="T16" r="T17" b="T18"/>
              <a:pathLst>
                <a:path w="17" h="639">
                  <a:moveTo>
                    <a:pt x="0" y="0"/>
                  </a:moveTo>
                  <a:lnTo>
                    <a:pt x="16" y="0"/>
                  </a:lnTo>
                  <a:lnTo>
                    <a:pt x="16" y="638"/>
                  </a:lnTo>
                  <a:lnTo>
                    <a:pt x="0" y="63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1" name="Freeform 1138"/>
            <p:cNvSpPr>
              <a:spLocks/>
            </p:cNvSpPr>
            <p:nvPr/>
          </p:nvSpPr>
          <p:spPr bwMode="auto">
            <a:xfrm>
              <a:off x="460" y="1322"/>
              <a:ext cx="17" cy="647"/>
            </a:xfrm>
            <a:custGeom>
              <a:avLst/>
              <a:gdLst>
                <a:gd name="T0" fmla="*/ 0 w 17"/>
                <a:gd name="T1" fmla="*/ 0 h 647"/>
                <a:gd name="T2" fmla="*/ 16 w 17"/>
                <a:gd name="T3" fmla="*/ 0 h 647"/>
                <a:gd name="T4" fmla="*/ 16 w 17"/>
                <a:gd name="T5" fmla="*/ 646 h 647"/>
                <a:gd name="T6" fmla="*/ 0 w 17"/>
                <a:gd name="T7" fmla="*/ 646 h 647"/>
                <a:gd name="T8" fmla="*/ 0 w 17"/>
                <a:gd name="T9" fmla="*/ 0 h 647"/>
                <a:gd name="T10" fmla="*/ 0 60000 65536"/>
                <a:gd name="T11" fmla="*/ 0 60000 65536"/>
                <a:gd name="T12" fmla="*/ 0 60000 65536"/>
                <a:gd name="T13" fmla="*/ 0 60000 65536"/>
                <a:gd name="T14" fmla="*/ 0 60000 65536"/>
                <a:gd name="T15" fmla="*/ 0 w 17"/>
                <a:gd name="T16" fmla="*/ 0 h 647"/>
                <a:gd name="T17" fmla="*/ 17 w 17"/>
                <a:gd name="T18" fmla="*/ 647 h 647"/>
              </a:gdLst>
              <a:ahLst/>
              <a:cxnLst>
                <a:cxn ang="T10">
                  <a:pos x="T0" y="T1"/>
                </a:cxn>
                <a:cxn ang="T11">
                  <a:pos x="T2" y="T3"/>
                </a:cxn>
                <a:cxn ang="T12">
                  <a:pos x="T4" y="T5"/>
                </a:cxn>
                <a:cxn ang="T13">
                  <a:pos x="T6" y="T7"/>
                </a:cxn>
                <a:cxn ang="T14">
                  <a:pos x="T8" y="T9"/>
                </a:cxn>
              </a:cxnLst>
              <a:rect l="T15" t="T16" r="T17" b="T18"/>
              <a:pathLst>
                <a:path w="17" h="647">
                  <a:moveTo>
                    <a:pt x="0" y="0"/>
                  </a:moveTo>
                  <a:lnTo>
                    <a:pt x="16" y="0"/>
                  </a:lnTo>
                  <a:lnTo>
                    <a:pt x="16" y="646"/>
                  </a:lnTo>
                  <a:lnTo>
                    <a:pt x="0" y="64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2" name="Freeform 1139"/>
            <p:cNvSpPr>
              <a:spLocks/>
            </p:cNvSpPr>
            <p:nvPr/>
          </p:nvSpPr>
          <p:spPr bwMode="auto">
            <a:xfrm>
              <a:off x="460" y="1310"/>
              <a:ext cx="17" cy="659"/>
            </a:xfrm>
            <a:custGeom>
              <a:avLst/>
              <a:gdLst>
                <a:gd name="T0" fmla="*/ 0 w 17"/>
                <a:gd name="T1" fmla="*/ 0 h 659"/>
                <a:gd name="T2" fmla="*/ 16 w 17"/>
                <a:gd name="T3" fmla="*/ 0 h 659"/>
                <a:gd name="T4" fmla="*/ 16 w 17"/>
                <a:gd name="T5" fmla="*/ 658 h 659"/>
                <a:gd name="T6" fmla="*/ 0 w 17"/>
                <a:gd name="T7" fmla="*/ 658 h 659"/>
                <a:gd name="T8" fmla="*/ 0 w 17"/>
                <a:gd name="T9" fmla="*/ 0 h 659"/>
                <a:gd name="T10" fmla="*/ 0 60000 65536"/>
                <a:gd name="T11" fmla="*/ 0 60000 65536"/>
                <a:gd name="T12" fmla="*/ 0 60000 65536"/>
                <a:gd name="T13" fmla="*/ 0 60000 65536"/>
                <a:gd name="T14" fmla="*/ 0 60000 65536"/>
                <a:gd name="T15" fmla="*/ 0 w 17"/>
                <a:gd name="T16" fmla="*/ 0 h 659"/>
                <a:gd name="T17" fmla="*/ 17 w 17"/>
                <a:gd name="T18" fmla="*/ 659 h 659"/>
              </a:gdLst>
              <a:ahLst/>
              <a:cxnLst>
                <a:cxn ang="T10">
                  <a:pos x="T0" y="T1"/>
                </a:cxn>
                <a:cxn ang="T11">
                  <a:pos x="T2" y="T3"/>
                </a:cxn>
                <a:cxn ang="T12">
                  <a:pos x="T4" y="T5"/>
                </a:cxn>
                <a:cxn ang="T13">
                  <a:pos x="T6" y="T7"/>
                </a:cxn>
                <a:cxn ang="T14">
                  <a:pos x="T8" y="T9"/>
                </a:cxn>
              </a:cxnLst>
              <a:rect l="T15" t="T16" r="T17" b="T18"/>
              <a:pathLst>
                <a:path w="17" h="659">
                  <a:moveTo>
                    <a:pt x="0" y="0"/>
                  </a:moveTo>
                  <a:lnTo>
                    <a:pt x="16" y="0"/>
                  </a:lnTo>
                  <a:lnTo>
                    <a:pt x="16" y="658"/>
                  </a:lnTo>
                  <a:lnTo>
                    <a:pt x="0" y="65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3" name="Freeform 1140"/>
            <p:cNvSpPr>
              <a:spLocks/>
            </p:cNvSpPr>
            <p:nvPr/>
          </p:nvSpPr>
          <p:spPr bwMode="auto">
            <a:xfrm>
              <a:off x="465" y="1302"/>
              <a:ext cx="17" cy="667"/>
            </a:xfrm>
            <a:custGeom>
              <a:avLst/>
              <a:gdLst>
                <a:gd name="T0" fmla="*/ 0 w 17"/>
                <a:gd name="T1" fmla="*/ 0 h 667"/>
                <a:gd name="T2" fmla="*/ 16 w 17"/>
                <a:gd name="T3" fmla="*/ 0 h 667"/>
                <a:gd name="T4" fmla="*/ 16 w 17"/>
                <a:gd name="T5" fmla="*/ 666 h 667"/>
                <a:gd name="T6" fmla="*/ 0 w 17"/>
                <a:gd name="T7" fmla="*/ 666 h 667"/>
                <a:gd name="T8" fmla="*/ 0 w 17"/>
                <a:gd name="T9" fmla="*/ 0 h 667"/>
                <a:gd name="T10" fmla="*/ 0 60000 65536"/>
                <a:gd name="T11" fmla="*/ 0 60000 65536"/>
                <a:gd name="T12" fmla="*/ 0 60000 65536"/>
                <a:gd name="T13" fmla="*/ 0 60000 65536"/>
                <a:gd name="T14" fmla="*/ 0 60000 65536"/>
                <a:gd name="T15" fmla="*/ 0 w 17"/>
                <a:gd name="T16" fmla="*/ 0 h 667"/>
                <a:gd name="T17" fmla="*/ 17 w 17"/>
                <a:gd name="T18" fmla="*/ 667 h 667"/>
              </a:gdLst>
              <a:ahLst/>
              <a:cxnLst>
                <a:cxn ang="T10">
                  <a:pos x="T0" y="T1"/>
                </a:cxn>
                <a:cxn ang="T11">
                  <a:pos x="T2" y="T3"/>
                </a:cxn>
                <a:cxn ang="T12">
                  <a:pos x="T4" y="T5"/>
                </a:cxn>
                <a:cxn ang="T13">
                  <a:pos x="T6" y="T7"/>
                </a:cxn>
                <a:cxn ang="T14">
                  <a:pos x="T8" y="T9"/>
                </a:cxn>
              </a:cxnLst>
              <a:rect l="T15" t="T16" r="T17" b="T18"/>
              <a:pathLst>
                <a:path w="17" h="667">
                  <a:moveTo>
                    <a:pt x="0" y="0"/>
                  </a:moveTo>
                  <a:lnTo>
                    <a:pt x="16" y="0"/>
                  </a:lnTo>
                  <a:lnTo>
                    <a:pt x="16" y="666"/>
                  </a:lnTo>
                  <a:lnTo>
                    <a:pt x="0" y="66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4" name="Freeform 1141"/>
            <p:cNvSpPr>
              <a:spLocks/>
            </p:cNvSpPr>
            <p:nvPr/>
          </p:nvSpPr>
          <p:spPr bwMode="auto">
            <a:xfrm>
              <a:off x="465" y="1290"/>
              <a:ext cx="17" cy="679"/>
            </a:xfrm>
            <a:custGeom>
              <a:avLst/>
              <a:gdLst>
                <a:gd name="T0" fmla="*/ 0 w 17"/>
                <a:gd name="T1" fmla="*/ 0 h 679"/>
                <a:gd name="T2" fmla="*/ 16 w 17"/>
                <a:gd name="T3" fmla="*/ 0 h 679"/>
                <a:gd name="T4" fmla="*/ 16 w 17"/>
                <a:gd name="T5" fmla="*/ 678 h 679"/>
                <a:gd name="T6" fmla="*/ 0 w 17"/>
                <a:gd name="T7" fmla="*/ 678 h 679"/>
                <a:gd name="T8" fmla="*/ 0 w 17"/>
                <a:gd name="T9" fmla="*/ 0 h 679"/>
                <a:gd name="T10" fmla="*/ 0 60000 65536"/>
                <a:gd name="T11" fmla="*/ 0 60000 65536"/>
                <a:gd name="T12" fmla="*/ 0 60000 65536"/>
                <a:gd name="T13" fmla="*/ 0 60000 65536"/>
                <a:gd name="T14" fmla="*/ 0 60000 65536"/>
                <a:gd name="T15" fmla="*/ 0 w 17"/>
                <a:gd name="T16" fmla="*/ 0 h 679"/>
                <a:gd name="T17" fmla="*/ 17 w 17"/>
                <a:gd name="T18" fmla="*/ 679 h 679"/>
              </a:gdLst>
              <a:ahLst/>
              <a:cxnLst>
                <a:cxn ang="T10">
                  <a:pos x="T0" y="T1"/>
                </a:cxn>
                <a:cxn ang="T11">
                  <a:pos x="T2" y="T3"/>
                </a:cxn>
                <a:cxn ang="T12">
                  <a:pos x="T4" y="T5"/>
                </a:cxn>
                <a:cxn ang="T13">
                  <a:pos x="T6" y="T7"/>
                </a:cxn>
                <a:cxn ang="T14">
                  <a:pos x="T8" y="T9"/>
                </a:cxn>
              </a:cxnLst>
              <a:rect l="T15" t="T16" r="T17" b="T18"/>
              <a:pathLst>
                <a:path w="17" h="679">
                  <a:moveTo>
                    <a:pt x="0" y="0"/>
                  </a:moveTo>
                  <a:lnTo>
                    <a:pt x="16" y="0"/>
                  </a:lnTo>
                  <a:lnTo>
                    <a:pt x="16" y="678"/>
                  </a:lnTo>
                  <a:lnTo>
                    <a:pt x="0" y="67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5" name="Freeform 1142"/>
            <p:cNvSpPr>
              <a:spLocks/>
            </p:cNvSpPr>
            <p:nvPr/>
          </p:nvSpPr>
          <p:spPr bwMode="auto">
            <a:xfrm>
              <a:off x="465" y="1284"/>
              <a:ext cx="17" cy="685"/>
            </a:xfrm>
            <a:custGeom>
              <a:avLst/>
              <a:gdLst>
                <a:gd name="T0" fmla="*/ 0 w 17"/>
                <a:gd name="T1" fmla="*/ 0 h 685"/>
                <a:gd name="T2" fmla="*/ 16 w 17"/>
                <a:gd name="T3" fmla="*/ 0 h 685"/>
                <a:gd name="T4" fmla="*/ 16 w 17"/>
                <a:gd name="T5" fmla="*/ 684 h 685"/>
                <a:gd name="T6" fmla="*/ 0 w 17"/>
                <a:gd name="T7" fmla="*/ 684 h 685"/>
                <a:gd name="T8" fmla="*/ 0 w 17"/>
                <a:gd name="T9" fmla="*/ 0 h 685"/>
                <a:gd name="T10" fmla="*/ 0 60000 65536"/>
                <a:gd name="T11" fmla="*/ 0 60000 65536"/>
                <a:gd name="T12" fmla="*/ 0 60000 65536"/>
                <a:gd name="T13" fmla="*/ 0 60000 65536"/>
                <a:gd name="T14" fmla="*/ 0 60000 65536"/>
                <a:gd name="T15" fmla="*/ 0 w 17"/>
                <a:gd name="T16" fmla="*/ 0 h 685"/>
                <a:gd name="T17" fmla="*/ 17 w 17"/>
                <a:gd name="T18" fmla="*/ 685 h 685"/>
              </a:gdLst>
              <a:ahLst/>
              <a:cxnLst>
                <a:cxn ang="T10">
                  <a:pos x="T0" y="T1"/>
                </a:cxn>
                <a:cxn ang="T11">
                  <a:pos x="T2" y="T3"/>
                </a:cxn>
                <a:cxn ang="T12">
                  <a:pos x="T4" y="T5"/>
                </a:cxn>
                <a:cxn ang="T13">
                  <a:pos x="T6" y="T7"/>
                </a:cxn>
                <a:cxn ang="T14">
                  <a:pos x="T8" y="T9"/>
                </a:cxn>
              </a:cxnLst>
              <a:rect l="T15" t="T16" r="T17" b="T18"/>
              <a:pathLst>
                <a:path w="17" h="685">
                  <a:moveTo>
                    <a:pt x="0" y="0"/>
                  </a:moveTo>
                  <a:lnTo>
                    <a:pt x="16" y="0"/>
                  </a:lnTo>
                  <a:lnTo>
                    <a:pt x="16" y="684"/>
                  </a:lnTo>
                  <a:lnTo>
                    <a:pt x="0" y="68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6" name="Freeform 1143"/>
            <p:cNvSpPr>
              <a:spLocks/>
            </p:cNvSpPr>
            <p:nvPr/>
          </p:nvSpPr>
          <p:spPr bwMode="auto">
            <a:xfrm>
              <a:off x="472" y="1276"/>
              <a:ext cx="17" cy="693"/>
            </a:xfrm>
            <a:custGeom>
              <a:avLst/>
              <a:gdLst>
                <a:gd name="T0" fmla="*/ 0 w 17"/>
                <a:gd name="T1" fmla="*/ 0 h 693"/>
                <a:gd name="T2" fmla="*/ 16 w 17"/>
                <a:gd name="T3" fmla="*/ 0 h 693"/>
                <a:gd name="T4" fmla="*/ 16 w 17"/>
                <a:gd name="T5" fmla="*/ 692 h 693"/>
                <a:gd name="T6" fmla="*/ 0 w 17"/>
                <a:gd name="T7" fmla="*/ 692 h 693"/>
                <a:gd name="T8" fmla="*/ 0 w 17"/>
                <a:gd name="T9" fmla="*/ 0 h 693"/>
                <a:gd name="T10" fmla="*/ 0 60000 65536"/>
                <a:gd name="T11" fmla="*/ 0 60000 65536"/>
                <a:gd name="T12" fmla="*/ 0 60000 65536"/>
                <a:gd name="T13" fmla="*/ 0 60000 65536"/>
                <a:gd name="T14" fmla="*/ 0 60000 65536"/>
                <a:gd name="T15" fmla="*/ 0 w 17"/>
                <a:gd name="T16" fmla="*/ 0 h 693"/>
                <a:gd name="T17" fmla="*/ 17 w 17"/>
                <a:gd name="T18" fmla="*/ 693 h 693"/>
              </a:gdLst>
              <a:ahLst/>
              <a:cxnLst>
                <a:cxn ang="T10">
                  <a:pos x="T0" y="T1"/>
                </a:cxn>
                <a:cxn ang="T11">
                  <a:pos x="T2" y="T3"/>
                </a:cxn>
                <a:cxn ang="T12">
                  <a:pos x="T4" y="T5"/>
                </a:cxn>
                <a:cxn ang="T13">
                  <a:pos x="T6" y="T7"/>
                </a:cxn>
                <a:cxn ang="T14">
                  <a:pos x="T8" y="T9"/>
                </a:cxn>
              </a:cxnLst>
              <a:rect l="T15" t="T16" r="T17" b="T18"/>
              <a:pathLst>
                <a:path w="17" h="693">
                  <a:moveTo>
                    <a:pt x="0" y="0"/>
                  </a:moveTo>
                  <a:lnTo>
                    <a:pt x="16" y="0"/>
                  </a:lnTo>
                  <a:lnTo>
                    <a:pt x="16" y="692"/>
                  </a:lnTo>
                  <a:lnTo>
                    <a:pt x="0" y="69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7" name="Freeform 1144"/>
            <p:cNvSpPr>
              <a:spLocks/>
            </p:cNvSpPr>
            <p:nvPr/>
          </p:nvSpPr>
          <p:spPr bwMode="auto">
            <a:xfrm>
              <a:off x="472" y="1270"/>
              <a:ext cx="17" cy="699"/>
            </a:xfrm>
            <a:custGeom>
              <a:avLst/>
              <a:gdLst>
                <a:gd name="T0" fmla="*/ 0 w 17"/>
                <a:gd name="T1" fmla="*/ 0 h 699"/>
                <a:gd name="T2" fmla="*/ 16 w 17"/>
                <a:gd name="T3" fmla="*/ 0 h 699"/>
                <a:gd name="T4" fmla="*/ 16 w 17"/>
                <a:gd name="T5" fmla="*/ 698 h 699"/>
                <a:gd name="T6" fmla="*/ 0 w 17"/>
                <a:gd name="T7" fmla="*/ 698 h 699"/>
                <a:gd name="T8" fmla="*/ 0 w 17"/>
                <a:gd name="T9" fmla="*/ 0 h 699"/>
                <a:gd name="T10" fmla="*/ 0 60000 65536"/>
                <a:gd name="T11" fmla="*/ 0 60000 65536"/>
                <a:gd name="T12" fmla="*/ 0 60000 65536"/>
                <a:gd name="T13" fmla="*/ 0 60000 65536"/>
                <a:gd name="T14" fmla="*/ 0 60000 65536"/>
                <a:gd name="T15" fmla="*/ 0 w 17"/>
                <a:gd name="T16" fmla="*/ 0 h 699"/>
                <a:gd name="T17" fmla="*/ 17 w 17"/>
                <a:gd name="T18" fmla="*/ 699 h 699"/>
              </a:gdLst>
              <a:ahLst/>
              <a:cxnLst>
                <a:cxn ang="T10">
                  <a:pos x="T0" y="T1"/>
                </a:cxn>
                <a:cxn ang="T11">
                  <a:pos x="T2" y="T3"/>
                </a:cxn>
                <a:cxn ang="T12">
                  <a:pos x="T4" y="T5"/>
                </a:cxn>
                <a:cxn ang="T13">
                  <a:pos x="T6" y="T7"/>
                </a:cxn>
                <a:cxn ang="T14">
                  <a:pos x="T8" y="T9"/>
                </a:cxn>
              </a:cxnLst>
              <a:rect l="T15" t="T16" r="T17" b="T18"/>
              <a:pathLst>
                <a:path w="17" h="699">
                  <a:moveTo>
                    <a:pt x="0" y="0"/>
                  </a:moveTo>
                  <a:lnTo>
                    <a:pt x="16" y="0"/>
                  </a:lnTo>
                  <a:lnTo>
                    <a:pt x="16" y="698"/>
                  </a:lnTo>
                  <a:lnTo>
                    <a:pt x="0" y="69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8" name="Freeform 1145"/>
            <p:cNvSpPr>
              <a:spLocks/>
            </p:cNvSpPr>
            <p:nvPr/>
          </p:nvSpPr>
          <p:spPr bwMode="auto">
            <a:xfrm>
              <a:off x="476" y="1264"/>
              <a:ext cx="17" cy="705"/>
            </a:xfrm>
            <a:custGeom>
              <a:avLst/>
              <a:gdLst>
                <a:gd name="T0" fmla="*/ 0 w 17"/>
                <a:gd name="T1" fmla="*/ 0 h 705"/>
                <a:gd name="T2" fmla="*/ 16 w 17"/>
                <a:gd name="T3" fmla="*/ 0 h 705"/>
                <a:gd name="T4" fmla="*/ 16 w 17"/>
                <a:gd name="T5" fmla="*/ 704 h 705"/>
                <a:gd name="T6" fmla="*/ 0 w 17"/>
                <a:gd name="T7" fmla="*/ 704 h 705"/>
                <a:gd name="T8" fmla="*/ 0 w 17"/>
                <a:gd name="T9" fmla="*/ 0 h 705"/>
                <a:gd name="T10" fmla="*/ 0 60000 65536"/>
                <a:gd name="T11" fmla="*/ 0 60000 65536"/>
                <a:gd name="T12" fmla="*/ 0 60000 65536"/>
                <a:gd name="T13" fmla="*/ 0 60000 65536"/>
                <a:gd name="T14" fmla="*/ 0 60000 65536"/>
                <a:gd name="T15" fmla="*/ 0 w 17"/>
                <a:gd name="T16" fmla="*/ 0 h 705"/>
                <a:gd name="T17" fmla="*/ 17 w 17"/>
                <a:gd name="T18" fmla="*/ 705 h 705"/>
              </a:gdLst>
              <a:ahLst/>
              <a:cxnLst>
                <a:cxn ang="T10">
                  <a:pos x="T0" y="T1"/>
                </a:cxn>
                <a:cxn ang="T11">
                  <a:pos x="T2" y="T3"/>
                </a:cxn>
                <a:cxn ang="T12">
                  <a:pos x="T4" y="T5"/>
                </a:cxn>
                <a:cxn ang="T13">
                  <a:pos x="T6" y="T7"/>
                </a:cxn>
                <a:cxn ang="T14">
                  <a:pos x="T8" y="T9"/>
                </a:cxn>
              </a:cxnLst>
              <a:rect l="T15" t="T16" r="T17" b="T18"/>
              <a:pathLst>
                <a:path w="17" h="705">
                  <a:moveTo>
                    <a:pt x="0" y="0"/>
                  </a:moveTo>
                  <a:lnTo>
                    <a:pt x="16" y="0"/>
                  </a:lnTo>
                  <a:lnTo>
                    <a:pt x="16" y="704"/>
                  </a:lnTo>
                  <a:lnTo>
                    <a:pt x="0" y="70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9" name="Freeform 1146"/>
            <p:cNvSpPr>
              <a:spLocks/>
            </p:cNvSpPr>
            <p:nvPr/>
          </p:nvSpPr>
          <p:spPr bwMode="auto">
            <a:xfrm>
              <a:off x="476" y="1259"/>
              <a:ext cx="17" cy="710"/>
            </a:xfrm>
            <a:custGeom>
              <a:avLst/>
              <a:gdLst>
                <a:gd name="T0" fmla="*/ 0 w 17"/>
                <a:gd name="T1" fmla="*/ 0 h 710"/>
                <a:gd name="T2" fmla="*/ 16 w 17"/>
                <a:gd name="T3" fmla="*/ 0 h 710"/>
                <a:gd name="T4" fmla="*/ 16 w 17"/>
                <a:gd name="T5" fmla="*/ 709 h 710"/>
                <a:gd name="T6" fmla="*/ 0 w 17"/>
                <a:gd name="T7" fmla="*/ 709 h 710"/>
                <a:gd name="T8" fmla="*/ 0 w 17"/>
                <a:gd name="T9" fmla="*/ 0 h 710"/>
                <a:gd name="T10" fmla="*/ 0 60000 65536"/>
                <a:gd name="T11" fmla="*/ 0 60000 65536"/>
                <a:gd name="T12" fmla="*/ 0 60000 65536"/>
                <a:gd name="T13" fmla="*/ 0 60000 65536"/>
                <a:gd name="T14" fmla="*/ 0 60000 65536"/>
                <a:gd name="T15" fmla="*/ 0 w 17"/>
                <a:gd name="T16" fmla="*/ 0 h 710"/>
                <a:gd name="T17" fmla="*/ 17 w 17"/>
                <a:gd name="T18" fmla="*/ 710 h 710"/>
              </a:gdLst>
              <a:ahLst/>
              <a:cxnLst>
                <a:cxn ang="T10">
                  <a:pos x="T0" y="T1"/>
                </a:cxn>
                <a:cxn ang="T11">
                  <a:pos x="T2" y="T3"/>
                </a:cxn>
                <a:cxn ang="T12">
                  <a:pos x="T4" y="T5"/>
                </a:cxn>
                <a:cxn ang="T13">
                  <a:pos x="T6" y="T7"/>
                </a:cxn>
                <a:cxn ang="T14">
                  <a:pos x="T8" y="T9"/>
                </a:cxn>
              </a:cxnLst>
              <a:rect l="T15" t="T16" r="T17" b="T18"/>
              <a:pathLst>
                <a:path w="17" h="710">
                  <a:moveTo>
                    <a:pt x="0" y="0"/>
                  </a:moveTo>
                  <a:lnTo>
                    <a:pt x="16" y="0"/>
                  </a:lnTo>
                  <a:lnTo>
                    <a:pt x="16" y="709"/>
                  </a:lnTo>
                  <a:lnTo>
                    <a:pt x="0" y="70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0" name="Freeform 1147"/>
            <p:cNvSpPr>
              <a:spLocks/>
            </p:cNvSpPr>
            <p:nvPr/>
          </p:nvSpPr>
          <p:spPr bwMode="auto">
            <a:xfrm>
              <a:off x="485" y="1256"/>
              <a:ext cx="17" cy="713"/>
            </a:xfrm>
            <a:custGeom>
              <a:avLst/>
              <a:gdLst>
                <a:gd name="T0" fmla="*/ 0 w 17"/>
                <a:gd name="T1" fmla="*/ 0 h 713"/>
                <a:gd name="T2" fmla="*/ 16 w 17"/>
                <a:gd name="T3" fmla="*/ 0 h 713"/>
                <a:gd name="T4" fmla="*/ 16 w 17"/>
                <a:gd name="T5" fmla="*/ 712 h 713"/>
                <a:gd name="T6" fmla="*/ 0 w 17"/>
                <a:gd name="T7" fmla="*/ 712 h 713"/>
                <a:gd name="T8" fmla="*/ 0 w 17"/>
                <a:gd name="T9" fmla="*/ 0 h 713"/>
                <a:gd name="T10" fmla="*/ 0 60000 65536"/>
                <a:gd name="T11" fmla="*/ 0 60000 65536"/>
                <a:gd name="T12" fmla="*/ 0 60000 65536"/>
                <a:gd name="T13" fmla="*/ 0 60000 65536"/>
                <a:gd name="T14" fmla="*/ 0 60000 65536"/>
                <a:gd name="T15" fmla="*/ 0 w 17"/>
                <a:gd name="T16" fmla="*/ 0 h 713"/>
                <a:gd name="T17" fmla="*/ 17 w 17"/>
                <a:gd name="T18" fmla="*/ 713 h 713"/>
              </a:gdLst>
              <a:ahLst/>
              <a:cxnLst>
                <a:cxn ang="T10">
                  <a:pos x="T0" y="T1"/>
                </a:cxn>
                <a:cxn ang="T11">
                  <a:pos x="T2" y="T3"/>
                </a:cxn>
                <a:cxn ang="T12">
                  <a:pos x="T4" y="T5"/>
                </a:cxn>
                <a:cxn ang="T13">
                  <a:pos x="T6" y="T7"/>
                </a:cxn>
                <a:cxn ang="T14">
                  <a:pos x="T8" y="T9"/>
                </a:cxn>
              </a:cxnLst>
              <a:rect l="T15" t="T16" r="T17" b="T18"/>
              <a:pathLst>
                <a:path w="17" h="713">
                  <a:moveTo>
                    <a:pt x="0" y="0"/>
                  </a:moveTo>
                  <a:lnTo>
                    <a:pt x="16" y="0"/>
                  </a:lnTo>
                  <a:lnTo>
                    <a:pt x="16" y="712"/>
                  </a:lnTo>
                  <a:lnTo>
                    <a:pt x="0" y="71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1" name="Freeform 1148"/>
            <p:cNvSpPr>
              <a:spLocks/>
            </p:cNvSpPr>
            <p:nvPr/>
          </p:nvSpPr>
          <p:spPr bwMode="auto">
            <a:xfrm>
              <a:off x="485" y="1250"/>
              <a:ext cx="17" cy="719"/>
            </a:xfrm>
            <a:custGeom>
              <a:avLst/>
              <a:gdLst>
                <a:gd name="T0" fmla="*/ 0 w 17"/>
                <a:gd name="T1" fmla="*/ 0 h 719"/>
                <a:gd name="T2" fmla="*/ 16 w 17"/>
                <a:gd name="T3" fmla="*/ 0 h 719"/>
                <a:gd name="T4" fmla="*/ 16 w 17"/>
                <a:gd name="T5" fmla="*/ 718 h 719"/>
                <a:gd name="T6" fmla="*/ 0 w 17"/>
                <a:gd name="T7" fmla="*/ 718 h 719"/>
                <a:gd name="T8" fmla="*/ 0 w 17"/>
                <a:gd name="T9" fmla="*/ 0 h 719"/>
                <a:gd name="T10" fmla="*/ 0 60000 65536"/>
                <a:gd name="T11" fmla="*/ 0 60000 65536"/>
                <a:gd name="T12" fmla="*/ 0 60000 65536"/>
                <a:gd name="T13" fmla="*/ 0 60000 65536"/>
                <a:gd name="T14" fmla="*/ 0 60000 65536"/>
                <a:gd name="T15" fmla="*/ 0 w 17"/>
                <a:gd name="T16" fmla="*/ 0 h 719"/>
                <a:gd name="T17" fmla="*/ 17 w 17"/>
                <a:gd name="T18" fmla="*/ 719 h 719"/>
              </a:gdLst>
              <a:ahLst/>
              <a:cxnLst>
                <a:cxn ang="T10">
                  <a:pos x="T0" y="T1"/>
                </a:cxn>
                <a:cxn ang="T11">
                  <a:pos x="T2" y="T3"/>
                </a:cxn>
                <a:cxn ang="T12">
                  <a:pos x="T4" y="T5"/>
                </a:cxn>
                <a:cxn ang="T13">
                  <a:pos x="T6" y="T7"/>
                </a:cxn>
                <a:cxn ang="T14">
                  <a:pos x="T8" y="T9"/>
                </a:cxn>
              </a:cxnLst>
              <a:rect l="T15" t="T16" r="T17" b="T18"/>
              <a:pathLst>
                <a:path w="17" h="719">
                  <a:moveTo>
                    <a:pt x="0" y="0"/>
                  </a:moveTo>
                  <a:lnTo>
                    <a:pt x="16" y="0"/>
                  </a:lnTo>
                  <a:lnTo>
                    <a:pt x="16" y="718"/>
                  </a:lnTo>
                  <a:lnTo>
                    <a:pt x="0" y="71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2" name="Freeform 1149"/>
            <p:cNvSpPr>
              <a:spLocks/>
            </p:cNvSpPr>
            <p:nvPr/>
          </p:nvSpPr>
          <p:spPr bwMode="auto">
            <a:xfrm>
              <a:off x="485" y="1250"/>
              <a:ext cx="17" cy="719"/>
            </a:xfrm>
            <a:custGeom>
              <a:avLst/>
              <a:gdLst>
                <a:gd name="T0" fmla="*/ 0 w 17"/>
                <a:gd name="T1" fmla="*/ 0 h 719"/>
                <a:gd name="T2" fmla="*/ 16 w 17"/>
                <a:gd name="T3" fmla="*/ 0 h 719"/>
                <a:gd name="T4" fmla="*/ 16 w 17"/>
                <a:gd name="T5" fmla="*/ 718 h 719"/>
                <a:gd name="T6" fmla="*/ 0 w 17"/>
                <a:gd name="T7" fmla="*/ 718 h 719"/>
                <a:gd name="T8" fmla="*/ 0 w 17"/>
                <a:gd name="T9" fmla="*/ 0 h 719"/>
                <a:gd name="T10" fmla="*/ 0 60000 65536"/>
                <a:gd name="T11" fmla="*/ 0 60000 65536"/>
                <a:gd name="T12" fmla="*/ 0 60000 65536"/>
                <a:gd name="T13" fmla="*/ 0 60000 65536"/>
                <a:gd name="T14" fmla="*/ 0 60000 65536"/>
                <a:gd name="T15" fmla="*/ 0 w 17"/>
                <a:gd name="T16" fmla="*/ 0 h 719"/>
                <a:gd name="T17" fmla="*/ 17 w 17"/>
                <a:gd name="T18" fmla="*/ 719 h 719"/>
              </a:gdLst>
              <a:ahLst/>
              <a:cxnLst>
                <a:cxn ang="T10">
                  <a:pos x="T0" y="T1"/>
                </a:cxn>
                <a:cxn ang="T11">
                  <a:pos x="T2" y="T3"/>
                </a:cxn>
                <a:cxn ang="T12">
                  <a:pos x="T4" y="T5"/>
                </a:cxn>
                <a:cxn ang="T13">
                  <a:pos x="T6" y="T7"/>
                </a:cxn>
                <a:cxn ang="T14">
                  <a:pos x="T8" y="T9"/>
                </a:cxn>
              </a:cxnLst>
              <a:rect l="T15" t="T16" r="T17" b="T18"/>
              <a:pathLst>
                <a:path w="17" h="719">
                  <a:moveTo>
                    <a:pt x="0" y="0"/>
                  </a:moveTo>
                  <a:lnTo>
                    <a:pt x="16" y="0"/>
                  </a:lnTo>
                  <a:lnTo>
                    <a:pt x="16" y="718"/>
                  </a:lnTo>
                  <a:lnTo>
                    <a:pt x="0" y="71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3" name="Freeform 1150"/>
            <p:cNvSpPr>
              <a:spLocks/>
            </p:cNvSpPr>
            <p:nvPr/>
          </p:nvSpPr>
          <p:spPr bwMode="auto">
            <a:xfrm>
              <a:off x="490" y="1244"/>
              <a:ext cx="17" cy="725"/>
            </a:xfrm>
            <a:custGeom>
              <a:avLst/>
              <a:gdLst>
                <a:gd name="T0" fmla="*/ 0 w 17"/>
                <a:gd name="T1" fmla="*/ 0 h 725"/>
                <a:gd name="T2" fmla="*/ 16 w 17"/>
                <a:gd name="T3" fmla="*/ 0 h 725"/>
                <a:gd name="T4" fmla="*/ 16 w 17"/>
                <a:gd name="T5" fmla="*/ 724 h 725"/>
                <a:gd name="T6" fmla="*/ 0 w 17"/>
                <a:gd name="T7" fmla="*/ 724 h 725"/>
                <a:gd name="T8" fmla="*/ 0 w 17"/>
                <a:gd name="T9" fmla="*/ 0 h 725"/>
                <a:gd name="T10" fmla="*/ 0 60000 65536"/>
                <a:gd name="T11" fmla="*/ 0 60000 65536"/>
                <a:gd name="T12" fmla="*/ 0 60000 65536"/>
                <a:gd name="T13" fmla="*/ 0 60000 65536"/>
                <a:gd name="T14" fmla="*/ 0 60000 65536"/>
                <a:gd name="T15" fmla="*/ 0 w 17"/>
                <a:gd name="T16" fmla="*/ 0 h 725"/>
                <a:gd name="T17" fmla="*/ 17 w 17"/>
                <a:gd name="T18" fmla="*/ 725 h 725"/>
              </a:gdLst>
              <a:ahLst/>
              <a:cxnLst>
                <a:cxn ang="T10">
                  <a:pos x="T0" y="T1"/>
                </a:cxn>
                <a:cxn ang="T11">
                  <a:pos x="T2" y="T3"/>
                </a:cxn>
                <a:cxn ang="T12">
                  <a:pos x="T4" y="T5"/>
                </a:cxn>
                <a:cxn ang="T13">
                  <a:pos x="T6" y="T7"/>
                </a:cxn>
                <a:cxn ang="T14">
                  <a:pos x="T8" y="T9"/>
                </a:cxn>
              </a:cxnLst>
              <a:rect l="T15" t="T16" r="T17" b="T18"/>
              <a:pathLst>
                <a:path w="17" h="725">
                  <a:moveTo>
                    <a:pt x="0" y="0"/>
                  </a:moveTo>
                  <a:lnTo>
                    <a:pt x="16" y="0"/>
                  </a:lnTo>
                  <a:lnTo>
                    <a:pt x="16" y="724"/>
                  </a:lnTo>
                  <a:lnTo>
                    <a:pt x="0" y="72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4" name="Freeform 1151"/>
            <p:cNvSpPr>
              <a:spLocks/>
            </p:cNvSpPr>
            <p:nvPr/>
          </p:nvSpPr>
          <p:spPr bwMode="auto">
            <a:xfrm>
              <a:off x="490" y="1244"/>
              <a:ext cx="17" cy="725"/>
            </a:xfrm>
            <a:custGeom>
              <a:avLst/>
              <a:gdLst>
                <a:gd name="T0" fmla="*/ 0 w 17"/>
                <a:gd name="T1" fmla="*/ 0 h 725"/>
                <a:gd name="T2" fmla="*/ 16 w 17"/>
                <a:gd name="T3" fmla="*/ 0 h 725"/>
                <a:gd name="T4" fmla="*/ 16 w 17"/>
                <a:gd name="T5" fmla="*/ 724 h 725"/>
                <a:gd name="T6" fmla="*/ 0 w 17"/>
                <a:gd name="T7" fmla="*/ 724 h 725"/>
                <a:gd name="T8" fmla="*/ 0 w 17"/>
                <a:gd name="T9" fmla="*/ 0 h 725"/>
                <a:gd name="T10" fmla="*/ 0 60000 65536"/>
                <a:gd name="T11" fmla="*/ 0 60000 65536"/>
                <a:gd name="T12" fmla="*/ 0 60000 65536"/>
                <a:gd name="T13" fmla="*/ 0 60000 65536"/>
                <a:gd name="T14" fmla="*/ 0 60000 65536"/>
                <a:gd name="T15" fmla="*/ 0 w 17"/>
                <a:gd name="T16" fmla="*/ 0 h 725"/>
                <a:gd name="T17" fmla="*/ 17 w 17"/>
                <a:gd name="T18" fmla="*/ 725 h 725"/>
              </a:gdLst>
              <a:ahLst/>
              <a:cxnLst>
                <a:cxn ang="T10">
                  <a:pos x="T0" y="T1"/>
                </a:cxn>
                <a:cxn ang="T11">
                  <a:pos x="T2" y="T3"/>
                </a:cxn>
                <a:cxn ang="T12">
                  <a:pos x="T4" y="T5"/>
                </a:cxn>
                <a:cxn ang="T13">
                  <a:pos x="T6" y="T7"/>
                </a:cxn>
                <a:cxn ang="T14">
                  <a:pos x="T8" y="T9"/>
                </a:cxn>
              </a:cxnLst>
              <a:rect l="T15" t="T16" r="T17" b="T18"/>
              <a:pathLst>
                <a:path w="17" h="725">
                  <a:moveTo>
                    <a:pt x="0" y="0"/>
                  </a:moveTo>
                  <a:lnTo>
                    <a:pt x="16" y="0"/>
                  </a:lnTo>
                  <a:lnTo>
                    <a:pt x="16" y="724"/>
                  </a:lnTo>
                  <a:lnTo>
                    <a:pt x="0" y="72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5" name="Freeform 1152"/>
            <p:cNvSpPr>
              <a:spLocks/>
            </p:cNvSpPr>
            <p:nvPr/>
          </p:nvSpPr>
          <p:spPr bwMode="auto">
            <a:xfrm>
              <a:off x="496" y="1238"/>
              <a:ext cx="1" cy="731"/>
            </a:xfrm>
            <a:custGeom>
              <a:avLst/>
              <a:gdLst>
                <a:gd name="T0" fmla="*/ 0 w 1"/>
                <a:gd name="T1" fmla="*/ 0 h 731"/>
                <a:gd name="T2" fmla="*/ 0 w 1"/>
                <a:gd name="T3" fmla="*/ 730 h 731"/>
                <a:gd name="T4" fmla="*/ 0 w 1"/>
                <a:gd name="T5" fmla="*/ 0 h 731"/>
                <a:gd name="T6" fmla="*/ 0 60000 65536"/>
                <a:gd name="T7" fmla="*/ 0 60000 65536"/>
                <a:gd name="T8" fmla="*/ 0 60000 65536"/>
                <a:gd name="T9" fmla="*/ 0 w 1"/>
                <a:gd name="T10" fmla="*/ 0 h 731"/>
                <a:gd name="T11" fmla="*/ 1 w 1"/>
                <a:gd name="T12" fmla="*/ 731 h 731"/>
              </a:gdLst>
              <a:ahLst/>
              <a:cxnLst>
                <a:cxn ang="T6">
                  <a:pos x="T0" y="T1"/>
                </a:cxn>
                <a:cxn ang="T7">
                  <a:pos x="T2" y="T3"/>
                </a:cxn>
                <a:cxn ang="T8">
                  <a:pos x="T4" y="T5"/>
                </a:cxn>
              </a:cxnLst>
              <a:rect l="T9" t="T10" r="T11" b="T12"/>
              <a:pathLst>
                <a:path w="1" h="731">
                  <a:moveTo>
                    <a:pt x="0" y="0"/>
                  </a:moveTo>
                  <a:lnTo>
                    <a:pt x="0" y="73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6" name="Freeform 1153"/>
            <p:cNvSpPr>
              <a:spLocks/>
            </p:cNvSpPr>
            <p:nvPr/>
          </p:nvSpPr>
          <p:spPr bwMode="auto">
            <a:xfrm>
              <a:off x="496" y="1238"/>
              <a:ext cx="1" cy="731"/>
            </a:xfrm>
            <a:custGeom>
              <a:avLst/>
              <a:gdLst>
                <a:gd name="T0" fmla="*/ 0 w 1"/>
                <a:gd name="T1" fmla="*/ 0 h 731"/>
                <a:gd name="T2" fmla="*/ 0 w 1"/>
                <a:gd name="T3" fmla="*/ 730 h 731"/>
                <a:gd name="T4" fmla="*/ 0 w 1"/>
                <a:gd name="T5" fmla="*/ 0 h 731"/>
                <a:gd name="T6" fmla="*/ 0 60000 65536"/>
                <a:gd name="T7" fmla="*/ 0 60000 65536"/>
                <a:gd name="T8" fmla="*/ 0 60000 65536"/>
                <a:gd name="T9" fmla="*/ 0 w 1"/>
                <a:gd name="T10" fmla="*/ 0 h 731"/>
                <a:gd name="T11" fmla="*/ 1 w 1"/>
                <a:gd name="T12" fmla="*/ 731 h 731"/>
              </a:gdLst>
              <a:ahLst/>
              <a:cxnLst>
                <a:cxn ang="T6">
                  <a:pos x="T0" y="T1"/>
                </a:cxn>
                <a:cxn ang="T7">
                  <a:pos x="T2" y="T3"/>
                </a:cxn>
                <a:cxn ang="T8">
                  <a:pos x="T4" y="T5"/>
                </a:cxn>
              </a:cxnLst>
              <a:rect l="T9" t="T10" r="T11" b="T12"/>
              <a:pathLst>
                <a:path w="1" h="731">
                  <a:moveTo>
                    <a:pt x="0" y="0"/>
                  </a:moveTo>
                  <a:lnTo>
                    <a:pt x="0" y="73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7" name="Freeform 1154"/>
            <p:cNvSpPr>
              <a:spLocks/>
            </p:cNvSpPr>
            <p:nvPr/>
          </p:nvSpPr>
          <p:spPr bwMode="auto">
            <a:xfrm>
              <a:off x="499" y="1238"/>
              <a:ext cx="17" cy="731"/>
            </a:xfrm>
            <a:custGeom>
              <a:avLst/>
              <a:gdLst>
                <a:gd name="T0" fmla="*/ 0 w 17"/>
                <a:gd name="T1" fmla="*/ 0 h 731"/>
                <a:gd name="T2" fmla="*/ 16 w 17"/>
                <a:gd name="T3" fmla="*/ 0 h 731"/>
                <a:gd name="T4" fmla="*/ 16 w 17"/>
                <a:gd name="T5" fmla="*/ 730 h 731"/>
                <a:gd name="T6" fmla="*/ 0 w 17"/>
                <a:gd name="T7" fmla="*/ 730 h 731"/>
                <a:gd name="T8" fmla="*/ 0 w 17"/>
                <a:gd name="T9" fmla="*/ 0 h 731"/>
                <a:gd name="T10" fmla="*/ 0 60000 65536"/>
                <a:gd name="T11" fmla="*/ 0 60000 65536"/>
                <a:gd name="T12" fmla="*/ 0 60000 65536"/>
                <a:gd name="T13" fmla="*/ 0 60000 65536"/>
                <a:gd name="T14" fmla="*/ 0 60000 65536"/>
                <a:gd name="T15" fmla="*/ 0 w 17"/>
                <a:gd name="T16" fmla="*/ 0 h 731"/>
                <a:gd name="T17" fmla="*/ 17 w 17"/>
                <a:gd name="T18" fmla="*/ 731 h 731"/>
              </a:gdLst>
              <a:ahLst/>
              <a:cxnLst>
                <a:cxn ang="T10">
                  <a:pos x="T0" y="T1"/>
                </a:cxn>
                <a:cxn ang="T11">
                  <a:pos x="T2" y="T3"/>
                </a:cxn>
                <a:cxn ang="T12">
                  <a:pos x="T4" y="T5"/>
                </a:cxn>
                <a:cxn ang="T13">
                  <a:pos x="T6" y="T7"/>
                </a:cxn>
                <a:cxn ang="T14">
                  <a:pos x="T8" y="T9"/>
                </a:cxn>
              </a:cxnLst>
              <a:rect l="T15" t="T16" r="T17" b="T18"/>
              <a:pathLst>
                <a:path w="17" h="731">
                  <a:moveTo>
                    <a:pt x="0" y="0"/>
                  </a:moveTo>
                  <a:lnTo>
                    <a:pt x="16" y="0"/>
                  </a:lnTo>
                  <a:lnTo>
                    <a:pt x="16" y="730"/>
                  </a:lnTo>
                  <a:lnTo>
                    <a:pt x="0" y="73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8" name="Freeform 1155"/>
            <p:cNvSpPr>
              <a:spLocks/>
            </p:cNvSpPr>
            <p:nvPr/>
          </p:nvSpPr>
          <p:spPr bwMode="auto">
            <a:xfrm>
              <a:off x="499" y="1236"/>
              <a:ext cx="17" cy="733"/>
            </a:xfrm>
            <a:custGeom>
              <a:avLst/>
              <a:gdLst>
                <a:gd name="T0" fmla="*/ 0 w 17"/>
                <a:gd name="T1" fmla="*/ 0 h 733"/>
                <a:gd name="T2" fmla="*/ 16 w 17"/>
                <a:gd name="T3" fmla="*/ 0 h 733"/>
                <a:gd name="T4" fmla="*/ 16 w 17"/>
                <a:gd name="T5" fmla="*/ 732 h 733"/>
                <a:gd name="T6" fmla="*/ 0 w 17"/>
                <a:gd name="T7" fmla="*/ 732 h 733"/>
                <a:gd name="T8" fmla="*/ 0 w 17"/>
                <a:gd name="T9" fmla="*/ 0 h 733"/>
                <a:gd name="T10" fmla="*/ 0 60000 65536"/>
                <a:gd name="T11" fmla="*/ 0 60000 65536"/>
                <a:gd name="T12" fmla="*/ 0 60000 65536"/>
                <a:gd name="T13" fmla="*/ 0 60000 65536"/>
                <a:gd name="T14" fmla="*/ 0 60000 65536"/>
                <a:gd name="T15" fmla="*/ 0 w 17"/>
                <a:gd name="T16" fmla="*/ 0 h 733"/>
                <a:gd name="T17" fmla="*/ 17 w 17"/>
                <a:gd name="T18" fmla="*/ 733 h 733"/>
              </a:gdLst>
              <a:ahLst/>
              <a:cxnLst>
                <a:cxn ang="T10">
                  <a:pos x="T0" y="T1"/>
                </a:cxn>
                <a:cxn ang="T11">
                  <a:pos x="T2" y="T3"/>
                </a:cxn>
                <a:cxn ang="T12">
                  <a:pos x="T4" y="T5"/>
                </a:cxn>
                <a:cxn ang="T13">
                  <a:pos x="T6" y="T7"/>
                </a:cxn>
                <a:cxn ang="T14">
                  <a:pos x="T8" y="T9"/>
                </a:cxn>
              </a:cxnLst>
              <a:rect l="T15" t="T16" r="T17" b="T18"/>
              <a:pathLst>
                <a:path w="17" h="733">
                  <a:moveTo>
                    <a:pt x="0" y="0"/>
                  </a:moveTo>
                  <a:lnTo>
                    <a:pt x="16" y="0"/>
                  </a:lnTo>
                  <a:lnTo>
                    <a:pt x="16" y="732"/>
                  </a:lnTo>
                  <a:lnTo>
                    <a:pt x="0" y="73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9" name="Freeform 1156"/>
            <p:cNvSpPr>
              <a:spLocks/>
            </p:cNvSpPr>
            <p:nvPr/>
          </p:nvSpPr>
          <p:spPr bwMode="auto">
            <a:xfrm>
              <a:off x="499" y="1236"/>
              <a:ext cx="17" cy="733"/>
            </a:xfrm>
            <a:custGeom>
              <a:avLst/>
              <a:gdLst>
                <a:gd name="T0" fmla="*/ 0 w 17"/>
                <a:gd name="T1" fmla="*/ 0 h 733"/>
                <a:gd name="T2" fmla="*/ 16 w 17"/>
                <a:gd name="T3" fmla="*/ 0 h 733"/>
                <a:gd name="T4" fmla="*/ 16 w 17"/>
                <a:gd name="T5" fmla="*/ 732 h 733"/>
                <a:gd name="T6" fmla="*/ 0 w 17"/>
                <a:gd name="T7" fmla="*/ 732 h 733"/>
                <a:gd name="T8" fmla="*/ 0 w 17"/>
                <a:gd name="T9" fmla="*/ 0 h 733"/>
                <a:gd name="T10" fmla="*/ 0 60000 65536"/>
                <a:gd name="T11" fmla="*/ 0 60000 65536"/>
                <a:gd name="T12" fmla="*/ 0 60000 65536"/>
                <a:gd name="T13" fmla="*/ 0 60000 65536"/>
                <a:gd name="T14" fmla="*/ 0 60000 65536"/>
                <a:gd name="T15" fmla="*/ 0 w 17"/>
                <a:gd name="T16" fmla="*/ 0 h 733"/>
                <a:gd name="T17" fmla="*/ 17 w 17"/>
                <a:gd name="T18" fmla="*/ 733 h 733"/>
              </a:gdLst>
              <a:ahLst/>
              <a:cxnLst>
                <a:cxn ang="T10">
                  <a:pos x="T0" y="T1"/>
                </a:cxn>
                <a:cxn ang="T11">
                  <a:pos x="T2" y="T3"/>
                </a:cxn>
                <a:cxn ang="T12">
                  <a:pos x="T4" y="T5"/>
                </a:cxn>
                <a:cxn ang="T13">
                  <a:pos x="T6" y="T7"/>
                </a:cxn>
                <a:cxn ang="T14">
                  <a:pos x="T8" y="T9"/>
                </a:cxn>
              </a:cxnLst>
              <a:rect l="T15" t="T16" r="T17" b="T18"/>
              <a:pathLst>
                <a:path w="17" h="733">
                  <a:moveTo>
                    <a:pt x="0" y="0"/>
                  </a:moveTo>
                  <a:lnTo>
                    <a:pt x="16" y="0"/>
                  </a:lnTo>
                  <a:lnTo>
                    <a:pt x="16" y="732"/>
                  </a:lnTo>
                  <a:lnTo>
                    <a:pt x="0" y="73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0" name="Freeform 1157"/>
            <p:cNvSpPr>
              <a:spLocks/>
            </p:cNvSpPr>
            <p:nvPr/>
          </p:nvSpPr>
          <p:spPr bwMode="auto">
            <a:xfrm>
              <a:off x="508" y="1236"/>
              <a:ext cx="17" cy="733"/>
            </a:xfrm>
            <a:custGeom>
              <a:avLst/>
              <a:gdLst>
                <a:gd name="T0" fmla="*/ 0 w 17"/>
                <a:gd name="T1" fmla="*/ 0 h 733"/>
                <a:gd name="T2" fmla="*/ 16 w 17"/>
                <a:gd name="T3" fmla="*/ 0 h 733"/>
                <a:gd name="T4" fmla="*/ 16 w 17"/>
                <a:gd name="T5" fmla="*/ 732 h 733"/>
                <a:gd name="T6" fmla="*/ 0 w 17"/>
                <a:gd name="T7" fmla="*/ 732 h 733"/>
                <a:gd name="T8" fmla="*/ 0 w 17"/>
                <a:gd name="T9" fmla="*/ 0 h 733"/>
                <a:gd name="T10" fmla="*/ 0 60000 65536"/>
                <a:gd name="T11" fmla="*/ 0 60000 65536"/>
                <a:gd name="T12" fmla="*/ 0 60000 65536"/>
                <a:gd name="T13" fmla="*/ 0 60000 65536"/>
                <a:gd name="T14" fmla="*/ 0 60000 65536"/>
                <a:gd name="T15" fmla="*/ 0 w 17"/>
                <a:gd name="T16" fmla="*/ 0 h 733"/>
                <a:gd name="T17" fmla="*/ 17 w 17"/>
                <a:gd name="T18" fmla="*/ 733 h 733"/>
              </a:gdLst>
              <a:ahLst/>
              <a:cxnLst>
                <a:cxn ang="T10">
                  <a:pos x="T0" y="T1"/>
                </a:cxn>
                <a:cxn ang="T11">
                  <a:pos x="T2" y="T3"/>
                </a:cxn>
                <a:cxn ang="T12">
                  <a:pos x="T4" y="T5"/>
                </a:cxn>
                <a:cxn ang="T13">
                  <a:pos x="T6" y="T7"/>
                </a:cxn>
                <a:cxn ang="T14">
                  <a:pos x="T8" y="T9"/>
                </a:cxn>
              </a:cxnLst>
              <a:rect l="T15" t="T16" r="T17" b="T18"/>
              <a:pathLst>
                <a:path w="17" h="733">
                  <a:moveTo>
                    <a:pt x="0" y="0"/>
                  </a:moveTo>
                  <a:lnTo>
                    <a:pt x="16" y="0"/>
                  </a:lnTo>
                  <a:lnTo>
                    <a:pt x="16" y="732"/>
                  </a:lnTo>
                  <a:lnTo>
                    <a:pt x="0" y="73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1" name="Freeform 1158"/>
            <p:cNvSpPr>
              <a:spLocks/>
            </p:cNvSpPr>
            <p:nvPr/>
          </p:nvSpPr>
          <p:spPr bwMode="auto">
            <a:xfrm>
              <a:off x="508" y="1238"/>
              <a:ext cx="17" cy="731"/>
            </a:xfrm>
            <a:custGeom>
              <a:avLst/>
              <a:gdLst>
                <a:gd name="T0" fmla="*/ 0 w 17"/>
                <a:gd name="T1" fmla="*/ 0 h 731"/>
                <a:gd name="T2" fmla="*/ 16 w 17"/>
                <a:gd name="T3" fmla="*/ 0 h 731"/>
                <a:gd name="T4" fmla="*/ 16 w 17"/>
                <a:gd name="T5" fmla="*/ 730 h 731"/>
                <a:gd name="T6" fmla="*/ 0 w 17"/>
                <a:gd name="T7" fmla="*/ 730 h 731"/>
                <a:gd name="T8" fmla="*/ 0 w 17"/>
                <a:gd name="T9" fmla="*/ 0 h 731"/>
                <a:gd name="T10" fmla="*/ 0 60000 65536"/>
                <a:gd name="T11" fmla="*/ 0 60000 65536"/>
                <a:gd name="T12" fmla="*/ 0 60000 65536"/>
                <a:gd name="T13" fmla="*/ 0 60000 65536"/>
                <a:gd name="T14" fmla="*/ 0 60000 65536"/>
                <a:gd name="T15" fmla="*/ 0 w 17"/>
                <a:gd name="T16" fmla="*/ 0 h 731"/>
                <a:gd name="T17" fmla="*/ 17 w 17"/>
                <a:gd name="T18" fmla="*/ 731 h 731"/>
              </a:gdLst>
              <a:ahLst/>
              <a:cxnLst>
                <a:cxn ang="T10">
                  <a:pos x="T0" y="T1"/>
                </a:cxn>
                <a:cxn ang="T11">
                  <a:pos x="T2" y="T3"/>
                </a:cxn>
                <a:cxn ang="T12">
                  <a:pos x="T4" y="T5"/>
                </a:cxn>
                <a:cxn ang="T13">
                  <a:pos x="T6" y="T7"/>
                </a:cxn>
                <a:cxn ang="T14">
                  <a:pos x="T8" y="T9"/>
                </a:cxn>
              </a:cxnLst>
              <a:rect l="T15" t="T16" r="T17" b="T18"/>
              <a:pathLst>
                <a:path w="17" h="731">
                  <a:moveTo>
                    <a:pt x="0" y="0"/>
                  </a:moveTo>
                  <a:lnTo>
                    <a:pt x="16" y="0"/>
                  </a:lnTo>
                  <a:lnTo>
                    <a:pt x="16" y="730"/>
                  </a:lnTo>
                  <a:lnTo>
                    <a:pt x="0" y="73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2" name="Freeform 1159"/>
            <p:cNvSpPr>
              <a:spLocks/>
            </p:cNvSpPr>
            <p:nvPr/>
          </p:nvSpPr>
          <p:spPr bwMode="auto">
            <a:xfrm>
              <a:off x="516" y="1238"/>
              <a:ext cx="1" cy="731"/>
            </a:xfrm>
            <a:custGeom>
              <a:avLst/>
              <a:gdLst>
                <a:gd name="T0" fmla="*/ 0 w 1"/>
                <a:gd name="T1" fmla="*/ 0 h 731"/>
                <a:gd name="T2" fmla="*/ 0 w 1"/>
                <a:gd name="T3" fmla="*/ 730 h 731"/>
                <a:gd name="T4" fmla="*/ 0 w 1"/>
                <a:gd name="T5" fmla="*/ 0 h 731"/>
                <a:gd name="T6" fmla="*/ 0 60000 65536"/>
                <a:gd name="T7" fmla="*/ 0 60000 65536"/>
                <a:gd name="T8" fmla="*/ 0 60000 65536"/>
                <a:gd name="T9" fmla="*/ 0 w 1"/>
                <a:gd name="T10" fmla="*/ 0 h 731"/>
                <a:gd name="T11" fmla="*/ 1 w 1"/>
                <a:gd name="T12" fmla="*/ 731 h 731"/>
              </a:gdLst>
              <a:ahLst/>
              <a:cxnLst>
                <a:cxn ang="T6">
                  <a:pos x="T0" y="T1"/>
                </a:cxn>
                <a:cxn ang="T7">
                  <a:pos x="T2" y="T3"/>
                </a:cxn>
                <a:cxn ang="T8">
                  <a:pos x="T4" y="T5"/>
                </a:cxn>
              </a:cxnLst>
              <a:rect l="T9" t="T10" r="T11" b="T12"/>
              <a:pathLst>
                <a:path w="1" h="731">
                  <a:moveTo>
                    <a:pt x="0" y="0"/>
                  </a:moveTo>
                  <a:lnTo>
                    <a:pt x="0" y="73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3" name="Freeform 1160"/>
            <p:cNvSpPr>
              <a:spLocks/>
            </p:cNvSpPr>
            <p:nvPr/>
          </p:nvSpPr>
          <p:spPr bwMode="auto">
            <a:xfrm>
              <a:off x="516" y="1238"/>
              <a:ext cx="1" cy="731"/>
            </a:xfrm>
            <a:custGeom>
              <a:avLst/>
              <a:gdLst>
                <a:gd name="T0" fmla="*/ 0 w 1"/>
                <a:gd name="T1" fmla="*/ 0 h 731"/>
                <a:gd name="T2" fmla="*/ 0 w 1"/>
                <a:gd name="T3" fmla="*/ 730 h 731"/>
                <a:gd name="T4" fmla="*/ 0 w 1"/>
                <a:gd name="T5" fmla="*/ 0 h 731"/>
                <a:gd name="T6" fmla="*/ 0 60000 65536"/>
                <a:gd name="T7" fmla="*/ 0 60000 65536"/>
                <a:gd name="T8" fmla="*/ 0 60000 65536"/>
                <a:gd name="T9" fmla="*/ 0 w 1"/>
                <a:gd name="T10" fmla="*/ 0 h 731"/>
                <a:gd name="T11" fmla="*/ 1 w 1"/>
                <a:gd name="T12" fmla="*/ 731 h 731"/>
              </a:gdLst>
              <a:ahLst/>
              <a:cxnLst>
                <a:cxn ang="T6">
                  <a:pos x="T0" y="T1"/>
                </a:cxn>
                <a:cxn ang="T7">
                  <a:pos x="T2" y="T3"/>
                </a:cxn>
                <a:cxn ang="T8">
                  <a:pos x="T4" y="T5"/>
                </a:cxn>
              </a:cxnLst>
              <a:rect l="T9" t="T10" r="T11" b="T12"/>
              <a:pathLst>
                <a:path w="1" h="731">
                  <a:moveTo>
                    <a:pt x="0" y="0"/>
                  </a:moveTo>
                  <a:lnTo>
                    <a:pt x="0" y="73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4" name="Freeform 1161"/>
            <p:cNvSpPr>
              <a:spLocks/>
            </p:cNvSpPr>
            <p:nvPr/>
          </p:nvSpPr>
          <p:spPr bwMode="auto">
            <a:xfrm>
              <a:off x="516" y="1238"/>
              <a:ext cx="1" cy="731"/>
            </a:xfrm>
            <a:custGeom>
              <a:avLst/>
              <a:gdLst>
                <a:gd name="T0" fmla="*/ 0 w 1"/>
                <a:gd name="T1" fmla="*/ 0 h 731"/>
                <a:gd name="T2" fmla="*/ 0 w 1"/>
                <a:gd name="T3" fmla="*/ 730 h 731"/>
                <a:gd name="T4" fmla="*/ 0 w 1"/>
                <a:gd name="T5" fmla="*/ 0 h 731"/>
                <a:gd name="T6" fmla="*/ 0 60000 65536"/>
                <a:gd name="T7" fmla="*/ 0 60000 65536"/>
                <a:gd name="T8" fmla="*/ 0 60000 65536"/>
                <a:gd name="T9" fmla="*/ 0 w 1"/>
                <a:gd name="T10" fmla="*/ 0 h 731"/>
                <a:gd name="T11" fmla="*/ 1 w 1"/>
                <a:gd name="T12" fmla="*/ 731 h 731"/>
              </a:gdLst>
              <a:ahLst/>
              <a:cxnLst>
                <a:cxn ang="T6">
                  <a:pos x="T0" y="T1"/>
                </a:cxn>
                <a:cxn ang="T7">
                  <a:pos x="T2" y="T3"/>
                </a:cxn>
                <a:cxn ang="T8">
                  <a:pos x="T4" y="T5"/>
                </a:cxn>
              </a:cxnLst>
              <a:rect l="T9" t="T10" r="T11" b="T12"/>
              <a:pathLst>
                <a:path w="1" h="731">
                  <a:moveTo>
                    <a:pt x="0" y="0"/>
                  </a:moveTo>
                  <a:lnTo>
                    <a:pt x="0" y="73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5" name="Freeform 1162"/>
            <p:cNvSpPr>
              <a:spLocks/>
            </p:cNvSpPr>
            <p:nvPr/>
          </p:nvSpPr>
          <p:spPr bwMode="auto">
            <a:xfrm>
              <a:off x="517" y="1244"/>
              <a:ext cx="17" cy="725"/>
            </a:xfrm>
            <a:custGeom>
              <a:avLst/>
              <a:gdLst>
                <a:gd name="T0" fmla="*/ 0 w 17"/>
                <a:gd name="T1" fmla="*/ 0 h 725"/>
                <a:gd name="T2" fmla="*/ 16 w 17"/>
                <a:gd name="T3" fmla="*/ 0 h 725"/>
                <a:gd name="T4" fmla="*/ 16 w 17"/>
                <a:gd name="T5" fmla="*/ 724 h 725"/>
                <a:gd name="T6" fmla="*/ 0 w 17"/>
                <a:gd name="T7" fmla="*/ 724 h 725"/>
                <a:gd name="T8" fmla="*/ 0 w 17"/>
                <a:gd name="T9" fmla="*/ 0 h 725"/>
                <a:gd name="T10" fmla="*/ 0 60000 65536"/>
                <a:gd name="T11" fmla="*/ 0 60000 65536"/>
                <a:gd name="T12" fmla="*/ 0 60000 65536"/>
                <a:gd name="T13" fmla="*/ 0 60000 65536"/>
                <a:gd name="T14" fmla="*/ 0 60000 65536"/>
                <a:gd name="T15" fmla="*/ 0 w 17"/>
                <a:gd name="T16" fmla="*/ 0 h 725"/>
                <a:gd name="T17" fmla="*/ 17 w 17"/>
                <a:gd name="T18" fmla="*/ 725 h 725"/>
              </a:gdLst>
              <a:ahLst/>
              <a:cxnLst>
                <a:cxn ang="T10">
                  <a:pos x="T0" y="T1"/>
                </a:cxn>
                <a:cxn ang="T11">
                  <a:pos x="T2" y="T3"/>
                </a:cxn>
                <a:cxn ang="T12">
                  <a:pos x="T4" y="T5"/>
                </a:cxn>
                <a:cxn ang="T13">
                  <a:pos x="T6" y="T7"/>
                </a:cxn>
                <a:cxn ang="T14">
                  <a:pos x="T8" y="T9"/>
                </a:cxn>
              </a:cxnLst>
              <a:rect l="T15" t="T16" r="T17" b="T18"/>
              <a:pathLst>
                <a:path w="17" h="725">
                  <a:moveTo>
                    <a:pt x="0" y="0"/>
                  </a:moveTo>
                  <a:lnTo>
                    <a:pt x="16" y="0"/>
                  </a:lnTo>
                  <a:lnTo>
                    <a:pt x="16" y="724"/>
                  </a:lnTo>
                  <a:lnTo>
                    <a:pt x="0" y="72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6" name="Freeform 1163"/>
            <p:cNvSpPr>
              <a:spLocks/>
            </p:cNvSpPr>
            <p:nvPr/>
          </p:nvSpPr>
          <p:spPr bwMode="auto">
            <a:xfrm>
              <a:off x="517" y="1244"/>
              <a:ext cx="17" cy="725"/>
            </a:xfrm>
            <a:custGeom>
              <a:avLst/>
              <a:gdLst>
                <a:gd name="T0" fmla="*/ 0 w 17"/>
                <a:gd name="T1" fmla="*/ 0 h 725"/>
                <a:gd name="T2" fmla="*/ 16 w 17"/>
                <a:gd name="T3" fmla="*/ 0 h 725"/>
                <a:gd name="T4" fmla="*/ 16 w 17"/>
                <a:gd name="T5" fmla="*/ 724 h 725"/>
                <a:gd name="T6" fmla="*/ 0 w 17"/>
                <a:gd name="T7" fmla="*/ 724 h 725"/>
                <a:gd name="T8" fmla="*/ 0 w 17"/>
                <a:gd name="T9" fmla="*/ 0 h 725"/>
                <a:gd name="T10" fmla="*/ 0 60000 65536"/>
                <a:gd name="T11" fmla="*/ 0 60000 65536"/>
                <a:gd name="T12" fmla="*/ 0 60000 65536"/>
                <a:gd name="T13" fmla="*/ 0 60000 65536"/>
                <a:gd name="T14" fmla="*/ 0 60000 65536"/>
                <a:gd name="T15" fmla="*/ 0 w 17"/>
                <a:gd name="T16" fmla="*/ 0 h 725"/>
                <a:gd name="T17" fmla="*/ 17 w 17"/>
                <a:gd name="T18" fmla="*/ 725 h 725"/>
              </a:gdLst>
              <a:ahLst/>
              <a:cxnLst>
                <a:cxn ang="T10">
                  <a:pos x="T0" y="T1"/>
                </a:cxn>
                <a:cxn ang="T11">
                  <a:pos x="T2" y="T3"/>
                </a:cxn>
                <a:cxn ang="T12">
                  <a:pos x="T4" y="T5"/>
                </a:cxn>
                <a:cxn ang="T13">
                  <a:pos x="T6" y="T7"/>
                </a:cxn>
                <a:cxn ang="T14">
                  <a:pos x="T8" y="T9"/>
                </a:cxn>
              </a:cxnLst>
              <a:rect l="T15" t="T16" r="T17" b="T18"/>
              <a:pathLst>
                <a:path w="17" h="725">
                  <a:moveTo>
                    <a:pt x="0" y="0"/>
                  </a:moveTo>
                  <a:lnTo>
                    <a:pt x="16" y="0"/>
                  </a:lnTo>
                  <a:lnTo>
                    <a:pt x="16" y="724"/>
                  </a:lnTo>
                  <a:lnTo>
                    <a:pt x="0" y="72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7" name="Freeform 1164"/>
            <p:cNvSpPr>
              <a:spLocks/>
            </p:cNvSpPr>
            <p:nvPr/>
          </p:nvSpPr>
          <p:spPr bwMode="auto">
            <a:xfrm>
              <a:off x="526" y="1250"/>
              <a:ext cx="17" cy="719"/>
            </a:xfrm>
            <a:custGeom>
              <a:avLst/>
              <a:gdLst>
                <a:gd name="T0" fmla="*/ 0 w 17"/>
                <a:gd name="T1" fmla="*/ 0 h 719"/>
                <a:gd name="T2" fmla="*/ 16 w 17"/>
                <a:gd name="T3" fmla="*/ 0 h 719"/>
                <a:gd name="T4" fmla="*/ 16 w 17"/>
                <a:gd name="T5" fmla="*/ 718 h 719"/>
                <a:gd name="T6" fmla="*/ 0 w 17"/>
                <a:gd name="T7" fmla="*/ 718 h 719"/>
                <a:gd name="T8" fmla="*/ 0 w 17"/>
                <a:gd name="T9" fmla="*/ 0 h 719"/>
                <a:gd name="T10" fmla="*/ 0 60000 65536"/>
                <a:gd name="T11" fmla="*/ 0 60000 65536"/>
                <a:gd name="T12" fmla="*/ 0 60000 65536"/>
                <a:gd name="T13" fmla="*/ 0 60000 65536"/>
                <a:gd name="T14" fmla="*/ 0 60000 65536"/>
                <a:gd name="T15" fmla="*/ 0 w 17"/>
                <a:gd name="T16" fmla="*/ 0 h 719"/>
                <a:gd name="T17" fmla="*/ 17 w 17"/>
                <a:gd name="T18" fmla="*/ 719 h 719"/>
              </a:gdLst>
              <a:ahLst/>
              <a:cxnLst>
                <a:cxn ang="T10">
                  <a:pos x="T0" y="T1"/>
                </a:cxn>
                <a:cxn ang="T11">
                  <a:pos x="T2" y="T3"/>
                </a:cxn>
                <a:cxn ang="T12">
                  <a:pos x="T4" y="T5"/>
                </a:cxn>
                <a:cxn ang="T13">
                  <a:pos x="T6" y="T7"/>
                </a:cxn>
                <a:cxn ang="T14">
                  <a:pos x="T8" y="T9"/>
                </a:cxn>
              </a:cxnLst>
              <a:rect l="T15" t="T16" r="T17" b="T18"/>
              <a:pathLst>
                <a:path w="17" h="719">
                  <a:moveTo>
                    <a:pt x="0" y="0"/>
                  </a:moveTo>
                  <a:lnTo>
                    <a:pt x="16" y="0"/>
                  </a:lnTo>
                  <a:lnTo>
                    <a:pt x="16" y="718"/>
                  </a:lnTo>
                  <a:lnTo>
                    <a:pt x="0" y="71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8" name="Freeform 1165"/>
            <p:cNvSpPr>
              <a:spLocks/>
            </p:cNvSpPr>
            <p:nvPr/>
          </p:nvSpPr>
          <p:spPr bwMode="auto">
            <a:xfrm>
              <a:off x="526" y="1250"/>
              <a:ext cx="17" cy="719"/>
            </a:xfrm>
            <a:custGeom>
              <a:avLst/>
              <a:gdLst>
                <a:gd name="T0" fmla="*/ 0 w 17"/>
                <a:gd name="T1" fmla="*/ 0 h 719"/>
                <a:gd name="T2" fmla="*/ 16 w 17"/>
                <a:gd name="T3" fmla="*/ 0 h 719"/>
                <a:gd name="T4" fmla="*/ 16 w 17"/>
                <a:gd name="T5" fmla="*/ 718 h 719"/>
                <a:gd name="T6" fmla="*/ 0 w 17"/>
                <a:gd name="T7" fmla="*/ 718 h 719"/>
                <a:gd name="T8" fmla="*/ 0 w 17"/>
                <a:gd name="T9" fmla="*/ 0 h 719"/>
                <a:gd name="T10" fmla="*/ 0 60000 65536"/>
                <a:gd name="T11" fmla="*/ 0 60000 65536"/>
                <a:gd name="T12" fmla="*/ 0 60000 65536"/>
                <a:gd name="T13" fmla="*/ 0 60000 65536"/>
                <a:gd name="T14" fmla="*/ 0 60000 65536"/>
                <a:gd name="T15" fmla="*/ 0 w 17"/>
                <a:gd name="T16" fmla="*/ 0 h 719"/>
                <a:gd name="T17" fmla="*/ 17 w 17"/>
                <a:gd name="T18" fmla="*/ 719 h 719"/>
              </a:gdLst>
              <a:ahLst/>
              <a:cxnLst>
                <a:cxn ang="T10">
                  <a:pos x="T0" y="T1"/>
                </a:cxn>
                <a:cxn ang="T11">
                  <a:pos x="T2" y="T3"/>
                </a:cxn>
                <a:cxn ang="T12">
                  <a:pos x="T4" y="T5"/>
                </a:cxn>
                <a:cxn ang="T13">
                  <a:pos x="T6" y="T7"/>
                </a:cxn>
                <a:cxn ang="T14">
                  <a:pos x="T8" y="T9"/>
                </a:cxn>
              </a:cxnLst>
              <a:rect l="T15" t="T16" r="T17" b="T18"/>
              <a:pathLst>
                <a:path w="17" h="719">
                  <a:moveTo>
                    <a:pt x="0" y="0"/>
                  </a:moveTo>
                  <a:lnTo>
                    <a:pt x="16" y="0"/>
                  </a:lnTo>
                  <a:lnTo>
                    <a:pt x="16" y="718"/>
                  </a:lnTo>
                  <a:lnTo>
                    <a:pt x="0" y="71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9" name="Freeform 1166"/>
            <p:cNvSpPr>
              <a:spLocks/>
            </p:cNvSpPr>
            <p:nvPr/>
          </p:nvSpPr>
          <p:spPr bwMode="auto">
            <a:xfrm>
              <a:off x="531" y="1256"/>
              <a:ext cx="17" cy="713"/>
            </a:xfrm>
            <a:custGeom>
              <a:avLst/>
              <a:gdLst>
                <a:gd name="T0" fmla="*/ 0 w 17"/>
                <a:gd name="T1" fmla="*/ 0 h 713"/>
                <a:gd name="T2" fmla="*/ 16 w 17"/>
                <a:gd name="T3" fmla="*/ 0 h 713"/>
                <a:gd name="T4" fmla="*/ 16 w 17"/>
                <a:gd name="T5" fmla="*/ 712 h 713"/>
                <a:gd name="T6" fmla="*/ 0 w 17"/>
                <a:gd name="T7" fmla="*/ 712 h 713"/>
                <a:gd name="T8" fmla="*/ 0 w 17"/>
                <a:gd name="T9" fmla="*/ 0 h 713"/>
                <a:gd name="T10" fmla="*/ 0 60000 65536"/>
                <a:gd name="T11" fmla="*/ 0 60000 65536"/>
                <a:gd name="T12" fmla="*/ 0 60000 65536"/>
                <a:gd name="T13" fmla="*/ 0 60000 65536"/>
                <a:gd name="T14" fmla="*/ 0 60000 65536"/>
                <a:gd name="T15" fmla="*/ 0 w 17"/>
                <a:gd name="T16" fmla="*/ 0 h 713"/>
                <a:gd name="T17" fmla="*/ 17 w 17"/>
                <a:gd name="T18" fmla="*/ 713 h 713"/>
              </a:gdLst>
              <a:ahLst/>
              <a:cxnLst>
                <a:cxn ang="T10">
                  <a:pos x="T0" y="T1"/>
                </a:cxn>
                <a:cxn ang="T11">
                  <a:pos x="T2" y="T3"/>
                </a:cxn>
                <a:cxn ang="T12">
                  <a:pos x="T4" y="T5"/>
                </a:cxn>
                <a:cxn ang="T13">
                  <a:pos x="T6" y="T7"/>
                </a:cxn>
                <a:cxn ang="T14">
                  <a:pos x="T8" y="T9"/>
                </a:cxn>
              </a:cxnLst>
              <a:rect l="T15" t="T16" r="T17" b="T18"/>
              <a:pathLst>
                <a:path w="17" h="713">
                  <a:moveTo>
                    <a:pt x="0" y="0"/>
                  </a:moveTo>
                  <a:lnTo>
                    <a:pt x="16" y="0"/>
                  </a:lnTo>
                  <a:lnTo>
                    <a:pt x="16" y="712"/>
                  </a:lnTo>
                  <a:lnTo>
                    <a:pt x="0" y="71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0" name="Freeform 1167"/>
            <p:cNvSpPr>
              <a:spLocks/>
            </p:cNvSpPr>
            <p:nvPr/>
          </p:nvSpPr>
          <p:spPr bwMode="auto">
            <a:xfrm>
              <a:off x="531" y="1256"/>
              <a:ext cx="17" cy="713"/>
            </a:xfrm>
            <a:custGeom>
              <a:avLst/>
              <a:gdLst>
                <a:gd name="T0" fmla="*/ 0 w 17"/>
                <a:gd name="T1" fmla="*/ 0 h 713"/>
                <a:gd name="T2" fmla="*/ 16 w 17"/>
                <a:gd name="T3" fmla="*/ 0 h 713"/>
                <a:gd name="T4" fmla="*/ 16 w 17"/>
                <a:gd name="T5" fmla="*/ 712 h 713"/>
                <a:gd name="T6" fmla="*/ 0 w 17"/>
                <a:gd name="T7" fmla="*/ 712 h 713"/>
                <a:gd name="T8" fmla="*/ 0 w 17"/>
                <a:gd name="T9" fmla="*/ 0 h 713"/>
                <a:gd name="T10" fmla="*/ 0 60000 65536"/>
                <a:gd name="T11" fmla="*/ 0 60000 65536"/>
                <a:gd name="T12" fmla="*/ 0 60000 65536"/>
                <a:gd name="T13" fmla="*/ 0 60000 65536"/>
                <a:gd name="T14" fmla="*/ 0 60000 65536"/>
                <a:gd name="T15" fmla="*/ 0 w 17"/>
                <a:gd name="T16" fmla="*/ 0 h 713"/>
                <a:gd name="T17" fmla="*/ 17 w 17"/>
                <a:gd name="T18" fmla="*/ 713 h 713"/>
              </a:gdLst>
              <a:ahLst/>
              <a:cxnLst>
                <a:cxn ang="T10">
                  <a:pos x="T0" y="T1"/>
                </a:cxn>
                <a:cxn ang="T11">
                  <a:pos x="T2" y="T3"/>
                </a:cxn>
                <a:cxn ang="T12">
                  <a:pos x="T4" y="T5"/>
                </a:cxn>
                <a:cxn ang="T13">
                  <a:pos x="T6" y="T7"/>
                </a:cxn>
                <a:cxn ang="T14">
                  <a:pos x="T8" y="T9"/>
                </a:cxn>
              </a:cxnLst>
              <a:rect l="T15" t="T16" r="T17" b="T18"/>
              <a:pathLst>
                <a:path w="17" h="713">
                  <a:moveTo>
                    <a:pt x="0" y="0"/>
                  </a:moveTo>
                  <a:lnTo>
                    <a:pt x="16" y="0"/>
                  </a:lnTo>
                  <a:lnTo>
                    <a:pt x="16" y="712"/>
                  </a:lnTo>
                  <a:lnTo>
                    <a:pt x="0" y="71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1" name="Freeform 1168"/>
            <p:cNvSpPr>
              <a:spLocks/>
            </p:cNvSpPr>
            <p:nvPr/>
          </p:nvSpPr>
          <p:spPr bwMode="auto">
            <a:xfrm>
              <a:off x="531" y="1259"/>
              <a:ext cx="17" cy="710"/>
            </a:xfrm>
            <a:custGeom>
              <a:avLst/>
              <a:gdLst>
                <a:gd name="T0" fmla="*/ 0 w 17"/>
                <a:gd name="T1" fmla="*/ 0 h 710"/>
                <a:gd name="T2" fmla="*/ 16 w 17"/>
                <a:gd name="T3" fmla="*/ 0 h 710"/>
                <a:gd name="T4" fmla="*/ 16 w 17"/>
                <a:gd name="T5" fmla="*/ 709 h 710"/>
                <a:gd name="T6" fmla="*/ 0 w 17"/>
                <a:gd name="T7" fmla="*/ 709 h 710"/>
                <a:gd name="T8" fmla="*/ 0 w 17"/>
                <a:gd name="T9" fmla="*/ 0 h 710"/>
                <a:gd name="T10" fmla="*/ 0 60000 65536"/>
                <a:gd name="T11" fmla="*/ 0 60000 65536"/>
                <a:gd name="T12" fmla="*/ 0 60000 65536"/>
                <a:gd name="T13" fmla="*/ 0 60000 65536"/>
                <a:gd name="T14" fmla="*/ 0 60000 65536"/>
                <a:gd name="T15" fmla="*/ 0 w 17"/>
                <a:gd name="T16" fmla="*/ 0 h 710"/>
                <a:gd name="T17" fmla="*/ 17 w 17"/>
                <a:gd name="T18" fmla="*/ 710 h 710"/>
              </a:gdLst>
              <a:ahLst/>
              <a:cxnLst>
                <a:cxn ang="T10">
                  <a:pos x="T0" y="T1"/>
                </a:cxn>
                <a:cxn ang="T11">
                  <a:pos x="T2" y="T3"/>
                </a:cxn>
                <a:cxn ang="T12">
                  <a:pos x="T4" y="T5"/>
                </a:cxn>
                <a:cxn ang="T13">
                  <a:pos x="T6" y="T7"/>
                </a:cxn>
                <a:cxn ang="T14">
                  <a:pos x="T8" y="T9"/>
                </a:cxn>
              </a:cxnLst>
              <a:rect l="T15" t="T16" r="T17" b="T18"/>
              <a:pathLst>
                <a:path w="17" h="710">
                  <a:moveTo>
                    <a:pt x="0" y="0"/>
                  </a:moveTo>
                  <a:lnTo>
                    <a:pt x="16" y="0"/>
                  </a:lnTo>
                  <a:lnTo>
                    <a:pt x="16" y="709"/>
                  </a:lnTo>
                  <a:lnTo>
                    <a:pt x="0" y="70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2" name="Freeform 1169"/>
            <p:cNvSpPr>
              <a:spLocks/>
            </p:cNvSpPr>
            <p:nvPr/>
          </p:nvSpPr>
          <p:spPr bwMode="auto">
            <a:xfrm>
              <a:off x="539" y="1264"/>
              <a:ext cx="17" cy="705"/>
            </a:xfrm>
            <a:custGeom>
              <a:avLst/>
              <a:gdLst>
                <a:gd name="T0" fmla="*/ 0 w 17"/>
                <a:gd name="T1" fmla="*/ 0 h 705"/>
                <a:gd name="T2" fmla="*/ 16 w 17"/>
                <a:gd name="T3" fmla="*/ 0 h 705"/>
                <a:gd name="T4" fmla="*/ 16 w 17"/>
                <a:gd name="T5" fmla="*/ 704 h 705"/>
                <a:gd name="T6" fmla="*/ 0 w 17"/>
                <a:gd name="T7" fmla="*/ 704 h 705"/>
                <a:gd name="T8" fmla="*/ 0 w 17"/>
                <a:gd name="T9" fmla="*/ 0 h 705"/>
                <a:gd name="T10" fmla="*/ 0 60000 65536"/>
                <a:gd name="T11" fmla="*/ 0 60000 65536"/>
                <a:gd name="T12" fmla="*/ 0 60000 65536"/>
                <a:gd name="T13" fmla="*/ 0 60000 65536"/>
                <a:gd name="T14" fmla="*/ 0 60000 65536"/>
                <a:gd name="T15" fmla="*/ 0 w 17"/>
                <a:gd name="T16" fmla="*/ 0 h 705"/>
                <a:gd name="T17" fmla="*/ 17 w 17"/>
                <a:gd name="T18" fmla="*/ 705 h 705"/>
              </a:gdLst>
              <a:ahLst/>
              <a:cxnLst>
                <a:cxn ang="T10">
                  <a:pos x="T0" y="T1"/>
                </a:cxn>
                <a:cxn ang="T11">
                  <a:pos x="T2" y="T3"/>
                </a:cxn>
                <a:cxn ang="T12">
                  <a:pos x="T4" y="T5"/>
                </a:cxn>
                <a:cxn ang="T13">
                  <a:pos x="T6" y="T7"/>
                </a:cxn>
                <a:cxn ang="T14">
                  <a:pos x="T8" y="T9"/>
                </a:cxn>
              </a:cxnLst>
              <a:rect l="T15" t="T16" r="T17" b="T18"/>
              <a:pathLst>
                <a:path w="17" h="705">
                  <a:moveTo>
                    <a:pt x="0" y="0"/>
                  </a:moveTo>
                  <a:lnTo>
                    <a:pt x="16" y="0"/>
                  </a:lnTo>
                  <a:lnTo>
                    <a:pt x="16" y="704"/>
                  </a:lnTo>
                  <a:lnTo>
                    <a:pt x="0" y="70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3" name="Freeform 1170"/>
            <p:cNvSpPr>
              <a:spLocks/>
            </p:cNvSpPr>
            <p:nvPr/>
          </p:nvSpPr>
          <p:spPr bwMode="auto">
            <a:xfrm>
              <a:off x="539" y="1270"/>
              <a:ext cx="17" cy="699"/>
            </a:xfrm>
            <a:custGeom>
              <a:avLst/>
              <a:gdLst>
                <a:gd name="T0" fmla="*/ 0 w 17"/>
                <a:gd name="T1" fmla="*/ 0 h 699"/>
                <a:gd name="T2" fmla="*/ 16 w 17"/>
                <a:gd name="T3" fmla="*/ 0 h 699"/>
                <a:gd name="T4" fmla="*/ 16 w 17"/>
                <a:gd name="T5" fmla="*/ 698 h 699"/>
                <a:gd name="T6" fmla="*/ 0 w 17"/>
                <a:gd name="T7" fmla="*/ 698 h 699"/>
                <a:gd name="T8" fmla="*/ 0 w 17"/>
                <a:gd name="T9" fmla="*/ 0 h 699"/>
                <a:gd name="T10" fmla="*/ 0 60000 65536"/>
                <a:gd name="T11" fmla="*/ 0 60000 65536"/>
                <a:gd name="T12" fmla="*/ 0 60000 65536"/>
                <a:gd name="T13" fmla="*/ 0 60000 65536"/>
                <a:gd name="T14" fmla="*/ 0 60000 65536"/>
                <a:gd name="T15" fmla="*/ 0 w 17"/>
                <a:gd name="T16" fmla="*/ 0 h 699"/>
                <a:gd name="T17" fmla="*/ 17 w 17"/>
                <a:gd name="T18" fmla="*/ 699 h 699"/>
              </a:gdLst>
              <a:ahLst/>
              <a:cxnLst>
                <a:cxn ang="T10">
                  <a:pos x="T0" y="T1"/>
                </a:cxn>
                <a:cxn ang="T11">
                  <a:pos x="T2" y="T3"/>
                </a:cxn>
                <a:cxn ang="T12">
                  <a:pos x="T4" y="T5"/>
                </a:cxn>
                <a:cxn ang="T13">
                  <a:pos x="T6" y="T7"/>
                </a:cxn>
                <a:cxn ang="T14">
                  <a:pos x="T8" y="T9"/>
                </a:cxn>
              </a:cxnLst>
              <a:rect l="T15" t="T16" r="T17" b="T18"/>
              <a:pathLst>
                <a:path w="17" h="699">
                  <a:moveTo>
                    <a:pt x="0" y="0"/>
                  </a:moveTo>
                  <a:lnTo>
                    <a:pt x="16" y="0"/>
                  </a:lnTo>
                  <a:lnTo>
                    <a:pt x="16" y="698"/>
                  </a:lnTo>
                  <a:lnTo>
                    <a:pt x="0" y="69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4" name="Freeform 1171"/>
            <p:cNvSpPr>
              <a:spLocks/>
            </p:cNvSpPr>
            <p:nvPr/>
          </p:nvSpPr>
          <p:spPr bwMode="auto">
            <a:xfrm>
              <a:off x="544" y="1270"/>
              <a:ext cx="17" cy="699"/>
            </a:xfrm>
            <a:custGeom>
              <a:avLst/>
              <a:gdLst>
                <a:gd name="T0" fmla="*/ 0 w 17"/>
                <a:gd name="T1" fmla="*/ 0 h 699"/>
                <a:gd name="T2" fmla="*/ 16 w 17"/>
                <a:gd name="T3" fmla="*/ 0 h 699"/>
                <a:gd name="T4" fmla="*/ 16 w 17"/>
                <a:gd name="T5" fmla="*/ 698 h 699"/>
                <a:gd name="T6" fmla="*/ 0 w 17"/>
                <a:gd name="T7" fmla="*/ 698 h 699"/>
                <a:gd name="T8" fmla="*/ 0 w 17"/>
                <a:gd name="T9" fmla="*/ 0 h 699"/>
                <a:gd name="T10" fmla="*/ 0 60000 65536"/>
                <a:gd name="T11" fmla="*/ 0 60000 65536"/>
                <a:gd name="T12" fmla="*/ 0 60000 65536"/>
                <a:gd name="T13" fmla="*/ 0 60000 65536"/>
                <a:gd name="T14" fmla="*/ 0 60000 65536"/>
                <a:gd name="T15" fmla="*/ 0 w 17"/>
                <a:gd name="T16" fmla="*/ 0 h 699"/>
                <a:gd name="T17" fmla="*/ 17 w 17"/>
                <a:gd name="T18" fmla="*/ 699 h 699"/>
              </a:gdLst>
              <a:ahLst/>
              <a:cxnLst>
                <a:cxn ang="T10">
                  <a:pos x="T0" y="T1"/>
                </a:cxn>
                <a:cxn ang="T11">
                  <a:pos x="T2" y="T3"/>
                </a:cxn>
                <a:cxn ang="T12">
                  <a:pos x="T4" y="T5"/>
                </a:cxn>
                <a:cxn ang="T13">
                  <a:pos x="T6" y="T7"/>
                </a:cxn>
                <a:cxn ang="T14">
                  <a:pos x="T8" y="T9"/>
                </a:cxn>
              </a:cxnLst>
              <a:rect l="T15" t="T16" r="T17" b="T18"/>
              <a:pathLst>
                <a:path w="17" h="699">
                  <a:moveTo>
                    <a:pt x="0" y="0"/>
                  </a:moveTo>
                  <a:lnTo>
                    <a:pt x="16" y="0"/>
                  </a:lnTo>
                  <a:lnTo>
                    <a:pt x="16" y="698"/>
                  </a:lnTo>
                  <a:lnTo>
                    <a:pt x="0" y="69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5" name="Freeform 1172"/>
            <p:cNvSpPr>
              <a:spLocks/>
            </p:cNvSpPr>
            <p:nvPr/>
          </p:nvSpPr>
          <p:spPr bwMode="auto">
            <a:xfrm>
              <a:off x="544" y="1276"/>
              <a:ext cx="17" cy="693"/>
            </a:xfrm>
            <a:custGeom>
              <a:avLst/>
              <a:gdLst>
                <a:gd name="T0" fmla="*/ 0 w 17"/>
                <a:gd name="T1" fmla="*/ 0 h 693"/>
                <a:gd name="T2" fmla="*/ 16 w 17"/>
                <a:gd name="T3" fmla="*/ 0 h 693"/>
                <a:gd name="T4" fmla="*/ 16 w 17"/>
                <a:gd name="T5" fmla="*/ 692 h 693"/>
                <a:gd name="T6" fmla="*/ 0 w 17"/>
                <a:gd name="T7" fmla="*/ 692 h 693"/>
                <a:gd name="T8" fmla="*/ 0 w 17"/>
                <a:gd name="T9" fmla="*/ 0 h 693"/>
                <a:gd name="T10" fmla="*/ 0 60000 65536"/>
                <a:gd name="T11" fmla="*/ 0 60000 65536"/>
                <a:gd name="T12" fmla="*/ 0 60000 65536"/>
                <a:gd name="T13" fmla="*/ 0 60000 65536"/>
                <a:gd name="T14" fmla="*/ 0 60000 65536"/>
                <a:gd name="T15" fmla="*/ 0 w 17"/>
                <a:gd name="T16" fmla="*/ 0 h 693"/>
                <a:gd name="T17" fmla="*/ 17 w 17"/>
                <a:gd name="T18" fmla="*/ 693 h 693"/>
              </a:gdLst>
              <a:ahLst/>
              <a:cxnLst>
                <a:cxn ang="T10">
                  <a:pos x="T0" y="T1"/>
                </a:cxn>
                <a:cxn ang="T11">
                  <a:pos x="T2" y="T3"/>
                </a:cxn>
                <a:cxn ang="T12">
                  <a:pos x="T4" y="T5"/>
                </a:cxn>
                <a:cxn ang="T13">
                  <a:pos x="T6" y="T7"/>
                </a:cxn>
                <a:cxn ang="T14">
                  <a:pos x="T8" y="T9"/>
                </a:cxn>
              </a:cxnLst>
              <a:rect l="T15" t="T16" r="T17" b="T18"/>
              <a:pathLst>
                <a:path w="17" h="693">
                  <a:moveTo>
                    <a:pt x="0" y="0"/>
                  </a:moveTo>
                  <a:lnTo>
                    <a:pt x="16" y="0"/>
                  </a:lnTo>
                  <a:lnTo>
                    <a:pt x="16" y="692"/>
                  </a:lnTo>
                  <a:lnTo>
                    <a:pt x="0" y="69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6" name="Freeform 1173"/>
            <p:cNvSpPr>
              <a:spLocks/>
            </p:cNvSpPr>
            <p:nvPr/>
          </p:nvSpPr>
          <p:spPr bwMode="auto">
            <a:xfrm>
              <a:off x="549" y="1279"/>
              <a:ext cx="17" cy="690"/>
            </a:xfrm>
            <a:custGeom>
              <a:avLst/>
              <a:gdLst>
                <a:gd name="T0" fmla="*/ 0 w 17"/>
                <a:gd name="T1" fmla="*/ 0 h 690"/>
                <a:gd name="T2" fmla="*/ 16 w 17"/>
                <a:gd name="T3" fmla="*/ 0 h 690"/>
                <a:gd name="T4" fmla="*/ 16 w 17"/>
                <a:gd name="T5" fmla="*/ 689 h 690"/>
                <a:gd name="T6" fmla="*/ 0 w 17"/>
                <a:gd name="T7" fmla="*/ 689 h 690"/>
                <a:gd name="T8" fmla="*/ 0 w 17"/>
                <a:gd name="T9" fmla="*/ 0 h 690"/>
                <a:gd name="T10" fmla="*/ 0 60000 65536"/>
                <a:gd name="T11" fmla="*/ 0 60000 65536"/>
                <a:gd name="T12" fmla="*/ 0 60000 65536"/>
                <a:gd name="T13" fmla="*/ 0 60000 65536"/>
                <a:gd name="T14" fmla="*/ 0 60000 65536"/>
                <a:gd name="T15" fmla="*/ 0 w 17"/>
                <a:gd name="T16" fmla="*/ 0 h 690"/>
                <a:gd name="T17" fmla="*/ 17 w 17"/>
                <a:gd name="T18" fmla="*/ 690 h 690"/>
              </a:gdLst>
              <a:ahLst/>
              <a:cxnLst>
                <a:cxn ang="T10">
                  <a:pos x="T0" y="T1"/>
                </a:cxn>
                <a:cxn ang="T11">
                  <a:pos x="T2" y="T3"/>
                </a:cxn>
                <a:cxn ang="T12">
                  <a:pos x="T4" y="T5"/>
                </a:cxn>
                <a:cxn ang="T13">
                  <a:pos x="T6" y="T7"/>
                </a:cxn>
                <a:cxn ang="T14">
                  <a:pos x="T8" y="T9"/>
                </a:cxn>
              </a:cxnLst>
              <a:rect l="T15" t="T16" r="T17" b="T18"/>
              <a:pathLst>
                <a:path w="17" h="690">
                  <a:moveTo>
                    <a:pt x="0" y="0"/>
                  </a:moveTo>
                  <a:lnTo>
                    <a:pt x="16" y="0"/>
                  </a:lnTo>
                  <a:lnTo>
                    <a:pt x="16" y="689"/>
                  </a:lnTo>
                  <a:lnTo>
                    <a:pt x="0" y="68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7" name="Freeform 1174"/>
            <p:cNvSpPr>
              <a:spLocks/>
            </p:cNvSpPr>
            <p:nvPr/>
          </p:nvSpPr>
          <p:spPr bwMode="auto">
            <a:xfrm>
              <a:off x="549" y="1284"/>
              <a:ext cx="17" cy="685"/>
            </a:xfrm>
            <a:custGeom>
              <a:avLst/>
              <a:gdLst>
                <a:gd name="T0" fmla="*/ 0 w 17"/>
                <a:gd name="T1" fmla="*/ 0 h 685"/>
                <a:gd name="T2" fmla="*/ 16 w 17"/>
                <a:gd name="T3" fmla="*/ 0 h 685"/>
                <a:gd name="T4" fmla="*/ 16 w 17"/>
                <a:gd name="T5" fmla="*/ 684 h 685"/>
                <a:gd name="T6" fmla="*/ 0 w 17"/>
                <a:gd name="T7" fmla="*/ 684 h 685"/>
                <a:gd name="T8" fmla="*/ 0 w 17"/>
                <a:gd name="T9" fmla="*/ 0 h 685"/>
                <a:gd name="T10" fmla="*/ 0 60000 65536"/>
                <a:gd name="T11" fmla="*/ 0 60000 65536"/>
                <a:gd name="T12" fmla="*/ 0 60000 65536"/>
                <a:gd name="T13" fmla="*/ 0 60000 65536"/>
                <a:gd name="T14" fmla="*/ 0 60000 65536"/>
                <a:gd name="T15" fmla="*/ 0 w 17"/>
                <a:gd name="T16" fmla="*/ 0 h 685"/>
                <a:gd name="T17" fmla="*/ 17 w 17"/>
                <a:gd name="T18" fmla="*/ 685 h 685"/>
              </a:gdLst>
              <a:ahLst/>
              <a:cxnLst>
                <a:cxn ang="T10">
                  <a:pos x="T0" y="T1"/>
                </a:cxn>
                <a:cxn ang="T11">
                  <a:pos x="T2" y="T3"/>
                </a:cxn>
                <a:cxn ang="T12">
                  <a:pos x="T4" y="T5"/>
                </a:cxn>
                <a:cxn ang="T13">
                  <a:pos x="T6" y="T7"/>
                </a:cxn>
                <a:cxn ang="T14">
                  <a:pos x="T8" y="T9"/>
                </a:cxn>
              </a:cxnLst>
              <a:rect l="T15" t="T16" r="T17" b="T18"/>
              <a:pathLst>
                <a:path w="17" h="685">
                  <a:moveTo>
                    <a:pt x="0" y="0"/>
                  </a:moveTo>
                  <a:lnTo>
                    <a:pt x="16" y="0"/>
                  </a:lnTo>
                  <a:lnTo>
                    <a:pt x="16" y="684"/>
                  </a:lnTo>
                  <a:lnTo>
                    <a:pt x="0" y="68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8" name="Freeform 1175"/>
            <p:cNvSpPr>
              <a:spLocks/>
            </p:cNvSpPr>
            <p:nvPr/>
          </p:nvSpPr>
          <p:spPr bwMode="auto">
            <a:xfrm>
              <a:off x="549" y="1290"/>
              <a:ext cx="17" cy="679"/>
            </a:xfrm>
            <a:custGeom>
              <a:avLst/>
              <a:gdLst>
                <a:gd name="T0" fmla="*/ 0 w 17"/>
                <a:gd name="T1" fmla="*/ 0 h 679"/>
                <a:gd name="T2" fmla="*/ 16 w 17"/>
                <a:gd name="T3" fmla="*/ 0 h 679"/>
                <a:gd name="T4" fmla="*/ 16 w 17"/>
                <a:gd name="T5" fmla="*/ 678 h 679"/>
                <a:gd name="T6" fmla="*/ 0 w 17"/>
                <a:gd name="T7" fmla="*/ 678 h 679"/>
                <a:gd name="T8" fmla="*/ 0 w 17"/>
                <a:gd name="T9" fmla="*/ 0 h 679"/>
                <a:gd name="T10" fmla="*/ 0 60000 65536"/>
                <a:gd name="T11" fmla="*/ 0 60000 65536"/>
                <a:gd name="T12" fmla="*/ 0 60000 65536"/>
                <a:gd name="T13" fmla="*/ 0 60000 65536"/>
                <a:gd name="T14" fmla="*/ 0 60000 65536"/>
                <a:gd name="T15" fmla="*/ 0 w 17"/>
                <a:gd name="T16" fmla="*/ 0 h 679"/>
                <a:gd name="T17" fmla="*/ 17 w 17"/>
                <a:gd name="T18" fmla="*/ 679 h 679"/>
              </a:gdLst>
              <a:ahLst/>
              <a:cxnLst>
                <a:cxn ang="T10">
                  <a:pos x="T0" y="T1"/>
                </a:cxn>
                <a:cxn ang="T11">
                  <a:pos x="T2" y="T3"/>
                </a:cxn>
                <a:cxn ang="T12">
                  <a:pos x="T4" y="T5"/>
                </a:cxn>
                <a:cxn ang="T13">
                  <a:pos x="T6" y="T7"/>
                </a:cxn>
                <a:cxn ang="T14">
                  <a:pos x="T8" y="T9"/>
                </a:cxn>
              </a:cxnLst>
              <a:rect l="T15" t="T16" r="T17" b="T18"/>
              <a:pathLst>
                <a:path w="17" h="679">
                  <a:moveTo>
                    <a:pt x="0" y="0"/>
                  </a:moveTo>
                  <a:lnTo>
                    <a:pt x="16" y="0"/>
                  </a:lnTo>
                  <a:lnTo>
                    <a:pt x="16" y="678"/>
                  </a:lnTo>
                  <a:lnTo>
                    <a:pt x="0" y="67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9" name="Freeform 1176"/>
            <p:cNvSpPr>
              <a:spLocks/>
            </p:cNvSpPr>
            <p:nvPr/>
          </p:nvSpPr>
          <p:spPr bwMode="auto">
            <a:xfrm>
              <a:off x="553" y="1296"/>
              <a:ext cx="17" cy="673"/>
            </a:xfrm>
            <a:custGeom>
              <a:avLst/>
              <a:gdLst>
                <a:gd name="T0" fmla="*/ 0 w 17"/>
                <a:gd name="T1" fmla="*/ 0 h 673"/>
                <a:gd name="T2" fmla="*/ 16 w 17"/>
                <a:gd name="T3" fmla="*/ 0 h 673"/>
                <a:gd name="T4" fmla="*/ 16 w 17"/>
                <a:gd name="T5" fmla="*/ 672 h 673"/>
                <a:gd name="T6" fmla="*/ 0 w 17"/>
                <a:gd name="T7" fmla="*/ 672 h 673"/>
                <a:gd name="T8" fmla="*/ 0 w 17"/>
                <a:gd name="T9" fmla="*/ 0 h 673"/>
                <a:gd name="T10" fmla="*/ 0 60000 65536"/>
                <a:gd name="T11" fmla="*/ 0 60000 65536"/>
                <a:gd name="T12" fmla="*/ 0 60000 65536"/>
                <a:gd name="T13" fmla="*/ 0 60000 65536"/>
                <a:gd name="T14" fmla="*/ 0 60000 65536"/>
                <a:gd name="T15" fmla="*/ 0 w 17"/>
                <a:gd name="T16" fmla="*/ 0 h 673"/>
                <a:gd name="T17" fmla="*/ 17 w 17"/>
                <a:gd name="T18" fmla="*/ 673 h 673"/>
              </a:gdLst>
              <a:ahLst/>
              <a:cxnLst>
                <a:cxn ang="T10">
                  <a:pos x="T0" y="T1"/>
                </a:cxn>
                <a:cxn ang="T11">
                  <a:pos x="T2" y="T3"/>
                </a:cxn>
                <a:cxn ang="T12">
                  <a:pos x="T4" y="T5"/>
                </a:cxn>
                <a:cxn ang="T13">
                  <a:pos x="T6" y="T7"/>
                </a:cxn>
                <a:cxn ang="T14">
                  <a:pos x="T8" y="T9"/>
                </a:cxn>
              </a:cxnLst>
              <a:rect l="T15" t="T16" r="T17" b="T18"/>
              <a:pathLst>
                <a:path w="17" h="673">
                  <a:moveTo>
                    <a:pt x="0" y="0"/>
                  </a:moveTo>
                  <a:lnTo>
                    <a:pt x="16" y="0"/>
                  </a:lnTo>
                  <a:lnTo>
                    <a:pt x="16" y="672"/>
                  </a:lnTo>
                  <a:lnTo>
                    <a:pt x="0" y="67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0" name="Freeform 1177"/>
            <p:cNvSpPr>
              <a:spLocks/>
            </p:cNvSpPr>
            <p:nvPr/>
          </p:nvSpPr>
          <p:spPr bwMode="auto">
            <a:xfrm>
              <a:off x="553" y="1302"/>
              <a:ext cx="17" cy="667"/>
            </a:xfrm>
            <a:custGeom>
              <a:avLst/>
              <a:gdLst>
                <a:gd name="T0" fmla="*/ 0 w 17"/>
                <a:gd name="T1" fmla="*/ 0 h 667"/>
                <a:gd name="T2" fmla="*/ 16 w 17"/>
                <a:gd name="T3" fmla="*/ 0 h 667"/>
                <a:gd name="T4" fmla="*/ 16 w 17"/>
                <a:gd name="T5" fmla="*/ 666 h 667"/>
                <a:gd name="T6" fmla="*/ 0 w 17"/>
                <a:gd name="T7" fmla="*/ 666 h 667"/>
                <a:gd name="T8" fmla="*/ 0 w 17"/>
                <a:gd name="T9" fmla="*/ 0 h 667"/>
                <a:gd name="T10" fmla="*/ 0 60000 65536"/>
                <a:gd name="T11" fmla="*/ 0 60000 65536"/>
                <a:gd name="T12" fmla="*/ 0 60000 65536"/>
                <a:gd name="T13" fmla="*/ 0 60000 65536"/>
                <a:gd name="T14" fmla="*/ 0 60000 65536"/>
                <a:gd name="T15" fmla="*/ 0 w 17"/>
                <a:gd name="T16" fmla="*/ 0 h 667"/>
                <a:gd name="T17" fmla="*/ 17 w 17"/>
                <a:gd name="T18" fmla="*/ 667 h 667"/>
              </a:gdLst>
              <a:ahLst/>
              <a:cxnLst>
                <a:cxn ang="T10">
                  <a:pos x="T0" y="T1"/>
                </a:cxn>
                <a:cxn ang="T11">
                  <a:pos x="T2" y="T3"/>
                </a:cxn>
                <a:cxn ang="T12">
                  <a:pos x="T4" y="T5"/>
                </a:cxn>
                <a:cxn ang="T13">
                  <a:pos x="T6" y="T7"/>
                </a:cxn>
                <a:cxn ang="T14">
                  <a:pos x="T8" y="T9"/>
                </a:cxn>
              </a:cxnLst>
              <a:rect l="T15" t="T16" r="T17" b="T18"/>
              <a:pathLst>
                <a:path w="17" h="667">
                  <a:moveTo>
                    <a:pt x="0" y="0"/>
                  </a:moveTo>
                  <a:lnTo>
                    <a:pt x="16" y="0"/>
                  </a:lnTo>
                  <a:lnTo>
                    <a:pt x="16" y="666"/>
                  </a:lnTo>
                  <a:lnTo>
                    <a:pt x="0" y="66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1" name="Freeform 1178"/>
            <p:cNvSpPr>
              <a:spLocks/>
            </p:cNvSpPr>
            <p:nvPr/>
          </p:nvSpPr>
          <p:spPr bwMode="auto">
            <a:xfrm>
              <a:off x="562" y="1304"/>
              <a:ext cx="17" cy="665"/>
            </a:xfrm>
            <a:custGeom>
              <a:avLst/>
              <a:gdLst>
                <a:gd name="T0" fmla="*/ 0 w 17"/>
                <a:gd name="T1" fmla="*/ 0 h 665"/>
                <a:gd name="T2" fmla="*/ 16 w 17"/>
                <a:gd name="T3" fmla="*/ 0 h 665"/>
                <a:gd name="T4" fmla="*/ 16 w 17"/>
                <a:gd name="T5" fmla="*/ 664 h 665"/>
                <a:gd name="T6" fmla="*/ 0 w 17"/>
                <a:gd name="T7" fmla="*/ 664 h 665"/>
                <a:gd name="T8" fmla="*/ 0 w 17"/>
                <a:gd name="T9" fmla="*/ 0 h 665"/>
                <a:gd name="T10" fmla="*/ 0 60000 65536"/>
                <a:gd name="T11" fmla="*/ 0 60000 65536"/>
                <a:gd name="T12" fmla="*/ 0 60000 65536"/>
                <a:gd name="T13" fmla="*/ 0 60000 65536"/>
                <a:gd name="T14" fmla="*/ 0 60000 65536"/>
                <a:gd name="T15" fmla="*/ 0 w 17"/>
                <a:gd name="T16" fmla="*/ 0 h 665"/>
                <a:gd name="T17" fmla="*/ 17 w 17"/>
                <a:gd name="T18" fmla="*/ 665 h 665"/>
              </a:gdLst>
              <a:ahLst/>
              <a:cxnLst>
                <a:cxn ang="T10">
                  <a:pos x="T0" y="T1"/>
                </a:cxn>
                <a:cxn ang="T11">
                  <a:pos x="T2" y="T3"/>
                </a:cxn>
                <a:cxn ang="T12">
                  <a:pos x="T4" y="T5"/>
                </a:cxn>
                <a:cxn ang="T13">
                  <a:pos x="T6" y="T7"/>
                </a:cxn>
                <a:cxn ang="T14">
                  <a:pos x="T8" y="T9"/>
                </a:cxn>
              </a:cxnLst>
              <a:rect l="T15" t="T16" r="T17" b="T18"/>
              <a:pathLst>
                <a:path w="17" h="665">
                  <a:moveTo>
                    <a:pt x="0" y="0"/>
                  </a:moveTo>
                  <a:lnTo>
                    <a:pt x="16" y="0"/>
                  </a:lnTo>
                  <a:lnTo>
                    <a:pt x="16" y="664"/>
                  </a:lnTo>
                  <a:lnTo>
                    <a:pt x="0" y="6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2" name="Freeform 1179"/>
            <p:cNvSpPr>
              <a:spLocks/>
            </p:cNvSpPr>
            <p:nvPr/>
          </p:nvSpPr>
          <p:spPr bwMode="auto">
            <a:xfrm>
              <a:off x="562" y="1310"/>
              <a:ext cx="17" cy="659"/>
            </a:xfrm>
            <a:custGeom>
              <a:avLst/>
              <a:gdLst>
                <a:gd name="T0" fmla="*/ 0 w 17"/>
                <a:gd name="T1" fmla="*/ 0 h 659"/>
                <a:gd name="T2" fmla="*/ 16 w 17"/>
                <a:gd name="T3" fmla="*/ 0 h 659"/>
                <a:gd name="T4" fmla="*/ 16 w 17"/>
                <a:gd name="T5" fmla="*/ 658 h 659"/>
                <a:gd name="T6" fmla="*/ 0 w 17"/>
                <a:gd name="T7" fmla="*/ 658 h 659"/>
                <a:gd name="T8" fmla="*/ 0 w 17"/>
                <a:gd name="T9" fmla="*/ 0 h 659"/>
                <a:gd name="T10" fmla="*/ 0 60000 65536"/>
                <a:gd name="T11" fmla="*/ 0 60000 65536"/>
                <a:gd name="T12" fmla="*/ 0 60000 65536"/>
                <a:gd name="T13" fmla="*/ 0 60000 65536"/>
                <a:gd name="T14" fmla="*/ 0 60000 65536"/>
                <a:gd name="T15" fmla="*/ 0 w 17"/>
                <a:gd name="T16" fmla="*/ 0 h 659"/>
                <a:gd name="T17" fmla="*/ 17 w 17"/>
                <a:gd name="T18" fmla="*/ 659 h 659"/>
              </a:gdLst>
              <a:ahLst/>
              <a:cxnLst>
                <a:cxn ang="T10">
                  <a:pos x="T0" y="T1"/>
                </a:cxn>
                <a:cxn ang="T11">
                  <a:pos x="T2" y="T3"/>
                </a:cxn>
                <a:cxn ang="T12">
                  <a:pos x="T4" y="T5"/>
                </a:cxn>
                <a:cxn ang="T13">
                  <a:pos x="T6" y="T7"/>
                </a:cxn>
                <a:cxn ang="T14">
                  <a:pos x="T8" y="T9"/>
                </a:cxn>
              </a:cxnLst>
              <a:rect l="T15" t="T16" r="T17" b="T18"/>
              <a:pathLst>
                <a:path w="17" h="659">
                  <a:moveTo>
                    <a:pt x="0" y="0"/>
                  </a:moveTo>
                  <a:lnTo>
                    <a:pt x="16" y="0"/>
                  </a:lnTo>
                  <a:lnTo>
                    <a:pt x="16" y="658"/>
                  </a:lnTo>
                  <a:lnTo>
                    <a:pt x="0" y="65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3" name="Freeform 1180"/>
            <p:cNvSpPr>
              <a:spLocks/>
            </p:cNvSpPr>
            <p:nvPr/>
          </p:nvSpPr>
          <p:spPr bwMode="auto">
            <a:xfrm>
              <a:off x="567" y="1316"/>
              <a:ext cx="17" cy="653"/>
            </a:xfrm>
            <a:custGeom>
              <a:avLst/>
              <a:gdLst>
                <a:gd name="T0" fmla="*/ 0 w 17"/>
                <a:gd name="T1" fmla="*/ 0 h 653"/>
                <a:gd name="T2" fmla="*/ 16 w 17"/>
                <a:gd name="T3" fmla="*/ 0 h 653"/>
                <a:gd name="T4" fmla="*/ 16 w 17"/>
                <a:gd name="T5" fmla="*/ 652 h 653"/>
                <a:gd name="T6" fmla="*/ 0 w 17"/>
                <a:gd name="T7" fmla="*/ 652 h 653"/>
                <a:gd name="T8" fmla="*/ 0 w 17"/>
                <a:gd name="T9" fmla="*/ 0 h 653"/>
                <a:gd name="T10" fmla="*/ 0 60000 65536"/>
                <a:gd name="T11" fmla="*/ 0 60000 65536"/>
                <a:gd name="T12" fmla="*/ 0 60000 65536"/>
                <a:gd name="T13" fmla="*/ 0 60000 65536"/>
                <a:gd name="T14" fmla="*/ 0 60000 65536"/>
                <a:gd name="T15" fmla="*/ 0 w 17"/>
                <a:gd name="T16" fmla="*/ 0 h 653"/>
                <a:gd name="T17" fmla="*/ 17 w 17"/>
                <a:gd name="T18" fmla="*/ 653 h 653"/>
              </a:gdLst>
              <a:ahLst/>
              <a:cxnLst>
                <a:cxn ang="T10">
                  <a:pos x="T0" y="T1"/>
                </a:cxn>
                <a:cxn ang="T11">
                  <a:pos x="T2" y="T3"/>
                </a:cxn>
                <a:cxn ang="T12">
                  <a:pos x="T4" y="T5"/>
                </a:cxn>
                <a:cxn ang="T13">
                  <a:pos x="T6" y="T7"/>
                </a:cxn>
                <a:cxn ang="T14">
                  <a:pos x="T8" y="T9"/>
                </a:cxn>
              </a:cxnLst>
              <a:rect l="T15" t="T16" r="T17" b="T18"/>
              <a:pathLst>
                <a:path w="17" h="653">
                  <a:moveTo>
                    <a:pt x="0" y="0"/>
                  </a:moveTo>
                  <a:lnTo>
                    <a:pt x="16" y="0"/>
                  </a:lnTo>
                  <a:lnTo>
                    <a:pt x="16" y="652"/>
                  </a:lnTo>
                  <a:lnTo>
                    <a:pt x="0" y="65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4" name="Freeform 1181"/>
            <p:cNvSpPr>
              <a:spLocks/>
            </p:cNvSpPr>
            <p:nvPr/>
          </p:nvSpPr>
          <p:spPr bwMode="auto">
            <a:xfrm>
              <a:off x="567" y="1322"/>
              <a:ext cx="17" cy="647"/>
            </a:xfrm>
            <a:custGeom>
              <a:avLst/>
              <a:gdLst>
                <a:gd name="T0" fmla="*/ 0 w 17"/>
                <a:gd name="T1" fmla="*/ 0 h 647"/>
                <a:gd name="T2" fmla="*/ 16 w 17"/>
                <a:gd name="T3" fmla="*/ 0 h 647"/>
                <a:gd name="T4" fmla="*/ 16 w 17"/>
                <a:gd name="T5" fmla="*/ 646 h 647"/>
                <a:gd name="T6" fmla="*/ 0 w 17"/>
                <a:gd name="T7" fmla="*/ 646 h 647"/>
                <a:gd name="T8" fmla="*/ 0 w 17"/>
                <a:gd name="T9" fmla="*/ 0 h 647"/>
                <a:gd name="T10" fmla="*/ 0 60000 65536"/>
                <a:gd name="T11" fmla="*/ 0 60000 65536"/>
                <a:gd name="T12" fmla="*/ 0 60000 65536"/>
                <a:gd name="T13" fmla="*/ 0 60000 65536"/>
                <a:gd name="T14" fmla="*/ 0 60000 65536"/>
                <a:gd name="T15" fmla="*/ 0 w 17"/>
                <a:gd name="T16" fmla="*/ 0 h 647"/>
                <a:gd name="T17" fmla="*/ 17 w 17"/>
                <a:gd name="T18" fmla="*/ 647 h 647"/>
              </a:gdLst>
              <a:ahLst/>
              <a:cxnLst>
                <a:cxn ang="T10">
                  <a:pos x="T0" y="T1"/>
                </a:cxn>
                <a:cxn ang="T11">
                  <a:pos x="T2" y="T3"/>
                </a:cxn>
                <a:cxn ang="T12">
                  <a:pos x="T4" y="T5"/>
                </a:cxn>
                <a:cxn ang="T13">
                  <a:pos x="T6" y="T7"/>
                </a:cxn>
                <a:cxn ang="T14">
                  <a:pos x="T8" y="T9"/>
                </a:cxn>
              </a:cxnLst>
              <a:rect l="T15" t="T16" r="T17" b="T18"/>
              <a:pathLst>
                <a:path w="17" h="647">
                  <a:moveTo>
                    <a:pt x="0" y="0"/>
                  </a:moveTo>
                  <a:lnTo>
                    <a:pt x="16" y="0"/>
                  </a:lnTo>
                  <a:lnTo>
                    <a:pt x="16" y="646"/>
                  </a:lnTo>
                  <a:lnTo>
                    <a:pt x="0" y="64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5" name="Freeform 1182"/>
            <p:cNvSpPr>
              <a:spLocks/>
            </p:cNvSpPr>
            <p:nvPr/>
          </p:nvSpPr>
          <p:spPr bwMode="auto">
            <a:xfrm>
              <a:off x="567" y="1325"/>
              <a:ext cx="17" cy="644"/>
            </a:xfrm>
            <a:custGeom>
              <a:avLst/>
              <a:gdLst>
                <a:gd name="T0" fmla="*/ 0 w 17"/>
                <a:gd name="T1" fmla="*/ 0 h 644"/>
                <a:gd name="T2" fmla="*/ 16 w 17"/>
                <a:gd name="T3" fmla="*/ 0 h 644"/>
                <a:gd name="T4" fmla="*/ 16 w 17"/>
                <a:gd name="T5" fmla="*/ 643 h 644"/>
                <a:gd name="T6" fmla="*/ 0 w 17"/>
                <a:gd name="T7" fmla="*/ 643 h 644"/>
                <a:gd name="T8" fmla="*/ 0 w 17"/>
                <a:gd name="T9" fmla="*/ 0 h 644"/>
                <a:gd name="T10" fmla="*/ 0 60000 65536"/>
                <a:gd name="T11" fmla="*/ 0 60000 65536"/>
                <a:gd name="T12" fmla="*/ 0 60000 65536"/>
                <a:gd name="T13" fmla="*/ 0 60000 65536"/>
                <a:gd name="T14" fmla="*/ 0 60000 65536"/>
                <a:gd name="T15" fmla="*/ 0 w 17"/>
                <a:gd name="T16" fmla="*/ 0 h 644"/>
                <a:gd name="T17" fmla="*/ 17 w 17"/>
                <a:gd name="T18" fmla="*/ 644 h 644"/>
              </a:gdLst>
              <a:ahLst/>
              <a:cxnLst>
                <a:cxn ang="T10">
                  <a:pos x="T0" y="T1"/>
                </a:cxn>
                <a:cxn ang="T11">
                  <a:pos x="T2" y="T3"/>
                </a:cxn>
                <a:cxn ang="T12">
                  <a:pos x="T4" y="T5"/>
                </a:cxn>
                <a:cxn ang="T13">
                  <a:pos x="T6" y="T7"/>
                </a:cxn>
                <a:cxn ang="T14">
                  <a:pos x="T8" y="T9"/>
                </a:cxn>
              </a:cxnLst>
              <a:rect l="T15" t="T16" r="T17" b="T18"/>
              <a:pathLst>
                <a:path w="17" h="644">
                  <a:moveTo>
                    <a:pt x="0" y="0"/>
                  </a:moveTo>
                  <a:lnTo>
                    <a:pt x="16" y="0"/>
                  </a:lnTo>
                  <a:lnTo>
                    <a:pt x="16" y="643"/>
                  </a:lnTo>
                  <a:lnTo>
                    <a:pt x="0" y="643"/>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6" name="Freeform 1183"/>
            <p:cNvSpPr>
              <a:spLocks/>
            </p:cNvSpPr>
            <p:nvPr/>
          </p:nvSpPr>
          <p:spPr bwMode="auto">
            <a:xfrm>
              <a:off x="573" y="1330"/>
              <a:ext cx="17" cy="639"/>
            </a:xfrm>
            <a:custGeom>
              <a:avLst/>
              <a:gdLst>
                <a:gd name="T0" fmla="*/ 0 w 17"/>
                <a:gd name="T1" fmla="*/ 0 h 639"/>
                <a:gd name="T2" fmla="*/ 16 w 17"/>
                <a:gd name="T3" fmla="*/ 0 h 639"/>
                <a:gd name="T4" fmla="*/ 16 w 17"/>
                <a:gd name="T5" fmla="*/ 638 h 639"/>
                <a:gd name="T6" fmla="*/ 0 w 17"/>
                <a:gd name="T7" fmla="*/ 638 h 639"/>
                <a:gd name="T8" fmla="*/ 0 w 17"/>
                <a:gd name="T9" fmla="*/ 0 h 639"/>
                <a:gd name="T10" fmla="*/ 0 60000 65536"/>
                <a:gd name="T11" fmla="*/ 0 60000 65536"/>
                <a:gd name="T12" fmla="*/ 0 60000 65536"/>
                <a:gd name="T13" fmla="*/ 0 60000 65536"/>
                <a:gd name="T14" fmla="*/ 0 60000 65536"/>
                <a:gd name="T15" fmla="*/ 0 w 17"/>
                <a:gd name="T16" fmla="*/ 0 h 639"/>
                <a:gd name="T17" fmla="*/ 17 w 17"/>
                <a:gd name="T18" fmla="*/ 639 h 639"/>
              </a:gdLst>
              <a:ahLst/>
              <a:cxnLst>
                <a:cxn ang="T10">
                  <a:pos x="T0" y="T1"/>
                </a:cxn>
                <a:cxn ang="T11">
                  <a:pos x="T2" y="T3"/>
                </a:cxn>
                <a:cxn ang="T12">
                  <a:pos x="T4" y="T5"/>
                </a:cxn>
                <a:cxn ang="T13">
                  <a:pos x="T6" y="T7"/>
                </a:cxn>
                <a:cxn ang="T14">
                  <a:pos x="T8" y="T9"/>
                </a:cxn>
              </a:cxnLst>
              <a:rect l="T15" t="T16" r="T17" b="T18"/>
              <a:pathLst>
                <a:path w="17" h="639">
                  <a:moveTo>
                    <a:pt x="0" y="0"/>
                  </a:moveTo>
                  <a:lnTo>
                    <a:pt x="16" y="0"/>
                  </a:lnTo>
                  <a:lnTo>
                    <a:pt x="16" y="638"/>
                  </a:lnTo>
                  <a:lnTo>
                    <a:pt x="0" y="63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7" name="Freeform 1184"/>
            <p:cNvSpPr>
              <a:spLocks/>
            </p:cNvSpPr>
            <p:nvPr/>
          </p:nvSpPr>
          <p:spPr bwMode="auto">
            <a:xfrm>
              <a:off x="573" y="1336"/>
              <a:ext cx="17" cy="633"/>
            </a:xfrm>
            <a:custGeom>
              <a:avLst/>
              <a:gdLst>
                <a:gd name="T0" fmla="*/ 0 w 17"/>
                <a:gd name="T1" fmla="*/ 0 h 633"/>
                <a:gd name="T2" fmla="*/ 16 w 17"/>
                <a:gd name="T3" fmla="*/ 0 h 633"/>
                <a:gd name="T4" fmla="*/ 16 w 17"/>
                <a:gd name="T5" fmla="*/ 632 h 633"/>
                <a:gd name="T6" fmla="*/ 0 w 17"/>
                <a:gd name="T7" fmla="*/ 632 h 633"/>
                <a:gd name="T8" fmla="*/ 0 w 17"/>
                <a:gd name="T9" fmla="*/ 0 h 633"/>
                <a:gd name="T10" fmla="*/ 0 60000 65536"/>
                <a:gd name="T11" fmla="*/ 0 60000 65536"/>
                <a:gd name="T12" fmla="*/ 0 60000 65536"/>
                <a:gd name="T13" fmla="*/ 0 60000 65536"/>
                <a:gd name="T14" fmla="*/ 0 60000 65536"/>
                <a:gd name="T15" fmla="*/ 0 w 17"/>
                <a:gd name="T16" fmla="*/ 0 h 633"/>
                <a:gd name="T17" fmla="*/ 17 w 17"/>
                <a:gd name="T18" fmla="*/ 633 h 633"/>
              </a:gdLst>
              <a:ahLst/>
              <a:cxnLst>
                <a:cxn ang="T10">
                  <a:pos x="T0" y="T1"/>
                </a:cxn>
                <a:cxn ang="T11">
                  <a:pos x="T2" y="T3"/>
                </a:cxn>
                <a:cxn ang="T12">
                  <a:pos x="T4" y="T5"/>
                </a:cxn>
                <a:cxn ang="T13">
                  <a:pos x="T6" y="T7"/>
                </a:cxn>
                <a:cxn ang="T14">
                  <a:pos x="T8" y="T9"/>
                </a:cxn>
              </a:cxnLst>
              <a:rect l="T15" t="T16" r="T17" b="T18"/>
              <a:pathLst>
                <a:path w="17" h="633">
                  <a:moveTo>
                    <a:pt x="0" y="0"/>
                  </a:moveTo>
                  <a:lnTo>
                    <a:pt x="16" y="0"/>
                  </a:lnTo>
                  <a:lnTo>
                    <a:pt x="16" y="632"/>
                  </a:lnTo>
                  <a:lnTo>
                    <a:pt x="0" y="63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8" name="Freeform 1185"/>
            <p:cNvSpPr>
              <a:spLocks/>
            </p:cNvSpPr>
            <p:nvPr/>
          </p:nvSpPr>
          <p:spPr bwMode="auto">
            <a:xfrm>
              <a:off x="578" y="1342"/>
              <a:ext cx="17" cy="627"/>
            </a:xfrm>
            <a:custGeom>
              <a:avLst/>
              <a:gdLst>
                <a:gd name="T0" fmla="*/ 0 w 17"/>
                <a:gd name="T1" fmla="*/ 0 h 627"/>
                <a:gd name="T2" fmla="*/ 16 w 17"/>
                <a:gd name="T3" fmla="*/ 0 h 627"/>
                <a:gd name="T4" fmla="*/ 16 w 17"/>
                <a:gd name="T5" fmla="*/ 626 h 627"/>
                <a:gd name="T6" fmla="*/ 0 w 17"/>
                <a:gd name="T7" fmla="*/ 626 h 627"/>
                <a:gd name="T8" fmla="*/ 0 w 17"/>
                <a:gd name="T9" fmla="*/ 0 h 627"/>
                <a:gd name="T10" fmla="*/ 0 60000 65536"/>
                <a:gd name="T11" fmla="*/ 0 60000 65536"/>
                <a:gd name="T12" fmla="*/ 0 60000 65536"/>
                <a:gd name="T13" fmla="*/ 0 60000 65536"/>
                <a:gd name="T14" fmla="*/ 0 60000 65536"/>
                <a:gd name="T15" fmla="*/ 0 w 17"/>
                <a:gd name="T16" fmla="*/ 0 h 627"/>
                <a:gd name="T17" fmla="*/ 17 w 17"/>
                <a:gd name="T18" fmla="*/ 627 h 627"/>
              </a:gdLst>
              <a:ahLst/>
              <a:cxnLst>
                <a:cxn ang="T10">
                  <a:pos x="T0" y="T1"/>
                </a:cxn>
                <a:cxn ang="T11">
                  <a:pos x="T2" y="T3"/>
                </a:cxn>
                <a:cxn ang="T12">
                  <a:pos x="T4" y="T5"/>
                </a:cxn>
                <a:cxn ang="T13">
                  <a:pos x="T6" y="T7"/>
                </a:cxn>
                <a:cxn ang="T14">
                  <a:pos x="T8" y="T9"/>
                </a:cxn>
              </a:cxnLst>
              <a:rect l="T15" t="T16" r="T17" b="T18"/>
              <a:pathLst>
                <a:path w="17" h="627">
                  <a:moveTo>
                    <a:pt x="0" y="0"/>
                  </a:moveTo>
                  <a:lnTo>
                    <a:pt x="16" y="0"/>
                  </a:lnTo>
                  <a:lnTo>
                    <a:pt x="16" y="626"/>
                  </a:lnTo>
                  <a:lnTo>
                    <a:pt x="0" y="62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9" name="Freeform 1186"/>
            <p:cNvSpPr>
              <a:spLocks/>
            </p:cNvSpPr>
            <p:nvPr/>
          </p:nvSpPr>
          <p:spPr bwMode="auto">
            <a:xfrm>
              <a:off x="578" y="1350"/>
              <a:ext cx="17" cy="619"/>
            </a:xfrm>
            <a:custGeom>
              <a:avLst/>
              <a:gdLst>
                <a:gd name="T0" fmla="*/ 0 w 17"/>
                <a:gd name="T1" fmla="*/ 0 h 619"/>
                <a:gd name="T2" fmla="*/ 16 w 17"/>
                <a:gd name="T3" fmla="*/ 0 h 619"/>
                <a:gd name="T4" fmla="*/ 16 w 17"/>
                <a:gd name="T5" fmla="*/ 618 h 619"/>
                <a:gd name="T6" fmla="*/ 0 w 17"/>
                <a:gd name="T7" fmla="*/ 618 h 619"/>
                <a:gd name="T8" fmla="*/ 0 w 17"/>
                <a:gd name="T9" fmla="*/ 0 h 619"/>
                <a:gd name="T10" fmla="*/ 0 60000 65536"/>
                <a:gd name="T11" fmla="*/ 0 60000 65536"/>
                <a:gd name="T12" fmla="*/ 0 60000 65536"/>
                <a:gd name="T13" fmla="*/ 0 60000 65536"/>
                <a:gd name="T14" fmla="*/ 0 60000 65536"/>
                <a:gd name="T15" fmla="*/ 0 w 17"/>
                <a:gd name="T16" fmla="*/ 0 h 619"/>
                <a:gd name="T17" fmla="*/ 17 w 17"/>
                <a:gd name="T18" fmla="*/ 619 h 619"/>
              </a:gdLst>
              <a:ahLst/>
              <a:cxnLst>
                <a:cxn ang="T10">
                  <a:pos x="T0" y="T1"/>
                </a:cxn>
                <a:cxn ang="T11">
                  <a:pos x="T2" y="T3"/>
                </a:cxn>
                <a:cxn ang="T12">
                  <a:pos x="T4" y="T5"/>
                </a:cxn>
                <a:cxn ang="T13">
                  <a:pos x="T6" y="T7"/>
                </a:cxn>
                <a:cxn ang="T14">
                  <a:pos x="T8" y="T9"/>
                </a:cxn>
              </a:cxnLst>
              <a:rect l="T15" t="T16" r="T17" b="T18"/>
              <a:pathLst>
                <a:path w="17" h="619">
                  <a:moveTo>
                    <a:pt x="0" y="0"/>
                  </a:moveTo>
                  <a:lnTo>
                    <a:pt x="16" y="0"/>
                  </a:lnTo>
                  <a:lnTo>
                    <a:pt x="16" y="618"/>
                  </a:lnTo>
                  <a:lnTo>
                    <a:pt x="0" y="61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00" name="Freeform 1187"/>
            <p:cNvSpPr>
              <a:spLocks/>
            </p:cNvSpPr>
            <p:nvPr/>
          </p:nvSpPr>
          <p:spPr bwMode="auto">
            <a:xfrm>
              <a:off x="586" y="1356"/>
              <a:ext cx="17" cy="613"/>
            </a:xfrm>
            <a:custGeom>
              <a:avLst/>
              <a:gdLst>
                <a:gd name="T0" fmla="*/ 0 w 17"/>
                <a:gd name="T1" fmla="*/ 0 h 613"/>
                <a:gd name="T2" fmla="*/ 16 w 17"/>
                <a:gd name="T3" fmla="*/ 0 h 613"/>
                <a:gd name="T4" fmla="*/ 16 w 17"/>
                <a:gd name="T5" fmla="*/ 612 h 613"/>
                <a:gd name="T6" fmla="*/ 0 w 17"/>
                <a:gd name="T7" fmla="*/ 612 h 613"/>
                <a:gd name="T8" fmla="*/ 0 w 17"/>
                <a:gd name="T9" fmla="*/ 0 h 613"/>
                <a:gd name="T10" fmla="*/ 0 60000 65536"/>
                <a:gd name="T11" fmla="*/ 0 60000 65536"/>
                <a:gd name="T12" fmla="*/ 0 60000 65536"/>
                <a:gd name="T13" fmla="*/ 0 60000 65536"/>
                <a:gd name="T14" fmla="*/ 0 60000 65536"/>
                <a:gd name="T15" fmla="*/ 0 w 17"/>
                <a:gd name="T16" fmla="*/ 0 h 613"/>
                <a:gd name="T17" fmla="*/ 17 w 17"/>
                <a:gd name="T18" fmla="*/ 613 h 613"/>
              </a:gdLst>
              <a:ahLst/>
              <a:cxnLst>
                <a:cxn ang="T10">
                  <a:pos x="T0" y="T1"/>
                </a:cxn>
                <a:cxn ang="T11">
                  <a:pos x="T2" y="T3"/>
                </a:cxn>
                <a:cxn ang="T12">
                  <a:pos x="T4" y="T5"/>
                </a:cxn>
                <a:cxn ang="T13">
                  <a:pos x="T6" y="T7"/>
                </a:cxn>
                <a:cxn ang="T14">
                  <a:pos x="T8" y="T9"/>
                </a:cxn>
              </a:cxnLst>
              <a:rect l="T15" t="T16" r="T17" b="T18"/>
              <a:pathLst>
                <a:path w="17" h="613">
                  <a:moveTo>
                    <a:pt x="0" y="0"/>
                  </a:moveTo>
                  <a:lnTo>
                    <a:pt x="16" y="0"/>
                  </a:lnTo>
                  <a:lnTo>
                    <a:pt x="16" y="612"/>
                  </a:lnTo>
                  <a:lnTo>
                    <a:pt x="0" y="61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01" name="Freeform 1188"/>
            <p:cNvSpPr>
              <a:spLocks/>
            </p:cNvSpPr>
            <p:nvPr/>
          </p:nvSpPr>
          <p:spPr bwMode="auto">
            <a:xfrm>
              <a:off x="586" y="1362"/>
              <a:ext cx="17" cy="607"/>
            </a:xfrm>
            <a:custGeom>
              <a:avLst/>
              <a:gdLst>
                <a:gd name="T0" fmla="*/ 0 w 17"/>
                <a:gd name="T1" fmla="*/ 0 h 607"/>
                <a:gd name="T2" fmla="*/ 16 w 17"/>
                <a:gd name="T3" fmla="*/ 0 h 607"/>
                <a:gd name="T4" fmla="*/ 16 w 17"/>
                <a:gd name="T5" fmla="*/ 606 h 607"/>
                <a:gd name="T6" fmla="*/ 0 w 17"/>
                <a:gd name="T7" fmla="*/ 606 h 607"/>
                <a:gd name="T8" fmla="*/ 0 w 17"/>
                <a:gd name="T9" fmla="*/ 0 h 607"/>
                <a:gd name="T10" fmla="*/ 0 60000 65536"/>
                <a:gd name="T11" fmla="*/ 0 60000 65536"/>
                <a:gd name="T12" fmla="*/ 0 60000 65536"/>
                <a:gd name="T13" fmla="*/ 0 60000 65536"/>
                <a:gd name="T14" fmla="*/ 0 60000 65536"/>
                <a:gd name="T15" fmla="*/ 0 w 17"/>
                <a:gd name="T16" fmla="*/ 0 h 607"/>
                <a:gd name="T17" fmla="*/ 17 w 17"/>
                <a:gd name="T18" fmla="*/ 607 h 607"/>
              </a:gdLst>
              <a:ahLst/>
              <a:cxnLst>
                <a:cxn ang="T10">
                  <a:pos x="T0" y="T1"/>
                </a:cxn>
                <a:cxn ang="T11">
                  <a:pos x="T2" y="T3"/>
                </a:cxn>
                <a:cxn ang="T12">
                  <a:pos x="T4" y="T5"/>
                </a:cxn>
                <a:cxn ang="T13">
                  <a:pos x="T6" y="T7"/>
                </a:cxn>
                <a:cxn ang="T14">
                  <a:pos x="T8" y="T9"/>
                </a:cxn>
              </a:cxnLst>
              <a:rect l="T15" t="T16" r="T17" b="T18"/>
              <a:pathLst>
                <a:path w="17" h="607">
                  <a:moveTo>
                    <a:pt x="0" y="0"/>
                  </a:moveTo>
                  <a:lnTo>
                    <a:pt x="16" y="0"/>
                  </a:lnTo>
                  <a:lnTo>
                    <a:pt x="16" y="606"/>
                  </a:lnTo>
                  <a:lnTo>
                    <a:pt x="0" y="60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02" name="Freeform 1189"/>
            <p:cNvSpPr>
              <a:spLocks/>
            </p:cNvSpPr>
            <p:nvPr/>
          </p:nvSpPr>
          <p:spPr bwMode="auto">
            <a:xfrm>
              <a:off x="586" y="1368"/>
              <a:ext cx="17" cy="601"/>
            </a:xfrm>
            <a:custGeom>
              <a:avLst/>
              <a:gdLst>
                <a:gd name="T0" fmla="*/ 0 w 17"/>
                <a:gd name="T1" fmla="*/ 0 h 601"/>
                <a:gd name="T2" fmla="*/ 16 w 17"/>
                <a:gd name="T3" fmla="*/ 0 h 601"/>
                <a:gd name="T4" fmla="*/ 16 w 17"/>
                <a:gd name="T5" fmla="*/ 600 h 601"/>
                <a:gd name="T6" fmla="*/ 0 w 17"/>
                <a:gd name="T7" fmla="*/ 600 h 601"/>
                <a:gd name="T8" fmla="*/ 0 w 17"/>
                <a:gd name="T9" fmla="*/ 0 h 601"/>
                <a:gd name="T10" fmla="*/ 0 60000 65536"/>
                <a:gd name="T11" fmla="*/ 0 60000 65536"/>
                <a:gd name="T12" fmla="*/ 0 60000 65536"/>
                <a:gd name="T13" fmla="*/ 0 60000 65536"/>
                <a:gd name="T14" fmla="*/ 0 60000 65536"/>
                <a:gd name="T15" fmla="*/ 0 w 17"/>
                <a:gd name="T16" fmla="*/ 0 h 601"/>
                <a:gd name="T17" fmla="*/ 17 w 17"/>
                <a:gd name="T18" fmla="*/ 601 h 601"/>
              </a:gdLst>
              <a:ahLst/>
              <a:cxnLst>
                <a:cxn ang="T10">
                  <a:pos x="T0" y="T1"/>
                </a:cxn>
                <a:cxn ang="T11">
                  <a:pos x="T2" y="T3"/>
                </a:cxn>
                <a:cxn ang="T12">
                  <a:pos x="T4" y="T5"/>
                </a:cxn>
                <a:cxn ang="T13">
                  <a:pos x="T6" y="T7"/>
                </a:cxn>
                <a:cxn ang="T14">
                  <a:pos x="T8" y="T9"/>
                </a:cxn>
              </a:cxnLst>
              <a:rect l="T15" t="T16" r="T17" b="T18"/>
              <a:pathLst>
                <a:path w="17" h="601">
                  <a:moveTo>
                    <a:pt x="0" y="0"/>
                  </a:moveTo>
                  <a:lnTo>
                    <a:pt x="16" y="0"/>
                  </a:lnTo>
                  <a:lnTo>
                    <a:pt x="16" y="600"/>
                  </a:lnTo>
                  <a:lnTo>
                    <a:pt x="0" y="60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03" name="Freeform 1190"/>
            <p:cNvSpPr>
              <a:spLocks/>
            </p:cNvSpPr>
            <p:nvPr/>
          </p:nvSpPr>
          <p:spPr bwMode="auto">
            <a:xfrm>
              <a:off x="591" y="1370"/>
              <a:ext cx="17" cy="599"/>
            </a:xfrm>
            <a:custGeom>
              <a:avLst/>
              <a:gdLst>
                <a:gd name="T0" fmla="*/ 0 w 17"/>
                <a:gd name="T1" fmla="*/ 0 h 599"/>
                <a:gd name="T2" fmla="*/ 16 w 17"/>
                <a:gd name="T3" fmla="*/ 0 h 599"/>
                <a:gd name="T4" fmla="*/ 16 w 17"/>
                <a:gd name="T5" fmla="*/ 598 h 599"/>
                <a:gd name="T6" fmla="*/ 0 w 17"/>
                <a:gd name="T7" fmla="*/ 598 h 599"/>
                <a:gd name="T8" fmla="*/ 0 w 17"/>
                <a:gd name="T9" fmla="*/ 0 h 599"/>
                <a:gd name="T10" fmla="*/ 0 60000 65536"/>
                <a:gd name="T11" fmla="*/ 0 60000 65536"/>
                <a:gd name="T12" fmla="*/ 0 60000 65536"/>
                <a:gd name="T13" fmla="*/ 0 60000 65536"/>
                <a:gd name="T14" fmla="*/ 0 60000 65536"/>
                <a:gd name="T15" fmla="*/ 0 w 17"/>
                <a:gd name="T16" fmla="*/ 0 h 599"/>
                <a:gd name="T17" fmla="*/ 17 w 17"/>
                <a:gd name="T18" fmla="*/ 599 h 599"/>
              </a:gdLst>
              <a:ahLst/>
              <a:cxnLst>
                <a:cxn ang="T10">
                  <a:pos x="T0" y="T1"/>
                </a:cxn>
                <a:cxn ang="T11">
                  <a:pos x="T2" y="T3"/>
                </a:cxn>
                <a:cxn ang="T12">
                  <a:pos x="T4" y="T5"/>
                </a:cxn>
                <a:cxn ang="T13">
                  <a:pos x="T6" y="T7"/>
                </a:cxn>
                <a:cxn ang="T14">
                  <a:pos x="T8" y="T9"/>
                </a:cxn>
              </a:cxnLst>
              <a:rect l="T15" t="T16" r="T17" b="T18"/>
              <a:pathLst>
                <a:path w="17" h="599">
                  <a:moveTo>
                    <a:pt x="0" y="0"/>
                  </a:moveTo>
                  <a:lnTo>
                    <a:pt x="16" y="0"/>
                  </a:lnTo>
                  <a:lnTo>
                    <a:pt x="16" y="598"/>
                  </a:lnTo>
                  <a:lnTo>
                    <a:pt x="0" y="59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04" name="Freeform 1191"/>
            <p:cNvSpPr>
              <a:spLocks/>
            </p:cNvSpPr>
            <p:nvPr/>
          </p:nvSpPr>
          <p:spPr bwMode="auto">
            <a:xfrm>
              <a:off x="591" y="1376"/>
              <a:ext cx="17" cy="593"/>
            </a:xfrm>
            <a:custGeom>
              <a:avLst/>
              <a:gdLst>
                <a:gd name="T0" fmla="*/ 0 w 17"/>
                <a:gd name="T1" fmla="*/ 0 h 593"/>
                <a:gd name="T2" fmla="*/ 16 w 17"/>
                <a:gd name="T3" fmla="*/ 0 h 593"/>
                <a:gd name="T4" fmla="*/ 16 w 17"/>
                <a:gd name="T5" fmla="*/ 592 h 593"/>
                <a:gd name="T6" fmla="*/ 0 w 17"/>
                <a:gd name="T7" fmla="*/ 592 h 593"/>
                <a:gd name="T8" fmla="*/ 0 w 17"/>
                <a:gd name="T9" fmla="*/ 0 h 593"/>
                <a:gd name="T10" fmla="*/ 0 60000 65536"/>
                <a:gd name="T11" fmla="*/ 0 60000 65536"/>
                <a:gd name="T12" fmla="*/ 0 60000 65536"/>
                <a:gd name="T13" fmla="*/ 0 60000 65536"/>
                <a:gd name="T14" fmla="*/ 0 60000 65536"/>
                <a:gd name="T15" fmla="*/ 0 w 17"/>
                <a:gd name="T16" fmla="*/ 0 h 593"/>
                <a:gd name="T17" fmla="*/ 17 w 17"/>
                <a:gd name="T18" fmla="*/ 593 h 593"/>
              </a:gdLst>
              <a:ahLst/>
              <a:cxnLst>
                <a:cxn ang="T10">
                  <a:pos x="T0" y="T1"/>
                </a:cxn>
                <a:cxn ang="T11">
                  <a:pos x="T2" y="T3"/>
                </a:cxn>
                <a:cxn ang="T12">
                  <a:pos x="T4" y="T5"/>
                </a:cxn>
                <a:cxn ang="T13">
                  <a:pos x="T6" y="T7"/>
                </a:cxn>
                <a:cxn ang="T14">
                  <a:pos x="T8" y="T9"/>
                </a:cxn>
              </a:cxnLst>
              <a:rect l="T15" t="T16" r="T17" b="T18"/>
              <a:pathLst>
                <a:path w="17" h="593">
                  <a:moveTo>
                    <a:pt x="0" y="0"/>
                  </a:moveTo>
                  <a:lnTo>
                    <a:pt x="16" y="0"/>
                  </a:lnTo>
                  <a:lnTo>
                    <a:pt x="16" y="592"/>
                  </a:lnTo>
                  <a:lnTo>
                    <a:pt x="0" y="59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05" name="Freeform 1192"/>
            <p:cNvSpPr>
              <a:spLocks/>
            </p:cNvSpPr>
            <p:nvPr/>
          </p:nvSpPr>
          <p:spPr bwMode="auto">
            <a:xfrm>
              <a:off x="596" y="1382"/>
              <a:ext cx="17" cy="587"/>
            </a:xfrm>
            <a:custGeom>
              <a:avLst/>
              <a:gdLst>
                <a:gd name="T0" fmla="*/ 0 w 17"/>
                <a:gd name="T1" fmla="*/ 0 h 587"/>
                <a:gd name="T2" fmla="*/ 16 w 17"/>
                <a:gd name="T3" fmla="*/ 0 h 587"/>
                <a:gd name="T4" fmla="*/ 16 w 17"/>
                <a:gd name="T5" fmla="*/ 586 h 587"/>
                <a:gd name="T6" fmla="*/ 0 w 17"/>
                <a:gd name="T7" fmla="*/ 586 h 587"/>
                <a:gd name="T8" fmla="*/ 0 w 17"/>
                <a:gd name="T9" fmla="*/ 0 h 587"/>
                <a:gd name="T10" fmla="*/ 0 60000 65536"/>
                <a:gd name="T11" fmla="*/ 0 60000 65536"/>
                <a:gd name="T12" fmla="*/ 0 60000 65536"/>
                <a:gd name="T13" fmla="*/ 0 60000 65536"/>
                <a:gd name="T14" fmla="*/ 0 60000 65536"/>
                <a:gd name="T15" fmla="*/ 0 w 17"/>
                <a:gd name="T16" fmla="*/ 0 h 587"/>
                <a:gd name="T17" fmla="*/ 17 w 17"/>
                <a:gd name="T18" fmla="*/ 587 h 587"/>
              </a:gdLst>
              <a:ahLst/>
              <a:cxnLst>
                <a:cxn ang="T10">
                  <a:pos x="T0" y="T1"/>
                </a:cxn>
                <a:cxn ang="T11">
                  <a:pos x="T2" y="T3"/>
                </a:cxn>
                <a:cxn ang="T12">
                  <a:pos x="T4" y="T5"/>
                </a:cxn>
                <a:cxn ang="T13">
                  <a:pos x="T6" y="T7"/>
                </a:cxn>
                <a:cxn ang="T14">
                  <a:pos x="T8" y="T9"/>
                </a:cxn>
              </a:cxnLst>
              <a:rect l="T15" t="T16" r="T17" b="T18"/>
              <a:pathLst>
                <a:path w="17" h="587">
                  <a:moveTo>
                    <a:pt x="0" y="0"/>
                  </a:moveTo>
                  <a:lnTo>
                    <a:pt x="16" y="0"/>
                  </a:lnTo>
                  <a:lnTo>
                    <a:pt x="16" y="586"/>
                  </a:lnTo>
                  <a:lnTo>
                    <a:pt x="0" y="58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06" name="Freeform 1193"/>
            <p:cNvSpPr>
              <a:spLocks/>
            </p:cNvSpPr>
            <p:nvPr/>
          </p:nvSpPr>
          <p:spPr bwMode="auto">
            <a:xfrm>
              <a:off x="596" y="1391"/>
              <a:ext cx="17" cy="578"/>
            </a:xfrm>
            <a:custGeom>
              <a:avLst/>
              <a:gdLst>
                <a:gd name="T0" fmla="*/ 0 w 17"/>
                <a:gd name="T1" fmla="*/ 0 h 578"/>
                <a:gd name="T2" fmla="*/ 16 w 17"/>
                <a:gd name="T3" fmla="*/ 0 h 578"/>
                <a:gd name="T4" fmla="*/ 16 w 17"/>
                <a:gd name="T5" fmla="*/ 577 h 578"/>
                <a:gd name="T6" fmla="*/ 0 w 17"/>
                <a:gd name="T7" fmla="*/ 577 h 578"/>
                <a:gd name="T8" fmla="*/ 0 w 17"/>
                <a:gd name="T9" fmla="*/ 0 h 578"/>
                <a:gd name="T10" fmla="*/ 0 60000 65536"/>
                <a:gd name="T11" fmla="*/ 0 60000 65536"/>
                <a:gd name="T12" fmla="*/ 0 60000 65536"/>
                <a:gd name="T13" fmla="*/ 0 60000 65536"/>
                <a:gd name="T14" fmla="*/ 0 60000 65536"/>
                <a:gd name="T15" fmla="*/ 0 w 17"/>
                <a:gd name="T16" fmla="*/ 0 h 578"/>
                <a:gd name="T17" fmla="*/ 17 w 17"/>
                <a:gd name="T18" fmla="*/ 578 h 578"/>
              </a:gdLst>
              <a:ahLst/>
              <a:cxnLst>
                <a:cxn ang="T10">
                  <a:pos x="T0" y="T1"/>
                </a:cxn>
                <a:cxn ang="T11">
                  <a:pos x="T2" y="T3"/>
                </a:cxn>
                <a:cxn ang="T12">
                  <a:pos x="T4" y="T5"/>
                </a:cxn>
                <a:cxn ang="T13">
                  <a:pos x="T6" y="T7"/>
                </a:cxn>
                <a:cxn ang="T14">
                  <a:pos x="T8" y="T9"/>
                </a:cxn>
              </a:cxnLst>
              <a:rect l="T15" t="T16" r="T17" b="T18"/>
              <a:pathLst>
                <a:path w="17" h="578">
                  <a:moveTo>
                    <a:pt x="0" y="0"/>
                  </a:moveTo>
                  <a:lnTo>
                    <a:pt x="16" y="0"/>
                  </a:lnTo>
                  <a:lnTo>
                    <a:pt x="16" y="577"/>
                  </a:lnTo>
                  <a:lnTo>
                    <a:pt x="0" y="577"/>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07" name="Freeform 1194"/>
            <p:cNvSpPr>
              <a:spLocks/>
            </p:cNvSpPr>
            <p:nvPr/>
          </p:nvSpPr>
          <p:spPr bwMode="auto">
            <a:xfrm>
              <a:off x="601" y="1396"/>
              <a:ext cx="17" cy="573"/>
            </a:xfrm>
            <a:custGeom>
              <a:avLst/>
              <a:gdLst>
                <a:gd name="T0" fmla="*/ 0 w 17"/>
                <a:gd name="T1" fmla="*/ 0 h 573"/>
                <a:gd name="T2" fmla="*/ 16 w 17"/>
                <a:gd name="T3" fmla="*/ 0 h 573"/>
                <a:gd name="T4" fmla="*/ 16 w 17"/>
                <a:gd name="T5" fmla="*/ 572 h 573"/>
                <a:gd name="T6" fmla="*/ 0 w 17"/>
                <a:gd name="T7" fmla="*/ 572 h 573"/>
                <a:gd name="T8" fmla="*/ 0 w 17"/>
                <a:gd name="T9" fmla="*/ 0 h 573"/>
                <a:gd name="T10" fmla="*/ 0 60000 65536"/>
                <a:gd name="T11" fmla="*/ 0 60000 65536"/>
                <a:gd name="T12" fmla="*/ 0 60000 65536"/>
                <a:gd name="T13" fmla="*/ 0 60000 65536"/>
                <a:gd name="T14" fmla="*/ 0 60000 65536"/>
                <a:gd name="T15" fmla="*/ 0 w 17"/>
                <a:gd name="T16" fmla="*/ 0 h 573"/>
                <a:gd name="T17" fmla="*/ 17 w 17"/>
                <a:gd name="T18" fmla="*/ 573 h 573"/>
              </a:gdLst>
              <a:ahLst/>
              <a:cxnLst>
                <a:cxn ang="T10">
                  <a:pos x="T0" y="T1"/>
                </a:cxn>
                <a:cxn ang="T11">
                  <a:pos x="T2" y="T3"/>
                </a:cxn>
                <a:cxn ang="T12">
                  <a:pos x="T4" y="T5"/>
                </a:cxn>
                <a:cxn ang="T13">
                  <a:pos x="T6" y="T7"/>
                </a:cxn>
                <a:cxn ang="T14">
                  <a:pos x="T8" y="T9"/>
                </a:cxn>
              </a:cxnLst>
              <a:rect l="T15" t="T16" r="T17" b="T18"/>
              <a:pathLst>
                <a:path w="17" h="573">
                  <a:moveTo>
                    <a:pt x="0" y="0"/>
                  </a:moveTo>
                  <a:lnTo>
                    <a:pt x="16" y="0"/>
                  </a:lnTo>
                  <a:lnTo>
                    <a:pt x="16" y="572"/>
                  </a:lnTo>
                  <a:lnTo>
                    <a:pt x="0" y="57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08" name="Freeform 1195"/>
            <p:cNvSpPr>
              <a:spLocks/>
            </p:cNvSpPr>
            <p:nvPr/>
          </p:nvSpPr>
          <p:spPr bwMode="auto">
            <a:xfrm>
              <a:off x="601" y="1402"/>
              <a:ext cx="17" cy="567"/>
            </a:xfrm>
            <a:custGeom>
              <a:avLst/>
              <a:gdLst>
                <a:gd name="T0" fmla="*/ 0 w 17"/>
                <a:gd name="T1" fmla="*/ 0 h 567"/>
                <a:gd name="T2" fmla="*/ 16 w 17"/>
                <a:gd name="T3" fmla="*/ 0 h 567"/>
                <a:gd name="T4" fmla="*/ 16 w 17"/>
                <a:gd name="T5" fmla="*/ 566 h 567"/>
                <a:gd name="T6" fmla="*/ 0 w 17"/>
                <a:gd name="T7" fmla="*/ 566 h 567"/>
                <a:gd name="T8" fmla="*/ 0 w 17"/>
                <a:gd name="T9" fmla="*/ 0 h 567"/>
                <a:gd name="T10" fmla="*/ 0 60000 65536"/>
                <a:gd name="T11" fmla="*/ 0 60000 65536"/>
                <a:gd name="T12" fmla="*/ 0 60000 65536"/>
                <a:gd name="T13" fmla="*/ 0 60000 65536"/>
                <a:gd name="T14" fmla="*/ 0 60000 65536"/>
                <a:gd name="T15" fmla="*/ 0 w 17"/>
                <a:gd name="T16" fmla="*/ 0 h 567"/>
                <a:gd name="T17" fmla="*/ 17 w 17"/>
                <a:gd name="T18" fmla="*/ 567 h 567"/>
              </a:gdLst>
              <a:ahLst/>
              <a:cxnLst>
                <a:cxn ang="T10">
                  <a:pos x="T0" y="T1"/>
                </a:cxn>
                <a:cxn ang="T11">
                  <a:pos x="T2" y="T3"/>
                </a:cxn>
                <a:cxn ang="T12">
                  <a:pos x="T4" y="T5"/>
                </a:cxn>
                <a:cxn ang="T13">
                  <a:pos x="T6" y="T7"/>
                </a:cxn>
                <a:cxn ang="T14">
                  <a:pos x="T8" y="T9"/>
                </a:cxn>
              </a:cxnLst>
              <a:rect l="T15" t="T16" r="T17" b="T18"/>
              <a:pathLst>
                <a:path w="17" h="567">
                  <a:moveTo>
                    <a:pt x="0" y="0"/>
                  </a:moveTo>
                  <a:lnTo>
                    <a:pt x="16" y="0"/>
                  </a:lnTo>
                  <a:lnTo>
                    <a:pt x="16" y="566"/>
                  </a:lnTo>
                  <a:lnTo>
                    <a:pt x="0" y="56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09" name="Freeform 1196"/>
            <p:cNvSpPr>
              <a:spLocks/>
            </p:cNvSpPr>
            <p:nvPr/>
          </p:nvSpPr>
          <p:spPr bwMode="auto">
            <a:xfrm>
              <a:off x="601" y="1408"/>
              <a:ext cx="17" cy="561"/>
            </a:xfrm>
            <a:custGeom>
              <a:avLst/>
              <a:gdLst>
                <a:gd name="T0" fmla="*/ 0 w 17"/>
                <a:gd name="T1" fmla="*/ 0 h 561"/>
                <a:gd name="T2" fmla="*/ 16 w 17"/>
                <a:gd name="T3" fmla="*/ 0 h 561"/>
                <a:gd name="T4" fmla="*/ 16 w 17"/>
                <a:gd name="T5" fmla="*/ 560 h 561"/>
                <a:gd name="T6" fmla="*/ 0 w 17"/>
                <a:gd name="T7" fmla="*/ 560 h 561"/>
                <a:gd name="T8" fmla="*/ 0 w 17"/>
                <a:gd name="T9" fmla="*/ 0 h 561"/>
                <a:gd name="T10" fmla="*/ 0 60000 65536"/>
                <a:gd name="T11" fmla="*/ 0 60000 65536"/>
                <a:gd name="T12" fmla="*/ 0 60000 65536"/>
                <a:gd name="T13" fmla="*/ 0 60000 65536"/>
                <a:gd name="T14" fmla="*/ 0 60000 65536"/>
                <a:gd name="T15" fmla="*/ 0 w 17"/>
                <a:gd name="T16" fmla="*/ 0 h 561"/>
                <a:gd name="T17" fmla="*/ 17 w 17"/>
                <a:gd name="T18" fmla="*/ 561 h 561"/>
              </a:gdLst>
              <a:ahLst/>
              <a:cxnLst>
                <a:cxn ang="T10">
                  <a:pos x="T0" y="T1"/>
                </a:cxn>
                <a:cxn ang="T11">
                  <a:pos x="T2" y="T3"/>
                </a:cxn>
                <a:cxn ang="T12">
                  <a:pos x="T4" y="T5"/>
                </a:cxn>
                <a:cxn ang="T13">
                  <a:pos x="T6" y="T7"/>
                </a:cxn>
                <a:cxn ang="T14">
                  <a:pos x="T8" y="T9"/>
                </a:cxn>
              </a:cxnLst>
              <a:rect l="T15" t="T16" r="T17" b="T18"/>
              <a:pathLst>
                <a:path w="17" h="561">
                  <a:moveTo>
                    <a:pt x="0" y="0"/>
                  </a:moveTo>
                  <a:lnTo>
                    <a:pt x="16" y="0"/>
                  </a:lnTo>
                  <a:lnTo>
                    <a:pt x="16" y="560"/>
                  </a:lnTo>
                  <a:lnTo>
                    <a:pt x="0" y="56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10" name="Freeform 1197"/>
            <p:cNvSpPr>
              <a:spLocks/>
            </p:cNvSpPr>
            <p:nvPr/>
          </p:nvSpPr>
          <p:spPr bwMode="auto">
            <a:xfrm>
              <a:off x="609" y="1411"/>
              <a:ext cx="17" cy="558"/>
            </a:xfrm>
            <a:custGeom>
              <a:avLst/>
              <a:gdLst>
                <a:gd name="T0" fmla="*/ 0 w 17"/>
                <a:gd name="T1" fmla="*/ 0 h 558"/>
                <a:gd name="T2" fmla="*/ 16 w 17"/>
                <a:gd name="T3" fmla="*/ 0 h 558"/>
                <a:gd name="T4" fmla="*/ 16 w 17"/>
                <a:gd name="T5" fmla="*/ 557 h 558"/>
                <a:gd name="T6" fmla="*/ 0 w 17"/>
                <a:gd name="T7" fmla="*/ 557 h 558"/>
                <a:gd name="T8" fmla="*/ 0 w 17"/>
                <a:gd name="T9" fmla="*/ 0 h 558"/>
                <a:gd name="T10" fmla="*/ 0 60000 65536"/>
                <a:gd name="T11" fmla="*/ 0 60000 65536"/>
                <a:gd name="T12" fmla="*/ 0 60000 65536"/>
                <a:gd name="T13" fmla="*/ 0 60000 65536"/>
                <a:gd name="T14" fmla="*/ 0 60000 65536"/>
                <a:gd name="T15" fmla="*/ 0 w 17"/>
                <a:gd name="T16" fmla="*/ 0 h 558"/>
                <a:gd name="T17" fmla="*/ 17 w 17"/>
                <a:gd name="T18" fmla="*/ 558 h 558"/>
              </a:gdLst>
              <a:ahLst/>
              <a:cxnLst>
                <a:cxn ang="T10">
                  <a:pos x="T0" y="T1"/>
                </a:cxn>
                <a:cxn ang="T11">
                  <a:pos x="T2" y="T3"/>
                </a:cxn>
                <a:cxn ang="T12">
                  <a:pos x="T4" y="T5"/>
                </a:cxn>
                <a:cxn ang="T13">
                  <a:pos x="T6" y="T7"/>
                </a:cxn>
                <a:cxn ang="T14">
                  <a:pos x="T8" y="T9"/>
                </a:cxn>
              </a:cxnLst>
              <a:rect l="T15" t="T16" r="T17" b="T18"/>
              <a:pathLst>
                <a:path w="17" h="558">
                  <a:moveTo>
                    <a:pt x="0" y="0"/>
                  </a:moveTo>
                  <a:lnTo>
                    <a:pt x="16" y="0"/>
                  </a:lnTo>
                  <a:lnTo>
                    <a:pt x="16" y="557"/>
                  </a:lnTo>
                  <a:lnTo>
                    <a:pt x="0" y="557"/>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11" name="Freeform 1198"/>
            <p:cNvSpPr>
              <a:spLocks/>
            </p:cNvSpPr>
            <p:nvPr/>
          </p:nvSpPr>
          <p:spPr bwMode="auto">
            <a:xfrm>
              <a:off x="609" y="1416"/>
              <a:ext cx="17" cy="553"/>
            </a:xfrm>
            <a:custGeom>
              <a:avLst/>
              <a:gdLst>
                <a:gd name="T0" fmla="*/ 0 w 17"/>
                <a:gd name="T1" fmla="*/ 0 h 553"/>
                <a:gd name="T2" fmla="*/ 16 w 17"/>
                <a:gd name="T3" fmla="*/ 0 h 553"/>
                <a:gd name="T4" fmla="*/ 16 w 17"/>
                <a:gd name="T5" fmla="*/ 552 h 553"/>
                <a:gd name="T6" fmla="*/ 0 w 17"/>
                <a:gd name="T7" fmla="*/ 552 h 553"/>
                <a:gd name="T8" fmla="*/ 0 w 17"/>
                <a:gd name="T9" fmla="*/ 0 h 553"/>
                <a:gd name="T10" fmla="*/ 0 60000 65536"/>
                <a:gd name="T11" fmla="*/ 0 60000 65536"/>
                <a:gd name="T12" fmla="*/ 0 60000 65536"/>
                <a:gd name="T13" fmla="*/ 0 60000 65536"/>
                <a:gd name="T14" fmla="*/ 0 60000 65536"/>
                <a:gd name="T15" fmla="*/ 0 w 17"/>
                <a:gd name="T16" fmla="*/ 0 h 553"/>
                <a:gd name="T17" fmla="*/ 17 w 17"/>
                <a:gd name="T18" fmla="*/ 553 h 553"/>
              </a:gdLst>
              <a:ahLst/>
              <a:cxnLst>
                <a:cxn ang="T10">
                  <a:pos x="T0" y="T1"/>
                </a:cxn>
                <a:cxn ang="T11">
                  <a:pos x="T2" y="T3"/>
                </a:cxn>
                <a:cxn ang="T12">
                  <a:pos x="T4" y="T5"/>
                </a:cxn>
                <a:cxn ang="T13">
                  <a:pos x="T6" y="T7"/>
                </a:cxn>
                <a:cxn ang="T14">
                  <a:pos x="T8" y="T9"/>
                </a:cxn>
              </a:cxnLst>
              <a:rect l="T15" t="T16" r="T17" b="T18"/>
              <a:pathLst>
                <a:path w="17" h="553">
                  <a:moveTo>
                    <a:pt x="0" y="0"/>
                  </a:moveTo>
                  <a:lnTo>
                    <a:pt x="16" y="0"/>
                  </a:lnTo>
                  <a:lnTo>
                    <a:pt x="16" y="552"/>
                  </a:lnTo>
                  <a:lnTo>
                    <a:pt x="0" y="55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12" name="Freeform 1199"/>
            <p:cNvSpPr>
              <a:spLocks/>
            </p:cNvSpPr>
            <p:nvPr/>
          </p:nvSpPr>
          <p:spPr bwMode="auto">
            <a:xfrm>
              <a:off x="614" y="1422"/>
              <a:ext cx="17" cy="547"/>
            </a:xfrm>
            <a:custGeom>
              <a:avLst/>
              <a:gdLst>
                <a:gd name="T0" fmla="*/ 0 w 17"/>
                <a:gd name="T1" fmla="*/ 0 h 547"/>
                <a:gd name="T2" fmla="*/ 16 w 17"/>
                <a:gd name="T3" fmla="*/ 0 h 547"/>
                <a:gd name="T4" fmla="*/ 16 w 17"/>
                <a:gd name="T5" fmla="*/ 546 h 547"/>
                <a:gd name="T6" fmla="*/ 0 w 17"/>
                <a:gd name="T7" fmla="*/ 546 h 547"/>
                <a:gd name="T8" fmla="*/ 0 w 17"/>
                <a:gd name="T9" fmla="*/ 0 h 547"/>
                <a:gd name="T10" fmla="*/ 0 60000 65536"/>
                <a:gd name="T11" fmla="*/ 0 60000 65536"/>
                <a:gd name="T12" fmla="*/ 0 60000 65536"/>
                <a:gd name="T13" fmla="*/ 0 60000 65536"/>
                <a:gd name="T14" fmla="*/ 0 60000 65536"/>
                <a:gd name="T15" fmla="*/ 0 w 17"/>
                <a:gd name="T16" fmla="*/ 0 h 547"/>
                <a:gd name="T17" fmla="*/ 17 w 17"/>
                <a:gd name="T18" fmla="*/ 547 h 547"/>
              </a:gdLst>
              <a:ahLst/>
              <a:cxnLst>
                <a:cxn ang="T10">
                  <a:pos x="T0" y="T1"/>
                </a:cxn>
                <a:cxn ang="T11">
                  <a:pos x="T2" y="T3"/>
                </a:cxn>
                <a:cxn ang="T12">
                  <a:pos x="T4" y="T5"/>
                </a:cxn>
                <a:cxn ang="T13">
                  <a:pos x="T6" y="T7"/>
                </a:cxn>
                <a:cxn ang="T14">
                  <a:pos x="T8" y="T9"/>
                </a:cxn>
              </a:cxnLst>
              <a:rect l="T15" t="T16" r="T17" b="T18"/>
              <a:pathLst>
                <a:path w="17" h="547">
                  <a:moveTo>
                    <a:pt x="0" y="0"/>
                  </a:moveTo>
                  <a:lnTo>
                    <a:pt x="16" y="0"/>
                  </a:lnTo>
                  <a:lnTo>
                    <a:pt x="16" y="546"/>
                  </a:lnTo>
                  <a:lnTo>
                    <a:pt x="0" y="54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13" name="Freeform 1200"/>
            <p:cNvSpPr>
              <a:spLocks/>
            </p:cNvSpPr>
            <p:nvPr/>
          </p:nvSpPr>
          <p:spPr bwMode="auto">
            <a:xfrm>
              <a:off x="614" y="1434"/>
              <a:ext cx="17" cy="535"/>
            </a:xfrm>
            <a:custGeom>
              <a:avLst/>
              <a:gdLst>
                <a:gd name="T0" fmla="*/ 0 w 17"/>
                <a:gd name="T1" fmla="*/ 0 h 535"/>
                <a:gd name="T2" fmla="*/ 16 w 17"/>
                <a:gd name="T3" fmla="*/ 0 h 535"/>
                <a:gd name="T4" fmla="*/ 16 w 17"/>
                <a:gd name="T5" fmla="*/ 534 h 535"/>
                <a:gd name="T6" fmla="*/ 0 w 17"/>
                <a:gd name="T7" fmla="*/ 534 h 535"/>
                <a:gd name="T8" fmla="*/ 0 w 17"/>
                <a:gd name="T9" fmla="*/ 0 h 535"/>
                <a:gd name="T10" fmla="*/ 0 60000 65536"/>
                <a:gd name="T11" fmla="*/ 0 60000 65536"/>
                <a:gd name="T12" fmla="*/ 0 60000 65536"/>
                <a:gd name="T13" fmla="*/ 0 60000 65536"/>
                <a:gd name="T14" fmla="*/ 0 60000 65536"/>
                <a:gd name="T15" fmla="*/ 0 w 17"/>
                <a:gd name="T16" fmla="*/ 0 h 535"/>
                <a:gd name="T17" fmla="*/ 17 w 17"/>
                <a:gd name="T18" fmla="*/ 535 h 535"/>
              </a:gdLst>
              <a:ahLst/>
              <a:cxnLst>
                <a:cxn ang="T10">
                  <a:pos x="T0" y="T1"/>
                </a:cxn>
                <a:cxn ang="T11">
                  <a:pos x="T2" y="T3"/>
                </a:cxn>
                <a:cxn ang="T12">
                  <a:pos x="T4" y="T5"/>
                </a:cxn>
                <a:cxn ang="T13">
                  <a:pos x="T6" y="T7"/>
                </a:cxn>
                <a:cxn ang="T14">
                  <a:pos x="T8" y="T9"/>
                </a:cxn>
              </a:cxnLst>
              <a:rect l="T15" t="T16" r="T17" b="T18"/>
              <a:pathLst>
                <a:path w="17" h="535">
                  <a:moveTo>
                    <a:pt x="0" y="0"/>
                  </a:moveTo>
                  <a:lnTo>
                    <a:pt x="16" y="0"/>
                  </a:lnTo>
                  <a:lnTo>
                    <a:pt x="16" y="534"/>
                  </a:lnTo>
                  <a:lnTo>
                    <a:pt x="0" y="53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14" name="Freeform 1201"/>
            <p:cNvSpPr>
              <a:spLocks/>
            </p:cNvSpPr>
            <p:nvPr/>
          </p:nvSpPr>
          <p:spPr bwMode="auto">
            <a:xfrm>
              <a:off x="619" y="1437"/>
              <a:ext cx="17" cy="532"/>
            </a:xfrm>
            <a:custGeom>
              <a:avLst/>
              <a:gdLst>
                <a:gd name="T0" fmla="*/ 0 w 17"/>
                <a:gd name="T1" fmla="*/ 0 h 532"/>
                <a:gd name="T2" fmla="*/ 16 w 17"/>
                <a:gd name="T3" fmla="*/ 0 h 532"/>
                <a:gd name="T4" fmla="*/ 16 w 17"/>
                <a:gd name="T5" fmla="*/ 531 h 532"/>
                <a:gd name="T6" fmla="*/ 0 w 17"/>
                <a:gd name="T7" fmla="*/ 531 h 532"/>
                <a:gd name="T8" fmla="*/ 0 w 17"/>
                <a:gd name="T9" fmla="*/ 0 h 532"/>
                <a:gd name="T10" fmla="*/ 0 60000 65536"/>
                <a:gd name="T11" fmla="*/ 0 60000 65536"/>
                <a:gd name="T12" fmla="*/ 0 60000 65536"/>
                <a:gd name="T13" fmla="*/ 0 60000 65536"/>
                <a:gd name="T14" fmla="*/ 0 60000 65536"/>
                <a:gd name="T15" fmla="*/ 0 w 17"/>
                <a:gd name="T16" fmla="*/ 0 h 532"/>
                <a:gd name="T17" fmla="*/ 17 w 17"/>
                <a:gd name="T18" fmla="*/ 532 h 532"/>
              </a:gdLst>
              <a:ahLst/>
              <a:cxnLst>
                <a:cxn ang="T10">
                  <a:pos x="T0" y="T1"/>
                </a:cxn>
                <a:cxn ang="T11">
                  <a:pos x="T2" y="T3"/>
                </a:cxn>
                <a:cxn ang="T12">
                  <a:pos x="T4" y="T5"/>
                </a:cxn>
                <a:cxn ang="T13">
                  <a:pos x="T6" y="T7"/>
                </a:cxn>
                <a:cxn ang="T14">
                  <a:pos x="T8" y="T9"/>
                </a:cxn>
              </a:cxnLst>
              <a:rect l="T15" t="T16" r="T17" b="T18"/>
              <a:pathLst>
                <a:path w="17" h="532">
                  <a:moveTo>
                    <a:pt x="0" y="0"/>
                  </a:moveTo>
                  <a:lnTo>
                    <a:pt x="16" y="0"/>
                  </a:lnTo>
                  <a:lnTo>
                    <a:pt x="16" y="531"/>
                  </a:lnTo>
                  <a:lnTo>
                    <a:pt x="0" y="531"/>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15" name="Freeform 1202"/>
            <p:cNvSpPr>
              <a:spLocks/>
            </p:cNvSpPr>
            <p:nvPr/>
          </p:nvSpPr>
          <p:spPr bwMode="auto">
            <a:xfrm>
              <a:off x="619" y="1442"/>
              <a:ext cx="17" cy="527"/>
            </a:xfrm>
            <a:custGeom>
              <a:avLst/>
              <a:gdLst>
                <a:gd name="T0" fmla="*/ 0 w 17"/>
                <a:gd name="T1" fmla="*/ 0 h 527"/>
                <a:gd name="T2" fmla="*/ 16 w 17"/>
                <a:gd name="T3" fmla="*/ 0 h 527"/>
                <a:gd name="T4" fmla="*/ 16 w 17"/>
                <a:gd name="T5" fmla="*/ 526 h 527"/>
                <a:gd name="T6" fmla="*/ 0 w 17"/>
                <a:gd name="T7" fmla="*/ 526 h 527"/>
                <a:gd name="T8" fmla="*/ 0 w 17"/>
                <a:gd name="T9" fmla="*/ 0 h 527"/>
                <a:gd name="T10" fmla="*/ 0 60000 65536"/>
                <a:gd name="T11" fmla="*/ 0 60000 65536"/>
                <a:gd name="T12" fmla="*/ 0 60000 65536"/>
                <a:gd name="T13" fmla="*/ 0 60000 65536"/>
                <a:gd name="T14" fmla="*/ 0 60000 65536"/>
                <a:gd name="T15" fmla="*/ 0 w 17"/>
                <a:gd name="T16" fmla="*/ 0 h 527"/>
                <a:gd name="T17" fmla="*/ 17 w 17"/>
                <a:gd name="T18" fmla="*/ 527 h 527"/>
              </a:gdLst>
              <a:ahLst/>
              <a:cxnLst>
                <a:cxn ang="T10">
                  <a:pos x="T0" y="T1"/>
                </a:cxn>
                <a:cxn ang="T11">
                  <a:pos x="T2" y="T3"/>
                </a:cxn>
                <a:cxn ang="T12">
                  <a:pos x="T4" y="T5"/>
                </a:cxn>
                <a:cxn ang="T13">
                  <a:pos x="T6" y="T7"/>
                </a:cxn>
                <a:cxn ang="T14">
                  <a:pos x="T8" y="T9"/>
                </a:cxn>
              </a:cxnLst>
              <a:rect l="T15" t="T16" r="T17" b="T18"/>
              <a:pathLst>
                <a:path w="17" h="527">
                  <a:moveTo>
                    <a:pt x="0" y="0"/>
                  </a:moveTo>
                  <a:lnTo>
                    <a:pt x="16" y="0"/>
                  </a:lnTo>
                  <a:lnTo>
                    <a:pt x="16" y="526"/>
                  </a:lnTo>
                  <a:lnTo>
                    <a:pt x="0" y="52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16" name="Freeform 1203"/>
            <p:cNvSpPr>
              <a:spLocks/>
            </p:cNvSpPr>
            <p:nvPr/>
          </p:nvSpPr>
          <p:spPr bwMode="auto">
            <a:xfrm>
              <a:off x="619" y="1448"/>
              <a:ext cx="17" cy="521"/>
            </a:xfrm>
            <a:custGeom>
              <a:avLst/>
              <a:gdLst>
                <a:gd name="T0" fmla="*/ 0 w 17"/>
                <a:gd name="T1" fmla="*/ 0 h 521"/>
                <a:gd name="T2" fmla="*/ 16 w 17"/>
                <a:gd name="T3" fmla="*/ 0 h 521"/>
                <a:gd name="T4" fmla="*/ 16 w 17"/>
                <a:gd name="T5" fmla="*/ 520 h 521"/>
                <a:gd name="T6" fmla="*/ 0 w 17"/>
                <a:gd name="T7" fmla="*/ 520 h 521"/>
                <a:gd name="T8" fmla="*/ 0 w 17"/>
                <a:gd name="T9" fmla="*/ 0 h 521"/>
                <a:gd name="T10" fmla="*/ 0 60000 65536"/>
                <a:gd name="T11" fmla="*/ 0 60000 65536"/>
                <a:gd name="T12" fmla="*/ 0 60000 65536"/>
                <a:gd name="T13" fmla="*/ 0 60000 65536"/>
                <a:gd name="T14" fmla="*/ 0 60000 65536"/>
                <a:gd name="T15" fmla="*/ 0 w 17"/>
                <a:gd name="T16" fmla="*/ 0 h 521"/>
                <a:gd name="T17" fmla="*/ 17 w 17"/>
                <a:gd name="T18" fmla="*/ 521 h 521"/>
              </a:gdLst>
              <a:ahLst/>
              <a:cxnLst>
                <a:cxn ang="T10">
                  <a:pos x="T0" y="T1"/>
                </a:cxn>
                <a:cxn ang="T11">
                  <a:pos x="T2" y="T3"/>
                </a:cxn>
                <a:cxn ang="T12">
                  <a:pos x="T4" y="T5"/>
                </a:cxn>
                <a:cxn ang="T13">
                  <a:pos x="T6" y="T7"/>
                </a:cxn>
                <a:cxn ang="T14">
                  <a:pos x="T8" y="T9"/>
                </a:cxn>
              </a:cxnLst>
              <a:rect l="T15" t="T16" r="T17" b="T18"/>
              <a:pathLst>
                <a:path w="17" h="521">
                  <a:moveTo>
                    <a:pt x="0" y="0"/>
                  </a:moveTo>
                  <a:lnTo>
                    <a:pt x="16" y="0"/>
                  </a:lnTo>
                  <a:lnTo>
                    <a:pt x="16" y="520"/>
                  </a:lnTo>
                  <a:lnTo>
                    <a:pt x="0" y="52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17" name="Freeform 1204"/>
            <p:cNvSpPr>
              <a:spLocks/>
            </p:cNvSpPr>
            <p:nvPr/>
          </p:nvSpPr>
          <p:spPr bwMode="auto">
            <a:xfrm>
              <a:off x="624" y="1454"/>
              <a:ext cx="17" cy="515"/>
            </a:xfrm>
            <a:custGeom>
              <a:avLst/>
              <a:gdLst>
                <a:gd name="T0" fmla="*/ 0 w 17"/>
                <a:gd name="T1" fmla="*/ 0 h 515"/>
                <a:gd name="T2" fmla="*/ 16 w 17"/>
                <a:gd name="T3" fmla="*/ 0 h 515"/>
                <a:gd name="T4" fmla="*/ 16 w 17"/>
                <a:gd name="T5" fmla="*/ 514 h 515"/>
                <a:gd name="T6" fmla="*/ 0 w 17"/>
                <a:gd name="T7" fmla="*/ 514 h 515"/>
                <a:gd name="T8" fmla="*/ 0 w 17"/>
                <a:gd name="T9" fmla="*/ 0 h 515"/>
                <a:gd name="T10" fmla="*/ 0 60000 65536"/>
                <a:gd name="T11" fmla="*/ 0 60000 65536"/>
                <a:gd name="T12" fmla="*/ 0 60000 65536"/>
                <a:gd name="T13" fmla="*/ 0 60000 65536"/>
                <a:gd name="T14" fmla="*/ 0 60000 65536"/>
                <a:gd name="T15" fmla="*/ 0 w 17"/>
                <a:gd name="T16" fmla="*/ 0 h 515"/>
                <a:gd name="T17" fmla="*/ 17 w 17"/>
                <a:gd name="T18" fmla="*/ 515 h 515"/>
              </a:gdLst>
              <a:ahLst/>
              <a:cxnLst>
                <a:cxn ang="T10">
                  <a:pos x="T0" y="T1"/>
                </a:cxn>
                <a:cxn ang="T11">
                  <a:pos x="T2" y="T3"/>
                </a:cxn>
                <a:cxn ang="T12">
                  <a:pos x="T4" y="T5"/>
                </a:cxn>
                <a:cxn ang="T13">
                  <a:pos x="T6" y="T7"/>
                </a:cxn>
                <a:cxn ang="T14">
                  <a:pos x="T8" y="T9"/>
                </a:cxn>
              </a:cxnLst>
              <a:rect l="T15" t="T16" r="T17" b="T18"/>
              <a:pathLst>
                <a:path w="17" h="515">
                  <a:moveTo>
                    <a:pt x="0" y="0"/>
                  </a:moveTo>
                  <a:lnTo>
                    <a:pt x="16" y="0"/>
                  </a:lnTo>
                  <a:lnTo>
                    <a:pt x="16" y="514"/>
                  </a:lnTo>
                  <a:lnTo>
                    <a:pt x="0" y="51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18" name="Freeform 1205"/>
            <p:cNvSpPr>
              <a:spLocks/>
            </p:cNvSpPr>
            <p:nvPr/>
          </p:nvSpPr>
          <p:spPr bwMode="auto">
            <a:xfrm>
              <a:off x="624" y="1457"/>
              <a:ext cx="17" cy="512"/>
            </a:xfrm>
            <a:custGeom>
              <a:avLst/>
              <a:gdLst>
                <a:gd name="T0" fmla="*/ 0 w 17"/>
                <a:gd name="T1" fmla="*/ 0 h 512"/>
                <a:gd name="T2" fmla="*/ 16 w 17"/>
                <a:gd name="T3" fmla="*/ 0 h 512"/>
                <a:gd name="T4" fmla="*/ 16 w 17"/>
                <a:gd name="T5" fmla="*/ 511 h 512"/>
                <a:gd name="T6" fmla="*/ 0 w 17"/>
                <a:gd name="T7" fmla="*/ 511 h 512"/>
                <a:gd name="T8" fmla="*/ 0 w 17"/>
                <a:gd name="T9" fmla="*/ 0 h 512"/>
                <a:gd name="T10" fmla="*/ 0 60000 65536"/>
                <a:gd name="T11" fmla="*/ 0 60000 65536"/>
                <a:gd name="T12" fmla="*/ 0 60000 65536"/>
                <a:gd name="T13" fmla="*/ 0 60000 65536"/>
                <a:gd name="T14" fmla="*/ 0 60000 65536"/>
                <a:gd name="T15" fmla="*/ 0 w 17"/>
                <a:gd name="T16" fmla="*/ 0 h 512"/>
                <a:gd name="T17" fmla="*/ 17 w 17"/>
                <a:gd name="T18" fmla="*/ 512 h 512"/>
              </a:gdLst>
              <a:ahLst/>
              <a:cxnLst>
                <a:cxn ang="T10">
                  <a:pos x="T0" y="T1"/>
                </a:cxn>
                <a:cxn ang="T11">
                  <a:pos x="T2" y="T3"/>
                </a:cxn>
                <a:cxn ang="T12">
                  <a:pos x="T4" y="T5"/>
                </a:cxn>
                <a:cxn ang="T13">
                  <a:pos x="T6" y="T7"/>
                </a:cxn>
                <a:cxn ang="T14">
                  <a:pos x="T8" y="T9"/>
                </a:cxn>
              </a:cxnLst>
              <a:rect l="T15" t="T16" r="T17" b="T18"/>
              <a:pathLst>
                <a:path w="17" h="512">
                  <a:moveTo>
                    <a:pt x="0" y="0"/>
                  </a:moveTo>
                  <a:lnTo>
                    <a:pt x="16" y="0"/>
                  </a:lnTo>
                  <a:lnTo>
                    <a:pt x="16" y="511"/>
                  </a:lnTo>
                  <a:lnTo>
                    <a:pt x="0" y="511"/>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19" name="Freeform 1206"/>
            <p:cNvSpPr>
              <a:spLocks/>
            </p:cNvSpPr>
            <p:nvPr/>
          </p:nvSpPr>
          <p:spPr bwMode="auto">
            <a:xfrm>
              <a:off x="632" y="1462"/>
              <a:ext cx="17" cy="507"/>
            </a:xfrm>
            <a:custGeom>
              <a:avLst/>
              <a:gdLst>
                <a:gd name="T0" fmla="*/ 0 w 17"/>
                <a:gd name="T1" fmla="*/ 0 h 507"/>
                <a:gd name="T2" fmla="*/ 16 w 17"/>
                <a:gd name="T3" fmla="*/ 0 h 507"/>
                <a:gd name="T4" fmla="*/ 16 w 17"/>
                <a:gd name="T5" fmla="*/ 506 h 507"/>
                <a:gd name="T6" fmla="*/ 0 w 17"/>
                <a:gd name="T7" fmla="*/ 506 h 507"/>
                <a:gd name="T8" fmla="*/ 0 w 17"/>
                <a:gd name="T9" fmla="*/ 0 h 507"/>
                <a:gd name="T10" fmla="*/ 0 60000 65536"/>
                <a:gd name="T11" fmla="*/ 0 60000 65536"/>
                <a:gd name="T12" fmla="*/ 0 60000 65536"/>
                <a:gd name="T13" fmla="*/ 0 60000 65536"/>
                <a:gd name="T14" fmla="*/ 0 60000 65536"/>
                <a:gd name="T15" fmla="*/ 0 w 17"/>
                <a:gd name="T16" fmla="*/ 0 h 507"/>
                <a:gd name="T17" fmla="*/ 17 w 17"/>
                <a:gd name="T18" fmla="*/ 507 h 507"/>
              </a:gdLst>
              <a:ahLst/>
              <a:cxnLst>
                <a:cxn ang="T10">
                  <a:pos x="T0" y="T1"/>
                </a:cxn>
                <a:cxn ang="T11">
                  <a:pos x="T2" y="T3"/>
                </a:cxn>
                <a:cxn ang="T12">
                  <a:pos x="T4" y="T5"/>
                </a:cxn>
                <a:cxn ang="T13">
                  <a:pos x="T6" y="T7"/>
                </a:cxn>
                <a:cxn ang="T14">
                  <a:pos x="T8" y="T9"/>
                </a:cxn>
              </a:cxnLst>
              <a:rect l="T15" t="T16" r="T17" b="T18"/>
              <a:pathLst>
                <a:path w="17" h="507">
                  <a:moveTo>
                    <a:pt x="0" y="0"/>
                  </a:moveTo>
                  <a:lnTo>
                    <a:pt x="16" y="0"/>
                  </a:lnTo>
                  <a:lnTo>
                    <a:pt x="16" y="506"/>
                  </a:lnTo>
                  <a:lnTo>
                    <a:pt x="0" y="50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20" name="Freeform 1207"/>
            <p:cNvSpPr>
              <a:spLocks/>
            </p:cNvSpPr>
            <p:nvPr/>
          </p:nvSpPr>
          <p:spPr bwMode="auto">
            <a:xfrm>
              <a:off x="632" y="1474"/>
              <a:ext cx="17" cy="495"/>
            </a:xfrm>
            <a:custGeom>
              <a:avLst/>
              <a:gdLst>
                <a:gd name="T0" fmla="*/ 0 w 17"/>
                <a:gd name="T1" fmla="*/ 0 h 495"/>
                <a:gd name="T2" fmla="*/ 16 w 17"/>
                <a:gd name="T3" fmla="*/ 0 h 495"/>
                <a:gd name="T4" fmla="*/ 16 w 17"/>
                <a:gd name="T5" fmla="*/ 494 h 495"/>
                <a:gd name="T6" fmla="*/ 0 w 17"/>
                <a:gd name="T7" fmla="*/ 494 h 495"/>
                <a:gd name="T8" fmla="*/ 0 w 17"/>
                <a:gd name="T9" fmla="*/ 0 h 495"/>
                <a:gd name="T10" fmla="*/ 0 60000 65536"/>
                <a:gd name="T11" fmla="*/ 0 60000 65536"/>
                <a:gd name="T12" fmla="*/ 0 60000 65536"/>
                <a:gd name="T13" fmla="*/ 0 60000 65536"/>
                <a:gd name="T14" fmla="*/ 0 60000 65536"/>
                <a:gd name="T15" fmla="*/ 0 w 17"/>
                <a:gd name="T16" fmla="*/ 0 h 495"/>
                <a:gd name="T17" fmla="*/ 17 w 17"/>
                <a:gd name="T18" fmla="*/ 495 h 495"/>
              </a:gdLst>
              <a:ahLst/>
              <a:cxnLst>
                <a:cxn ang="T10">
                  <a:pos x="T0" y="T1"/>
                </a:cxn>
                <a:cxn ang="T11">
                  <a:pos x="T2" y="T3"/>
                </a:cxn>
                <a:cxn ang="T12">
                  <a:pos x="T4" y="T5"/>
                </a:cxn>
                <a:cxn ang="T13">
                  <a:pos x="T6" y="T7"/>
                </a:cxn>
                <a:cxn ang="T14">
                  <a:pos x="T8" y="T9"/>
                </a:cxn>
              </a:cxnLst>
              <a:rect l="T15" t="T16" r="T17" b="T18"/>
              <a:pathLst>
                <a:path w="17" h="495">
                  <a:moveTo>
                    <a:pt x="0" y="0"/>
                  </a:moveTo>
                  <a:lnTo>
                    <a:pt x="16" y="0"/>
                  </a:lnTo>
                  <a:lnTo>
                    <a:pt x="16" y="494"/>
                  </a:lnTo>
                  <a:lnTo>
                    <a:pt x="0" y="49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21" name="Freeform 1208"/>
            <p:cNvSpPr>
              <a:spLocks/>
            </p:cNvSpPr>
            <p:nvPr/>
          </p:nvSpPr>
          <p:spPr bwMode="auto">
            <a:xfrm>
              <a:off x="640" y="1477"/>
              <a:ext cx="1" cy="492"/>
            </a:xfrm>
            <a:custGeom>
              <a:avLst/>
              <a:gdLst>
                <a:gd name="T0" fmla="*/ 0 w 1"/>
                <a:gd name="T1" fmla="*/ 0 h 492"/>
                <a:gd name="T2" fmla="*/ 0 w 1"/>
                <a:gd name="T3" fmla="*/ 491 h 492"/>
                <a:gd name="T4" fmla="*/ 0 w 1"/>
                <a:gd name="T5" fmla="*/ 0 h 492"/>
                <a:gd name="T6" fmla="*/ 0 60000 65536"/>
                <a:gd name="T7" fmla="*/ 0 60000 65536"/>
                <a:gd name="T8" fmla="*/ 0 60000 65536"/>
                <a:gd name="T9" fmla="*/ 0 w 1"/>
                <a:gd name="T10" fmla="*/ 0 h 492"/>
                <a:gd name="T11" fmla="*/ 1 w 1"/>
                <a:gd name="T12" fmla="*/ 492 h 492"/>
              </a:gdLst>
              <a:ahLst/>
              <a:cxnLst>
                <a:cxn ang="T6">
                  <a:pos x="T0" y="T1"/>
                </a:cxn>
                <a:cxn ang="T7">
                  <a:pos x="T2" y="T3"/>
                </a:cxn>
                <a:cxn ang="T8">
                  <a:pos x="T4" y="T5"/>
                </a:cxn>
              </a:cxnLst>
              <a:rect l="T9" t="T10" r="T11" b="T12"/>
              <a:pathLst>
                <a:path w="1" h="492">
                  <a:moveTo>
                    <a:pt x="0" y="0"/>
                  </a:moveTo>
                  <a:lnTo>
                    <a:pt x="0" y="491"/>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22" name="Freeform 1209"/>
            <p:cNvSpPr>
              <a:spLocks/>
            </p:cNvSpPr>
            <p:nvPr/>
          </p:nvSpPr>
          <p:spPr bwMode="auto">
            <a:xfrm>
              <a:off x="640" y="1482"/>
              <a:ext cx="1" cy="487"/>
            </a:xfrm>
            <a:custGeom>
              <a:avLst/>
              <a:gdLst>
                <a:gd name="T0" fmla="*/ 0 w 1"/>
                <a:gd name="T1" fmla="*/ 0 h 487"/>
                <a:gd name="T2" fmla="*/ 0 w 1"/>
                <a:gd name="T3" fmla="*/ 486 h 487"/>
                <a:gd name="T4" fmla="*/ 0 w 1"/>
                <a:gd name="T5" fmla="*/ 0 h 487"/>
                <a:gd name="T6" fmla="*/ 0 60000 65536"/>
                <a:gd name="T7" fmla="*/ 0 60000 65536"/>
                <a:gd name="T8" fmla="*/ 0 60000 65536"/>
                <a:gd name="T9" fmla="*/ 0 w 1"/>
                <a:gd name="T10" fmla="*/ 0 h 487"/>
                <a:gd name="T11" fmla="*/ 1 w 1"/>
                <a:gd name="T12" fmla="*/ 487 h 487"/>
              </a:gdLst>
              <a:ahLst/>
              <a:cxnLst>
                <a:cxn ang="T6">
                  <a:pos x="T0" y="T1"/>
                </a:cxn>
                <a:cxn ang="T7">
                  <a:pos x="T2" y="T3"/>
                </a:cxn>
                <a:cxn ang="T8">
                  <a:pos x="T4" y="T5"/>
                </a:cxn>
              </a:cxnLst>
              <a:rect l="T9" t="T10" r="T11" b="T12"/>
              <a:pathLst>
                <a:path w="1" h="487">
                  <a:moveTo>
                    <a:pt x="0" y="0"/>
                  </a:moveTo>
                  <a:lnTo>
                    <a:pt x="0" y="48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23" name="Freeform 1210"/>
            <p:cNvSpPr>
              <a:spLocks/>
            </p:cNvSpPr>
            <p:nvPr/>
          </p:nvSpPr>
          <p:spPr bwMode="auto">
            <a:xfrm>
              <a:off x="640" y="1488"/>
              <a:ext cx="1" cy="481"/>
            </a:xfrm>
            <a:custGeom>
              <a:avLst/>
              <a:gdLst>
                <a:gd name="T0" fmla="*/ 0 w 1"/>
                <a:gd name="T1" fmla="*/ 0 h 481"/>
                <a:gd name="T2" fmla="*/ 0 w 1"/>
                <a:gd name="T3" fmla="*/ 480 h 481"/>
                <a:gd name="T4" fmla="*/ 0 w 1"/>
                <a:gd name="T5" fmla="*/ 0 h 481"/>
                <a:gd name="T6" fmla="*/ 0 60000 65536"/>
                <a:gd name="T7" fmla="*/ 0 60000 65536"/>
                <a:gd name="T8" fmla="*/ 0 60000 65536"/>
                <a:gd name="T9" fmla="*/ 0 w 1"/>
                <a:gd name="T10" fmla="*/ 0 h 481"/>
                <a:gd name="T11" fmla="*/ 1 w 1"/>
                <a:gd name="T12" fmla="*/ 481 h 481"/>
              </a:gdLst>
              <a:ahLst/>
              <a:cxnLst>
                <a:cxn ang="T6">
                  <a:pos x="T0" y="T1"/>
                </a:cxn>
                <a:cxn ang="T7">
                  <a:pos x="T2" y="T3"/>
                </a:cxn>
                <a:cxn ang="T8">
                  <a:pos x="T4" y="T5"/>
                </a:cxn>
              </a:cxnLst>
              <a:rect l="T9" t="T10" r="T11" b="T12"/>
              <a:pathLst>
                <a:path w="1" h="481">
                  <a:moveTo>
                    <a:pt x="0" y="0"/>
                  </a:moveTo>
                  <a:lnTo>
                    <a:pt x="0" y="48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24" name="Freeform 1211"/>
            <p:cNvSpPr>
              <a:spLocks/>
            </p:cNvSpPr>
            <p:nvPr/>
          </p:nvSpPr>
          <p:spPr bwMode="auto">
            <a:xfrm>
              <a:off x="643" y="1494"/>
              <a:ext cx="17" cy="475"/>
            </a:xfrm>
            <a:custGeom>
              <a:avLst/>
              <a:gdLst>
                <a:gd name="T0" fmla="*/ 0 w 17"/>
                <a:gd name="T1" fmla="*/ 0 h 475"/>
                <a:gd name="T2" fmla="*/ 16 w 17"/>
                <a:gd name="T3" fmla="*/ 0 h 475"/>
                <a:gd name="T4" fmla="*/ 16 w 17"/>
                <a:gd name="T5" fmla="*/ 474 h 475"/>
                <a:gd name="T6" fmla="*/ 0 w 17"/>
                <a:gd name="T7" fmla="*/ 474 h 475"/>
                <a:gd name="T8" fmla="*/ 0 w 17"/>
                <a:gd name="T9" fmla="*/ 0 h 475"/>
                <a:gd name="T10" fmla="*/ 0 60000 65536"/>
                <a:gd name="T11" fmla="*/ 0 60000 65536"/>
                <a:gd name="T12" fmla="*/ 0 60000 65536"/>
                <a:gd name="T13" fmla="*/ 0 60000 65536"/>
                <a:gd name="T14" fmla="*/ 0 60000 65536"/>
                <a:gd name="T15" fmla="*/ 0 w 17"/>
                <a:gd name="T16" fmla="*/ 0 h 475"/>
                <a:gd name="T17" fmla="*/ 17 w 17"/>
                <a:gd name="T18" fmla="*/ 475 h 475"/>
              </a:gdLst>
              <a:ahLst/>
              <a:cxnLst>
                <a:cxn ang="T10">
                  <a:pos x="T0" y="T1"/>
                </a:cxn>
                <a:cxn ang="T11">
                  <a:pos x="T2" y="T3"/>
                </a:cxn>
                <a:cxn ang="T12">
                  <a:pos x="T4" y="T5"/>
                </a:cxn>
                <a:cxn ang="T13">
                  <a:pos x="T6" y="T7"/>
                </a:cxn>
                <a:cxn ang="T14">
                  <a:pos x="T8" y="T9"/>
                </a:cxn>
              </a:cxnLst>
              <a:rect l="T15" t="T16" r="T17" b="T18"/>
              <a:pathLst>
                <a:path w="17" h="475">
                  <a:moveTo>
                    <a:pt x="0" y="0"/>
                  </a:moveTo>
                  <a:lnTo>
                    <a:pt x="16" y="0"/>
                  </a:lnTo>
                  <a:lnTo>
                    <a:pt x="16" y="474"/>
                  </a:lnTo>
                  <a:lnTo>
                    <a:pt x="0" y="47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25" name="Freeform 1212"/>
            <p:cNvSpPr>
              <a:spLocks/>
            </p:cNvSpPr>
            <p:nvPr/>
          </p:nvSpPr>
          <p:spPr bwMode="auto">
            <a:xfrm>
              <a:off x="643" y="1500"/>
              <a:ext cx="17" cy="469"/>
            </a:xfrm>
            <a:custGeom>
              <a:avLst/>
              <a:gdLst>
                <a:gd name="T0" fmla="*/ 0 w 17"/>
                <a:gd name="T1" fmla="*/ 0 h 469"/>
                <a:gd name="T2" fmla="*/ 16 w 17"/>
                <a:gd name="T3" fmla="*/ 0 h 469"/>
                <a:gd name="T4" fmla="*/ 16 w 17"/>
                <a:gd name="T5" fmla="*/ 468 h 469"/>
                <a:gd name="T6" fmla="*/ 0 w 17"/>
                <a:gd name="T7" fmla="*/ 468 h 469"/>
                <a:gd name="T8" fmla="*/ 0 w 17"/>
                <a:gd name="T9" fmla="*/ 0 h 469"/>
                <a:gd name="T10" fmla="*/ 0 60000 65536"/>
                <a:gd name="T11" fmla="*/ 0 60000 65536"/>
                <a:gd name="T12" fmla="*/ 0 60000 65536"/>
                <a:gd name="T13" fmla="*/ 0 60000 65536"/>
                <a:gd name="T14" fmla="*/ 0 60000 65536"/>
                <a:gd name="T15" fmla="*/ 0 w 17"/>
                <a:gd name="T16" fmla="*/ 0 h 469"/>
                <a:gd name="T17" fmla="*/ 17 w 17"/>
                <a:gd name="T18" fmla="*/ 469 h 469"/>
              </a:gdLst>
              <a:ahLst/>
              <a:cxnLst>
                <a:cxn ang="T10">
                  <a:pos x="T0" y="T1"/>
                </a:cxn>
                <a:cxn ang="T11">
                  <a:pos x="T2" y="T3"/>
                </a:cxn>
                <a:cxn ang="T12">
                  <a:pos x="T4" y="T5"/>
                </a:cxn>
                <a:cxn ang="T13">
                  <a:pos x="T6" y="T7"/>
                </a:cxn>
                <a:cxn ang="T14">
                  <a:pos x="T8" y="T9"/>
                </a:cxn>
              </a:cxnLst>
              <a:rect l="T15" t="T16" r="T17" b="T18"/>
              <a:pathLst>
                <a:path w="17" h="469">
                  <a:moveTo>
                    <a:pt x="0" y="0"/>
                  </a:moveTo>
                  <a:lnTo>
                    <a:pt x="16" y="0"/>
                  </a:lnTo>
                  <a:lnTo>
                    <a:pt x="16" y="468"/>
                  </a:lnTo>
                  <a:lnTo>
                    <a:pt x="0" y="46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26" name="Freeform 1213"/>
            <p:cNvSpPr>
              <a:spLocks/>
            </p:cNvSpPr>
            <p:nvPr/>
          </p:nvSpPr>
          <p:spPr bwMode="auto">
            <a:xfrm>
              <a:off x="650" y="1503"/>
              <a:ext cx="17" cy="466"/>
            </a:xfrm>
            <a:custGeom>
              <a:avLst/>
              <a:gdLst>
                <a:gd name="T0" fmla="*/ 0 w 17"/>
                <a:gd name="T1" fmla="*/ 0 h 466"/>
                <a:gd name="T2" fmla="*/ 16 w 17"/>
                <a:gd name="T3" fmla="*/ 0 h 466"/>
                <a:gd name="T4" fmla="*/ 16 w 17"/>
                <a:gd name="T5" fmla="*/ 465 h 466"/>
                <a:gd name="T6" fmla="*/ 0 w 17"/>
                <a:gd name="T7" fmla="*/ 465 h 466"/>
                <a:gd name="T8" fmla="*/ 0 w 17"/>
                <a:gd name="T9" fmla="*/ 0 h 466"/>
                <a:gd name="T10" fmla="*/ 0 60000 65536"/>
                <a:gd name="T11" fmla="*/ 0 60000 65536"/>
                <a:gd name="T12" fmla="*/ 0 60000 65536"/>
                <a:gd name="T13" fmla="*/ 0 60000 65536"/>
                <a:gd name="T14" fmla="*/ 0 60000 65536"/>
                <a:gd name="T15" fmla="*/ 0 w 17"/>
                <a:gd name="T16" fmla="*/ 0 h 466"/>
                <a:gd name="T17" fmla="*/ 17 w 17"/>
                <a:gd name="T18" fmla="*/ 466 h 466"/>
              </a:gdLst>
              <a:ahLst/>
              <a:cxnLst>
                <a:cxn ang="T10">
                  <a:pos x="T0" y="T1"/>
                </a:cxn>
                <a:cxn ang="T11">
                  <a:pos x="T2" y="T3"/>
                </a:cxn>
                <a:cxn ang="T12">
                  <a:pos x="T4" y="T5"/>
                </a:cxn>
                <a:cxn ang="T13">
                  <a:pos x="T6" y="T7"/>
                </a:cxn>
                <a:cxn ang="T14">
                  <a:pos x="T8" y="T9"/>
                </a:cxn>
              </a:cxnLst>
              <a:rect l="T15" t="T16" r="T17" b="T18"/>
              <a:pathLst>
                <a:path w="17" h="466">
                  <a:moveTo>
                    <a:pt x="0" y="0"/>
                  </a:moveTo>
                  <a:lnTo>
                    <a:pt x="16" y="0"/>
                  </a:lnTo>
                  <a:lnTo>
                    <a:pt x="16" y="465"/>
                  </a:lnTo>
                  <a:lnTo>
                    <a:pt x="0" y="465"/>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27" name="Freeform 1214"/>
            <p:cNvSpPr>
              <a:spLocks/>
            </p:cNvSpPr>
            <p:nvPr/>
          </p:nvSpPr>
          <p:spPr bwMode="auto">
            <a:xfrm>
              <a:off x="650" y="1508"/>
              <a:ext cx="17" cy="461"/>
            </a:xfrm>
            <a:custGeom>
              <a:avLst/>
              <a:gdLst>
                <a:gd name="T0" fmla="*/ 0 w 17"/>
                <a:gd name="T1" fmla="*/ 0 h 461"/>
                <a:gd name="T2" fmla="*/ 16 w 17"/>
                <a:gd name="T3" fmla="*/ 0 h 461"/>
                <a:gd name="T4" fmla="*/ 16 w 17"/>
                <a:gd name="T5" fmla="*/ 460 h 461"/>
                <a:gd name="T6" fmla="*/ 0 w 17"/>
                <a:gd name="T7" fmla="*/ 460 h 461"/>
                <a:gd name="T8" fmla="*/ 0 w 17"/>
                <a:gd name="T9" fmla="*/ 0 h 461"/>
                <a:gd name="T10" fmla="*/ 0 60000 65536"/>
                <a:gd name="T11" fmla="*/ 0 60000 65536"/>
                <a:gd name="T12" fmla="*/ 0 60000 65536"/>
                <a:gd name="T13" fmla="*/ 0 60000 65536"/>
                <a:gd name="T14" fmla="*/ 0 60000 65536"/>
                <a:gd name="T15" fmla="*/ 0 w 17"/>
                <a:gd name="T16" fmla="*/ 0 h 461"/>
                <a:gd name="T17" fmla="*/ 17 w 17"/>
                <a:gd name="T18" fmla="*/ 461 h 461"/>
              </a:gdLst>
              <a:ahLst/>
              <a:cxnLst>
                <a:cxn ang="T10">
                  <a:pos x="T0" y="T1"/>
                </a:cxn>
                <a:cxn ang="T11">
                  <a:pos x="T2" y="T3"/>
                </a:cxn>
                <a:cxn ang="T12">
                  <a:pos x="T4" y="T5"/>
                </a:cxn>
                <a:cxn ang="T13">
                  <a:pos x="T6" y="T7"/>
                </a:cxn>
                <a:cxn ang="T14">
                  <a:pos x="T8" y="T9"/>
                </a:cxn>
              </a:cxnLst>
              <a:rect l="T15" t="T16" r="T17" b="T18"/>
              <a:pathLst>
                <a:path w="17" h="461">
                  <a:moveTo>
                    <a:pt x="0" y="0"/>
                  </a:moveTo>
                  <a:lnTo>
                    <a:pt x="16" y="0"/>
                  </a:lnTo>
                  <a:lnTo>
                    <a:pt x="16" y="460"/>
                  </a:lnTo>
                  <a:lnTo>
                    <a:pt x="0" y="46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28" name="Freeform 1215"/>
            <p:cNvSpPr>
              <a:spLocks/>
            </p:cNvSpPr>
            <p:nvPr/>
          </p:nvSpPr>
          <p:spPr bwMode="auto">
            <a:xfrm>
              <a:off x="655" y="1514"/>
              <a:ext cx="17" cy="455"/>
            </a:xfrm>
            <a:custGeom>
              <a:avLst/>
              <a:gdLst>
                <a:gd name="T0" fmla="*/ 0 w 17"/>
                <a:gd name="T1" fmla="*/ 0 h 455"/>
                <a:gd name="T2" fmla="*/ 16 w 17"/>
                <a:gd name="T3" fmla="*/ 0 h 455"/>
                <a:gd name="T4" fmla="*/ 16 w 17"/>
                <a:gd name="T5" fmla="*/ 454 h 455"/>
                <a:gd name="T6" fmla="*/ 0 w 17"/>
                <a:gd name="T7" fmla="*/ 454 h 455"/>
                <a:gd name="T8" fmla="*/ 0 w 17"/>
                <a:gd name="T9" fmla="*/ 0 h 455"/>
                <a:gd name="T10" fmla="*/ 0 60000 65536"/>
                <a:gd name="T11" fmla="*/ 0 60000 65536"/>
                <a:gd name="T12" fmla="*/ 0 60000 65536"/>
                <a:gd name="T13" fmla="*/ 0 60000 65536"/>
                <a:gd name="T14" fmla="*/ 0 60000 65536"/>
                <a:gd name="T15" fmla="*/ 0 w 17"/>
                <a:gd name="T16" fmla="*/ 0 h 455"/>
                <a:gd name="T17" fmla="*/ 17 w 17"/>
                <a:gd name="T18" fmla="*/ 455 h 455"/>
              </a:gdLst>
              <a:ahLst/>
              <a:cxnLst>
                <a:cxn ang="T10">
                  <a:pos x="T0" y="T1"/>
                </a:cxn>
                <a:cxn ang="T11">
                  <a:pos x="T2" y="T3"/>
                </a:cxn>
                <a:cxn ang="T12">
                  <a:pos x="T4" y="T5"/>
                </a:cxn>
                <a:cxn ang="T13">
                  <a:pos x="T6" y="T7"/>
                </a:cxn>
                <a:cxn ang="T14">
                  <a:pos x="T8" y="T9"/>
                </a:cxn>
              </a:cxnLst>
              <a:rect l="T15" t="T16" r="T17" b="T18"/>
              <a:pathLst>
                <a:path w="17" h="455">
                  <a:moveTo>
                    <a:pt x="0" y="0"/>
                  </a:moveTo>
                  <a:lnTo>
                    <a:pt x="16" y="0"/>
                  </a:lnTo>
                  <a:lnTo>
                    <a:pt x="16" y="454"/>
                  </a:lnTo>
                  <a:lnTo>
                    <a:pt x="0" y="45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29" name="Freeform 1216"/>
            <p:cNvSpPr>
              <a:spLocks/>
            </p:cNvSpPr>
            <p:nvPr/>
          </p:nvSpPr>
          <p:spPr bwMode="auto">
            <a:xfrm>
              <a:off x="655" y="1520"/>
              <a:ext cx="17" cy="449"/>
            </a:xfrm>
            <a:custGeom>
              <a:avLst/>
              <a:gdLst>
                <a:gd name="T0" fmla="*/ 0 w 17"/>
                <a:gd name="T1" fmla="*/ 0 h 449"/>
                <a:gd name="T2" fmla="*/ 16 w 17"/>
                <a:gd name="T3" fmla="*/ 0 h 449"/>
                <a:gd name="T4" fmla="*/ 16 w 17"/>
                <a:gd name="T5" fmla="*/ 448 h 449"/>
                <a:gd name="T6" fmla="*/ 0 w 17"/>
                <a:gd name="T7" fmla="*/ 448 h 449"/>
                <a:gd name="T8" fmla="*/ 0 w 17"/>
                <a:gd name="T9" fmla="*/ 0 h 449"/>
                <a:gd name="T10" fmla="*/ 0 60000 65536"/>
                <a:gd name="T11" fmla="*/ 0 60000 65536"/>
                <a:gd name="T12" fmla="*/ 0 60000 65536"/>
                <a:gd name="T13" fmla="*/ 0 60000 65536"/>
                <a:gd name="T14" fmla="*/ 0 60000 65536"/>
                <a:gd name="T15" fmla="*/ 0 w 17"/>
                <a:gd name="T16" fmla="*/ 0 h 449"/>
                <a:gd name="T17" fmla="*/ 17 w 17"/>
                <a:gd name="T18" fmla="*/ 449 h 449"/>
              </a:gdLst>
              <a:ahLst/>
              <a:cxnLst>
                <a:cxn ang="T10">
                  <a:pos x="T0" y="T1"/>
                </a:cxn>
                <a:cxn ang="T11">
                  <a:pos x="T2" y="T3"/>
                </a:cxn>
                <a:cxn ang="T12">
                  <a:pos x="T4" y="T5"/>
                </a:cxn>
                <a:cxn ang="T13">
                  <a:pos x="T6" y="T7"/>
                </a:cxn>
                <a:cxn ang="T14">
                  <a:pos x="T8" y="T9"/>
                </a:cxn>
              </a:cxnLst>
              <a:rect l="T15" t="T16" r="T17" b="T18"/>
              <a:pathLst>
                <a:path w="17" h="449">
                  <a:moveTo>
                    <a:pt x="0" y="0"/>
                  </a:moveTo>
                  <a:lnTo>
                    <a:pt x="16" y="0"/>
                  </a:lnTo>
                  <a:lnTo>
                    <a:pt x="16" y="448"/>
                  </a:lnTo>
                  <a:lnTo>
                    <a:pt x="0" y="44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30" name="Freeform 1217"/>
            <p:cNvSpPr>
              <a:spLocks/>
            </p:cNvSpPr>
            <p:nvPr/>
          </p:nvSpPr>
          <p:spPr bwMode="auto">
            <a:xfrm>
              <a:off x="655" y="1523"/>
              <a:ext cx="17" cy="446"/>
            </a:xfrm>
            <a:custGeom>
              <a:avLst/>
              <a:gdLst>
                <a:gd name="T0" fmla="*/ 0 w 17"/>
                <a:gd name="T1" fmla="*/ 0 h 446"/>
                <a:gd name="T2" fmla="*/ 16 w 17"/>
                <a:gd name="T3" fmla="*/ 0 h 446"/>
                <a:gd name="T4" fmla="*/ 16 w 17"/>
                <a:gd name="T5" fmla="*/ 445 h 446"/>
                <a:gd name="T6" fmla="*/ 0 w 17"/>
                <a:gd name="T7" fmla="*/ 445 h 446"/>
                <a:gd name="T8" fmla="*/ 0 w 17"/>
                <a:gd name="T9" fmla="*/ 0 h 446"/>
                <a:gd name="T10" fmla="*/ 0 60000 65536"/>
                <a:gd name="T11" fmla="*/ 0 60000 65536"/>
                <a:gd name="T12" fmla="*/ 0 60000 65536"/>
                <a:gd name="T13" fmla="*/ 0 60000 65536"/>
                <a:gd name="T14" fmla="*/ 0 60000 65536"/>
                <a:gd name="T15" fmla="*/ 0 w 17"/>
                <a:gd name="T16" fmla="*/ 0 h 446"/>
                <a:gd name="T17" fmla="*/ 17 w 17"/>
                <a:gd name="T18" fmla="*/ 446 h 446"/>
              </a:gdLst>
              <a:ahLst/>
              <a:cxnLst>
                <a:cxn ang="T10">
                  <a:pos x="T0" y="T1"/>
                </a:cxn>
                <a:cxn ang="T11">
                  <a:pos x="T2" y="T3"/>
                </a:cxn>
                <a:cxn ang="T12">
                  <a:pos x="T4" y="T5"/>
                </a:cxn>
                <a:cxn ang="T13">
                  <a:pos x="T6" y="T7"/>
                </a:cxn>
                <a:cxn ang="T14">
                  <a:pos x="T8" y="T9"/>
                </a:cxn>
              </a:cxnLst>
              <a:rect l="T15" t="T16" r="T17" b="T18"/>
              <a:pathLst>
                <a:path w="17" h="446">
                  <a:moveTo>
                    <a:pt x="0" y="0"/>
                  </a:moveTo>
                  <a:lnTo>
                    <a:pt x="16" y="0"/>
                  </a:lnTo>
                  <a:lnTo>
                    <a:pt x="16" y="445"/>
                  </a:lnTo>
                  <a:lnTo>
                    <a:pt x="0" y="445"/>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31" name="Freeform 1218"/>
            <p:cNvSpPr>
              <a:spLocks/>
            </p:cNvSpPr>
            <p:nvPr/>
          </p:nvSpPr>
          <p:spPr bwMode="auto">
            <a:xfrm>
              <a:off x="661" y="1528"/>
              <a:ext cx="17" cy="441"/>
            </a:xfrm>
            <a:custGeom>
              <a:avLst/>
              <a:gdLst>
                <a:gd name="T0" fmla="*/ 0 w 17"/>
                <a:gd name="T1" fmla="*/ 0 h 441"/>
                <a:gd name="T2" fmla="*/ 16 w 17"/>
                <a:gd name="T3" fmla="*/ 0 h 441"/>
                <a:gd name="T4" fmla="*/ 16 w 17"/>
                <a:gd name="T5" fmla="*/ 440 h 441"/>
                <a:gd name="T6" fmla="*/ 0 w 17"/>
                <a:gd name="T7" fmla="*/ 440 h 441"/>
                <a:gd name="T8" fmla="*/ 0 w 17"/>
                <a:gd name="T9" fmla="*/ 0 h 441"/>
                <a:gd name="T10" fmla="*/ 0 60000 65536"/>
                <a:gd name="T11" fmla="*/ 0 60000 65536"/>
                <a:gd name="T12" fmla="*/ 0 60000 65536"/>
                <a:gd name="T13" fmla="*/ 0 60000 65536"/>
                <a:gd name="T14" fmla="*/ 0 60000 65536"/>
                <a:gd name="T15" fmla="*/ 0 w 17"/>
                <a:gd name="T16" fmla="*/ 0 h 441"/>
                <a:gd name="T17" fmla="*/ 17 w 17"/>
                <a:gd name="T18" fmla="*/ 441 h 441"/>
              </a:gdLst>
              <a:ahLst/>
              <a:cxnLst>
                <a:cxn ang="T10">
                  <a:pos x="T0" y="T1"/>
                </a:cxn>
                <a:cxn ang="T11">
                  <a:pos x="T2" y="T3"/>
                </a:cxn>
                <a:cxn ang="T12">
                  <a:pos x="T4" y="T5"/>
                </a:cxn>
                <a:cxn ang="T13">
                  <a:pos x="T6" y="T7"/>
                </a:cxn>
                <a:cxn ang="T14">
                  <a:pos x="T8" y="T9"/>
                </a:cxn>
              </a:cxnLst>
              <a:rect l="T15" t="T16" r="T17" b="T18"/>
              <a:pathLst>
                <a:path w="17" h="441">
                  <a:moveTo>
                    <a:pt x="0" y="0"/>
                  </a:moveTo>
                  <a:lnTo>
                    <a:pt x="16" y="0"/>
                  </a:lnTo>
                  <a:lnTo>
                    <a:pt x="16" y="440"/>
                  </a:lnTo>
                  <a:lnTo>
                    <a:pt x="0" y="44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32" name="Freeform 1219"/>
            <p:cNvSpPr>
              <a:spLocks/>
            </p:cNvSpPr>
            <p:nvPr/>
          </p:nvSpPr>
          <p:spPr bwMode="auto">
            <a:xfrm>
              <a:off x="661" y="1534"/>
              <a:ext cx="17" cy="435"/>
            </a:xfrm>
            <a:custGeom>
              <a:avLst/>
              <a:gdLst>
                <a:gd name="T0" fmla="*/ 0 w 17"/>
                <a:gd name="T1" fmla="*/ 0 h 435"/>
                <a:gd name="T2" fmla="*/ 16 w 17"/>
                <a:gd name="T3" fmla="*/ 0 h 435"/>
                <a:gd name="T4" fmla="*/ 16 w 17"/>
                <a:gd name="T5" fmla="*/ 434 h 435"/>
                <a:gd name="T6" fmla="*/ 0 w 17"/>
                <a:gd name="T7" fmla="*/ 434 h 435"/>
                <a:gd name="T8" fmla="*/ 0 w 17"/>
                <a:gd name="T9" fmla="*/ 0 h 435"/>
                <a:gd name="T10" fmla="*/ 0 60000 65536"/>
                <a:gd name="T11" fmla="*/ 0 60000 65536"/>
                <a:gd name="T12" fmla="*/ 0 60000 65536"/>
                <a:gd name="T13" fmla="*/ 0 60000 65536"/>
                <a:gd name="T14" fmla="*/ 0 60000 65536"/>
                <a:gd name="T15" fmla="*/ 0 w 17"/>
                <a:gd name="T16" fmla="*/ 0 h 435"/>
                <a:gd name="T17" fmla="*/ 17 w 17"/>
                <a:gd name="T18" fmla="*/ 435 h 435"/>
              </a:gdLst>
              <a:ahLst/>
              <a:cxnLst>
                <a:cxn ang="T10">
                  <a:pos x="T0" y="T1"/>
                </a:cxn>
                <a:cxn ang="T11">
                  <a:pos x="T2" y="T3"/>
                </a:cxn>
                <a:cxn ang="T12">
                  <a:pos x="T4" y="T5"/>
                </a:cxn>
                <a:cxn ang="T13">
                  <a:pos x="T6" y="T7"/>
                </a:cxn>
                <a:cxn ang="T14">
                  <a:pos x="T8" y="T9"/>
                </a:cxn>
              </a:cxnLst>
              <a:rect l="T15" t="T16" r="T17" b="T18"/>
              <a:pathLst>
                <a:path w="17" h="435">
                  <a:moveTo>
                    <a:pt x="0" y="0"/>
                  </a:moveTo>
                  <a:lnTo>
                    <a:pt x="16" y="0"/>
                  </a:lnTo>
                  <a:lnTo>
                    <a:pt x="16" y="434"/>
                  </a:lnTo>
                  <a:lnTo>
                    <a:pt x="0" y="43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33" name="Freeform 1220"/>
            <p:cNvSpPr>
              <a:spLocks/>
            </p:cNvSpPr>
            <p:nvPr/>
          </p:nvSpPr>
          <p:spPr bwMode="auto">
            <a:xfrm>
              <a:off x="668" y="1543"/>
              <a:ext cx="17" cy="426"/>
            </a:xfrm>
            <a:custGeom>
              <a:avLst/>
              <a:gdLst>
                <a:gd name="T0" fmla="*/ 0 w 17"/>
                <a:gd name="T1" fmla="*/ 0 h 426"/>
                <a:gd name="T2" fmla="*/ 16 w 17"/>
                <a:gd name="T3" fmla="*/ 0 h 426"/>
                <a:gd name="T4" fmla="*/ 16 w 17"/>
                <a:gd name="T5" fmla="*/ 425 h 426"/>
                <a:gd name="T6" fmla="*/ 0 w 17"/>
                <a:gd name="T7" fmla="*/ 425 h 426"/>
                <a:gd name="T8" fmla="*/ 0 w 17"/>
                <a:gd name="T9" fmla="*/ 0 h 426"/>
                <a:gd name="T10" fmla="*/ 0 60000 65536"/>
                <a:gd name="T11" fmla="*/ 0 60000 65536"/>
                <a:gd name="T12" fmla="*/ 0 60000 65536"/>
                <a:gd name="T13" fmla="*/ 0 60000 65536"/>
                <a:gd name="T14" fmla="*/ 0 60000 65536"/>
                <a:gd name="T15" fmla="*/ 0 w 17"/>
                <a:gd name="T16" fmla="*/ 0 h 426"/>
                <a:gd name="T17" fmla="*/ 17 w 17"/>
                <a:gd name="T18" fmla="*/ 426 h 426"/>
              </a:gdLst>
              <a:ahLst/>
              <a:cxnLst>
                <a:cxn ang="T10">
                  <a:pos x="T0" y="T1"/>
                </a:cxn>
                <a:cxn ang="T11">
                  <a:pos x="T2" y="T3"/>
                </a:cxn>
                <a:cxn ang="T12">
                  <a:pos x="T4" y="T5"/>
                </a:cxn>
                <a:cxn ang="T13">
                  <a:pos x="T6" y="T7"/>
                </a:cxn>
                <a:cxn ang="T14">
                  <a:pos x="T8" y="T9"/>
                </a:cxn>
              </a:cxnLst>
              <a:rect l="T15" t="T16" r="T17" b="T18"/>
              <a:pathLst>
                <a:path w="17" h="426">
                  <a:moveTo>
                    <a:pt x="0" y="0"/>
                  </a:moveTo>
                  <a:lnTo>
                    <a:pt x="16" y="0"/>
                  </a:lnTo>
                  <a:lnTo>
                    <a:pt x="16" y="425"/>
                  </a:lnTo>
                  <a:lnTo>
                    <a:pt x="0" y="425"/>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34" name="Freeform 1221"/>
            <p:cNvSpPr>
              <a:spLocks/>
            </p:cNvSpPr>
            <p:nvPr/>
          </p:nvSpPr>
          <p:spPr bwMode="auto">
            <a:xfrm>
              <a:off x="668" y="1548"/>
              <a:ext cx="17" cy="421"/>
            </a:xfrm>
            <a:custGeom>
              <a:avLst/>
              <a:gdLst>
                <a:gd name="T0" fmla="*/ 0 w 17"/>
                <a:gd name="T1" fmla="*/ 0 h 421"/>
                <a:gd name="T2" fmla="*/ 16 w 17"/>
                <a:gd name="T3" fmla="*/ 0 h 421"/>
                <a:gd name="T4" fmla="*/ 16 w 17"/>
                <a:gd name="T5" fmla="*/ 420 h 421"/>
                <a:gd name="T6" fmla="*/ 0 w 17"/>
                <a:gd name="T7" fmla="*/ 420 h 421"/>
                <a:gd name="T8" fmla="*/ 0 w 17"/>
                <a:gd name="T9" fmla="*/ 0 h 421"/>
                <a:gd name="T10" fmla="*/ 0 60000 65536"/>
                <a:gd name="T11" fmla="*/ 0 60000 65536"/>
                <a:gd name="T12" fmla="*/ 0 60000 65536"/>
                <a:gd name="T13" fmla="*/ 0 60000 65536"/>
                <a:gd name="T14" fmla="*/ 0 60000 65536"/>
                <a:gd name="T15" fmla="*/ 0 w 17"/>
                <a:gd name="T16" fmla="*/ 0 h 421"/>
                <a:gd name="T17" fmla="*/ 17 w 17"/>
                <a:gd name="T18" fmla="*/ 421 h 421"/>
              </a:gdLst>
              <a:ahLst/>
              <a:cxnLst>
                <a:cxn ang="T10">
                  <a:pos x="T0" y="T1"/>
                </a:cxn>
                <a:cxn ang="T11">
                  <a:pos x="T2" y="T3"/>
                </a:cxn>
                <a:cxn ang="T12">
                  <a:pos x="T4" y="T5"/>
                </a:cxn>
                <a:cxn ang="T13">
                  <a:pos x="T6" y="T7"/>
                </a:cxn>
                <a:cxn ang="T14">
                  <a:pos x="T8" y="T9"/>
                </a:cxn>
              </a:cxnLst>
              <a:rect l="T15" t="T16" r="T17" b="T18"/>
              <a:pathLst>
                <a:path w="17" h="421">
                  <a:moveTo>
                    <a:pt x="0" y="0"/>
                  </a:moveTo>
                  <a:lnTo>
                    <a:pt x="16" y="0"/>
                  </a:lnTo>
                  <a:lnTo>
                    <a:pt x="16" y="420"/>
                  </a:lnTo>
                  <a:lnTo>
                    <a:pt x="0" y="42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35" name="Freeform 1222"/>
            <p:cNvSpPr>
              <a:spLocks/>
            </p:cNvSpPr>
            <p:nvPr/>
          </p:nvSpPr>
          <p:spPr bwMode="auto">
            <a:xfrm>
              <a:off x="675" y="1554"/>
              <a:ext cx="17" cy="415"/>
            </a:xfrm>
            <a:custGeom>
              <a:avLst/>
              <a:gdLst>
                <a:gd name="T0" fmla="*/ 0 w 17"/>
                <a:gd name="T1" fmla="*/ 0 h 415"/>
                <a:gd name="T2" fmla="*/ 16 w 17"/>
                <a:gd name="T3" fmla="*/ 0 h 415"/>
                <a:gd name="T4" fmla="*/ 16 w 17"/>
                <a:gd name="T5" fmla="*/ 414 h 415"/>
                <a:gd name="T6" fmla="*/ 0 w 17"/>
                <a:gd name="T7" fmla="*/ 414 h 415"/>
                <a:gd name="T8" fmla="*/ 0 w 17"/>
                <a:gd name="T9" fmla="*/ 0 h 415"/>
                <a:gd name="T10" fmla="*/ 0 60000 65536"/>
                <a:gd name="T11" fmla="*/ 0 60000 65536"/>
                <a:gd name="T12" fmla="*/ 0 60000 65536"/>
                <a:gd name="T13" fmla="*/ 0 60000 65536"/>
                <a:gd name="T14" fmla="*/ 0 60000 65536"/>
                <a:gd name="T15" fmla="*/ 0 w 17"/>
                <a:gd name="T16" fmla="*/ 0 h 415"/>
                <a:gd name="T17" fmla="*/ 17 w 17"/>
                <a:gd name="T18" fmla="*/ 415 h 415"/>
              </a:gdLst>
              <a:ahLst/>
              <a:cxnLst>
                <a:cxn ang="T10">
                  <a:pos x="T0" y="T1"/>
                </a:cxn>
                <a:cxn ang="T11">
                  <a:pos x="T2" y="T3"/>
                </a:cxn>
                <a:cxn ang="T12">
                  <a:pos x="T4" y="T5"/>
                </a:cxn>
                <a:cxn ang="T13">
                  <a:pos x="T6" y="T7"/>
                </a:cxn>
                <a:cxn ang="T14">
                  <a:pos x="T8" y="T9"/>
                </a:cxn>
              </a:cxnLst>
              <a:rect l="T15" t="T16" r="T17" b="T18"/>
              <a:pathLst>
                <a:path w="17" h="415">
                  <a:moveTo>
                    <a:pt x="0" y="0"/>
                  </a:moveTo>
                  <a:lnTo>
                    <a:pt x="16" y="0"/>
                  </a:lnTo>
                  <a:lnTo>
                    <a:pt x="16" y="414"/>
                  </a:lnTo>
                  <a:lnTo>
                    <a:pt x="0" y="41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36" name="Freeform 1223"/>
            <p:cNvSpPr>
              <a:spLocks/>
            </p:cNvSpPr>
            <p:nvPr/>
          </p:nvSpPr>
          <p:spPr bwMode="auto">
            <a:xfrm>
              <a:off x="675" y="1560"/>
              <a:ext cx="17" cy="409"/>
            </a:xfrm>
            <a:custGeom>
              <a:avLst/>
              <a:gdLst>
                <a:gd name="T0" fmla="*/ 0 w 17"/>
                <a:gd name="T1" fmla="*/ 0 h 409"/>
                <a:gd name="T2" fmla="*/ 16 w 17"/>
                <a:gd name="T3" fmla="*/ 0 h 409"/>
                <a:gd name="T4" fmla="*/ 16 w 17"/>
                <a:gd name="T5" fmla="*/ 408 h 409"/>
                <a:gd name="T6" fmla="*/ 0 w 17"/>
                <a:gd name="T7" fmla="*/ 408 h 409"/>
                <a:gd name="T8" fmla="*/ 0 w 17"/>
                <a:gd name="T9" fmla="*/ 0 h 409"/>
                <a:gd name="T10" fmla="*/ 0 60000 65536"/>
                <a:gd name="T11" fmla="*/ 0 60000 65536"/>
                <a:gd name="T12" fmla="*/ 0 60000 65536"/>
                <a:gd name="T13" fmla="*/ 0 60000 65536"/>
                <a:gd name="T14" fmla="*/ 0 60000 65536"/>
                <a:gd name="T15" fmla="*/ 0 w 17"/>
                <a:gd name="T16" fmla="*/ 0 h 409"/>
                <a:gd name="T17" fmla="*/ 17 w 17"/>
                <a:gd name="T18" fmla="*/ 409 h 409"/>
              </a:gdLst>
              <a:ahLst/>
              <a:cxnLst>
                <a:cxn ang="T10">
                  <a:pos x="T0" y="T1"/>
                </a:cxn>
                <a:cxn ang="T11">
                  <a:pos x="T2" y="T3"/>
                </a:cxn>
                <a:cxn ang="T12">
                  <a:pos x="T4" y="T5"/>
                </a:cxn>
                <a:cxn ang="T13">
                  <a:pos x="T6" y="T7"/>
                </a:cxn>
                <a:cxn ang="T14">
                  <a:pos x="T8" y="T9"/>
                </a:cxn>
              </a:cxnLst>
              <a:rect l="T15" t="T16" r="T17" b="T18"/>
              <a:pathLst>
                <a:path w="17" h="409">
                  <a:moveTo>
                    <a:pt x="0" y="0"/>
                  </a:moveTo>
                  <a:lnTo>
                    <a:pt x="16" y="0"/>
                  </a:lnTo>
                  <a:lnTo>
                    <a:pt x="16" y="408"/>
                  </a:lnTo>
                  <a:lnTo>
                    <a:pt x="0" y="40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37" name="Freeform 1224"/>
            <p:cNvSpPr>
              <a:spLocks/>
            </p:cNvSpPr>
            <p:nvPr/>
          </p:nvSpPr>
          <p:spPr bwMode="auto">
            <a:xfrm>
              <a:off x="675" y="1560"/>
              <a:ext cx="17" cy="409"/>
            </a:xfrm>
            <a:custGeom>
              <a:avLst/>
              <a:gdLst>
                <a:gd name="T0" fmla="*/ 0 w 17"/>
                <a:gd name="T1" fmla="*/ 0 h 409"/>
                <a:gd name="T2" fmla="*/ 16 w 17"/>
                <a:gd name="T3" fmla="*/ 0 h 409"/>
                <a:gd name="T4" fmla="*/ 16 w 17"/>
                <a:gd name="T5" fmla="*/ 408 h 409"/>
                <a:gd name="T6" fmla="*/ 0 w 17"/>
                <a:gd name="T7" fmla="*/ 408 h 409"/>
                <a:gd name="T8" fmla="*/ 0 w 17"/>
                <a:gd name="T9" fmla="*/ 0 h 409"/>
                <a:gd name="T10" fmla="*/ 0 60000 65536"/>
                <a:gd name="T11" fmla="*/ 0 60000 65536"/>
                <a:gd name="T12" fmla="*/ 0 60000 65536"/>
                <a:gd name="T13" fmla="*/ 0 60000 65536"/>
                <a:gd name="T14" fmla="*/ 0 60000 65536"/>
                <a:gd name="T15" fmla="*/ 0 w 17"/>
                <a:gd name="T16" fmla="*/ 0 h 409"/>
                <a:gd name="T17" fmla="*/ 17 w 17"/>
                <a:gd name="T18" fmla="*/ 409 h 409"/>
              </a:gdLst>
              <a:ahLst/>
              <a:cxnLst>
                <a:cxn ang="T10">
                  <a:pos x="T0" y="T1"/>
                </a:cxn>
                <a:cxn ang="T11">
                  <a:pos x="T2" y="T3"/>
                </a:cxn>
                <a:cxn ang="T12">
                  <a:pos x="T4" y="T5"/>
                </a:cxn>
                <a:cxn ang="T13">
                  <a:pos x="T6" y="T7"/>
                </a:cxn>
                <a:cxn ang="T14">
                  <a:pos x="T8" y="T9"/>
                </a:cxn>
              </a:cxnLst>
              <a:rect l="T15" t="T16" r="T17" b="T18"/>
              <a:pathLst>
                <a:path w="17" h="409">
                  <a:moveTo>
                    <a:pt x="0" y="0"/>
                  </a:moveTo>
                  <a:lnTo>
                    <a:pt x="16" y="0"/>
                  </a:lnTo>
                  <a:lnTo>
                    <a:pt x="16" y="408"/>
                  </a:lnTo>
                  <a:lnTo>
                    <a:pt x="0" y="40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38" name="Freeform 1225"/>
            <p:cNvSpPr>
              <a:spLocks/>
            </p:cNvSpPr>
            <p:nvPr/>
          </p:nvSpPr>
          <p:spPr bwMode="auto">
            <a:xfrm>
              <a:off x="679" y="1566"/>
              <a:ext cx="17" cy="403"/>
            </a:xfrm>
            <a:custGeom>
              <a:avLst/>
              <a:gdLst>
                <a:gd name="T0" fmla="*/ 0 w 17"/>
                <a:gd name="T1" fmla="*/ 0 h 403"/>
                <a:gd name="T2" fmla="*/ 16 w 17"/>
                <a:gd name="T3" fmla="*/ 0 h 403"/>
                <a:gd name="T4" fmla="*/ 16 w 17"/>
                <a:gd name="T5" fmla="*/ 402 h 403"/>
                <a:gd name="T6" fmla="*/ 0 w 17"/>
                <a:gd name="T7" fmla="*/ 402 h 403"/>
                <a:gd name="T8" fmla="*/ 0 w 17"/>
                <a:gd name="T9" fmla="*/ 0 h 403"/>
                <a:gd name="T10" fmla="*/ 0 60000 65536"/>
                <a:gd name="T11" fmla="*/ 0 60000 65536"/>
                <a:gd name="T12" fmla="*/ 0 60000 65536"/>
                <a:gd name="T13" fmla="*/ 0 60000 65536"/>
                <a:gd name="T14" fmla="*/ 0 60000 65536"/>
                <a:gd name="T15" fmla="*/ 0 w 17"/>
                <a:gd name="T16" fmla="*/ 0 h 403"/>
                <a:gd name="T17" fmla="*/ 17 w 17"/>
                <a:gd name="T18" fmla="*/ 403 h 403"/>
              </a:gdLst>
              <a:ahLst/>
              <a:cxnLst>
                <a:cxn ang="T10">
                  <a:pos x="T0" y="T1"/>
                </a:cxn>
                <a:cxn ang="T11">
                  <a:pos x="T2" y="T3"/>
                </a:cxn>
                <a:cxn ang="T12">
                  <a:pos x="T4" y="T5"/>
                </a:cxn>
                <a:cxn ang="T13">
                  <a:pos x="T6" y="T7"/>
                </a:cxn>
                <a:cxn ang="T14">
                  <a:pos x="T8" y="T9"/>
                </a:cxn>
              </a:cxnLst>
              <a:rect l="T15" t="T16" r="T17" b="T18"/>
              <a:pathLst>
                <a:path w="17" h="403">
                  <a:moveTo>
                    <a:pt x="0" y="0"/>
                  </a:moveTo>
                  <a:lnTo>
                    <a:pt x="16" y="0"/>
                  </a:lnTo>
                  <a:lnTo>
                    <a:pt x="16" y="402"/>
                  </a:lnTo>
                  <a:lnTo>
                    <a:pt x="0" y="40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39" name="Freeform 1226"/>
            <p:cNvSpPr>
              <a:spLocks/>
            </p:cNvSpPr>
            <p:nvPr/>
          </p:nvSpPr>
          <p:spPr bwMode="auto">
            <a:xfrm>
              <a:off x="679" y="1569"/>
              <a:ext cx="17" cy="400"/>
            </a:xfrm>
            <a:custGeom>
              <a:avLst/>
              <a:gdLst>
                <a:gd name="T0" fmla="*/ 0 w 17"/>
                <a:gd name="T1" fmla="*/ 0 h 400"/>
                <a:gd name="T2" fmla="*/ 16 w 17"/>
                <a:gd name="T3" fmla="*/ 0 h 400"/>
                <a:gd name="T4" fmla="*/ 16 w 17"/>
                <a:gd name="T5" fmla="*/ 399 h 400"/>
                <a:gd name="T6" fmla="*/ 0 w 17"/>
                <a:gd name="T7" fmla="*/ 399 h 400"/>
                <a:gd name="T8" fmla="*/ 0 w 17"/>
                <a:gd name="T9" fmla="*/ 0 h 400"/>
                <a:gd name="T10" fmla="*/ 0 60000 65536"/>
                <a:gd name="T11" fmla="*/ 0 60000 65536"/>
                <a:gd name="T12" fmla="*/ 0 60000 65536"/>
                <a:gd name="T13" fmla="*/ 0 60000 65536"/>
                <a:gd name="T14" fmla="*/ 0 60000 65536"/>
                <a:gd name="T15" fmla="*/ 0 w 17"/>
                <a:gd name="T16" fmla="*/ 0 h 400"/>
                <a:gd name="T17" fmla="*/ 17 w 17"/>
                <a:gd name="T18" fmla="*/ 400 h 400"/>
              </a:gdLst>
              <a:ahLst/>
              <a:cxnLst>
                <a:cxn ang="T10">
                  <a:pos x="T0" y="T1"/>
                </a:cxn>
                <a:cxn ang="T11">
                  <a:pos x="T2" y="T3"/>
                </a:cxn>
                <a:cxn ang="T12">
                  <a:pos x="T4" y="T5"/>
                </a:cxn>
                <a:cxn ang="T13">
                  <a:pos x="T6" y="T7"/>
                </a:cxn>
                <a:cxn ang="T14">
                  <a:pos x="T8" y="T9"/>
                </a:cxn>
              </a:cxnLst>
              <a:rect l="T15" t="T16" r="T17" b="T18"/>
              <a:pathLst>
                <a:path w="17" h="400">
                  <a:moveTo>
                    <a:pt x="0" y="0"/>
                  </a:moveTo>
                  <a:lnTo>
                    <a:pt x="16" y="0"/>
                  </a:lnTo>
                  <a:lnTo>
                    <a:pt x="16" y="399"/>
                  </a:lnTo>
                  <a:lnTo>
                    <a:pt x="0" y="39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40" name="Freeform 1227"/>
            <p:cNvSpPr>
              <a:spLocks/>
            </p:cNvSpPr>
            <p:nvPr/>
          </p:nvSpPr>
          <p:spPr bwMode="auto">
            <a:xfrm>
              <a:off x="688" y="1574"/>
              <a:ext cx="17" cy="395"/>
            </a:xfrm>
            <a:custGeom>
              <a:avLst/>
              <a:gdLst>
                <a:gd name="T0" fmla="*/ 0 w 17"/>
                <a:gd name="T1" fmla="*/ 0 h 395"/>
                <a:gd name="T2" fmla="*/ 16 w 17"/>
                <a:gd name="T3" fmla="*/ 0 h 395"/>
                <a:gd name="T4" fmla="*/ 16 w 17"/>
                <a:gd name="T5" fmla="*/ 394 h 395"/>
                <a:gd name="T6" fmla="*/ 0 w 17"/>
                <a:gd name="T7" fmla="*/ 394 h 395"/>
                <a:gd name="T8" fmla="*/ 0 w 17"/>
                <a:gd name="T9" fmla="*/ 0 h 395"/>
                <a:gd name="T10" fmla="*/ 0 60000 65536"/>
                <a:gd name="T11" fmla="*/ 0 60000 65536"/>
                <a:gd name="T12" fmla="*/ 0 60000 65536"/>
                <a:gd name="T13" fmla="*/ 0 60000 65536"/>
                <a:gd name="T14" fmla="*/ 0 60000 65536"/>
                <a:gd name="T15" fmla="*/ 0 w 17"/>
                <a:gd name="T16" fmla="*/ 0 h 395"/>
                <a:gd name="T17" fmla="*/ 17 w 17"/>
                <a:gd name="T18" fmla="*/ 395 h 395"/>
              </a:gdLst>
              <a:ahLst/>
              <a:cxnLst>
                <a:cxn ang="T10">
                  <a:pos x="T0" y="T1"/>
                </a:cxn>
                <a:cxn ang="T11">
                  <a:pos x="T2" y="T3"/>
                </a:cxn>
                <a:cxn ang="T12">
                  <a:pos x="T4" y="T5"/>
                </a:cxn>
                <a:cxn ang="T13">
                  <a:pos x="T6" y="T7"/>
                </a:cxn>
                <a:cxn ang="T14">
                  <a:pos x="T8" y="T9"/>
                </a:cxn>
              </a:cxnLst>
              <a:rect l="T15" t="T16" r="T17" b="T18"/>
              <a:pathLst>
                <a:path w="17" h="395">
                  <a:moveTo>
                    <a:pt x="0" y="0"/>
                  </a:moveTo>
                  <a:lnTo>
                    <a:pt x="16" y="0"/>
                  </a:lnTo>
                  <a:lnTo>
                    <a:pt x="16" y="394"/>
                  </a:lnTo>
                  <a:lnTo>
                    <a:pt x="0" y="39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41" name="Freeform 1228"/>
            <p:cNvSpPr>
              <a:spLocks/>
            </p:cNvSpPr>
            <p:nvPr/>
          </p:nvSpPr>
          <p:spPr bwMode="auto">
            <a:xfrm>
              <a:off x="688" y="1580"/>
              <a:ext cx="17" cy="389"/>
            </a:xfrm>
            <a:custGeom>
              <a:avLst/>
              <a:gdLst>
                <a:gd name="T0" fmla="*/ 0 w 17"/>
                <a:gd name="T1" fmla="*/ 0 h 389"/>
                <a:gd name="T2" fmla="*/ 16 w 17"/>
                <a:gd name="T3" fmla="*/ 0 h 389"/>
                <a:gd name="T4" fmla="*/ 16 w 17"/>
                <a:gd name="T5" fmla="*/ 388 h 389"/>
                <a:gd name="T6" fmla="*/ 0 w 17"/>
                <a:gd name="T7" fmla="*/ 388 h 389"/>
                <a:gd name="T8" fmla="*/ 0 w 17"/>
                <a:gd name="T9" fmla="*/ 0 h 389"/>
                <a:gd name="T10" fmla="*/ 0 60000 65536"/>
                <a:gd name="T11" fmla="*/ 0 60000 65536"/>
                <a:gd name="T12" fmla="*/ 0 60000 65536"/>
                <a:gd name="T13" fmla="*/ 0 60000 65536"/>
                <a:gd name="T14" fmla="*/ 0 60000 65536"/>
                <a:gd name="T15" fmla="*/ 0 w 17"/>
                <a:gd name="T16" fmla="*/ 0 h 389"/>
                <a:gd name="T17" fmla="*/ 17 w 17"/>
                <a:gd name="T18" fmla="*/ 389 h 389"/>
              </a:gdLst>
              <a:ahLst/>
              <a:cxnLst>
                <a:cxn ang="T10">
                  <a:pos x="T0" y="T1"/>
                </a:cxn>
                <a:cxn ang="T11">
                  <a:pos x="T2" y="T3"/>
                </a:cxn>
                <a:cxn ang="T12">
                  <a:pos x="T4" y="T5"/>
                </a:cxn>
                <a:cxn ang="T13">
                  <a:pos x="T6" y="T7"/>
                </a:cxn>
                <a:cxn ang="T14">
                  <a:pos x="T8" y="T9"/>
                </a:cxn>
              </a:cxnLst>
              <a:rect l="T15" t="T16" r="T17" b="T18"/>
              <a:pathLst>
                <a:path w="17" h="389">
                  <a:moveTo>
                    <a:pt x="0" y="0"/>
                  </a:moveTo>
                  <a:lnTo>
                    <a:pt x="16" y="0"/>
                  </a:lnTo>
                  <a:lnTo>
                    <a:pt x="16" y="388"/>
                  </a:lnTo>
                  <a:lnTo>
                    <a:pt x="0" y="38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42" name="Freeform 1229"/>
            <p:cNvSpPr>
              <a:spLocks/>
            </p:cNvSpPr>
            <p:nvPr/>
          </p:nvSpPr>
          <p:spPr bwMode="auto">
            <a:xfrm>
              <a:off x="693" y="1586"/>
              <a:ext cx="17" cy="383"/>
            </a:xfrm>
            <a:custGeom>
              <a:avLst/>
              <a:gdLst>
                <a:gd name="T0" fmla="*/ 0 w 17"/>
                <a:gd name="T1" fmla="*/ 0 h 383"/>
                <a:gd name="T2" fmla="*/ 16 w 17"/>
                <a:gd name="T3" fmla="*/ 0 h 383"/>
                <a:gd name="T4" fmla="*/ 16 w 17"/>
                <a:gd name="T5" fmla="*/ 382 h 383"/>
                <a:gd name="T6" fmla="*/ 0 w 17"/>
                <a:gd name="T7" fmla="*/ 382 h 383"/>
                <a:gd name="T8" fmla="*/ 0 w 17"/>
                <a:gd name="T9" fmla="*/ 0 h 383"/>
                <a:gd name="T10" fmla="*/ 0 60000 65536"/>
                <a:gd name="T11" fmla="*/ 0 60000 65536"/>
                <a:gd name="T12" fmla="*/ 0 60000 65536"/>
                <a:gd name="T13" fmla="*/ 0 60000 65536"/>
                <a:gd name="T14" fmla="*/ 0 60000 65536"/>
                <a:gd name="T15" fmla="*/ 0 w 17"/>
                <a:gd name="T16" fmla="*/ 0 h 383"/>
                <a:gd name="T17" fmla="*/ 17 w 17"/>
                <a:gd name="T18" fmla="*/ 383 h 383"/>
              </a:gdLst>
              <a:ahLst/>
              <a:cxnLst>
                <a:cxn ang="T10">
                  <a:pos x="T0" y="T1"/>
                </a:cxn>
                <a:cxn ang="T11">
                  <a:pos x="T2" y="T3"/>
                </a:cxn>
                <a:cxn ang="T12">
                  <a:pos x="T4" y="T5"/>
                </a:cxn>
                <a:cxn ang="T13">
                  <a:pos x="T6" y="T7"/>
                </a:cxn>
                <a:cxn ang="T14">
                  <a:pos x="T8" y="T9"/>
                </a:cxn>
              </a:cxnLst>
              <a:rect l="T15" t="T16" r="T17" b="T18"/>
              <a:pathLst>
                <a:path w="17" h="383">
                  <a:moveTo>
                    <a:pt x="0" y="0"/>
                  </a:moveTo>
                  <a:lnTo>
                    <a:pt x="16" y="0"/>
                  </a:lnTo>
                  <a:lnTo>
                    <a:pt x="16" y="382"/>
                  </a:lnTo>
                  <a:lnTo>
                    <a:pt x="0" y="38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43" name="Freeform 1230"/>
            <p:cNvSpPr>
              <a:spLocks/>
            </p:cNvSpPr>
            <p:nvPr/>
          </p:nvSpPr>
          <p:spPr bwMode="auto">
            <a:xfrm>
              <a:off x="693" y="1589"/>
              <a:ext cx="17" cy="380"/>
            </a:xfrm>
            <a:custGeom>
              <a:avLst/>
              <a:gdLst>
                <a:gd name="T0" fmla="*/ 0 w 17"/>
                <a:gd name="T1" fmla="*/ 0 h 380"/>
                <a:gd name="T2" fmla="*/ 16 w 17"/>
                <a:gd name="T3" fmla="*/ 0 h 380"/>
                <a:gd name="T4" fmla="*/ 16 w 17"/>
                <a:gd name="T5" fmla="*/ 379 h 380"/>
                <a:gd name="T6" fmla="*/ 0 w 17"/>
                <a:gd name="T7" fmla="*/ 379 h 380"/>
                <a:gd name="T8" fmla="*/ 0 w 17"/>
                <a:gd name="T9" fmla="*/ 0 h 380"/>
                <a:gd name="T10" fmla="*/ 0 60000 65536"/>
                <a:gd name="T11" fmla="*/ 0 60000 65536"/>
                <a:gd name="T12" fmla="*/ 0 60000 65536"/>
                <a:gd name="T13" fmla="*/ 0 60000 65536"/>
                <a:gd name="T14" fmla="*/ 0 60000 65536"/>
                <a:gd name="T15" fmla="*/ 0 w 17"/>
                <a:gd name="T16" fmla="*/ 0 h 380"/>
                <a:gd name="T17" fmla="*/ 17 w 17"/>
                <a:gd name="T18" fmla="*/ 380 h 380"/>
              </a:gdLst>
              <a:ahLst/>
              <a:cxnLst>
                <a:cxn ang="T10">
                  <a:pos x="T0" y="T1"/>
                </a:cxn>
                <a:cxn ang="T11">
                  <a:pos x="T2" y="T3"/>
                </a:cxn>
                <a:cxn ang="T12">
                  <a:pos x="T4" y="T5"/>
                </a:cxn>
                <a:cxn ang="T13">
                  <a:pos x="T6" y="T7"/>
                </a:cxn>
                <a:cxn ang="T14">
                  <a:pos x="T8" y="T9"/>
                </a:cxn>
              </a:cxnLst>
              <a:rect l="T15" t="T16" r="T17" b="T18"/>
              <a:pathLst>
                <a:path w="17" h="380">
                  <a:moveTo>
                    <a:pt x="0" y="0"/>
                  </a:moveTo>
                  <a:lnTo>
                    <a:pt x="16" y="0"/>
                  </a:lnTo>
                  <a:lnTo>
                    <a:pt x="16" y="379"/>
                  </a:lnTo>
                  <a:lnTo>
                    <a:pt x="0" y="37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44" name="Freeform 1231"/>
            <p:cNvSpPr>
              <a:spLocks/>
            </p:cNvSpPr>
            <p:nvPr/>
          </p:nvSpPr>
          <p:spPr bwMode="auto">
            <a:xfrm>
              <a:off x="693" y="1594"/>
              <a:ext cx="17" cy="375"/>
            </a:xfrm>
            <a:custGeom>
              <a:avLst/>
              <a:gdLst>
                <a:gd name="T0" fmla="*/ 0 w 17"/>
                <a:gd name="T1" fmla="*/ 0 h 375"/>
                <a:gd name="T2" fmla="*/ 16 w 17"/>
                <a:gd name="T3" fmla="*/ 0 h 375"/>
                <a:gd name="T4" fmla="*/ 16 w 17"/>
                <a:gd name="T5" fmla="*/ 374 h 375"/>
                <a:gd name="T6" fmla="*/ 0 w 17"/>
                <a:gd name="T7" fmla="*/ 374 h 375"/>
                <a:gd name="T8" fmla="*/ 0 w 17"/>
                <a:gd name="T9" fmla="*/ 0 h 375"/>
                <a:gd name="T10" fmla="*/ 0 60000 65536"/>
                <a:gd name="T11" fmla="*/ 0 60000 65536"/>
                <a:gd name="T12" fmla="*/ 0 60000 65536"/>
                <a:gd name="T13" fmla="*/ 0 60000 65536"/>
                <a:gd name="T14" fmla="*/ 0 60000 65536"/>
                <a:gd name="T15" fmla="*/ 0 w 17"/>
                <a:gd name="T16" fmla="*/ 0 h 375"/>
                <a:gd name="T17" fmla="*/ 17 w 17"/>
                <a:gd name="T18" fmla="*/ 375 h 375"/>
              </a:gdLst>
              <a:ahLst/>
              <a:cxnLst>
                <a:cxn ang="T10">
                  <a:pos x="T0" y="T1"/>
                </a:cxn>
                <a:cxn ang="T11">
                  <a:pos x="T2" y="T3"/>
                </a:cxn>
                <a:cxn ang="T12">
                  <a:pos x="T4" y="T5"/>
                </a:cxn>
                <a:cxn ang="T13">
                  <a:pos x="T6" y="T7"/>
                </a:cxn>
                <a:cxn ang="T14">
                  <a:pos x="T8" y="T9"/>
                </a:cxn>
              </a:cxnLst>
              <a:rect l="T15" t="T16" r="T17" b="T18"/>
              <a:pathLst>
                <a:path w="17" h="375">
                  <a:moveTo>
                    <a:pt x="0" y="0"/>
                  </a:moveTo>
                  <a:lnTo>
                    <a:pt x="16" y="0"/>
                  </a:lnTo>
                  <a:lnTo>
                    <a:pt x="16" y="374"/>
                  </a:lnTo>
                  <a:lnTo>
                    <a:pt x="0" y="37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45" name="Freeform 1232"/>
            <p:cNvSpPr>
              <a:spLocks/>
            </p:cNvSpPr>
            <p:nvPr/>
          </p:nvSpPr>
          <p:spPr bwMode="auto">
            <a:xfrm>
              <a:off x="697" y="1600"/>
              <a:ext cx="17" cy="369"/>
            </a:xfrm>
            <a:custGeom>
              <a:avLst/>
              <a:gdLst>
                <a:gd name="T0" fmla="*/ 0 w 17"/>
                <a:gd name="T1" fmla="*/ 0 h 369"/>
                <a:gd name="T2" fmla="*/ 16 w 17"/>
                <a:gd name="T3" fmla="*/ 0 h 369"/>
                <a:gd name="T4" fmla="*/ 16 w 17"/>
                <a:gd name="T5" fmla="*/ 368 h 369"/>
                <a:gd name="T6" fmla="*/ 0 w 17"/>
                <a:gd name="T7" fmla="*/ 368 h 369"/>
                <a:gd name="T8" fmla="*/ 0 w 17"/>
                <a:gd name="T9" fmla="*/ 0 h 369"/>
                <a:gd name="T10" fmla="*/ 0 60000 65536"/>
                <a:gd name="T11" fmla="*/ 0 60000 65536"/>
                <a:gd name="T12" fmla="*/ 0 60000 65536"/>
                <a:gd name="T13" fmla="*/ 0 60000 65536"/>
                <a:gd name="T14" fmla="*/ 0 60000 65536"/>
                <a:gd name="T15" fmla="*/ 0 w 17"/>
                <a:gd name="T16" fmla="*/ 0 h 369"/>
                <a:gd name="T17" fmla="*/ 17 w 17"/>
                <a:gd name="T18" fmla="*/ 369 h 369"/>
              </a:gdLst>
              <a:ahLst/>
              <a:cxnLst>
                <a:cxn ang="T10">
                  <a:pos x="T0" y="T1"/>
                </a:cxn>
                <a:cxn ang="T11">
                  <a:pos x="T2" y="T3"/>
                </a:cxn>
                <a:cxn ang="T12">
                  <a:pos x="T4" y="T5"/>
                </a:cxn>
                <a:cxn ang="T13">
                  <a:pos x="T6" y="T7"/>
                </a:cxn>
                <a:cxn ang="T14">
                  <a:pos x="T8" y="T9"/>
                </a:cxn>
              </a:cxnLst>
              <a:rect l="T15" t="T16" r="T17" b="T18"/>
              <a:pathLst>
                <a:path w="17" h="369">
                  <a:moveTo>
                    <a:pt x="0" y="0"/>
                  </a:moveTo>
                  <a:lnTo>
                    <a:pt x="16" y="0"/>
                  </a:lnTo>
                  <a:lnTo>
                    <a:pt x="16" y="368"/>
                  </a:lnTo>
                  <a:lnTo>
                    <a:pt x="0" y="36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46" name="Freeform 1233"/>
            <p:cNvSpPr>
              <a:spLocks/>
            </p:cNvSpPr>
            <p:nvPr/>
          </p:nvSpPr>
          <p:spPr bwMode="auto">
            <a:xfrm>
              <a:off x="697" y="1606"/>
              <a:ext cx="17" cy="363"/>
            </a:xfrm>
            <a:custGeom>
              <a:avLst/>
              <a:gdLst>
                <a:gd name="T0" fmla="*/ 0 w 17"/>
                <a:gd name="T1" fmla="*/ 0 h 363"/>
                <a:gd name="T2" fmla="*/ 16 w 17"/>
                <a:gd name="T3" fmla="*/ 0 h 363"/>
                <a:gd name="T4" fmla="*/ 16 w 17"/>
                <a:gd name="T5" fmla="*/ 362 h 363"/>
                <a:gd name="T6" fmla="*/ 0 w 17"/>
                <a:gd name="T7" fmla="*/ 362 h 363"/>
                <a:gd name="T8" fmla="*/ 0 w 17"/>
                <a:gd name="T9" fmla="*/ 0 h 363"/>
                <a:gd name="T10" fmla="*/ 0 60000 65536"/>
                <a:gd name="T11" fmla="*/ 0 60000 65536"/>
                <a:gd name="T12" fmla="*/ 0 60000 65536"/>
                <a:gd name="T13" fmla="*/ 0 60000 65536"/>
                <a:gd name="T14" fmla="*/ 0 60000 65536"/>
                <a:gd name="T15" fmla="*/ 0 w 17"/>
                <a:gd name="T16" fmla="*/ 0 h 363"/>
                <a:gd name="T17" fmla="*/ 17 w 17"/>
                <a:gd name="T18" fmla="*/ 363 h 363"/>
              </a:gdLst>
              <a:ahLst/>
              <a:cxnLst>
                <a:cxn ang="T10">
                  <a:pos x="T0" y="T1"/>
                </a:cxn>
                <a:cxn ang="T11">
                  <a:pos x="T2" y="T3"/>
                </a:cxn>
                <a:cxn ang="T12">
                  <a:pos x="T4" y="T5"/>
                </a:cxn>
                <a:cxn ang="T13">
                  <a:pos x="T6" y="T7"/>
                </a:cxn>
                <a:cxn ang="T14">
                  <a:pos x="T8" y="T9"/>
                </a:cxn>
              </a:cxnLst>
              <a:rect l="T15" t="T16" r="T17" b="T18"/>
              <a:pathLst>
                <a:path w="17" h="363">
                  <a:moveTo>
                    <a:pt x="0" y="0"/>
                  </a:moveTo>
                  <a:lnTo>
                    <a:pt x="16" y="0"/>
                  </a:lnTo>
                  <a:lnTo>
                    <a:pt x="16" y="362"/>
                  </a:lnTo>
                  <a:lnTo>
                    <a:pt x="0" y="36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47" name="Freeform 1234"/>
            <p:cNvSpPr>
              <a:spLocks/>
            </p:cNvSpPr>
            <p:nvPr/>
          </p:nvSpPr>
          <p:spPr bwMode="auto">
            <a:xfrm>
              <a:off x="702" y="1609"/>
              <a:ext cx="17" cy="360"/>
            </a:xfrm>
            <a:custGeom>
              <a:avLst/>
              <a:gdLst>
                <a:gd name="T0" fmla="*/ 0 w 17"/>
                <a:gd name="T1" fmla="*/ 0 h 360"/>
                <a:gd name="T2" fmla="*/ 16 w 17"/>
                <a:gd name="T3" fmla="*/ 0 h 360"/>
                <a:gd name="T4" fmla="*/ 16 w 17"/>
                <a:gd name="T5" fmla="*/ 359 h 360"/>
                <a:gd name="T6" fmla="*/ 0 w 17"/>
                <a:gd name="T7" fmla="*/ 359 h 360"/>
                <a:gd name="T8" fmla="*/ 0 w 17"/>
                <a:gd name="T9" fmla="*/ 0 h 360"/>
                <a:gd name="T10" fmla="*/ 0 60000 65536"/>
                <a:gd name="T11" fmla="*/ 0 60000 65536"/>
                <a:gd name="T12" fmla="*/ 0 60000 65536"/>
                <a:gd name="T13" fmla="*/ 0 60000 65536"/>
                <a:gd name="T14" fmla="*/ 0 60000 65536"/>
                <a:gd name="T15" fmla="*/ 0 w 17"/>
                <a:gd name="T16" fmla="*/ 0 h 360"/>
                <a:gd name="T17" fmla="*/ 17 w 17"/>
                <a:gd name="T18" fmla="*/ 360 h 360"/>
              </a:gdLst>
              <a:ahLst/>
              <a:cxnLst>
                <a:cxn ang="T10">
                  <a:pos x="T0" y="T1"/>
                </a:cxn>
                <a:cxn ang="T11">
                  <a:pos x="T2" y="T3"/>
                </a:cxn>
                <a:cxn ang="T12">
                  <a:pos x="T4" y="T5"/>
                </a:cxn>
                <a:cxn ang="T13">
                  <a:pos x="T6" y="T7"/>
                </a:cxn>
                <a:cxn ang="T14">
                  <a:pos x="T8" y="T9"/>
                </a:cxn>
              </a:cxnLst>
              <a:rect l="T15" t="T16" r="T17" b="T18"/>
              <a:pathLst>
                <a:path w="17" h="360">
                  <a:moveTo>
                    <a:pt x="0" y="0"/>
                  </a:moveTo>
                  <a:lnTo>
                    <a:pt x="16" y="0"/>
                  </a:lnTo>
                  <a:lnTo>
                    <a:pt x="16" y="359"/>
                  </a:lnTo>
                  <a:lnTo>
                    <a:pt x="0" y="35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48" name="Freeform 1235"/>
            <p:cNvSpPr>
              <a:spLocks/>
            </p:cNvSpPr>
            <p:nvPr/>
          </p:nvSpPr>
          <p:spPr bwMode="auto">
            <a:xfrm>
              <a:off x="702" y="1615"/>
              <a:ext cx="17" cy="354"/>
            </a:xfrm>
            <a:custGeom>
              <a:avLst/>
              <a:gdLst>
                <a:gd name="T0" fmla="*/ 0 w 17"/>
                <a:gd name="T1" fmla="*/ 0 h 354"/>
                <a:gd name="T2" fmla="*/ 16 w 17"/>
                <a:gd name="T3" fmla="*/ 0 h 354"/>
                <a:gd name="T4" fmla="*/ 16 w 17"/>
                <a:gd name="T5" fmla="*/ 353 h 354"/>
                <a:gd name="T6" fmla="*/ 0 w 17"/>
                <a:gd name="T7" fmla="*/ 353 h 354"/>
                <a:gd name="T8" fmla="*/ 0 w 17"/>
                <a:gd name="T9" fmla="*/ 0 h 354"/>
                <a:gd name="T10" fmla="*/ 0 60000 65536"/>
                <a:gd name="T11" fmla="*/ 0 60000 65536"/>
                <a:gd name="T12" fmla="*/ 0 60000 65536"/>
                <a:gd name="T13" fmla="*/ 0 60000 65536"/>
                <a:gd name="T14" fmla="*/ 0 60000 65536"/>
                <a:gd name="T15" fmla="*/ 0 w 17"/>
                <a:gd name="T16" fmla="*/ 0 h 354"/>
                <a:gd name="T17" fmla="*/ 17 w 17"/>
                <a:gd name="T18" fmla="*/ 354 h 354"/>
              </a:gdLst>
              <a:ahLst/>
              <a:cxnLst>
                <a:cxn ang="T10">
                  <a:pos x="T0" y="T1"/>
                </a:cxn>
                <a:cxn ang="T11">
                  <a:pos x="T2" y="T3"/>
                </a:cxn>
                <a:cxn ang="T12">
                  <a:pos x="T4" y="T5"/>
                </a:cxn>
                <a:cxn ang="T13">
                  <a:pos x="T6" y="T7"/>
                </a:cxn>
                <a:cxn ang="T14">
                  <a:pos x="T8" y="T9"/>
                </a:cxn>
              </a:cxnLst>
              <a:rect l="T15" t="T16" r="T17" b="T18"/>
              <a:pathLst>
                <a:path w="17" h="354">
                  <a:moveTo>
                    <a:pt x="0" y="0"/>
                  </a:moveTo>
                  <a:lnTo>
                    <a:pt x="16" y="0"/>
                  </a:lnTo>
                  <a:lnTo>
                    <a:pt x="16" y="353"/>
                  </a:lnTo>
                  <a:lnTo>
                    <a:pt x="0" y="353"/>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49" name="Freeform 1236"/>
            <p:cNvSpPr>
              <a:spLocks/>
            </p:cNvSpPr>
            <p:nvPr/>
          </p:nvSpPr>
          <p:spPr bwMode="auto">
            <a:xfrm>
              <a:off x="711" y="1620"/>
              <a:ext cx="17" cy="349"/>
            </a:xfrm>
            <a:custGeom>
              <a:avLst/>
              <a:gdLst>
                <a:gd name="T0" fmla="*/ 0 w 17"/>
                <a:gd name="T1" fmla="*/ 0 h 349"/>
                <a:gd name="T2" fmla="*/ 16 w 17"/>
                <a:gd name="T3" fmla="*/ 0 h 349"/>
                <a:gd name="T4" fmla="*/ 16 w 17"/>
                <a:gd name="T5" fmla="*/ 348 h 349"/>
                <a:gd name="T6" fmla="*/ 0 w 17"/>
                <a:gd name="T7" fmla="*/ 348 h 349"/>
                <a:gd name="T8" fmla="*/ 0 w 17"/>
                <a:gd name="T9" fmla="*/ 0 h 349"/>
                <a:gd name="T10" fmla="*/ 0 60000 65536"/>
                <a:gd name="T11" fmla="*/ 0 60000 65536"/>
                <a:gd name="T12" fmla="*/ 0 60000 65536"/>
                <a:gd name="T13" fmla="*/ 0 60000 65536"/>
                <a:gd name="T14" fmla="*/ 0 60000 65536"/>
                <a:gd name="T15" fmla="*/ 0 w 17"/>
                <a:gd name="T16" fmla="*/ 0 h 349"/>
                <a:gd name="T17" fmla="*/ 17 w 17"/>
                <a:gd name="T18" fmla="*/ 349 h 349"/>
              </a:gdLst>
              <a:ahLst/>
              <a:cxnLst>
                <a:cxn ang="T10">
                  <a:pos x="T0" y="T1"/>
                </a:cxn>
                <a:cxn ang="T11">
                  <a:pos x="T2" y="T3"/>
                </a:cxn>
                <a:cxn ang="T12">
                  <a:pos x="T4" y="T5"/>
                </a:cxn>
                <a:cxn ang="T13">
                  <a:pos x="T6" y="T7"/>
                </a:cxn>
                <a:cxn ang="T14">
                  <a:pos x="T8" y="T9"/>
                </a:cxn>
              </a:cxnLst>
              <a:rect l="T15" t="T16" r="T17" b="T18"/>
              <a:pathLst>
                <a:path w="17" h="349">
                  <a:moveTo>
                    <a:pt x="0" y="0"/>
                  </a:moveTo>
                  <a:lnTo>
                    <a:pt x="16" y="0"/>
                  </a:lnTo>
                  <a:lnTo>
                    <a:pt x="16" y="348"/>
                  </a:lnTo>
                  <a:lnTo>
                    <a:pt x="0" y="34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50" name="Freeform 1237"/>
            <p:cNvSpPr>
              <a:spLocks/>
            </p:cNvSpPr>
            <p:nvPr/>
          </p:nvSpPr>
          <p:spPr bwMode="auto">
            <a:xfrm>
              <a:off x="711" y="1620"/>
              <a:ext cx="17" cy="349"/>
            </a:xfrm>
            <a:custGeom>
              <a:avLst/>
              <a:gdLst>
                <a:gd name="T0" fmla="*/ 0 w 17"/>
                <a:gd name="T1" fmla="*/ 0 h 349"/>
                <a:gd name="T2" fmla="*/ 16 w 17"/>
                <a:gd name="T3" fmla="*/ 0 h 349"/>
                <a:gd name="T4" fmla="*/ 16 w 17"/>
                <a:gd name="T5" fmla="*/ 348 h 349"/>
                <a:gd name="T6" fmla="*/ 0 w 17"/>
                <a:gd name="T7" fmla="*/ 348 h 349"/>
                <a:gd name="T8" fmla="*/ 0 w 17"/>
                <a:gd name="T9" fmla="*/ 0 h 349"/>
                <a:gd name="T10" fmla="*/ 0 60000 65536"/>
                <a:gd name="T11" fmla="*/ 0 60000 65536"/>
                <a:gd name="T12" fmla="*/ 0 60000 65536"/>
                <a:gd name="T13" fmla="*/ 0 60000 65536"/>
                <a:gd name="T14" fmla="*/ 0 60000 65536"/>
                <a:gd name="T15" fmla="*/ 0 w 17"/>
                <a:gd name="T16" fmla="*/ 0 h 349"/>
                <a:gd name="T17" fmla="*/ 17 w 17"/>
                <a:gd name="T18" fmla="*/ 349 h 349"/>
              </a:gdLst>
              <a:ahLst/>
              <a:cxnLst>
                <a:cxn ang="T10">
                  <a:pos x="T0" y="T1"/>
                </a:cxn>
                <a:cxn ang="T11">
                  <a:pos x="T2" y="T3"/>
                </a:cxn>
                <a:cxn ang="T12">
                  <a:pos x="T4" y="T5"/>
                </a:cxn>
                <a:cxn ang="T13">
                  <a:pos x="T6" y="T7"/>
                </a:cxn>
                <a:cxn ang="T14">
                  <a:pos x="T8" y="T9"/>
                </a:cxn>
              </a:cxnLst>
              <a:rect l="T15" t="T16" r="T17" b="T18"/>
              <a:pathLst>
                <a:path w="17" h="349">
                  <a:moveTo>
                    <a:pt x="0" y="0"/>
                  </a:moveTo>
                  <a:lnTo>
                    <a:pt x="16" y="0"/>
                  </a:lnTo>
                  <a:lnTo>
                    <a:pt x="16" y="348"/>
                  </a:lnTo>
                  <a:lnTo>
                    <a:pt x="0" y="34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51" name="Freeform 1238"/>
            <p:cNvSpPr>
              <a:spLocks/>
            </p:cNvSpPr>
            <p:nvPr/>
          </p:nvSpPr>
          <p:spPr bwMode="auto">
            <a:xfrm>
              <a:off x="711" y="1626"/>
              <a:ext cx="17" cy="343"/>
            </a:xfrm>
            <a:custGeom>
              <a:avLst/>
              <a:gdLst>
                <a:gd name="T0" fmla="*/ 0 w 17"/>
                <a:gd name="T1" fmla="*/ 0 h 343"/>
                <a:gd name="T2" fmla="*/ 16 w 17"/>
                <a:gd name="T3" fmla="*/ 0 h 343"/>
                <a:gd name="T4" fmla="*/ 16 w 17"/>
                <a:gd name="T5" fmla="*/ 342 h 343"/>
                <a:gd name="T6" fmla="*/ 0 w 17"/>
                <a:gd name="T7" fmla="*/ 342 h 343"/>
                <a:gd name="T8" fmla="*/ 0 w 17"/>
                <a:gd name="T9" fmla="*/ 0 h 343"/>
                <a:gd name="T10" fmla="*/ 0 60000 65536"/>
                <a:gd name="T11" fmla="*/ 0 60000 65536"/>
                <a:gd name="T12" fmla="*/ 0 60000 65536"/>
                <a:gd name="T13" fmla="*/ 0 60000 65536"/>
                <a:gd name="T14" fmla="*/ 0 60000 65536"/>
                <a:gd name="T15" fmla="*/ 0 w 17"/>
                <a:gd name="T16" fmla="*/ 0 h 343"/>
                <a:gd name="T17" fmla="*/ 17 w 17"/>
                <a:gd name="T18" fmla="*/ 343 h 343"/>
              </a:gdLst>
              <a:ahLst/>
              <a:cxnLst>
                <a:cxn ang="T10">
                  <a:pos x="T0" y="T1"/>
                </a:cxn>
                <a:cxn ang="T11">
                  <a:pos x="T2" y="T3"/>
                </a:cxn>
                <a:cxn ang="T12">
                  <a:pos x="T4" y="T5"/>
                </a:cxn>
                <a:cxn ang="T13">
                  <a:pos x="T6" y="T7"/>
                </a:cxn>
                <a:cxn ang="T14">
                  <a:pos x="T8" y="T9"/>
                </a:cxn>
              </a:cxnLst>
              <a:rect l="T15" t="T16" r="T17" b="T18"/>
              <a:pathLst>
                <a:path w="17" h="343">
                  <a:moveTo>
                    <a:pt x="0" y="0"/>
                  </a:moveTo>
                  <a:lnTo>
                    <a:pt x="16" y="0"/>
                  </a:lnTo>
                  <a:lnTo>
                    <a:pt x="16" y="342"/>
                  </a:lnTo>
                  <a:lnTo>
                    <a:pt x="0" y="34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52" name="Freeform 1239"/>
            <p:cNvSpPr>
              <a:spLocks/>
            </p:cNvSpPr>
            <p:nvPr/>
          </p:nvSpPr>
          <p:spPr bwMode="auto">
            <a:xfrm>
              <a:off x="715" y="1632"/>
              <a:ext cx="17" cy="337"/>
            </a:xfrm>
            <a:custGeom>
              <a:avLst/>
              <a:gdLst>
                <a:gd name="T0" fmla="*/ 0 w 17"/>
                <a:gd name="T1" fmla="*/ 0 h 337"/>
                <a:gd name="T2" fmla="*/ 16 w 17"/>
                <a:gd name="T3" fmla="*/ 0 h 337"/>
                <a:gd name="T4" fmla="*/ 16 w 17"/>
                <a:gd name="T5" fmla="*/ 336 h 337"/>
                <a:gd name="T6" fmla="*/ 0 w 17"/>
                <a:gd name="T7" fmla="*/ 336 h 337"/>
                <a:gd name="T8" fmla="*/ 0 w 17"/>
                <a:gd name="T9" fmla="*/ 0 h 337"/>
                <a:gd name="T10" fmla="*/ 0 60000 65536"/>
                <a:gd name="T11" fmla="*/ 0 60000 65536"/>
                <a:gd name="T12" fmla="*/ 0 60000 65536"/>
                <a:gd name="T13" fmla="*/ 0 60000 65536"/>
                <a:gd name="T14" fmla="*/ 0 60000 65536"/>
                <a:gd name="T15" fmla="*/ 0 w 17"/>
                <a:gd name="T16" fmla="*/ 0 h 337"/>
                <a:gd name="T17" fmla="*/ 17 w 17"/>
                <a:gd name="T18" fmla="*/ 337 h 337"/>
              </a:gdLst>
              <a:ahLst/>
              <a:cxnLst>
                <a:cxn ang="T10">
                  <a:pos x="T0" y="T1"/>
                </a:cxn>
                <a:cxn ang="T11">
                  <a:pos x="T2" y="T3"/>
                </a:cxn>
                <a:cxn ang="T12">
                  <a:pos x="T4" y="T5"/>
                </a:cxn>
                <a:cxn ang="T13">
                  <a:pos x="T6" y="T7"/>
                </a:cxn>
                <a:cxn ang="T14">
                  <a:pos x="T8" y="T9"/>
                </a:cxn>
              </a:cxnLst>
              <a:rect l="T15" t="T16" r="T17" b="T18"/>
              <a:pathLst>
                <a:path w="17" h="337">
                  <a:moveTo>
                    <a:pt x="0" y="0"/>
                  </a:moveTo>
                  <a:lnTo>
                    <a:pt x="16" y="0"/>
                  </a:lnTo>
                  <a:lnTo>
                    <a:pt x="16" y="336"/>
                  </a:lnTo>
                  <a:lnTo>
                    <a:pt x="0" y="33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53" name="Freeform 1240"/>
            <p:cNvSpPr>
              <a:spLocks/>
            </p:cNvSpPr>
            <p:nvPr/>
          </p:nvSpPr>
          <p:spPr bwMode="auto">
            <a:xfrm>
              <a:off x="715" y="1635"/>
              <a:ext cx="17" cy="334"/>
            </a:xfrm>
            <a:custGeom>
              <a:avLst/>
              <a:gdLst>
                <a:gd name="T0" fmla="*/ 0 w 17"/>
                <a:gd name="T1" fmla="*/ 0 h 334"/>
                <a:gd name="T2" fmla="*/ 16 w 17"/>
                <a:gd name="T3" fmla="*/ 0 h 334"/>
                <a:gd name="T4" fmla="*/ 16 w 17"/>
                <a:gd name="T5" fmla="*/ 333 h 334"/>
                <a:gd name="T6" fmla="*/ 0 w 17"/>
                <a:gd name="T7" fmla="*/ 333 h 334"/>
                <a:gd name="T8" fmla="*/ 0 w 17"/>
                <a:gd name="T9" fmla="*/ 0 h 334"/>
                <a:gd name="T10" fmla="*/ 0 60000 65536"/>
                <a:gd name="T11" fmla="*/ 0 60000 65536"/>
                <a:gd name="T12" fmla="*/ 0 60000 65536"/>
                <a:gd name="T13" fmla="*/ 0 60000 65536"/>
                <a:gd name="T14" fmla="*/ 0 60000 65536"/>
                <a:gd name="T15" fmla="*/ 0 w 17"/>
                <a:gd name="T16" fmla="*/ 0 h 334"/>
                <a:gd name="T17" fmla="*/ 17 w 17"/>
                <a:gd name="T18" fmla="*/ 334 h 334"/>
              </a:gdLst>
              <a:ahLst/>
              <a:cxnLst>
                <a:cxn ang="T10">
                  <a:pos x="T0" y="T1"/>
                </a:cxn>
                <a:cxn ang="T11">
                  <a:pos x="T2" y="T3"/>
                </a:cxn>
                <a:cxn ang="T12">
                  <a:pos x="T4" y="T5"/>
                </a:cxn>
                <a:cxn ang="T13">
                  <a:pos x="T6" y="T7"/>
                </a:cxn>
                <a:cxn ang="T14">
                  <a:pos x="T8" y="T9"/>
                </a:cxn>
              </a:cxnLst>
              <a:rect l="T15" t="T16" r="T17" b="T18"/>
              <a:pathLst>
                <a:path w="17" h="334">
                  <a:moveTo>
                    <a:pt x="0" y="0"/>
                  </a:moveTo>
                  <a:lnTo>
                    <a:pt x="16" y="0"/>
                  </a:lnTo>
                  <a:lnTo>
                    <a:pt x="16" y="333"/>
                  </a:lnTo>
                  <a:lnTo>
                    <a:pt x="0" y="333"/>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54" name="Freeform 1241"/>
            <p:cNvSpPr>
              <a:spLocks/>
            </p:cNvSpPr>
            <p:nvPr/>
          </p:nvSpPr>
          <p:spPr bwMode="auto">
            <a:xfrm>
              <a:off x="720" y="1640"/>
              <a:ext cx="17" cy="329"/>
            </a:xfrm>
            <a:custGeom>
              <a:avLst/>
              <a:gdLst>
                <a:gd name="T0" fmla="*/ 0 w 17"/>
                <a:gd name="T1" fmla="*/ 0 h 329"/>
                <a:gd name="T2" fmla="*/ 16 w 17"/>
                <a:gd name="T3" fmla="*/ 0 h 329"/>
                <a:gd name="T4" fmla="*/ 16 w 17"/>
                <a:gd name="T5" fmla="*/ 328 h 329"/>
                <a:gd name="T6" fmla="*/ 0 w 17"/>
                <a:gd name="T7" fmla="*/ 328 h 329"/>
                <a:gd name="T8" fmla="*/ 0 w 17"/>
                <a:gd name="T9" fmla="*/ 0 h 329"/>
                <a:gd name="T10" fmla="*/ 0 60000 65536"/>
                <a:gd name="T11" fmla="*/ 0 60000 65536"/>
                <a:gd name="T12" fmla="*/ 0 60000 65536"/>
                <a:gd name="T13" fmla="*/ 0 60000 65536"/>
                <a:gd name="T14" fmla="*/ 0 60000 65536"/>
                <a:gd name="T15" fmla="*/ 0 w 17"/>
                <a:gd name="T16" fmla="*/ 0 h 329"/>
                <a:gd name="T17" fmla="*/ 17 w 17"/>
                <a:gd name="T18" fmla="*/ 329 h 329"/>
              </a:gdLst>
              <a:ahLst/>
              <a:cxnLst>
                <a:cxn ang="T10">
                  <a:pos x="T0" y="T1"/>
                </a:cxn>
                <a:cxn ang="T11">
                  <a:pos x="T2" y="T3"/>
                </a:cxn>
                <a:cxn ang="T12">
                  <a:pos x="T4" y="T5"/>
                </a:cxn>
                <a:cxn ang="T13">
                  <a:pos x="T6" y="T7"/>
                </a:cxn>
                <a:cxn ang="T14">
                  <a:pos x="T8" y="T9"/>
                </a:cxn>
              </a:cxnLst>
              <a:rect l="T15" t="T16" r="T17" b="T18"/>
              <a:pathLst>
                <a:path w="17" h="329">
                  <a:moveTo>
                    <a:pt x="0" y="0"/>
                  </a:moveTo>
                  <a:lnTo>
                    <a:pt x="16" y="0"/>
                  </a:lnTo>
                  <a:lnTo>
                    <a:pt x="16" y="328"/>
                  </a:lnTo>
                  <a:lnTo>
                    <a:pt x="0" y="32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55" name="Freeform 1242"/>
            <p:cNvSpPr>
              <a:spLocks/>
            </p:cNvSpPr>
            <p:nvPr/>
          </p:nvSpPr>
          <p:spPr bwMode="auto">
            <a:xfrm>
              <a:off x="720" y="1646"/>
              <a:ext cx="17" cy="323"/>
            </a:xfrm>
            <a:custGeom>
              <a:avLst/>
              <a:gdLst>
                <a:gd name="T0" fmla="*/ 0 w 17"/>
                <a:gd name="T1" fmla="*/ 0 h 323"/>
                <a:gd name="T2" fmla="*/ 16 w 17"/>
                <a:gd name="T3" fmla="*/ 0 h 323"/>
                <a:gd name="T4" fmla="*/ 16 w 17"/>
                <a:gd name="T5" fmla="*/ 322 h 323"/>
                <a:gd name="T6" fmla="*/ 0 w 17"/>
                <a:gd name="T7" fmla="*/ 322 h 323"/>
                <a:gd name="T8" fmla="*/ 0 w 17"/>
                <a:gd name="T9" fmla="*/ 0 h 323"/>
                <a:gd name="T10" fmla="*/ 0 60000 65536"/>
                <a:gd name="T11" fmla="*/ 0 60000 65536"/>
                <a:gd name="T12" fmla="*/ 0 60000 65536"/>
                <a:gd name="T13" fmla="*/ 0 60000 65536"/>
                <a:gd name="T14" fmla="*/ 0 60000 65536"/>
                <a:gd name="T15" fmla="*/ 0 w 17"/>
                <a:gd name="T16" fmla="*/ 0 h 323"/>
                <a:gd name="T17" fmla="*/ 17 w 17"/>
                <a:gd name="T18" fmla="*/ 323 h 323"/>
              </a:gdLst>
              <a:ahLst/>
              <a:cxnLst>
                <a:cxn ang="T10">
                  <a:pos x="T0" y="T1"/>
                </a:cxn>
                <a:cxn ang="T11">
                  <a:pos x="T2" y="T3"/>
                </a:cxn>
                <a:cxn ang="T12">
                  <a:pos x="T4" y="T5"/>
                </a:cxn>
                <a:cxn ang="T13">
                  <a:pos x="T6" y="T7"/>
                </a:cxn>
                <a:cxn ang="T14">
                  <a:pos x="T8" y="T9"/>
                </a:cxn>
              </a:cxnLst>
              <a:rect l="T15" t="T16" r="T17" b="T18"/>
              <a:pathLst>
                <a:path w="17" h="323">
                  <a:moveTo>
                    <a:pt x="0" y="0"/>
                  </a:moveTo>
                  <a:lnTo>
                    <a:pt x="16" y="0"/>
                  </a:lnTo>
                  <a:lnTo>
                    <a:pt x="16" y="322"/>
                  </a:lnTo>
                  <a:lnTo>
                    <a:pt x="0" y="32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56" name="Freeform 1243"/>
            <p:cNvSpPr>
              <a:spLocks/>
            </p:cNvSpPr>
            <p:nvPr/>
          </p:nvSpPr>
          <p:spPr bwMode="auto">
            <a:xfrm>
              <a:off x="725" y="1646"/>
              <a:ext cx="17" cy="323"/>
            </a:xfrm>
            <a:custGeom>
              <a:avLst/>
              <a:gdLst>
                <a:gd name="T0" fmla="*/ 0 w 17"/>
                <a:gd name="T1" fmla="*/ 0 h 323"/>
                <a:gd name="T2" fmla="*/ 16 w 17"/>
                <a:gd name="T3" fmla="*/ 0 h 323"/>
                <a:gd name="T4" fmla="*/ 16 w 17"/>
                <a:gd name="T5" fmla="*/ 322 h 323"/>
                <a:gd name="T6" fmla="*/ 0 w 17"/>
                <a:gd name="T7" fmla="*/ 322 h 323"/>
                <a:gd name="T8" fmla="*/ 0 w 17"/>
                <a:gd name="T9" fmla="*/ 0 h 323"/>
                <a:gd name="T10" fmla="*/ 0 60000 65536"/>
                <a:gd name="T11" fmla="*/ 0 60000 65536"/>
                <a:gd name="T12" fmla="*/ 0 60000 65536"/>
                <a:gd name="T13" fmla="*/ 0 60000 65536"/>
                <a:gd name="T14" fmla="*/ 0 60000 65536"/>
                <a:gd name="T15" fmla="*/ 0 w 17"/>
                <a:gd name="T16" fmla="*/ 0 h 323"/>
                <a:gd name="T17" fmla="*/ 17 w 17"/>
                <a:gd name="T18" fmla="*/ 323 h 323"/>
              </a:gdLst>
              <a:ahLst/>
              <a:cxnLst>
                <a:cxn ang="T10">
                  <a:pos x="T0" y="T1"/>
                </a:cxn>
                <a:cxn ang="T11">
                  <a:pos x="T2" y="T3"/>
                </a:cxn>
                <a:cxn ang="T12">
                  <a:pos x="T4" y="T5"/>
                </a:cxn>
                <a:cxn ang="T13">
                  <a:pos x="T6" y="T7"/>
                </a:cxn>
                <a:cxn ang="T14">
                  <a:pos x="T8" y="T9"/>
                </a:cxn>
              </a:cxnLst>
              <a:rect l="T15" t="T16" r="T17" b="T18"/>
              <a:pathLst>
                <a:path w="17" h="323">
                  <a:moveTo>
                    <a:pt x="0" y="0"/>
                  </a:moveTo>
                  <a:lnTo>
                    <a:pt x="16" y="0"/>
                  </a:lnTo>
                  <a:lnTo>
                    <a:pt x="16" y="322"/>
                  </a:lnTo>
                  <a:lnTo>
                    <a:pt x="0" y="32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57" name="Freeform 1244"/>
            <p:cNvSpPr>
              <a:spLocks/>
            </p:cNvSpPr>
            <p:nvPr/>
          </p:nvSpPr>
          <p:spPr bwMode="auto">
            <a:xfrm>
              <a:off x="725" y="1652"/>
              <a:ext cx="17" cy="317"/>
            </a:xfrm>
            <a:custGeom>
              <a:avLst/>
              <a:gdLst>
                <a:gd name="T0" fmla="*/ 0 w 17"/>
                <a:gd name="T1" fmla="*/ 0 h 317"/>
                <a:gd name="T2" fmla="*/ 16 w 17"/>
                <a:gd name="T3" fmla="*/ 0 h 317"/>
                <a:gd name="T4" fmla="*/ 16 w 17"/>
                <a:gd name="T5" fmla="*/ 316 h 317"/>
                <a:gd name="T6" fmla="*/ 0 w 17"/>
                <a:gd name="T7" fmla="*/ 316 h 317"/>
                <a:gd name="T8" fmla="*/ 0 w 17"/>
                <a:gd name="T9" fmla="*/ 0 h 317"/>
                <a:gd name="T10" fmla="*/ 0 60000 65536"/>
                <a:gd name="T11" fmla="*/ 0 60000 65536"/>
                <a:gd name="T12" fmla="*/ 0 60000 65536"/>
                <a:gd name="T13" fmla="*/ 0 60000 65536"/>
                <a:gd name="T14" fmla="*/ 0 60000 65536"/>
                <a:gd name="T15" fmla="*/ 0 w 17"/>
                <a:gd name="T16" fmla="*/ 0 h 317"/>
                <a:gd name="T17" fmla="*/ 17 w 17"/>
                <a:gd name="T18" fmla="*/ 317 h 317"/>
              </a:gdLst>
              <a:ahLst/>
              <a:cxnLst>
                <a:cxn ang="T10">
                  <a:pos x="T0" y="T1"/>
                </a:cxn>
                <a:cxn ang="T11">
                  <a:pos x="T2" y="T3"/>
                </a:cxn>
                <a:cxn ang="T12">
                  <a:pos x="T4" y="T5"/>
                </a:cxn>
                <a:cxn ang="T13">
                  <a:pos x="T6" y="T7"/>
                </a:cxn>
                <a:cxn ang="T14">
                  <a:pos x="T8" y="T9"/>
                </a:cxn>
              </a:cxnLst>
              <a:rect l="T15" t="T16" r="T17" b="T18"/>
              <a:pathLst>
                <a:path w="17" h="317">
                  <a:moveTo>
                    <a:pt x="0" y="0"/>
                  </a:moveTo>
                  <a:lnTo>
                    <a:pt x="16" y="0"/>
                  </a:lnTo>
                  <a:lnTo>
                    <a:pt x="16" y="316"/>
                  </a:lnTo>
                  <a:lnTo>
                    <a:pt x="0" y="31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58" name="Freeform 1245"/>
            <p:cNvSpPr>
              <a:spLocks/>
            </p:cNvSpPr>
            <p:nvPr/>
          </p:nvSpPr>
          <p:spPr bwMode="auto">
            <a:xfrm>
              <a:off x="725" y="1655"/>
              <a:ext cx="17" cy="314"/>
            </a:xfrm>
            <a:custGeom>
              <a:avLst/>
              <a:gdLst>
                <a:gd name="T0" fmla="*/ 0 w 17"/>
                <a:gd name="T1" fmla="*/ 0 h 314"/>
                <a:gd name="T2" fmla="*/ 16 w 17"/>
                <a:gd name="T3" fmla="*/ 0 h 314"/>
                <a:gd name="T4" fmla="*/ 16 w 17"/>
                <a:gd name="T5" fmla="*/ 313 h 314"/>
                <a:gd name="T6" fmla="*/ 0 w 17"/>
                <a:gd name="T7" fmla="*/ 313 h 314"/>
                <a:gd name="T8" fmla="*/ 0 w 17"/>
                <a:gd name="T9" fmla="*/ 0 h 314"/>
                <a:gd name="T10" fmla="*/ 0 60000 65536"/>
                <a:gd name="T11" fmla="*/ 0 60000 65536"/>
                <a:gd name="T12" fmla="*/ 0 60000 65536"/>
                <a:gd name="T13" fmla="*/ 0 60000 65536"/>
                <a:gd name="T14" fmla="*/ 0 60000 65536"/>
                <a:gd name="T15" fmla="*/ 0 w 17"/>
                <a:gd name="T16" fmla="*/ 0 h 314"/>
                <a:gd name="T17" fmla="*/ 17 w 17"/>
                <a:gd name="T18" fmla="*/ 314 h 314"/>
              </a:gdLst>
              <a:ahLst/>
              <a:cxnLst>
                <a:cxn ang="T10">
                  <a:pos x="T0" y="T1"/>
                </a:cxn>
                <a:cxn ang="T11">
                  <a:pos x="T2" y="T3"/>
                </a:cxn>
                <a:cxn ang="T12">
                  <a:pos x="T4" y="T5"/>
                </a:cxn>
                <a:cxn ang="T13">
                  <a:pos x="T6" y="T7"/>
                </a:cxn>
                <a:cxn ang="T14">
                  <a:pos x="T8" y="T9"/>
                </a:cxn>
              </a:cxnLst>
              <a:rect l="T15" t="T16" r="T17" b="T18"/>
              <a:pathLst>
                <a:path w="17" h="314">
                  <a:moveTo>
                    <a:pt x="0" y="0"/>
                  </a:moveTo>
                  <a:lnTo>
                    <a:pt x="16" y="0"/>
                  </a:lnTo>
                  <a:lnTo>
                    <a:pt x="16" y="313"/>
                  </a:lnTo>
                  <a:lnTo>
                    <a:pt x="0" y="313"/>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59" name="Freeform 1246"/>
            <p:cNvSpPr>
              <a:spLocks/>
            </p:cNvSpPr>
            <p:nvPr/>
          </p:nvSpPr>
          <p:spPr bwMode="auto">
            <a:xfrm>
              <a:off x="733" y="1660"/>
              <a:ext cx="17" cy="309"/>
            </a:xfrm>
            <a:custGeom>
              <a:avLst/>
              <a:gdLst>
                <a:gd name="T0" fmla="*/ 0 w 17"/>
                <a:gd name="T1" fmla="*/ 0 h 309"/>
                <a:gd name="T2" fmla="*/ 16 w 17"/>
                <a:gd name="T3" fmla="*/ 0 h 309"/>
                <a:gd name="T4" fmla="*/ 16 w 17"/>
                <a:gd name="T5" fmla="*/ 308 h 309"/>
                <a:gd name="T6" fmla="*/ 0 w 17"/>
                <a:gd name="T7" fmla="*/ 308 h 309"/>
                <a:gd name="T8" fmla="*/ 0 w 17"/>
                <a:gd name="T9" fmla="*/ 0 h 309"/>
                <a:gd name="T10" fmla="*/ 0 60000 65536"/>
                <a:gd name="T11" fmla="*/ 0 60000 65536"/>
                <a:gd name="T12" fmla="*/ 0 60000 65536"/>
                <a:gd name="T13" fmla="*/ 0 60000 65536"/>
                <a:gd name="T14" fmla="*/ 0 60000 65536"/>
                <a:gd name="T15" fmla="*/ 0 w 17"/>
                <a:gd name="T16" fmla="*/ 0 h 309"/>
                <a:gd name="T17" fmla="*/ 17 w 17"/>
                <a:gd name="T18" fmla="*/ 309 h 309"/>
              </a:gdLst>
              <a:ahLst/>
              <a:cxnLst>
                <a:cxn ang="T10">
                  <a:pos x="T0" y="T1"/>
                </a:cxn>
                <a:cxn ang="T11">
                  <a:pos x="T2" y="T3"/>
                </a:cxn>
                <a:cxn ang="T12">
                  <a:pos x="T4" y="T5"/>
                </a:cxn>
                <a:cxn ang="T13">
                  <a:pos x="T6" y="T7"/>
                </a:cxn>
                <a:cxn ang="T14">
                  <a:pos x="T8" y="T9"/>
                </a:cxn>
              </a:cxnLst>
              <a:rect l="T15" t="T16" r="T17" b="T18"/>
              <a:pathLst>
                <a:path w="17" h="309">
                  <a:moveTo>
                    <a:pt x="0" y="0"/>
                  </a:moveTo>
                  <a:lnTo>
                    <a:pt x="16" y="0"/>
                  </a:lnTo>
                  <a:lnTo>
                    <a:pt x="16" y="308"/>
                  </a:lnTo>
                  <a:lnTo>
                    <a:pt x="0" y="30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0" name="Freeform 1247"/>
            <p:cNvSpPr>
              <a:spLocks/>
            </p:cNvSpPr>
            <p:nvPr/>
          </p:nvSpPr>
          <p:spPr bwMode="auto">
            <a:xfrm>
              <a:off x="733" y="1660"/>
              <a:ext cx="17" cy="309"/>
            </a:xfrm>
            <a:custGeom>
              <a:avLst/>
              <a:gdLst>
                <a:gd name="T0" fmla="*/ 0 w 17"/>
                <a:gd name="T1" fmla="*/ 0 h 309"/>
                <a:gd name="T2" fmla="*/ 16 w 17"/>
                <a:gd name="T3" fmla="*/ 0 h 309"/>
                <a:gd name="T4" fmla="*/ 16 w 17"/>
                <a:gd name="T5" fmla="*/ 308 h 309"/>
                <a:gd name="T6" fmla="*/ 0 w 17"/>
                <a:gd name="T7" fmla="*/ 308 h 309"/>
                <a:gd name="T8" fmla="*/ 0 w 17"/>
                <a:gd name="T9" fmla="*/ 0 h 309"/>
                <a:gd name="T10" fmla="*/ 0 60000 65536"/>
                <a:gd name="T11" fmla="*/ 0 60000 65536"/>
                <a:gd name="T12" fmla="*/ 0 60000 65536"/>
                <a:gd name="T13" fmla="*/ 0 60000 65536"/>
                <a:gd name="T14" fmla="*/ 0 60000 65536"/>
                <a:gd name="T15" fmla="*/ 0 w 17"/>
                <a:gd name="T16" fmla="*/ 0 h 309"/>
                <a:gd name="T17" fmla="*/ 17 w 17"/>
                <a:gd name="T18" fmla="*/ 309 h 309"/>
              </a:gdLst>
              <a:ahLst/>
              <a:cxnLst>
                <a:cxn ang="T10">
                  <a:pos x="T0" y="T1"/>
                </a:cxn>
                <a:cxn ang="T11">
                  <a:pos x="T2" y="T3"/>
                </a:cxn>
                <a:cxn ang="T12">
                  <a:pos x="T4" y="T5"/>
                </a:cxn>
                <a:cxn ang="T13">
                  <a:pos x="T6" y="T7"/>
                </a:cxn>
                <a:cxn ang="T14">
                  <a:pos x="T8" y="T9"/>
                </a:cxn>
              </a:cxnLst>
              <a:rect l="T15" t="T16" r="T17" b="T18"/>
              <a:pathLst>
                <a:path w="17" h="309">
                  <a:moveTo>
                    <a:pt x="0" y="0"/>
                  </a:moveTo>
                  <a:lnTo>
                    <a:pt x="16" y="0"/>
                  </a:lnTo>
                  <a:lnTo>
                    <a:pt x="16" y="308"/>
                  </a:lnTo>
                  <a:lnTo>
                    <a:pt x="0" y="30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1" name="Freeform 1248"/>
            <p:cNvSpPr>
              <a:spLocks/>
            </p:cNvSpPr>
            <p:nvPr/>
          </p:nvSpPr>
          <p:spPr bwMode="auto">
            <a:xfrm>
              <a:off x="738" y="1666"/>
              <a:ext cx="17" cy="303"/>
            </a:xfrm>
            <a:custGeom>
              <a:avLst/>
              <a:gdLst>
                <a:gd name="T0" fmla="*/ 0 w 17"/>
                <a:gd name="T1" fmla="*/ 0 h 303"/>
                <a:gd name="T2" fmla="*/ 16 w 17"/>
                <a:gd name="T3" fmla="*/ 0 h 303"/>
                <a:gd name="T4" fmla="*/ 16 w 17"/>
                <a:gd name="T5" fmla="*/ 302 h 303"/>
                <a:gd name="T6" fmla="*/ 0 w 17"/>
                <a:gd name="T7" fmla="*/ 302 h 303"/>
                <a:gd name="T8" fmla="*/ 0 w 17"/>
                <a:gd name="T9" fmla="*/ 0 h 303"/>
                <a:gd name="T10" fmla="*/ 0 60000 65536"/>
                <a:gd name="T11" fmla="*/ 0 60000 65536"/>
                <a:gd name="T12" fmla="*/ 0 60000 65536"/>
                <a:gd name="T13" fmla="*/ 0 60000 65536"/>
                <a:gd name="T14" fmla="*/ 0 60000 65536"/>
                <a:gd name="T15" fmla="*/ 0 w 17"/>
                <a:gd name="T16" fmla="*/ 0 h 303"/>
                <a:gd name="T17" fmla="*/ 17 w 17"/>
                <a:gd name="T18" fmla="*/ 303 h 303"/>
              </a:gdLst>
              <a:ahLst/>
              <a:cxnLst>
                <a:cxn ang="T10">
                  <a:pos x="T0" y="T1"/>
                </a:cxn>
                <a:cxn ang="T11">
                  <a:pos x="T2" y="T3"/>
                </a:cxn>
                <a:cxn ang="T12">
                  <a:pos x="T4" y="T5"/>
                </a:cxn>
                <a:cxn ang="T13">
                  <a:pos x="T6" y="T7"/>
                </a:cxn>
                <a:cxn ang="T14">
                  <a:pos x="T8" y="T9"/>
                </a:cxn>
              </a:cxnLst>
              <a:rect l="T15" t="T16" r="T17" b="T18"/>
              <a:pathLst>
                <a:path w="17" h="303">
                  <a:moveTo>
                    <a:pt x="0" y="0"/>
                  </a:moveTo>
                  <a:lnTo>
                    <a:pt x="16" y="0"/>
                  </a:lnTo>
                  <a:lnTo>
                    <a:pt x="16" y="302"/>
                  </a:lnTo>
                  <a:lnTo>
                    <a:pt x="0" y="30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2" name="Freeform 1249"/>
            <p:cNvSpPr>
              <a:spLocks/>
            </p:cNvSpPr>
            <p:nvPr/>
          </p:nvSpPr>
          <p:spPr bwMode="auto">
            <a:xfrm>
              <a:off x="738" y="1672"/>
              <a:ext cx="17" cy="297"/>
            </a:xfrm>
            <a:custGeom>
              <a:avLst/>
              <a:gdLst>
                <a:gd name="T0" fmla="*/ 0 w 17"/>
                <a:gd name="T1" fmla="*/ 0 h 297"/>
                <a:gd name="T2" fmla="*/ 16 w 17"/>
                <a:gd name="T3" fmla="*/ 0 h 297"/>
                <a:gd name="T4" fmla="*/ 16 w 17"/>
                <a:gd name="T5" fmla="*/ 296 h 297"/>
                <a:gd name="T6" fmla="*/ 0 w 17"/>
                <a:gd name="T7" fmla="*/ 296 h 297"/>
                <a:gd name="T8" fmla="*/ 0 w 17"/>
                <a:gd name="T9" fmla="*/ 0 h 297"/>
                <a:gd name="T10" fmla="*/ 0 60000 65536"/>
                <a:gd name="T11" fmla="*/ 0 60000 65536"/>
                <a:gd name="T12" fmla="*/ 0 60000 65536"/>
                <a:gd name="T13" fmla="*/ 0 60000 65536"/>
                <a:gd name="T14" fmla="*/ 0 60000 65536"/>
                <a:gd name="T15" fmla="*/ 0 w 17"/>
                <a:gd name="T16" fmla="*/ 0 h 297"/>
                <a:gd name="T17" fmla="*/ 17 w 17"/>
                <a:gd name="T18" fmla="*/ 297 h 297"/>
              </a:gdLst>
              <a:ahLst/>
              <a:cxnLst>
                <a:cxn ang="T10">
                  <a:pos x="T0" y="T1"/>
                </a:cxn>
                <a:cxn ang="T11">
                  <a:pos x="T2" y="T3"/>
                </a:cxn>
                <a:cxn ang="T12">
                  <a:pos x="T4" y="T5"/>
                </a:cxn>
                <a:cxn ang="T13">
                  <a:pos x="T6" y="T7"/>
                </a:cxn>
                <a:cxn ang="T14">
                  <a:pos x="T8" y="T9"/>
                </a:cxn>
              </a:cxnLst>
              <a:rect l="T15" t="T16" r="T17" b="T18"/>
              <a:pathLst>
                <a:path w="17" h="297">
                  <a:moveTo>
                    <a:pt x="0" y="0"/>
                  </a:moveTo>
                  <a:lnTo>
                    <a:pt x="16" y="0"/>
                  </a:lnTo>
                  <a:lnTo>
                    <a:pt x="16" y="296"/>
                  </a:lnTo>
                  <a:lnTo>
                    <a:pt x="0" y="29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3" name="Freeform 1250"/>
            <p:cNvSpPr>
              <a:spLocks/>
            </p:cNvSpPr>
            <p:nvPr/>
          </p:nvSpPr>
          <p:spPr bwMode="auto">
            <a:xfrm>
              <a:off x="745" y="1678"/>
              <a:ext cx="17" cy="291"/>
            </a:xfrm>
            <a:custGeom>
              <a:avLst/>
              <a:gdLst>
                <a:gd name="T0" fmla="*/ 0 w 17"/>
                <a:gd name="T1" fmla="*/ 0 h 291"/>
                <a:gd name="T2" fmla="*/ 16 w 17"/>
                <a:gd name="T3" fmla="*/ 0 h 291"/>
                <a:gd name="T4" fmla="*/ 16 w 17"/>
                <a:gd name="T5" fmla="*/ 290 h 291"/>
                <a:gd name="T6" fmla="*/ 0 w 17"/>
                <a:gd name="T7" fmla="*/ 290 h 291"/>
                <a:gd name="T8" fmla="*/ 0 w 17"/>
                <a:gd name="T9" fmla="*/ 0 h 291"/>
                <a:gd name="T10" fmla="*/ 0 60000 65536"/>
                <a:gd name="T11" fmla="*/ 0 60000 65536"/>
                <a:gd name="T12" fmla="*/ 0 60000 65536"/>
                <a:gd name="T13" fmla="*/ 0 60000 65536"/>
                <a:gd name="T14" fmla="*/ 0 60000 65536"/>
                <a:gd name="T15" fmla="*/ 0 w 17"/>
                <a:gd name="T16" fmla="*/ 0 h 291"/>
                <a:gd name="T17" fmla="*/ 17 w 17"/>
                <a:gd name="T18" fmla="*/ 291 h 291"/>
              </a:gdLst>
              <a:ahLst/>
              <a:cxnLst>
                <a:cxn ang="T10">
                  <a:pos x="T0" y="T1"/>
                </a:cxn>
                <a:cxn ang="T11">
                  <a:pos x="T2" y="T3"/>
                </a:cxn>
                <a:cxn ang="T12">
                  <a:pos x="T4" y="T5"/>
                </a:cxn>
                <a:cxn ang="T13">
                  <a:pos x="T6" y="T7"/>
                </a:cxn>
                <a:cxn ang="T14">
                  <a:pos x="T8" y="T9"/>
                </a:cxn>
              </a:cxnLst>
              <a:rect l="T15" t="T16" r="T17" b="T18"/>
              <a:pathLst>
                <a:path w="17" h="291">
                  <a:moveTo>
                    <a:pt x="0" y="0"/>
                  </a:moveTo>
                  <a:lnTo>
                    <a:pt x="16" y="0"/>
                  </a:lnTo>
                  <a:lnTo>
                    <a:pt x="16" y="290"/>
                  </a:lnTo>
                  <a:lnTo>
                    <a:pt x="0" y="29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4" name="Freeform 1251"/>
            <p:cNvSpPr>
              <a:spLocks/>
            </p:cNvSpPr>
            <p:nvPr/>
          </p:nvSpPr>
          <p:spPr bwMode="auto">
            <a:xfrm>
              <a:off x="745" y="1678"/>
              <a:ext cx="17" cy="291"/>
            </a:xfrm>
            <a:custGeom>
              <a:avLst/>
              <a:gdLst>
                <a:gd name="T0" fmla="*/ 0 w 17"/>
                <a:gd name="T1" fmla="*/ 0 h 291"/>
                <a:gd name="T2" fmla="*/ 16 w 17"/>
                <a:gd name="T3" fmla="*/ 0 h 291"/>
                <a:gd name="T4" fmla="*/ 16 w 17"/>
                <a:gd name="T5" fmla="*/ 290 h 291"/>
                <a:gd name="T6" fmla="*/ 0 w 17"/>
                <a:gd name="T7" fmla="*/ 290 h 291"/>
                <a:gd name="T8" fmla="*/ 0 w 17"/>
                <a:gd name="T9" fmla="*/ 0 h 291"/>
                <a:gd name="T10" fmla="*/ 0 60000 65536"/>
                <a:gd name="T11" fmla="*/ 0 60000 65536"/>
                <a:gd name="T12" fmla="*/ 0 60000 65536"/>
                <a:gd name="T13" fmla="*/ 0 60000 65536"/>
                <a:gd name="T14" fmla="*/ 0 60000 65536"/>
                <a:gd name="T15" fmla="*/ 0 w 17"/>
                <a:gd name="T16" fmla="*/ 0 h 291"/>
                <a:gd name="T17" fmla="*/ 17 w 17"/>
                <a:gd name="T18" fmla="*/ 291 h 291"/>
              </a:gdLst>
              <a:ahLst/>
              <a:cxnLst>
                <a:cxn ang="T10">
                  <a:pos x="T0" y="T1"/>
                </a:cxn>
                <a:cxn ang="T11">
                  <a:pos x="T2" y="T3"/>
                </a:cxn>
                <a:cxn ang="T12">
                  <a:pos x="T4" y="T5"/>
                </a:cxn>
                <a:cxn ang="T13">
                  <a:pos x="T6" y="T7"/>
                </a:cxn>
                <a:cxn ang="T14">
                  <a:pos x="T8" y="T9"/>
                </a:cxn>
              </a:cxnLst>
              <a:rect l="T15" t="T16" r="T17" b="T18"/>
              <a:pathLst>
                <a:path w="17" h="291">
                  <a:moveTo>
                    <a:pt x="0" y="0"/>
                  </a:moveTo>
                  <a:lnTo>
                    <a:pt x="16" y="0"/>
                  </a:lnTo>
                  <a:lnTo>
                    <a:pt x="16" y="290"/>
                  </a:lnTo>
                  <a:lnTo>
                    <a:pt x="0" y="29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5" name="Freeform 1252"/>
            <p:cNvSpPr>
              <a:spLocks/>
            </p:cNvSpPr>
            <p:nvPr/>
          </p:nvSpPr>
          <p:spPr bwMode="auto">
            <a:xfrm>
              <a:off x="745" y="1681"/>
              <a:ext cx="17" cy="288"/>
            </a:xfrm>
            <a:custGeom>
              <a:avLst/>
              <a:gdLst>
                <a:gd name="T0" fmla="*/ 0 w 17"/>
                <a:gd name="T1" fmla="*/ 0 h 288"/>
                <a:gd name="T2" fmla="*/ 16 w 17"/>
                <a:gd name="T3" fmla="*/ 0 h 288"/>
                <a:gd name="T4" fmla="*/ 16 w 17"/>
                <a:gd name="T5" fmla="*/ 287 h 288"/>
                <a:gd name="T6" fmla="*/ 0 w 17"/>
                <a:gd name="T7" fmla="*/ 287 h 288"/>
                <a:gd name="T8" fmla="*/ 0 w 17"/>
                <a:gd name="T9" fmla="*/ 0 h 288"/>
                <a:gd name="T10" fmla="*/ 0 60000 65536"/>
                <a:gd name="T11" fmla="*/ 0 60000 65536"/>
                <a:gd name="T12" fmla="*/ 0 60000 65536"/>
                <a:gd name="T13" fmla="*/ 0 60000 65536"/>
                <a:gd name="T14" fmla="*/ 0 60000 65536"/>
                <a:gd name="T15" fmla="*/ 0 w 17"/>
                <a:gd name="T16" fmla="*/ 0 h 288"/>
                <a:gd name="T17" fmla="*/ 17 w 17"/>
                <a:gd name="T18" fmla="*/ 288 h 288"/>
              </a:gdLst>
              <a:ahLst/>
              <a:cxnLst>
                <a:cxn ang="T10">
                  <a:pos x="T0" y="T1"/>
                </a:cxn>
                <a:cxn ang="T11">
                  <a:pos x="T2" y="T3"/>
                </a:cxn>
                <a:cxn ang="T12">
                  <a:pos x="T4" y="T5"/>
                </a:cxn>
                <a:cxn ang="T13">
                  <a:pos x="T6" y="T7"/>
                </a:cxn>
                <a:cxn ang="T14">
                  <a:pos x="T8" y="T9"/>
                </a:cxn>
              </a:cxnLst>
              <a:rect l="T15" t="T16" r="T17" b="T18"/>
              <a:pathLst>
                <a:path w="17" h="288">
                  <a:moveTo>
                    <a:pt x="0" y="0"/>
                  </a:moveTo>
                  <a:lnTo>
                    <a:pt x="16" y="0"/>
                  </a:lnTo>
                  <a:lnTo>
                    <a:pt x="16" y="287"/>
                  </a:lnTo>
                  <a:lnTo>
                    <a:pt x="0" y="287"/>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6" name="Freeform 1253"/>
            <p:cNvSpPr>
              <a:spLocks/>
            </p:cNvSpPr>
            <p:nvPr/>
          </p:nvSpPr>
          <p:spPr bwMode="auto">
            <a:xfrm>
              <a:off x="751" y="1686"/>
              <a:ext cx="17" cy="283"/>
            </a:xfrm>
            <a:custGeom>
              <a:avLst/>
              <a:gdLst>
                <a:gd name="T0" fmla="*/ 0 w 17"/>
                <a:gd name="T1" fmla="*/ 0 h 283"/>
                <a:gd name="T2" fmla="*/ 16 w 17"/>
                <a:gd name="T3" fmla="*/ 0 h 283"/>
                <a:gd name="T4" fmla="*/ 16 w 17"/>
                <a:gd name="T5" fmla="*/ 282 h 283"/>
                <a:gd name="T6" fmla="*/ 0 w 17"/>
                <a:gd name="T7" fmla="*/ 282 h 283"/>
                <a:gd name="T8" fmla="*/ 0 w 17"/>
                <a:gd name="T9" fmla="*/ 0 h 283"/>
                <a:gd name="T10" fmla="*/ 0 60000 65536"/>
                <a:gd name="T11" fmla="*/ 0 60000 65536"/>
                <a:gd name="T12" fmla="*/ 0 60000 65536"/>
                <a:gd name="T13" fmla="*/ 0 60000 65536"/>
                <a:gd name="T14" fmla="*/ 0 60000 65536"/>
                <a:gd name="T15" fmla="*/ 0 w 17"/>
                <a:gd name="T16" fmla="*/ 0 h 283"/>
                <a:gd name="T17" fmla="*/ 17 w 17"/>
                <a:gd name="T18" fmla="*/ 283 h 283"/>
              </a:gdLst>
              <a:ahLst/>
              <a:cxnLst>
                <a:cxn ang="T10">
                  <a:pos x="T0" y="T1"/>
                </a:cxn>
                <a:cxn ang="T11">
                  <a:pos x="T2" y="T3"/>
                </a:cxn>
                <a:cxn ang="T12">
                  <a:pos x="T4" y="T5"/>
                </a:cxn>
                <a:cxn ang="T13">
                  <a:pos x="T6" y="T7"/>
                </a:cxn>
                <a:cxn ang="T14">
                  <a:pos x="T8" y="T9"/>
                </a:cxn>
              </a:cxnLst>
              <a:rect l="T15" t="T16" r="T17" b="T18"/>
              <a:pathLst>
                <a:path w="17" h="283">
                  <a:moveTo>
                    <a:pt x="0" y="0"/>
                  </a:moveTo>
                  <a:lnTo>
                    <a:pt x="16" y="0"/>
                  </a:lnTo>
                  <a:lnTo>
                    <a:pt x="16" y="282"/>
                  </a:lnTo>
                  <a:lnTo>
                    <a:pt x="0" y="28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7" name="Freeform 1254"/>
            <p:cNvSpPr>
              <a:spLocks/>
            </p:cNvSpPr>
            <p:nvPr/>
          </p:nvSpPr>
          <p:spPr bwMode="auto">
            <a:xfrm>
              <a:off x="751" y="1692"/>
              <a:ext cx="17" cy="277"/>
            </a:xfrm>
            <a:custGeom>
              <a:avLst/>
              <a:gdLst>
                <a:gd name="T0" fmla="*/ 0 w 17"/>
                <a:gd name="T1" fmla="*/ 0 h 277"/>
                <a:gd name="T2" fmla="*/ 16 w 17"/>
                <a:gd name="T3" fmla="*/ 0 h 277"/>
                <a:gd name="T4" fmla="*/ 16 w 17"/>
                <a:gd name="T5" fmla="*/ 276 h 277"/>
                <a:gd name="T6" fmla="*/ 0 w 17"/>
                <a:gd name="T7" fmla="*/ 276 h 277"/>
                <a:gd name="T8" fmla="*/ 0 w 17"/>
                <a:gd name="T9" fmla="*/ 0 h 277"/>
                <a:gd name="T10" fmla="*/ 0 60000 65536"/>
                <a:gd name="T11" fmla="*/ 0 60000 65536"/>
                <a:gd name="T12" fmla="*/ 0 60000 65536"/>
                <a:gd name="T13" fmla="*/ 0 60000 65536"/>
                <a:gd name="T14" fmla="*/ 0 60000 65536"/>
                <a:gd name="T15" fmla="*/ 0 w 17"/>
                <a:gd name="T16" fmla="*/ 0 h 277"/>
                <a:gd name="T17" fmla="*/ 17 w 17"/>
                <a:gd name="T18" fmla="*/ 277 h 277"/>
              </a:gdLst>
              <a:ahLst/>
              <a:cxnLst>
                <a:cxn ang="T10">
                  <a:pos x="T0" y="T1"/>
                </a:cxn>
                <a:cxn ang="T11">
                  <a:pos x="T2" y="T3"/>
                </a:cxn>
                <a:cxn ang="T12">
                  <a:pos x="T4" y="T5"/>
                </a:cxn>
                <a:cxn ang="T13">
                  <a:pos x="T6" y="T7"/>
                </a:cxn>
                <a:cxn ang="T14">
                  <a:pos x="T8" y="T9"/>
                </a:cxn>
              </a:cxnLst>
              <a:rect l="T15" t="T16" r="T17" b="T18"/>
              <a:pathLst>
                <a:path w="17" h="277">
                  <a:moveTo>
                    <a:pt x="0" y="0"/>
                  </a:moveTo>
                  <a:lnTo>
                    <a:pt x="16" y="0"/>
                  </a:lnTo>
                  <a:lnTo>
                    <a:pt x="16" y="276"/>
                  </a:lnTo>
                  <a:lnTo>
                    <a:pt x="0" y="27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8" name="Freeform 1255"/>
            <p:cNvSpPr>
              <a:spLocks/>
            </p:cNvSpPr>
            <p:nvPr/>
          </p:nvSpPr>
          <p:spPr bwMode="auto">
            <a:xfrm>
              <a:off x="756" y="1692"/>
              <a:ext cx="17" cy="277"/>
            </a:xfrm>
            <a:custGeom>
              <a:avLst/>
              <a:gdLst>
                <a:gd name="T0" fmla="*/ 0 w 17"/>
                <a:gd name="T1" fmla="*/ 0 h 277"/>
                <a:gd name="T2" fmla="*/ 16 w 17"/>
                <a:gd name="T3" fmla="*/ 0 h 277"/>
                <a:gd name="T4" fmla="*/ 16 w 17"/>
                <a:gd name="T5" fmla="*/ 276 h 277"/>
                <a:gd name="T6" fmla="*/ 0 w 17"/>
                <a:gd name="T7" fmla="*/ 276 h 277"/>
                <a:gd name="T8" fmla="*/ 0 w 17"/>
                <a:gd name="T9" fmla="*/ 0 h 277"/>
                <a:gd name="T10" fmla="*/ 0 60000 65536"/>
                <a:gd name="T11" fmla="*/ 0 60000 65536"/>
                <a:gd name="T12" fmla="*/ 0 60000 65536"/>
                <a:gd name="T13" fmla="*/ 0 60000 65536"/>
                <a:gd name="T14" fmla="*/ 0 60000 65536"/>
                <a:gd name="T15" fmla="*/ 0 w 17"/>
                <a:gd name="T16" fmla="*/ 0 h 277"/>
                <a:gd name="T17" fmla="*/ 17 w 17"/>
                <a:gd name="T18" fmla="*/ 277 h 277"/>
              </a:gdLst>
              <a:ahLst/>
              <a:cxnLst>
                <a:cxn ang="T10">
                  <a:pos x="T0" y="T1"/>
                </a:cxn>
                <a:cxn ang="T11">
                  <a:pos x="T2" y="T3"/>
                </a:cxn>
                <a:cxn ang="T12">
                  <a:pos x="T4" y="T5"/>
                </a:cxn>
                <a:cxn ang="T13">
                  <a:pos x="T6" y="T7"/>
                </a:cxn>
                <a:cxn ang="T14">
                  <a:pos x="T8" y="T9"/>
                </a:cxn>
              </a:cxnLst>
              <a:rect l="T15" t="T16" r="T17" b="T18"/>
              <a:pathLst>
                <a:path w="17" h="277">
                  <a:moveTo>
                    <a:pt x="0" y="0"/>
                  </a:moveTo>
                  <a:lnTo>
                    <a:pt x="16" y="0"/>
                  </a:lnTo>
                  <a:lnTo>
                    <a:pt x="16" y="276"/>
                  </a:lnTo>
                  <a:lnTo>
                    <a:pt x="0" y="27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69" name="Freeform 1256"/>
            <p:cNvSpPr>
              <a:spLocks/>
            </p:cNvSpPr>
            <p:nvPr/>
          </p:nvSpPr>
          <p:spPr bwMode="auto">
            <a:xfrm>
              <a:off x="756" y="1696"/>
              <a:ext cx="17" cy="273"/>
            </a:xfrm>
            <a:custGeom>
              <a:avLst/>
              <a:gdLst>
                <a:gd name="T0" fmla="*/ 0 w 17"/>
                <a:gd name="T1" fmla="*/ 0 h 273"/>
                <a:gd name="T2" fmla="*/ 16 w 17"/>
                <a:gd name="T3" fmla="*/ 0 h 273"/>
                <a:gd name="T4" fmla="*/ 16 w 17"/>
                <a:gd name="T5" fmla="*/ 272 h 273"/>
                <a:gd name="T6" fmla="*/ 0 w 17"/>
                <a:gd name="T7" fmla="*/ 272 h 273"/>
                <a:gd name="T8" fmla="*/ 0 w 17"/>
                <a:gd name="T9" fmla="*/ 0 h 273"/>
                <a:gd name="T10" fmla="*/ 0 60000 65536"/>
                <a:gd name="T11" fmla="*/ 0 60000 65536"/>
                <a:gd name="T12" fmla="*/ 0 60000 65536"/>
                <a:gd name="T13" fmla="*/ 0 60000 65536"/>
                <a:gd name="T14" fmla="*/ 0 60000 65536"/>
                <a:gd name="T15" fmla="*/ 0 w 17"/>
                <a:gd name="T16" fmla="*/ 0 h 273"/>
                <a:gd name="T17" fmla="*/ 17 w 17"/>
                <a:gd name="T18" fmla="*/ 273 h 273"/>
              </a:gdLst>
              <a:ahLst/>
              <a:cxnLst>
                <a:cxn ang="T10">
                  <a:pos x="T0" y="T1"/>
                </a:cxn>
                <a:cxn ang="T11">
                  <a:pos x="T2" y="T3"/>
                </a:cxn>
                <a:cxn ang="T12">
                  <a:pos x="T4" y="T5"/>
                </a:cxn>
                <a:cxn ang="T13">
                  <a:pos x="T6" y="T7"/>
                </a:cxn>
                <a:cxn ang="T14">
                  <a:pos x="T8" y="T9"/>
                </a:cxn>
              </a:cxnLst>
              <a:rect l="T15" t="T16" r="T17" b="T18"/>
              <a:pathLst>
                <a:path w="17" h="273">
                  <a:moveTo>
                    <a:pt x="0" y="0"/>
                  </a:moveTo>
                  <a:lnTo>
                    <a:pt x="16" y="0"/>
                  </a:lnTo>
                  <a:lnTo>
                    <a:pt x="16" y="272"/>
                  </a:lnTo>
                  <a:lnTo>
                    <a:pt x="0" y="27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0" name="Freeform 1257"/>
            <p:cNvSpPr>
              <a:spLocks/>
            </p:cNvSpPr>
            <p:nvPr/>
          </p:nvSpPr>
          <p:spPr bwMode="auto">
            <a:xfrm>
              <a:off x="763" y="1701"/>
              <a:ext cx="17" cy="268"/>
            </a:xfrm>
            <a:custGeom>
              <a:avLst/>
              <a:gdLst>
                <a:gd name="T0" fmla="*/ 0 w 17"/>
                <a:gd name="T1" fmla="*/ 0 h 268"/>
                <a:gd name="T2" fmla="*/ 16 w 17"/>
                <a:gd name="T3" fmla="*/ 0 h 268"/>
                <a:gd name="T4" fmla="*/ 16 w 17"/>
                <a:gd name="T5" fmla="*/ 267 h 268"/>
                <a:gd name="T6" fmla="*/ 0 w 17"/>
                <a:gd name="T7" fmla="*/ 267 h 268"/>
                <a:gd name="T8" fmla="*/ 0 w 17"/>
                <a:gd name="T9" fmla="*/ 0 h 268"/>
                <a:gd name="T10" fmla="*/ 0 60000 65536"/>
                <a:gd name="T11" fmla="*/ 0 60000 65536"/>
                <a:gd name="T12" fmla="*/ 0 60000 65536"/>
                <a:gd name="T13" fmla="*/ 0 60000 65536"/>
                <a:gd name="T14" fmla="*/ 0 60000 65536"/>
                <a:gd name="T15" fmla="*/ 0 w 17"/>
                <a:gd name="T16" fmla="*/ 0 h 268"/>
                <a:gd name="T17" fmla="*/ 17 w 17"/>
                <a:gd name="T18" fmla="*/ 268 h 268"/>
              </a:gdLst>
              <a:ahLst/>
              <a:cxnLst>
                <a:cxn ang="T10">
                  <a:pos x="T0" y="T1"/>
                </a:cxn>
                <a:cxn ang="T11">
                  <a:pos x="T2" y="T3"/>
                </a:cxn>
                <a:cxn ang="T12">
                  <a:pos x="T4" y="T5"/>
                </a:cxn>
                <a:cxn ang="T13">
                  <a:pos x="T6" y="T7"/>
                </a:cxn>
                <a:cxn ang="T14">
                  <a:pos x="T8" y="T9"/>
                </a:cxn>
              </a:cxnLst>
              <a:rect l="T15" t="T16" r="T17" b="T18"/>
              <a:pathLst>
                <a:path w="17" h="268">
                  <a:moveTo>
                    <a:pt x="0" y="0"/>
                  </a:moveTo>
                  <a:lnTo>
                    <a:pt x="16" y="0"/>
                  </a:lnTo>
                  <a:lnTo>
                    <a:pt x="16" y="267"/>
                  </a:lnTo>
                  <a:lnTo>
                    <a:pt x="0" y="267"/>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1" name="Freeform 1258"/>
            <p:cNvSpPr>
              <a:spLocks/>
            </p:cNvSpPr>
            <p:nvPr/>
          </p:nvSpPr>
          <p:spPr bwMode="auto">
            <a:xfrm>
              <a:off x="763" y="1701"/>
              <a:ext cx="17" cy="268"/>
            </a:xfrm>
            <a:custGeom>
              <a:avLst/>
              <a:gdLst>
                <a:gd name="T0" fmla="*/ 0 w 17"/>
                <a:gd name="T1" fmla="*/ 0 h 268"/>
                <a:gd name="T2" fmla="*/ 16 w 17"/>
                <a:gd name="T3" fmla="*/ 0 h 268"/>
                <a:gd name="T4" fmla="*/ 16 w 17"/>
                <a:gd name="T5" fmla="*/ 267 h 268"/>
                <a:gd name="T6" fmla="*/ 0 w 17"/>
                <a:gd name="T7" fmla="*/ 267 h 268"/>
                <a:gd name="T8" fmla="*/ 0 w 17"/>
                <a:gd name="T9" fmla="*/ 0 h 268"/>
                <a:gd name="T10" fmla="*/ 0 60000 65536"/>
                <a:gd name="T11" fmla="*/ 0 60000 65536"/>
                <a:gd name="T12" fmla="*/ 0 60000 65536"/>
                <a:gd name="T13" fmla="*/ 0 60000 65536"/>
                <a:gd name="T14" fmla="*/ 0 60000 65536"/>
                <a:gd name="T15" fmla="*/ 0 w 17"/>
                <a:gd name="T16" fmla="*/ 0 h 268"/>
                <a:gd name="T17" fmla="*/ 17 w 17"/>
                <a:gd name="T18" fmla="*/ 268 h 268"/>
              </a:gdLst>
              <a:ahLst/>
              <a:cxnLst>
                <a:cxn ang="T10">
                  <a:pos x="T0" y="T1"/>
                </a:cxn>
                <a:cxn ang="T11">
                  <a:pos x="T2" y="T3"/>
                </a:cxn>
                <a:cxn ang="T12">
                  <a:pos x="T4" y="T5"/>
                </a:cxn>
                <a:cxn ang="T13">
                  <a:pos x="T6" y="T7"/>
                </a:cxn>
                <a:cxn ang="T14">
                  <a:pos x="T8" y="T9"/>
                </a:cxn>
              </a:cxnLst>
              <a:rect l="T15" t="T16" r="T17" b="T18"/>
              <a:pathLst>
                <a:path w="17" h="268">
                  <a:moveTo>
                    <a:pt x="0" y="0"/>
                  </a:moveTo>
                  <a:lnTo>
                    <a:pt x="16" y="0"/>
                  </a:lnTo>
                  <a:lnTo>
                    <a:pt x="16" y="267"/>
                  </a:lnTo>
                  <a:lnTo>
                    <a:pt x="0" y="267"/>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2" name="Freeform 1259"/>
            <p:cNvSpPr>
              <a:spLocks/>
            </p:cNvSpPr>
            <p:nvPr/>
          </p:nvSpPr>
          <p:spPr bwMode="auto">
            <a:xfrm>
              <a:off x="763" y="1706"/>
              <a:ext cx="17" cy="263"/>
            </a:xfrm>
            <a:custGeom>
              <a:avLst/>
              <a:gdLst>
                <a:gd name="T0" fmla="*/ 0 w 17"/>
                <a:gd name="T1" fmla="*/ 0 h 263"/>
                <a:gd name="T2" fmla="*/ 16 w 17"/>
                <a:gd name="T3" fmla="*/ 0 h 263"/>
                <a:gd name="T4" fmla="*/ 16 w 17"/>
                <a:gd name="T5" fmla="*/ 262 h 263"/>
                <a:gd name="T6" fmla="*/ 0 w 17"/>
                <a:gd name="T7" fmla="*/ 262 h 263"/>
                <a:gd name="T8" fmla="*/ 0 w 17"/>
                <a:gd name="T9" fmla="*/ 0 h 263"/>
                <a:gd name="T10" fmla="*/ 0 60000 65536"/>
                <a:gd name="T11" fmla="*/ 0 60000 65536"/>
                <a:gd name="T12" fmla="*/ 0 60000 65536"/>
                <a:gd name="T13" fmla="*/ 0 60000 65536"/>
                <a:gd name="T14" fmla="*/ 0 60000 65536"/>
                <a:gd name="T15" fmla="*/ 0 w 17"/>
                <a:gd name="T16" fmla="*/ 0 h 263"/>
                <a:gd name="T17" fmla="*/ 17 w 17"/>
                <a:gd name="T18" fmla="*/ 263 h 263"/>
              </a:gdLst>
              <a:ahLst/>
              <a:cxnLst>
                <a:cxn ang="T10">
                  <a:pos x="T0" y="T1"/>
                </a:cxn>
                <a:cxn ang="T11">
                  <a:pos x="T2" y="T3"/>
                </a:cxn>
                <a:cxn ang="T12">
                  <a:pos x="T4" y="T5"/>
                </a:cxn>
                <a:cxn ang="T13">
                  <a:pos x="T6" y="T7"/>
                </a:cxn>
                <a:cxn ang="T14">
                  <a:pos x="T8" y="T9"/>
                </a:cxn>
              </a:cxnLst>
              <a:rect l="T15" t="T16" r="T17" b="T18"/>
              <a:pathLst>
                <a:path w="17" h="263">
                  <a:moveTo>
                    <a:pt x="0" y="0"/>
                  </a:moveTo>
                  <a:lnTo>
                    <a:pt x="16" y="0"/>
                  </a:lnTo>
                  <a:lnTo>
                    <a:pt x="16" y="262"/>
                  </a:lnTo>
                  <a:lnTo>
                    <a:pt x="0" y="26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3" name="Freeform 1260"/>
            <p:cNvSpPr>
              <a:spLocks/>
            </p:cNvSpPr>
            <p:nvPr/>
          </p:nvSpPr>
          <p:spPr bwMode="auto">
            <a:xfrm>
              <a:off x="768" y="1712"/>
              <a:ext cx="17" cy="257"/>
            </a:xfrm>
            <a:custGeom>
              <a:avLst/>
              <a:gdLst>
                <a:gd name="T0" fmla="*/ 0 w 17"/>
                <a:gd name="T1" fmla="*/ 0 h 257"/>
                <a:gd name="T2" fmla="*/ 16 w 17"/>
                <a:gd name="T3" fmla="*/ 0 h 257"/>
                <a:gd name="T4" fmla="*/ 16 w 17"/>
                <a:gd name="T5" fmla="*/ 256 h 257"/>
                <a:gd name="T6" fmla="*/ 0 w 17"/>
                <a:gd name="T7" fmla="*/ 256 h 257"/>
                <a:gd name="T8" fmla="*/ 0 w 17"/>
                <a:gd name="T9" fmla="*/ 0 h 257"/>
                <a:gd name="T10" fmla="*/ 0 60000 65536"/>
                <a:gd name="T11" fmla="*/ 0 60000 65536"/>
                <a:gd name="T12" fmla="*/ 0 60000 65536"/>
                <a:gd name="T13" fmla="*/ 0 60000 65536"/>
                <a:gd name="T14" fmla="*/ 0 60000 65536"/>
                <a:gd name="T15" fmla="*/ 0 w 17"/>
                <a:gd name="T16" fmla="*/ 0 h 257"/>
                <a:gd name="T17" fmla="*/ 17 w 17"/>
                <a:gd name="T18" fmla="*/ 257 h 257"/>
              </a:gdLst>
              <a:ahLst/>
              <a:cxnLst>
                <a:cxn ang="T10">
                  <a:pos x="T0" y="T1"/>
                </a:cxn>
                <a:cxn ang="T11">
                  <a:pos x="T2" y="T3"/>
                </a:cxn>
                <a:cxn ang="T12">
                  <a:pos x="T4" y="T5"/>
                </a:cxn>
                <a:cxn ang="T13">
                  <a:pos x="T6" y="T7"/>
                </a:cxn>
                <a:cxn ang="T14">
                  <a:pos x="T8" y="T9"/>
                </a:cxn>
              </a:cxnLst>
              <a:rect l="T15" t="T16" r="T17" b="T18"/>
              <a:pathLst>
                <a:path w="17" h="257">
                  <a:moveTo>
                    <a:pt x="0" y="0"/>
                  </a:moveTo>
                  <a:lnTo>
                    <a:pt x="16" y="0"/>
                  </a:lnTo>
                  <a:lnTo>
                    <a:pt x="16" y="256"/>
                  </a:lnTo>
                  <a:lnTo>
                    <a:pt x="0" y="25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4" name="Freeform 1261"/>
            <p:cNvSpPr>
              <a:spLocks/>
            </p:cNvSpPr>
            <p:nvPr/>
          </p:nvSpPr>
          <p:spPr bwMode="auto">
            <a:xfrm>
              <a:off x="768" y="1712"/>
              <a:ext cx="17" cy="257"/>
            </a:xfrm>
            <a:custGeom>
              <a:avLst/>
              <a:gdLst>
                <a:gd name="T0" fmla="*/ 0 w 17"/>
                <a:gd name="T1" fmla="*/ 0 h 257"/>
                <a:gd name="T2" fmla="*/ 16 w 17"/>
                <a:gd name="T3" fmla="*/ 0 h 257"/>
                <a:gd name="T4" fmla="*/ 16 w 17"/>
                <a:gd name="T5" fmla="*/ 256 h 257"/>
                <a:gd name="T6" fmla="*/ 0 w 17"/>
                <a:gd name="T7" fmla="*/ 256 h 257"/>
                <a:gd name="T8" fmla="*/ 0 w 17"/>
                <a:gd name="T9" fmla="*/ 0 h 257"/>
                <a:gd name="T10" fmla="*/ 0 60000 65536"/>
                <a:gd name="T11" fmla="*/ 0 60000 65536"/>
                <a:gd name="T12" fmla="*/ 0 60000 65536"/>
                <a:gd name="T13" fmla="*/ 0 60000 65536"/>
                <a:gd name="T14" fmla="*/ 0 60000 65536"/>
                <a:gd name="T15" fmla="*/ 0 w 17"/>
                <a:gd name="T16" fmla="*/ 0 h 257"/>
                <a:gd name="T17" fmla="*/ 17 w 17"/>
                <a:gd name="T18" fmla="*/ 257 h 257"/>
              </a:gdLst>
              <a:ahLst/>
              <a:cxnLst>
                <a:cxn ang="T10">
                  <a:pos x="T0" y="T1"/>
                </a:cxn>
                <a:cxn ang="T11">
                  <a:pos x="T2" y="T3"/>
                </a:cxn>
                <a:cxn ang="T12">
                  <a:pos x="T4" y="T5"/>
                </a:cxn>
                <a:cxn ang="T13">
                  <a:pos x="T6" y="T7"/>
                </a:cxn>
                <a:cxn ang="T14">
                  <a:pos x="T8" y="T9"/>
                </a:cxn>
              </a:cxnLst>
              <a:rect l="T15" t="T16" r="T17" b="T18"/>
              <a:pathLst>
                <a:path w="17" h="257">
                  <a:moveTo>
                    <a:pt x="0" y="0"/>
                  </a:moveTo>
                  <a:lnTo>
                    <a:pt x="16" y="0"/>
                  </a:lnTo>
                  <a:lnTo>
                    <a:pt x="16" y="256"/>
                  </a:lnTo>
                  <a:lnTo>
                    <a:pt x="0" y="25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5" name="Freeform 1262"/>
            <p:cNvSpPr>
              <a:spLocks/>
            </p:cNvSpPr>
            <p:nvPr/>
          </p:nvSpPr>
          <p:spPr bwMode="auto">
            <a:xfrm>
              <a:off x="776" y="1718"/>
              <a:ext cx="17" cy="251"/>
            </a:xfrm>
            <a:custGeom>
              <a:avLst/>
              <a:gdLst>
                <a:gd name="T0" fmla="*/ 0 w 17"/>
                <a:gd name="T1" fmla="*/ 0 h 251"/>
                <a:gd name="T2" fmla="*/ 16 w 17"/>
                <a:gd name="T3" fmla="*/ 0 h 251"/>
                <a:gd name="T4" fmla="*/ 16 w 17"/>
                <a:gd name="T5" fmla="*/ 250 h 251"/>
                <a:gd name="T6" fmla="*/ 0 w 17"/>
                <a:gd name="T7" fmla="*/ 250 h 251"/>
                <a:gd name="T8" fmla="*/ 0 w 17"/>
                <a:gd name="T9" fmla="*/ 0 h 251"/>
                <a:gd name="T10" fmla="*/ 0 60000 65536"/>
                <a:gd name="T11" fmla="*/ 0 60000 65536"/>
                <a:gd name="T12" fmla="*/ 0 60000 65536"/>
                <a:gd name="T13" fmla="*/ 0 60000 65536"/>
                <a:gd name="T14" fmla="*/ 0 60000 65536"/>
                <a:gd name="T15" fmla="*/ 0 w 17"/>
                <a:gd name="T16" fmla="*/ 0 h 251"/>
                <a:gd name="T17" fmla="*/ 17 w 17"/>
                <a:gd name="T18" fmla="*/ 251 h 251"/>
              </a:gdLst>
              <a:ahLst/>
              <a:cxnLst>
                <a:cxn ang="T10">
                  <a:pos x="T0" y="T1"/>
                </a:cxn>
                <a:cxn ang="T11">
                  <a:pos x="T2" y="T3"/>
                </a:cxn>
                <a:cxn ang="T12">
                  <a:pos x="T4" y="T5"/>
                </a:cxn>
                <a:cxn ang="T13">
                  <a:pos x="T6" y="T7"/>
                </a:cxn>
                <a:cxn ang="T14">
                  <a:pos x="T8" y="T9"/>
                </a:cxn>
              </a:cxnLst>
              <a:rect l="T15" t="T16" r="T17" b="T18"/>
              <a:pathLst>
                <a:path w="17" h="251">
                  <a:moveTo>
                    <a:pt x="0" y="0"/>
                  </a:moveTo>
                  <a:lnTo>
                    <a:pt x="16" y="0"/>
                  </a:lnTo>
                  <a:lnTo>
                    <a:pt x="16" y="250"/>
                  </a:lnTo>
                  <a:lnTo>
                    <a:pt x="0" y="25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6" name="Freeform 1263"/>
            <p:cNvSpPr>
              <a:spLocks/>
            </p:cNvSpPr>
            <p:nvPr/>
          </p:nvSpPr>
          <p:spPr bwMode="auto">
            <a:xfrm>
              <a:off x="776" y="1718"/>
              <a:ext cx="17" cy="251"/>
            </a:xfrm>
            <a:custGeom>
              <a:avLst/>
              <a:gdLst>
                <a:gd name="T0" fmla="*/ 0 w 17"/>
                <a:gd name="T1" fmla="*/ 0 h 251"/>
                <a:gd name="T2" fmla="*/ 16 w 17"/>
                <a:gd name="T3" fmla="*/ 0 h 251"/>
                <a:gd name="T4" fmla="*/ 16 w 17"/>
                <a:gd name="T5" fmla="*/ 250 h 251"/>
                <a:gd name="T6" fmla="*/ 0 w 17"/>
                <a:gd name="T7" fmla="*/ 250 h 251"/>
                <a:gd name="T8" fmla="*/ 0 w 17"/>
                <a:gd name="T9" fmla="*/ 0 h 251"/>
                <a:gd name="T10" fmla="*/ 0 60000 65536"/>
                <a:gd name="T11" fmla="*/ 0 60000 65536"/>
                <a:gd name="T12" fmla="*/ 0 60000 65536"/>
                <a:gd name="T13" fmla="*/ 0 60000 65536"/>
                <a:gd name="T14" fmla="*/ 0 60000 65536"/>
                <a:gd name="T15" fmla="*/ 0 w 17"/>
                <a:gd name="T16" fmla="*/ 0 h 251"/>
                <a:gd name="T17" fmla="*/ 17 w 17"/>
                <a:gd name="T18" fmla="*/ 251 h 251"/>
              </a:gdLst>
              <a:ahLst/>
              <a:cxnLst>
                <a:cxn ang="T10">
                  <a:pos x="T0" y="T1"/>
                </a:cxn>
                <a:cxn ang="T11">
                  <a:pos x="T2" y="T3"/>
                </a:cxn>
                <a:cxn ang="T12">
                  <a:pos x="T4" y="T5"/>
                </a:cxn>
                <a:cxn ang="T13">
                  <a:pos x="T6" y="T7"/>
                </a:cxn>
                <a:cxn ang="T14">
                  <a:pos x="T8" y="T9"/>
                </a:cxn>
              </a:cxnLst>
              <a:rect l="T15" t="T16" r="T17" b="T18"/>
              <a:pathLst>
                <a:path w="17" h="251">
                  <a:moveTo>
                    <a:pt x="0" y="0"/>
                  </a:moveTo>
                  <a:lnTo>
                    <a:pt x="16" y="0"/>
                  </a:lnTo>
                  <a:lnTo>
                    <a:pt x="16" y="250"/>
                  </a:lnTo>
                  <a:lnTo>
                    <a:pt x="0" y="25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7" name="Freeform 1264"/>
            <p:cNvSpPr>
              <a:spLocks/>
            </p:cNvSpPr>
            <p:nvPr/>
          </p:nvSpPr>
          <p:spPr bwMode="auto">
            <a:xfrm>
              <a:off x="781" y="1721"/>
              <a:ext cx="17" cy="248"/>
            </a:xfrm>
            <a:custGeom>
              <a:avLst/>
              <a:gdLst>
                <a:gd name="T0" fmla="*/ 0 w 17"/>
                <a:gd name="T1" fmla="*/ 0 h 248"/>
                <a:gd name="T2" fmla="*/ 16 w 17"/>
                <a:gd name="T3" fmla="*/ 0 h 248"/>
                <a:gd name="T4" fmla="*/ 16 w 17"/>
                <a:gd name="T5" fmla="*/ 247 h 248"/>
                <a:gd name="T6" fmla="*/ 0 w 17"/>
                <a:gd name="T7" fmla="*/ 247 h 248"/>
                <a:gd name="T8" fmla="*/ 0 w 17"/>
                <a:gd name="T9" fmla="*/ 0 h 248"/>
                <a:gd name="T10" fmla="*/ 0 60000 65536"/>
                <a:gd name="T11" fmla="*/ 0 60000 65536"/>
                <a:gd name="T12" fmla="*/ 0 60000 65536"/>
                <a:gd name="T13" fmla="*/ 0 60000 65536"/>
                <a:gd name="T14" fmla="*/ 0 60000 65536"/>
                <a:gd name="T15" fmla="*/ 0 w 17"/>
                <a:gd name="T16" fmla="*/ 0 h 248"/>
                <a:gd name="T17" fmla="*/ 17 w 17"/>
                <a:gd name="T18" fmla="*/ 248 h 248"/>
              </a:gdLst>
              <a:ahLst/>
              <a:cxnLst>
                <a:cxn ang="T10">
                  <a:pos x="T0" y="T1"/>
                </a:cxn>
                <a:cxn ang="T11">
                  <a:pos x="T2" y="T3"/>
                </a:cxn>
                <a:cxn ang="T12">
                  <a:pos x="T4" y="T5"/>
                </a:cxn>
                <a:cxn ang="T13">
                  <a:pos x="T6" y="T7"/>
                </a:cxn>
                <a:cxn ang="T14">
                  <a:pos x="T8" y="T9"/>
                </a:cxn>
              </a:cxnLst>
              <a:rect l="T15" t="T16" r="T17" b="T18"/>
              <a:pathLst>
                <a:path w="17" h="248">
                  <a:moveTo>
                    <a:pt x="0" y="0"/>
                  </a:moveTo>
                  <a:lnTo>
                    <a:pt x="16" y="0"/>
                  </a:lnTo>
                  <a:lnTo>
                    <a:pt x="16" y="247"/>
                  </a:lnTo>
                  <a:lnTo>
                    <a:pt x="0" y="247"/>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8" name="Freeform 1265"/>
            <p:cNvSpPr>
              <a:spLocks/>
            </p:cNvSpPr>
            <p:nvPr/>
          </p:nvSpPr>
          <p:spPr bwMode="auto">
            <a:xfrm>
              <a:off x="781" y="1726"/>
              <a:ext cx="17" cy="243"/>
            </a:xfrm>
            <a:custGeom>
              <a:avLst/>
              <a:gdLst>
                <a:gd name="T0" fmla="*/ 0 w 17"/>
                <a:gd name="T1" fmla="*/ 0 h 243"/>
                <a:gd name="T2" fmla="*/ 16 w 17"/>
                <a:gd name="T3" fmla="*/ 0 h 243"/>
                <a:gd name="T4" fmla="*/ 16 w 17"/>
                <a:gd name="T5" fmla="*/ 242 h 243"/>
                <a:gd name="T6" fmla="*/ 0 w 17"/>
                <a:gd name="T7" fmla="*/ 242 h 243"/>
                <a:gd name="T8" fmla="*/ 0 w 17"/>
                <a:gd name="T9" fmla="*/ 0 h 243"/>
                <a:gd name="T10" fmla="*/ 0 60000 65536"/>
                <a:gd name="T11" fmla="*/ 0 60000 65536"/>
                <a:gd name="T12" fmla="*/ 0 60000 65536"/>
                <a:gd name="T13" fmla="*/ 0 60000 65536"/>
                <a:gd name="T14" fmla="*/ 0 60000 65536"/>
                <a:gd name="T15" fmla="*/ 0 w 17"/>
                <a:gd name="T16" fmla="*/ 0 h 243"/>
                <a:gd name="T17" fmla="*/ 17 w 17"/>
                <a:gd name="T18" fmla="*/ 243 h 243"/>
              </a:gdLst>
              <a:ahLst/>
              <a:cxnLst>
                <a:cxn ang="T10">
                  <a:pos x="T0" y="T1"/>
                </a:cxn>
                <a:cxn ang="T11">
                  <a:pos x="T2" y="T3"/>
                </a:cxn>
                <a:cxn ang="T12">
                  <a:pos x="T4" y="T5"/>
                </a:cxn>
                <a:cxn ang="T13">
                  <a:pos x="T6" y="T7"/>
                </a:cxn>
                <a:cxn ang="T14">
                  <a:pos x="T8" y="T9"/>
                </a:cxn>
              </a:cxnLst>
              <a:rect l="T15" t="T16" r="T17" b="T18"/>
              <a:pathLst>
                <a:path w="17" h="243">
                  <a:moveTo>
                    <a:pt x="0" y="0"/>
                  </a:moveTo>
                  <a:lnTo>
                    <a:pt x="16" y="0"/>
                  </a:lnTo>
                  <a:lnTo>
                    <a:pt x="16" y="242"/>
                  </a:lnTo>
                  <a:lnTo>
                    <a:pt x="0" y="24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79" name="Freeform 1266"/>
            <p:cNvSpPr>
              <a:spLocks/>
            </p:cNvSpPr>
            <p:nvPr/>
          </p:nvSpPr>
          <p:spPr bwMode="auto">
            <a:xfrm>
              <a:off x="781" y="1726"/>
              <a:ext cx="17" cy="243"/>
            </a:xfrm>
            <a:custGeom>
              <a:avLst/>
              <a:gdLst>
                <a:gd name="T0" fmla="*/ 0 w 17"/>
                <a:gd name="T1" fmla="*/ 0 h 243"/>
                <a:gd name="T2" fmla="*/ 16 w 17"/>
                <a:gd name="T3" fmla="*/ 0 h 243"/>
                <a:gd name="T4" fmla="*/ 16 w 17"/>
                <a:gd name="T5" fmla="*/ 242 h 243"/>
                <a:gd name="T6" fmla="*/ 0 w 17"/>
                <a:gd name="T7" fmla="*/ 242 h 243"/>
                <a:gd name="T8" fmla="*/ 0 w 17"/>
                <a:gd name="T9" fmla="*/ 0 h 243"/>
                <a:gd name="T10" fmla="*/ 0 60000 65536"/>
                <a:gd name="T11" fmla="*/ 0 60000 65536"/>
                <a:gd name="T12" fmla="*/ 0 60000 65536"/>
                <a:gd name="T13" fmla="*/ 0 60000 65536"/>
                <a:gd name="T14" fmla="*/ 0 60000 65536"/>
                <a:gd name="T15" fmla="*/ 0 w 17"/>
                <a:gd name="T16" fmla="*/ 0 h 243"/>
                <a:gd name="T17" fmla="*/ 17 w 17"/>
                <a:gd name="T18" fmla="*/ 243 h 243"/>
              </a:gdLst>
              <a:ahLst/>
              <a:cxnLst>
                <a:cxn ang="T10">
                  <a:pos x="T0" y="T1"/>
                </a:cxn>
                <a:cxn ang="T11">
                  <a:pos x="T2" y="T3"/>
                </a:cxn>
                <a:cxn ang="T12">
                  <a:pos x="T4" y="T5"/>
                </a:cxn>
                <a:cxn ang="T13">
                  <a:pos x="T6" y="T7"/>
                </a:cxn>
                <a:cxn ang="T14">
                  <a:pos x="T8" y="T9"/>
                </a:cxn>
              </a:cxnLst>
              <a:rect l="T15" t="T16" r="T17" b="T18"/>
              <a:pathLst>
                <a:path w="17" h="243">
                  <a:moveTo>
                    <a:pt x="0" y="0"/>
                  </a:moveTo>
                  <a:lnTo>
                    <a:pt x="16" y="0"/>
                  </a:lnTo>
                  <a:lnTo>
                    <a:pt x="16" y="242"/>
                  </a:lnTo>
                  <a:lnTo>
                    <a:pt x="0" y="242"/>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80" name="Freeform 1267"/>
            <p:cNvSpPr>
              <a:spLocks/>
            </p:cNvSpPr>
            <p:nvPr/>
          </p:nvSpPr>
          <p:spPr bwMode="auto">
            <a:xfrm>
              <a:off x="786" y="1732"/>
              <a:ext cx="17" cy="237"/>
            </a:xfrm>
            <a:custGeom>
              <a:avLst/>
              <a:gdLst>
                <a:gd name="T0" fmla="*/ 0 w 17"/>
                <a:gd name="T1" fmla="*/ 0 h 237"/>
                <a:gd name="T2" fmla="*/ 16 w 17"/>
                <a:gd name="T3" fmla="*/ 0 h 237"/>
                <a:gd name="T4" fmla="*/ 16 w 17"/>
                <a:gd name="T5" fmla="*/ 236 h 237"/>
                <a:gd name="T6" fmla="*/ 0 w 17"/>
                <a:gd name="T7" fmla="*/ 236 h 237"/>
                <a:gd name="T8" fmla="*/ 0 w 17"/>
                <a:gd name="T9" fmla="*/ 0 h 237"/>
                <a:gd name="T10" fmla="*/ 0 60000 65536"/>
                <a:gd name="T11" fmla="*/ 0 60000 65536"/>
                <a:gd name="T12" fmla="*/ 0 60000 65536"/>
                <a:gd name="T13" fmla="*/ 0 60000 65536"/>
                <a:gd name="T14" fmla="*/ 0 60000 65536"/>
                <a:gd name="T15" fmla="*/ 0 w 17"/>
                <a:gd name="T16" fmla="*/ 0 h 237"/>
                <a:gd name="T17" fmla="*/ 17 w 17"/>
                <a:gd name="T18" fmla="*/ 237 h 237"/>
              </a:gdLst>
              <a:ahLst/>
              <a:cxnLst>
                <a:cxn ang="T10">
                  <a:pos x="T0" y="T1"/>
                </a:cxn>
                <a:cxn ang="T11">
                  <a:pos x="T2" y="T3"/>
                </a:cxn>
                <a:cxn ang="T12">
                  <a:pos x="T4" y="T5"/>
                </a:cxn>
                <a:cxn ang="T13">
                  <a:pos x="T6" y="T7"/>
                </a:cxn>
                <a:cxn ang="T14">
                  <a:pos x="T8" y="T9"/>
                </a:cxn>
              </a:cxnLst>
              <a:rect l="T15" t="T16" r="T17" b="T18"/>
              <a:pathLst>
                <a:path w="17" h="237">
                  <a:moveTo>
                    <a:pt x="0" y="0"/>
                  </a:moveTo>
                  <a:lnTo>
                    <a:pt x="16" y="0"/>
                  </a:lnTo>
                  <a:lnTo>
                    <a:pt x="16" y="236"/>
                  </a:lnTo>
                  <a:lnTo>
                    <a:pt x="0" y="23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81" name="Freeform 1268"/>
            <p:cNvSpPr>
              <a:spLocks/>
            </p:cNvSpPr>
            <p:nvPr/>
          </p:nvSpPr>
          <p:spPr bwMode="auto">
            <a:xfrm>
              <a:off x="786" y="1732"/>
              <a:ext cx="17" cy="237"/>
            </a:xfrm>
            <a:custGeom>
              <a:avLst/>
              <a:gdLst>
                <a:gd name="T0" fmla="*/ 0 w 17"/>
                <a:gd name="T1" fmla="*/ 0 h 237"/>
                <a:gd name="T2" fmla="*/ 16 w 17"/>
                <a:gd name="T3" fmla="*/ 0 h 237"/>
                <a:gd name="T4" fmla="*/ 16 w 17"/>
                <a:gd name="T5" fmla="*/ 236 h 237"/>
                <a:gd name="T6" fmla="*/ 0 w 17"/>
                <a:gd name="T7" fmla="*/ 236 h 237"/>
                <a:gd name="T8" fmla="*/ 0 w 17"/>
                <a:gd name="T9" fmla="*/ 0 h 237"/>
                <a:gd name="T10" fmla="*/ 0 60000 65536"/>
                <a:gd name="T11" fmla="*/ 0 60000 65536"/>
                <a:gd name="T12" fmla="*/ 0 60000 65536"/>
                <a:gd name="T13" fmla="*/ 0 60000 65536"/>
                <a:gd name="T14" fmla="*/ 0 60000 65536"/>
                <a:gd name="T15" fmla="*/ 0 w 17"/>
                <a:gd name="T16" fmla="*/ 0 h 237"/>
                <a:gd name="T17" fmla="*/ 17 w 17"/>
                <a:gd name="T18" fmla="*/ 237 h 237"/>
              </a:gdLst>
              <a:ahLst/>
              <a:cxnLst>
                <a:cxn ang="T10">
                  <a:pos x="T0" y="T1"/>
                </a:cxn>
                <a:cxn ang="T11">
                  <a:pos x="T2" y="T3"/>
                </a:cxn>
                <a:cxn ang="T12">
                  <a:pos x="T4" y="T5"/>
                </a:cxn>
                <a:cxn ang="T13">
                  <a:pos x="T6" y="T7"/>
                </a:cxn>
                <a:cxn ang="T14">
                  <a:pos x="T8" y="T9"/>
                </a:cxn>
              </a:cxnLst>
              <a:rect l="T15" t="T16" r="T17" b="T18"/>
              <a:pathLst>
                <a:path w="17" h="237">
                  <a:moveTo>
                    <a:pt x="0" y="0"/>
                  </a:moveTo>
                  <a:lnTo>
                    <a:pt x="16" y="0"/>
                  </a:lnTo>
                  <a:lnTo>
                    <a:pt x="16" y="236"/>
                  </a:lnTo>
                  <a:lnTo>
                    <a:pt x="0" y="23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82" name="Freeform 1269"/>
            <p:cNvSpPr>
              <a:spLocks/>
            </p:cNvSpPr>
            <p:nvPr/>
          </p:nvSpPr>
          <p:spPr bwMode="auto">
            <a:xfrm>
              <a:off x="791" y="1738"/>
              <a:ext cx="17" cy="231"/>
            </a:xfrm>
            <a:custGeom>
              <a:avLst/>
              <a:gdLst>
                <a:gd name="T0" fmla="*/ 0 w 17"/>
                <a:gd name="T1" fmla="*/ 0 h 231"/>
                <a:gd name="T2" fmla="*/ 16 w 17"/>
                <a:gd name="T3" fmla="*/ 0 h 231"/>
                <a:gd name="T4" fmla="*/ 16 w 17"/>
                <a:gd name="T5" fmla="*/ 230 h 231"/>
                <a:gd name="T6" fmla="*/ 0 w 17"/>
                <a:gd name="T7" fmla="*/ 230 h 231"/>
                <a:gd name="T8" fmla="*/ 0 w 17"/>
                <a:gd name="T9" fmla="*/ 0 h 231"/>
                <a:gd name="T10" fmla="*/ 0 60000 65536"/>
                <a:gd name="T11" fmla="*/ 0 60000 65536"/>
                <a:gd name="T12" fmla="*/ 0 60000 65536"/>
                <a:gd name="T13" fmla="*/ 0 60000 65536"/>
                <a:gd name="T14" fmla="*/ 0 60000 65536"/>
                <a:gd name="T15" fmla="*/ 0 w 17"/>
                <a:gd name="T16" fmla="*/ 0 h 231"/>
                <a:gd name="T17" fmla="*/ 17 w 17"/>
                <a:gd name="T18" fmla="*/ 231 h 231"/>
              </a:gdLst>
              <a:ahLst/>
              <a:cxnLst>
                <a:cxn ang="T10">
                  <a:pos x="T0" y="T1"/>
                </a:cxn>
                <a:cxn ang="T11">
                  <a:pos x="T2" y="T3"/>
                </a:cxn>
                <a:cxn ang="T12">
                  <a:pos x="T4" y="T5"/>
                </a:cxn>
                <a:cxn ang="T13">
                  <a:pos x="T6" y="T7"/>
                </a:cxn>
                <a:cxn ang="T14">
                  <a:pos x="T8" y="T9"/>
                </a:cxn>
              </a:cxnLst>
              <a:rect l="T15" t="T16" r="T17" b="T18"/>
              <a:pathLst>
                <a:path w="17" h="231">
                  <a:moveTo>
                    <a:pt x="0" y="0"/>
                  </a:moveTo>
                  <a:lnTo>
                    <a:pt x="16" y="0"/>
                  </a:lnTo>
                  <a:lnTo>
                    <a:pt x="16" y="230"/>
                  </a:lnTo>
                  <a:lnTo>
                    <a:pt x="0" y="23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83" name="Freeform 1270"/>
            <p:cNvSpPr>
              <a:spLocks/>
            </p:cNvSpPr>
            <p:nvPr/>
          </p:nvSpPr>
          <p:spPr bwMode="auto">
            <a:xfrm>
              <a:off x="791" y="1744"/>
              <a:ext cx="17" cy="225"/>
            </a:xfrm>
            <a:custGeom>
              <a:avLst/>
              <a:gdLst>
                <a:gd name="T0" fmla="*/ 0 w 17"/>
                <a:gd name="T1" fmla="*/ 0 h 225"/>
                <a:gd name="T2" fmla="*/ 16 w 17"/>
                <a:gd name="T3" fmla="*/ 0 h 225"/>
                <a:gd name="T4" fmla="*/ 16 w 17"/>
                <a:gd name="T5" fmla="*/ 224 h 225"/>
                <a:gd name="T6" fmla="*/ 0 w 17"/>
                <a:gd name="T7" fmla="*/ 224 h 225"/>
                <a:gd name="T8" fmla="*/ 0 w 17"/>
                <a:gd name="T9" fmla="*/ 0 h 225"/>
                <a:gd name="T10" fmla="*/ 0 60000 65536"/>
                <a:gd name="T11" fmla="*/ 0 60000 65536"/>
                <a:gd name="T12" fmla="*/ 0 60000 65536"/>
                <a:gd name="T13" fmla="*/ 0 60000 65536"/>
                <a:gd name="T14" fmla="*/ 0 60000 65536"/>
                <a:gd name="T15" fmla="*/ 0 w 17"/>
                <a:gd name="T16" fmla="*/ 0 h 225"/>
                <a:gd name="T17" fmla="*/ 17 w 17"/>
                <a:gd name="T18" fmla="*/ 225 h 225"/>
              </a:gdLst>
              <a:ahLst/>
              <a:cxnLst>
                <a:cxn ang="T10">
                  <a:pos x="T0" y="T1"/>
                </a:cxn>
                <a:cxn ang="T11">
                  <a:pos x="T2" y="T3"/>
                </a:cxn>
                <a:cxn ang="T12">
                  <a:pos x="T4" y="T5"/>
                </a:cxn>
                <a:cxn ang="T13">
                  <a:pos x="T6" y="T7"/>
                </a:cxn>
                <a:cxn ang="T14">
                  <a:pos x="T8" y="T9"/>
                </a:cxn>
              </a:cxnLst>
              <a:rect l="T15" t="T16" r="T17" b="T18"/>
              <a:pathLst>
                <a:path w="17" h="225">
                  <a:moveTo>
                    <a:pt x="0" y="0"/>
                  </a:moveTo>
                  <a:lnTo>
                    <a:pt x="16" y="0"/>
                  </a:lnTo>
                  <a:lnTo>
                    <a:pt x="16" y="224"/>
                  </a:lnTo>
                  <a:lnTo>
                    <a:pt x="0" y="22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84" name="Freeform 1271"/>
            <p:cNvSpPr>
              <a:spLocks/>
            </p:cNvSpPr>
            <p:nvPr/>
          </p:nvSpPr>
          <p:spPr bwMode="auto">
            <a:xfrm>
              <a:off x="799" y="1744"/>
              <a:ext cx="17" cy="225"/>
            </a:xfrm>
            <a:custGeom>
              <a:avLst/>
              <a:gdLst>
                <a:gd name="T0" fmla="*/ 0 w 17"/>
                <a:gd name="T1" fmla="*/ 0 h 225"/>
                <a:gd name="T2" fmla="*/ 16 w 17"/>
                <a:gd name="T3" fmla="*/ 0 h 225"/>
                <a:gd name="T4" fmla="*/ 16 w 17"/>
                <a:gd name="T5" fmla="*/ 224 h 225"/>
                <a:gd name="T6" fmla="*/ 0 w 17"/>
                <a:gd name="T7" fmla="*/ 224 h 225"/>
                <a:gd name="T8" fmla="*/ 0 w 17"/>
                <a:gd name="T9" fmla="*/ 0 h 225"/>
                <a:gd name="T10" fmla="*/ 0 60000 65536"/>
                <a:gd name="T11" fmla="*/ 0 60000 65536"/>
                <a:gd name="T12" fmla="*/ 0 60000 65536"/>
                <a:gd name="T13" fmla="*/ 0 60000 65536"/>
                <a:gd name="T14" fmla="*/ 0 60000 65536"/>
                <a:gd name="T15" fmla="*/ 0 w 17"/>
                <a:gd name="T16" fmla="*/ 0 h 225"/>
                <a:gd name="T17" fmla="*/ 17 w 17"/>
                <a:gd name="T18" fmla="*/ 225 h 225"/>
              </a:gdLst>
              <a:ahLst/>
              <a:cxnLst>
                <a:cxn ang="T10">
                  <a:pos x="T0" y="T1"/>
                </a:cxn>
                <a:cxn ang="T11">
                  <a:pos x="T2" y="T3"/>
                </a:cxn>
                <a:cxn ang="T12">
                  <a:pos x="T4" y="T5"/>
                </a:cxn>
                <a:cxn ang="T13">
                  <a:pos x="T6" y="T7"/>
                </a:cxn>
                <a:cxn ang="T14">
                  <a:pos x="T8" y="T9"/>
                </a:cxn>
              </a:cxnLst>
              <a:rect l="T15" t="T16" r="T17" b="T18"/>
              <a:pathLst>
                <a:path w="17" h="225">
                  <a:moveTo>
                    <a:pt x="0" y="0"/>
                  </a:moveTo>
                  <a:lnTo>
                    <a:pt x="16" y="0"/>
                  </a:lnTo>
                  <a:lnTo>
                    <a:pt x="16" y="224"/>
                  </a:lnTo>
                  <a:lnTo>
                    <a:pt x="0" y="22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85" name="Freeform 1272"/>
            <p:cNvSpPr>
              <a:spLocks/>
            </p:cNvSpPr>
            <p:nvPr/>
          </p:nvSpPr>
          <p:spPr bwMode="auto">
            <a:xfrm>
              <a:off x="799" y="1747"/>
              <a:ext cx="17" cy="222"/>
            </a:xfrm>
            <a:custGeom>
              <a:avLst/>
              <a:gdLst>
                <a:gd name="T0" fmla="*/ 0 w 17"/>
                <a:gd name="T1" fmla="*/ 0 h 222"/>
                <a:gd name="T2" fmla="*/ 16 w 17"/>
                <a:gd name="T3" fmla="*/ 0 h 222"/>
                <a:gd name="T4" fmla="*/ 16 w 17"/>
                <a:gd name="T5" fmla="*/ 221 h 222"/>
                <a:gd name="T6" fmla="*/ 0 w 17"/>
                <a:gd name="T7" fmla="*/ 221 h 222"/>
                <a:gd name="T8" fmla="*/ 0 w 17"/>
                <a:gd name="T9" fmla="*/ 0 h 222"/>
                <a:gd name="T10" fmla="*/ 0 60000 65536"/>
                <a:gd name="T11" fmla="*/ 0 60000 65536"/>
                <a:gd name="T12" fmla="*/ 0 60000 65536"/>
                <a:gd name="T13" fmla="*/ 0 60000 65536"/>
                <a:gd name="T14" fmla="*/ 0 60000 65536"/>
                <a:gd name="T15" fmla="*/ 0 w 17"/>
                <a:gd name="T16" fmla="*/ 0 h 222"/>
                <a:gd name="T17" fmla="*/ 17 w 17"/>
                <a:gd name="T18" fmla="*/ 222 h 222"/>
              </a:gdLst>
              <a:ahLst/>
              <a:cxnLst>
                <a:cxn ang="T10">
                  <a:pos x="T0" y="T1"/>
                </a:cxn>
                <a:cxn ang="T11">
                  <a:pos x="T2" y="T3"/>
                </a:cxn>
                <a:cxn ang="T12">
                  <a:pos x="T4" y="T5"/>
                </a:cxn>
                <a:cxn ang="T13">
                  <a:pos x="T6" y="T7"/>
                </a:cxn>
                <a:cxn ang="T14">
                  <a:pos x="T8" y="T9"/>
                </a:cxn>
              </a:cxnLst>
              <a:rect l="T15" t="T16" r="T17" b="T18"/>
              <a:pathLst>
                <a:path w="17" h="222">
                  <a:moveTo>
                    <a:pt x="0" y="0"/>
                  </a:moveTo>
                  <a:lnTo>
                    <a:pt x="16" y="0"/>
                  </a:lnTo>
                  <a:lnTo>
                    <a:pt x="16" y="221"/>
                  </a:lnTo>
                  <a:lnTo>
                    <a:pt x="0" y="221"/>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86" name="Freeform 1273"/>
            <p:cNvSpPr>
              <a:spLocks/>
            </p:cNvSpPr>
            <p:nvPr/>
          </p:nvSpPr>
          <p:spPr bwMode="auto">
            <a:xfrm>
              <a:off x="799" y="1747"/>
              <a:ext cx="17" cy="222"/>
            </a:xfrm>
            <a:custGeom>
              <a:avLst/>
              <a:gdLst>
                <a:gd name="T0" fmla="*/ 0 w 17"/>
                <a:gd name="T1" fmla="*/ 0 h 222"/>
                <a:gd name="T2" fmla="*/ 16 w 17"/>
                <a:gd name="T3" fmla="*/ 0 h 222"/>
                <a:gd name="T4" fmla="*/ 16 w 17"/>
                <a:gd name="T5" fmla="*/ 221 h 222"/>
                <a:gd name="T6" fmla="*/ 0 w 17"/>
                <a:gd name="T7" fmla="*/ 221 h 222"/>
                <a:gd name="T8" fmla="*/ 0 w 17"/>
                <a:gd name="T9" fmla="*/ 0 h 222"/>
                <a:gd name="T10" fmla="*/ 0 60000 65536"/>
                <a:gd name="T11" fmla="*/ 0 60000 65536"/>
                <a:gd name="T12" fmla="*/ 0 60000 65536"/>
                <a:gd name="T13" fmla="*/ 0 60000 65536"/>
                <a:gd name="T14" fmla="*/ 0 60000 65536"/>
                <a:gd name="T15" fmla="*/ 0 w 17"/>
                <a:gd name="T16" fmla="*/ 0 h 222"/>
                <a:gd name="T17" fmla="*/ 17 w 17"/>
                <a:gd name="T18" fmla="*/ 222 h 222"/>
              </a:gdLst>
              <a:ahLst/>
              <a:cxnLst>
                <a:cxn ang="T10">
                  <a:pos x="T0" y="T1"/>
                </a:cxn>
                <a:cxn ang="T11">
                  <a:pos x="T2" y="T3"/>
                </a:cxn>
                <a:cxn ang="T12">
                  <a:pos x="T4" y="T5"/>
                </a:cxn>
                <a:cxn ang="T13">
                  <a:pos x="T6" y="T7"/>
                </a:cxn>
                <a:cxn ang="T14">
                  <a:pos x="T8" y="T9"/>
                </a:cxn>
              </a:cxnLst>
              <a:rect l="T15" t="T16" r="T17" b="T18"/>
              <a:pathLst>
                <a:path w="17" h="222">
                  <a:moveTo>
                    <a:pt x="0" y="0"/>
                  </a:moveTo>
                  <a:lnTo>
                    <a:pt x="16" y="0"/>
                  </a:lnTo>
                  <a:lnTo>
                    <a:pt x="16" y="221"/>
                  </a:lnTo>
                  <a:lnTo>
                    <a:pt x="0" y="221"/>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87" name="Freeform 1274"/>
            <p:cNvSpPr>
              <a:spLocks/>
            </p:cNvSpPr>
            <p:nvPr/>
          </p:nvSpPr>
          <p:spPr bwMode="auto">
            <a:xfrm>
              <a:off x="804" y="1752"/>
              <a:ext cx="17" cy="217"/>
            </a:xfrm>
            <a:custGeom>
              <a:avLst/>
              <a:gdLst>
                <a:gd name="T0" fmla="*/ 0 w 17"/>
                <a:gd name="T1" fmla="*/ 0 h 217"/>
                <a:gd name="T2" fmla="*/ 16 w 17"/>
                <a:gd name="T3" fmla="*/ 0 h 217"/>
                <a:gd name="T4" fmla="*/ 16 w 17"/>
                <a:gd name="T5" fmla="*/ 216 h 217"/>
                <a:gd name="T6" fmla="*/ 0 w 17"/>
                <a:gd name="T7" fmla="*/ 216 h 217"/>
                <a:gd name="T8" fmla="*/ 0 w 17"/>
                <a:gd name="T9" fmla="*/ 0 h 217"/>
                <a:gd name="T10" fmla="*/ 0 60000 65536"/>
                <a:gd name="T11" fmla="*/ 0 60000 65536"/>
                <a:gd name="T12" fmla="*/ 0 60000 65536"/>
                <a:gd name="T13" fmla="*/ 0 60000 65536"/>
                <a:gd name="T14" fmla="*/ 0 60000 65536"/>
                <a:gd name="T15" fmla="*/ 0 w 17"/>
                <a:gd name="T16" fmla="*/ 0 h 217"/>
                <a:gd name="T17" fmla="*/ 17 w 17"/>
                <a:gd name="T18" fmla="*/ 217 h 217"/>
              </a:gdLst>
              <a:ahLst/>
              <a:cxnLst>
                <a:cxn ang="T10">
                  <a:pos x="T0" y="T1"/>
                </a:cxn>
                <a:cxn ang="T11">
                  <a:pos x="T2" y="T3"/>
                </a:cxn>
                <a:cxn ang="T12">
                  <a:pos x="T4" y="T5"/>
                </a:cxn>
                <a:cxn ang="T13">
                  <a:pos x="T6" y="T7"/>
                </a:cxn>
                <a:cxn ang="T14">
                  <a:pos x="T8" y="T9"/>
                </a:cxn>
              </a:cxnLst>
              <a:rect l="T15" t="T16" r="T17" b="T18"/>
              <a:pathLst>
                <a:path w="17" h="217">
                  <a:moveTo>
                    <a:pt x="0" y="0"/>
                  </a:moveTo>
                  <a:lnTo>
                    <a:pt x="16" y="0"/>
                  </a:lnTo>
                  <a:lnTo>
                    <a:pt x="16" y="216"/>
                  </a:lnTo>
                  <a:lnTo>
                    <a:pt x="0" y="21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88" name="Freeform 1275"/>
            <p:cNvSpPr>
              <a:spLocks/>
            </p:cNvSpPr>
            <p:nvPr/>
          </p:nvSpPr>
          <p:spPr bwMode="auto">
            <a:xfrm>
              <a:off x="804" y="1752"/>
              <a:ext cx="17" cy="217"/>
            </a:xfrm>
            <a:custGeom>
              <a:avLst/>
              <a:gdLst>
                <a:gd name="T0" fmla="*/ 0 w 17"/>
                <a:gd name="T1" fmla="*/ 0 h 217"/>
                <a:gd name="T2" fmla="*/ 16 w 17"/>
                <a:gd name="T3" fmla="*/ 0 h 217"/>
                <a:gd name="T4" fmla="*/ 16 w 17"/>
                <a:gd name="T5" fmla="*/ 216 h 217"/>
                <a:gd name="T6" fmla="*/ 0 w 17"/>
                <a:gd name="T7" fmla="*/ 216 h 217"/>
                <a:gd name="T8" fmla="*/ 0 w 17"/>
                <a:gd name="T9" fmla="*/ 0 h 217"/>
                <a:gd name="T10" fmla="*/ 0 60000 65536"/>
                <a:gd name="T11" fmla="*/ 0 60000 65536"/>
                <a:gd name="T12" fmla="*/ 0 60000 65536"/>
                <a:gd name="T13" fmla="*/ 0 60000 65536"/>
                <a:gd name="T14" fmla="*/ 0 60000 65536"/>
                <a:gd name="T15" fmla="*/ 0 w 17"/>
                <a:gd name="T16" fmla="*/ 0 h 217"/>
                <a:gd name="T17" fmla="*/ 17 w 17"/>
                <a:gd name="T18" fmla="*/ 217 h 217"/>
              </a:gdLst>
              <a:ahLst/>
              <a:cxnLst>
                <a:cxn ang="T10">
                  <a:pos x="T0" y="T1"/>
                </a:cxn>
                <a:cxn ang="T11">
                  <a:pos x="T2" y="T3"/>
                </a:cxn>
                <a:cxn ang="T12">
                  <a:pos x="T4" y="T5"/>
                </a:cxn>
                <a:cxn ang="T13">
                  <a:pos x="T6" y="T7"/>
                </a:cxn>
                <a:cxn ang="T14">
                  <a:pos x="T8" y="T9"/>
                </a:cxn>
              </a:cxnLst>
              <a:rect l="T15" t="T16" r="T17" b="T18"/>
              <a:pathLst>
                <a:path w="17" h="217">
                  <a:moveTo>
                    <a:pt x="0" y="0"/>
                  </a:moveTo>
                  <a:lnTo>
                    <a:pt x="16" y="0"/>
                  </a:lnTo>
                  <a:lnTo>
                    <a:pt x="16" y="216"/>
                  </a:lnTo>
                  <a:lnTo>
                    <a:pt x="0" y="21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89" name="Freeform 1276"/>
            <p:cNvSpPr>
              <a:spLocks/>
            </p:cNvSpPr>
            <p:nvPr/>
          </p:nvSpPr>
          <p:spPr bwMode="auto">
            <a:xfrm>
              <a:off x="812" y="1758"/>
              <a:ext cx="17" cy="211"/>
            </a:xfrm>
            <a:custGeom>
              <a:avLst/>
              <a:gdLst>
                <a:gd name="T0" fmla="*/ 0 w 17"/>
                <a:gd name="T1" fmla="*/ 0 h 211"/>
                <a:gd name="T2" fmla="*/ 16 w 17"/>
                <a:gd name="T3" fmla="*/ 0 h 211"/>
                <a:gd name="T4" fmla="*/ 16 w 17"/>
                <a:gd name="T5" fmla="*/ 210 h 211"/>
                <a:gd name="T6" fmla="*/ 0 w 17"/>
                <a:gd name="T7" fmla="*/ 210 h 211"/>
                <a:gd name="T8" fmla="*/ 0 w 17"/>
                <a:gd name="T9" fmla="*/ 0 h 211"/>
                <a:gd name="T10" fmla="*/ 0 60000 65536"/>
                <a:gd name="T11" fmla="*/ 0 60000 65536"/>
                <a:gd name="T12" fmla="*/ 0 60000 65536"/>
                <a:gd name="T13" fmla="*/ 0 60000 65536"/>
                <a:gd name="T14" fmla="*/ 0 60000 65536"/>
                <a:gd name="T15" fmla="*/ 0 w 17"/>
                <a:gd name="T16" fmla="*/ 0 h 211"/>
                <a:gd name="T17" fmla="*/ 17 w 17"/>
                <a:gd name="T18" fmla="*/ 211 h 211"/>
              </a:gdLst>
              <a:ahLst/>
              <a:cxnLst>
                <a:cxn ang="T10">
                  <a:pos x="T0" y="T1"/>
                </a:cxn>
                <a:cxn ang="T11">
                  <a:pos x="T2" y="T3"/>
                </a:cxn>
                <a:cxn ang="T12">
                  <a:pos x="T4" y="T5"/>
                </a:cxn>
                <a:cxn ang="T13">
                  <a:pos x="T6" y="T7"/>
                </a:cxn>
                <a:cxn ang="T14">
                  <a:pos x="T8" y="T9"/>
                </a:cxn>
              </a:cxnLst>
              <a:rect l="T15" t="T16" r="T17" b="T18"/>
              <a:pathLst>
                <a:path w="17" h="211">
                  <a:moveTo>
                    <a:pt x="0" y="0"/>
                  </a:moveTo>
                  <a:lnTo>
                    <a:pt x="16" y="0"/>
                  </a:lnTo>
                  <a:lnTo>
                    <a:pt x="16" y="210"/>
                  </a:lnTo>
                  <a:lnTo>
                    <a:pt x="0" y="21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0" name="Freeform 1277"/>
            <p:cNvSpPr>
              <a:spLocks/>
            </p:cNvSpPr>
            <p:nvPr/>
          </p:nvSpPr>
          <p:spPr bwMode="auto">
            <a:xfrm>
              <a:off x="812" y="1758"/>
              <a:ext cx="17" cy="211"/>
            </a:xfrm>
            <a:custGeom>
              <a:avLst/>
              <a:gdLst>
                <a:gd name="T0" fmla="*/ 0 w 17"/>
                <a:gd name="T1" fmla="*/ 0 h 211"/>
                <a:gd name="T2" fmla="*/ 16 w 17"/>
                <a:gd name="T3" fmla="*/ 0 h 211"/>
                <a:gd name="T4" fmla="*/ 16 w 17"/>
                <a:gd name="T5" fmla="*/ 210 h 211"/>
                <a:gd name="T6" fmla="*/ 0 w 17"/>
                <a:gd name="T7" fmla="*/ 210 h 211"/>
                <a:gd name="T8" fmla="*/ 0 w 17"/>
                <a:gd name="T9" fmla="*/ 0 h 211"/>
                <a:gd name="T10" fmla="*/ 0 60000 65536"/>
                <a:gd name="T11" fmla="*/ 0 60000 65536"/>
                <a:gd name="T12" fmla="*/ 0 60000 65536"/>
                <a:gd name="T13" fmla="*/ 0 60000 65536"/>
                <a:gd name="T14" fmla="*/ 0 60000 65536"/>
                <a:gd name="T15" fmla="*/ 0 w 17"/>
                <a:gd name="T16" fmla="*/ 0 h 211"/>
                <a:gd name="T17" fmla="*/ 17 w 17"/>
                <a:gd name="T18" fmla="*/ 211 h 211"/>
              </a:gdLst>
              <a:ahLst/>
              <a:cxnLst>
                <a:cxn ang="T10">
                  <a:pos x="T0" y="T1"/>
                </a:cxn>
                <a:cxn ang="T11">
                  <a:pos x="T2" y="T3"/>
                </a:cxn>
                <a:cxn ang="T12">
                  <a:pos x="T4" y="T5"/>
                </a:cxn>
                <a:cxn ang="T13">
                  <a:pos x="T6" y="T7"/>
                </a:cxn>
                <a:cxn ang="T14">
                  <a:pos x="T8" y="T9"/>
                </a:cxn>
              </a:cxnLst>
              <a:rect l="T15" t="T16" r="T17" b="T18"/>
              <a:pathLst>
                <a:path w="17" h="211">
                  <a:moveTo>
                    <a:pt x="0" y="0"/>
                  </a:moveTo>
                  <a:lnTo>
                    <a:pt x="16" y="0"/>
                  </a:lnTo>
                  <a:lnTo>
                    <a:pt x="16" y="210"/>
                  </a:lnTo>
                  <a:lnTo>
                    <a:pt x="0" y="21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1" name="Freeform 1278"/>
            <p:cNvSpPr>
              <a:spLocks/>
            </p:cNvSpPr>
            <p:nvPr/>
          </p:nvSpPr>
          <p:spPr bwMode="auto">
            <a:xfrm>
              <a:off x="817" y="1762"/>
              <a:ext cx="1" cy="207"/>
            </a:xfrm>
            <a:custGeom>
              <a:avLst/>
              <a:gdLst>
                <a:gd name="T0" fmla="*/ 0 w 1"/>
                <a:gd name="T1" fmla="*/ 0 h 207"/>
                <a:gd name="T2" fmla="*/ 0 w 1"/>
                <a:gd name="T3" fmla="*/ 206 h 207"/>
                <a:gd name="T4" fmla="*/ 0 w 1"/>
                <a:gd name="T5" fmla="*/ 0 h 207"/>
                <a:gd name="T6" fmla="*/ 0 60000 65536"/>
                <a:gd name="T7" fmla="*/ 0 60000 65536"/>
                <a:gd name="T8" fmla="*/ 0 60000 65536"/>
                <a:gd name="T9" fmla="*/ 0 w 1"/>
                <a:gd name="T10" fmla="*/ 0 h 207"/>
                <a:gd name="T11" fmla="*/ 1 w 1"/>
                <a:gd name="T12" fmla="*/ 207 h 207"/>
              </a:gdLst>
              <a:ahLst/>
              <a:cxnLst>
                <a:cxn ang="T6">
                  <a:pos x="T0" y="T1"/>
                </a:cxn>
                <a:cxn ang="T7">
                  <a:pos x="T2" y="T3"/>
                </a:cxn>
                <a:cxn ang="T8">
                  <a:pos x="T4" y="T5"/>
                </a:cxn>
              </a:cxnLst>
              <a:rect l="T9" t="T10" r="T11" b="T12"/>
              <a:pathLst>
                <a:path w="1" h="207">
                  <a:moveTo>
                    <a:pt x="0" y="0"/>
                  </a:moveTo>
                  <a:lnTo>
                    <a:pt x="0" y="20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2" name="Freeform 1279"/>
            <p:cNvSpPr>
              <a:spLocks/>
            </p:cNvSpPr>
            <p:nvPr/>
          </p:nvSpPr>
          <p:spPr bwMode="auto">
            <a:xfrm>
              <a:off x="817" y="1762"/>
              <a:ext cx="1" cy="207"/>
            </a:xfrm>
            <a:custGeom>
              <a:avLst/>
              <a:gdLst>
                <a:gd name="T0" fmla="*/ 0 w 1"/>
                <a:gd name="T1" fmla="*/ 0 h 207"/>
                <a:gd name="T2" fmla="*/ 0 w 1"/>
                <a:gd name="T3" fmla="*/ 206 h 207"/>
                <a:gd name="T4" fmla="*/ 0 w 1"/>
                <a:gd name="T5" fmla="*/ 0 h 207"/>
                <a:gd name="T6" fmla="*/ 0 60000 65536"/>
                <a:gd name="T7" fmla="*/ 0 60000 65536"/>
                <a:gd name="T8" fmla="*/ 0 60000 65536"/>
                <a:gd name="T9" fmla="*/ 0 w 1"/>
                <a:gd name="T10" fmla="*/ 0 h 207"/>
                <a:gd name="T11" fmla="*/ 1 w 1"/>
                <a:gd name="T12" fmla="*/ 207 h 207"/>
              </a:gdLst>
              <a:ahLst/>
              <a:cxnLst>
                <a:cxn ang="T6">
                  <a:pos x="T0" y="T1"/>
                </a:cxn>
                <a:cxn ang="T7">
                  <a:pos x="T2" y="T3"/>
                </a:cxn>
                <a:cxn ang="T8">
                  <a:pos x="T4" y="T5"/>
                </a:cxn>
              </a:cxnLst>
              <a:rect l="T9" t="T10" r="T11" b="T12"/>
              <a:pathLst>
                <a:path w="1" h="207">
                  <a:moveTo>
                    <a:pt x="0" y="0"/>
                  </a:moveTo>
                  <a:lnTo>
                    <a:pt x="0" y="20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3" name="Freeform 1280"/>
            <p:cNvSpPr>
              <a:spLocks/>
            </p:cNvSpPr>
            <p:nvPr/>
          </p:nvSpPr>
          <p:spPr bwMode="auto">
            <a:xfrm>
              <a:off x="817" y="1767"/>
              <a:ext cx="1" cy="202"/>
            </a:xfrm>
            <a:custGeom>
              <a:avLst/>
              <a:gdLst>
                <a:gd name="T0" fmla="*/ 0 w 1"/>
                <a:gd name="T1" fmla="*/ 0 h 202"/>
                <a:gd name="T2" fmla="*/ 0 w 1"/>
                <a:gd name="T3" fmla="*/ 201 h 202"/>
                <a:gd name="T4" fmla="*/ 0 w 1"/>
                <a:gd name="T5" fmla="*/ 0 h 202"/>
                <a:gd name="T6" fmla="*/ 0 60000 65536"/>
                <a:gd name="T7" fmla="*/ 0 60000 65536"/>
                <a:gd name="T8" fmla="*/ 0 60000 65536"/>
                <a:gd name="T9" fmla="*/ 0 w 1"/>
                <a:gd name="T10" fmla="*/ 0 h 202"/>
                <a:gd name="T11" fmla="*/ 1 w 1"/>
                <a:gd name="T12" fmla="*/ 202 h 202"/>
              </a:gdLst>
              <a:ahLst/>
              <a:cxnLst>
                <a:cxn ang="T6">
                  <a:pos x="T0" y="T1"/>
                </a:cxn>
                <a:cxn ang="T7">
                  <a:pos x="T2" y="T3"/>
                </a:cxn>
                <a:cxn ang="T8">
                  <a:pos x="T4" y="T5"/>
                </a:cxn>
              </a:cxnLst>
              <a:rect l="T9" t="T10" r="T11" b="T12"/>
              <a:pathLst>
                <a:path w="1" h="202">
                  <a:moveTo>
                    <a:pt x="0" y="0"/>
                  </a:moveTo>
                  <a:lnTo>
                    <a:pt x="0" y="201"/>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4" name="Freeform 1281"/>
            <p:cNvSpPr>
              <a:spLocks/>
            </p:cNvSpPr>
            <p:nvPr/>
          </p:nvSpPr>
          <p:spPr bwMode="auto">
            <a:xfrm>
              <a:off x="822" y="1767"/>
              <a:ext cx="17" cy="202"/>
            </a:xfrm>
            <a:custGeom>
              <a:avLst/>
              <a:gdLst>
                <a:gd name="T0" fmla="*/ 0 w 17"/>
                <a:gd name="T1" fmla="*/ 0 h 202"/>
                <a:gd name="T2" fmla="*/ 16 w 17"/>
                <a:gd name="T3" fmla="*/ 0 h 202"/>
                <a:gd name="T4" fmla="*/ 16 w 17"/>
                <a:gd name="T5" fmla="*/ 201 h 202"/>
                <a:gd name="T6" fmla="*/ 0 w 17"/>
                <a:gd name="T7" fmla="*/ 201 h 202"/>
                <a:gd name="T8" fmla="*/ 0 w 17"/>
                <a:gd name="T9" fmla="*/ 0 h 202"/>
                <a:gd name="T10" fmla="*/ 0 60000 65536"/>
                <a:gd name="T11" fmla="*/ 0 60000 65536"/>
                <a:gd name="T12" fmla="*/ 0 60000 65536"/>
                <a:gd name="T13" fmla="*/ 0 60000 65536"/>
                <a:gd name="T14" fmla="*/ 0 60000 65536"/>
                <a:gd name="T15" fmla="*/ 0 w 17"/>
                <a:gd name="T16" fmla="*/ 0 h 202"/>
                <a:gd name="T17" fmla="*/ 17 w 17"/>
                <a:gd name="T18" fmla="*/ 202 h 202"/>
              </a:gdLst>
              <a:ahLst/>
              <a:cxnLst>
                <a:cxn ang="T10">
                  <a:pos x="T0" y="T1"/>
                </a:cxn>
                <a:cxn ang="T11">
                  <a:pos x="T2" y="T3"/>
                </a:cxn>
                <a:cxn ang="T12">
                  <a:pos x="T4" y="T5"/>
                </a:cxn>
                <a:cxn ang="T13">
                  <a:pos x="T6" y="T7"/>
                </a:cxn>
                <a:cxn ang="T14">
                  <a:pos x="T8" y="T9"/>
                </a:cxn>
              </a:cxnLst>
              <a:rect l="T15" t="T16" r="T17" b="T18"/>
              <a:pathLst>
                <a:path w="17" h="202">
                  <a:moveTo>
                    <a:pt x="0" y="0"/>
                  </a:moveTo>
                  <a:lnTo>
                    <a:pt x="16" y="0"/>
                  </a:lnTo>
                  <a:lnTo>
                    <a:pt x="16" y="201"/>
                  </a:lnTo>
                  <a:lnTo>
                    <a:pt x="0" y="201"/>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5" name="Freeform 1282"/>
            <p:cNvSpPr>
              <a:spLocks/>
            </p:cNvSpPr>
            <p:nvPr/>
          </p:nvSpPr>
          <p:spPr bwMode="auto">
            <a:xfrm>
              <a:off x="822" y="1772"/>
              <a:ext cx="17" cy="197"/>
            </a:xfrm>
            <a:custGeom>
              <a:avLst/>
              <a:gdLst>
                <a:gd name="T0" fmla="*/ 0 w 17"/>
                <a:gd name="T1" fmla="*/ 0 h 197"/>
                <a:gd name="T2" fmla="*/ 16 w 17"/>
                <a:gd name="T3" fmla="*/ 0 h 197"/>
                <a:gd name="T4" fmla="*/ 16 w 17"/>
                <a:gd name="T5" fmla="*/ 196 h 197"/>
                <a:gd name="T6" fmla="*/ 0 w 17"/>
                <a:gd name="T7" fmla="*/ 196 h 197"/>
                <a:gd name="T8" fmla="*/ 0 w 17"/>
                <a:gd name="T9" fmla="*/ 0 h 197"/>
                <a:gd name="T10" fmla="*/ 0 60000 65536"/>
                <a:gd name="T11" fmla="*/ 0 60000 65536"/>
                <a:gd name="T12" fmla="*/ 0 60000 65536"/>
                <a:gd name="T13" fmla="*/ 0 60000 65536"/>
                <a:gd name="T14" fmla="*/ 0 60000 65536"/>
                <a:gd name="T15" fmla="*/ 0 w 17"/>
                <a:gd name="T16" fmla="*/ 0 h 197"/>
                <a:gd name="T17" fmla="*/ 17 w 17"/>
                <a:gd name="T18" fmla="*/ 197 h 197"/>
              </a:gdLst>
              <a:ahLst/>
              <a:cxnLst>
                <a:cxn ang="T10">
                  <a:pos x="T0" y="T1"/>
                </a:cxn>
                <a:cxn ang="T11">
                  <a:pos x="T2" y="T3"/>
                </a:cxn>
                <a:cxn ang="T12">
                  <a:pos x="T4" y="T5"/>
                </a:cxn>
                <a:cxn ang="T13">
                  <a:pos x="T6" y="T7"/>
                </a:cxn>
                <a:cxn ang="T14">
                  <a:pos x="T8" y="T9"/>
                </a:cxn>
              </a:cxnLst>
              <a:rect l="T15" t="T16" r="T17" b="T18"/>
              <a:pathLst>
                <a:path w="17" h="197">
                  <a:moveTo>
                    <a:pt x="0" y="0"/>
                  </a:moveTo>
                  <a:lnTo>
                    <a:pt x="16" y="0"/>
                  </a:lnTo>
                  <a:lnTo>
                    <a:pt x="16" y="196"/>
                  </a:lnTo>
                  <a:lnTo>
                    <a:pt x="0" y="19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6" name="Freeform 1283"/>
            <p:cNvSpPr>
              <a:spLocks/>
            </p:cNvSpPr>
            <p:nvPr/>
          </p:nvSpPr>
          <p:spPr bwMode="auto">
            <a:xfrm>
              <a:off x="827" y="1772"/>
              <a:ext cx="17" cy="197"/>
            </a:xfrm>
            <a:custGeom>
              <a:avLst/>
              <a:gdLst>
                <a:gd name="T0" fmla="*/ 0 w 17"/>
                <a:gd name="T1" fmla="*/ 0 h 197"/>
                <a:gd name="T2" fmla="*/ 16 w 17"/>
                <a:gd name="T3" fmla="*/ 0 h 197"/>
                <a:gd name="T4" fmla="*/ 16 w 17"/>
                <a:gd name="T5" fmla="*/ 196 h 197"/>
                <a:gd name="T6" fmla="*/ 0 w 17"/>
                <a:gd name="T7" fmla="*/ 196 h 197"/>
                <a:gd name="T8" fmla="*/ 0 w 17"/>
                <a:gd name="T9" fmla="*/ 0 h 197"/>
                <a:gd name="T10" fmla="*/ 0 60000 65536"/>
                <a:gd name="T11" fmla="*/ 0 60000 65536"/>
                <a:gd name="T12" fmla="*/ 0 60000 65536"/>
                <a:gd name="T13" fmla="*/ 0 60000 65536"/>
                <a:gd name="T14" fmla="*/ 0 60000 65536"/>
                <a:gd name="T15" fmla="*/ 0 w 17"/>
                <a:gd name="T16" fmla="*/ 0 h 197"/>
                <a:gd name="T17" fmla="*/ 17 w 17"/>
                <a:gd name="T18" fmla="*/ 197 h 197"/>
              </a:gdLst>
              <a:ahLst/>
              <a:cxnLst>
                <a:cxn ang="T10">
                  <a:pos x="T0" y="T1"/>
                </a:cxn>
                <a:cxn ang="T11">
                  <a:pos x="T2" y="T3"/>
                </a:cxn>
                <a:cxn ang="T12">
                  <a:pos x="T4" y="T5"/>
                </a:cxn>
                <a:cxn ang="T13">
                  <a:pos x="T6" y="T7"/>
                </a:cxn>
                <a:cxn ang="T14">
                  <a:pos x="T8" y="T9"/>
                </a:cxn>
              </a:cxnLst>
              <a:rect l="T15" t="T16" r="T17" b="T18"/>
              <a:pathLst>
                <a:path w="17" h="197">
                  <a:moveTo>
                    <a:pt x="0" y="0"/>
                  </a:moveTo>
                  <a:lnTo>
                    <a:pt x="16" y="0"/>
                  </a:lnTo>
                  <a:lnTo>
                    <a:pt x="16" y="196"/>
                  </a:lnTo>
                  <a:lnTo>
                    <a:pt x="0" y="196"/>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7" name="Freeform 1284"/>
            <p:cNvSpPr>
              <a:spLocks/>
            </p:cNvSpPr>
            <p:nvPr/>
          </p:nvSpPr>
          <p:spPr bwMode="auto">
            <a:xfrm>
              <a:off x="827" y="1778"/>
              <a:ext cx="17" cy="191"/>
            </a:xfrm>
            <a:custGeom>
              <a:avLst/>
              <a:gdLst>
                <a:gd name="T0" fmla="*/ 0 w 17"/>
                <a:gd name="T1" fmla="*/ 0 h 191"/>
                <a:gd name="T2" fmla="*/ 16 w 17"/>
                <a:gd name="T3" fmla="*/ 0 h 191"/>
                <a:gd name="T4" fmla="*/ 16 w 17"/>
                <a:gd name="T5" fmla="*/ 190 h 191"/>
                <a:gd name="T6" fmla="*/ 0 w 17"/>
                <a:gd name="T7" fmla="*/ 190 h 191"/>
                <a:gd name="T8" fmla="*/ 0 w 17"/>
                <a:gd name="T9" fmla="*/ 0 h 191"/>
                <a:gd name="T10" fmla="*/ 0 60000 65536"/>
                <a:gd name="T11" fmla="*/ 0 60000 65536"/>
                <a:gd name="T12" fmla="*/ 0 60000 65536"/>
                <a:gd name="T13" fmla="*/ 0 60000 65536"/>
                <a:gd name="T14" fmla="*/ 0 60000 65536"/>
                <a:gd name="T15" fmla="*/ 0 w 17"/>
                <a:gd name="T16" fmla="*/ 0 h 191"/>
                <a:gd name="T17" fmla="*/ 17 w 17"/>
                <a:gd name="T18" fmla="*/ 191 h 191"/>
              </a:gdLst>
              <a:ahLst/>
              <a:cxnLst>
                <a:cxn ang="T10">
                  <a:pos x="T0" y="T1"/>
                </a:cxn>
                <a:cxn ang="T11">
                  <a:pos x="T2" y="T3"/>
                </a:cxn>
                <a:cxn ang="T12">
                  <a:pos x="T4" y="T5"/>
                </a:cxn>
                <a:cxn ang="T13">
                  <a:pos x="T6" y="T7"/>
                </a:cxn>
                <a:cxn ang="T14">
                  <a:pos x="T8" y="T9"/>
                </a:cxn>
              </a:cxnLst>
              <a:rect l="T15" t="T16" r="T17" b="T18"/>
              <a:pathLst>
                <a:path w="17" h="191">
                  <a:moveTo>
                    <a:pt x="0" y="0"/>
                  </a:moveTo>
                  <a:lnTo>
                    <a:pt x="16" y="0"/>
                  </a:lnTo>
                  <a:lnTo>
                    <a:pt x="16" y="190"/>
                  </a:lnTo>
                  <a:lnTo>
                    <a:pt x="0" y="19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8" name="Freeform 1285"/>
            <p:cNvSpPr>
              <a:spLocks/>
            </p:cNvSpPr>
            <p:nvPr/>
          </p:nvSpPr>
          <p:spPr bwMode="auto">
            <a:xfrm>
              <a:off x="827" y="1778"/>
              <a:ext cx="17" cy="191"/>
            </a:xfrm>
            <a:custGeom>
              <a:avLst/>
              <a:gdLst>
                <a:gd name="T0" fmla="*/ 0 w 17"/>
                <a:gd name="T1" fmla="*/ 0 h 191"/>
                <a:gd name="T2" fmla="*/ 16 w 17"/>
                <a:gd name="T3" fmla="*/ 0 h 191"/>
                <a:gd name="T4" fmla="*/ 16 w 17"/>
                <a:gd name="T5" fmla="*/ 190 h 191"/>
                <a:gd name="T6" fmla="*/ 0 w 17"/>
                <a:gd name="T7" fmla="*/ 190 h 191"/>
                <a:gd name="T8" fmla="*/ 0 w 17"/>
                <a:gd name="T9" fmla="*/ 0 h 191"/>
                <a:gd name="T10" fmla="*/ 0 60000 65536"/>
                <a:gd name="T11" fmla="*/ 0 60000 65536"/>
                <a:gd name="T12" fmla="*/ 0 60000 65536"/>
                <a:gd name="T13" fmla="*/ 0 60000 65536"/>
                <a:gd name="T14" fmla="*/ 0 60000 65536"/>
                <a:gd name="T15" fmla="*/ 0 w 17"/>
                <a:gd name="T16" fmla="*/ 0 h 191"/>
                <a:gd name="T17" fmla="*/ 17 w 17"/>
                <a:gd name="T18" fmla="*/ 191 h 191"/>
              </a:gdLst>
              <a:ahLst/>
              <a:cxnLst>
                <a:cxn ang="T10">
                  <a:pos x="T0" y="T1"/>
                </a:cxn>
                <a:cxn ang="T11">
                  <a:pos x="T2" y="T3"/>
                </a:cxn>
                <a:cxn ang="T12">
                  <a:pos x="T4" y="T5"/>
                </a:cxn>
                <a:cxn ang="T13">
                  <a:pos x="T6" y="T7"/>
                </a:cxn>
                <a:cxn ang="T14">
                  <a:pos x="T8" y="T9"/>
                </a:cxn>
              </a:cxnLst>
              <a:rect l="T15" t="T16" r="T17" b="T18"/>
              <a:pathLst>
                <a:path w="17" h="191">
                  <a:moveTo>
                    <a:pt x="0" y="0"/>
                  </a:moveTo>
                  <a:lnTo>
                    <a:pt x="16" y="0"/>
                  </a:lnTo>
                  <a:lnTo>
                    <a:pt x="16" y="190"/>
                  </a:lnTo>
                  <a:lnTo>
                    <a:pt x="0" y="19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199" name="Freeform 1286"/>
            <p:cNvSpPr>
              <a:spLocks/>
            </p:cNvSpPr>
            <p:nvPr/>
          </p:nvSpPr>
          <p:spPr bwMode="auto">
            <a:xfrm>
              <a:off x="835" y="1784"/>
              <a:ext cx="17" cy="185"/>
            </a:xfrm>
            <a:custGeom>
              <a:avLst/>
              <a:gdLst>
                <a:gd name="T0" fmla="*/ 0 w 17"/>
                <a:gd name="T1" fmla="*/ 0 h 185"/>
                <a:gd name="T2" fmla="*/ 16 w 17"/>
                <a:gd name="T3" fmla="*/ 0 h 185"/>
                <a:gd name="T4" fmla="*/ 16 w 17"/>
                <a:gd name="T5" fmla="*/ 184 h 185"/>
                <a:gd name="T6" fmla="*/ 0 w 17"/>
                <a:gd name="T7" fmla="*/ 184 h 185"/>
                <a:gd name="T8" fmla="*/ 0 w 17"/>
                <a:gd name="T9" fmla="*/ 0 h 185"/>
                <a:gd name="T10" fmla="*/ 0 60000 65536"/>
                <a:gd name="T11" fmla="*/ 0 60000 65536"/>
                <a:gd name="T12" fmla="*/ 0 60000 65536"/>
                <a:gd name="T13" fmla="*/ 0 60000 65536"/>
                <a:gd name="T14" fmla="*/ 0 60000 65536"/>
                <a:gd name="T15" fmla="*/ 0 w 17"/>
                <a:gd name="T16" fmla="*/ 0 h 185"/>
                <a:gd name="T17" fmla="*/ 17 w 17"/>
                <a:gd name="T18" fmla="*/ 185 h 185"/>
              </a:gdLst>
              <a:ahLst/>
              <a:cxnLst>
                <a:cxn ang="T10">
                  <a:pos x="T0" y="T1"/>
                </a:cxn>
                <a:cxn ang="T11">
                  <a:pos x="T2" y="T3"/>
                </a:cxn>
                <a:cxn ang="T12">
                  <a:pos x="T4" y="T5"/>
                </a:cxn>
                <a:cxn ang="T13">
                  <a:pos x="T6" y="T7"/>
                </a:cxn>
                <a:cxn ang="T14">
                  <a:pos x="T8" y="T9"/>
                </a:cxn>
              </a:cxnLst>
              <a:rect l="T15" t="T16" r="T17" b="T18"/>
              <a:pathLst>
                <a:path w="17" h="185">
                  <a:moveTo>
                    <a:pt x="0" y="0"/>
                  </a:moveTo>
                  <a:lnTo>
                    <a:pt x="16" y="0"/>
                  </a:lnTo>
                  <a:lnTo>
                    <a:pt x="16" y="184"/>
                  </a:lnTo>
                  <a:lnTo>
                    <a:pt x="0" y="18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0" name="Freeform 1287"/>
            <p:cNvSpPr>
              <a:spLocks/>
            </p:cNvSpPr>
            <p:nvPr/>
          </p:nvSpPr>
          <p:spPr bwMode="auto">
            <a:xfrm>
              <a:off x="835" y="1784"/>
              <a:ext cx="17" cy="185"/>
            </a:xfrm>
            <a:custGeom>
              <a:avLst/>
              <a:gdLst>
                <a:gd name="T0" fmla="*/ 0 w 17"/>
                <a:gd name="T1" fmla="*/ 0 h 185"/>
                <a:gd name="T2" fmla="*/ 16 w 17"/>
                <a:gd name="T3" fmla="*/ 0 h 185"/>
                <a:gd name="T4" fmla="*/ 16 w 17"/>
                <a:gd name="T5" fmla="*/ 184 h 185"/>
                <a:gd name="T6" fmla="*/ 0 w 17"/>
                <a:gd name="T7" fmla="*/ 184 h 185"/>
                <a:gd name="T8" fmla="*/ 0 w 17"/>
                <a:gd name="T9" fmla="*/ 0 h 185"/>
                <a:gd name="T10" fmla="*/ 0 60000 65536"/>
                <a:gd name="T11" fmla="*/ 0 60000 65536"/>
                <a:gd name="T12" fmla="*/ 0 60000 65536"/>
                <a:gd name="T13" fmla="*/ 0 60000 65536"/>
                <a:gd name="T14" fmla="*/ 0 60000 65536"/>
                <a:gd name="T15" fmla="*/ 0 w 17"/>
                <a:gd name="T16" fmla="*/ 0 h 185"/>
                <a:gd name="T17" fmla="*/ 17 w 17"/>
                <a:gd name="T18" fmla="*/ 185 h 185"/>
              </a:gdLst>
              <a:ahLst/>
              <a:cxnLst>
                <a:cxn ang="T10">
                  <a:pos x="T0" y="T1"/>
                </a:cxn>
                <a:cxn ang="T11">
                  <a:pos x="T2" y="T3"/>
                </a:cxn>
                <a:cxn ang="T12">
                  <a:pos x="T4" y="T5"/>
                </a:cxn>
                <a:cxn ang="T13">
                  <a:pos x="T6" y="T7"/>
                </a:cxn>
                <a:cxn ang="T14">
                  <a:pos x="T8" y="T9"/>
                </a:cxn>
              </a:cxnLst>
              <a:rect l="T15" t="T16" r="T17" b="T18"/>
              <a:pathLst>
                <a:path w="17" h="185">
                  <a:moveTo>
                    <a:pt x="0" y="0"/>
                  </a:moveTo>
                  <a:lnTo>
                    <a:pt x="16" y="0"/>
                  </a:lnTo>
                  <a:lnTo>
                    <a:pt x="16" y="184"/>
                  </a:lnTo>
                  <a:lnTo>
                    <a:pt x="0" y="18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1" name="Freeform 1288"/>
            <p:cNvSpPr>
              <a:spLocks/>
            </p:cNvSpPr>
            <p:nvPr/>
          </p:nvSpPr>
          <p:spPr bwMode="auto">
            <a:xfrm>
              <a:off x="840" y="1787"/>
              <a:ext cx="17" cy="182"/>
            </a:xfrm>
            <a:custGeom>
              <a:avLst/>
              <a:gdLst>
                <a:gd name="T0" fmla="*/ 0 w 17"/>
                <a:gd name="T1" fmla="*/ 0 h 182"/>
                <a:gd name="T2" fmla="*/ 16 w 17"/>
                <a:gd name="T3" fmla="*/ 0 h 182"/>
                <a:gd name="T4" fmla="*/ 16 w 17"/>
                <a:gd name="T5" fmla="*/ 181 h 182"/>
                <a:gd name="T6" fmla="*/ 0 w 17"/>
                <a:gd name="T7" fmla="*/ 181 h 182"/>
                <a:gd name="T8" fmla="*/ 0 w 17"/>
                <a:gd name="T9" fmla="*/ 0 h 182"/>
                <a:gd name="T10" fmla="*/ 0 60000 65536"/>
                <a:gd name="T11" fmla="*/ 0 60000 65536"/>
                <a:gd name="T12" fmla="*/ 0 60000 65536"/>
                <a:gd name="T13" fmla="*/ 0 60000 65536"/>
                <a:gd name="T14" fmla="*/ 0 60000 65536"/>
                <a:gd name="T15" fmla="*/ 0 w 17"/>
                <a:gd name="T16" fmla="*/ 0 h 182"/>
                <a:gd name="T17" fmla="*/ 17 w 17"/>
                <a:gd name="T18" fmla="*/ 182 h 182"/>
              </a:gdLst>
              <a:ahLst/>
              <a:cxnLst>
                <a:cxn ang="T10">
                  <a:pos x="T0" y="T1"/>
                </a:cxn>
                <a:cxn ang="T11">
                  <a:pos x="T2" y="T3"/>
                </a:cxn>
                <a:cxn ang="T12">
                  <a:pos x="T4" y="T5"/>
                </a:cxn>
                <a:cxn ang="T13">
                  <a:pos x="T6" y="T7"/>
                </a:cxn>
                <a:cxn ang="T14">
                  <a:pos x="T8" y="T9"/>
                </a:cxn>
              </a:cxnLst>
              <a:rect l="T15" t="T16" r="T17" b="T18"/>
              <a:pathLst>
                <a:path w="17" h="182">
                  <a:moveTo>
                    <a:pt x="0" y="0"/>
                  </a:moveTo>
                  <a:lnTo>
                    <a:pt x="16" y="0"/>
                  </a:lnTo>
                  <a:lnTo>
                    <a:pt x="16" y="181"/>
                  </a:lnTo>
                  <a:lnTo>
                    <a:pt x="0" y="181"/>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2" name="Freeform 1289"/>
            <p:cNvSpPr>
              <a:spLocks/>
            </p:cNvSpPr>
            <p:nvPr/>
          </p:nvSpPr>
          <p:spPr bwMode="auto">
            <a:xfrm>
              <a:off x="840" y="1787"/>
              <a:ext cx="17" cy="182"/>
            </a:xfrm>
            <a:custGeom>
              <a:avLst/>
              <a:gdLst>
                <a:gd name="T0" fmla="*/ 0 w 17"/>
                <a:gd name="T1" fmla="*/ 0 h 182"/>
                <a:gd name="T2" fmla="*/ 16 w 17"/>
                <a:gd name="T3" fmla="*/ 0 h 182"/>
                <a:gd name="T4" fmla="*/ 16 w 17"/>
                <a:gd name="T5" fmla="*/ 181 h 182"/>
                <a:gd name="T6" fmla="*/ 0 w 17"/>
                <a:gd name="T7" fmla="*/ 181 h 182"/>
                <a:gd name="T8" fmla="*/ 0 w 17"/>
                <a:gd name="T9" fmla="*/ 0 h 182"/>
                <a:gd name="T10" fmla="*/ 0 60000 65536"/>
                <a:gd name="T11" fmla="*/ 0 60000 65536"/>
                <a:gd name="T12" fmla="*/ 0 60000 65536"/>
                <a:gd name="T13" fmla="*/ 0 60000 65536"/>
                <a:gd name="T14" fmla="*/ 0 60000 65536"/>
                <a:gd name="T15" fmla="*/ 0 w 17"/>
                <a:gd name="T16" fmla="*/ 0 h 182"/>
                <a:gd name="T17" fmla="*/ 17 w 17"/>
                <a:gd name="T18" fmla="*/ 182 h 182"/>
              </a:gdLst>
              <a:ahLst/>
              <a:cxnLst>
                <a:cxn ang="T10">
                  <a:pos x="T0" y="T1"/>
                </a:cxn>
                <a:cxn ang="T11">
                  <a:pos x="T2" y="T3"/>
                </a:cxn>
                <a:cxn ang="T12">
                  <a:pos x="T4" y="T5"/>
                </a:cxn>
                <a:cxn ang="T13">
                  <a:pos x="T6" y="T7"/>
                </a:cxn>
                <a:cxn ang="T14">
                  <a:pos x="T8" y="T9"/>
                </a:cxn>
              </a:cxnLst>
              <a:rect l="T15" t="T16" r="T17" b="T18"/>
              <a:pathLst>
                <a:path w="17" h="182">
                  <a:moveTo>
                    <a:pt x="0" y="0"/>
                  </a:moveTo>
                  <a:lnTo>
                    <a:pt x="16" y="0"/>
                  </a:lnTo>
                  <a:lnTo>
                    <a:pt x="16" y="181"/>
                  </a:lnTo>
                  <a:lnTo>
                    <a:pt x="0" y="181"/>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3" name="Freeform 1290"/>
            <p:cNvSpPr>
              <a:spLocks/>
            </p:cNvSpPr>
            <p:nvPr/>
          </p:nvSpPr>
          <p:spPr bwMode="auto">
            <a:xfrm>
              <a:off x="846" y="1787"/>
              <a:ext cx="17" cy="182"/>
            </a:xfrm>
            <a:custGeom>
              <a:avLst/>
              <a:gdLst>
                <a:gd name="T0" fmla="*/ 0 w 17"/>
                <a:gd name="T1" fmla="*/ 0 h 182"/>
                <a:gd name="T2" fmla="*/ 16 w 17"/>
                <a:gd name="T3" fmla="*/ 0 h 182"/>
                <a:gd name="T4" fmla="*/ 16 w 17"/>
                <a:gd name="T5" fmla="*/ 181 h 182"/>
                <a:gd name="T6" fmla="*/ 0 w 17"/>
                <a:gd name="T7" fmla="*/ 181 h 182"/>
                <a:gd name="T8" fmla="*/ 0 w 17"/>
                <a:gd name="T9" fmla="*/ 0 h 182"/>
                <a:gd name="T10" fmla="*/ 0 60000 65536"/>
                <a:gd name="T11" fmla="*/ 0 60000 65536"/>
                <a:gd name="T12" fmla="*/ 0 60000 65536"/>
                <a:gd name="T13" fmla="*/ 0 60000 65536"/>
                <a:gd name="T14" fmla="*/ 0 60000 65536"/>
                <a:gd name="T15" fmla="*/ 0 w 17"/>
                <a:gd name="T16" fmla="*/ 0 h 182"/>
                <a:gd name="T17" fmla="*/ 17 w 17"/>
                <a:gd name="T18" fmla="*/ 182 h 182"/>
              </a:gdLst>
              <a:ahLst/>
              <a:cxnLst>
                <a:cxn ang="T10">
                  <a:pos x="T0" y="T1"/>
                </a:cxn>
                <a:cxn ang="T11">
                  <a:pos x="T2" y="T3"/>
                </a:cxn>
                <a:cxn ang="T12">
                  <a:pos x="T4" y="T5"/>
                </a:cxn>
                <a:cxn ang="T13">
                  <a:pos x="T6" y="T7"/>
                </a:cxn>
                <a:cxn ang="T14">
                  <a:pos x="T8" y="T9"/>
                </a:cxn>
              </a:cxnLst>
              <a:rect l="T15" t="T16" r="T17" b="T18"/>
              <a:pathLst>
                <a:path w="17" h="182">
                  <a:moveTo>
                    <a:pt x="0" y="0"/>
                  </a:moveTo>
                  <a:lnTo>
                    <a:pt x="16" y="0"/>
                  </a:lnTo>
                  <a:lnTo>
                    <a:pt x="16" y="181"/>
                  </a:lnTo>
                  <a:lnTo>
                    <a:pt x="0" y="181"/>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4" name="Freeform 1291"/>
            <p:cNvSpPr>
              <a:spLocks/>
            </p:cNvSpPr>
            <p:nvPr/>
          </p:nvSpPr>
          <p:spPr bwMode="auto">
            <a:xfrm>
              <a:off x="846" y="1793"/>
              <a:ext cx="17" cy="176"/>
            </a:xfrm>
            <a:custGeom>
              <a:avLst/>
              <a:gdLst>
                <a:gd name="T0" fmla="*/ 0 w 17"/>
                <a:gd name="T1" fmla="*/ 0 h 176"/>
                <a:gd name="T2" fmla="*/ 16 w 17"/>
                <a:gd name="T3" fmla="*/ 0 h 176"/>
                <a:gd name="T4" fmla="*/ 16 w 17"/>
                <a:gd name="T5" fmla="*/ 175 h 176"/>
                <a:gd name="T6" fmla="*/ 0 w 17"/>
                <a:gd name="T7" fmla="*/ 175 h 176"/>
                <a:gd name="T8" fmla="*/ 0 w 17"/>
                <a:gd name="T9" fmla="*/ 0 h 176"/>
                <a:gd name="T10" fmla="*/ 0 60000 65536"/>
                <a:gd name="T11" fmla="*/ 0 60000 65536"/>
                <a:gd name="T12" fmla="*/ 0 60000 65536"/>
                <a:gd name="T13" fmla="*/ 0 60000 65536"/>
                <a:gd name="T14" fmla="*/ 0 60000 65536"/>
                <a:gd name="T15" fmla="*/ 0 w 17"/>
                <a:gd name="T16" fmla="*/ 0 h 176"/>
                <a:gd name="T17" fmla="*/ 17 w 17"/>
                <a:gd name="T18" fmla="*/ 176 h 176"/>
              </a:gdLst>
              <a:ahLst/>
              <a:cxnLst>
                <a:cxn ang="T10">
                  <a:pos x="T0" y="T1"/>
                </a:cxn>
                <a:cxn ang="T11">
                  <a:pos x="T2" y="T3"/>
                </a:cxn>
                <a:cxn ang="T12">
                  <a:pos x="T4" y="T5"/>
                </a:cxn>
                <a:cxn ang="T13">
                  <a:pos x="T6" y="T7"/>
                </a:cxn>
                <a:cxn ang="T14">
                  <a:pos x="T8" y="T9"/>
                </a:cxn>
              </a:cxnLst>
              <a:rect l="T15" t="T16" r="T17" b="T18"/>
              <a:pathLst>
                <a:path w="17" h="176">
                  <a:moveTo>
                    <a:pt x="0" y="0"/>
                  </a:moveTo>
                  <a:lnTo>
                    <a:pt x="16" y="0"/>
                  </a:lnTo>
                  <a:lnTo>
                    <a:pt x="16" y="175"/>
                  </a:lnTo>
                  <a:lnTo>
                    <a:pt x="0" y="175"/>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5" name="Freeform 1292"/>
            <p:cNvSpPr>
              <a:spLocks/>
            </p:cNvSpPr>
            <p:nvPr/>
          </p:nvSpPr>
          <p:spPr bwMode="auto">
            <a:xfrm>
              <a:off x="846" y="1793"/>
              <a:ext cx="17" cy="176"/>
            </a:xfrm>
            <a:custGeom>
              <a:avLst/>
              <a:gdLst>
                <a:gd name="T0" fmla="*/ 0 w 17"/>
                <a:gd name="T1" fmla="*/ 0 h 176"/>
                <a:gd name="T2" fmla="*/ 16 w 17"/>
                <a:gd name="T3" fmla="*/ 0 h 176"/>
                <a:gd name="T4" fmla="*/ 16 w 17"/>
                <a:gd name="T5" fmla="*/ 175 h 176"/>
                <a:gd name="T6" fmla="*/ 0 w 17"/>
                <a:gd name="T7" fmla="*/ 175 h 176"/>
                <a:gd name="T8" fmla="*/ 0 w 17"/>
                <a:gd name="T9" fmla="*/ 0 h 176"/>
                <a:gd name="T10" fmla="*/ 0 60000 65536"/>
                <a:gd name="T11" fmla="*/ 0 60000 65536"/>
                <a:gd name="T12" fmla="*/ 0 60000 65536"/>
                <a:gd name="T13" fmla="*/ 0 60000 65536"/>
                <a:gd name="T14" fmla="*/ 0 60000 65536"/>
                <a:gd name="T15" fmla="*/ 0 w 17"/>
                <a:gd name="T16" fmla="*/ 0 h 176"/>
                <a:gd name="T17" fmla="*/ 17 w 17"/>
                <a:gd name="T18" fmla="*/ 176 h 176"/>
              </a:gdLst>
              <a:ahLst/>
              <a:cxnLst>
                <a:cxn ang="T10">
                  <a:pos x="T0" y="T1"/>
                </a:cxn>
                <a:cxn ang="T11">
                  <a:pos x="T2" y="T3"/>
                </a:cxn>
                <a:cxn ang="T12">
                  <a:pos x="T4" y="T5"/>
                </a:cxn>
                <a:cxn ang="T13">
                  <a:pos x="T6" y="T7"/>
                </a:cxn>
                <a:cxn ang="T14">
                  <a:pos x="T8" y="T9"/>
                </a:cxn>
              </a:cxnLst>
              <a:rect l="T15" t="T16" r="T17" b="T18"/>
              <a:pathLst>
                <a:path w="17" h="176">
                  <a:moveTo>
                    <a:pt x="0" y="0"/>
                  </a:moveTo>
                  <a:lnTo>
                    <a:pt x="16" y="0"/>
                  </a:lnTo>
                  <a:lnTo>
                    <a:pt x="16" y="175"/>
                  </a:lnTo>
                  <a:lnTo>
                    <a:pt x="0" y="175"/>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6" name="Freeform 1293"/>
            <p:cNvSpPr>
              <a:spLocks/>
            </p:cNvSpPr>
            <p:nvPr/>
          </p:nvSpPr>
          <p:spPr bwMode="auto">
            <a:xfrm>
              <a:off x="851" y="1798"/>
              <a:ext cx="17" cy="171"/>
            </a:xfrm>
            <a:custGeom>
              <a:avLst/>
              <a:gdLst>
                <a:gd name="T0" fmla="*/ 0 w 17"/>
                <a:gd name="T1" fmla="*/ 0 h 171"/>
                <a:gd name="T2" fmla="*/ 16 w 17"/>
                <a:gd name="T3" fmla="*/ 0 h 171"/>
                <a:gd name="T4" fmla="*/ 16 w 17"/>
                <a:gd name="T5" fmla="*/ 170 h 171"/>
                <a:gd name="T6" fmla="*/ 0 w 17"/>
                <a:gd name="T7" fmla="*/ 170 h 171"/>
                <a:gd name="T8" fmla="*/ 0 w 17"/>
                <a:gd name="T9" fmla="*/ 0 h 171"/>
                <a:gd name="T10" fmla="*/ 0 60000 65536"/>
                <a:gd name="T11" fmla="*/ 0 60000 65536"/>
                <a:gd name="T12" fmla="*/ 0 60000 65536"/>
                <a:gd name="T13" fmla="*/ 0 60000 65536"/>
                <a:gd name="T14" fmla="*/ 0 60000 65536"/>
                <a:gd name="T15" fmla="*/ 0 w 17"/>
                <a:gd name="T16" fmla="*/ 0 h 171"/>
                <a:gd name="T17" fmla="*/ 17 w 17"/>
                <a:gd name="T18" fmla="*/ 171 h 171"/>
              </a:gdLst>
              <a:ahLst/>
              <a:cxnLst>
                <a:cxn ang="T10">
                  <a:pos x="T0" y="T1"/>
                </a:cxn>
                <a:cxn ang="T11">
                  <a:pos x="T2" y="T3"/>
                </a:cxn>
                <a:cxn ang="T12">
                  <a:pos x="T4" y="T5"/>
                </a:cxn>
                <a:cxn ang="T13">
                  <a:pos x="T6" y="T7"/>
                </a:cxn>
                <a:cxn ang="T14">
                  <a:pos x="T8" y="T9"/>
                </a:cxn>
              </a:cxnLst>
              <a:rect l="T15" t="T16" r="T17" b="T18"/>
              <a:pathLst>
                <a:path w="17" h="171">
                  <a:moveTo>
                    <a:pt x="0" y="0"/>
                  </a:moveTo>
                  <a:lnTo>
                    <a:pt x="16" y="0"/>
                  </a:lnTo>
                  <a:lnTo>
                    <a:pt x="16" y="170"/>
                  </a:lnTo>
                  <a:lnTo>
                    <a:pt x="0" y="17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7" name="Freeform 1294"/>
            <p:cNvSpPr>
              <a:spLocks/>
            </p:cNvSpPr>
            <p:nvPr/>
          </p:nvSpPr>
          <p:spPr bwMode="auto">
            <a:xfrm>
              <a:off x="851" y="1798"/>
              <a:ext cx="17" cy="171"/>
            </a:xfrm>
            <a:custGeom>
              <a:avLst/>
              <a:gdLst>
                <a:gd name="T0" fmla="*/ 0 w 17"/>
                <a:gd name="T1" fmla="*/ 0 h 171"/>
                <a:gd name="T2" fmla="*/ 16 w 17"/>
                <a:gd name="T3" fmla="*/ 0 h 171"/>
                <a:gd name="T4" fmla="*/ 16 w 17"/>
                <a:gd name="T5" fmla="*/ 170 h 171"/>
                <a:gd name="T6" fmla="*/ 0 w 17"/>
                <a:gd name="T7" fmla="*/ 170 h 171"/>
                <a:gd name="T8" fmla="*/ 0 w 17"/>
                <a:gd name="T9" fmla="*/ 0 h 171"/>
                <a:gd name="T10" fmla="*/ 0 60000 65536"/>
                <a:gd name="T11" fmla="*/ 0 60000 65536"/>
                <a:gd name="T12" fmla="*/ 0 60000 65536"/>
                <a:gd name="T13" fmla="*/ 0 60000 65536"/>
                <a:gd name="T14" fmla="*/ 0 60000 65536"/>
                <a:gd name="T15" fmla="*/ 0 w 17"/>
                <a:gd name="T16" fmla="*/ 0 h 171"/>
                <a:gd name="T17" fmla="*/ 17 w 17"/>
                <a:gd name="T18" fmla="*/ 171 h 171"/>
              </a:gdLst>
              <a:ahLst/>
              <a:cxnLst>
                <a:cxn ang="T10">
                  <a:pos x="T0" y="T1"/>
                </a:cxn>
                <a:cxn ang="T11">
                  <a:pos x="T2" y="T3"/>
                </a:cxn>
                <a:cxn ang="T12">
                  <a:pos x="T4" y="T5"/>
                </a:cxn>
                <a:cxn ang="T13">
                  <a:pos x="T6" y="T7"/>
                </a:cxn>
                <a:cxn ang="T14">
                  <a:pos x="T8" y="T9"/>
                </a:cxn>
              </a:cxnLst>
              <a:rect l="T15" t="T16" r="T17" b="T18"/>
              <a:pathLst>
                <a:path w="17" h="171">
                  <a:moveTo>
                    <a:pt x="0" y="0"/>
                  </a:moveTo>
                  <a:lnTo>
                    <a:pt x="16" y="0"/>
                  </a:lnTo>
                  <a:lnTo>
                    <a:pt x="16" y="170"/>
                  </a:lnTo>
                  <a:lnTo>
                    <a:pt x="0" y="17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8" name="Freeform 1295"/>
            <p:cNvSpPr>
              <a:spLocks/>
            </p:cNvSpPr>
            <p:nvPr/>
          </p:nvSpPr>
          <p:spPr bwMode="auto">
            <a:xfrm>
              <a:off x="858" y="1804"/>
              <a:ext cx="17" cy="165"/>
            </a:xfrm>
            <a:custGeom>
              <a:avLst/>
              <a:gdLst>
                <a:gd name="T0" fmla="*/ 0 w 17"/>
                <a:gd name="T1" fmla="*/ 0 h 165"/>
                <a:gd name="T2" fmla="*/ 16 w 17"/>
                <a:gd name="T3" fmla="*/ 0 h 165"/>
                <a:gd name="T4" fmla="*/ 16 w 17"/>
                <a:gd name="T5" fmla="*/ 164 h 165"/>
                <a:gd name="T6" fmla="*/ 0 w 17"/>
                <a:gd name="T7" fmla="*/ 164 h 165"/>
                <a:gd name="T8" fmla="*/ 0 w 17"/>
                <a:gd name="T9" fmla="*/ 0 h 165"/>
                <a:gd name="T10" fmla="*/ 0 60000 65536"/>
                <a:gd name="T11" fmla="*/ 0 60000 65536"/>
                <a:gd name="T12" fmla="*/ 0 60000 65536"/>
                <a:gd name="T13" fmla="*/ 0 60000 65536"/>
                <a:gd name="T14" fmla="*/ 0 60000 65536"/>
                <a:gd name="T15" fmla="*/ 0 w 17"/>
                <a:gd name="T16" fmla="*/ 0 h 165"/>
                <a:gd name="T17" fmla="*/ 17 w 17"/>
                <a:gd name="T18" fmla="*/ 165 h 165"/>
              </a:gdLst>
              <a:ahLst/>
              <a:cxnLst>
                <a:cxn ang="T10">
                  <a:pos x="T0" y="T1"/>
                </a:cxn>
                <a:cxn ang="T11">
                  <a:pos x="T2" y="T3"/>
                </a:cxn>
                <a:cxn ang="T12">
                  <a:pos x="T4" y="T5"/>
                </a:cxn>
                <a:cxn ang="T13">
                  <a:pos x="T6" y="T7"/>
                </a:cxn>
                <a:cxn ang="T14">
                  <a:pos x="T8" y="T9"/>
                </a:cxn>
              </a:cxnLst>
              <a:rect l="T15" t="T16" r="T17" b="T18"/>
              <a:pathLst>
                <a:path w="17" h="165">
                  <a:moveTo>
                    <a:pt x="0" y="0"/>
                  </a:moveTo>
                  <a:lnTo>
                    <a:pt x="16" y="0"/>
                  </a:lnTo>
                  <a:lnTo>
                    <a:pt x="16" y="164"/>
                  </a:lnTo>
                  <a:lnTo>
                    <a:pt x="0" y="1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09" name="Freeform 1296"/>
            <p:cNvSpPr>
              <a:spLocks/>
            </p:cNvSpPr>
            <p:nvPr/>
          </p:nvSpPr>
          <p:spPr bwMode="auto">
            <a:xfrm>
              <a:off x="858" y="1804"/>
              <a:ext cx="17" cy="165"/>
            </a:xfrm>
            <a:custGeom>
              <a:avLst/>
              <a:gdLst>
                <a:gd name="T0" fmla="*/ 0 w 17"/>
                <a:gd name="T1" fmla="*/ 0 h 165"/>
                <a:gd name="T2" fmla="*/ 16 w 17"/>
                <a:gd name="T3" fmla="*/ 0 h 165"/>
                <a:gd name="T4" fmla="*/ 16 w 17"/>
                <a:gd name="T5" fmla="*/ 164 h 165"/>
                <a:gd name="T6" fmla="*/ 0 w 17"/>
                <a:gd name="T7" fmla="*/ 164 h 165"/>
                <a:gd name="T8" fmla="*/ 0 w 17"/>
                <a:gd name="T9" fmla="*/ 0 h 165"/>
                <a:gd name="T10" fmla="*/ 0 60000 65536"/>
                <a:gd name="T11" fmla="*/ 0 60000 65536"/>
                <a:gd name="T12" fmla="*/ 0 60000 65536"/>
                <a:gd name="T13" fmla="*/ 0 60000 65536"/>
                <a:gd name="T14" fmla="*/ 0 60000 65536"/>
                <a:gd name="T15" fmla="*/ 0 w 17"/>
                <a:gd name="T16" fmla="*/ 0 h 165"/>
                <a:gd name="T17" fmla="*/ 17 w 17"/>
                <a:gd name="T18" fmla="*/ 165 h 165"/>
              </a:gdLst>
              <a:ahLst/>
              <a:cxnLst>
                <a:cxn ang="T10">
                  <a:pos x="T0" y="T1"/>
                </a:cxn>
                <a:cxn ang="T11">
                  <a:pos x="T2" y="T3"/>
                </a:cxn>
                <a:cxn ang="T12">
                  <a:pos x="T4" y="T5"/>
                </a:cxn>
                <a:cxn ang="T13">
                  <a:pos x="T6" y="T7"/>
                </a:cxn>
                <a:cxn ang="T14">
                  <a:pos x="T8" y="T9"/>
                </a:cxn>
              </a:cxnLst>
              <a:rect l="T15" t="T16" r="T17" b="T18"/>
              <a:pathLst>
                <a:path w="17" h="165">
                  <a:moveTo>
                    <a:pt x="0" y="0"/>
                  </a:moveTo>
                  <a:lnTo>
                    <a:pt x="16" y="0"/>
                  </a:lnTo>
                  <a:lnTo>
                    <a:pt x="16" y="164"/>
                  </a:lnTo>
                  <a:lnTo>
                    <a:pt x="0" y="1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10" name="Freeform 1297"/>
            <p:cNvSpPr>
              <a:spLocks/>
            </p:cNvSpPr>
            <p:nvPr/>
          </p:nvSpPr>
          <p:spPr bwMode="auto">
            <a:xfrm>
              <a:off x="864" y="1804"/>
              <a:ext cx="17" cy="165"/>
            </a:xfrm>
            <a:custGeom>
              <a:avLst/>
              <a:gdLst>
                <a:gd name="T0" fmla="*/ 0 w 17"/>
                <a:gd name="T1" fmla="*/ 0 h 165"/>
                <a:gd name="T2" fmla="*/ 16 w 17"/>
                <a:gd name="T3" fmla="*/ 0 h 165"/>
                <a:gd name="T4" fmla="*/ 16 w 17"/>
                <a:gd name="T5" fmla="*/ 164 h 165"/>
                <a:gd name="T6" fmla="*/ 0 w 17"/>
                <a:gd name="T7" fmla="*/ 164 h 165"/>
                <a:gd name="T8" fmla="*/ 0 w 17"/>
                <a:gd name="T9" fmla="*/ 0 h 165"/>
                <a:gd name="T10" fmla="*/ 0 60000 65536"/>
                <a:gd name="T11" fmla="*/ 0 60000 65536"/>
                <a:gd name="T12" fmla="*/ 0 60000 65536"/>
                <a:gd name="T13" fmla="*/ 0 60000 65536"/>
                <a:gd name="T14" fmla="*/ 0 60000 65536"/>
                <a:gd name="T15" fmla="*/ 0 w 17"/>
                <a:gd name="T16" fmla="*/ 0 h 165"/>
                <a:gd name="T17" fmla="*/ 17 w 17"/>
                <a:gd name="T18" fmla="*/ 165 h 165"/>
              </a:gdLst>
              <a:ahLst/>
              <a:cxnLst>
                <a:cxn ang="T10">
                  <a:pos x="T0" y="T1"/>
                </a:cxn>
                <a:cxn ang="T11">
                  <a:pos x="T2" y="T3"/>
                </a:cxn>
                <a:cxn ang="T12">
                  <a:pos x="T4" y="T5"/>
                </a:cxn>
                <a:cxn ang="T13">
                  <a:pos x="T6" y="T7"/>
                </a:cxn>
                <a:cxn ang="T14">
                  <a:pos x="T8" y="T9"/>
                </a:cxn>
              </a:cxnLst>
              <a:rect l="T15" t="T16" r="T17" b="T18"/>
              <a:pathLst>
                <a:path w="17" h="165">
                  <a:moveTo>
                    <a:pt x="0" y="0"/>
                  </a:moveTo>
                  <a:lnTo>
                    <a:pt x="16" y="0"/>
                  </a:lnTo>
                  <a:lnTo>
                    <a:pt x="16" y="164"/>
                  </a:lnTo>
                  <a:lnTo>
                    <a:pt x="0" y="1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11" name="Freeform 1298"/>
            <p:cNvSpPr>
              <a:spLocks/>
            </p:cNvSpPr>
            <p:nvPr/>
          </p:nvSpPr>
          <p:spPr bwMode="auto">
            <a:xfrm>
              <a:off x="864" y="1810"/>
              <a:ext cx="17" cy="159"/>
            </a:xfrm>
            <a:custGeom>
              <a:avLst/>
              <a:gdLst>
                <a:gd name="T0" fmla="*/ 0 w 17"/>
                <a:gd name="T1" fmla="*/ 0 h 159"/>
                <a:gd name="T2" fmla="*/ 16 w 17"/>
                <a:gd name="T3" fmla="*/ 0 h 159"/>
                <a:gd name="T4" fmla="*/ 16 w 17"/>
                <a:gd name="T5" fmla="*/ 158 h 159"/>
                <a:gd name="T6" fmla="*/ 0 w 17"/>
                <a:gd name="T7" fmla="*/ 158 h 159"/>
                <a:gd name="T8" fmla="*/ 0 w 17"/>
                <a:gd name="T9" fmla="*/ 0 h 159"/>
                <a:gd name="T10" fmla="*/ 0 60000 65536"/>
                <a:gd name="T11" fmla="*/ 0 60000 65536"/>
                <a:gd name="T12" fmla="*/ 0 60000 65536"/>
                <a:gd name="T13" fmla="*/ 0 60000 65536"/>
                <a:gd name="T14" fmla="*/ 0 60000 65536"/>
                <a:gd name="T15" fmla="*/ 0 w 17"/>
                <a:gd name="T16" fmla="*/ 0 h 159"/>
                <a:gd name="T17" fmla="*/ 17 w 17"/>
                <a:gd name="T18" fmla="*/ 159 h 159"/>
              </a:gdLst>
              <a:ahLst/>
              <a:cxnLst>
                <a:cxn ang="T10">
                  <a:pos x="T0" y="T1"/>
                </a:cxn>
                <a:cxn ang="T11">
                  <a:pos x="T2" y="T3"/>
                </a:cxn>
                <a:cxn ang="T12">
                  <a:pos x="T4" y="T5"/>
                </a:cxn>
                <a:cxn ang="T13">
                  <a:pos x="T6" y="T7"/>
                </a:cxn>
                <a:cxn ang="T14">
                  <a:pos x="T8" y="T9"/>
                </a:cxn>
              </a:cxnLst>
              <a:rect l="T15" t="T16" r="T17" b="T18"/>
              <a:pathLst>
                <a:path w="17" h="159">
                  <a:moveTo>
                    <a:pt x="0" y="0"/>
                  </a:moveTo>
                  <a:lnTo>
                    <a:pt x="16" y="0"/>
                  </a:lnTo>
                  <a:lnTo>
                    <a:pt x="16" y="158"/>
                  </a:lnTo>
                  <a:lnTo>
                    <a:pt x="0" y="15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12" name="Freeform 1299"/>
            <p:cNvSpPr>
              <a:spLocks/>
            </p:cNvSpPr>
            <p:nvPr/>
          </p:nvSpPr>
          <p:spPr bwMode="auto">
            <a:xfrm>
              <a:off x="864" y="1810"/>
              <a:ext cx="17" cy="159"/>
            </a:xfrm>
            <a:custGeom>
              <a:avLst/>
              <a:gdLst>
                <a:gd name="T0" fmla="*/ 0 w 17"/>
                <a:gd name="T1" fmla="*/ 0 h 159"/>
                <a:gd name="T2" fmla="*/ 16 w 17"/>
                <a:gd name="T3" fmla="*/ 0 h 159"/>
                <a:gd name="T4" fmla="*/ 16 w 17"/>
                <a:gd name="T5" fmla="*/ 158 h 159"/>
                <a:gd name="T6" fmla="*/ 0 w 17"/>
                <a:gd name="T7" fmla="*/ 158 h 159"/>
                <a:gd name="T8" fmla="*/ 0 w 17"/>
                <a:gd name="T9" fmla="*/ 0 h 159"/>
                <a:gd name="T10" fmla="*/ 0 60000 65536"/>
                <a:gd name="T11" fmla="*/ 0 60000 65536"/>
                <a:gd name="T12" fmla="*/ 0 60000 65536"/>
                <a:gd name="T13" fmla="*/ 0 60000 65536"/>
                <a:gd name="T14" fmla="*/ 0 60000 65536"/>
                <a:gd name="T15" fmla="*/ 0 w 17"/>
                <a:gd name="T16" fmla="*/ 0 h 159"/>
                <a:gd name="T17" fmla="*/ 17 w 17"/>
                <a:gd name="T18" fmla="*/ 159 h 159"/>
              </a:gdLst>
              <a:ahLst/>
              <a:cxnLst>
                <a:cxn ang="T10">
                  <a:pos x="T0" y="T1"/>
                </a:cxn>
                <a:cxn ang="T11">
                  <a:pos x="T2" y="T3"/>
                </a:cxn>
                <a:cxn ang="T12">
                  <a:pos x="T4" y="T5"/>
                </a:cxn>
                <a:cxn ang="T13">
                  <a:pos x="T6" y="T7"/>
                </a:cxn>
                <a:cxn ang="T14">
                  <a:pos x="T8" y="T9"/>
                </a:cxn>
              </a:cxnLst>
              <a:rect l="T15" t="T16" r="T17" b="T18"/>
              <a:pathLst>
                <a:path w="17" h="159">
                  <a:moveTo>
                    <a:pt x="0" y="0"/>
                  </a:moveTo>
                  <a:lnTo>
                    <a:pt x="16" y="0"/>
                  </a:lnTo>
                  <a:lnTo>
                    <a:pt x="16" y="158"/>
                  </a:lnTo>
                  <a:lnTo>
                    <a:pt x="0" y="15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13" name="Freeform 1300"/>
            <p:cNvSpPr>
              <a:spLocks/>
            </p:cNvSpPr>
            <p:nvPr/>
          </p:nvSpPr>
          <p:spPr bwMode="auto">
            <a:xfrm>
              <a:off x="869" y="1813"/>
              <a:ext cx="17" cy="156"/>
            </a:xfrm>
            <a:custGeom>
              <a:avLst/>
              <a:gdLst>
                <a:gd name="T0" fmla="*/ 0 w 17"/>
                <a:gd name="T1" fmla="*/ 0 h 156"/>
                <a:gd name="T2" fmla="*/ 16 w 17"/>
                <a:gd name="T3" fmla="*/ 0 h 156"/>
                <a:gd name="T4" fmla="*/ 16 w 17"/>
                <a:gd name="T5" fmla="*/ 155 h 156"/>
                <a:gd name="T6" fmla="*/ 0 w 17"/>
                <a:gd name="T7" fmla="*/ 155 h 156"/>
                <a:gd name="T8" fmla="*/ 0 w 17"/>
                <a:gd name="T9" fmla="*/ 0 h 156"/>
                <a:gd name="T10" fmla="*/ 0 60000 65536"/>
                <a:gd name="T11" fmla="*/ 0 60000 65536"/>
                <a:gd name="T12" fmla="*/ 0 60000 65536"/>
                <a:gd name="T13" fmla="*/ 0 60000 65536"/>
                <a:gd name="T14" fmla="*/ 0 60000 65536"/>
                <a:gd name="T15" fmla="*/ 0 w 17"/>
                <a:gd name="T16" fmla="*/ 0 h 156"/>
                <a:gd name="T17" fmla="*/ 17 w 17"/>
                <a:gd name="T18" fmla="*/ 156 h 156"/>
              </a:gdLst>
              <a:ahLst/>
              <a:cxnLst>
                <a:cxn ang="T10">
                  <a:pos x="T0" y="T1"/>
                </a:cxn>
                <a:cxn ang="T11">
                  <a:pos x="T2" y="T3"/>
                </a:cxn>
                <a:cxn ang="T12">
                  <a:pos x="T4" y="T5"/>
                </a:cxn>
                <a:cxn ang="T13">
                  <a:pos x="T6" y="T7"/>
                </a:cxn>
                <a:cxn ang="T14">
                  <a:pos x="T8" y="T9"/>
                </a:cxn>
              </a:cxnLst>
              <a:rect l="T15" t="T16" r="T17" b="T18"/>
              <a:pathLst>
                <a:path w="17" h="156">
                  <a:moveTo>
                    <a:pt x="0" y="0"/>
                  </a:moveTo>
                  <a:lnTo>
                    <a:pt x="16" y="0"/>
                  </a:lnTo>
                  <a:lnTo>
                    <a:pt x="16" y="155"/>
                  </a:lnTo>
                  <a:lnTo>
                    <a:pt x="0" y="155"/>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14" name="Freeform 1301"/>
            <p:cNvSpPr>
              <a:spLocks/>
            </p:cNvSpPr>
            <p:nvPr/>
          </p:nvSpPr>
          <p:spPr bwMode="auto">
            <a:xfrm>
              <a:off x="869" y="1813"/>
              <a:ext cx="17" cy="156"/>
            </a:xfrm>
            <a:custGeom>
              <a:avLst/>
              <a:gdLst>
                <a:gd name="T0" fmla="*/ 0 w 17"/>
                <a:gd name="T1" fmla="*/ 0 h 156"/>
                <a:gd name="T2" fmla="*/ 16 w 17"/>
                <a:gd name="T3" fmla="*/ 0 h 156"/>
                <a:gd name="T4" fmla="*/ 16 w 17"/>
                <a:gd name="T5" fmla="*/ 155 h 156"/>
                <a:gd name="T6" fmla="*/ 0 w 17"/>
                <a:gd name="T7" fmla="*/ 155 h 156"/>
                <a:gd name="T8" fmla="*/ 0 w 17"/>
                <a:gd name="T9" fmla="*/ 0 h 156"/>
                <a:gd name="T10" fmla="*/ 0 60000 65536"/>
                <a:gd name="T11" fmla="*/ 0 60000 65536"/>
                <a:gd name="T12" fmla="*/ 0 60000 65536"/>
                <a:gd name="T13" fmla="*/ 0 60000 65536"/>
                <a:gd name="T14" fmla="*/ 0 60000 65536"/>
                <a:gd name="T15" fmla="*/ 0 w 17"/>
                <a:gd name="T16" fmla="*/ 0 h 156"/>
                <a:gd name="T17" fmla="*/ 17 w 17"/>
                <a:gd name="T18" fmla="*/ 156 h 156"/>
              </a:gdLst>
              <a:ahLst/>
              <a:cxnLst>
                <a:cxn ang="T10">
                  <a:pos x="T0" y="T1"/>
                </a:cxn>
                <a:cxn ang="T11">
                  <a:pos x="T2" y="T3"/>
                </a:cxn>
                <a:cxn ang="T12">
                  <a:pos x="T4" y="T5"/>
                </a:cxn>
                <a:cxn ang="T13">
                  <a:pos x="T6" y="T7"/>
                </a:cxn>
                <a:cxn ang="T14">
                  <a:pos x="T8" y="T9"/>
                </a:cxn>
              </a:cxnLst>
              <a:rect l="T15" t="T16" r="T17" b="T18"/>
              <a:pathLst>
                <a:path w="17" h="156">
                  <a:moveTo>
                    <a:pt x="0" y="0"/>
                  </a:moveTo>
                  <a:lnTo>
                    <a:pt x="16" y="0"/>
                  </a:lnTo>
                  <a:lnTo>
                    <a:pt x="16" y="155"/>
                  </a:lnTo>
                  <a:lnTo>
                    <a:pt x="0" y="155"/>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15" name="Freeform 1302"/>
            <p:cNvSpPr>
              <a:spLocks/>
            </p:cNvSpPr>
            <p:nvPr/>
          </p:nvSpPr>
          <p:spPr bwMode="auto">
            <a:xfrm>
              <a:off x="877" y="1813"/>
              <a:ext cx="17" cy="156"/>
            </a:xfrm>
            <a:custGeom>
              <a:avLst/>
              <a:gdLst>
                <a:gd name="T0" fmla="*/ 0 w 17"/>
                <a:gd name="T1" fmla="*/ 0 h 156"/>
                <a:gd name="T2" fmla="*/ 16 w 17"/>
                <a:gd name="T3" fmla="*/ 0 h 156"/>
                <a:gd name="T4" fmla="*/ 16 w 17"/>
                <a:gd name="T5" fmla="*/ 155 h 156"/>
                <a:gd name="T6" fmla="*/ 0 w 17"/>
                <a:gd name="T7" fmla="*/ 155 h 156"/>
                <a:gd name="T8" fmla="*/ 0 w 17"/>
                <a:gd name="T9" fmla="*/ 0 h 156"/>
                <a:gd name="T10" fmla="*/ 0 60000 65536"/>
                <a:gd name="T11" fmla="*/ 0 60000 65536"/>
                <a:gd name="T12" fmla="*/ 0 60000 65536"/>
                <a:gd name="T13" fmla="*/ 0 60000 65536"/>
                <a:gd name="T14" fmla="*/ 0 60000 65536"/>
                <a:gd name="T15" fmla="*/ 0 w 17"/>
                <a:gd name="T16" fmla="*/ 0 h 156"/>
                <a:gd name="T17" fmla="*/ 17 w 17"/>
                <a:gd name="T18" fmla="*/ 156 h 156"/>
              </a:gdLst>
              <a:ahLst/>
              <a:cxnLst>
                <a:cxn ang="T10">
                  <a:pos x="T0" y="T1"/>
                </a:cxn>
                <a:cxn ang="T11">
                  <a:pos x="T2" y="T3"/>
                </a:cxn>
                <a:cxn ang="T12">
                  <a:pos x="T4" y="T5"/>
                </a:cxn>
                <a:cxn ang="T13">
                  <a:pos x="T6" y="T7"/>
                </a:cxn>
                <a:cxn ang="T14">
                  <a:pos x="T8" y="T9"/>
                </a:cxn>
              </a:cxnLst>
              <a:rect l="T15" t="T16" r="T17" b="T18"/>
              <a:pathLst>
                <a:path w="17" h="156">
                  <a:moveTo>
                    <a:pt x="0" y="0"/>
                  </a:moveTo>
                  <a:lnTo>
                    <a:pt x="16" y="0"/>
                  </a:lnTo>
                  <a:lnTo>
                    <a:pt x="16" y="155"/>
                  </a:lnTo>
                  <a:lnTo>
                    <a:pt x="0" y="155"/>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16" name="Freeform 1303"/>
            <p:cNvSpPr>
              <a:spLocks/>
            </p:cNvSpPr>
            <p:nvPr/>
          </p:nvSpPr>
          <p:spPr bwMode="auto">
            <a:xfrm>
              <a:off x="877" y="1818"/>
              <a:ext cx="17" cy="151"/>
            </a:xfrm>
            <a:custGeom>
              <a:avLst/>
              <a:gdLst>
                <a:gd name="T0" fmla="*/ 0 w 17"/>
                <a:gd name="T1" fmla="*/ 0 h 151"/>
                <a:gd name="T2" fmla="*/ 16 w 17"/>
                <a:gd name="T3" fmla="*/ 0 h 151"/>
                <a:gd name="T4" fmla="*/ 16 w 17"/>
                <a:gd name="T5" fmla="*/ 150 h 151"/>
                <a:gd name="T6" fmla="*/ 0 w 17"/>
                <a:gd name="T7" fmla="*/ 150 h 151"/>
                <a:gd name="T8" fmla="*/ 0 w 17"/>
                <a:gd name="T9" fmla="*/ 0 h 151"/>
                <a:gd name="T10" fmla="*/ 0 60000 65536"/>
                <a:gd name="T11" fmla="*/ 0 60000 65536"/>
                <a:gd name="T12" fmla="*/ 0 60000 65536"/>
                <a:gd name="T13" fmla="*/ 0 60000 65536"/>
                <a:gd name="T14" fmla="*/ 0 60000 65536"/>
                <a:gd name="T15" fmla="*/ 0 w 17"/>
                <a:gd name="T16" fmla="*/ 0 h 151"/>
                <a:gd name="T17" fmla="*/ 17 w 17"/>
                <a:gd name="T18" fmla="*/ 151 h 151"/>
              </a:gdLst>
              <a:ahLst/>
              <a:cxnLst>
                <a:cxn ang="T10">
                  <a:pos x="T0" y="T1"/>
                </a:cxn>
                <a:cxn ang="T11">
                  <a:pos x="T2" y="T3"/>
                </a:cxn>
                <a:cxn ang="T12">
                  <a:pos x="T4" y="T5"/>
                </a:cxn>
                <a:cxn ang="T13">
                  <a:pos x="T6" y="T7"/>
                </a:cxn>
                <a:cxn ang="T14">
                  <a:pos x="T8" y="T9"/>
                </a:cxn>
              </a:cxnLst>
              <a:rect l="T15" t="T16" r="T17" b="T18"/>
              <a:pathLst>
                <a:path w="17" h="151">
                  <a:moveTo>
                    <a:pt x="0" y="0"/>
                  </a:moveTo>
                  <a:lnTo>
                    <a:pt x="16" y="0"/>
                  </a:lnTo>
                  <a:lnTo>
                    <a:pt x="16" y="150"/>
                  </a:lnTo>
                  <a:lnTo>
                    <a:pt x="0" y="15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17" name="Freeform 1304"/>
            <p:cNvSpPr>
              <a:spLocks/>
            </p:cNvSpPr>
            <p:nvPr/>
          </p:nvSpPr>
          <p:spPr bwMode="auto">
            <a:xfrm>
              <a:off x="882" y="1818"/>
              <a:ext cx="17" cy="151"/>
            </a:xfrm>
            <a:custGeom>
              <a:avLst/>
              <a:gdLst>
                <a:gd name="T0" fmla="*/ 0 w 17"/>
                <a:gd name="T1" fmla="*/ 0 h 151"/>
                <a:gd name="T2" fmla="*/ 16 w 17"/>
                <a:gd name="T3" fmla="*/ 0 h 151"/>
                <a:gd name="T4" fmla="*/ 16 w 17"/>
                <a:gd name="T5" fmla="*/ 150 h 151"/>
                <a:gd name="T6" fmla="*/ 0 w 17"/>
                <a:gd name="T7" fmla="*/ 150 h 151"/>
                <a:gd name="T8" fmla="*/ 0 w 17"/>
                <a:gd name="T9" fmla="*/ 0 h 151"/>
                <a:gd name="T10" fmla="*/ 0 60000 65536"/>
                <a:gd name="T11" fmla="*/ 0 60000 65536"/>
                <a:gd name="T12" fmla="*/ 0 60000 65536"/>
                <a:gd name="T13" fmla="*/ 0 60000 65536"/>
                <a:gd name="T14" fmla="*/ 0 60000 65536"/>
                <a:gd name="T15" fmla="*/ 0 w 17"/>
                <a:gd name="T16" fmla="*/ 0 h 151"/>
                <a:gd name="T17" fmla="*/ 17 w 17"/>
                <a:gd name="T18" fmla="*/ 151 h 151"/>
              </a:gdLst>
              <a:ahLst/>
              <a:cxnLst>
                <a:cxn ang="T10">
                  <a:pos x="T0" y="T1"/>
                </a:cxn>
                <a:cxn ang="T11">
                  <a:pos x="T2" y="T3"/>
                </a:cxn>
                <a:cxn ang="T12">
                  <a:pos x="T4" y="T5"/>
                </a:cxn>
                <a:cxn ang="T13">
                  <a:pos x="T6" y="T7"/>
                </a:cxn>
                <a:cxn ang="T14">
                  <a:pos x="T8" y="T9"/>
                </a:cxn>
              </a:cxnLst>
              <a:rect l="T15" t="T16" r="T17" b="T18"/>
              <a:pathLst>
                <a:path w="17" h="151">
                  <a:moveTo>
                    <a:pt x="0" y="0"/>
                  </a:moveTo>
                  <a:lnTo>
                    <a:pt x="16" y="0"/>
                  </a:lnTo>
                  <a:lnTo>
                    <a:pt x="16" y="150"/>
                  </a:lnTo>
                  <a:lnTo>
                    <a:pt x="0" y="15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18" name="Freeform 1305"/>
            <p:cNvSpPr>
              <a:spLocks/>
            </p:cNvSpPr>
            <p:nvPr/>
          </p:nvSpPr>
          <p:spPr bwMode="auto">
            <a:xfrm>
              <a:off x="882" y="1818"/>
              <a:ext cx="17" cy="151"/>
            </a:xfrm>
            <a:custGeom>
              <a:avLst/>
              <a:gdLst>
                <a:gd name="T0" fmla="*/ 0 w 17"/>
                <a:gd name="T1" fmla="*/ 0 h 151"/>
                <a:gd name="T2" fmla="*/ 16 w 17"/>
                <a:gd name="T3" fmla="*/ 0 h 151"/>
                <a:gd name="T4" fmla="*/ 16 w 17"/>
                <a:gd name="T5" fmla="*/ 150 h 151"/>
                <a:gd name="T6" fmla="*/ 0 w 17"/>
                <a:gd name="T7" fmla="*/ 150 h 151"/>
                <a:gd name="T8" fmla="*/ 0 w 17"/>
                <a:gd name="T9" fmla="*/ 0 h 151"/>
                <a:gd name="T10" fmla="*/ 0 60000 65536"/>
                <a:gd name="T11" fmla="*/ 0 60000 65536"/>
                <a:gd name="T12" fmla="*/ 0 60000 65536"/>
                <a:gd name="T13" fmla="*/ 0 60000 65536"/>
                <a:gd name="T14" fmla="*/ 0 60000 65536"/>
                <a:gd name="T15" fmla="*/ 0 w 17"/>
                <a:gd name="T16" fmla="*/ 0 h 151"/>
                <a:gd name="T17" fmla="*/ 17 w 17"/>
                <a:gd name="T18" fmla="*/ 151 h 151"/>
              </a:gdLst>
              <a:ahLst/>
              <a:cxnLst>
                <a:cxn ang="T10">
                  <a:pos x="T0" y="T1"/>
                </a:cxn>
                <a:cxn ang="T11">
                  <a:pos x="T2" y="T3"/>
                </a:cxn>
                <a:cxn ang="T12">
                  <a:pos x="T4" y="T5"/>
                </a:cxn>
                <a:cxn ang="T13">
                  <a:pos x="T6" y="T7"/>
                </a:cxn>
                <a:cxn ang="T14">
                  <a:pos x="T8" y="T9"/>
                </a:cxn>
              </a:cxnLst>
              <a:rect l="T15" t="T16" r="T17" b="T18"/>
              <a:pathLst>
                <a:path w="17" h="151">
                  <a:moveTo>
                    <a:pt x="0" y="0"/>
                  </a:moveTo>
                  <a:lnTo>
                    <a:pt x="16" y="0"/>
                  </a:lnTo>
                  <a:lnTo>
                    <a:pt x="16" y="150"/>
                  </a:lnTo>
                  <a:lnTo>
                    <a:pt x="0" y="15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19" name="Freeform 1306"/>
            <p:cNvSpPr>
              <a:spLocks/>
            </p:cNvSpPr>
            <p:nvPr/>
          </p:nvSpPr>
          <p:spPr bwMode="auto">
            <a:xfrm>
              <a:off x="882" y="1824"/>
              <a:ext cx="17" cy="145"/>
            </a:xfrm>
            <a:custGeom>
              <a:avLst/>
              <a:gdLst>
                <a:gd name="T0" fmla="*/ 0 w 17"/>
                <a:gd name="T1" fmla="*/ 0 h 145"/>
                <a:gd name="T2" fmla="*/ 16 w 17"/>
                <a:gd name="T3" fmla="*/ 0 h 145"/>
                <a:gd name="T4" fmla="*/ 16 w 17"/>
                <a:gd name="T5" fmla="*/ 144 h 145"/>
                <a:gd name="T6" fmla="*/ 0 w 17"/>
                <a:gd name="T7" fmla="*/ 144 h 145"/>
                <a:gd name="T8" fmla="*/ 0 w 17"/>
                <a:gd name="T9" fmla="*/ 0 h 145"/>
                <a:gd name="T10" fmla="*/ 0 60000 65536"/>
                <a:gd name="T11" fmla="*/ 0 60000 65536"/>
                <a:gd name="T12" fmla="*/ 0 60000 65536"/>
                <a:gd name="T13" fmla="*/ 0 60000 65536"/>
                <a:gd name="T14" fmla="*/ 0 60000 65536"/>
                <a:gd name="T15" fmla="*/ 0 w 17"/>
                <a:gd name="T16" fmla="*/ 0 h 145"/>
                <a:gd name="T17" fmla="*/ 17 w 17"/>
                <a:gd name="T18" fmla="*/ 145 h 145"/>
              </a:gdLst>
              <a:ahLst/>
              <a:cxnLst>
                <a:cxn ang="T10">
                  <a:pos x="T0" y="T1"/>
                </a:cxn>
                <a:cxn ang="T11">
                  <a:pos x="T2" y="T3"/>
                </a:cxn>
                <a:cxn ang="T12">
                  <a:pos x="T4" y="T5"/>
                </a:cxn>
                <a:cxn ang="T13">
                  <a:pos x="T6" y="T7"/>
                </a:cxn>
                <a:cxn ang="T14">
                  <a:pos x="T8" y="T9"/>
                </a:cxn>
              </a:cxnLst>
              <a:rect l="T15" t="T16" r="T17" b="T18"/>
              <a:pathLst>
                <a:path w="17" h="145">
                  <a:moveTo>
                    <a:pt x="0" y="0"/>
                  </a:moveTo>
                  <a:lnTo>
                    <a:pt x="16" y="0"/>
                  </a:lnTo>
                  <a:lnTo>
                    <a:pt x="16" y="144"/>
                  </a:lnTo>
                  <a:lnTo>
                    <a:pt x="0" y="14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20" name="Freeform 1307"/>
            <p:cNvSpPr>
              <a:spLocks/>
            </p:cNvSpPr>
            <p:nvPr/>
          </p:nvSpPr>
          <p:spPr bwMode="auto">
            <a:xfrm>
              <a:off x="887" y="1824"/>
              <a:ext cx="17" cy="145"/>
            </a:xfrm>
            <a:custGeom>
              <a:avLst/>
              <a:gdLst>
                <a:gd name="T0" fmla="*/ 0 w 17"/>
                <a:gd name="T1" fmla="*/ 0 h 145"/>
                <a:gd name="T2" fmla="*/ 16 w 17"/>
                <a:gd name="T3" fmla="*/ 0 h 145"/>
                <a:gd name="T4" fmla="*/ 16 w 17"/>
                <a:gd name="T5" fmla="*/ 144 h 145"/>
                <a:gd name="T6" fmla="*/ 0 w 17"/>
                <a:gd name="T7" fmla="*/ 144 h 145"/>
                <a:gd name="T8" fmla="*/ 0 w 17"/>
                <a:gd name="T9" fmla="*/ 0 h 145"/>
                <a:gd name="T10" fmla="*/ 0 60000 65536"/>
                <a:gd name="T11" fmla="*/ 0 60000 65536"/>
                <a:gd name="T12" fmla="*/ 0 60000 65536"/>
                <a:gd name="T13" fmla="*/ 0 60000 65536"/>
                <a:gd name="T14" fmla="*/ 0 60000 65536"/>
                <a:gd name="T15" fmla="*/ 0 w 17"/>
                <a:gd name="T16" fmla="*/ 0 h 145"/>
                <a:gd name="T17" fmla="*/ 17 w 17"/>
                <a:gd name="T18" fmla="*/ 145 h 145"/>
              </a:gdLst>
              <a:ahLst/>
              <a:cxnLst>
                <a:cxn ang="T10">
                  <a:pos x="T0" y="T1"/>
                </a:cxn>
                <a:cxn ang="T11">
                  <a:pos x="T2" y="T3"/>
                </a:cxn>
                <a:cxn ang="T12">
                  <a:pos x="T4" y="T5"/>
                </a:cxn>
                <a:cxn ang="T13">
                  <a:pos x="T6" y="T7"/>
                </a:cxn>
                <a:cxn ang="T14">
                  <a:pos x="T8" y="T9"/>
                </a:cxn>
              </a:cxnLst>
              <a:rect l="T15" t="T16" r="T17" b="T18"/>
              <a:pathLst>
                <a:path w="17" h="145">
                  <a:moveTo>
                    <a:pt x="0" y="0"/>
                  </a:moveTo>
                  <a:lnTo>
                    <a:pt x="16" y="0"/>
                  </a:lnTo>
                  <a:lnTo>
                    <a:pt x="16" y="144"/>
                  </a:lnTo>
                  <a:lnTo>
                    <a:pt x="0" y="14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21" name="Freeform 1308"/>
            <p:cNvSpPr>
              <a:spLocks/>
            </p:cNvSpPr>
            <p:nvPr/>
          </p:nvSpPr>
          <p:spPr bwMode="auto">
            <a:xfrm>
              <a:off x="887" y="1824"/>
              <a:ext cx="17" cy="145"/>
            </a:xfrm>
            <a:custGeom>
              <a:avLst/>
              <a:gdLst>
                <a:gd name="T0" fmla="*/ 0 w 17"/>
                <a:gd name="T1" fmla="*/ 0 h 145"/>
                <a:gd name="T2" fmla="*/ 16 w 17"/>
                <a:gd name="T3" fmla="*/ 0 h 145"/>
                <a:gd name="T4" fmla="*/ 16 w 17"/>
                <a:gd name="T5" fmla="*/ 144 h 145"/>
                <a:gd name="T6" fmla="*/ 0 w 17"/>
                <a:gd name="T7" fmla="*/ 144 h 145"/>
                <a:gd name="T8" fmla="*/ 0 w 17"/>
                <a:gd name="T9" fmla="*/ 0 h 145"/>
                <a:gd name="T10" fmla="*/ 0 60000 65536"/>
                <a:gd name="T11" fmla="*/ 0 60000 65536"/>
                <a:gd name="T12" fmla="*/ 0 60000 65536"/>
                <a:gd name="T13" fmla="*/ 0 60000 65536"/>
                <a:gd name="T14" fmla="*/ 0 60000 65536"/>
                <a:gd name="T15" fmla="*/ 0 w 17"/>
                <a:gd name="T16" fmla="*/ 0 h 145"/>
                <a:gd name="T17" fmla="*/ 17 w 17"/>
                <a:gd name="T18" fmla="*/ 145 h 145"/>
              </a:gdLst>
              <a:ahLst/>
              <a:cxnLst>
                <a:cxn ang="T10">
                  <a:pos x="T0" y="T1"/>
                </a:cxn>
                <a:cxn ang="T11">
                  <a:pos x="T2" y="T3"/>
                </a:cxn>
                <a:cxn ang="T12">
                  <a:pos x="T4" y="T5"/>
                </a:cxn>
                <a:cxn ang="T13">
                  <a:pos x="T6" y="T7"/>
                </a:cxn>
                <a:cxn ang="T14">
                  <a:pos x="T8" y="T9"/>
                </a:cxn>
              </a:cxnLst>
              <a:rect l="T15" t="T16" r="T17" b="T18"/>
              <a:pathLst>
                <a:path w="17" h="145">
                  <a:moveTo>
                    <a:pt x="0" y="0"/>
                  </a:moveTo>
                  <a:lnTo>
                    <a:pt x="16" y="0"/>
                  </a:lnTo>
                  <a:lnTo>
                    <a:pt x="16" y="144"/>
                  </a:lnTo>
                  <a:lnTo>
                    <a:pt x="0" y="14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22" name="Freeform 1309"/>
            <p:cNvSpPr>
              <a:spLocks/>
            </p:cNvSpPr>
            <p:nvPr/>
          </p:nvSpPr>
          <p:spPr bwMode="auto">
            <a:xfrm>
              <a:off x="892" y="1828"/>
              <a:ext cx="17" cy="141"/>
            </a:xfrm>
            <a:custGeom>
              <a:avLst/>
              <a:gdLst>
                <a:gd name="T0" fmla="*/ 0 w 17"/>
                <a:gd name="T1" fmla="*/ 0 h 141"/>
                <a:gd name="T2" fmla="*/ 16 w 17"/>
                <a:gd name="T3" fmla="*/ 0 h 141"/>
                <a:gd name="T4" fmla="*/ 16 w 17"/>
                <a:gd name="T5" fmla="*/ 140 h 141"/>
                <a:gd name="T6" fmla="*/ 0 w 17"/>
                <a:gd name="T7" fmla="*/ 140 h 141"/>
                <a:gd name="T8" fmla="*/ 0 w 17"/>
                <a:gd name="T9" fmla="*/ 0 h 141"/>
                <a:gd name="T10" fmla="*/ 0 60000 65536"/>
                <a:gd name="T11" fmla="*/ 0 60000 65536"/>
                <a:gd name="T12" fmla="*/ 0 60000 65536"/>
                <a:gd name="T13" fmla="*/ 0 60000 65536"/>
                <a:gd name="T14" fmla="*/ 0 60000 65536"/>
                <a:gd name="T15" fmla="*/ 0 w 17"/>
                <a:gd name="T16" fmla="*/ 0 h 141"/>
                <a:gd name="T17" fmla="*/ 17 w 17"/>
                <a:gd name="T18" fmla="*/ 141 h 141"/>
              </a:gdLst>
              <a:ahLst/>
              <a:cxnLst>
                <a:cxn ang="T10">
                  <a:pos x="T0" y="T1"/>
                </a:cxn>
                <a:cxn ang="T11">
                  <a:pos x="T2" y="T3"/>
                </a:cxn>
                <a:cxn ang="T12">
                  <a:pos x="T4" y="T5"/>
                </a:cxn>
                <a:cxn ang="T13">
                  <a:pos x="T6" y="T7"/>
                </a:cxn>
                <a:cxn ang="T14">
                  <a:pos x="T8" y="T9"/>
                </a:cxn>
              </a:cxnLst>
              <a:rect l="T15" t="T16" r="T17" b="T18"/>
              <a:pathLst>
                <a:path w="17" h="141">
                  <a:moveTo>
                    <a:pt x="0" y="0"/>
                  </a:moveTo>
                  <a:lnTo>
                    <a:pt x="16" y="0"/>
                  </a:lnTo>
                  <a:lnTo>
                    <a:pt x="16" y="140"/>
                  </a:lnTo>
                  <a:lnTo>
                    <a:pt x="0" y="14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23" name="Freeform 1310"/>
            <p:cNvSpPr>
              <a:spLocks/>
            </p:cNvSpPr>
            <p:nvPr/>
          </p:nvSpPr>
          <p:spPr bwMode="auto">
            <a:xfrm>
              <a:off x="892" y="1828"/>
              <a:ext cx="17" cy="141"/>
            </a:xfrm>
            <a:custGeom>
              <a:avLst/>
              <a:gdLst>
                <a:gd name="T0" fmla="*/ 0 w 17"/>
                <a:gd name="T1" fmla="*/ 0 h 141"/>
                <a:gd name="T2" fmla="*/ 16 w 17"/>
                <a:gd name="T3" fmla="*/ 0 h 141"/>
                <a:gd name="T4" fmla="*/ 16 w 17"/>
                <a:gd name="T5" fmla="*/ 140 h 141"/>
                <a:gd name="T6" fmla="*/ 0 w 17"/>
                <a:gd name="T7" fmla="*/ 140 h 141"/>
                <a:gd name="T8" fmla="*/ 0 w 17"/>
                <a:gd name="T9" fmla="*/ 0 h 141"/>
                <a:gd name="T10" fmla="*/ 0 60000 65536"/>
                <a:gd name="T11" fmla="*/ 0 60000 65536"/>
                <a:gd name="T12" fmla="*/ 0 60000 65536"/>
                <a:gd name="T13" fmla="*/ 0 60000 65536"/>
                <a:gd name="T14" fmla="*/ 0 60000 65536"/>
                <a:gd name="T15" fmla="*/ 0 w 17"/>
                <a:gd name="T16" fmla="*/ 0 h 141"/>
                <a:gd name="T17" fmla="*/ 17 w 17"/>
                <a:gd name="T18" fmla="*/ 141 h 141"/>
              </a:gdLst>
              <a:ahLst/>
              <a:cxnLst>
                <a:cxn ang="T10">
                  <a:pos x="T0" y="T1"/>
                </a:cxn>
                <a:cxn ang="T11">
                  <a:pos x="T2" y="T3"/>
                </a:cxn>
                <a:cxn ang="T12">
                  <a:pos x="T4" y="T5"/>
                </a:cxn>
                <a:cxn ang="T13">
                  <a:pos x="T6" y="T7"/>
                </a:cxn>
                <a:cxn ang="T14">
                  <a:pos x="T8" y="T9"/>
                </a:cxn>
              </a:cxnLst>
              <a:rect l="T15" t="T16" r="T17" b="T18"/>
              <a:pathLst>
                <a:path w="17" h="141">
                  <a:moveTo>
                    <a:pt x="0" y="0"/>
                  </a:moveTo>
                  <a:lnTo>
                    <a:pt x="16" y="0"/>
                  </a:lnTo>
                  <a:lnTo>
                    <a:pt x="16" y="140"/>
                  </a:lnTo>
                  <a:lnTo>
                    <a:pt x="0" y="14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24" name="Freeform 1311"/>
            <p:cNvSpPr>
              <a:spLocks/>
            </p:cNvSpPr>
            <p:nvPr/>
          </p:nvSpPr>
          <p:spPr bwMode="auto">
            <a:xfrm>
              <a:off x="900" y="1828"/>
              <a:ext cx="17" cy="141"/>
            </a:xfrm>
            <a:custGeom>
              <a:avLst/>
              <a:gdLst>
                <a:gd name="T0" fmla="*/ 0 w 17"/>
                <a:gd name="T1" fmla="*/ 0 h 141"/>
                <a:gd name="T2" fmla="*/ 16 w 17"/>
                <a:gd name="T3" fmla="*/ 0 h 141"/>
                <a:gd name="T4" fmla="*/ 16 w 17"/>
                <a:gd name="T5" fmla="*/ 140 h 141"/>
                <a:gd name="T6" fmla="*/ 0 w 17"/>
                <a:gd name="T7" fmla="*/ 140 h 141"/>
                <a:gd name="T8" fmla="*/ 0 w 17"/>
                <a:gd name="T9" fmla="*/ 0 h 141"/>
                <a:gd name="T10" fmla="*/ 0 60000 65536"/>
                <a:gd name="T11" fmla="*/ 0 60000 65536"/>
                <a:gd name="T12" fmla="*/ 0 60000 65536"/>
                <a:gd name="T13" fmla="*/ 0 60000 65536"/>
                <a:gd name="T14" fmla="*/ 0 60000 65536"/>
                <a:gd name="T15" fmla="*/ 0 w 17"/>
                <a:gd name="T16" fmla="*/ 0 h 141"/>
                <a:gd name="T17" fmla="*/ 17 w 17"/>
                <a:gd name="T18" fmla="*/ 141 h 141"/>
              </a:gdLst>
              <a:ahLst/>
              <a:cxnLst>
                <a:cxn ang="T10">
                  <a:pos x="T0" y="T1"/>
                </a:cxn>
                <a:cxn ang="T11">
                  <a:pos x="T2" y="T3"/>
                </a:cxn>
                <a:cxn ang="T12">
                  <a:pos x="T4" y="T5"/>
                </a:cxn>
                <a:cxn ang="T13">
                  <a:pos x="T6" y="T7"/>
                </a:cxn>
                <a:cxn ang="T14">
                  <a:pos x="T8" y="T9"/>
                </a:cxn>
              </a:cxnLst>
              <a:rect l="T15" t="T16" r="T17" b="T18"/>
              <a:pathLst>
                <a:path w="17" h="141">
                  <a:moveTo>
                    <a:pt x="0" y="0"/>
                  </a:moveTo>
                  <a:lnTo>
                    <a:pt x="16" y="0"/>
                  </a:lnTo>
                  <a:lnTo>
                    <a:pt x="16" y="140"/>
                  </a:lnTo>
                  <a:lnTo>
                    <a:pt x="0" y="14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25" name="Freeform 1312"/>
            <p:cNvSpPr>
              <a:spLocks/>
            </p:cNvSpPr>
            <p:nvPr/>
          </p:nvSpPr>
          <p:spPr bwMode="auto">
            <a:xfrm>
              <a:off x="900" y="1833"/>
              <a:ext cx="17" cy="136"/>
            </a:xfrm>
            <a:custGeom>
              <a:avLst/>
              <a:gdLst>
                <a:gd name="T0" fmla="*/ 0 w 17"/>
                <a:gd name="T1" fmla="*/ 0 h 136"/>
                <a:gd name="T2" fmla="*/ 16 w 17"/>
                <a:gd name="T3" fmla="*/ 0 h 136"/>
                <a:gd name="T4" fmla="*/ 16 w 17"/>
                <a:gd name="T5" fmla="*/ 135 h 136"/>
                <a:gd name="T6" fmla="*/ 0 w 17"/>
                <a:gd name="T7" fmla="*/ 135 h 136"/>
                <a:gd name="T8" fmla="*/ 0 w 17"/>
                <a:gd name="T9" fmla="*/ 0 h 136"/>
                <a:gd name="T10" fmla="*/ 0 60000 65536"/>
                <a:gd name="T11" fmla="*/ 0 60000 65536"/>
                <a:gd name="T12" fmla="*/ 0 60000 65536"/>
                <a:gd name="T13" fmla="*/ 0 60000 65536"/>
                <a:gd name="T14" fmla="*/ 0 60000 65536"/>
                <a:gd name="T15" fmla="*/ 0 w 17"/>
                <a:gd name="T16" fmla="*/ 0 h 136"/>
                <a:gd name="T17" fmla="*/ 17 w 17"/>
                <a:gd name="T18" fmla="*/ 136 h 136"/>
              </a:gdLst>
              <a:ahLst/>
              <a:cxnLst>
                <a:cxn ang="T10">
                  <a:pos x="T0" y="T1"/>
                </a:cxn>
                <a:cxn ang="T11">
                  <a:pos x="T2" y="T3"/>
                </a:cxn>
                <a:cxn ang="T12">
                  <a:pos x="T4" y="T5"/>
                </a:cxn>
                <a:cxn ang="T13">
                  <a:pos x="T6" y="T7"/>
                </a:cxn>
                <a:cxn ang="T14">
                  <a:pos x="T8" y="T9"/>
                </a:cxn>
              </a:cxnLst>
              <a:rect l="T15" t="T16" r="T17" b="T18"/>
              <a:pathLst>
                <a:path w="17" h="136">
                  <a:moveTo>
                    <a:pt x="0" y="0"/>
                  </a:moveTo>
                  <a:lnTo>
                    <a:pt x="16" y="0"/>
                  </a:lnTo>
                  <a:lnTo>
                    <a:pt x="16" y="135"/>
                  </a:lnTo>
                  <a:lnTo>
                    <a:pt x="0" y="135"/>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26" name="Freeform 1313"/>
            <p:cNvSpPr>
              <a:spLocks/>
            </p:cNvSpPr>
            <p:nvPr/>
          </p:nvSpPr>
          <p:spPr bwMode="auto">
            <a:xfrm>
              <a:off x="900" y="1833"/>
              <a:ext cx="17" cy="136"/>
            </a:xfrm>
            <a:custGeom>
              <a:avLst/>
              <a:gdLst>
                <a:gd name="T0" fmla="*/ 0 w 17"/>
                <a:gd name="T1" fmla="*/ 0 h 136"/>
                <a:gd name="T2" fmla="*/ 16 w 17"/>
                <a:gd name="T3" fmla="*/ 0 h 136"/>
                <a:gd name="T4" fmla="*/ 16 w 17"/>
                <a:gd name="T5" fmla="*/ 135 h 136"/>
                <a:gd name="T6" fmla="*/ 0 w 17"/>
                <a:gd name="T7" fmla="*/ 135 h 136"/>
                <a:gd name="T8" fmla="*/ 0 w 17"/>
                <a:gd name="T9" fmla="*/ 0 h 136"/>
                <a:gd name="T10" fmla="*/ 0 60000 65536"/>
                <a:gd name="T11" fmla="*/ 0 60000 65536"/>
                <a:gd name="T12" fmla="*/ 0 60000 65536"/>
                <a:gd name="T13" fmla="*/ 0 60000 65536"/>
                <a:gd name="T14" fmla="*/ 0 60000 65536"/>
                <a:gd name="T15" fmla="*/ 0 w 17"/>
                <a:gd name="T16" fmla="*/ 0 h 136"/>
                <a:gd name="T17" fmla="*/ 17 w 17"/>
                <a:gd name="T18" fmla="*/ 136 h 136"/>
              </a:gdLst>
              <a:ahLst/>
              <a:cxnLst>
                <a:cxn ang="T10">
                  <a:pos x="T0" y="T1"/>
                </a:cxn>
                <a:cxn ang="T11">
                  <a:pos x="T2" y="T3"/>
                </a:cxn>
                <a:cxn ang="T12">
                  <a:pos x="T4" y="T5"/>
                </a:cxn>
                <a:cxn ang="T13">
                  <a:pos x="T6" y="T7"/>
                </a:cxn>
                <a:cxn ang="T14">
                  <a:pos x="T8" y="T9"/>
                </a:cxn>
              </a:cxnLst>
              <a:rect l="T15" t="T16" r="T17" b="T18"/>
              <a:pathLst>
                <a:path w="17" h="136">
                  <a:moveTo>
                    <a:pt x="0" y="0"/>
                  </a:moveTo>
                  <a:lnTo>
                    <a:pt x="16" y="0"/>
                  </a:lnTo>
                  <a:lnTo>
                    <a:pt x="16" y="135"/>
                  </a:lnTo>
                  <a:lnTo>
                    <a:pt x="0" y="135"/>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27" name="Freeform 1314"/>
            <p:cNvSpPr>
              <a:spLocks/>
            </p:cNvSpPr>
            <p:nvPr/>
          </p:nvSpPr>
          <p:spPr bwMode="auto">
            <a:xfrm>
              <a:off x="905" y="1833"/>
              <a:ext cx="17" cy="136"/>
            </a:xfrm>
            <a:custGeom>
              <a:avLst/>
              <a:gdLst>
                <a:gd name="T0" fmla="*/ 0 w 17"/>
                <a:gd name="T1" fmla="*/ 0 h 136"/>
                <a:gd name="T2" fmla="*/ 16 w 17"/>
                <a:gd name="T3" fmla="*/ 0 h 136"/>
                <a:gd name="T4" fmla="*/ 16 w 17"/>
                <a:gd name="T5" fmla="*/ 135 h 136"/>
                <a:gd name="T6" fmla="*/ 0 w 17"/>
                <a:gd name="T7" fmla="*/ 135 h 136"/>
                <a:gd name="T8" fmla="*/ 0 w 17"/>
                <a:gd name="T9" fmla="*/ 0 h 136"/>
                <a:gd name="T10" fmla="*/ 0 60000 65536"/>
                <a:gd name="T11" fmla="*/ 0 60000 65536"/>
                <a:gd name="T12" fmla="*/ 0 60000 65536"/>
                <a:gd name="T13" fmla="*/ 0 60000 65536"/>
                <a:gd name="T14" fmla="*/ 0 60000 65536"/>
                <a:gd name="T15" fmla="*/ 0 w 17"/>
                <a:gd name="T16" fmla="*/ 0 h 136"/>
                <a:gd name="T17" fmla="*/ 17 w 17"/>
                <a:gd name="T18" fmla="*/ 136 h 136"/>
              </a:gdLst>
              <a:ahLst/>
              <a:cxnLst>
                <a:cxn ang="T10">
                  <a:pos x="T0" y="T1"/>
                </a:cxn>
                <a:cxn ang="T11">
                  <a:pos x="T2" y="T3"/>
                </a:cxn>
                <a:cxn ang="T12">
                  <a:pos x="T4" y="T5"/>
                </a:cxn>
                <a:cxn ang="T13">
                  <a:pos x="T6" y="T7"/>
                </a:cxn>
                <a:cxn ang="T14">
                  <a:pos x="T8" y="T9"/>
                </a:cxn>
              </a:cxnLst>
              <a:rect l="T15" t="T16" r="T17" b="T18"/>
              <a:pathLst>
                <a:path w="17" h="136">
                  <a:moveTo>
                    <a:pt x="0" y="0"/>
                  </a:moveTo>
                  <a:lnTo>
                    <a:pt x="16" y="0"/>
                  </a:lnTo>
                  <a:lnTo>
                    <a:pt x="16" y="135"/>
                  </a:lnTo>
                  <a:lnTo>
                    <a:pt x="0" y="135"/>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28" name="Freeform 1315"/>
            <p:cNvSpPr>
              <a:spLocks/>
            </p:cNvSpPr>
            <p:nvPr/>
          </p:nvSpPr>
          <p:spPr bwMode="auto">
            <a:xfrm>
              <a:off x="905" y="1838"/>
              <a:ext cx="17" cy="131"/>
            </a:xfrm>
            <a:custGeom>
              <a:avLst/>
              <a:gdLst>
                <a:gd name="T0" fmla="*/ 0 w 17"/>
                <a:gd name="T1" fmla="*/ 0 h 131"/>
                <a:gd name="T2" fmla="*/ 16 w 17"/>
                <a:gd name="T3" fmla="*/ 0 h 131"/>
                <a:gd name="T4" fmla="*/ 16 w 17"/>
                <a:gd name="T5" fmla="*/ 130 h 131"/>
                <a:gd name="T6" fmla="*/ 0 w 17"/>
                <a:gd name="T7" fmla="*/ 130 h 131"/>
                <a:gd name="T8" fmla="*/ 0 w 17"/>
                <a:gd name="T9" fmla="*/ 0 h 131"/>
                <a:gd name="T10" fmla="*/ 0 60000 65536"/>
                <a:gd name="T11" fmla="*/ 0 60000 65536"/>
                <a:gd name="T12" fmla="*/ 0 60000 65536"/>
                <a:gd name="T13" fmla="*/ 0 60000 65536"/>
                <a:gd name="T14" fmla="*/ 0 60000 65536"/>
                <a:gd name="T15" fmla="*/ 0 w 17"/>
                <a:gd name="T16" fmla="*/ 0 h 131"/>
                <a:gd name="T17" fmla="*/ 17 w 17"/>
                <a:gd name="T18" fmla="*/ 131 h 131"/>
              </a:gdLst>
              <a:ahLst/>
              <a:cxnLst>
                <a:cxn ang="T10">
                  <a:pos x="T0" y="T1"/>
                </a:cxn>
                <a:cxn ang="T11">
                  <a:pos x="T2" y="T3"/>
                </a:cxn>
                <a:cxn ang="T12">
                  <a:pos x="T4" y="T5"/>
                </a:cxn>
                <a:cxn ang="T13">
                  <a:pos x="T6" y="T7"/>
                </a:cxn>
                <a:cxn ang="T14">
                  <a:pos x="T8" y="T9"/>
                </a:cxn>
              </a:cxnLst>
              <a:rect l="T15" t="T16" r="T17" b="T18"/>
              <a:pathLst>
                <a:path w="17" h="131">
                  <a:moveTo>
                    <a:pt x="0" y="0"/>
                  </a:moveTo>
                  <a:lnTo>
                    <a:pt x="16" y="0"/>
                  </a:lnTo>
                  <a:lnTo>
                    <a:pt x="16" y="130"/>
                  </a:lnTo>
                  <a:lnTo>
                    <a:pt x="0" y="13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29" name="Freeform 1316"/>
            <p:cNvSpPr>
              <a:spLocks/>
            </p:cNvSpPr>
            <p:nvPr/>
          </p:nvSpPr>
          <p:spPr bwMode="auto">
            <a:xfrm>
              <a:off x="910" y="1838"/>
              <a:ext cx="17" cy="131"/>
            </a:xfrm>
            <a:custGeom>
              <a:avLst/>
              <a:gdLst>
                <a:gd name="T0" fmla="*/ 0 w 17"/>
                <a:gd name="T1" fmla="*/ 0 h 131"/>
                <a:gd name="T2" fmla="*/ 16 w 17"/>
                <a:gd name="T3" fmla="*/ 0 h 131"/>
                <a:gd name="T4" fmla="*/ 16 w 17"/>
                <a:gd name="T5" fmla="*/ 130 h 131"/>
                <a:gd name="T6" fmla="*/ 0 w 17"/>
                <a:gd name="T7" fmla="*/ 130 h 131"/>
                <a:gd name="T8" fmla="*/ 0 w 17"/>
                <a:gd name="T9" fmla="*/ 0 h 131"/>
                <a:gd name="T10" fmla="*/ 0 60000 65536"/>
                <a:gd name="T11" fmla="*/ 0 60000 65536"/>
                <a:gd name="T12" fmla="*/ 0 60000 65536"/>
                <a:gd name="T13" fmla="*/ 0 60000 65536"/>
                <a:gd name="T14" fmla="*/ 0 60000 65536"/>
                <a:gd name="T15" fmla="*/ 0 w 17"/>
                <a:gd name="T16" fmla="*/ 0 h 131"/>
                <a:gd name="T17" fmla="*/ 17 w 17"/>
                <a:gd name="T18" fmla="*/ 131 h 131"/>
              </a:gdLst>
              <a:ahLst/>
              <a:cxnLst>
                <a:cxn ang="T10">
                  <a:pos x="T0" y="T1"/>
                </a:cxn>
                <a:cxn ang="T11">
                  <a:pos x="T2" y="T3"/>
                </a:cxn>
                <a:cxn ang="T12">
                  <a:pos x="T4" y="T5"/>
                </a:cxn>
                <a:cxn ang="T13">
                  <a:pos x="T6" y="T7"/>
                </a:cxn>
                <a:cxn ang="T14">
                  <a:pos x="T8" y="T9"/>
                </a:cxn>
              </a:cxnLst>
              <a:rect l="T15" t="T16" r="T17" b="T18"/>
              <a:pathLst>
                <a:path w="17" h="131">
                  <a:moveTo>
                    <a:pt x="0" y="0"/>
                  </a:moveTo>
                  <a:lnTo>
                    <a:pt x="16" y="0"/>
                  </a:lnTo>
                  <a:lnTo>
                    <a:pt x="16" y="130"/>
                  </a:lnTo>
                  <a:lnTo>
                    <a:pt x="0" y="13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30" name="Freeform 1317"/>
            <p:cNvSpPr>
              <a:spLocks/>
            </p:cNvSpPr>
            <p:nvPr/>
          </p:nvSpPr>
          <p:spPr bwMode="auto">
            <a:xfrm>
              <a:off x="910" y="1838"/>
              <a:ext cx="17" cy="131"/>
            </a:xfrm>
            <a:custGeom>
              <a:avLst/>
              <a:gdLst>
                <a:gd name="T0" fmla="*/ 0 w 17"/>
                <a:gd name="T1" fmla="*/ 0 h 131"/>
                <a:gd name="T2" fmla="*/ 16 w 17"/>
                <a:gd name="T3" fmla="*/ 0 h 131"/>
                <a:gd name="T4" fmla="*/ 16 w 17"/>
                <a:gd name="T5" fmla="*/ 130 h 131"/>
                <a:gd name="T6" fmla="*/ 0 w 17"/>
                <a:gd name="T7" fmla="*/ 130 h 131"/>
                <a:gd name="T8" fmla="*/ 0 w 17"/>
                <a:gd name="T9" fmla="*/ 0 h 131"/>
                <a:gd name="T10" fmla="*/ 0 60000 65536"/>
                <a:gd name="T11" fmla="*/ 0 60000 65536"/>
                <a:gd name="T12" fmla="*/ 0 60000 65536"/>
                <a:gd name="T13" fmla="*/ 0 60000 65536"/>
                <a:gd name="T14" fmla="*/ 0 60000 65536"/>
                <a:gd name="T15" fmla="*/ 0 w 17"/>
                <a:gd name="T16" fmla="*/ 0 h 131"/>
                <a:gd name="T17" fmla="*/ 17 w 17"/>
                <a:gd name="T18" fmla="*/ 131 h 131"/>
              </a:gdLst>
              <a:ahLst/>
              <a:cxnLst>
                <a:cxn ang="T10">
                  <a:pos x="T0" y="T1"/>
                </a:cxn>
                <a:cxn ang="T11">
                  <a:pos x="T2" y="T3"/>
                </a:cxn>
                <a:cxn ang="T12">
                  <a:pos x="T4" y="T5"/>
                </a:cxn>
                <a:cxn ang="T13">
                  <a:pos x="T6" y="T7"/>
                </a:cxn>
                <a:cxn ang="T14">
                  <a:pos x="T8" y="T9"/>
                </a:cxn>
              </a:cxnLst>
              <a:rect l="T15" t="T16" r="T17" b="T18"/>
              <a:pathLst>
                <a:path w="17" h="131">
                  <a:moveTo>
                    <a:pt x="0" y="0"/>
                  </a:moveTo>
                  <a:lnTo>
                    <a:pt x="16" y="0"/>
                  </a:lnTo>
                  <a:lnTo>
                    <a:pt x="16" y="130"/>
                  </a:lnTo>
                  <a:lnTo>
                    <a:pt x="0" y="130"/>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31" name="Freeform 1318"/>
            <p:cNvSpPr>
              <a:spLocks/>
            </p:cNvSpPr>
            <p:nvPr/>
          </p:nvSpPr>
          <p:spPr bwMode="auto">
            <a:xfrm>
              <a:off x="915" y="1844"/>
              <a:ext cx="17" cy="125"/>
            </a:xfrm>
            <a:custGeom>
              <a:avLst/>
              <a:gdLst>
                <a:gd name="T0" fmla="*/ 0 w 17"/>
                <a:gd name="T1" fmla="*/ 0 h 125"/>
                <a:gd name="T2" fmla="*/ 16 w 17"/>
                <a:gd name="T3" fmla="*/ 0 h 125"/>
                <a:gd name="T4" fmla="*/ 16 w 17"/>
                <a:gd name="T5" fmla="*/ 124 h 125"/>
                <a:gd name="T6" fmla="*/ 0 w 17"/>
                <a:gd name="T7" fmla="*/ 124 h 125"/>
                <a:gd name="T8" fmla="*/ 0 w 17"/>
                <a:gd name="T9" fmla="*/ 0 h 125"/>
                <a:gd name="T10" fmla="*/ 0 60000 65536"/>
                <a:gd name="T11" fmla="*/ 0 60000 65536"/>
                <a:gd name="T12" fmla="*/ 0 60000 65536"/>
                <a:gd name="T13" fmla="*/ 0 60000 65536"/>
                <a:gd name="T14" fmla="*/ 0 60000 65536"/>
                <a:gd name="T15" fmla="*/ 0 w 17"/>
                <a:gd name="T16" fmla="*/ 0 h 125"/>
                <a:gd name="T17" fmla="*/ 17 w 17"/>
                <a:gd name="T18" fmla="*/ 125 h 125"/>
              </a:gdLst>
              <a:ahLst/>
              <a:cxnLst>
                <a:cxn ang="T10">
                  <a:pos x="T0" y="T1"/>
                </a:cxn>
                <a:cxn ang="T11">
                  <a:pos x="T2" y="T3"/>
                </a:cxn>
                <a:cxn ang="T12">
                  <a:pos x="T4" y="T5"/>
                </a:cxn>
                <a:cxn ang="T13">
                  <a:pos x="T6" y="T7"/>
                </a:cxn>
                <a:cxn ang="T14">
                  <a:pos x="T8" y="T9"/>
                </a:cxn>
              </a:cxnLst>
              <a:rect l="T15" t="T16" r="T17" b="T18"/>
              <a:pathLst>
                <a:path w="17" h="125">
                  <a:moveTo>
                    <a:pt x="0" y="0"/>
                  </a:moveTo>
                  <a:lnTo>
                    <a:pt x="16" y="0"/>
                  </a:lnTo>
                  <a:lnTo>
                    <a:pt x="16" y="124"/>
                  </a:lnTo>
                  <a:lnTo>
                    <a:pt x="0" y="12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32" name="Freeform 1319"/>
            <p:cNvSpPr>
              <a:spLocks/>
            </p:cNvSpPr>
            <p:nvPr/>
          </p:nvSpPr>
          <p:spPr bwMode="auto">
            <a:xfrm>
              <a:off x="915" y="1844"/>
              <a:ext cx="17" cy="125"/>
            </a:xfrm>
            <a:custGeom>
              <a:avLst/>
              <a:gdLst>
                <a:gd name="T0" fmla="*/ 0 w 17"/>
                <a:gd name="T1" fmla="*/ 0 h 125"/>
                <a:gd name="T2" fmla="*/ 16 w 17"/>
                <a:gd name="T3" fmla="*/ 0 h 125"/>
                <a:gd name="T4" fmla="*/ 16 w 17"/>
                <a:gd name="T5" fmla="*/ 124 h 125"/>
                <a:gd name="T6" fmla="*/ 0 w 17"/>
                <a:gd name="T7" fmla="*/ 124 h 125"/>
                <a:gd name="T8" fmla="*/ 0 w 17"/>
                <a:gd name="T9" fmla="*/ 0 h 125"/>
                <a:gd name="T10" fmla="*/ 0 60000 65536"/>
                <a:gd name="T11" fmla="*/ 0 60000 65536"/>
                <a:gd name="T12" fmla="*/ 0 60000 65536"/>
                <a:gd name="T13" fmla="*/ 0 60000 65536"/>
                <a:gd name="T14" fmla="*/ 0 60000 65536"/>
                <a:gd name="T15" fmla="*/ 0 w 17"/>
                <a:gd name="T16" fmla="*/ 0 h 125"/>
                <a:gd name="T17" fmla="*/ 17 w 17"/>
                <a:gd name="T18" fmla="*/ 125 h 125"/>
              </a:gdLst>
              <a:ahLst/>
              <a:cxnLst>
                <a:cxn ang="T10">
                  <a:pos x="T0" y="T1"/>
                </a:cxn>
                <a:cxn ang="T11">
                  <a:pos x="T2" y="T3"/>
                </a:cxn>
                <a:cxn ang="T12">
                  <a:pos x="T4" y="T5"/>
                </a:cxn>
                <a:cxn ang="T13">
                  <a:pos x="T6" y="T7"/>
                </a:cxn>
                <a:cxn ang="T14">
                  <a:pos x="T8" y="T9"/>
                </a:cxn>
              </a:cxnLst>
              <a:rect l="T15" t="T16" r="T17" b="T18"/>
              <a:pathLst>
                <a:path w="17" h="125">
                  <a:moveTo>
                    <a:pt x="0" y="0"/>
                  </a:moveTo>
                  <a:lnTo>
                    <a:pt x="16" y="0"/>
                  </a:lnTo>
                  <a:lnTo>
                    <a:pt x="16" y="124"/>
                  </a:lnTo>
                  <a:lnTo>
                    <a:pt x="0" y="12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33" name="Freeform 1320"/>
            <p:cNvSpPr>
              <a:spLocks/>
            </p:cNvSpPr>
            <p:nvPr/>
          </p:nvSpPr>
          <p:spPr bwMode="auto">
            <a:xfrm>
              <a:off x="915" y="1844"/>
              <a:ext cx="17" cy="125"/>
            </a:xfrm>
            <a:custGeom>
              <a:avLst/>
              <a:gdLst>
                <a:gd name="T0" fmla="*/ 0 w 17"/>
                <a:gd name="T1" fmla="*/ 0 h 125"/>
                <a:gd name="T2" fmla="*/ 16 w 17"/>
                <a:gd name="T3" fmla="*/ 0 h 125"/>
                <a:gd name="T4" fmla="*/ 16 w 17"/>
                <a:gd name="T5" fmla="*/ 124 h 125"/>
                <a:gd name="T6" fmla="*/ 0 w 17"/>
                <a:gd name="T7" fmla="*/ 124 h 125"/>
                <a:gd name="T8" fmla="*/ 0 w 17"/>
                <a:gd name="T9" fmla="*/ 0 h 125"/>
                <a:gd name="T10" fmla="*/ 0 60000 65536"/>
                <a:gd name="T11" fmla="*/ 0 60000 65536"/>
                <a:gd name="T12" fmla="*/ 0 60000 65536"/>
                <a:gd name="T13" fmla="*/ 0 60000 65536"/>
                <a:gd name="T14" fmla="*/ 0 60000 65536"/>
                <a:gd name="T15" fmla="*/ 0 w 17"/>
                <a:gd name="T16" fmla="*/ 0 h 125"/>
                <a:gd name="T17" fmla="*/ 17 w 17"/>
                <a:gd name="T18" fmla="*/ 125 h 125"/>
              </a:gdLst>
              <a:ahLst/>
              <a:cxnLst>
                <a:cxn ang="T10">
                  <a:pos x="T0" y="T1"/>
                </a:cxn>
                <a:cxn ang="T11">
                  <a:pos x="T2" y="T3"/>
                </a:cxn>
                <a:cxn ang="T12">
                  <a:pos x="T4" y="T5"/>
                </a:cxn>
                <a:cxn ang="T13">
                  <a:pos x="T6" y="T7"/>
                </a:cxn>
                <a:cxn ang="T14">
                  <a:pos x="T8" y="T9"/>
                </a:cxn>
              </a:cxnLst>
              <a:rect l="T15" t="T16" r="T17" b="T18"/>
              <a:pathLst>
                <a:path w="17" h="125">
                  <a:moveTo>
                    <a:pt x="0" y="0"/>
                  </a:moveTo>
                  <a:lnTo>
                    <a:pt x="16" y="0"/>
                  </a:lnTo>
                  <a:lnTo>
                    <a:pt x="16" y="124"/>
                  </a:lnTo>
                  <a:lnTo>
                    <a:pt x="0" y="12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34" name="Freeform 1321"/>
            <p:cNvSpPr>
              <a:spLocks/>
            </p:cNvSpPr>
            <p:nvPr/>
          </p:nvSpPr>
          <p:spPr bwMode="auto">
            <a:xfrm>
              <a:off x="923" y="1844"/>
              <a:ext cx="17" cy="125"/>
            </a:xfrm>
            <a:custGeom>
              <a:avLst/>
              <a:gdLst>
                <a:gd name="T0" fmla="*/ 0 w 17"/>
                <a:gd name="T1" fmla="*/ 0 h 125"/>
                <a:gd name="T2" fmla="*/ 16 w 17"/>
                <a:gd name="T3" fmla="*/ 0 h 125"/>
                <a:gd name="T4" fmla="*/ 16 w 17"/>
                <a:gd name="T5" fmla="*/ 124 h 125"/>
                <a:gd name="T6" fmla="*/ 0 w 17"/>
                <a:gd name="T7" fmla="*/ 124 h 125"/>
                <a:gd name="T8" fmla="*/ 0 w 17"/>
                <a:gd name="T9" fmla="*/ 0 h 125"/>
                <a:gd name="T10" fmla="*/ 0 60000 65536"/>
                <a:gd name="T11" fmla="*/ 0 60000 65536"/>
                <a:gd name="T12" fmla="*/ 0 60000 65536"/>
                <a:gd name="T13" fmla="*/ 0 60000 65536"/>
                <a:gd name="T14" fmla="*/ 0 60000 65536"/>
                <a:gd name="T15" fmla="*/ 0 w 17"/>
                <a:gd name="T16" fmla="*/ 0 h 125"/>
                <a:gd name="T17" fmla="*/ 17 w 17"/>
                <a:gd name="T18" fmla="*/ 125 h 125"/>
              </a:gdLst>
              <a:ahLst/>
              <a:cxnLst>
                <a:cxn ang="T10">
                  <a:pos x="T0" y="T1"/>
                </a:cxn>
                <a:cxn ang="T11">
                  <a:pos x="T2" y="T3"/>
                </a:cxn>
                <a:cxn ang="T12">
                  <a:pos x="T4" y="T5"/>
                </a:cxn>
                <a:cxn ang="T13">
                  <a:pos x="T6" y="T7"/>
                </a:cxn>
                <a:cxn ang="T14">
                  <a:pos x="T8" y="T9"/>
                </a:cxn>
              </a:cxnLst>
              <a:rect l="T15" t="T16" r="T17" b="T18"/>
              <a:pathLst>
                <a:path w="17" h="125">
                  <a:moveTo>
                    <a:pt x="0" y="0"/>
                  </a:moveTo>
                  <a:lnTo>
                    <a:pt x="16" y="0"/>
                  </a:lnTo>
                  <a:lnTo>
                    <a:pt x="16" y="124"/>
                  </a:lnTo>
                  <a:lnTo>
                    <a:pt x="0" y="12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35" name="Freeform 1322"/>
            <p:cNvSpPr>
              <a:spLocks/>
            </p:cNvSpPr>
            <p:nvPr/>
          </p:nvSpPr>
          <p:spPr bwMode="auto">
            <a:xfrm>
              <a:off x="923" y="1850"/>
              <a:ext cx="17" cy="119"/>
            </a:xfrm>
            <a:custGeom>
              <a:avLst/>
              <a:gdLst>
                <a:gd name="T0" fmla="*/ 0 w 17"/>
                <a:gd name="T1" fmla="*/ 0 h 119"/>
                <a:gd name="T2" fmla="*/ 16 w 17"/>
                <a:gd name="T3" fmla="*/ 0 h 119"/>
                <a:gd name="T4" fmla="*/ 16 w 17"/>
                <a:gd name="T5" fmla="*/ 118 h 119"/>
                <a:gd name="T6" fmla="*/ 0 w 17"/>
                <a:gd name="T7" fmla="*/ 118 h 119"/>
                <a:gd name="T8" fmla="*/ 0 w 17"/>
                <a:gd name="T9" fmla="*/ 0 h 119"/>
                <a:gd name="T10" fmla="*/ 0 60000 65536"/>
                <a:gd name="T11" fmla="*/ 0 60000 65536"/>
                <a:gd name="T12" fmla="*/ 0 60000 65536"/>
                <a:gd name="T13" fmla="*/ 0 60000 65536"/>
                <a:gd name="T14" fmla="*/ 0 60000 65536"/>
                <a:gd name="T15" fmla="*/ 0 w 17"/>
                <a:gd name="T16" fmla="*/ 0 h 119"/>
                <a:gd name="T17" fmla="*/ 17 w 17"/>
                <a:gd name="T18" fmla="*/ 119 h 119"/>
              </a:gdLst>
              <a:ahLst/>
              <a:cxnLst>
                <a:cxn ang="T10">
                  <a:pos x="T0" y="T1"/>
                </a:cxn>
                <a:cxn ang="T11">
                  <a:pos x="T2" y="T3"/>
                </a:cxn>
                <a:cxn ang="T12">
                  <a:pos x="T4" y="T5"/>
                </a:cxn>
                <a:cxn ang="T13">
                  <a:pos x="T6" y="T7"/>
                </a:cxn>
                <a:cxn ang="T14">
                  <a:pos x="T8" y="T9"/>
                </a:cxn>
              </a:cxnLst>
              <a:rect l="T15" t="T16" r="T17" b="T18"/>
              <a:pathLst>
                <a:path w="17" h="119">
                  <a:moveTo>
                    <a:pt x="0" y="0"/>
                  </a:moveTo>
                  <a:lnTo>
                    <a:pt x="16" y="0"/>
                  </a:lnTo>
                  <a:lnTo>
                    <a:pt x="16" y="118"/>
                  </a:lnTo>
                  <a:lnTo>
                    <a:pt x="0" y="11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36" name="Freeform 1323"/>
            <p:cNvSpPr>
              <a:spLocks/>
            </p:cNvSpPr>
            <p:nvPr/>
          </p:nvSpPr>
          <p:spPr bwMode="auto">
            <a:xfrm>
              <a:off x="928" y="1850"/>
              <a:ext cx="17" cy="119"/>
            </a:xfrm>
            <a:custGeom>
              <a:avLst/>
              <a:gdLst>
                <a:gd name="T0" fmla="*/ 0 w 17"/>
                <a:gd name="T1" fmla="*/ 0 h 119"/>
                <a:gd name="T2" fmla="*/ 16 w 17"/>
                <a:gd name="T3" fmla="*/ 0 h 119"/>
                <a:gd name="T4" fmla="*/ 16 w 17"/>
                <a:gd name="T5" fmla="*/ 118 h 119"/>
                <a:gd name="T6" fmla="*/ 0 w 17"/>
                <a:gd name="T7" fmla="*/ 118 h 119"/>
                <a:gd name="T8" fmla="*/ 0 w 17"/>
                <a:gd name="T9" fmla="*/ 0 h 119"/>
                <a:gd name="T10" fmla="*/ 0 60000 65536"/>
                <a:gd name="T11" fmla="*/ 0 60000 65536"/>
                <a:gd name="T12" fmla="*/ 0 60000 65536"/>
                <a:gd name="T13" fmla="*/ 0 60000 65536"/>
                <a:gd name="T14" fmla="*/ 0 60000 65536"/>
                <a:gd name="T15" fmla="*/ 0 w 17"/>
                <a:gd name="T16" fmla="*/ 0 h 119"/>
                <a:gd name="T17" fmla="*/ 17 w 17"/>
                <a:gd name="T18" fmla="*/ 119 h 119"/>
              </a:gdLst>
              <a:ahLst/>
              <a:cxnLst>
                <a:cxn ang="T10">
                  <a:pos x="T0" y="T1"/>
                </a:cxn>
                <a:cxn ang="T11">
                  <a:pos x="T2" y="T3"/>
                </a:cxn>
                <a:cxn ang="T12">
                  <a:pos x="T4" y="T5"/>
                </a:cxn>
                <a:cxn ang="T13">
                  <a:pos x="T6" y="T7"/>
                </a:cxn>
                <a:cxn ang="T14">
                  <a:pos x="T8" y="T9"/>
                </a:cxn>
              </a:cxnLst>
              <a:rect l="T15" t="T16" r="T17" b="T18"/>
              <a:pathLst>
                <a:path w="17" h="119">
                  <a:moveTo>
                    <a:pt x="0" y="0"/>
                  </a:moveTo>
                  <a:lnTo>
                    <a:pt x="16" y="0"/>
                  </a:lnTo>
                  <a:lnTo>
                    <a:pt x="16" y="118"/>
                  </a:lnTo>
                  <a:lnTo>
                    <a:pt x="0" y="11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37" name="Freeform 1324"/>
            <p:cNvSpPr>
              <a:spLocks/>
            </p:cNvSpPr>
            <p:nvPr/>
          </p:nvSpPr>
          <p:spPr bwMode="auto">
            <a:xfrm>
              <a:off x="928" y="1850"/>
              <a:ext cx="17" cy="119"/>
            </a:xfrm>
            <a:custGeom>
              <a:avLst/>
              <a:gdLst>
                <a:gd name="T0" fmla="*/ 0 w 17"/>
                <a:gd name="T1" fmla="*/ 0 h 119"/>
                <a:gd name="T2" fmla="*/ 16 w 17"/>
                <a:gd name="T3" fmla="*/ 0 h 119"/>
                <a:gd name="T4" fmla="*/ 16 w 17"/>
                <a:gd name="T5" fmla="*/ 118 h 119"/>
                <a:gd name="T6" fmla="*/ 0 w 17"/>
                <a:gd name="T7" fmla="*/ 118 h 119"/>
                <a:gd name="T8" fmla="*/ 0 w 17"/>
                <a:gd name="T9" fmla="*/ 0 h 119"/>
                <a:gd name="T10" fmla="*/ 0 60000 65536"/>
                <a:gd name="T11" fmla="*/ 0 60000 65536"/>
                <a:gd name="T12" fmla="*/ 0 60000 65536"/>
                <a:gd name="T13" fmla="*/ 0 60000 65536"/>
                <a:gd name="T14" fmla="*/ 0 60000 65536"/>
                <a:gd name="T15" fmla="*/ 0 w 17"/>
                <a:gd name="T16" fmla="*/ 0 h 119"/>
                <a:gd name="T17" fmla="*/ 17 w 17"/>
                <a:gd name="T18" fmla="*/ 119 h 119"/>
              </a:gdLst>
              <a:ahLst/>
              <a:cxnLst>
                <a:cxn ang="T10">
                  <a:pos x="T0" y="T1"/>
                </a:cxn>
                <a:cxn ang="T11">
                  <a:pos x="T2" y="T3"/>
                </a:cxn>
                <a:cxn ang="T12">
                  <a:pos x="T4" y="T5"/>
                </a:cxn>
                <a:cxn ang="T13">
                  <a:pos x="T6" y="T7"/>
                </a:cxn>
                <a:cxn ang="T14">
                  <a:pos x="T8" y="T9"/>
                </a:cxn>
              </a:cxnLst>
              <a:rect l="T15" t="T16" r="T17" b="T18"/>
              <a:pathLst>
                <a:path w="17" h="119">
                  <a:moveTo>
                    <a:pt x="0" y="0"/>
                  </a:moveTo>
                  <a:lnTo>
                    <a:pt x="16" y="0"/>
                  </a:lnTo>
                  <a:lnTo>
                    <a:pt x="16" y="118"/>
                  </a:lnTo>
                  <a:lnTo>
                    <a:pt x="0" y="11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38" name="Freeform 1325"/>
            <p:cNvSpPr>
              <a:spLocks/>
            </p:cNvSpPr>
            <p:nvPr/>
          </p:nvSpPr>
          <p:spPr bwMode="auto">
            <a:xfrm>
              <a:off x="935" y="1854"/>
              <a:ext cx="17" cy="115"/>
            </a:xfrm>
            <a:custGeom>
              <a:avLst/>
              <a:gdLst>
                <a:gd name="T0" fmla="*/ 0 w 17"/>
                <a:gd name="T1" fmla="*/ 0 h 115"/>
                <a:gd name="T2" fmla="*/ 16 w 17"/>
                <a:gd name="T3" fmla="*/ 0 h 115"/>
                <a:gd name="T4" fmla="*/ 16 w 17"/>
                <a:gd name="T5" fmla="*/ 114 h 115"/>
                <a:gd name="T6" fmla="*/ 0 w 17"/>
                <a:gd name="T7" fmla="*/ 114 h 115"/>
                <a:gd name="T8" fmla="*/ 0 w 17"/>
                <a:gd name="T9" fmla="*/ 0 h 115"/>
                <a:gd name="T10" fmla="*/ 0 60000 65536"/>
                <a:gd name="T11" fmla="*/ 0 60000 65536"/>
                <a:gd name="T12" fmla="*/ 0 60000 65536"/>
                <a:gd name="T13" fmla="*/ 0 60000 65536"/>
                <a:gd name="T14" fmla="*/ 0 60000 65536"/>
                <a:gd name="T15" fmla="*/ 0 w 17"/>
                <a:gd name="T16" fmla="*/ 0 h 115"/>
                <a:gd name="T17" fmla="*/ 17 w 17"/>
                <a:gd name="T18" fmla="*/ 115 h 115"/>
              </a:gdLst>
              <a:ahLst/>
              <a:cxnLst>
                <a:cxn ang="T10">
                  <a:pos x="T0" y="T1"/>
                </a:cxn>
                <a:cxn ang="T11">
                  <a:pos x="T2" y="T3"/>
                </a:cxn>
                <a:cxn ang="T12">
                  <a:pos x="T4" y="T5"/>
                </a:cxn>
                <a:cxn ang="T13">
                  <a:pos x="T6" y="T7"/>
                </a:cxn>
                <a:cxn ang="T14">
                  <a:pos x="T8" y="T9"/>
                </a:cxn>
              </a:cxnLst>
              <a:rect l="T15" t="T16" r="T17" b="T18"/>
              <a:pathLst>
                <a:path w="17" h="115">
                  <a:moveTo>
                    <a:pt x="0" y="0"/>
                  </a:moveTo>
                  <a:lnTo>
                    <a:pt x="16" y="0"/>
                  </a:lnTo>
                  <a:lnTo>
                    <a:pt x="16" y="114"/>
                  </a:lnTo>
                  <a:lnTo>
                    <a:pt x="0" y="11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39" name="Freeform 1326"/>
            <p:cNvSpPr>
              <a:spLocks/>
            </p:cNvSpPr>
            <p:nvPr/>
          </p:nvSpPr>
          <p:spPr bwMode="auto">
            <a:xfrm>
              <a:off x="935" y="1854"/>
              <a:ext cx="17" cy="115"/>
            </a:xfrm>
            <a:custGeom>
              <a:avLst/>
              <a:gdLst>
                <a:gd name="T0" fmla="*/ 0 w 17"/>
                <a:gd name="T1" fmla="*/ 0 h 115"/>
                <a:gd name="T2" fmla="*/ 16 w 17"/>
                <a:gd name="T3" fmla="*/ 0 h 115"/>
                <a:gd name="T4" fmla="*/ 16 w 17"/>
                <a:gd name="T5" fmla="*/ 114 h 115"/>
                <a:gd name="T6" fmla="*/ 0 w 17"/>
                <a:gd name="T7" fmla="*/ 114 h 115"/>
                <a:gd name="T8" fmla="*/ 0 w 17"/>
                <a:gd name="T9" fmla="*/ 0 h 115"/>
                <a:gd name="T10" fmla="*/ 0 60000 65536"/>
                <a:gd name="T11" fmla="*/ 0 60000 65536"/>
                <a:gd name="T12" fmla="*/ 0 60000 65536"/>
                <a:gd name="T13" fmla="*/ 0 60000 65536"/>
                <a:gd name="T14" fmla="*/ 0 60000 65536"/>
                <a:gd name="T15" fmla="*/ 0 w 17"/>
                <a:gd name="T16" fmla="*/ 0 h 115"/>
                <a:gd name="T17" fmla="*/ 17 w 17"/>
                <a:gd name="T18" fmla="*/ 115 h 115"/>
              </a:gdLst>
              <a:ahLst/>
              <a:cxnLst>
                <a:cxn ang="T10">
                  <a:pos x="T0" y="T1"/>
                </a:cxn>
                <a:cxn ang="T11">
                  <a:pos x="T2" y="T3"/>
                </a:cxn>
                <a:cxn ang="T12">
                  <a:pos x="T4" y="T5"/>
                </a:cxn>
                <a:cxn ang="T13">
                  <a:pos x="T6" y="T7"/>
                </a:cxn>
                <a:cxn ang="T14">
                  <a:pos x="T8" y="T9"/>
                </a:cxn>
              </a:cxnLst>
              <a:rect l="T15" t="T16" r="T17" b="T18"/>
              <a:pathLst>
                <a:path w="17" h="115">
                  <a:moveTo>
                    <a:pt x="0" y="0"/>
                  </a:moveTo>
                  <a:lnTo>
                    <a:pt x="16" y="0"/>
                  </a:lnTo>
                  <a:lnTo>
                    <a:pt x="16" y="114"/>
                  </a:lnTo>
                  <a:lnTo>
                    <a:pt x="0" y="11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40" name="Freeform 1327"/>
            <p:cNvSpPr>
              <a:spLocks/>
            </p:cNvSpPr>
            <p:nvPr/>
          </p:nvSpPr>
          <p:spPr bwMode="auto">
            <a:xfrm>
              <a:off x="935" y="1854"/>
              <a:ext cx="17" cy="115"/>
            </a:xfrm>
            <a:custGeom>
              <a:avLst/>
              <a:gdLst>
                <a:gd name="T0" fmla="*/ 0 w 17"/>
                <a:gd name="T1" fmla="*/ 0 h 115"/>
                <a:gd name="T2" fmla="*/ 16 w 17"/>
                <a:gd name="T3" fmla="*/ 0 h 115"/>
                <a:gd name="T4" fmla="*/ 16 w 17"/>
                <a:gd name="T5" fmla="*/ 114 h 115"/>
                <a:gd name="T6" fmla="*/ 0 w 17"/>
                <a:gd name="T7" fmla="*/ 114 h 115"/>
                <a:gd name="T8" fmla="*/ 0 w 17"/>
                <a:gd name="T9" fmla="*/ 0 h 115"/>
                <a:gd name="T10" fmla="*/ 0 60000 65536"/>
                <a:gd name="T11" fmla="*/ 0 60000 65536"/>
                <a:gd name="T12" fmla="*/ 0 60000 65536"/>
                <a:gd name="T13" fmla="*/ 0 60000 65536"/>
                <a:gd name="T14" fmla="*/ 0 60000 65536"/>
                <a:gd name="T15" fmla="*/ 0 w 17"/>
                <a:gd name="T16" fmla="*/ 0 h 115"/>
                <a:gd name="T17" fmla="*/ 17 w 17"/>
                <a:gd name="T18" fmla="*/ 115 h 115"/>
              </a:gdLst>
              <a:ahLst/>
              <a:cxnLst>
                <a:cxn ang="T10">
                  <a:pos x="T0" y="T1"/>
                </a:cxn>
                <a:cxn ang="T11">
                  <a:pos x="T2" y="T3"/>
                </a:cxn>
                <a:cxn ang="T12">
                  <a:pos x="T4" y="T5"/>
                </a:cxn>
                <a:cxn ang="T13">
                  <a:pos x="T6" y="T7"/>
                </a:cxn>
                <a:cxn ang="T14">
                  <a:pos x="T8" y="T9"/>
                </a:cxn>
              </a:cxnLst>
              <a:rect l="T15" t="T16" r="T17" b="T18"/>
              <a:pathLst>
                <a:path w="17" h="115">
                  <a:moveTo>
                    <a:pt x="0" y="0"/>
                  </a:moveTo>
                  <a:lnTo>
                    <a:pt x="16" y="0"/>
                  </a:lnTo>
                  <a:lnTo>
                    <a:pt x="16" y="114"/>
                  </a:lnTo>
                  <a:lnTo>
                    <a:pt x="0" y="11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41" name="Freeform 1328"/>
            <p:cNvSpPr>
              <a:spLocks/>
            </p:cNvSpPr>
            <p:nvPr/>
          </p:nvSpPr>
          <p:spPr bwMode="auto">
            <a:xfrm>
              <a:off x="941" y="1854"/>
              <a:ext cx="1" cy="115"/>
            </a:xfrm>
            <a:custGeom>
              <a:avLst/>
              <a:gdLst>
                <a:gd name="T0" fmla="*/ 0 w 1"/>
                <a:gd name="T1" fmla="*/ 0 h 115"/>
                <a:gd name="T2" fmla="*/ 0 w 1"/>
                <a:gd name="T3" fmla="*/ 114 h 115"/>
                <a:gd name="T4" fmla="*/ 0 w 1"/>
                <a:gd name="T5" fmla="*/ 0 h 115"/>
                <a:gd name="T6" fmla="*/ 0 60000 65536"/>
                <a:gd name="T7" fmla="*/ 0 60000 65536"/>
                <a:gd name="T8" fmla="*/ 0 60000 65536"/>
                <a:gd name="T9" fmla="*/ 0 w 1"/>
                <a:gd name="T10" fmla="*/ 0 h 115"/>
                <a:gd name="T11" fmla="*/ 1 w 1"/>
                <a:gd name="T12" fmla="*/ 115 h 115"/>
              </a:gdLst>
              <a:ahLst/>
              <a:cxnLst>
                <a:cxn ang="T6">
                  <a:pos x="T0" y="T1"/>
                </a:cxn>
                <a:cxn ang="T7">
                  <a:pos x="T2" y="T3"/>
                </a:cxn>
                <a:cxn ang="T8">
                  <a:pos x="T4" y="T5"/>
                </a:cxn>
              </a:cxnLst>
              <a:rect l="T9" t="T10" r="T11" b="T12"/>
              <a:pathLst>
                <a:path w="1" h="115">
                  <a:moveTo>
                    <a:pt x="0" y="0"/>
                  </a:moveTo>
                  <a:lnTo>
                    <a:pt x="0" y="11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42" name="Freeform 1329"/>
            <p:cNvSpPr>
              <a:spLocks/>
            </p:cNvSpPr>
            <p:nvPr/>
          </p:nvSpPr>
          <p:spPr bwMode="auto">
            <a:xfrm>
              <a:off x="941" y="1859"/>
              <a:ext cx="1" cy="110"/>
            </a:xfrm>
            <a:custGeom>
              <a:avLst/>
              <a:gdLst>
                <a:gd name="T0" fmla="*/ 0 w 1"/>
                <a:gd name="T1" fmla="*/ 0 h 110"/>
                <a:gd name="T2" fmla="*/ 0 w 1"/>
                <a:gd name="T3" fmla="*/ 109 h 110"/>
                <a:gd name="T4" fmla="*/ 0 w 1"/>
                <a:gd name="T5" fmla="*/ 0 h 110"/>
                <a:gd name="T6" fmla="*/ 0 60000 65536"/>
                <a:gd name="T7" fmla="*/ 0 60000 65536"/>
                <a:gd name="T8" fmla="*/ 0 60000 65536"/>
                <a:gd name="T9" fmla="*/ 0 w 1"/>
                <a:gd name="T10" fmla="*/ 0 h 110"/>
                <a:gd name="T11" fmla="*/ 1 w 1"/>
                <a:gd name="T12" fmla="*/ 110 h 110"/>
              </a:gdLst>
              <a:ahLst/>
              <a:cxnLst>
                <a:cxn ang="T6">
                  <a:pos x="T0" y="T1"/>
                </a:cxn>
                <a:cxn ang="T7">
                  <a:pos x="T2" y="T3"/>
                </a:cxn>
                <a:cxn ang="T8">
                  <a:pos x="T4" y="T5"/>
                </a:cxn>
              </a:cxnLst>
              <a:rect l="T9" t="T10" r="T11" b="T12"/>
              <a:pathLst>
                <a:path w="1" h="110">
                  <a:moveTo>
                    <a:pt x="0" y="0"/>
                  </a:moveTo>
                  <a:lnTo>
                    <a:pt x="0" y="10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43" name="Freeform 1330"/>
            <p:cNvSpPr>
              <a:spLocks/>
            </p:cNvSpPr>
            <p:nvPr/>
          </p:nvSpPr>
          <p:spPr bwMode="auto">
            <a:xfrm>
              <a:off x="948" y="1859"/>
              <a:ext cx="17" cy="110"/>
            </a:xfrm>
            <a:custGeom>
              <a:avLst/>
              <a:gdLst>
                <a:gd name="T0" fmla="*/ 0 w 17"/>
                <a:gd name="T1" fmla="*/ 0 h 110"/>
                <a:gd name="T2" fmla="*/ 16 w 17"/>
                <a:gd name="T3" fmla="*/ 0 h 110"/>
                <a:gd name="T4" fmla="*/ 16 w 17"/>
                <a:gd name="T5" fmla="*/ 109 h 110"/>
                <a:gd name="T6" fmla="*/ 0 w 17"/>
                <a:gd name="T7" fmla="*/ 109 h 110"/>
                <a:gd name="T8" fmla="*/ 0 w 17"/>
                <a:gd name="T9" fmla="*/ 0 h 110"/>
                <a:gd name="T10" fmla="*/ 0 60000 65536"/>
                <a:gd name="T11" fmla="*/ 0 60000 65536"/>
                <a:gd name="T12" fmla="*/ 0 60000 65536"/>
                <a:gd name="T13" fmla="*/ 0 60000 65536"/>
                <a:gd name="T14" fmla="*/ 0 60000 65536"/>
                <a:gd name="T15" fmla="*/ 0 w 17"/>
                <a:gd name="T16" fmla="*/ 0 h 110"/>
                <a:gd name="T17" fmla="*/ 17 w 17"/>
                <a:gd name="T18" fmla="*/ 110 h 110"/>
              </a:gdLst>
              <a:ahLst/>
              <a:cxnLst>
                <a:cxn ang="T10">
                  <a:pos x="T0" y="T1"/>
                </a:cxn>
                <a:cxn ang="T11">
                  <a:pos x="T2" y="T3"/>
                </a:cxn>
                <a:cxn ang="T12">
                  <a:pos x="T4" y="T5"/>
                </a:cxn>
                <a:cxn ang="T13">
                  <a:pos x="T6" y="T7"/>
                </a:cxn>
                <a:cxn ang="T14">
                  <a:pos x="T8" y="T9"/>
                </a:cxn>
              </a:cxnLst>
              <a:rect l="T15" t="T16" r="T17" b="T18"/>
              <a:pathLst>
                <a:path w="17" h="110">
                  <a:moveTo>
                    <a:pt x="0" y="0"/>
                  </a:moveTo>
                  <a:lnTo>
                    <a:pt x="16" y="0"/>
                  </a:lnTo>
                  <a:lnTo>
                    <a:pt x="16" y="109"/>
                  </a:lnTo>
                  <a:lnTo>
                    <a:pt x="0" y="10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44" name="Freeform 1331"/>
            <p:cNvSpPr>
              <a:spLocks/>
            </p:cNvSpPr>
            <p:nvPr/>
          </p:nvSpPr>
          <p:spPr bwMode="auto">
            <a:xfrm>
              <a:off x="948" y="1859"/>
              <a:ext cx="17" cy="110"/>
            </a:xfrm>
            <a:custGeom>
              <a:avLst/>
              <a:gdLst>
                <a:gd name="T0" fmla="*/ 0 w 17"/>
                <a:gd name="T1" fmla="*/ 0 h 110"/>
                <a:gd name="T2" fmla="*/ 16 w 17"/>
                <a:gd name="T3" fmla="*/ 0 h 110"/>
                <a:gd name="T4" fmla="*/ 16 w 17"/>
                <a:gd name="T5" fmla="*/ 109 h 110"/>
                <a:gd name="T6" fmla="*/ 0 w 17"/>
                <a:gd name="T7" fmla="*/ 109 h 110"/>
                <a:gd name="T8" fmla="*/ 0 w 17"/>
                <a:gd name="T9" fmla="*/ 0 h 110"/>
                <a:gd name="T10" fmla="*/ 0 60000 65536"/>
                <a:gd name="T11" fmla="*/ 0 60000 65536"/>
                <a:gd name="T12" fmla="*/ 0 60000 65536"/>
                <a:gd name="T13" fmla="*/ 0 60000 65536"/>
                <a:gd name="T14" fmla="*/ 0 60000 65536"/>
                <a:gd name="T15" fmla="*/ 0 w 17"/>
                <a:gd name="T16" fmla="*/ 0 h 110"/>
                <a:gd name="T17" fmla="*/ 17 w 17"/>
                <a:gd name="T18" fmla="*/ 110 h 110"/>
              </a:gdLst>
              <a:ahLst/>
              <a:cxnLst>
                <a:cxn ang="T10">
                  <a:pos x="T0" y="T1"/>
                </a:cxn>
                <a:cxn ang="T11">
                  <a:pos x="T2" y="T3"/>
                </a:cxn>
                <a:cxn ang="T12">
                  <a:pos x="T4" y="T5"/>
                </a:cxn>
                <a:cxn ang="T13">
                  <a:pos x="T6" y="T7"/>
                </a:cxn>
                <a:cxn ang="T14">
                  <a:pos x="T8" y="T9"/>
                </a:cxn>
              </a:cxnLst>
              <a:rect l="T15" t="T16" r="T17" b="T18"/>
              <a:pathLst>
                <a:path w="17" h="110">
                  <a:moveTo>
                    <a:pt x="0" y="0"/>
                  </a:moveTo>
                  <a:lnTo>
                    <a:pt x="16" y="0"/>
                  </a:lnTo>
                  <a:lnTo>
                    <a:pt x="16" y="109"/>
                  </a:lnTo>
                  <a:lnTo>
                    <a:pt x="0" y="10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45" name="Freeform 1332"/>
            <p:cNvSpPr>
              <a:spLocks/>
            </p:cNvSpPr>
            <p:nvPr/>
          </p:nvSpPr>
          <p:spPr bwMode="auto">
            <a:xfrm>
              <a:off x="953" y="1859"/>
              <a:ext cx="17" cy="110"/>
            </a:xfrm>
            <a:custGeom>
              <a:avLst/>
              <a:gdLst>
                <a:gd name="T0" fmla="*/ 0 w 17"/>
                <a:gd name="T1" fmla="*/ 0 h 110"/>
                <a:gd name="T2" fmla="*/ 16 w 17"/>
                <a:gd name="T3" fmla="*/ 0 h 110"/>
                <a:gd name="T4" fmla="*/ 16 w 17"/>
                <a:gd name="T5" fmla="*/ 109 h 110"/>
                <a:gd name="T6" fmla="*/ 0 w 17"/>
                <a:gd name="T7" fmla="*/ 109 h 110"/>
                <a:gd name="T8" fmla="*/ 0 w 17"/>
                <a:gd name="T9" fmla="*/ 0 h 110"/>
                <a:gd name="T10" fmla="*/ 0 60000 65536"/>
                <a:gd name="T11" fmla="*/ 0 60000 65536"/>
                <a:gd name="T12" fmla="*/ 0 60000 65536"/>
                <a:gd name="T13" fmla="*/ 0 60000 65536"/>
                <a:gd name="T14" fmla="*/ 0 60000 65536"/>
                <a:gd name="T15" fmla="*/ 0 w 17"/>
                <a:gd name="T16" fmla="*/ 0 h 110"/>
                <a:gd name="T17" fmla="*/ 17 w 17"/>
                <a:gd name="T18" fmla="*/ 110 h 110"/>
              </a:gdLst>
              <a:ahLst/>
              <a:cxnLst>
                <a:cxn ang="T10">
                  <a:pos x="T0" y="T1"/>
                </a:cxn>
                <a:cxn ang="T11">
                  <a:pos x="T2" y="T3"/>
                </a:cxn>
                <a:cxn ang="T12">
                  <a:pos x="T4" y="T5"/>
                </a:cxn>
                <a:cxn ang="T13">
                  <a:pos x="T6" y="T7"/>
                </a:cxn>
                <a:cxn ang="T14">
                  <a:pos x="T8" y="T9"/>
                </a:cxn>
              </a:cxnLst>
              <a:rect l="T15" t="T16" r="T17" b="T18"/>
              <a:pathLst>
                <a:path w="17" h="110">
                  <a:moveTo>
                    <a:pt x="0" y="0"/>
                  </a:moveTo>
                  <a:lnTo>
                    <a:pt x="16" y="0"/>
                  </a:lnTo>
                  <a:lnTo>
                    <a:pt x="16" y="109"/>
                  </a:lnTo>
                  <a:lnTo>
                    <a:pt x="0" y="10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46" name="Freeform 1333"/>
            <p:cNvSpPr>
              <a:spLocks/>
            </p:cNvSpPr>
            <p:nvPr/>
          </p:nvSpPr>
          <p:spPr bwMode="auto">
            <a:xfrm>
              <a:off x="953" y="1864"/>
              <a:ext cx="17" cy="105"/>
            </a:xfrm>
            <a:custGeom>
              <a:avLst/>
              <a:gdLst>
                <a:gd name="T0" fmla="*/ 0 w 17"/>
                <a:gd name="T1" fmla="*/ 0 h 105"/>
                <a:gd name="T2" fmla="*/ 16 w 17"/>
                <a:gd name="T3" fmla="*/ 0 h 105"/>
                <a:gd name="T4" fmla="*/ 16 w 17"/>
                <a:gd name="T5" fmla="*/ 104 h 105"/>
                <a:gd name="T6" fmla="*/ 0 w 17"/>
                <a:gd name="T7" fmla="*/ 104 h 105"/>
                <a:gd name="T8" fmla="*/ 0 w 17"/>
                <a:gd name="T9" fmla="*/ 0 h 105"/>
                <a:gd name="T10" fmla="*/ 0 60000 65536"/>
                <a:gd name="T11" fmla="*/ 0 60000 65536"/>
                <a:gd name="T12" fmla="*/ 0 60000 65536"/>
                <a:gd name="T13" fmla="*/ 0 60000 65536"/>
                <a:gd name="T14" fmla="*/ 0 60000 65536"/>
                <a:gd name="T15" fmla="*/ 0 w 17"/>
                <a:gd name="T16" fmla="*/ 0 h 105"/>
                <a:gd name="T17" fmla="*/ 17 w 17"/>
                <a:gd name="T18" fmla="*/ 105 h 105"/>
              </a:gdLst>
              <a:ahLst/>
              <a:cxnLst>
                <a:cxn ang="T10">
                  <a:pos x="T0" y="T1"/>
                </a:cxn>
                <a:cxn ang="T11">
                  <a:pos x="T2" y="T3"/>
                </a:cxn>
                <a:cxn ang="T12">
                  <a:pos x="T4" y="T5"/>
                </a:cxn>
                <a:cxn ang="T13">
                  <a:pos x="T6" y="T7"/>
                </a:cxn>
                <a:cxn ang="T14">
                  <a:pos x="T8" y="T9"/>
                </a:cxn>
              </a:cxnLst>
              <a:rect l="T15" t="T16" r="T17" b="T18"/>
              <a:pathLst>
                <a:path w="17" h="105">
                  <a:moveTo>
                    <a:pt x="0" y="0"/>
                  </a:moveTo>
                  <a:lnTo>
                    <a:pt x="16" y="0"/>
                  </a:lnTo>
                  <a:lnTo>
                    <a:pt x="16" y="104"/>
                  </a:lnTo>
                  <a:lnTo>
                    <a:pt x="0" y="10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47" name="Freeform 1334"/>
            <p:cNvSpPr>
              <a:spLocks/>
            </p:cNvSpPr>
            <p:nvPr/>
          </p:nvSpPr>
          <p:spPr bwMode="auto">
            <a:xfrm>
              <a:off x="953" y="1864"/>
              <a:ext cx="17" cy="105"/>
            </a:xfrm>
            <a:custGeom>
              <a:avLst/>
              <a:gdLst>
                <a:gd name="T0" fmla="*/ 0 w 17"/>
                <a:gd name="T1" fmla="*/ 0 h 105"/>
                <a:gd name="T2" fmla="*/ 16 w 17"/>
                <a:gd name="T3" fmla="*/ 0 h 105"/>
                <a:gd name="T4" fmla="*/ 16 w 17"/>
                <a:gd name="T5" fmla="*/ 104 h 105"/>
                <a:gd name="T6" fmla="*/ 0 w 17"/>
                <a:gd name="T7" fmla="*/ 104 h 105"/>
                <a:gd name="T8" fmla="*/ 0 w 17"/>
                <a:gd name="T9" fmla="*/ 0 h 105"/>
                <a:gd name="T10" fmla="*/ 0 60000 65536"/>
                <a:gd name="T11" fmla="*/ 0 60000 65536"/>
                <a:gd name="T12" fmla="*/ 0 60000 65536"/>
                <a:gd name="T13" fmla="*/ 0 60000 65536"/>
                <a:gd name="T14" fmla="*/ 0 60000 65536"/>
                <a:gd name="T15" fmla="*/ 0 w 17"/>
                <a:gd name="T16" fmla="*/ 0 h 105"/>
                <a:gd name="T17" fmla="*/ 17 w 17"/>
                <a:gd name="T18" fmla="*/ 105 h 105"/>
              </a:gdLst>
              <a:ahLst/>
              <a:cxnLst>
                <a:cxn ang="T10">
                  <a:pos x="T0" y="T1"/>
                </a:cxn>
                <a:cxn ang="T11">
                  <a:pos x="T2" y="T3"/>
                </a:cxn>
                <a:cxn ang="T12">
                  <a:pos x="T4" y="T5"/>
                </a:cxn>
                <a:cxn ang="T13">
                  <a:pos x="T6" y="T7"/>
                </a:cxn>
                <a:cxn ang="T14">
                  <a:pos x="T8" y="T9"/>
                </a:cxn>
              </a:cxnLst>
              <a:rect l="T15" t="T16" r="T17" b="T18"/>
              <a:pathLst>
                <a:path w="17" h="105">
                  <a:moveTo>
                    <a:pt x="0" y="0"/>
                  </a:moveTo>
                  <a:lnTo>
                    <a:pt x="16" y="0"/>
                  </a:lnTo>
                  <a:lnTo>
                    <a:pt x="16" y="104"/>
                  </a:lnTo>
                  <a:lnTo>
                    <a:pt x="0" y="10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48" name="Freeform 1335"/>
            <p:cNvSpPr>
              <a:spLocks/>
            </p:cNvSpPr>
            <p:nvPr/>
          </p:nvSpPr>
          <p:spPr bwMode="auto">
            <a:xfrm>
              <a:off x="961" y="1864"/>
              <a:ext cx="1" cy="105"/>
            </a:xfrm>
            <a:custGeom>
              <a:avLst/>
              <a:gdLst>
                <a:gd name="T0" fmla="*/ 0 w 1"/>
                <a:gd name="T1" fmla="*/ 0 h 105"/>
                <a:gd name="T2" fmla="*/ 0 w 1"/>
                <a:gd name="T3" fmla="*/ 104 h 105"/>
                <a:gd name="T4" fmla="*/ 0 w 1"/>
                <a:gd name="T5" fmla="*/ 0 h 105"/>
                <a:gd name="T6" fmla="*/ 0 60000 65536"/>
                <a:gd name="T7" fmla="*/ 0 60000 65536"/>
                <a:gd name="T8" fmla="*/ 0 60000 65536"/>
                <a:gd name="T9" fmla="*/ 0 w 1"/>
                <a:gd name="T10" fmla="*/ 0 h 105"/>
                <a:gd name="T11" fmla="*/ 1 w 1"/>
                <a:gd name="T12" fmla="*/ 105 h 105"/>
              </a:gdLst>
              <a:ahLst/>
              <a:cxnLst>
                <a:cxn ang="T6">
                  <a:pos x="T0" y="T1"/>
                </a:cxn>
                <a:cxn ang="T7">
                  <a:pos x="T2" y="T3"/>
                </a:cxn>
                <a:cxn ang="T8">
                  <a:pos x="T4" y="T5"/>
                </a:cxn>
              </a:cxnLst>
              <a:rect l="T9" t="T10" r="T11" b="T12"/>
              <a:pathLst>
                <a:path w="1" h="105">
                  <a:moveTo>
                    <a:pt x="0" y="0"/>
                  </a:moveTo>
                  <a:lnTo>
                    <a:pt x="0" y="10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49" name="Freeform 1336"/>
            <p:cNvSpPr>
              <a:spLocks/>
            </p:cNvSpPr>
            <p:nvPr/>
          </p:nvSpPr>
          <p:spPr bwMode="auto">
            <a:xfrm>
              <a:off x="961" y="1864"/>
              <a:ext cx="1" cy="105"/>
            </a:xfrm>
            <a:custGeom>
              <a:avLst/>
              <a:gdLst>
                <a:gd name="T0" fmla="*/ 0 w 1"/>
                <a:gd name="T1" fmla="*/ 0 h 105"/>
                <a:gd name="T2" fmla="*/ 0 w 1"/>
                <a:gd name="T3" fmla="*/ 104 h 105"/>
                <a:gd name="T4" fmla="*/ 0 w 1"/>
                <a:gd name="T5" fmla="*/ 0 h 105"/>
                <a:gd name="T6" fmla="*/ 0 60000 65536"/>
                <a:gd name="T7" fmla="*/ 0 60000 65536"/>
                <a:gd name="T8" fmla="*/ 0 60000 65536"/>
                <a:gd name="T9" fmla="*/ 0 w 1"/>
                <a:gd name="T10" fmla="*/ 0 h 105"/>
                <a:gd name="T11" fmla="*/ 1 w 1"/>
                <a:gd name="T12" fmla="*/ 105 h 105"/>
              </a:gdLst>
              <a:ahLst/>
              <a:cxnLst>
                <a:cxn ang="T6">
                  <a:pos x="T0" y="T1"/>
                </a:cxn>
                <a:cxn ang="T7">
                  <a:pos x="T2" y="T3"/>
                </a:cxn>
                <a:cxn ang="T8">
                  <a:pos x="T4" y="T5"/>
                </a:cxn>
              </a:cxnLst>
              <a:rect l="T9" t="T10" r="T11" b="T12"/>
              <a:pathLst>
                <a:path w="1" h="105">
                  <a:moveTo>
                    <a:pt x="0" y="0"/>
                  </a:moveTo>
                  <a:lnTo>
                    <a:pt x="0" y="10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50" name="Freeform 1337"/>
            <p:cNvSpPr>
              <a:spLocks/>
            </p:cNvSpPr>
            <p:nvPr/>
          </p:nvSpPr>
          <p:spPr bwMode="auto">
            <a:xfrm>
              <a:off x="963" y="1870"/>
              <a:ext cx="17" cy="99"/>
            </a:xfrm>
            <a:custGeom>
              <a:avLst/>
              <a:gdLst>
                <a:gd name="T0" fmla="*/ 0 w 17"/>
                <a:gd name="T1" fmla="*/ 0 h 99"/>
                <a:gd name="T2" fmla="*/ 16 w 17"/>
                <a:gd name="T3" fmla="*/ 0 h 99"/>
                <a:gd name="T4" fmla="*/ 16 w 17"/>
                <a:gd name="T5" fmla="*/ 98 h 99"/>
                <a:gd name="T6" fmla="*/ 0 w 17"/>
                <a:gd name="T7" fmla="*/ 98 h 99"/>
                <a:gd name="T8" fmla="*/ 0 w 17"/>
                <a:gd name="T9" fmla="*/ 0 h 99"/>
                <a:gd name="T10" fmla="*/ 0 60000 65536"/>
                <a:gd name="T11" fmla="*/ 0 60000 65536"/>
                <a:gd name="T12" fmla="*/ 0 60000 65536"/>
                <a:gd name="T13" fmla="*/ 0 60000 65536"/>
                <a:gd name="T14" fmla="*/ 0 60000 65536"/>
                <a:gd name="T15" fmla="*/ 0 w 17"/>
                <a:gd name="T16" fmla="*/ 0 h 99"/>
                <a:gd name="T17" fmla="*/ 17 w 17"/>
                <a:gd name="T18" fmla="*/ 99 h 99"/>
              </a:gdLst>
              <a:ahLst/>
              <a:cxnLst>
                <a:cxn ang="T10">
                  <a:pos x="T0" y="T1"/>
                </a:cxn>
                <a:cxn ang="T11">
                  <a:pos x="T2" y="T3"/>
                </a:cxn>
                <a:cxn ang="T12">
                  <a:pos x="T4" y="T5"/>
                </a:cxn>
                <a:cxn ang="T13">
                  <a:pos x="T6" y="T7"/>
                </a:cxn>
                <a:cxn ang="T14">
                  <a:pos x="T8" y="T9"/>
                </a:cxn>
              </a:cxnLst>
              <a:rect l="T15" t="T16" r="T17" b="T18"/>
              <a:pathLst>
                <a:path w="17" h="99">
                  <a:moveTo>
                    <a:pt x="0" y="0"/>
                  </a:moveTo>
                  <a:lnTo>
                    <a:pt x="16" y="0"/>
                  </a:lnTo>
                  <a:lnTo>
                    <a:pt x="16" y="98"/>
                  </a:lnTo>
                  <a:lnTo>
                    <a:pt x="0" y="9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51" name="Freeform 1338"/>
            <p:cNvSpPr>
              <a:spLocks/>
            </p:cNvSpPr>
            <p:nvPr/>
          </p:nvSpPr>
          <p:spPr bwMode="auto">
            <a:xfrm>
              <a:off x="963" y="1870"/>
              <a:ext cx="17" cy="99"/>
            </a:xfrm>
            <a:custGeom>
              <a:avLst/>
              <a:gdLst>
                <a:gd name="T0" fmla="*/ 0 w 17"/>
                <a:gd name="T1" fmla="*/ 0 h 99"/>
                <a:gd name="T2" fmla="*/ 16 w 17"/>
                <a:gd name="T3" fmla="*/ 0 h 99"/>
                <a:gd name="T4" fmla="*/ 16 w 17"/>
                <a:gd name="T5" fmla="*/ 98 h 99"/>
                <a:gd name="T6" fmla="*/ 0 w 17"/>
                <a:gd name="T7" fmla="*/ 98 h 99"/>
                <a:gd name="T8" fmla="*/ 0 w 17"/>
                <a:gd name="T9" fmla="*/ 0 h 99"/>
                <a:gd name="T10" fmla="*/ 0 60000 65536"/>
                <a:gd name="T11" fmla="*/ 0 60000 65536"/>
                <a:gd name="T12" fmla="*/ 0 60000 65536"/>
                <a:gd name="T13" fmla="*/ 0 60000 65536"/>
                <a:gd name="T14" fmla="*/ 0 60000 65536"/>
                <a:gd name="T15" fmla="*/ 0 w 17"/>
                <a:gd name="T16" fmla="*/ 0 h 99"/>
                <a:gd name="T17" fmla="*/ 17 w 17"/>
                <a:gd name="T18" fmla="*/ 99 h 99"/>
              </a:gdLst>
              <a:ahLst/>
              <a:cxnLst>
                <a:cxn ang="T10">
                  <a:pos x="T0" y="T1"/>
                </a:cxn>
                <a:cxn ang="T11">
                  <a:pos x="T2" y="T3"/>
                </a:cxn>
                <a:cxn ang="T12">
                  <a:pos x="T4" y="T5"/>
                </a:cxn>
                <a:cxn ang="T13">
                  <a:pos x="T6" y="T7"/>
                </a:cxn>
                <a:cxn ang="T14">
                  <a:pos x="T8" y="T9"/>
                </a:cxn>
              </a:cxnLst>
              <a:rect l="T15" t="T16" r="T17" b="T18"/>
              <a:pathLst>
                <a:path w="17" h="99">
                  <a:moveTo>
                    <a:pt x="0" y="0"/>
                  </a:moveTo>
                  <a:lnTo>
                    <a:pt x="16" y="0"/>
                  </a:lnTo>
                  <a:lnTo>
                    <a:pt x="16" y="98"/>
                  </a:lnTo>
                  <a:lnTo>
                    <a:pt x="0" y="9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52" name="Freeform 1339"/>
            <p:cNvSpPr>
              <a:spLocks/>
            </p:cNvSpPr>
            <p:nvPr/>
          </p:nvSpPr>
          <p:spPr bwMode="auto">
            <a:xfrm>
              <a:off x="971" y="1870"/>
              <a:ext cx="17" cy="99"/>
            </a:xfrm>
            <a:custGeom>
              <a:avLst/>
              <a:gdLst>
                <a:gd name="T0" fmla="*/ 0 w 17"/>
                <a:gd name="T1" fmla="*/ 0 h 99"/>
                <a:gd name="T2" fmla="*/ 16 w 17"/>
                <a:gd name="T3" fmla="*/ 0 h 99"/>
                <a:gd name="T4" fmla="*/ 16 w 17"/>
                <a:gd name="T5" fmla="*/ 98 h 99"/>
                <a:gd name="T6" fmla="*/ 0 w 17"/>
                <a:gd name="T7" fmla="*/ 98 h 99"/>
                <a:gd name="T8" fmla="*/ 0 w 17"/>
                <a:gd name="T9" fmla="*/ 0 h 99"/>
                <a:gd name="T10" fmla="*/ 0 60000 65536"/>
                <a:gd name="T11" fmla="*/ 0 60000 65536"/>
                <a:gd name="T12" fmla="*/ 0 60000 65536"/>
                <a:gd name="T13" fmla="*/ 0 60000 65536"/>
                <a:gd name="T14" fmla="*/ 0 60000 65536"/>
                <a:gd name="T15" fmla="*/ 0 w 17"/>
                <a:gd name="T16" fmla="*/ 0 h 99"/>
                <a:gd name="T17" fmla="*/ 17 w 17"/>
                <a:gd name="T18" fmla="*/ 99 h 99"/>
              </a:gdLst>
              <a:ahLst/>
              <a:cxnLst>
                <a:cxn ang="T10">
                  <a:pos x="T0" y="T1"/>
                </a:cxn>
                <a:cxn ang="T11">
                  <a:pos x="T2" y="T3"/>
                </a:cxn>
                <a:cxn ang="T12">
                  <a:pos x="T4" y="T5"/>
                </a:cxn>
                <a:cxn ang="T13">
                  <a:pos x="T6" y="T7"/>
                </a:cxn>
                <a:cxn ang="T14">
                  <a:pos x="T8" y="T9"/>
                </a:cxn>
              </a:cxnLst>
              <a:rect l="T15" t="T16" r="T17" b="T18"/>
              <a:pathLst>
                <a:path w="17" h="99">
                  <a:moveTo>
                    <a:pt x="0" y="0"/>
                  </a:moveTo>
                  <a:lnTo>
                    <a:pt x="16" y="0"/>
                  </a:lnTo>
                  <a:lnTo>
                    <a:pt x="16" y="98"/>
                  </a:lnTo>
                  <a:lnTo>
                    <a:pt x="0" y="9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53" name="Freeform 1340"/>
            <p:cNvSpPr>
              <a:spLocks/>
            </p:cNvSpPr>
            <p:nvPr/>
          </p:nvSpPr>
          <p:spPr bwMode="auto">
            <a:xfrm>
              <a:off x="971" y="1870"/>
              <a:ext cx="17" cy="99"/>
            </a:xfrm>
            <a:custGeom>
              <a:avLst/>
              <a:gdLst>
                <a:gd name="T0" fmla="*/ 0 w 17"/>
                <a:gd name="T1" fmla="*/ 0 h 99"/>
                <a:gd name="T2" fmla="*/ 16 w 17"/>
                <a:gd name="T3" fmla="*/ 0 h 99"/>
                <a:gd name="T4" fmla="*/ 16 w 17"/>
                <a:gd name="T5" fmla="*/ 98 h 99"/>
                <a:gd name="T6" fmla="*/ 0 w 17"/>
                <a:gd name="T7" fmla="*/ 98 h 99"/>
                <a:gd name="T8" fmla="*/ 0 w 17"/>
                <a:gd name="T9" fmla="*/ 0 h 99"/>
                <a:gd name="T10" fmla="*/ 0 60000 65536"/>
                <a:gd name="T11" fmla="*/ 0 60000 65536"/>
                <a:gd name="T12" fmla="*/ 0 60000 65536"/>
                <a:gd name="T13" fmla="*/ 0 60000 65536"/>
                <a:gd name="T14" fmla="*/ 0 60000 65536"/>
                <a:gd name="T15" fmla="*/ 0 w 17"/>
                <a:gd name="T16" fmla="*/ 0 h 99"/>
                <a:gd name="T17" fmla="*/ 17 w 17"/>
                <a:gd name="T18" fmla="*/ 99 h 99"/>
              </a:gdLst>
              <a:ahLst/>
              <a:cxnLst>
                <a:cxn ang="T10">
                  <a:pos x="T0" y="T1"/>
                </a:cxn>
                <a:cxn ang="T11">
                  <a:pos x="T2" y="T3"/>
                </a:cxn>
                <a:cxn ang="T12">
                  <a:pos x="T4" y="T5"/>
                </a:cxn>
                <a:cxn ang="T13">
                  <a:pos x="T6" y="T7"/>
                </a:cxn>
                <a:cxn ang="T14">
                  <a:pos x="T8" y="T9"/>
                </a:cxn>
              </a:cxnLst>
              <a:rect l="T15" t="T16" r="T17" b="T18"/>
              <a:pathLst>
                <a:path w="17" h="99">
                  <a:moveTo>
                    <a:pt x="0" y="0"/>
                  </a:moveTo>
                  <a:lnTo>
                    <a:pt x="16" y="0"/>
                  </a:lnTo>
                  <a:lnTo>
                    <a:pt x="16" y="98"/>
                  </a:lnTo>
                  <a:lnTo>
                    <a:pt x="0" y="9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54" name="Freeform 1341"/>
            <p:cNvSpPr>
              <a:spLocks/>
            </p:cNvSpPr>
            <p:nvPr/>
          </p:nvSpPr>
          <p:spPr bwMode="auto">
            <a:xfrm>
              <a:off x="971" y="1870"/>
              <a:ext cx="17" cy="99"/>
            </a:xfrm>
            <a:custGeom>
              <a:avLst/>
              <a:gdLst>
                <a:gd name="T0" fmla="*/ 0 w 17"/>
                <a:gd name="T1" fmla="*/ 0 h 99"/>
                <a:gd name="T2" fmla="*/ 16 w 17"/>
                <a:gd name="T3" fmla="*/ 0 h 99"/>
                <a:gd name="T4" fmla="*/ 16 w 17"/>
                <a:gd name="T5" fmla="*/ 98 h 99"/>
                <a:gd name="T6" fmla="*/ 0 w 17"/>
                <a:gd name="T7" fmla="*/ 98 h 99"/>
                <a:gd name="T8" fmla="*/ 0 w 17"/>
                <a:gd name="T9" fmla="*/ 0 h 99"/>
                <a:gd name="T10" fmla="*/ 0 60000 65536"/>
                <a:gd name="T11" fmla="*/ 0 60000 65536"/>
                <a:gd name="T12" fmla="*/ 0 60000 65536"/>
                <a:gd name="T13" fmla="*/ 0 60000 65536"/>
                <a:gd name="T14" fmla="*/ 0 60000 65536"/>
                <a:gd name="T15" fmla="*/ 0 w 17"/>
                <a:gd name="T16" fmla="*/ 0 h 99"/>
                <a:gd name="T17" fmla="*/ 17 w 17"/>
                <a:gd name="T18" fmla="*/ 99 h 99"/>
              </a:gdLst>
              <a:ahLst/>
              <a:cxnLst>
                <a:cxn ang="T10">
                  <a:pos x="T0" y="T1"/>
                </a:cxn>
                <a:cxn ang="T11">
                  <a:pos x="T2" y="T3"/>
                </a:cxn>
                <a:cxn ang="T12">
                  <a:pos x="T4" y="T5"/>
                </a:cxn>
                <a:cxn ang="T13">
                  <a:pos x="T6" y="T7"/>
                </a:cxn>
                <a:cxn ang="T14">
                  <a:pos x="T8" y="T9"/>
                </a:cxn>
              </a:cxnLst>
              <a:rect l="T15" t="T16" r="T17" b="T18"/>
              <a:pathLst>
                <a:path w="17" h="99">
                  <a:moveTo>
                    <a:pt x="0" y="0"/>
                  </a:moveTo>
                  <a:lnTo>
                    <a:pt x="16" y="0"/>
                  </a:lnTo>
                  <a:lnTo>
                    <a:pt x="16" y="98"/>
                  </a:lnTo>
                  <a:lnTo>
                    <a:pt x="0" y="9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55" name="Freeform 1342"/>
            <p:cNvSpPr>
              <a:spLocks/>
            </p:cNvSpPr>
            <p:nvPr/>
          </p:nvSpPr>
          <p:spPr bwMode="auto">
            <a:xfrm>
              <a:off x="976" y="1874"/>
              <a:ext cx="17" cy="95"/>
            </a:xfrm>
            <a:custGeom>
              <a:avLst/>
              <a:gdLst>
                <a:gd name="T0" fmla="*/ 0 w 17"/>
                <a:gd name="T1" fmla="*/ 0 h 95"/>
                <a:gd name="T2" fmla="*/ 16 w 17"/>
                <a:gd name="T3" fmla="*/ 0 h 95"/>
                <a:gd name="T4" fmla="*/ 16 w 17"/>
                <a:gd name="T5" fmla="*/ 94 h 95"/>
                <a:gd name="T6" fmla="*/ 0 w 17"/>
                <a:gd name="T7" fmla="*/ 94 h 95"/>
                <a:gd name="T8" fmla="*/ 0 w 17"/>
                <a:gd name="T9" fmla="*/ 0 h 95"/>
                <a:gd name="T10" fmla="*/ 0 60000 65536"/>
                <a:gd name="T11" fmla="*/ 0 60000 65536"/>
                <a:gd name="T12" fmla="*/ 0 60000 65536"/>
                <a:gd name="T13" fmla="*/ 0 60000 65536"/>
                <a:gd name="T14" fmla="*/ 0 60000 65536"/>
                <a:gd name="T15" fmla="*/ 0 w 17"/>
                <a:gd name="T16" fmla="*/ 0 h 95"/>
                <a:gd name="T17" fmla="*/ 17 w 17"/>
                <a:gd name="T18" fmla="*/ 95 h 95"/>
              </a:gdLst>
              <a:ahLst/>
              <a:cxnLst>
                <a:cxn ang="T10">
                  <a:pos x="T0" y="T1"/>
                </a:cxn>
                <a:cxn ang="T11">
                  <a:pos x="T2" y="T3"/>
                </a:cxn>
                <a:cxn ang="T12">
                  <a:pos x="T4" y="T5"/>
                </a:cxn>
                <a:cxn ang="T13">
                  <a:pos x="T6" y="T7"/>
                </a:cxn>
                <a:cxn ang="T14">
                  <a:pos x="T8" y="T9"/>
                </a:cxn>
              </a:cxnLst>
              <a:rect l="T15" t="T16" r="T17" b="T18"/>
              <a:pathLst>
                <a:path w="17" h="95">
                  <a:moveTo>
                    <a:pt x="0" y="0"/>
                  </a:moveTo>
                  <a:lnTo>
                    <a:pt x="16" y="0"/>
                  </a:lnTo>
                  <a:lnTo>
                    <a:pt x="16" y="94"/>
                  </a:lnTo>
                  <a:lnTo>
                    <a:pt x="0" y="9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56" name="Freeform 1343"/>
            <p:cNvSpPr>
              <a:spLocks/>
            </p:cNvSpPr>
            <p:nvPr/>
          </p:nvSpPr>
          <p:spPr bwMode="auto">
            <a:xfrm>
              <a:off x="976" y="1874"/>
              <a:ext cx="17" cy="95"/>
            </a:xfrm>
            <a:custGeom>
              <a:avLst/>
              <a:gdLst>
                <a:gd name="T0" fmla="*/ 0 w 17"/>
                <a:gd name="T1" fmla="*/ 0 h 95"/>
                <a:gd name="T2" fmla="*/ 16 w 17"/>
                <a:gd name="T3" fmla="*/ 0 h 95"/>
                <a:gd name="T4" fmla="*/ 16 w 17"/>
                <a:gd name="T5" fmla="*/ 94 h 95"/>
                <a:gd name="T6" fmla="*/ 0 w 17"/>
                <a:gd name="T7" fmla="*/ 94 h 95"/>
                <a:gd name="T8" fmla="*/ 0 w 17"/>
                <a:gd name="T9" fmla="*/ 0 h 95"/>
                <a:gd name="T10" fmla="*/ 0 60000 65536"/>
                <a:gd name="T11" fmla="*/ 0 60000 65536"/>
                <a:gd name="T12" fmla="*/ 0 60000 65536"/>
                <a:gd name="T13" fmla="*/ 0 60000 65536"/>
                <a:gd name="T14" fmla="*/ 0 60000 65536"/>
                <a:gd name="T15" fmla="*/ 0 w 17"/>
                <a:gd name="T16" fmla="*/ 0 h 95"/>
                <a:gd name="T17" fmla="*/ 17 w 17"/>
                <a:gd name="T18" fmla="*/ 95 h 95"/>
              </a:gdLst>
              <a:ahLst/>
              <a:cxnLst>
                <a:cxn ang="T10">
                  <a:pos x="T0" y="T1"/>
                </a:cxn>
                <a:cxn ang="T11">
                  <a:pos x="T2" y="T3"/>
                </a:cxn>
                <a:cxn ang="T12">
                  <a:pos x="T4" y="T5"/>
                </a:cxn>
                <a:cxn ang="T13">
                  <a:pos x="T6" y="T7"/>
                </a:cxn>
                <a:cxn ang="T14">
                  <a:pos x="T8" y="T9"/>
                </a:cxn>
              </a:cxnLst>
              <a:rect l="T15" t="T16" r="T17" b="T18"/>
              <a:pathLst>
                <a:path w="17" h="95">
                  <a:moveTo>
                    <a:pt x="0" y="0"/>
                  </a:moveTo>
                  <a:lnTo>
                    <a:pt x="16" y="0"/>
                  </a:lnTo>
                  <a:lnTo>
                    <a:pt x="16" y="94"/>
                  </a:lnTo>
                  <a:lnTo>
                    <a:pt x="0" y="9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57" name="Freeform 1344"/>
            <p:cNvSpPr>
              <a:spLocks/>
            </p:cNvSpPr>
            <p:nvPr/>
          </p:nvSpPr>
          <p:spPr bwMode="auto">
            <a:xfrm>
              <a:off x="984" y="1874"/>
              <a:ext cx="17" cy="95"/>
            </a:xfrm>
            <a:custGeom>
              <a:avLst/>
              <a:gdLst>
                <a:gd name="T0" fmla="*/ 0 w 17"/>
                <a:gd name="T1" fmla="*/ 0 h 95"/>
                <a:gd name="T2" fmla="*/ 16 w 17"/>
                <a:gd name="T3" fmla="*/ 0 h 95"/>
                <a:gd name="T4" fmla="*/ 16 w 17"/>
                <a:gd name="T5" fmla="*/ 94 h 95"/>
                <a:gd name="T6" fmla="*/ 0 w 17"/>
                <a:gd name="T7" fmla="*/ 94 h 95"/>
                <a:gd name="T8" fmla="*/ 0 w 17"/>
                <a:gd name="T9" fmla="*/ 0 h 95"/>
                <a:gd name="T10" fmla="*/ 0 60000 65536"/>
                <a:gd name="T11" fmla="*/ 0 60000 65536"/>
                <a:gd name="T12" fmla="*/ 0 60000 65536"/>
                <a:gd name="T13" fmla="*/ 0 60000 65536"/>
                <a:gd name="T14" fmla="*/ 0 60000 65536"/>
                <a:gd name="T15" fmla="*/ 0 w 17"/>
                <a:gd name="T16" fmla="*/ 0 h 95"/>
                <a:gd name="T17" fmla="*/ 17 w 17"/>
                <a:gd name="T18" fmla="*/ 95 h 95"/>
              </a:gdLst>
              <a:ahLst/>
              <a:cxnLst>
                <a:cxn ang="T10">
                  <a:pos x="T0" y="T1"/>
                </a:cxn>
                <a:cxn ang="T11">
                  <a:pos x="T2" y="T3"/>
                </a:cxn>
                <a:cxn ang="T12">
                  <a:pos x="T4" y="T5"/>
                </a:cxn>
                <a:cxn ang="T13">
                  <a:pos x="T6" y="T7"/>
                </a:cxn>
                <a:cxn ang="T14">
                  <a:pos x="T8" y="T9"/>
                </a:cxn>
              </a:cxnLst>
              <a:rect l="T15" t="T16" r="T17" b="T18"/>
              <a:pathLst>
                <a:path w="17" h="95">
                  <a:moveTo>
                    <a:pt x="0" y="0"/>
                  </a:moveTo>
                  <a:lnTo>
                    <a:pt x="16" y="0"/>
                  </a:lnTo>
                  <a:lnTo>
                    <a:pt x="16" y="94"/>
                  </a:lnTo>
                  <a:lnTo>
                    <a:pt x="0" y="9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58" name="Freeform 1345"/>
            <p:cNvSpPr>
              <a:spLocks/>
            </p:cNvSpPr>
            <p:nvPr/>
          </p:nvSpPr>
          <p:spPr bwMode="auto">
            <a:xfrm>
              <a:off x="984" y="1874"/>
              <a:ext cx="17" cy="95"/>
            </a:xfrm>
            <a:custGeom>
              <a:avLst/>
              <a:gdLst>
                <a:gd name="T0" fmla="*/ 0 w 17"/>
                <a:gd name="T1" fmla="*/ 0 h 95"/>
                <a:gd name="T2" fmla="*/ 16 w 17"/>
                <a:gd name="T3" fmla="*/ 0 h 95"/>
                <a:gd name="T4" fmla="*/ 16 w 17"/>
                <a:gd name="T5" fmla="*/ 94 h 95"/>
                <a:gd name="T6" fmla="*/ 0 w 17"/>
                <a:gd name="T7" fmla="*/ 94 h 95"/>
                <a:gd name="T8" fmla="*/ 0 w 17"/>
                <a:gd name="T9" fmla="*/ 0 h 95"/>
                <a:gd name="T10" fmla="*/ 0 60000 65536"/>
                <a:gd name="T11" fmla="*/ 0 60000 65536"/>
                <a:gd name="T12" fmla="*/ 0 60000 65536"/>
                <a:gd name="T13" fmla="*/ 0 60000 65536"/>
                <a:gd name="T14" fmla="*/ 0 60000 65536"/>
                <a:gd name="T15" fmla="*/ 0 w 17"/>
                <a:gd name="T16" fmla="*/ 0 h 95"/>
                <a:gd name="T17" fmla="*/ 17 w 17"/>
                <a:gd name="T18" fmla="*/ 95 h 95"/>
              </a:gdLst>
              <a:ahLst/>
              <a:cxnLst>
                <a:cxn ang="T10">
                  <a:pos x="T0" y="T1"/>
                </a:cxn>
                <a:cxn ang="T11">
                  <a:pos x="T2" y="T3"/>
                </a:cxn>
                <a:cxn ang="T12">
                  <a:pos x="T4" y="T5"/>
                </a:cxn>
                <a:cxn ang="T13">
                  <a:pos x="T6" y="T7"/>
                </a:cxn>
                <a:cxn ang="T14">
                  <a:pos x="T8" y="T9"/>
                </a:cxn>
              </a:cxnLst>
              <a:rect l="T15" t="T16" r="T17" b="T18"/>
              <a:pathLst>
                <a:path w="17" h="95">
                  <a:moveTo>
                    <a:pt x="0" y="0"/>
                  </a:moveTo>
                  <a:lnTo>
                    <a:pt x="16" y="0"/>
                  </a:lnTo>
                  <a:lnTo>
                    <a:pt x="16" y="94"/>
                  </a:lnTo>
                  <a:lnTo>
                    <a:pt x="0" y="9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59" name="Freeform 1346"/>
            <p:cNvSpPr>
              <a:spLocks/>
            </p:cNvSpPr>
            <p:nvPr/>
          </p:nvSpPr>
          <p:spPr bwMode="auto">
            <a:xfrm>
              <a:off x="989" y="1879"/>
              <a:ext cx="17" cy="90"/>
            </a:xfrm>
            <a:custGeom>
              <a:avLst/>
              <a:gdLst>
                <a:gd name="T0" fmla="*/ 0 w 17"/>
                <a:gd name="T1" fmla="*/ 0 h 90"/>
                <a:gd name="T2" fmla="*/ 16 w 17"/>
                <a:gd name="T3" fmla="*/ 0 h 90"/>
                <a:gd name="T4" fmla="*/ 16 w 17"/>
                <a:gd name="T5" fmla="*/ 89 h 90"/>
                <a:gd name="T6" fmla="*/ 0 w 17"/>
                <a:gd name="T7" fmla="*/ 89 h 90"/>
                <a:gd name="T8" fmla="*/ 0 w 17"/>
                <a:gd name="T9" fmla="*/ 0 h 90"/>
                <a:gd name="T10" fmla="*/ 0 60000 65536"/>
                <a:gd name="T11" fmla="*/ 0 60000 65536"/>
                <a:gd name="T12" fmla="*/ 0 60000 65536"/>
                <a:gd name="T13" fmla="*/ 0 60000 65536"/>
                <a:gd name="T14" fmla="*/ 0 60000 65536"/>
                <a:gd name="T15" fmla="*/ 0 w 17"/>
                <a:gd name="T16" fmla="*/ 0 h 90"/>
                <a:gd name="T17" fmla="*/ 17 w 17"/>
                <a:gd name="T18" fmla="*/ 90 h 90"/>
              </a:gdLst>
              <a:ahLst/>
              <a:cxnLst>
                <a:cxn ang="T10">
                  <a:pos x="T0" y="T1"/>
                </a:cxn>
                <a:cxn ang="T11">
                  <a:pos x="T2" y="T3"/>
                </a:cxn>
                <a:cxn ang="T12">
                  <a:pos x="T4" y="T5"/>
                </a:cxn>
                <a:cxn ang="T13">
                  <a:pos x="T6" y="T7"/>
                </a:cxn>
                <a:cxn ang="T14">
                  <a:pos x="T8" y="T9"/>
                </a:cxn>
              </a:cxnLst>
              <a:rect l="T15" t="T16" r="T17" b="T18"/>
              <a:pathLst>
                <a:path w="17" h="90">
                  <a:moveTo>
                    <a:pt x="0" y="0"/>
                  </a:moveTo>
                  <a:lnTo>
                    <a:pt x="16" y="0"/>
                  </a:lnTo>
                  <a:lnTo>
                    <a:pt x="16" y="89"/>
                  </a:lnTo>
                  <a:lnTo>
                    <a:pt x="0" y="8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60" name="Freeform 1347"/>
            <p:cNvSpPr>
              <a:spLocks/>
            </p:cNvSpPr>
            <p:nvPr/>
          </p:nvSpPr>
          <p:spPr bwMode="auto">
            <a:xfrm>
              <a:off x="989" y="1879"/>
              <a:ext cx="17" cy="90"/>
            </a:xfrm>
            <a:custGeom>
              <a:avLst/>
              <a:gdLst>
                <a:gd name="T0" fmla="*/ 0 w 17"/>
                <a:gd name="T1" fmla="*/ 0 h 90"/>
                <a:gd name="T2" fmla="*/ 16 w 17"/>
                <a:gd name="T3" fmla="*/ 0 h 90"/>
                <a:gd name="T4" fmla="*/ 16 w 17"/>
                <a:gd name="T5" fmla="*/ 89 h 90"/>
                <a:gd name="T6" fmla="*/ 0 w 17"/>
                <a:gd name="T7" fmla="*/ 89 h 90"/>
                <a:gd name="T8" fmla="*/ 0 w 17"/>
                <a:gd name="T9" fmla="*/ 0 h 90"/>
                <a:gd name="T10" fmla="*/ 0 60000 65536"/>
                <a:gd name="T11" fmla="*/ 0 60000 65536"/>
                <a:gd name="T12" fmla="*/ 0 60000 65536"/>
                <a:gd name="T13" fmla="*/ 0 60000 65536"/>
                <a:gd name="T14" fmla="*/ 0 60000 65536"/>
                <a:gd name="T15" fmla="*/ 0 w 17"/>
                <a:gd name="T16" fmla="*/ 0 h 90"/>
                <a:gd name="T17" fmla="*/ 17 w 17"/>
                <a:gd name="T18" fmla="*/ 90 h 90"/>
              </a:gdLst>
              <a:ahLst/>
              <a:cxnLst>
                <a:cxn ang="T10">
                  <a:pos x="T0" y="T1"/>
                </a:cxn>
                <a:cxn ang="T11">
                  <a:pos x="T2" y="T3"/>
                </a:cxn>
                <a:cxn ang="T12">
                  <a:pos x="T4" y="T5"/>
                </a:cxn>
                <a:cxn ang="T13">
                  <a:pos x="T6" y="T7"/>
                </a:cxn>
                <a:cxn ang="T14">
                  <a:pos x="T8" y="T9"/>
                </a:cxn>
              </a:cxnLst>
              <a:rect l="T15" t="T16" r="T17" b="T18"/>
              <a:pathLst>
                <a:path w="17" h="90">
                  <a:moveTo>
                    <a:pt x="0" y="0"/>
                  </a:moveTo>
                  <a:lnTo>
                    <a:pt x="16" y="0"/>
                  </a:lnTo>
                  <a:lnTo>
                    <a:pt x="16" y="89"/>
                  </a:lnTo>
                  <a:lnTo>
                    <a:pt x="0" y="8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61" name="Freeform 1348"/>
            <p:cNvSpPr>
              <a:spLocks/>
            </p:cNvSpPr>
            <p:nvPr/>
          </p:nvSpPr>
          <p:spPr bwMode="auto">
            <a:xfrm>
              <a:off x="989" y="1879"/>
              <a:ext cx="17" cy="90"/>
            </a:xfrm>
            <a:custGeom>
              <a:avLst/>
              <a:gdLst>
                <a:gd name="T0" fmla="*/ 0 w 17"/>
                <a:gd name="T1" fmla="*/ 0 h 90"/>
                <a:gd name="T2" fmla="*/ 16 w 17"/>
                <a:gd name="T3" fmla="*/ 0 h 90"/>
                <a:gd name="T4" fmla="*/ 16 w 17"/>
                <a:gd name="T5" fmla="*/ 89 h 90"/>
                <a:gd name="T6" fmla="*/ 0 w 17"/>
                <a:gd name="T7" fmla="*/ 89 h 90"/>
                <a:gd name="T8" fmla="*/ 0 w 17"/>
                <a:gd name="T9" fmla="*/ 0 h 90"/>
                <a:gd name="T10" fmla="*/ 0 60000 65536"/>
                <a:gd name="T11" fmla="*/ 0 60000 65536"/>
                <a:gd name="T12" fmla="*/ 0 60000 65536"/>
                <a:gd name="T13" fmla="*/ 0 60000 65536"/>
                <a:gd name="T14" fmla="*/ 0 60000 65536"/>
                <a:gd name="T15" fmla="*/ 0 w 17"/>
                <a:gd name="T16" fmla="*/ 0 h 90"/>
                <a:gd name="T17" fmla="*/ 17 w 17"/>
                <a:gd name="T18" fmla="*/ 90 h 90"/>
              </a:gdLst>
              <a:ahLst/>
              <a:cxnLst>
                <a:cxn ang="T10">
                  <a:pos x="T0" y="T1"/>
                </a:cxn>
                <a:cxn ang="T11">
                  <a:pos x="T2" y="T3"/>
                </a:cxn>
                <a:cxn ang="T12">
                  <a:pos x="T4" y="T5"/>
                </a:cxn>
                <a:cxn ang="T13">
                  <a:pos x="T6" y="T7"/>
                </a:cxn>
                <a:cxn ang="T14">
                  <a:pos x="T8" y="T9"/>
                </a:cxn>
              </a:cxnLst>
              <a:rect l="T15" t="T16" r="T17" b="T18"/>
              <a:pathLst>
                <a:path w="17" h="90">
                  <a:moveTo>
                    <a:pt x="0" y="0"/>
                  </a:moveTo>
                  <a:lnTo>
                    <a:pt x="16" y="0"/>
                  </a:lnTo>
                  <a:lnTo>
                    <a:pt x="16" y="89"/>
                  </a:lnTo>
                  <a:lnTo>
                    <a:pt x="0" y="8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62" name="Freeform 1349"/>
            <p:cNvSpPr>
              <a:spLocks/>
            </p:cNvSpPr>
            <p:nvPr/>
          </p:nvSpPr>
          <p:spPr bwMode="auto">
            <a:xfrm>
              <a:off x="994" y="1879"/>
              <a:ext cx="17" cy="90"/>
            </a:xfrm>
            <a:custGeom>
              <a:avLst/>
              <a:gdLst>
                <a:gd name="T0" fmla="*/ 0 w 17"/>
                <a:gd name="T1" fmla="*/ 0 h 90"/>
                <a:gd name="T2" fmla="*/ 16 w 17"/>
                <a:gd name="T3" fmla="*/ 0 h 90"/>
                <a:gd name="T4" fmla="*/ 16 w 17"/>
                <a:gd name="T5" fmla="*/ 89 h 90"/>
                <a:gd name="T6" fmla="*/ 0 w 17"/>
                <a:gd name="T7" fmla="*/ 89 h 90"/>
                <a:gd name="T8" fmla="*/ 0 w 17"/>
                <a:gd name="T9" fmla="*/ 0 h 90"/>
                <a:gd name="T10" fmla="*/ 0 60000 65536"/>
                <a:gd name="T11" fmla="*/ 0 60000 65536"/>
                <a:gd name="T12" fmla="*/ 0 60000 65536"/>
                <a:gd name="T13" fmla="*/ 0 60000 65536"/>
                <a:gd name="T14" fmla="*/ 0 60000 65536"/>
                <a:gd name="T15" fmla="*/ 0 w 17"/>
                <a:gd name="T16" fmla="*/ 0 h 90"/>
                <a:gd name="T17" fmla="*/ 17 w 17"/>
                <a:gd name="T18" fmla="*/ 90 h 90"/>
              </a:gdLst>
              <a:ahLst/>
              <a:cxnLst>
                <a:cxn ang="T10">
                  <a:pos x="T0" y="T1"/>
                </a:cxn>
                <a:cxn ang="T11">
                  <a:pos x="T2" y="T3"/>
                </a:cxn>
                <a:cxn ang="T12">
                  <a:pos x="T4" y="T5"/>
                </a:cxn>
                <a:cxn ang="T13">
                  <a:pos x="T6" y="T7"/>
                </a:cxn>
                <a:cxn ang="T14">
                  <a:pos x="T8" y="T9"/>
                </a:cxn>
              </a:cxnLst>
              <a:rect l="T15" t="T16" r="T17" b="T18"/>
              <a:pathLst>
                <a:path w="17" h="90">
                  <a:moveTo>
                    <a:pt x="0" y="0"/>
                  </a:moveTo>
                  <a:lnTo>
                    <a:pt x="16" y="0"/>
                  </a:lnTo>
                  <a:lnTo>
                    <a:pt x="16" y="89"/>
                  </a:lnTo>
                  <a:lnTo>
                    <a:pt x="0" y="8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63" name="Freeform 1350"/>
            <p:cNvSpPr>
              <a:spLocks/>
            </p:cNvSpPr>
            <p:nvPr/>
          </p:nvSpPr>
          <p:spPr bwMode="auto">
            <a:xfrm>
              <a:off x="994" y="1879"/>
              <a:ext cx="17" cy="90"/>
            </a:xfrm>
            <a:custGeom>
              <a:avLst/>
              <a:gdLst>
                <a:gd name="T0" fmla="*/ 0 w 17"/>
                <a:gd name="T1" fmla="*/ 0 h 90"/>
                <a:gd name="T2" fmla="*/ 16 w 17"/>
                <a:gd name="T3" fmla="*/ 0 h 90"/>
                <a:gd name="T4" fmla="*/ 16 w 17"/>
                <a:gd name="T5" fmla="*/ 89 h 90"/>
                <a:gd name="T6" fmla="*/ 0 w 17"/>
                <a:gd name="T7" fmla="*/ 89 h 90"/>
                <a:gd name="T8" fmla="*/ 0 w 17"/>
                <a:gd name="T9" fmla="*/ 0 h 90"/>
                <a:gd name="T10" fmla="*/ 0 60000 65536"/>
                <a:gd name="T11" fmla="*/ 0 60000 65536"/>
                <a:gd name="T12" fmla="*/ 0 60000 65536"/>
                <a:gd name="T13" fmla="*/ 0 60000 65536"/>
                <a:gd name="T14" fmla="*/ 0 60000 65536"/>
                <a:gd name="T15" fmla="*/ 0 w 17"/>
                <a:gd name="T16" fmla="*/ 0 h 90"/>
                <a:gd name="T17" fmla="*/ 17 w 17"/>
                <a:gd name="T18" fmla="*/ 90 h 90"/>
              </a:gdLst>
              <a:ahLst/>
              <a:cxnLst>
                <a:cxn ang="T10">
                  <a:pos x="T0" y="T1"/>
                </a:cxn>
                <a:cxn ang="T11">
                  <a:pos x="T2" y="T3"/>
                </a:cxn>
                <a:cxn ang="T12">
                  <a:pos x="T4" y="T5"/>
                </a:cxn>
                <a:cxn ang="T13">
                  <a:pos x="T6" y="T7"/>
                </a:cxn>
                <a:cxn ang="T14">
                  <a:pos x="T8" y="T9"/>
                </a:cxn>
              </a:cxnLst>
              <a:rect l="T15" t="T16" r="T17" b="T18"/>
              <a:pathLst>
                <a:path w="17" h="90">
                  <a:moveTo>
                    <a:pt x="0" y="0"/>
                  </a:moveTo>
                  <a:lnTo>
                    <a:pt x="16" y="0"/>
                  </a:lnTo>
                  <a:lnTo>
                    <a:pt x="16" y="89"/>
                  </a:lnTo>
                  <a:lnTo>
                    <a:pt x="0" y="8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64" name="Freeform 1351"/>
            <p:cNvSpPr>
              <a:spLocks/>
            </p:cNvSpPr>
            <p:nvPr/>
          </p:nvSpPr>
          <p:spPr bwMode="auto">
            <a:xfrm>
              <a:off x="1002" y="1884"/>
              <a:ext cx="17" cy="85"/>
            </a:xfrm>
            <a:custGeom>
              <a:avLst/>
              <a:gdLst>
                <a:gd name="T0" fmla="*/ 0 w 17"/>
                <a:gd name="T1" fmla="*/ 0 h 85"/>
                <a:gd name="T2" fmla="*/ 16 w 17"/>
                <a:gd name="T3" fmla="*/ 0 h 85"/>
                <a:gd name="T4" fmla="*/ 16 w 17"/>
                <a:gd name="T5" fmla="*/ 84 h 85"/>
                <a:gd name="T6" fmla="*/ 0 w 17"/>
                <a:gd name="T7" fmla="*/ 84 h 85"/>
                <a:gd name="T8" fmla="*/ 0 w 17"/>
                <a:gd name="T9" fmla="*/ 0 h 85"/>
                <a:gd name="T10" fmla="*/ 0 60000 65536"/>
                <a:gd name="T11" fmla="*/ 0 60000 65536"/>
                <a:gd name="T12" fmla="*/ 0 60000 65536"/>
                <a:gd name="T13" fmla="*/ 0 60000 65536"/>
                <a:gd name="T14" fmla="*/ 0 60000 65536"/>
                <a:gd name="T15" fmla="*/ 0 w 17"/>
                <a:gd name="T16" fmla="*/ 0 h 85"/>
                <a:gd name="T17" fmla="*/ 17 w 17"/>
                <a:gd name="T18" fmla="*/ 85 h 85"/>
              </a:gdLst>
              <a:ahLst/>
              <a:cxnLst>
                <a:cxn ang="T10">
                  <a:pos x="T0" y="T1"/>
                </a:cxn>
                <a:cxn ang="T11">
                  <a:pos x="T2" y="T3"/>
                </a:cxn>
                <a:cxn ang="T12">
                  <a:pos x="T4" y="T5"/>
                </a:cxn>
                <a:cxn ang="T13">
                  <a:pos x="T6" y="T7"/>
                </a:cxn>
                <a:cxn ang="T14">
                  <a:pos x="T8" y="T9"/>
                </a:cxn>
              </a:cxnLst>
              <a:rect l="T15" t="T16" r="T17" b="T18"/>
              <a:pathLst>
                <a:path w="17" h="85">
                  <a:moveTo>
                    <a:pt x="0" y="0"/>
                  </a:moveTo>
                  <a:lnTo>
                    <a:pt x="16" y="0"/>
                  </a:lnTo>
                  <a:lnTo>
                    <a:pt x="16" y="84"/>
                  </a:lnTo>
                  <a:lnTo>
                    <a:pt x="0" y="8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65" name="Freeform 1352"/>
            <p:cNvSpPr>
              <a:spLocks/>
            </p:cNvSpPr>
            <p:nvPr/>
          </p:nvSpPr>
          <p:spPr bwMode="auto">
            <a:xfrm>
              <a:off x="1002" y="1884"/>
              <a:ext cx="17" cy="85"/>
            </a:xfrm>
            <a:custGeom>
              <a:avLst/>
              <a:gdLst>
                <a:gd name="T0" fmla="*/ 0 w 17"/>
                <a:gd name="T1" fmla="*/ 0 h 85"/>
                <a:gd name="T2" fmla="*/ 16 w 17"/>
                <a:gd name="T3" fmla="*/ 0 h 85"/>
                <a:gd name="T4" fmla="*/ 16 w 17"/>
                <a:gd name="T5" fmla="*/ 84 h 85"/>
                <a:gd name="T6" fmla="*/ 0 w 17"/>
                <a:gd name="T7" fmla="*/ 84 h 85"/>
                <a:gd name="T8" fmla="*/ 0 w 17"/>
                <a:gd name="T9" fmla="*/ 0 h 85"/>
                <a:gd name="T10" fmla="*/ 0 60000 65536"/>
                <a:gd name="T11" fmla="*/ 0 60000 65536"/>
                <a:gd name="T12" fmla="*/ 0 60000 65536"/>
                <a:gd name="T13" fmla="*/ 0 60000 65536"/>
                <a:gd name="T14" fmla="*/ 0 60000 65536"/>
                <a:gd name="T15" fmla="*/ 0 w 17"/>
                <a:gd name="T16" fmla="*/ 0 h 85"/>
                <a:gd name="T17" fmla="*/ 17 w 17"/>
                <a:gd name="T18" fmla="*/ 85 h 85"/>
              </a:gdLst>
              <a:ahLst/>
              <a:cxnLst>
                <a:cxn ang="T10">
                  <a:pos x="T0" y="T1"/>
                </a:cxn>
                <a:cxn ang="T11">
                  <a:pos x="T2" y="T3"/>
                </a:cxn>
                <a:cxn ang="T12">
                  <a:pos x="T4" y="T5"/>
                </a:cxn>
                <a:cxn ang="T13">
                  <a:pos x="T6" y="T7"/>
                </a:cxn>
                <a:cxn ang="T14">
                  <a:pos x="T8" y="T9"/>
                </a:cxn>
              </a:cxnLst>
              <a:rect l="T15" t="T16" r="T17" b="T18"/>
              <a:pathLst>
                <a:path w="17" h="85">
                  <a:moveTo>
                    <a:pt x="0" y="0"/>
                  </a:moveTo>
                  <a:lnTo>
                    <a:pt x="16" y="0"/>
                  </a:lnTo>
                  <a:lnTo>
                    <a:pt x="16" y="84"/>
                  </a:lnTo>
                  <a:lnTo>
                    <a:pt x="0" y="8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66" name="Freeform 1353"/>
            <p:cNvSpPr>
              <a:spLocks/>
            </p:cNvSpPr>
            <p:nvPr/>
          </p:nvSpPr>
          <p:spPr bwMode="auto">
            <a:xfrm>
              <a:off x="1007" y="1884"/>
              <a:ext cx="17" cy="85"/>
            </a:xfrm>
            <a:custGeom>
              <a:avLst/>
              <a:gdLst>
                <a:gd name="T0" fmla="*/ 0 w 17"/>
                <a:gd name="T1" fmla="*/ 0 h 85"/>
                <a:gd name="T2" fmla="*/ 16 w 17"/>
                <a:gd name="T3" fmla="*/ 0 h 85"/>
                <a:gd name="T4" fmla="*/ 16 w 17"/>
                <a:gd name="T5" fmla="*/ 84 h 85"/>
                <a:gd name="T6" fmla="*/ 0 w 17"/>
                <a:gd name="T7" fmla="*/ 84 h 85"/>
                <a:gd name="T8" fmla="*/ 0 w 17"/>
                <a:gd name="T9" fmla="*/ 0 h 85"/>
                <a:gd name="T10" fmla="*/ 0 60000 65536"/>
                <a:gd name="T11" fmla="*/ 0 60000 65536"/>
                <a:gd name="T12" fmla="*/ 0 60000 65536"/>
                <a:gd name="T13" fmla="*/ 0 60000 65536"/>
                <a:gd name="T14" fmla="*/ 0 60000 65536"/>
                <a:gd name="T15" fmla="*/ 0 w 17"/>
                <a:gd name="T16" fmla="*/ 0 h 85"/>
                <a:gd name="T17" fmla="*/ 17 w 17"/>
                <a:gd name="T18" fmla="*/ 85 h 85"/>
              </a:gdLst>
              <a:ahLst/>
              <a:cxnLst>
                <a:cxn ang="T10">
                  <a:pos x="T0" y="T1"/>
                </a:cxn>
                <a:cxn ang="T11">
                  <a:pos x="T2" y="T3"/>
                </a:cxn>
                <a:cxn ang="T12">
                  <a:pos x="T4" y="T5"/>
                </a:cxn>
                <a:cxn ang="T13">
                  <a:pos x="T6" y="T7"/>
                </a:cxn>
                <a:cxn ang="T14">
                  <a:pos x="T8" y="T9"/>
                </a:cxn>
              </a:cxnLst>
              <a:rect l="T15" t="T16" r="T17" b="T18"/>
              <a:pathLst>
                <a:path w="17" h="85">
                  <a:moveTo>
                    <a:pt x="0" y="0"/>
                  </a:moveTo>
                  <a:lnTo>
                    <a:pt x="16" y="0"/>
                  </a:lnTo>
                  <a:lnTo>
                    <a:pt x="16" y="84"/>
                  </a:lnTo>
                  <a:lnTo>
                    <a:pt x="0" y="8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67" name="Freeform 1354"/>
            <p:cNvSpPr>
              <a:spLocks/>
            </p:cNvSpPr>
            <p:nvPr/>
          </p:nvSpPr>
          <p:spPr bwMode="auto">
            <a:xfrm>
              <a:off x="1007" y="1884"/>
              <a:ext cx="17" cy="85"/>
            </a:xfrm>
            <a:custGeom>
              <a:avLst/>
              <a:gdLst>
                <a:gd name="T0" fmla="*/ 0 w 17"/>
                <a:gd name="T1" fmla="*/ 0 h 85"/>
                <a:gd name="T2" fmla="*/ 16 w 17"/>
                <a:gd name="T3" fmla="*/ 0 h 85"/>
                <a:gd name="T4" fmla="*/ 16 w 17"/>
                <a:gd name="T5" fmla="*/ 84 h 85"/>
                <a:gd name="T6" fmla="*/ 0 w 17"/>
                <a:gd name="T7" fmla="*/ 84 h 85"/>
                <a:gd name="T8" fmla="*/ 0 w 17"/>
                <a:gd name="T9" fmla="*/ 0 h 85"/>
                <a:gd name="T10" fmla="*/ 0 60000 65536"/>
                <a:gd name="T11" fmla="*/ 0 60000 65536"/>
                <a:gd name="T12" fmla="*/ 0 60000 65536"/>
                <a:gd name="T13" fmla="*/ 0 60000 65536"/>
                <a:gd name="T14" fmla="*/ 0 60000 65536"/>
                <a:gd name="T15" fmla="*/ 0 w 17"/>
                <a:gd name="T16" fmla="*/ 0 h 85"/>
                <a:gd name="T17" fmla="*/ 17 w 17"/>
                <a:gd name="T18" fmla="*/ 85 h 85"/>
              </a:gdLst>
              <a:ahLst/>
              <a:cxnLst>
                <a:cxn ang="T10">
                  <a:pos x="T0" y="T1"/>
                </a:cxn>
                <a:cxn ang="T11">
                  <a:pos x="T2" y="T3"/>
                </a:cxn>
                <a:cxn ang="T12">
                  <a:pos x="T4" y="T5"/>
                </a:cxn>
                <a:cxn ang="T13">
                  <a:pos x="T6" y="T7"/>
                </a:cxn>
                <a:cxn ang="T14">
                  <a:pos x="T8" y="T9"/>
                </a:cxn>
              </a:cxnLst>
              <a:rect l="T15" t="T16" r="T17" b="T18"/>
              <a:pathLst>
                <a:path w="17" h="85">
                  <a:moveTo>
                    <a:pt x="0" y="0"/>
                  </a:moveTo>
                  <a:lnTo>
                    <a:pt x="16" y="0"/>
                  </a:lnTo>
                  <a:lnTo>
                    <a:pt x="16" y="84"/>
                  </a:lnTo>
                  <a:lnTo>
                    <a:pt x="0" y="8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68" name="Freeform 1355"/>
            <p:cNvSpPr>
              <a:spLocks/>
            </p:cNvSpPr>
            <p:nvPr/>
          </p:nvSpPr>
          <p:spPr bwMode="auto">
            <a:xfrm>
              <a:off x="1007" y="1884"/>
              <a:ext cx="17" cy="85"/>
            </a:xfrm>
            <a:custGeom>
              <a:avLst/>
              <a:gdLst>
                <a:gd name="T0" fmla="*/ 0 w 17"/>
                <a:gd name="T1" fmla="*/ 0 h 85"/>
                <a:gd name="T2" fmla="*/ 16 w 17"/>
                <a:gd name="T3" fmla="*/ 0 h 85"/>
                <a:gd name="T4" fmla="*/ 16 w 17"/>
                <a:gd name="T5" fmla="*/ 84 h 85"/>
                <a:gd name="T6" fmla="*/ 0 w 17"/>
                <a:gd name="T7" fmla="*/ 84 h 85"/>
                <a:gd name="T8" fmla="*/ 0 w 17"/>
                <a:gd name="T9" fmla="*/ 0 h 85"/>
                <a:gd name="T10" fmla="*/ 0 60000 65536"/>
                <a:gd name="T11" fmla="*/ 0 60000 65536"/>
                <a:gd name="T12" fmla="*/ 0 60000 65536"/>
                <a:gd name="T13" fmla="*/ 0 60000 65536"/>
                <a:gd name="T14" fmla="*/ 0 60000 65536"/>
                <a:gd name="T15" fmla="*/ 0 w 17"/>
                <a:gd name="T16" fmla="*/ 0 h 85"/>
                <a:gd name="T17" fmla="*/ 17 w 17"/>
                <a:gd name="T18" fmla="*/ 85 h 85"/>
              </a:gdLst>
              <a:ahLst/>
              <a:cxnLst>
                <a:cxn ang="T10">
                  <a:pos x="T0" y="T1"/>
                </a:cxn>
                <a:cxn ang="T11">
                  <a:pos x="T2" y="T3"/>
                </a:cxn>
                <a:cxn ang="T12">
                  <a:pos x="T4" y="T5"/>
                </a:cxn>
                <a:cxn ang="T13">
                  <a:pos x="T6" y="T7"/>
                </a:cxn>
                <a:cxn ang="T14">
                  <a:pos x="T8" y="T9"/>
                </a:cxn>
              </a:cxnLst>
              <a:rect l="T15" t="T16" r="T17" b="T18"/>
              <a:pathLst>
                <a:path w="17" h="85">
                  <a:moveTo>
                    <a:pt x="0" y="0"/>
                  </a:moveTo>
                  <a:lnTo>
                    <a:pt x="16" y="0"/>
                  </a:lnTo>
                  <a:lnTo>
                    <a:pt x="16" y="84"/>
                  </a:lnTo>
                  <a:lnTo>
                    <a:pt x="0" y="8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69" name="Freeform 1356"/>
            <p:cNvSpPr>
              <a:spLocks/>
            </p:cNvSpPr>
            <p:nvPr/>
          </p:nvSpPr>
          <p:spPr bwMode="auto">
            <a:xfrm>
              <a:off x="1012" y="1884"/>
              <a:ext cx="17" cy="85"/>
            </a:xfrm>
            <a:custGeom>
              <a:avLst/>
              <a:gdLst>
                <a:gd name="T0" fmla="*/ 0 w 17"/>
                <a:gd name="T1" fmla="*/ 0 h 85"/>
                <a:gd name="T2" fmla="*/ 16 w 17"/>
                <a:gd name="T3" fmla="*/ 0 h 85"/>
                <a:gd name="T4" fmla="*/ 16 w 17"/>
                <a:gd name="T5" fmla="*/ 84 h 85"/>
                <a:gd name="T6" fmla="*/ 0 w 17"/>
                <a:gd name="T7" fmla="*/ 84 h 85"/>
                <a:gd name="T8" fmla="*/ 0 w 17"/>
                <a:gd name="T9" fmla="*/ 0 h 85"/>
                <a:gd name="T10" fmla="*/ 0 60000 65536"/>
                <a:gd name="T11" fmla="*/ 0 60000 65536"/>
                <a:gd name="T12" fmla="*/ 0 60000 65536"/>
                <a:gd name="T13" fmla="*/ 0 60000 65536"/>
                <a:gd name="T14" fmla="*/ 0 60000 65536"/>
                <a:gd name="T15" fmla="*/ 0 w 17"/>
                <a:gd name="T16" fmla="*/ 0 h 85"/>
                <a:gd name="T17" fmla="*/ 17 w 17"/>
                <a:gd name="T18" fmla="*/ 85 h 85"/>
              </a:gdLst>
              <a:ahLst/>
              <a:cxnLst>
                <a:cxn ang="T10">
                  <a:pos x="T0" y="T1"/>
                </a:cxn>
                <a:cxn ang="T11">
                  <a:pos x="T2" y="T3"/>
                </a:cxn>
                <a:cxn ang="T12">
                  <a:pos x="T4" y="T5"/>
                </a:cxn>
                <a:cxn ang="T13">
                  <a:pos x="T6" y="T7"/>
                </a:cxn>
                <a:cxn ang="T14">
                  <a:pos x="T8" y="T9"/>
                </a:cxn>
              </a:cxnLst>
              <a:rect l="T15" t="T16" r="T17" b="T18"/>
              <a:pathLst>
                <a:path w="17" h="85">
                  <a:moveTo>
                    <a:pt x="0" y="0"/>
                  </a:moveTo>
                  <a:lnTo>
                    <a:pt x="16" y="0"/>
                  </a:lnTo>
                  <a:lnTo>
                    <a:pt x="16" y="84"/>
                  </a:lnTo>
                  <a:lnTo>
                    <a:pt x="0" y="8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70" name="Freeform 1357"/>
            <p:cNvSpPr>
              <a:spLocks/>
            </p:cNvSpPr>
            <p:nvPr/>
          </p:nvSpPr>
          <p:spPr bwMode="auto">
            <a:xfrm>
              <a:off x="1012" y="1890"/>
              <a:ext cx="17" cy="79"/>
            </a:xfrm>
            <a:custGeom>
              <a:avLst/>
              <a:gdLst>
                <a:gd name="T0" fmla="*/ 0 w 17"/>
                <a:gd name="T1" fmla="*/ 0 h 79"/>
                <a:gd name="T2" fmla="*/ 16 w 17"/>
                <a:gd name="T3" fmla="*/ 0 h 79"/>
                <a:gd name="T4" fmla="*/ 16 w 17"/>
                <a:gd name="T5" fmla="*/ 78 h 79"/>
                <a:gd name="T6" fmla="*/ 0 w 17"/>
                <a:gd name="T7" fmla="*/ 78 h 79"/>
                <a:gd name="T8" fmla="*/ 0 w 17"/>
                <a:gd name="T9" fmla="*/ 0 h 79"/>
                <a:gd name="T10" fmla="*/ 0 60000 65536"/>
                <a:gd name="T11" fmla="*/ 0 60000 65536"/>
                <a:gd name="T12" fmla="*/ 0 60000 65536"/>
                <a:gd name="T13" fmla="*/ 0 60000 65536"/>
                <a:gd name="T14" fmla="*/ 0 60000 65536"/>
                <a:gd name="T15" fmla="*/ 0 w 17"/>
                <a:gd name="T16" fmla="*/ 0 h 79"/>
                <a:gd name="T17" fmla="*/ 17 w 17"/>
                <a:gd name="T18" fmla="*/ 79 h 79"/>
              </a:gdLst>
              <a:ahLst/>
              <a:cxnLst>
                <a:cxn ang="T10">
                  <a:pos x="T0" y="T1"/>
                </a:cxn>
                <a:cxn ang="T11">
                  <a:pos x="T2" y="T3"/>
                </a:cxn>
                <a:cxn ang="T12">
                  <a:pos x="T4" y="T5"/>
                </a:cxn>
                <a:cxn ang="T13">
                  <a:pos x="T6" y="T7"/>
                </a:cxn>
                <a:cxn ang="T14">
                  <a:pos x="T8" y="T9"/>
                </a:cxn>
              </a:cxnLst>
              <a:rect l="T15" t="T16" r="T17" b="T18"/>
              <a:pathLst>
                <a:path w="17" h="79">
                  <a:moveTo>
                    <a:pt x="0" y="0"/>
                  </a:moveTo>
                  <a:lnTo>
                    <a:pt x="16" y="0"/>
                  </a:lnTo>
                  <a:lnTo>
                    <a:pt x="16" y="78"/>
                  </a:lnTo>
                  <a:lnTo>
                    <a:pt x="0" y="7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71" name="Freeform 1358"/>
            <p:cNvSpPr>
              <a:spLocks/>
            </p:cNvSpPr>
            <p:nvPr/>
          </p:nvSpPr>
          <p:spPr bwMode="auto">
            <a:xfrm>
              <a:off x="1017" y="1890"/>
              <a:ext cx="17" cy="79"/>
            </a:xfrm>
            <a:custGeom>
              <a:avLst/>
              <a:gdLst>
                <a:gd name="T0" fmla="*/ 0 w 17"/>
                <a:gd name="T1" fmla="*/ 0 h 79"/>
                <a:gd name="T2" fmla="*/ 16 w 17"/>
                <a:gd name="T3" fmla="*/ 0 h 79"/>
                <a:gd name="T4" fmla="*/ 16 w 17"/>
                <a:gd name="T5" fmla="*/ 78 h 79"/>
                <a:gd name="T6" fmla="*/ 0 w 17"/>
                <a:gd name="T7" fmla="*/ 78 h 79"/>
                <a:gd name="T8" fmla="*/ 0 w 17"/>
                <a:gd name="T9" fmla="*/ 0 h 79"/>
                <a:gd name="T10" fmla="*/ 0 60000 65536"/>
                <a:gd name="T11" fmla="*/ 0 60000 65536"/>
                <a:gd name="T12" fmla="*/ 0 60000 65536"/>
                <a:gd name="T13" fmla="*/ 0 60000 65536"/>
                <a:gd name="T14" fmla="*/ 0 60000 65536"/>
                <a:gd name="T15" fmla="*/ 0 w 17"/>
                <a:gd name="T16" fmla="*/ 0 h 79"/>
                <a:gd name="T17" fmla="*/ 17 w 17"/>
                <a:gd name="T18" fmla="*/ 79 h 79"/>
              </a:gdLst>
              <a:ahLst/>
              <a:cxnLst>
                <a:cxn ang="T10">
                  <a:pos x="T0" y="T1"/>
                </a:cxn>
                <a:cxn ang="T11">
                  <a:pos x="T2" y="T3"/>
                </a:cxn>
                <a:cxn ang="T12">
                  <a:pos x="T4" y="T5"/>
                </a:cxn>
                <a:cxn ang="T13">
                  <a:pos x="T6" y="T7"/>
                </a:cxn>
                <a:cxn ang="T14">
                  <a:pos x="T8" y="T9"/>
                </a:cxn>
              </a:cxnLst>
              <a:rect l="T15" t="T16" r="T17" b="T18"/>
              <a:pathLst>
                <a:path w="17" h="79">
                  <a:moveTo>
                    <a:pt x="0" y="0"/>
                  </a:moveTo>
                  <a:lnTo>
                    <a:pt x="16" y="0"/>
                  </a:lnTo>
                  <a:lnTo>
                    <a:pt x="16" y="78"/>
                  </a:lnTo>
                  <a:lnTo>
                    <a:pt x="0" y="7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72" name="Freeform 1359"/>
            <p:cNvSpPr>
              <a:spLocks/>
            </p:cNvSpPr>
            <p:nvPr/>
          </p:nvSpPr>
          <p:spPr bwMode="auto">
            <a:xfrm>
              <a:off x="1017" y="1890"/>
              <a:ext cx="17" cy="79"/>
            </a:xfrm>
            <a:custGeom>
              <a:avLst/>
              <a:gdLst>
                <a:gd name="T0" fmla="*/ 0 w 17"/>
                <a:gd name="T1" fmla="*/ 0 h 79"/>
                <a:gd name="T2" fmla="*/ 16 w 17"/>
                <a:gd name="T3" fmla="*/ 0 h 79"/>
                <a:gd name="T4" fmla="*/ 16 w 17"/>
                <a:gd name="T5" fmla="*/ 78 h 79"/>
                <a:gd name="T6" fmla="*/ 0 w 17"/>
                <a:gd name="T7" fmla="*/ 78 h 79"/>
                <a:gd name="T8" fmla="*/ 0 w 17"/>
                <a:gd name="T9" fmla="*/ 0 h 79"/>
                <a:gd name="T10" fmla="*/ 0 60000 65536"/>
                <a:gd name="T11" fmla="*/ 0 60000 65536"/>
                <a:gd name="T12" fmla="*/ 0 60000 65536"/>
                <a:gd name="T13" fmla="*/ 0 60000 65536"/>
                <a:gd name="T14" fmla="*/ 0 60000 65536"/>
                <a:gd name="T15" fmla="*/ 0 w 17"/>
                <a:gd name="T16" fmla="*/ 0 h 79"/>
                <a:gd name="T17" fmla="*/ 17 w 17"/>
                <a:gd name="T18" fmla="*/ 79 h 79"/>
              </a:gdLst>
              <a:ahLst/>
              <a:cxnLst>
                <a:cxn ang="T10">
                  <a:pos x="T0" y="T1"/>
                </a:cxn>
                <a:cxn ang="T11">
                  <a:pos x="T2" y="T3"/>
                </a:cxn>
                <a:cxn ang="T12">
                  <a:pos x="T4" y="T5"/>
                </a:cxn>
                <a:cxn ang="T13">
                  <a:pos x="T6" y="T7"/>
                </a:cxn>
                <a:cxn ang="T14">
                  <a:pos x="T8" y="T9"/>
                </a:cxn>
              </a:cxnLst>
              <a:rect l="T15" t="T16" r="T17" b="T18"/>
              <a:pathLst>
                <a:path w="17" h="79">
                  <a:moveTo>
                    <a:pt x="0" y="0"/>
                  </a:moveTo>
                  <a:lnTo>
                    <a:pt x="16" y="0"/>
                  </a:lnTo>
                  <a:lnTo>
                    <a:pt x="16" y="78"/>
                  </a:lnTo>
                  <a:lnTo>
                    <a:pt x="0" y="7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73" name="Freeform 1360"/>
            <p:cNvSpPr>
              <a:spLocks/>
            </p:cNvSpPr>
            <p:nvPr/>
          </p:nvSpPr>
          <p:spPr bwMode="auto">
            <a:xfrm>
              <a:off x="1025" y="1890"/>
              <a:ext cx="17" cy="79"/>
            </a:xfrm>
            <a:custGeom>
              <a:avLst/>
              <a:gdLst>
                <a:gd name="T0" fmla="*/ 0 w 17"/>
                <a:gd name="T1" fmla="*/ 0 h 79"/>
                <a:gd name="T2" fmla="*/ 16 w 17"/>
                <a:gd name="T3" fmla="*/ 0 h 79"/>
                <a:gd name="T4" fmla="*/ 16 w 17"/>
                <a:gd name="T5" fmla="*/ 78 h 79"/>
                <a:gd name="T6" fmla="*/ 0 w 17"/>
                <a:gd name="T7" fmla="*/ 78 h 79"/>
                <a:gd name="T8" fmla="*/ 0 w 17"/>
                <a:gd name="T9" fmla="*/ 0 h 79"/>
                <a:gd name="T10" fmla="*/ 0 60000 65536"/>
                <a:gd name="T11" fmla="*/ 0 60000 65536"/>
                <a:gd name="T12" fmla="*/ 0 60000 65536"/>
                <a:gd name="T13" fmla="*/ 0 60000 65536"/>
                <a:gd name="T14" fmla="*/ 0 60000 65536"/>
                <a:gd name="T15" fmla="*/ 0 w 17"/>
                <a:gd name="T16" fmla="*/ 0 h 79"/>
                <a:gd name="T17" fmla="*/ 17 w 17"/>
                <a:gd name="T18" fmla="*/ 79 h 79"/>
              </a:gdLst>
              <a:ahLst/>
              <a:cxnLst>
                <a:cxn ang="T10">
                  <a:pos x="T0" y="T1"/>
                </a:cxn>
                <a:cxn ang="T11">
                  <a:pos x="T2" y="T3"/>
                </a:cxn>
                <a:cxn ang="T12">
                  <a:pos x="T4" y="T5"/>
                </a:cxn>
                <a:cxn ang="T13">
                  <a:pos x="T6" y="T7"/>
                </a:cxn>
                <a:cxn ang="T14">
                  <a:pos x="T8" y="T9"/>
                </a:cxn>
              </a:cxnLst>
              <a:rect l="T15" t="T16" r="T17" b="T18"/>
              <a:pathLst>
                <a:path w="17" h="79">
                  <a:moveTo>
                    <a:pt x="0" y="0"/>
                  </a:moveTo>
                  <a:lnTo>
                    <a:pt x="16" y="0"/>
                  </a:lnTo>
                  <a:lnTo>
                    <a:pt x="16" y="78"/>
                  </a:lnTo>
                  <a:lnTo>
                    <a:pt x="0" y="7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74" name="Freeform 1361"/>
            <p:cNvSpPr>
              <a:spLocks/>
            </p:cNvSpPr>
            <p:nvPr/>
          </p:nvSpPr>
          <p:spPr bwMode="auto">
            <a:xfrm>
              <a:off x="1025" y="1890"/>
              <a:ext cx="17" cy="79"/>
            </a:xfrm>
            <a:custGeom>
              <a:avLst/>
              <a:gdLst>
                <a:gd name="T0" fmla="*/ 0 w 17"/>
                <a:gd name="T1" fmla="*/ 0 h 79"/>
                <a:gd name="T2" fmla="*/ 16 w 17"/>
                <a:gd name="T3" fmla="*/ 0 h 79"/>
                <a:gd name="T4" fmla="*/ 16 w 17"/>
                <a:gd name="T5" fmla="*/ 78 h 79"/>
                <a:gd name="T6" fmla="*/ 0 w 17"/>
                <a:gd name="T7" fmla="*/ 78 h 79"/>
                <a:gd name="T8" fmla="*/ 0 w 17"/>
                <a:gd name="T9" fmla="*/ 0 h 79"/>
                <a:gd name="T10" fmla="*/ 0 60000 65536"/>
                <a:gd name="T11" fmla="*/ 0 60000 65536"/>
                <a:gd name="T12" fmla="*/ 0 60000 65536"/>
                <a:gd name="T13" fmla="*/ 0 60000 65536"/>
                <a:gd name="T14" fmla="*/ 0 60000 65536"/>
                <a:gd name="T15" fmla="*/ 0 w 17"/>
                <a:gd name="T16" fmla="*/ 0 h 79"/>
                <a:gd name="T17" fmla="*/ 17 w 17"/>
                <a:gd name="T18" fmla="*/ 79 h 79"/>
              </a:gdLst>
              <a:ahLst/>
              <a:cxnLst>
                <a:cxn ang="T10">
                  <a:pos x="T0" y="T1"/>
                </a:cxn>
                <a:cxn ang="T11">
                  <a:pos x="T2" y="T3"/>
                </a:cxn>
                <a:cxn ang="T12">
                  <a:pos x="T4" y="T5"/>
                </a:cxn>
                <a:cxn ang="T13">
                  <a:pos x="T6" y="T7"/>
                </a:cxn>
                <a:cxn ang="T14">
                  <a:pos x="T8" y="T9"/>
                </a:cxn>
              </a:cxnLst>
              <a:rect l="T15" t="T16" r="T17" b="T18"/>
              <a:pathLst>
                <a:path w="17" h="79">
                  <a:moveTo>
                    <a:pt x="0" y="0"/>
                  </a:moveTo>
                  <a:lnTo>
                    <a:pt x="16" y="0"/>
                  </a:lnTo>
                  <a:lnTo>
                    <a:pt x="16" y="78"/>
                  </a:lnTo>
                  <a:lnTo>
                    <a:pt x="0" y="7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75" name="Freeform 1362"/>
            <p:cNvSpPr>
              <a:spLocks/>
            </p:cNvSpPr>
            <p:nvPr/>
          </p:nvSpPr>
          <p:spPr bwMode="auto">
            <a:xfrm>
              <a:off x="1025" y="1894"/>
              <a:ext cx="17" cy="75"/>
            </a:xfrm>
            <a:custGeom>
              <a:avLst/>
              <a:gdLst>
                <a:gd name="T0" fmla="*/ 0 w 17"/>
                <a:gd name="T1" fmla="*/ 0 h 75"/>
                <a:gd name="T2" fmla="*/ 16 w 17"/>
                <a:gd name="T3" fmla="*/ 0 h 75"/>
                <a:gd name="T4" fmla="*/ 16 w 17"/>
                <a:gd name="T5" fmla="*/ 74 h 75"/>
                <a:gd name="T6" fmla="*/ 0 w 17"/>
                <a:gd name="T7" fmla="*/ 74 h 75"/>
                <a:gd name="T8" fmla="*/ 0 w 17"/>
                <a:gd name="T9" fmla="*/ 0 h 75"/>
                <a:gd name="T10" fmla="*/ 0 60000 65536"/>
                <a:gd name="T11" fmla="*/ 0 60000 65536"/>
                <a:gd name="T12" fmla="*/ 0 60000 65536"/>
                <a:gd name="T13" fmla="*/ 0 60000 65536"/>
                <a:gd name="T14" fmla="*/ 0 60000 65536"/>
                <a:gd name="T15" fmla="*/ 0 w 17"/>
                <a:gd name="T16" fmla="*/ 0 h 75"/>
                <a:gd name="T17" fmla="*/ 17 w 17"/>
                <a:gd name="T18" fmla="*/ 75 h 75"/>
              </a:gdLst>
              <a:ahLst/>
              <a:cxnLst>
                <a:cxn ang="T10">
                  <a:pos x="T0" y="T1"/>
                </a:cxn>
                <a:cxn ang="T11">
                  <a:pos x="T2" y="T3"/>
                </a:cxn>
                <a:cxn ang="T12">
                  <a:pos x="T4" y="T5"/>
                </a:cxn>
                <a:cxn ang="T13">
                  <a:pos x="T6" y="T7"/>
                </a:cxn>
                <a:cxn ang="T14">
                  <a:pos x="T8" y="T9"/>
                </a:cxn>
              </a:cxnLst>
              <a:rect l="T15" t="T16" r="T17" b="T18"/>
              <a:pathLst>
                <a:path w="17" h="75">
                  <a:moveTo>
                    <a:pt x="0" y="0"/>
                  </a:moveTo>
                  <a:lnTo>
                    <a:pt x="16" y="0"/>
                  </a:lnTo>
                  <a:lnTo>
                    <a:pt x="16" y="74"/>
                  </a:lnTo>
                  <a:lnTo>
                    <a:pt x="0" y="7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76" name="Freeform 1363"/>
            <p:cNvSpPr>
              <a:spLocks/>
            </p:cNvSpPr>
            <p:nvPr/>
          </p:nvSpPr>
          <p:spPr bwMode="auto">
            <a:xfrm>
              <a:off x="1030" y="1894"/>
              <a:ext cx="17" cy="75"/>
            </a:xfrm>
            <a:custGeom>
              <a:avLst/>
              <a:gdLst>
                <a:gd name="T0" fmla="*/ 0 w 17"/>
                <a:gd name="T1" fmla="*/ 0 h 75"/>
                <a:gd name="T2" fmla="*/ 16 w 17"/>
                <a:gd name="T3" fmla="*/ 0 h 75"/>
                <a:gd name="T4" fmla="*/ 16 w 17"/>
                <a:gd name="T5" fmla="*/ 74 h 75"/>
                <a:gd name="T6" fmla="*/ 0 w 17"/>
                <a:gd name="T7" fmla="*/ 74 h 75"/>
                <a:gd name="T8" fmla="*/ 0 w 17"/>
                <a:gd name="T9" fmla="*/ 0 h 75"/>
                <a:gd name="T10" fmla="*/ 0 60000 65536"/>
                <a:gd name="T11" fmla="*/ 0 60000 65536"/>
                <a:gd name="T12" fmla="*/ 0 60000 65536"/>
                <a:gd name="T13" fmla="*/ 0 60000 65536"/>
                <a:gd name="T14" fmla="*/ 0 60000 65536"/>
                <a:gd name="T15" fmla="*/ 0 w 17"/>
                <a:gd name="T16" fmla="*/ 0 h 75"/>
                <a:gd name="T17" fmla="*/ 17 w 17"/>
                <a:gd name="T18" fmla="*/ 75 h 75"/>
              </a:gdLst>
              <a:ahLst/>
              <a:cxnLst>
                <a:cxn ang="T10">
                  <a:pos x="T0" y="T1"/>
                </a:cxn>
                <a:cxn ang="T11">
                  <a:pos x="T2" y="T3"/>
                </a:cxn>
                <a:cxn ang="T12">
                  <a:pos x="T4" y="T5"/>
                </a:cxn>
                <a:cxn ang="T13">
                  <a:pos x="T6" y="T7"/>
                </a:cxn>
                <a:cxn ang="T14">
                  <a:pos x="T8" y="T9"/>
                </a:cxn>
              </a:cxnLst>
              <a:rect l="T15" t="T16" r="T17" b="T18"/>
              <a:pathLst>
                <a:path w="17" h="75">
                  <a:moveTo>
                    <a:pt x="0" y="0"/>
                  </a:moveTo>
                  <a:lnTo>
                    <a:pt x="16" y="0"/>
                  </a:lnTo>
                  <a:lnTo>
                    <a:pt x="16" y="74"/>
                  </a:lnTo>
                  <a:lnTo>
                    <a:pt x="0" y="7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77" name="Freeform 1364"/>
            <p:cNvSpPr>
              <a:spLocks/>
            </p:cNvSpPr>
            <p:nvPr/>
          </p:nvSpPr>
          <p:spPr bwMode="auto">
            <a:xfrm>
              <a:off x="1030" y="1894"/>
              <a:ext cx="17" cy="75"/>
            </a:xfrm>
            <a:custGeom>
              <a:avLst/>
              <a:gdLst>
                <a:gd name="T0" fmla="*/ 0 w 17"/>
                <a:gd name="T1" fmla="*/ 0 h 75"/>
                <a:gd name="T2" fmla="*/ 16 w 17"/>
                <a:gd name="T3" fmla="*/ 0 h 75"/>
                <a:gd name="T4" fmla="*/ 16 w 17"/>
                <a:gd name="T5" fmla="*/ 74 h 75"/>
                <a:gd name="T6" fmla="*/ 0 w 17"/>
                <a:gd name="T7" fmla="*/ 74 h 75"/>
                <a:gd name="T8" fmla="*/ 0 w 17"/>
                <a:gd name="T9" fmla="*/ 0 h 75"/>
                <a:gd name="T10" fmla="*/ 0 60000 65536"/>
                <a:gd name="T11" fmla="*/ 0 60000 65536"/>
                <a:gd name="T12" fmla="*/ 0 60000 65536"/>
                <a:gd name="T13" fmla="*/ 0 60000 65536"/>
                <a:gd name="T14" fmla="*/ 0 60000 65536"/>
                <a:gd name="T15" fmla="*/ 0 w 17"/>
                <a:gd name="T16" fmla="*/ 0 h 75"/>
                <a:gd name="T17" fmla="*/ 17 w 17"/>
                <a:gd name="T18" fmla="*/ 75 h 75"/>
              </a:gdLst>
              <a:ahLst/>
              <a:cxnLst>
                <a:cxn ang="T10">
                  <a:pos x="T0" y="T1"/>
                </a:cxn>
                <a:cxn ang="T11">
                  <a:pos x="T2" y="T3"/>
                </a:cxn>
                <a:cxn ang="T12">
                  <a:pos x="T4" y="T5"/>
                </a:cxn>
                <a:cxn ang="T13">
                  <a:pos x="T6" y="T7"/>
                </a:cxn>
                <a:cxn ang="T14">
                  <a:pos x="T8" y="T9"/>
                </a:cxn>
              </a:cxnLst>
              <a:rect l="T15" t="T16" r="T17" b="T18"/>
              <a:pathLst>
                <a:path w="17" h="75">
                  <a:moveTo>
                    <a:pt x="0" y="0"/>
                  </a:moveTo>
                  <a:lnTo>
                    <a:pt x="16" y="0"/>
                  </a:lnTo>
                  <a:lnTo>
                    <a:pt x="16" y="74"/>
                  </a:lnTo>
                  <a:lnTo>
                    <a:pt x="0" y="7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78" name="Freeform 1365"/>
            <p:cNvSpPr>
              <a:spLocks/>
            </p:cNvSpPr>
            <p:nvPr/>
          </p:nvSpPr>
          <p:spPr bwMode="auto">
            <a:xfrm>
              <a:off x="1036" y="1894"/>
              <a:ext cx="17" cy="75"/>
            </a:xfrm>
            <a:custGeom>
              <a:avLst/>
              <a:gdLst>
                <a:gd name="T0" fmla="*/ 0 w 17"/>
                <a:gd name="T1" fmla="*/ 0 h 75"/>
                <a:gd name="T2" fmla="*/ 16 w 17"/>
                <a:gd name="T3" fmla="*/ 0 h 75"/>
                <a:gd name="T4" fmla="*/ 16 w 17"/>
                <a:gd name="T5" fmla="*/ 74 h 75"/>
                <a:gd name="T6" fmla="*/ 0 w 17"/>
                <a:gd name="T7" fmla="*/ 74 h 75"/>
                <a:gd name="T8" fmla="*/ 0 w 17"/>
                <a:gd name="T9" fmla="*/ 0 h 75"/>
                <a:gd name="T10" fmla="*/ 0 60000 65536"/>
                <a:gd name="T11" fmla="*/ 0 60000 65536"/>
                <a:gd name="T12" fmla="*/ 0 60000 65536"/>
                <a:gd name="T13" fmla="*/ 0 60000 65536"/>
                <a:gd name="T14" fmla="*/ 0 60000 65536"/>
                <a:gd name="T15" fmla="*/ 0 w 17"/>
                <a:gd name="T16" fmla="*/ 0 h 75"/>
                <a:gd name="T17" fmla="*/ 17 w 17"/>
                <a:gd name="T18" fmla="*/ 75 h 75"/>
              </a:gdLst>
              <a:ahLst/>
              <a:cxnLst>
                <a:cxn ang="T10">
                  <a:pos x="T0" y="T1"/>
                </a:cxn>
                <a:cxn ang="T11">
                  <a:pos x="T2" y="T3"/>
                </a:cxn>
                <a:cxn ang="T12">
                  <a:pos x="T4" y="T5"/>
                </a:cxn>
                <a:cxn ang="T13">
                  <a:pos x="T6" y="T7"/>
                </a:cxn>
                <a:cxn ang="T14">
                  <a:pos x="T8" y="T9"/>
                </a:cxn>
              </a:cxnLst>
              <a:rect l="T15" t="T16" r="T17" b="T18"/>
              <a:pathLst>
                <a:path w="17" h="75">
                  <a:moveTo>
                    <a:pt x="0" y="0"/>
                  </a:moveTo>
                  <a:lnTo>
                    <a:pt x="16" y="0"/>
                  </a:lnTo>
                  <a:lnTo>
                    <a:pt x="16" y="74"/>
                  </a:lnTo>
                  <a:lnTo>
                    <a:pt x="0" y="7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79" name="Freeform 1366"/>
            <p:cNvSpPr>
              <a:spLocks/>
            </p:cNvSpPr>
            <p:nvPr/>
          </p:nvSpPr>
          <p:spPr bwMode="auto">
            <a:xfrm>
              <a:off x="1036" y="1894"/>
              <a:ext cx="17" cy="75"/>
            </a:xfrm>
            <a:custGeom>
              <a:avLst/>
              <a:gdLst>
                <a:gd name="T0" fmla="*/ 0 w 17"/>
                <a:gd name="T1" fmla="*/ 0 h 75"/>
                <a:gd name="T2" fmla="*/ 16 w 17"/>
                <a:gd name="T3" fmla="*/ 0 h 75"/>
                <a:gd name="T4" fmla="*/ 16 w 17"/>
                <a:gd name="T5" fmla="*/ 74 h 75"/>
                <a:gd name="T6" fmla="*/ 0 w 17"/>
                <a:gd name="T7" fmla="*/ 74 h 75"/>
                <a:gd name="T8" fmla="*/ 0 w 17"/>
                <a:gd name="T9" fmla="*/ 0 h 75"/>
                <a:gd name="T10" fmla="*/ 0 60000 65536"/>
                <a:gd name="T11" fmla="*/ 0 60000 65536"/>
                <a:gd name="T12" fmla="*/ 0 60000 65536"/>
                <a:gd name="T13" fmla="*/ 0 60000 65536"/>
                <a:gd name="T14" fmla="*/ 0 60000 65536"/>
                <a:gd name="T15" fmla="*/ 0 w 17"/>
                <a:gd name="T16" fmla="*/ 0 h 75"/>
                <a:gd name="T17" fmla="*/ 17 w 17"/>
                <a:gd name="T18" fmla="*/ 75 h 75"/>
              </a:gdLst>
              <a:ahLst/>
              <a:cxnLst>
                <a:cxn ang="T10">
                  <a:pos x="T0" y="T1"/>
                </a:cxn>
                <a:cxn ang="T11">
                  <a:pos x="T2" y="T3"/>
                </a:cxn>
                <a:cxn ang="T12">
                  <a:pos x="T4" y="T5"/>
                </a:cxn>
                <a:cxn ang="T13">
                  <a:pos x="T6" y="T7"/>
                </a:cxn>
                <a:cxn ang="T14">
                  <a:pos x="T8" y="T9"/>
                </a:cxn>
              </a:cxnLst>
              <a:rect l="T15" t="T16" r="T17" b="T18"/>
              <a:pathLst>
                <a:path w="17" h="75">
                  <a:moveTo>
                    <a:pt x="0" y="0"/>
                  </a:moveTo>
                  <a:lnTo>
                    <a:pt x="16" y="0"/>
                  </a:lnTo>
                  <a:lnTo>
                    <a:pt x="16" y="74"/>
                  </a:lnTo>
                  <a:lnTo>
                    <a:pt x="0" y="7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80" name="Freeform 1367"/>
            <p:cNvSpPr>
              <a:spLocks/>
            </p:cNvSpPr>
            <p:nvPr/>
          </p:nvSpPr>
          <p:spPr bwMode="auto">
            <a:xfrm>
              <a:off x="1041" y="1894"/>
              <a:ext cx="17" cy="75"/>
            </a:xfrm>
            <a:custGeom>
              <a:avLst/>
              <a:gdLst>
                <a:gd name="T0" fmla="*/ 0 w 17"/>
                <a:gd name="T1" fmla="*/ 0 h 75"/>
                <a:gd name="T2" fmla="*/ 16 w 17"/>
                <a:gd name="T3" fmla="*/ 0 h 75"/>
                <a:gd name="T4" fmla="*/ 16 w 17"/>
                <a:gd name="T5" fmla="*/ 74 h 75"/>
                <a:gd name="T6" fmla="*/ 0 w 17"/>
                <a:gd name="T7" fmla="*/ 74 h 75"/>
                <a:gd name="T8" fmla="*/ 0 w 17"/>
                <a:gd name="T9" fmla="*/ 0 h 75"/>
                <a:gd name="T10" fmla="*/ 0 60000 65536"/>
                <a:gd name="T11" fmla="*/ 0 60000 65536"/>
                <a:gd name="T12" fmla="*/ 0 60000 65536"/>
                <a:gd name="T13" fmla="*/ 0 60000 65536"/>
                <a:gd name="T14" fmla="*/ 0 60000 65536"/>
                <a:gd name="T15" fmla="*/ 0 w 17"/>
                <a:gd name="T16" fmla="*/ 0 h 75"/>
                <a:gd name="T17" fmla="*/ 17 w 17"/>
                <a:gd name="T18" fmla="*/ 75 h 75"/>
              </a:gdLst>
              <a:ahLst/>
              <a:cxnLst>
                <a:cxn ang="T10">
                  <a:pos x="T0" y="T1"/>
                </a:cxn>
                <a:cxn ang="T11">
                  <a:pos x="T2" y="T3"/>
                </a:cxn>
                <a:cxn ang="T12">
                  <a:pos x="T4" y="T5"/>
                </a:cxn>
                <a:cxn ang="T13">
                  <a:pos x="T6" y="T7"/>
                </a:cxn>
                <a:cxn ang="T14">
                  <a:pos x="T8" y="T9"/>
                </a:cxn>
              </a:cxnLst>
              <a:rect l="T15" t="T16" r="T17" b="T18"/>
              <a:pathLst>
                <a:path w="17" h="75">
                  <a:moveTo>
                    <a:pt x="0" y="0"/>
                  </a:moveTo>
                  <a:lnTo>
                    <a:pt x="16" y="0"/>
                  </a:lnTo>
                  <a:lnTo>
                    <a:pt x="16" y="74"/>
                  </a:lnTo>
                  <a:lnTo>
                    <a:pt x="0" y="7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81" name="Freeform 1368"/>
            <p:cNvSpPr>
              <a:spLocks/>
            </p:cNvSpPr>
            <p:nvPr/>
          </p:nvSpPr>
          <p:spPr bwMode="auto">
            <a:xfrm>
              <a:off x="1041" y="1899"/>
              <a:ext cx="17" cy="70"/>
            </a:xfrm>
            <a:custGeom>
              <a:avLst/>
              <a:gdLst>
                <a:gd name="T0" fmla="*/ 0 w 17"/>
                <a:gd name="T1" fmla="*/ 0 h 70"/>
                <a:gd name="T2" fmla="*/ 16 w 17"/>
                <a:gd name="T3" fmla="*/ 0 h 70"/>
                <a:gd name="T4" fmla="*/ 16 w 17"/>
                <a:gd name="T5" fmla="*/ 69 h 70"/>
                <a:gd name="T6" fmla="*/ 0 w 17"/>
                <a:gd name="T7" fmla="*/ 69 h 70"/>
                <a:gd name="T8" fmla="*/ 0 w 17"/>
                <a:gd name="T9" fmla="*/ 0 h 70"/>
                <a:gd name="T10" fmla="*/ 0 60000 65536"/>
                <a:gd name="T11" fmla="*/ 0 60000 65536"/>
                <a:gd name="T12" fmla="*/ 0 60000 65536"/>
                <a:gd name="T13" fmla="*/ 0 60000 65536"/>
                <a:gd name="T14" fmla="*/ 0 60000 65536"/>
                <a:gd name="T15" fmla="*/ 0 w 17"/>
                <a:gd name="T16" fmla="*/ 0 h 70"/>
                <a:gd name="T17" fmla="*/ 17 w 17"/>
                <a:gd name="T18" fmla="*/ 70 h 70"/>
              </a:gdLst>
              <a:ahLst/>
              <a:cxnLst>
                <a:cxn ang="T10">
                  <a:pos x="T0" y="T1"/>
                </a:cxn>
                <a:cxn ang="T11">
                  <a:pos x="T2" y="T3"/>
                </a:cxn>
                <a:cxn ang="T12">
                  <a:pos x="T4" y="T5"/>
                </a:cxn>
                <a:cxn ang="T13">
                  <a:pos x="T6" y="T7"/>
                </a:cxn>
                <a:cxn ang="T14">
                  <a:pos x="T8" y="T9"/>
                </a:cxn>
              </a:cxnLst>
              <a:rect l="T15" t="T16" r="T17" b="T18"/>
              <a:pathLst>
                <a:path w="17" h="70">
                  <a:moveTo>
                    <a:pt x="0" y="0"/>
                  </a:moveTo>
                  <a:lnTo>
                    <a:pt x="16" y="0"/>
                  </a:lnTo>
                  <a:lnTo>
                    <a:pt x="16" y="69"/>
                  </a:lnTo>
                  <a:lnTo>
                    <a:pt x="0" y="6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82" name="Freeform 1369"/>
            <p:cNvSpPr>
              <a:spLocks/>
            </p:cNvSpPr>
            <p:nvPr/>
          </p:nvSpPr>
          <p:spPr bwMode="auto">
            <a:xfrm>
              <a:off x="1041" y="1899"/>
              <a:ext cx="17" cy="70"/>
            </a:xfrm>
            <a:custGeom>
              <a:avLst/>
              <a:gdLst>
                <a:gd name="T0" fmla="*/ 0 w 17"/>
                <a:gd name="T1" fmla="*/ 0 h 70"/>
                <a:gd name="T2" fmla="*/ 16 w 17"/>
                <a:gd name="T3" fmla="*/ 0 h 70"/>
                <a:gd name="T4" fmla="*/ 16 w 17"/>
                <a:gd name="T5" fmla="*/ 69 h 70"/>
                <a:gd name="T6" fmla="*/ 0 w 17"/>
                <a:gd name="T7" fmla="*/ 69 h 70"/>
                <a:gd name="T8" fmla="*/ 0 w 17"/>
                <a:gd name="T9" fmla="*/ 0 h 70"/>
                <a:gd name="T10" fmla="*/ 0 60000 65536"/>
                <a:gd name="T11" fmla="*/ 0 60000 65536"/>
                <a:gd name="T12" fmla="*/ 0 60000 65536"/>
                <a:gd name="T13" fmla="*/ 0 60000 65536"/>
                <a:gd name="T14" fmla="*/ 0 60000 65536"/>
                <a:gd name="T15" fmla="*/ 0 w 17"/>
                <a:gd name="T16" fmla="*/ 0 h 70"/>
                <a:gd name="T17" fmla="*/ 17 w 17"/>
                <a:gd name="T18" fmla="*/ 70 h 70"/>
              </a:gdLst>
              <a:ahLst/>
              <a:cxnLst>
                <a:cxn ang="T10">
                  <a:pos x="T0" y="T1"/>
                </a:cxn>
                <a:cxn ang="T11">
                  <a:pos x="T2" y="T3"/>
                </a:cxn>
                <a:cxn ang="T12">
                  <a:pos x="T4" y="T5"/>
                </a:cxn>
                <a:cxn ang="T13">
                  <a:pos x="T6" y="T7"/>
                </a:cxn>
                <a:cxn ang="T14">
                  <a:pos x="T8" y="T9"/>
                </a:cxn>
              </a:cxnLst>
              <a:rect l="T15" t="T16" r="T17" b="T18"/>
              <a:pathLst>
                <a:path w="17" h="70">
                  <a:moveTo>
                    <a:pt x="0" y="0"/>
                  </a:moveTo>
                  <a:lnTo>
                    <a:pt x="16" y="0"/>
                  </a:lnTo>
                  <a:lnTo>
                    <a:pt x="16" y="69"/>
                  </a:lnTo>
                  <a:lnTo>
                    <a:pt x="0" y="6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83" name="Freeform 1370"/>
            <p:cNvSpPr>
              <a:spLocks/>
            </p:cNvSpPr>
            <p:nvPr/>
          </p:nvSpPr>
          <p:spPr bwMode="auto">
            <a:xfrm>
              <a:off x="1049" y="1899"/>
              <a:ext cx="17" cy="70"/>
            </a:xfrm>
            <a:custGeom>
              <a:avLst/>
              <a:gdLst>
                <a:gd name="T0" fmla="*/ 0 w 17"/>
                <a:gd name="T1" fmla="*/ 0 h 70"/>
                <a:gd name="T2" fmla="*/ 16 w 17"/>
                <a:gd name="T3" fmla="*/ 0 h 70"/>
                <a:gd name="T4" fmla="*/ 16 w 17"/>
                <a:gd name="T5" fmla="*/ 69 h 70"/>
                <a:gd name="T6" fmla="*/ 0 w 17"/>
                <a:gd name="T7" fmla="*/ 69 h 70"/>
                <a:gd name="T8" fmla="*/ 0 w 17"/>
                <a:gd name="T9" fmla="*/ 0 h 70"/>
                <a:gd name="T10" fmla="*/ 0 60000 65536"/>
                <a:gd name="T11" fmla="*/ 0 60000 65536"/>
                <a:gd name="T12" fmla="*/ 0 60000 65536"/>
                <a:gd name="T13" fmla="*/ 0 60000 65536"/>
                <a:gd name="T14" fmla="*/ 0 60000 65536"/>
                <a:gd name="T15" fmla="*/ 0 w 17"/>
                <a:gd name="T16" fmla="*/ 0 h 70"/>
                <a:gd name="T17" fmla="*/ 17 w 17"/>
                <a:gd name="T18" fmla="*/ 70 h 70"/>
              </a:gdLst>
              <a:ahLst/>
              <a:cxnLst>
                <a:cxn ang="T10">
                  <a:pos x="T0" y="T1"/>
                </a:cxn>
                <a:cxn ang="T11">
                  <a:pos x="T2" y="T3"/>
                </a:cxn>
                <a:cxn ang="T12">
                  <a:pos x="T4" y="T5"/>
                </a:cxn>
                <a:cxn ang="T13">
                  <a:pos x="T6" y="T7"/>
                </a:cxn>
                <a:cxn ang="T14">
                  <a:pos x="T8" y="T9"/>
                </a:cxn>
              </a:cxnLst>
              <a:rect l="T15" t="T16" r="T17" b="T18"/>
              <a:pathLst>
                <a:path w="17" h="70">
                  <a:moveTo>
                    <a:pt x="0" y="0"/>
                  </a:moveTo>
                  <a:lnTo>
                    <a:pt x="16" y="0"/>
                  </a:lnTo>
                  <a:lnTo>
                    <a:pt x="16" y="69"/>
                  </a:lnTo>
                  <a:lnTo>
                    <a:pt x="0" y="6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84" name="Freeform 1371"/>
            <p:cNvSpPr>
              <a:spLocks/>
            </p:cNvSpPr>
            <p:nvPr/>
          </p:nvSpPr>
          <p:spPr bwMode="auto">
            <a:xfrm>
              <a:off x="1049" y="1899"/>
              <a:ext cx="17" cy="70"/>
            </a:xfrm>
            <a:custGeom>
              <a:avLst/>
              <a:gdLst>
                <a:gd name="T0" fmla="*/ 0 w 17"/>
                <a:gd name="T1" fmla="*/ 0 h 70"/>
                <a:gd name="T2" fmla="*/ 16 w 17"/>
                <a:gd name="T3" fmla="*/ 0 h 70"/>
                <a:gd name="T4" fmla="*/ 16 w 17"/>
                <a:gd name="T5" fmla="*/ 69 h 70"/>
                <a:gd name="T6" fmla="*/ 0 w 17"/>
                <a:gd name="T7" fmla="*/ 69 h 70"/>
                <a:gd name="T8" fmla="*/ 0 w 17"/>
                <a:gd name="T9" fmla="*/ 0 h 70"/>
                <a:gd name="T10" fmla="*/ 0 60000 65536"/>
                <a:gd name="T11" fmla="*/ 0 60000 65536"/>
                <a:gd name="T12" fmla="*/ 0 60000 65536"/>
                <a:gd name="T13" fmla="*/ 0 60000 65536"/>
                <a:gd name="T14" fmla="*/ 0 60000 65536"/>
                <a:gd name="T15" fmla="*/ 0 w 17"/>
                <a:gd name="T16" fmla="*/ 0 h 70"/>
                <a:gd name="T17" fmla="*/ 17 w 17"/>
                <a:gd name="T18" fmla="*/ 70 h 70"/>
              </a:gdLst>
              <a:ahLst/>
              <a:cxnLst>
                <a:cxn ang="T10">
                  <a:pos x="T0" y="T1"/>
                </a:cxn>
                <a:cxn ang="T11">
                  <a:pos x="T2" y="T3"/>
                </a:cxn>
                <a:cxn ang="T12">
                  <a:pos x="T4" y="T5"/>
                </a:cxn>
                <a:cxn ang="T13">
                  <a:pos x="T6" y="T7"/>
                </a:cxn>
                <a:cxn ang="T14">
                  <a:pos x="T8" y="T9"/>
                </a:cxn>
              </a:cxnLst>
              <a:rect l="T15" t="T16" r="T17" b="T18"/>
              <a:pathLst>
                <a:path w="17" h="70">
                  <a:moveTo>
                    <a:pt x="0" y="0"/>
                  </a:moveTo>
                  <a:lnTo>
                    <a:pt x="16" y="0"/>
                  </a:lnTo>
                  <a:lnTo>
                    <a:pt x="16" y="69"/>
                  </a:lnTo>
                  <a:lnTo>
                    <a:pt x="0" y="6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85" name="Freeform 1372"/>
            <p:cNvSpPr>
              <a:spLocks/>
            </p:cNvSpPr>
            <p:nvPr/>
          </p:nvSpPr>
          <p:spPr bwMode="auto">
            <a:xfrm>
              <a:off x="1054" y="1899"/>
              <a:ext cx="17" cy="70"/>
            </a:xfrm>
            <a:custGeom>
              <a:avLst/>
              <a:gdLst>
                <a:gd name="T0" fmla="*/ 0 w 17"/>
                <a:gd name="T1" fmla="*/ 0 h 70"/>
                <a:gd name="T2" fmla="*/ 16 w 17"/>
                <a:gd name="T3" fmla="*/ 0 h 70"/>
                <a:gd name="T4" fmla="*/ 16 w 17"/>
                <a:gd name="T5" fmla="*/ 69 h 70"/>
                <a:gd name="T6" fmla="*/ 0 w 17"/>
                <a:gd name="T7" fmla="*/ 69 h 70"/>
                <a:gd name="T8" fmla="*/ 0 w 17"/>
                <a:gd name="T9" fmla="*/ 0 h 70"/>
                <a:gd name="T10" fmla="*/ 0 60000 65536"/>
                <a:gd name="T11" fmla="*/ 0 60000 65536"/>
                <a:gd name="T12" fmla="*/ 0 60000 65536"/>
                <a:gd name="T13" fmla="*/ 0 60000 65536"/>
                <a:gd name="T14" fmla="*/ 0 60000 65536"/>
                <a:gd name="T15" fmla="*/ 0 w 17"/>
                <a:gd name="T16" fmla="*/ 0 h 70"/>
                <a:gd name="T17" fmla="*/ 17 w 17"/>
                <a:gd name="T18" fmla="*/ 70 h 70"/>
              </a:gdLst>
              <a:ahLst/>
              <a:cxnLst>
                <a:cxn ang="T10">
                  <a:pos x="T0" y="T1"/>
                </a:cxn>
                <a:cxn ang="T11">
                  <a:pos x="T2" y="T3"/>
                </a:cxn>
                <a:cxn ang="T12">
                  <a:pos x="T4" y="T5"/>
                </a:cxn>
                <a:cxn ang="T13">
                  <a:pos x="T6" y="T7"/>
                </a:cxn>
                <a:cxn ang="T14">
                  <a:pos x="T8" y="T9"/>
                </a:cxn>
              </a:cxnLst>
              <a:rect l="T15" t="T16" r="T17" b="T18"/>
              <a:pathLst>
                <a:path w="17" h="70">
                  <a:moveTo>
                    <a:pt x="0" y="0"/>
                  </a:moveTo>
                  <a:lnTo>
                    <a:pt x="16" y="0"/>
                  </a:lnTo>
                  <a:lnTo>
                    <a:pt x="16" y="69"/>
                  </a:lnTo>
                  <a:lnTo>
                    <a:pt x="0" y="6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86" name="Freeform 1373"/>
            <p:cNvSpPr>
              <a:spLocks/>
            </p:cNvSpPr>
            <p:nvPr/>
          </p:nvSpPr>
          <p:spPr bwMode="auto">
            <a:xfrm>
              <a:off x="1054" y="1899"/>
              <a:ext cx="17" cy="70"/>
            </a:xfrm>
            <a:custGeom>
              <a:avLst/>
              <a:gdLst>
                <a:gd name="T0" fmla="*/ 0 w 17"/>
                <a:gd name="T1" fmla="*/ 0 h 70"/>
                <a:gd name="T2" fmla="*/ 16 w 17"/>
                <a:gd name="T3" fmla="*/ 0 h 70"/>
                <a:gd name="T4" fmla="*/ 16 w 17"/>
                <a:gd name="T5" fmla="*/ 69 h 70"/>
                <a:gd name="T6" fmla="*/ 0 w 17"/>
                <a:gd name="T7" fmla="*/ 69 h 70"/>
                <a:gd name="T8" fmla="*/ 0 w 17"/>
                <a:gd name="T9" fmla="*/ 0 h 70"/>
                <a:gd name="T10" fmla="*/ 0 60000 65536"/>
                <a:gd name="T11" fmla="*/ 0 60000 65536"/>
                <a:gd name="T12" fmla="*/ 0 60000 65536"/>
                <a:gd name="T13" fmla="*/ 0 60000 65536"/>
                <a:gd name="T14" fmla="*/ 0 60000 65536"/>
                <a:gd name="T15" fmla="*/ 0 w 17"/>
                <a:gd name="T16" fmla="*/ 0 h 70"/>
                <a:gd name="T17" fmla="*/ 17 w 17"/>
                <a:gd name="T18" fmla="*/ 70 h 70"/>
              </a:gdLst>
              <a:ahLst/>
              <a:cxnLst>
                <a:cxn ang="T10">
                  <a:pos x="T0" y="T1"/>
                </a:cxn>
                <a:cxn ang="T11">
                  <a:pos x="T2" y="T3"/>
                </a:cxn>
                <a:cxn ang="T12">
                  <a:pos x="T4" y="T5"/>
                </a:cxn>
                <a:cxn ang="T13">
                  <a:pos x="T6" y="T7"/>
                </a:cxn>
                <a:cxn ang="T14">
                  <a:pos x="T8" y="T9"/>
                </a:cxn>
              </a:cxnLst>
              <a:rect l="T15" t="T16" r="T17" b="T18"/>
              <a:pathLst>
                <a:path w="17" h="70">
                  <a:moveTo>
                    <a:pt x="0" y="0"/>
                  </a:moveTo>
                  <a:lnTo>
                    <a:pt x="16" y="0"/>
                  </a:lnTo>
                  <a:lnTo>
                    <a:pt x="16" y="69"/>
                  </a:lnTo>
                  <a:lnTo>
                    <a:pt x="0" y="6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87" name="Freeform 1374"/>
            <p:cNvSpPr>
              <a:spLocks/>
            </p:cNvSpPr>
            <p:nvPr/>
          </p:nvSpPr>
          <p:spPr bwMode="auto">
            <a:xfrm>
              <a:off x="1059" y="1899"/>
              <a:ext cx="17" cy="70"/>
            </a:xfrm>
            <a:custGeom>
              <a:avLst/>
              <a:gdLst>
                <a:gd name="T0" fmla="*/ 0 w 17"/>
                <a:gd name="T1" fmla="*/ 0 h 70"/>
                <a:gd name="T2" fmla="*/ 16 w 17"/>
                <a:gd name="T3" fmla="*/ 0 h 70"/>
                <a:gd name="T4" fmla="*/ 16 w 17"/>
                <a:gd name="T5" fmla="*/ 69 h 70"/>
                <a:gd name="T6" fmla="*/ 0 w 17"/>
                <a:gd name="T7" fmla="*/ 69 h 70"/>
                <a:gd name="T8" fmla="*/ 0 w 17"/>
                <a:gd name="T9" fmla="*/ 0 h 70"/>
                <a:gd name="T10" fmla="*/ 0 60000 65536"/>
                <a:gd name="T11" fmla="*/ 0 60000 65536"/>
                <a:gd name="T12" fmla="*/ 0 60000 65536"/>
                <a:gd name="T13" fmla="*/ 0 60000 65536"/>
                <a:gd name="T14" fmla="*/ 0 60000 65536"/>
                <a:gd name="T15" fmla="*/ 0 w 17"/>
                <a:gd name="T16" fmla="*/ 0 h 70"/>
                <a:gd name="T17" fmla="*/ 17 w 17"/>
                <a:gd name="T18" fmla="*/ 70 h 70"/>
              </a:gdLst>
              <a:ahLst/>
              <a:cxnLst>
                <a:cxn ang="T10">
                  <a:pos x="T0" y="T1"/>
                </a:cxn>
                <a:cxn ang="T11">
                  <a:pos x="T2" y="T3"/>
                </a:cxn>
                <a:cxn ang="T12">
                  <a:pos x="T4" y="T5"/>
                </a:cxn>
                <a:cxn ang="T13">
                  <a:pos x="T6" y="T7"/>
                </a:cxn>
                <a:cxn ang="T14">
                  <a:pos x="T8" y="T9"/>
                </a:cxn>
              </a:cxnLst>
              <a:rect l="T15" t="T16" r="T17" b="T18"/>
              <a:pathLst>
                <a:path w="17" h="70">
                  <a:moveTo>
                    <a:pt x="0" y="0"/>
                  </a:moveTo>
                  <a:lnTo>
                    <a:pt x="16" y="0"/>
                  </a:lnTo>
                  <a:lnTo>
                    <a:pt x="16" y="69"/>
                  </a:lnTo>
                  <a:lnTo>
                    <a:pt x="0" y="69"/>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88" name="Freeform 1375"/>
            <p:cNvSpPr>
              <a:spLocks/>
            </p:cNvSpPr>
            <p:nvPr/>
          </p:nvSpPr>
          <p:spPr bwMode="auto">
            <a:xfrm>
              <a:off x="1059" y="1904"/>
              <a:ext cx="17" cy="65"/>
            </a:xfrm>
            <a:custGeom>
              <a:avLst/>
              <a:gdLst>
                <a:gd name="T0" fmla="*/ 0 w 17"/>
                <a:gd name="T1" fmla="*/ 0 h 65"/>
                <a:gd name="T2" fmla="*/ 16 w 17"/>
                <a:gd name="T3" fmla="*/ 0 h 65"/>
                <a:gd name="T4" fmla="*/ 16 w 17"/>
                <a:gd name="T5" fmla="*/ 64 h 65"/>
                <a:gd name="T6" fmla="*/ 0 w 17"/>
                <a:gd name="T7" fmla="*/ 64 h 65"/>
                <a:gd name="T8" fmla="*/ 0 w 17"/>
                <a:gd name="T9" fmla="*/ 0 h 65"/>
                <a:gd name="T10" fmla="*/ 0 60000 65536"/>
                <a:gd name="T11" fmla="*/ 0 60000 65536"/>
                <a:gd name="T12" fmla="*/ 0 60000 65536"/>
                <a:gd name="T13" fmla="*/ 0 60000 65536"/>
                <a:gd name="T14" fmla="*/ 0 60000 65536"/>
                <a:gd name="T15" fmla="*/ 0 w 17"/>
                <a:gd name="T16" fmla="*/ 0 h 65"/>
                <a:gd name="T17" fmla="*/ 17 w 17"/>
                <a:gd name="T18" fmla="*/ 65 h 65"/>
              </a:gdLst>
              <a:ahLst/>
              <a:cxnLst>
                <a:cxn ang="T10">
                  <a:pos x="T0" y="T1"/>
                </a:cxn>
                <a:cxn ang="T11">
                  <a:pos x="T2" y="T3"/>
                </a:cxn>
                <a:cxn ang="T12">
                  <a:pos x="T4" y="T5"/>
                </a:cxn>
                <a:cxn ang="T13">
                  <a:pos x="T6" y="T7"/>
                </a:cxn>
                <a:cxn ang="T14">
                  <a:pos x="T8" y="T9"/>
                </a:cxn>
              </a:cxnLst>
              <a:rect l="T15" t="T16" r="T17" b="T18"/>
              <a:pathLst>
                <a:path w="17" h="65">
                  <a:moveTo>
                    <a:pt x="0" y="0"/>
                  </a:moveTo>
                  <a:lnTo>
                    <a:pt x="16" y="0"/>
                  </a:lnTo>
                  <a:lnTo>
                    <a:pt x="16" y="64"/>
                  </a:lnTo>
                  <a:lnTo>
                    <a:pt x="0" y="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89" name="Freeform 1376"/>
            <p:cNvSpPr>
              <a:spLocks/>
            </p:cNvSpPr>
            <p:nvPr/>
          </p:nvSpPr>
          <p:spPr bwMode="auto">
            <a:xfrm>
              <a:off x="1059" y="1904"/>
              <a:ext cx="17" cy="65"/>
            </a:xfrm>
            <a:custGeom>
              <a:avLst/>
              <a:gdLst>
                <a:gd name="T0" fmla="*/ 0 w 17"/>
                <a:gd name="T1" fmla="*/ 0 h 65"/>
                <a:gd name="T2" fmla="*/ 16 w 17"/>
                <a:gd name="T3" fmla="*/ 0 h 65"/>
                <a:gd name="T4" fmla="*/ 16 w 17"/>
                <a:gd name="T5" fmla="*/ 64 h 65"/>
                <a:gd name="T6" fmla="*/ 0 w 17"/>
                <a:gd name="T7" fmla="*/ 64 h 65"/>
                <a:gd name="T8" fmla="*/ 0 w 17"/>
                <a:gd name="T9" fmla="*/ 0 h 65"/>
                <a:gd name="T10" fmla="*/ 0 60000 65536"/>
                <a:gd name="T11" fmla="*/ 0 60000 65536"/>
                <a:gd name="T12" fmla="*/ 0 60000 65536"/>
                <a:gd name="T13" fmla="*/ 0 60000 65536"/>
                <a:gd name="T14" fmla="*/ 0 60000 65536"/>
                <a:gd name="T15" fmla="*/ 0 w 17"/>
                <a:gd name="T16" fmla="*/ 0 h 65"/>
                <a:gd name="T17" fmla="*/ 17 w 17"/>
                <a:gd name="T18" fmla="*/ 65 h 65"/>
              </a:gdLst>
              <a:ahLst/>
              <a:cxnLst>
                <a:cxn ang="T10">
                  <a:pos x="T0" y="T1"/>
                </a:cxn>
                <a:cxn ang="T11">
                  <a:pos x="T2" y="T3"/>
                </a:cxn>
                <a:cxn ang="T12">
                  <a:pos x="T4" y="T5"/>
                </a:cxn>
                <a:cxn ang="T13">
                  <a:pos x="T6" y="T7"/>
                </a:cxn>
                <a:cxn ang="T14">
                  <a:pos x="T8" y="T9"/>
                </a:cxn>
              </a:cxnLst>
              <a:rect l="T15" t="T16" r="T17" b="T18"/>
              <a:pathLst>
                <a:path w="17" h="65">
                  <a:moveTo>
                    <a:pt x="0" y="0"/>
                  </a:moveTo>
                  <a:lnTo>
                    <a:pt x="16" y="0"/>
                  </a:lnTo>
                  <a:lnTo>
                    <a:pt x="16" y="64"/>
                  </a:lnTo>
                  <a:lnTo>
                    <a:pt x="0" y="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90" name="Freeform 1377"/>
            <p:cNvSpPr>
              <a:spLocks/>
            </p:cNvSpPr>
            <p:nvPr/>
          </p:nvSpPr>
          <p:spPr bwMode="auto">
            <a:xfrm>
              <a:off x="1064" y="1904"/>
              <a:ext cx="17" cy="65"/>
            </a:xfrm>
            <a:custGeom>
              <a:avLst/>
              <a:gdLst>
                <a:gd name="T0" fmla="*/ 0 w 17"/>
                <a:gd name="T1" fmla="*/ 0 h 65"/>
                <a:gd name="T2" fmla="*/ 16 w 17"/>
                <a:gd name="T3" fmla="*/ 0 h 65"/>
                <a:gd name="T4" fmla="*/ 16 w 17"/>
                <a:gd name="T5" fmla="*/ 64 h 65"/>
                <a:gd name="T6" fmla="*/ 0 w 17"/>
                <a:gd name="T7" fmla="*/ 64 h 65"/>
                <a:gd name="T8" fmla="*/ 0 w 17"/>
                <a:gd name="T9" fmla="*/ 0 h 65"/>
                <a:gd name="T10" fmla="*/ 0 60000 65536"/>
                <a:gd name="T11" fmla="*/ 0 60000 65536"/>
                <a:gd name="T12" fmla="*/ 0 60000 65536"/>
                <a:gd name="T13" fmla="*/ 0 60000 65536"/>
                <a:gd name="T14" fmla="*/ 0 60000 65536"/>
                <a:gd name="T15" fmla="*/ 0 w 17"/>
                <a:gd name="T16" fmla="*/ 0 h 65"/>
                <a:gd name="T17" fmla="*/ 17 w 17"/>
                <a:gd name="T18" fmla="*/ 65 h 65"/>
              </a:gdLst>
              <a:ahLst/>
              <a:cxnLst>
                <a:cxn ang="T10">
                  <a:pos x="T0" y="T1"/>
                </a:cxn>
                <a:cxn ang="T11">
                  <a:pos x="T2" y="T3"/>
                </a:cxn>
                <a:cxn ang="T12">
                  <a:pos x="T4" y="T5"/>
                </a:cxn>
                <a:cxn ang="T13">
                  <a:pos x="T6" y="T7"/>
                </a:cxn>
                <a:cxn ang="T14">
                  <a:pos x="T8" y="T9"/>
                </a:cxn>
              </a:cxnLst>
              <a:rect l="T15" t="T16" r="T17" b="T18"/>
              <a:pathLst>
                <a:path w="17" h="65">
                  <a:moveTo>
                    <a:pt x="0" y="0"/>
                  </a:moveTo>
                  <a:lnTo>
                    <a:pt x="16" y="0"/>
                  </a:lnTo>
                  <a:lnTo>
                    <a:pt x="16" y="64"/>
                  </a:lnTo>
                  <a:lnTo>
                    <a:pt x="0" y="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91" name="Freeform 1378"/>
            <p:cNvSpPr>
              <a:spLocks/>
            </p:cNvSpPr>
            <p:nvPr/>
          </p:nvSpPr>
          <p:spPr bwMode="auto">
            <a:xfrm>
              <a:off x="1064" y="1904"/>
              <a:ext cx="17" cy="65"/>
            </a:xfrm>
            <a:custGeom>
              <a:avLst/>
              <a:gdLst>
                <a:gd name="T0" fmla="*/ 0 w 17"/>
                <a:gd name="T1" fmla="*/ 0 h 65"/>
                <a:gd name="T2" fmla="*/ 16 w 17"/>
                <a:gd name="T3" fmla="*/ 0 h 65"/>
                <a:gd name="T4" fmla="*/ 16 w 17"/>
                <a:gd name="T5" fmla="*/ 64 h 65"/>
                <a:gd name="T6" fmla="*/ 0 w 17"/>
                <a:gd name="T7" fmla="*/ 64 h 65"/>
                <a:gd name="T8" fmla="*/ 0 w 17"/>
                <a:gd name="T9" fmla="*/ 0 h 65"/>
                <a:gd name="T10" fmla="*/ 0 60000 65536"/>
                <a:gd name="T11" fmla="*/ 0 60000 65536"/>
                <a:gd name="T12" fmla="*/ 0 60000 65536"/>
                <a:gd name="T13" fmla="*/ 0 60000 65536"/>
                <a:gd name="T14" fmla="*/ 0 60000 65536"/>
                <a:gd name="T15" fmla="*/ 0 w 17"/>
                <a:gd name="T16" fmla="*/ 0 h 65"/>
                <a:gd name="T17" fmla="*/ 17 w 17"/>
                <a:gd name="T18" fmla="*/ 65 h 65"/>
              </a:gdLst>
              <a:ahLst/>
              <a:cxnLst>
                <a:cxn ang="T10">
                  <a:pos x="T0" y="T1"/>
                </a:cxn>
                <a:cxn ang="T11">
                  <a:pos x="T2" y="T3"/>
                </a:cxn>
                <a:cxn ang="T12">
                  <a:pos x="T4" y="T5"/>
                </a:cxn>
                <a:cxn ang="T13">
                  <a:pos x="T6" y="T7"/>
                </a:cxn>
                <a:cxn ang="T14">
                  <a:pos x="T8" y="T9"/>
                </a:cxn>
              </a:cxnLst>
              <a:rect l="T15" t="T16" r="T17" b="T18"/>
              <a:pathLst>
                <a:path w="17" h="65">
                  <a:moveTo>
                    <a:pt x="0" y="0"/>
                  </a:moveTo>
                  <a:lnTo>
                    <a:pt x="16" y="0"/>
                  </a:lnTo>
                  <a:lnTo>
                    <a:pt x="16" y="64"/>
                  </a:lnTo>
                  <a:lnTo>
                    <a:pt x="0" y="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92" name="Freeform 1379"/>
            <p:cNvSpPr>
              <a:spLocks/>
            </p:cNvSpPr>
            <p:nvPr/>
          </p:nvSpPr>
          <p:spPr bwMode="auto">
            <a:xfrm>
              <a:off x="1072" y="1904"/>
              <a:ext cx="17" cy="65"/>
            </a:xfrm>
            <a:custGeom>
              <a:avLst/>
              <a:gdLst>
                <a:gd name="T0" fmla="*/ 0 w 17"/>
                <a:gd name="T1" fmla="*/ 0 h 65"/>
                <a:gd name="T2" fmla="*/ 16 w 17"/>
                <a:gd name="T3" fmla="*/ 0 h 65"/>
                <a:gd name="T4" fmla="*/ 16 w 17"/>
                <a:gd name="T5" fmla="*/ 64 h 65"/>
                <a:gd name="T6" fmla="*/ 0 w 17"/>
                <a:gd name="T7" fmla="*/ 64 h 65"/>
                <a:gd name="T8" fmla="*/ 0 w 17"/>
                <a:gd name="T9" fmla="*/ 0 h 65"/>
                <a:gd name="T10" fmla="*/ 0 60000 65536"/>
                <a:gd name="T11" fmla="*/ 0 60000 65536"/>
                <a:gd name="T12" fmla="*/ 0 60000 65536"/>
                <a:gd name="T13" fmla="*/ 0 60000 65536"/>
                <a:gd name="T14" fmla="*/ 0 60000 65536"/>
                <a:gd name="T15" fmla="*/ 0 w 17"/>
                <a:gd name="T16" fmla="*/ 0 h 65"/>
                <a:gd name="T17" fmla="*/ 17 w 17"/>
                <a:gd name="T18" fmla="*/ 65 h 65"/>
              </a:gdLst>
              <a:ahLst/>
              <a:cxnLst>
                <a:cxn ang="T10">
                  <a:pos x="T0" y="T1"/>
                </a:cxn>
                <a:cxn ang="T11">
                  <a:pos x="T2" y="T3"/>
                </a:cxn>
                <a:cxn ang="T12">
                  <a:pos x="T4" y="T5"/>
                </a:cxn>
                <a:cxn ang="T13">
                  <a:pos x="T6" y="T7"/>
                </a:cxn>
                <a:cxn ang="T14">
                  <a:pos x="T8" y="T9"/>
                </a:cxn>
              </a:cxnLst>
              <a:rect l="T15" t="T16" r="T17" b="T18"/>
              <a:pathLst>
                <a:path w="17" h="65">
                  <a:moveTo>
                    <a:pt x="0" y="0"/>
                  </a:moveTo>
                  <a:lnTo>
                    <a:pt x="16" y="0"/>
                  </a:lnTo>
                  <a:lnTo>
                    <a:pt x="16" y="64"/>
                  </a:lnTo>
                  <a:lnTo>
                    <a:pt x="0" y="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93" name="Freeform 1380"/>
            <p:cNvSpPr>
              <a:spLocks/>
            </p:cNvSpPr>
            <p:nvPr/>
          </p:nvSpPr>
          <p:spPr bwMode="auto">
            <a:xfrm>
              <a:off x="1072" y="1904"/>
              <a:ext cx="17" cy="65"/>
            </a:xfrm>
            <a:custGeom>
              <a:avLst/>
              <a:gdLst>
                <a:gd name="T0" fmla="*/ 0 w 17"/>
                <a:gd name="T1" fmla="*/ 0 h 65"/>
                <a:gd name="T2" fmla="*/ 16 w 17"/>
                <a:gd name="T3" fmla="*/ 0 h 65"/>
                <a:gd name="T4" fmla="*/ 16 w 17"/>
                <a:gd name="T5" fmla="*/ 64 h 65"/>
                <a:gd name="T6" fmla="*/ 0 w 17"/>
                <a:gd name="T7" fmla="*/ 64 h 65"/>
                <a:gd name="T8" fmla="*/ 0 w 17"/>
                <a:gd name="T9" fmla="*/ 0 h 65"/>
                <a:gd name="T10" fmla="*/ 0 60000 65536"/>
                <a:gd name="T11" fmla="*/ 0 60000 65536"/>
                <a:gd name="T12" fmla="*/ 0 60000 65536"/>
                <a:gd name="T13" fmla="*/ 0 60000 65536"/>
                <a:gd name="T14" fmla="*/ 0 60000 65536"/>
                <a:gd name="T15" fmla="*/ 0 w 17"/>
                <a:gd name="T16" fmla="*/ 0 h 65"/>
                <a:gd name="T17" fmla="*/ 17 w 17"/>
                <a:gd name="T18" fmla="*/ 65 h 65"/>
              </a:gdLst>
              <a:ahLst/>
              <a:cxnLst>
                <a:cxn ang="T10">
                  <a:pos x="T0" y="T1"/>
                </a:cxn>
                <a:cxn ang="T11">
                  <a:pos x="T2" y="T3"/>
                </a:cxn>
                <a:cxn ang="T12">
                  <a:pos x="T4" y="T5"/>
                </a:cxn>
                <a:cxn ang="T13">
                  <a:pos x="T6" y="T7"/>
                </a:cxn>
                <a:cxn ang="T14">
                  <a:pos x="T8" y="T9"/>
                </a:cxn>
              </a:cxnLst>
              <a:rect l="T15" t="T16" r="T17" b="T18"/>
              <a:pathLst>
                <a:path w="17" h="65">
                  <a:moveTo>
                    <a:pt x="0" y="0"/>
                  </a:moveTo>
                  <a:lnTo>
                    <a:pt x="16" y="0"/>
                  </a:lnTo>
                  <a:lnTo>
                    <a:pt x="16" y="64"/>
                  </a:lnTo>
                  <a:lnTo>
                    <a:pt x="0" y="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94" name="Freeform 1381"/>
            <p:cNvSpPr>
              <a:spLocks/>
            </p:cNvSpPr>
            <p:nvPr/>
          </p:nvSpPr>
          <p:spPr bwMode="auto">
            <a:xfrm>
              <a:off x="1077" y="1904"/>
              <a:ext cx="17" cy="65"/>
            </a:xfrm>
            <a:custGeom>
              <a:avLst/>
              <a:gdLst>
                <a:gd name="T0" fmla="*/ 0 w 17"/>
                <a:gd name="T1" fmla="*/ 0 h 65"/>
                <a:gd name="T2" fmla="*/ 16 w 17"/>
                <a:gd name="T3" fmla="*/ 0 h 65"/>
                <a:gd name="T4" fmla="*/ 16 w 17"/>
                <a:gd name="T5" fmla="*/ 64 h 65"/>
                <a:gd name="T6" fmla="*/ 0 w 17"/>
                <a:gd name="T7" fmla="*/ 64 h 65"/>
                <a:gd name="T8" fmla="*/ 0 w 17"/>
                <a:gd name="T9" fmla="*/ 0 h 65"/>
                <a:gd name="T10" fmla="*/ 0 60000 65536"/>
                <a:gd name="T11" fmla="*/ 0 60000 65536"/>
                <a:gd name="T12" fmla="*/ 0 60000 65536"/>
                <a:gd name="T13" fmla="*/ 0 60000 65536"/>
                <a:gd name="T14" fmla="*/ 0 60000 65536"/>
                <a:gd name="T15" fmla="*/ 0 w 17"/>
                <a:gd name="T16" fmla="*/ 0 h 65"/>
                <a:gd name="T17" fmla="*/ 17 w 17"/>
                <a:gd name="T18" fmla="*/ 65 h 65"/>
              </a:gdLst>
              <a:ahLst/>
              <a:cxnLst>
                <a:cxn ang="T10">
                  <a:pos x="T0" y="T1"/>
                </a:cxn>
                <a:cxn ang="T11">
                  <a:pos x="T2" y="T3"/>
                </a:cxn>
                <a:cxn ang="T12">
                  <a:pos x="T4" y="T5"/>
                </a:cxn>
                <a:cxn ang="T13">
                  <a:pos x="T6" y="T7"/>
                </a:cxn>
                <a:cxn ang="T14">
                  <a:pos x="T8" y="T9"/>
                </a:cxn>
              </a:cxnLst>
              <a:rect l="T15" t="T16" r="T17" b="T18"/>
              <a:pathLst>
                <a:path w="17" h="65">
                  <a:moveTo>
                    <a:pt x="0" y="0"/>
                  </a:moveTo>
                  <a:lnTo>
                    <a:pt x="16" y="0"/>
                  </a:lnTo>
                  <a:lnTo>
                    <a:pt x="16" y="64"/>
                  </a:lnTo>
                  <a:lnTo>
                    <a:pt x="0" y="64"/>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95" name="Freeform 1382"/>
            <p:cNvSpPr>
              <a:spLocks/>
            </p:cNvSpPr>
            <p:nvPr/>
          </p:nvSpPr>
          <p:spPr bwMode="auto">
            <a:xfrm>
              <a:off x="1077" y="1910"/>
              <a:ext cx="17" cy="59"/>
            </a:xfrm>
            <a:custGeom>
              <a:avLst/>
              <a:gdLst>
                <a:gd name="T0" fmla="*/ 0 w 17"/>
                <a:gd name="T1" fmla="*/ 0 h 59"/>
                <a:gd name="T2" fmla="*/ 16 w 17"/>
                <a:gd name="T3" fmla="*/ 0 h 59"/>
                <a:gd name="T4" fmla="*/ 16 w 17"/>
                <a:gd name="T5" fmla="*/ 58 h 59"/>
                <a:gd name="T6" fmla="*/ 0 w 17"/>
                <a:gd name="T7" fmla="*/ 58 h 59"/>
                <a:gd name="T8" fmla="*/ 0 w 17"/>
                <a:gd name="T9" fmla="*/ 0 h 59"/>
                <a:gd name="T10" fmla="*/ 0 60000 65536"/>
                <a:gd name="T11" fmla="*/ 0 60000 65536"/>
                <a:gd name="T12" fmla="*/ 0 60000 65536"/>
                <a:gd name="T13" fmla="*/ 0 60000 65536"/>
                <a:gd name="T14" fmla="*/ 0 60000 65536"/>
                <a:gd name="T15" fmla="*/ 0 w 17"/>
                <a:gd name="T16" fmla="*/ 0 h 59"/>
                <a:gd name="T17" fmla="*/ 17 w 17"/>
                <a:gd name="T18" fmla="*/ 59 h 59"/>
              </a:gdLst>
              <a:ahLst/>
              <a:cxnLst>
                <a:cxn ang="T10">
                  <a:pos x="T0" y="T1"/>
                </a:cxn>
                <a:cxn ang="T11">
                  <a:pos x="T2" y="T3"/>
                </a:cxn>
                <a:cxn ang="T12">
                  <a:pos x="T4" y="T5"/>
                </a:cxn>
                <a:cxn ang="T13">
                  <a:pos x="T6" y="T7"/>
                </a:cxn>
                <a:cxn ang="T14">
                  <a:pos x="T8" y="T9"/>
                </a:cxn>
              </a:cxnLst>
              <a:rect l="T15" t="T16" r="T17" b="T18"/>
              <a:pathLst>
                <a:path w="17" h="59">
                  <a:moveTo>
                    <a:pt x="0" y="0"/>
                  </a:moveTo>
                  <a:lnTo>
                    <a:pt x="16" y="0"/>
                  </a:lnTo>
                  <a:lnTo>
                    <a:pt x="16" y="58"/>
                  </a:lnTo>
                  <a:lnTo>
                    <a:pt x="0" y="5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96" name="Freeform 1383"/>
            <p:cNvSpPr>
              <a:spLocks/>
            </p:cNvSpPr>
            <p:nvPr/>
          </p:nvSpPr>
          <p:spPr bwMode="auto">
            <a:xfrm>
              <a:off x="1077" y="1910"/>
              <a:ext cx="17" cy="59"/>
            </a:xfrm>
            <a:custGeom>
              <a:avLst/>
              <a:gdLst>
                <a:gd name="T0" fmla="*/ 0 w 17"/>
                <a:gd name="T1" fmla="*/ 0 h 59"/>
                <a:gd name="T2" fmla="*/ 16 w 17"/>
                <a:gd name="T3" fmla="*/ 0 h 59"/>
                <a:gd name="T4" fmla="*/ 16 w 17"/>
                <a:gd name="T5" fmla="*/ 58 h 59"/>
                <a:gd name="T6" fmla="*/ 0 w 17"/>
                <a:gd name="T7" fmla="*/ 58 h 59"/>
                <a:gd name="T8" fmla="*/ 0 w 17"/>
                <a:gd name="T9" fmla="*/ 0 h 59"/>
                <a:gd name="T10" fmla="*/ 0 60000 65536"/>
                <a:gd name="T11" fmla="*/ 0 60000 65536"/>
                <a:gd name="T12" fmla="*/ 0 60000 65536"/>
                <a:gd name="T13" fmla="*/ 0 60000 65536"/>
                <a:gd name="T14" fmla="*/ 0 60000 65536"/>
                <a:gd name="T15" fmla="*/ 0 w 17"/>
                <a:gd name="T16" fmla="*/ 0 h 59"/>
                <a:gd name="T17" fmla="*/ 17 w 17"/>
                <a:gd name="T18" fmla="*/ 59 h 59"/>
              </a:gdLst>
              <a:ahLst/>
              <a:cxnLst>
                <a:cxn ang="T10">
                  <a:pos x="T0" y="T1"/>
                </a:cxn>
                <a:cxn ang="T11">
                  <a:pos x="T2" y="T3"/>
                </a:cxn>
                <a:cxn ang="T12">
                  <a:pos x="T4" y="T5"/>
                </a:cxn>
                <a:cxn ang="T13">
                  <a:pos x="T6" y="T7"/>
                </a:cxn>
                <a:cxn ang="T14">
                  <a:pos x="T8" y="T9"/>
                </a:cxn>
              </a:cxnLst>
              <a:rect l="T15" t="T16" r="T17" b="T18"/>
              <a:pathLst>
                <a:path w="17" h="59">
                  <a:moveTo>
                    <a:pt x="0" y="0"/>
                  </a:moveTo>
                  <a:lnTo>
                    <a:pt x="16" y="0"/>
                  </a:lnTo>
                  <a:lnTo>
                    <a:pt x="16" y="58"/>
                  </a:lnTo>
                  <a:lnTo>
                    <a:pt x="0" y="5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97" name="Freeform 1384"/>
            <p:cNvSpPr>
              <a:spLocks/>
            </p:cNvSpPr>
            <p:nvPr/>
          </p:nvSpPr>
          <p:spPr bwMode="auto">
            <a:xfrm>
              <a:off x="1085" y="1910"/>
              <a:ext cx="1" cy="59"/>
            </a:xfrm>
            <a:custGeom>
              <a:avLst/>
              <a:gdLst>
                <a:gd name="T0" fmla="*/ 0 w 1"/>
                <a:gd name="T1" fmla="*/ 0 h 59"/>
                <a:gd name="T2" fmla="*/ 0 w 1"/>
                <a:gd name="T3" fmla="*/ 58 h 59"/>
                <a:gd name="T4" fmla="*/ 0 w 1"/>
                <a:gd name="T5" fmla="*/ 0 h 59"/>
                <a:gd name="T6" fmla="*/ 0 60000 65536"/>
                <a:gd name="T7" fmla="*/ 0 60000 65536"/>
                <a:gd name="T8" fmla="*/ 0 60000 65536"/>
                <a:gd name="T9" fmla="*/ 0 w 1"/>
                <a:gd name="T10" fmla="*/ 0 h 59"/>
                <a:gd name="T11" fmla="*/ 1 w 1"/>
                <a:gd name="T12" fmla="*/ 59 h 59"/>
              </a:gdLst>
              <a:ahLst/>
              <a:cxnLst>
                <a:cxn ang="T6">
                  <a:pos x="T0" y="T1"/>
                </a:cxn>
                <a:cxn ang="T7">
                  <a:pos x="T2" y="T3"/>
                </a:cxn>
                <a:cxn ang="T8">
                  <a:pos x="T4" y="T5"/>
                </a:cxn>
              </a:cxnLst>
              <a:rect l="T9" t="T10" r="T11" b="T12"/>
              <a:pathLst>
                <a:path w="1" h="59">
                  <a:moveTo>
                    <a:pt x="0" y="0"/>
                  </a:moveTo>
                  <a:lnTo>
                    <a:pt x="0" y="5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98" name="Freeform 1385"/>
            <p:cNvSpPr>
              <a:spLocks/>
            </p:cNvSpPr>
            <p:nvPr/>
          </p:nvSpPr>
          <p:spPr bwMode="auto">
            <a:xfrm>
              <a:off x="1085" y="1910"/>
              <a:ext cx="1" cy="59"/>
            </a:xfrm>
            <a:custGeom>
              <a:avLst/>
              <a:gdLst>
                <a:gd name="T0" fmla="*/ 0 w 1"/>
                <a:gd name="T1" fmla="*/ 0 h 59"/>
                <a:gd name="T2" fmla="*/ 0 w 1"/>
                <a:gd name="T3" fmla="*/ 58 h 59"/>
                <a:gd name="T4" fmla="*/ 0 w 1"/>
                <a:gd name="T5" fmla="*/ 0 h 59"/>
                <a:gd name="T6" fmla="*/ 0 60000 65536"/>
                <a:gd name="T7" fmla="*/ 0 60000 65536"/>
                <a:gd name="T8" fmla="*/ 0 60000 65536"/>
                <a:gd name="T9" fmla="*/ 0 w 1"/>
                <a:gd name="T10" fmla="*/ 0 h 59"/>
                <a:gd name="T11" fmla="*/ 1 w 1"/>
                <a:gd name="T12" fmla="*/ 59 h 59"/>
              </a:gdLst>
              <a:ahLst/>
              <a:cxnLst>
                <a:cxn ang="T6">
                  <a:pos x="T0" y="T1"/>
                </a:cxn>
                <a:cxn ang="T7">
                  <a:pos x="T2" y="T3"/>
                </a:cxn>
                <a:cxn ang="T8">
                  <a:pos x="T4" y="T5"/>
                </a:cxn>
              </a:cxnLst>
              <a:rect l="T9" t="T10" r="T11" b="T12"/>
              <a:pathLst>
                <a:path w="1" h="59">
                  <a:moveTo>
                    <a:pt x="0" y="0"/>
                  </a:moveTo>
                  <a:lnTo>
                    <a:pt x="0" y="58"/>
                  </a:lnTo>
                  <a:lnTo>
                    <a:pt x="0" y="0"/>
                  </a:lnTo>
                </a:path>
              </a:pathLst>
            </a:custGeom>
            <a:solidFill>
              <a:srgbClr val="919191"/>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299" name="Freeform 1386"/>
            <p:cNvSpPr>
              <a:spLocks/>
            </p:cNvSpPr>
            <p:nvPr/>
          </p:nvSpPr>
          <p:spPr bwMode="auto">
            <a:xfrm>
              <a:off x="1087" y="1910"/>
              <a:ext cx="17" cy="59"/>
            </a:xfrm>
            <a:custGeom>
              <a:avLst/>
              <a:gdLst>
                <a:gd name="T0" fmla="*/ 0 w 17"/>
                <a:gd name="T1" fmla="*/ 0 h 59"/>
                <a:gd name="T2" fmla="*/ 16 w 17"/>
                <a:gd name="T3" fmla="*/ 0 h 59"/>
                <a:gd name="T4" fmla="*/ 16 w 17"/>
                <a:gd name="T5" fmla="*/ 58 h 59"/>
                <a:gd name="T6" fmla="*/ 0 w 17"/>
                <a:gd name="T7" fmla="*/ 58 h 59"/>
                <a:gd name="T8" fmla="*/ 0 w 17"/>
                <a:gd name="T9" fmla="*/ 0 h 59"/>
                <a:gd name="T10" fmla="*/ 0 60000 65536"/>
                <a:gd name="T11" fmla="*/ 0 60000 65536"/>
                <a:gd name="T12" fmla="*/ 0 60000 65536"/>
                <a:gd name="T13" fmla="*/ 0 60000 65536"/>
                <a:gd name="T14" fmla="*/ 0 60000 65536"/>
                <a:gd name="T15" fmla="*/ 0 w 17"/>
                <a:gd name="T16" fmla="*/ 0 h 59"/>
                <a:gd name="T17" fmla="*/ 17 w 17"/>
                <a:gd name="T18" fmla="*/ 59 h 59"/>
              </a:gdLst>
              <a:ahLst/>
              <a:cxnLst>
                <a:cxn ang="T10">
                  <a:pos x="T0" y="T1"/>
                </a:cxn>
                <a:cxn ang="T11">
                  <a:pos x="T2" y="T3"/>
                </a:cxn>
                <a:cxn ang="T12">
                  <a:pos x="T4" y="T5"/>
                </a:cxn>
                <a:cxn ang="T13">
                  <a:pos x="T6" y="T7"/>
                </a:cxn>
                <a:cxn ang="T14">
                  <a:pos x="T8" y="T9"/>
                </a:cxn>
              </a:cxnLst>
              <a:rect l="T15" t="T16" r="T17" b="T18"/>
              <a:pathLst>
                <a:path w="17" h="59">
                  <a:moveTo>
                    <a:pt x="0" y="0"/>
                  </a:moveTo>
                  <a:lnTo>
                    <a:pt x="16" y="0"/>
                  </a:lnTo>
                  <a:lnTo>
                    <a:pt x="16" y="58"/>
                  </a:lnTo>
                  <a:lnTo>
                    <a:pt x="0" y="5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00" name="Freeform 1387"/>
            <p:cNvSpPr>
              <a:spLocks/>
            </p:cNvSpPr>
            <p:nvPr/>
          </p:nvSpPr>
          <p:spPr bwMode="auto">
            <a:xfrm>
              <a:off x="1087" y="1910"/>
              <a:ext cx="17" cy="59"/>
            </a:xfrm>
            <a:custGeom>
              <a:avLst/>
              <a:gdLst>
                <a:gd name="T0" fmla="*/ 0 w 17"/>
                <a:gd name="T1" fmla="*/ 0 h 59"/>
                <a:gd name="T2" fmla="*/ 16 w 17"/>
                <a:gd name="T3" fmla="*/ 0 h 59"/>
                <a:gd name="T4" fmla="*/ 16 w 17"/>
                <a:gd name="T5" fmla="*/ 58 h 59"/>
                <a:gd name="T6" fmla="*/ 0 w 17"/>
                <a:gd name="T7" fmla="*/ 58 h 59"/>
                <a:gd name="T8" fmla="*/ 0 w 17"/>
                <a:gd name="T9" fmla="*/ 0 h 59"/>
                <a:gd name="T10" fmla="*/ 0 60000 65536"/>
                <a:gd name="T11" fmla="*/ 0 60000 65536"/>
                <a:gd name="T12" fmla="*/ 0 60000 65536"/>
                <a:gd name="T13" fmla="*/ 0 60000 65536"/>
                <a:gd name="T14" fmla="*/ 0 60000 65536"/>
                <a:gd name="T15" fmla="*/ 0 w 17"/>
                <a:gd name="T16" fmla="*/ 0 h 59"/>
                <a:gd name="T17" fmla="*/ 17 w 17"/>
                <a:gd name="T18" fmla="*/ 59 h 59"/>
              </a:gdLst>
              <a:ahLst/>
              <a:cxnLst>
                <a:cxn ang="T10">
                  <a:pos x="T0" y="T1"/>
                </a:cxn>
                <a:cxn ang="T11">
                  <a:pos x="T2" y="T3"/>
                </a:cxn>
                <a:cxn ang="T12">
                  <a:pos x="T4" y="T5"/>
                </a:cxn>
                <a:cxn ang="T13">
                  <a:pos x="T6" y="T7"/>
                </a:cxn>
                <a:cxn ang="T14">
                  <a:pos x="T8" y="T9"/>
                </a:cxn>
              </a:cxnLst>
              <a:rect l="T15" t="T16" r="T17" b="T18"/>
              <a:pathLst>
                <a:path w="17" h="59">
                  <a:moveTo>
                    <a:pt x="0" y="0"/>
                  </a:moveTo>
                  <a:lnTo>
                    <a:pt x="16" y="0"/>
                  </a:lnTo>
                  <a:lnTo>
                    <a:pt x="16" y="58"/>
                  </a:lnTo>
                  <a:lnTo>
                    <a:pt x="0" y="5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01" name="Freeform 1388"/>
            <p:cNvSpPr>
              <a:spLocks/>
            </p:cNvSpPr>
            <p:nvPr/>
          </p:nvSpPr>
          <p:spPr bwMode="auto">
            <a:xfrm>
              <a:off x="1095" y="1910"/>
              <a:ext cx="17" cy="59"/>
            </a:xfrm>
            <a:custGeom>
              <a:avLst/>
              <a:gdLst>
                <a:gd name="T0" fmla="*/ 0 w 17"/>
                <a:gd name="T1" fmla="*/ 0 h 59"/>
                <a:gd name="T2" fmla="*/ 16 w 17"/>
                <a:gd name="T3" fmla="*/ 0 h 59"/>
                <a:gd name="T4" fmla="*/ 16 w 17"/>
                <a:gd name="T5" fmla="*/ 58 h 59"/>
                <a:gd name="T6" fmla="*/ 0 w 17"/>
                <a:gd name="T7" fmla="*/ 58 h 59"/>
                <a:gd name="T8" fmla="*/ 0 w 17"/>
                <a:gd name="T9" fmla="*/ 0 h 59"/>
                <a:gd name="T10" fmla="*/ 0 60000 65536"/>
                <a:gd name="T11" fmla="*/ 0 60000 65536"/>
                <a:gd name="T12" fmla="*/ 0 60000 65536"/>
                <a:gd name="T13" fmla="*/ 0 60000 65536"/>
                <a:gd name="T14" fmla="*/ 0 60000 65536"/>
                <a:gd name="T15" fmla="*/ 0 w 17"/>
                <a:gd name="T16" fmla="*/ 0 h 59"/>
                <a:gd name="T17" fmla="*/ 17 w 17"/>
                <a:gd name="T18" fmla="*/ 59 h 59"/>
              </a:gdLst>
              <a:ahLst/>
              <a:cxnLst>
                <a:cxn ang="T10">
                  <a:pos x="T0" y="T1"/>
                </a:cxn>
                <a:cxn ang="T11">
                  <a:pos x="T2" y="T3"/>
                </a:cxn>
                <a:cxn ang="T12">
                  <a:pos x="T4" y="T5"/>
                </a:cxn>
                <a:cxn ang="T13">
                  <a:pos x="T6" y="T7"/>
                </a:cxn>
                <a:cxn ang="T14">
                  <a:pos x="T8" y="T9"/>
                </a:cxn>
              </a:cxnLst>
              <a:rect l="T15" t="T16" r="T17" b="T18"/>
              <a:pathLst>
                <a:path w="17" h="59">
                  <a:moveTo>
                    <a:pt x="0" y="0"/>
                  </a:moveTo>
                  <a:lnTo>
                    <a:pt x="16" y="0"/>
                  </a:lnTo>
                  <a:lnTo>
                    <a:pt x="16" y="58"/>
                  </a:lnTo>
                  <a:lnTo>
                    <a:pt x="0" y="5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02" name="Freeform 1389"/>
            <p:cNvSpPr>
              <a:spLocks/>
            </p:cNvSpPr>
            <p:nvPr/>
          </p:nvSpPr>
          <p:spPr bwMode="auto">
            <a:xfrm>
              <a:off x="1095" y="1910"/>
              <a:ext cx="17" cy="59"/>
            </a:xfrm>
            <a:custGeom>
              <a:avLst/>
              <a:gdLst>
                <a:gd name="T0" fmla="*/ 0 w 17"/>
                <a:gd name="T1" fmla="*/ 0 h 59"/>
                <a:gd name="T2" fmla="*/ 16 w 17"/>
                <a:gd name="T3" fmla="*/ 0 h 59"/>
                <a:gd name="T4" fmla="*/ 16 w 17"/>
                <a:gd name="T5" fmla="*/ 58 h 59"/>
                <a:gd name="T6" fmla="*/ 0 w 17"/>
                <a:gd name="T7" fmla="*/ 58 h 59"/>
                <a:gd name="T8" fmla="*/ 0 w 17"/>
                <a:gd name="T9" fmla="*/ 0 h 59"/>
                <a:gd name="T10" fmla="*/ 0 60000 65536"/>
                <a:gd name="T11" fmla="*/ 0 60000 65536"/>
                <a:gd name="T12" fmla="*/ 0 60000 65536"/>
                <a:gd name="T13" fmla="*/ 0 60000 65536"/>
                <a:gd name="T14" fmla="*/ 0 60000 65536"/>
                <a:gd name="T15" fmla="*/ 0 w 17"/>
                <a:gd name="T16" fmla="*/ 0 h 59"/>
                <a:gd name="T17" fmla="*/ 17 w 17"/>
                <a:gd name="T18" fmla="*/ 59 h 59"/>
              </a:gdLst>
              <a:ahLst/>
              <a:cxnLst>
                <a:cxn ang="T10">
                  <a:pos x="T0" y="T1"/>
                </a:cxn>
                <a:cxn ang="T11">
                  <a:pos x="T2" y="T3"/>
                </a:cxn>
                <a:cxn ang="T12">
                  <a:pos x="T4" y="T5"/>
                </a:cxn>
                <a:cxn ang="T13">
                  <a:pos x="T6" y="T7"/>
                </a:cxn>
                <a:cxn ang="T14">
                  <a:pos x="T8" y="T9"/>
                </a:cxn>
              </a:cxnLst>
              <a:rect l="T15" t="T16" r="T17" b="T18"/>
              <a:pathLst>
                <a:path w="17" h="59">
                  <a:moveTo>
                    <a:pt x="0" y="0"/>
                  </a:moveTo>
                  <a:lnTo>
                    <a:pt x="16" y="0"/>
                  </a:lnTo>
                  <a:lnTo>
                    <a:pt x="16" y="58"/>
                  </a:lnTo>
                  <a:lnTo>
                    <a:pt x="0" y="5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03" name="Freeform 1390"/>
            <p:cNvSpPr>
              <a:spLocks/>
            </p:cNvSpPr>
            <p:nvPr/>
          </p:nvSpPr>
          <p:spPr bwMode="auto">
            <a:xfrm>
              <a:off x="1095"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04" name="Freeform 1391"/>
            <p:cNvSpPr>
              <a:spLocks/>
            </p:cNvSpPr>
            <p:nvPr/>
          </p:nvSpPr>
          <p:spPr bwMode="auto">
            <a:xfrm>
              <a:off x="1100"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05" name="Freeform 1392"/>
            <p:cNvSpPr>
              <a:spLocks/>
            </p:cNvSpPr>
            <p:nvPr/>
          </p:nvSpPr>
          <p:spPr bwMode="auto">
            <a:xfrm>
              <a:off x="1100"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06" name="Freeform 1393"/>
            <p:cNvSpPr>
              <a:spLocks/>
            </p:cNvSpPr>
            <p:nvPr/>
          </p:nvSpPr>
          <p:spPr bwMode="auto">
            <a:xfrm>
              <a:off x="1107"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07" name="Freeform 1394"/>
            <p:cNvSpPr>
              <a:spLocks/>
            </p:cNvSpPr>
            <p:nvPr/>
          </p:nvSpPr>
          <p:spPr bwMode="auto">
            <a:xfrm>
              <a:off x="1107"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08" name="Freeform 1395"/>
            <p:cNvSpPr>
              <a:spLocks/>
            </p:cNvSpPr>
            <p:nvPr/>
          </p:nvSpPr>
          <p:spPr bwMode="auto">
            <a:xfrm>
              <a:off x="1113"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09" name="Freeform 1396"/>
            <p:cNvSpPr>
              <a:spLocks/>
            </p:cNvSpPr>
            <p:nvPr/>
          </p:nvSpPr>
          <p:spPr bwMode="auto">
            <a:xfrm>
              <a:off x="1113"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0" name="Freeform 1397"/>
            <p:cNvSpPr>
              <a:spLocks/>
            </p:cNvSpPr>
            <p:nvPr/>
          </p:nvSpPr>
          <p:spPr bwMode="auto">
            <a:xfrm>
              <a:off x="1113"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1" name="Freeform 1398"/>
            <p:cNvSpPr>
              <a:spLocks/>
            </p:cNvSpPr>
            <p:nvPr/>
          </p:nvSpPr>
          <p:spPr bwMode="auto">
            <a:xfrm>
              <a:off x="1120"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2" name="Freeform 1399"/>
            <p:cNvSpPr>
              <a:spLocks/>
            </p:cNvSpPr>
            <p:nvPr/>
          </p:nvSpPr>
          <p:spPr bwMode="auto">
            <a:xfrm>
              <a:off x="1120"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3" name="Freeform 1400"/>
            <p:cNvSpPr>
              <a:spLocks/>
            </p:cNvSpPr>
            <p:nvPr/>
          </p:nvSpPr>
          <p:spPr bwMode="auto">
            <a:xfrm>
              <a:off x="1125"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4" name="Freeform 1401"/>
            <p:cNvSpPr>
              <a:spLocks/>
            </p:cNvSpPr>
            <p:nvPr/>
          </p:nvSpPr>
          <p:spPr bwMode="auto">
            <a:xfrm>
              <a:off x="1125"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5" name="Freeform 1402"/>
            <p:cNvSpPr>
              <a:spLocks/>
            </p:cNvSpPr>
            <p:nvPr/>
          </p:nvSpPr>
          <p:spPr bwMode="auto">
            <a:xfrm>
              <a:off x="1131"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6" name="Freeform 1403"/>
            <p:cNvSpPr>
              <a:spLocks/>
            </p:cNvSpPr>
            <p:nvPr/>
          </p:nvSpPr>
          <p:spPr bwMode="auto">
            <a:xfrm>
              <a:off x="1131"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7" name="Freeform 1404"/>
            <p:cNvSpPr>
              <a:spLocks/>
            </p:cNvSpPr>
            <p:nvPr/>
          </p:nvSpPr>
          <p:spPr bwMode="auto">
            <a:xfrm>
              <a:off x="1131"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8" name="Freeform 1405"/>
            <p:cNvSpPr>
              <a:spLocks/>
            </p:cNvSpPr>
            <p:nvPr/>
          </p:nvSpPr>
          <p:spPr bwMode="auto">
            <a:xfrm>
              <a:off x="1138"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19" name="Freeform 1406"/>
            <p:cNvSpPr>
              <a:spLocks/>
            </p:cNvSpPr>
            <p:nvPr/>
          </p:nvSpPr>
          <p:spPr bwMode="auto">
            <a:xfrm>
              <a:off x="1138"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20" name="Freeform 1407"/>
            <p:cNvSpPr>
              <a:spLocks/>
            </p:cNvSpPr>
            <p:nvPr/>
          </p:nvSpPr>
          <p:spPr bwMode="auto">
            <a:xfrm>
              <a:off x="1143"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21" name="Freeform 1408"/>
            <p:cNvSpPr>
              <a:spLocks/>
            </p:cNvSpPr>
            <p:nvPr/>
          </p:nvSpPr>
          <p:spPr bwMode="auto">
            <a:xfrm>
              <a:off x="1143"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22" name="Freeform 1409"/>
            <p:cNvSpPr>
              <a:spLocks/>
            </p:cNvSpPr>
            <p:nvPr/>
          </p:nvSpPr>
          <p:spPr bwMode="auto">
            <a:xfrm>
              <a:off x="1143"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23" name="Freeform 1410"/>
            <p:cNvSpPr>
              <a:spLocks/>
            </p:cNvSpPr>
            <p:nvPr/>
          </p:nvSpPr>
          <p:spPr bwMode="auto">
            <a:xfrm>
              <a:off x="1151"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24" name="Freeform 1411"/>
            <p:cNvSpPr>
              <a:spLocks/>
            </p:cNvSpPr>
            <p:nvPr/>
          </p:nvSpPr>
          <p:spPr bwMode="auto">
            <a:xfrm>
              <a:off x="1151"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25" name="Freeform 1412"/>
            <p:cNvSpPr>
              <a:spLocks/>
            </p:cNvSpPr>
            <p:nvPr/>
          </p:nvSpPr>
          <p:spPr bwMode="auto">
            <a:xfrm>
              <a:off x="1156"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26" name="Freeform 1413"/>
            <p:cNvSpPr>
              <a:spLocks/>
            </p:cNvSpPr>
            <p:nvPr/>
          </p:nvSpPr>
          <p:spPr bwMode="auto">
            <a:xfrm>
              <a:off x="1156"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27" name="Freeform 1414"/>
            <p:cNvSpPr>
              <a:spLocks/>
            </p:cNvSpPr>
            <p:nvPr/>
          </p:nvSpPr>
          <p:spPr bwMode="auto">
            <a:xfrm>
              <a:off x="1161"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28" name="Freeform 1415"/>
            <p:cNvSpPr>
              <a:spLocks/>
            </p:cNvSpPr>
            <p:nvPr/>
          </p:nvSpPr>
          <p:spPr bwMode="auto">
            <a:xfrm>
              <a:off x="1161"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29" name="Freeform 1416"/>
            <p:cNvSpPr>
              <a:spLocks/>
            </p:cNvSpPr>
            <p:nvPr/>
          </p:nvSpPr>
          <p:spPr bwMode="auto">
            <a:xfrm>
              <a:off x="1161"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30" name="Freeform 1417"/>
            <p:cNvSpPr>
              <a:spLocks/>
            </p:cNvSpPr>
            <p:nvPr/>
          </p:nvSpPr>
          <p:spPr bwMode="auto">
            <a:xfrm>
              <a:off x="1166"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31" name="Freeform 1418"/>
            <p:cNvSpPr>
              <a:spLocks/>
            </p:cNvSpPr>
            <p:nvPr/>
          </p:nvSpPr>
          <p:spPr bwMode="auto">
            <a:xfrm>
              <a:off x="1166"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32" name="Freeform 1419"/>
            <p:cNvSpPr>
              <a:spLocks/>
            </p:cNvSpPr>
            <p:nvPr/>
          </p:nvSpPr>
          <p:spPr bwMode="auto">
            <a:xfrm>
              <a:off x="1174"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33" name="Freeform 1420"/>
            <p:cNvSpPr>
              <a:spLocks/>
            </p:cNvSpPr>
            <p:nvPr/>
          </p:nvSpPr>
          <p:spPr bwMode="auto">
            <a:xfrm>
              <a:off x="1174"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34" name="Freeform 1421"/>
            <p:cNvSpPr>
              <a:spLocks/>
            </p:cNvSpPr>
            <p:nvPr/>
          </p:nvSpPr>
          <p:spPr bwMode="auto">
            <a:xfrm>
              <a:off x="1179"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35" name="Freeform 1422"/>
            <p:cNvSpPr>
              <a:spLocks/>
            </p:cNvSpPr>
            <p:nvPr/>
          </p:nvSpPr>
          <p:spPr bwMode="auto">
            <a:xfrm>
              <a:off x="1179"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36" name="Freeform 1423"/>
            <p:cNvSpPr>
              <a:spLocks/>
            </p:cNvSpPr>
            <p:nvPr/>
          </p:nvSpPr>
          <p:spPr bwMode="auto">
            <a:xfrm>
              <a:off x="1179"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37" name="Freeform 1424"/>
            <p:cNvSpPr>
              <a:spLocks/>
            </p:cNvSpPr>
            <p:nvPr/>
          </p:nvSpPr>
          <p:spPr bwMode="auto">
            <a:xfrm>
              <a:off x="1184"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38" name="Freeform 1425"/>
            <p:cNvSpPr>
              <a:spLocks/>
            </p:cNvSpPr>
            <p:nvPr/>
          </p:nvSpPr>
          <p:spPr bwMode="auto">
            <a:xfrm>
              <a:off x="1184"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39" name="Freeform 1426"/>
            <p:cNvSpPr>
              <a:spLocks/>
            </p:cNvSpPr>
            <p:nvPr/>
          </p:nvSpPr>
          <p:spPr bwMode="auto">
            <a:xfrm>
              <a:off x="1188"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40" name="Freeform 1427"/>
            <p:cNvSpPr>
              <a:spLocks/>
            </p:cNvSpPr>
            <p:nvPr/>
          </p:nvSpPr>
          <p:spPr bwMode="auto">
            <a:xfrm>
              <a:off x="1188"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41" name="Freeform 1428"/>
            <p:cNvSpPr>
              <a:spLocks/>
            </p:cNvSpPr>
            <p:nvPr/>
          </p:nvSpPr>
          <p:spPr bwMode="auto">
            <a:xfrm>
              <a:off x="1197"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42" name="Freeform 1429"/>
            <p:cNvSpPr>
              <a:spLocks/>
            </p:cNvSpPr>
            <p:nvPr/>
          </p:nvSpPr>
          <p:spPr bwMode="auto">
            <a:xfrm>
              <a:off x="1197"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43" name="Freeform 1430"/>
            <p:cNvSpPr>
              <a:spLocks/>
            </p:cNvSpPr>
            <p:nvPr/>
          </p:nvSpPr>
          <p:spPr bwMode="auto">
            <a:xfrm>
              <a:off x="1197"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44" name="Freeform 1431"/>
            <p:cNvSpPr>
              <a:spLocks/>
            </p:cNvSpPr>
            <p:nvPr/>
          </p:nvSpPr>
          <p:spPr bwMode="auto">
            <a:xfrm>
              <a:off x="1202"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45" name="Freeform 1432"/>
            <p:cNvSpPr>
              <a:spLocks/>
            </p:cNvSpPr>
            <p:nvPr/>
          </p:nvSpPr>
          <p:spPr bwMode="auto">
            <a:xfrm>
              <a:off x="1202"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46" name="Freeform 1433"/>
            <p:cNvSpPr>
              <a:spLocks/>
            </p:cNvSpPr>
            <p:nvPr/>
          </p:nvSpPr>
          <p:spPr bwMode="auto">
            <a:xfrm>
              <a:off x="1208"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47" name="Freeform 1434"/>
            <p:cNvSpPr>
              <a:spLocks/>
            </p:cNvSpPr>
            <p:nvPr/>
          </p:nvSpPr>
          <p:spPr bwMode="auto">
            <a:xfrm>
              <a:off x="1208"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48" name="Freeform 1435"/>
            <p:cNvSpPr>
              <a:spLocks/>
            </p:cNvSpPr>
            <p:nvPr/>
          </p:nvSpPr>
          <p:spPr bwMode="auto">
            <a:xfrm>
              <a:off x="1213"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49" name="Freeform 1436"/>
            <p:cNvSpPr>
              <a:spLocks/>
            </p:cNvSpPr>
            <p:nvPr/>
          </p:nvSpPr>
          <p:spPr bwMode="auto">
            <a:xfrm>
              <a:off x="1213"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50" name="Freeform 1437"/>
            <p:cNvSpPr>
              <a:spLocks/>
            </p:cNvSpPr>
            <p:nvPr/>
          </p:nvSpPr>
          <p:spPr bwMode="auto">
            <a:xfrm>
              <a:off x="1213"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51" name="Freeform 1438"/>
            <p:cNvSpPr>
              <a:spLocks/>
            </p:cNvSpPr>
            <p:nvPr/>
          </p:nvSpPr>
          <p:spPr bwMode="auto">
            <a:xfrm>
              <a:off x="1221"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52" name="Freeform 1439"/>
            <p:cNvSpPr>
              <a:spLocks/>
            </p:cNvSpPr>
            <p:nvPr/>
          </p:nvSpPr>
          <p:spPr bwMode="auto">
            <a:xfrm>
              <a:off x="1221"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53" name="Freeform 1440"/>
            <p:cNvSpPr>
              <a:spLocks/>
            </p:cNvSpPr>
            <p:nvPr/>
          </p:nvSpPr>
          <p:spPr bwMode="auto">
            <a:xfrm>
              <a:off x="1226"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54" name="Freeform 1441"/>
            <p:cNvSpPr>
              <a:spLocks/>
            </p:cNvSpPr>
            <p:nvPr/>
          </p:nvSpPr>
          <p:spPr bwMode="auto">
            <a:xfrm>
              <a:off x="1226"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55" name="Freeform 1442"/>
            <p:cNvSpPr>
              <a:spLocks/>
            </p:cNvSpPr>
            <p:nvPr/>
          </p:nvSpPr>
          <p:spPr bwMode="auto">
            <a:xfrm>
              <a:off x="1231"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56" name="Freeform 1443"/>
            <p:cNvSpPr>
              <a:spLocks/>
            </p:cNvSpPr>
            <p:nvPr/>
          </p:nvSpPr>
          <p:spPr bwMode="auto">
            <a:xfrm>
              <a:off x="1231"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57" name="Freeform 1444"/>
            <p:cNvSpPr>
              <a:spLocks/>
            </p:cNvSpPr>
            <p:nvPr/>
          </p:nvSpPr>
          <p:spPr bwMode="auto">
            <a:xfrm>
              <a:off x="1231"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58" name="Freeform 1445"/>
            <p:cNvSpPr>
              <a:spLocks/>
            </p:cNvSpPr>
            <p:nvPr/>
          </p:nvSpPr>
          <p:spPr bwMode="auto">
            <a:xfrm>
              <a:off x="1236"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59" name="Freeform 1446"/>
            <p:cNvSpPr>
              <a:spLocks/>
            </p:cNvSpPr>
            <p:nvPr/>
          </p:nvSpPr>
          <p:spPr bwMode="auto">
            <a:xfrm>
              <a:off x="1236"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60" name="Freeform 1447"/>
            <p:cNvSpPr>
              <a:spLocks/>
            </p:cNvSpPr>
            <p:nvPr/>
          </p:nvSpPr>
          <p:spPr bwMode="auto">
            <a:xfrm>
              <a:off x="1244"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61" name="Freeform 1448"/>
            <p:cNvSpPr>
              <a:spLocks/>
            </p:cNvSpPr>
            <p:nvPr/>
          </p:nvSpPr>
          <p:spPr bwMode="auto">
            <a:xfrm>
              <a:off x="1244"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62" name="Freeform 1449"/>
            <p:cNvSpPr>
              <a:spLocks/>
            </p:cNvSpPr>
            <p:nvPr/>
          </p:nvSpPr>
          <p:spPr bwMode="auto">
            <a:xfrm>
              <a:off x="1249"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63" name="Freeform 1450"/>
            <p:cNvSpPr>
              <a:spLocks/>
            </p:cNvSpPr>
            <p:nvPr/>
          </p:nvSpPr>
          <p:spPr bwMode="auto">
            <a:xfrm>
              <a:off x="1249"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64" name="Freeform 1451"/>
            <p:cNvSpPr>
              <a:spLocks/>
            </p:cNvSpPr>
            <p:nvPr/>
          </p:nvSpPr>
          <p:spPr bwMode="auto">
            <a:xfrm>
              <a:off x="1249"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65" name="Freeform 1452"/>
            <p:cNvSpPr>
              <a:spLocks/>
            </p:cNvSpPr>
            <p:nvPr/>
          </p:nvSpPr>
          <p:spPr bwMode="auto">
            <a:xfrm>
              <a:off x="1254"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66" name="Freeform 1453"/>
            <p:cNvSpPr>
              <a:spLocks/>
            </p:cNvSpPr>
            <p:nvPr/>
          </p:nvSpPr>
          <p:spPr bwMode="auto">
            <a:xfrm>
              <a:off x="1254"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67" name="Freeform 1454"/>
            <p:cNvSpPr>
              <a:spLocks/>
            </p:cNvSpPr>
            <p:nvPr/>
          </p:nvSpPr>
          <p:spPr bwMode="auto">
            <a:xfrm>
              <a:off x="1262"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68" name="Freeform 1455"/>
            <p:cNvSpPr>
              <a:spLocks/>
            </p:cNvSpPr>
            <p:nvPr/>
          </p:nvSpPr>
          <p:spPr bwMode="auto">
            <a:xfrm>
              <a:off x="1262"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69" name="Freeform 1456"/>
            <p:cNvSpPr>
              <a:spLocks/>
            </p:cNvSpPr>
            <p:nvPr/>
          </p:nvSpPr>
          <p:spPr bwMode="auto">
            <a:xfrm>
              <a:off x="1267"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70" name="Freeform 1457"/>
            <p:cNvSpPr>
              <a:spLocks/>
            </p:cNvSpPr>
            <p:nvPr/>
          </p:nvSpPr>
          <p:spPr bwMode="auto">
            <a:xfrm>
              <a:off x="1267"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71" name="Freeform 1458"/>
            <p:cNvSpPr>
              <a:spLocks/>
            </p:cNvSpPr>
            <p:nvPr/>
          </p:nvSpPr>
          <p:spPr bwMode="auto">
            <a:xfrm>
              <a:off x="1267"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72" name="Freeform 1459"/>
            <p:cNvSpPr>
              <a:spLocks/>
            </p:cNvSpPr>
            <p:nvPr/>
          </p:nvSpPr>
          <p:spPr bwMode="auto">
            <a:xfrm>
              <a:off x="1275"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73" name="Freeform 1460"/>
            <p:cNvSpPr>
              <a:spLocks/>
            </p:cNvSpPr>
            <p:nvPr/>
          </p:nvSpPr>
          <p:spPr bwMode="auto">
            <a:xfrm>
              <a:off x="1275"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74" name="Freeform 1461"/>
            <p:cNvSpPr>
              <a:spLocks/>
            </p:cNvSpPr>
            <p:nvPr/>
          </p:nvSpPr>
          <p:spPr bwMode="auto">
            <a:xfrm>
              <a:off x="1280"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75" name="Freeform 1462"/>
            <p:cNvSpPr>
              <a:spLocks/>
            </p:cNvSpPr>
            <p:nvPr/>
          </p:nvSpPr>
          <p:spPr bwMode="auto">
            <a:xfrm>
              <a:off x="1280"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76" name="Freeform 1463"/>
            <p:cNvSpPr>
              <a:spLocks/>
            </p:cNvSpPr>
            <p:nvPr/>
          </p:nvSpPr>
          <p:spPr bwMode="auto">
            <a:xfrm>
              <a:off x="1285"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77" name="Freeform 1464"/>
            <p:cNvSpPr>
              <a:spLocks/>
            </p:cNvSpPr>
            <p:nvPr/>
          </p:nvSpPr>
          <p:spPr bwMode="auto">
            <a:xfrm>
              <a:off x="1285"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78" name="Freeform 1465"/>
            <p:cNvSpPr>
              <a:spLocks/>
            </p:cNvSpPr>
            <p:nvPr/>
          </p:nvSpPr>
          <p:spPr bwMode="auto">
            <a:xfrm>
              <a:off x="1285"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79" name="Freeform 1466"/>
            <p:cNvSpPr>
              <a:spLocks/>
            </p:cNvSpPr>
            <p:nvPr/>
          </p:nvSpPr>
          <p:spPr bwMode="auto">
            <a:xfrm>
              <a:off x="1290"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80" name="Freeform 1467"/>
            <p:cNvSpPr>
              <a:spLocks/>
            </p:cNvSpPr>
            <p:nvPr/>
          </p:nvSpPr>
          <p:spPr bwMode="auto">
            <a:xfrm>
              <a:off x="1290"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81" name="Freeform 1468"/>
            <p:cNvSpPr>
              <a:spLocks/>
            </p:cNvSpPr>
            <p:nvPr/>
          </p:nvSpPr>
          <p:spPr bwMode="auto">
            <a:xfrm>
              <a:off x="1298"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82" name="Freeform 1469"/>
            <p:cNvSpPr>
              <a:spLocks/>
            </p:cNvSpPr>
            <p:nvPr/>
          </p:nvSpPr>
          <p:spPr bwMode="auto">
            <a:xfrm>
              <a:off x="1298"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83" name="Freeform 1470"/>
            <p:cNvSpPr>
              <a:spLocks/>
            </p:cNvSpPr>
            <p:nvPr/>
          </p:nvSpPr>
          <p:spPr bwMode="auto">
            <a:xfrm>
              <a:off x="1303"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84" name="Freeform 1471"/>
            <p:cNvSpPr>
              <a:spLocks/>
            </p:cNvSpPr>
            <p:nvPr/>
          </p:nvSpPr>
          <p:spPr bwMode="auto">
            <a:xfrm>
              <a:off x="1303"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85" name="Freeform 1472"/>
            <p:cNvSpPr>
              <a:spLocks/>
            </p:cNvSpPr>
            <p:nvPr/>
          </p:nvSpPr>
          <p:spPr bwMode="auto">
            <a:xfrm>
              <a:off x="1303"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86" name="Freeform 1473"/>
            <p:cNvSpPr>
              <a:spLocks/>
            </p:cNvSpPr>
            <p:nvPr/>
          </p:nvSpPr>
          <p:spPr bwMode="auto">
            <a:xfrm>
              <a:off x="1310"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87" name="Freeform 1474"/>
            <p:cNvSpPr>
              <a:spLocks/>
            </p:cNvSpPr>
            <p:nvPr/>
          </p:nvSpPr>
          <p:spPr bwMode="auto">
            <a:xfrm>
              <a:off x="1310"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88" name="Freeform 1475"/>
            <p:cNvSpPr>
              <a:spLocks/>
            </p:cNvSpPr>
            <p:nvPr/>
          </p:nvSpPr>
          <p:spPr bwMode="auto">
            <a:xfrm>
              <a:off x="1314"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89" name="Freeform 1476"/>
            <p:cNvSpPr>
              <a:spLocks/>
            </p:cNvSpPr>
            <p:nvPr/>
          </p:nvSpPr>
          <p:spPr bwMode="auto">
            <a:xfrm>
              <a:off x="1314"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90" name="Freeform 1477"/>
            <p:cNvSpPr>
              <a:spLocks/>
            </p:cNvSpPr>
            <p:nvPr/>
          </p:nvSpPr>
          <p:spPr bwMode="auto">
            <a:xfrm>
              <a:off x="1323"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91" name="Freeform 1478"/>
            <p:cNvSpPr>
              <a:spLocks/>
            </p:cNvSpPr>
            <p:nvPr/>
          </p:nvSpPr>
          <p:spPr bwMode="auto">
            <a:xfrm>
              <a:off x="1323"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92" name="Freeform 1479"/>
            <p:cNvSpPr>
              <a:spLocks/>
            </p:cNvSpPr>
            <p:nvPr/>
          </p:nvSpPr>
          <p:spPr bwMode="auto">
            <a:xfrm>
              <a:off x="1323"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93" name="Freeform 1480"/>
            <p:cNvSpPr>
              <a:spLocks/>
            </p:cNvSpPr>
            <p:nvPr/>
          </p:nvSpPr>
          <p:spPr bwMode="auto">
            <a:xfrm>
              <a:off x="1328"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94" name="Freeform 1481"/>
            <p:cNvSpPr>
              <a:spLocks/>
            </p:cNvSpPr>
            <p:nvPr/>
          </p:nvSpPr>
          <p:spPr bwMode="auto">
            <a:xfrm>
              <a:off x="1328"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95" name="Freeform 1482"/>
            <p:cNvSpPr>
              <a:spLocks/>
            </p:cNvSpPr>
            <p:nvPr/>
          </p:nvSpPr>
          <p:spPr bwMode="auto">
            <a:xfrm>
              <a:off x="1332"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96" name="Freeform 1483"/>
            <p:cNvSpPr>
              <a:spLocks/>
            </p:cNvSpPr>
            <p:nvPr/>
          </p:nvSpPr>
          <p:spPr bwMode="auto">
            <a:xfrm>
              <a:off x="1332"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97" name="Freeform 1484"/>
            <p:cNvSpPr>
              <a:spLocks/>
            </p:cNvSpPr>
            <p:nvPr/>
          </p:nvSpPr>
          <p:spPr bwMode="auto">
            <a:xfrm>
              <a:off x="1337"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98" name="Freeform 1485"/>
            <p:cNvSpPr>
              <a:spLocks/>
            </p:cNvSpPr>
            <p:nvPr/>
          </p:nvSpPr>
          <p:spPr bwMode="auto">
            <a:xfrm>
              <a:off x="1337"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399" name="Freeform 1486"/>
            <p:cNvSpPr>
              <a:spLocks/>
            </p:cNvSpPr>
            <p:nvPr/>
          </p:nvSpPr>
          <p:spPr bwMode="auto">
            <a:xfrm>
              <a:off x="1337"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00" name="Freeform 1487"/>
            <p:cNvSpPr>
              <a:spLocks/>
            </p:cNvSpPr>
            <p:nvPr/>
          </p:nvSpPr>
          <p:spPr bwMode="auto">
            <a:xfrm>
              <a:off x="1346"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01" name="Freeform 1488"/>
            <p:cNvSpPr>
              <a:spLocks/>
            </p:cNvSpPr>
            <p:nvPr/>
          </p:nvSpPr>
          <p:spPr bwMode="auto">
            <a:xfrm>
              <a:off x="1346"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02" name="Freeform 1489"/>
            <p:cNvSpPr>
              <a:spLocks/>
            </p:cNvSpPr>
            <p:nvPr/>
          </p:nvSpPr>
          <p:spPr bwMode="auto">
            <a:xfrm>
              <a:off x="1350"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03" name="Freeform 1490"/>
            <p:cNvSpPr>
              <a:spLocks/>
            </p:cNvSpPr>
            <p:nvPr/>
          </p:nvSpPr>
          <p:spPr bwMode="auto">
            <a:xfrm>
              <a:off x="1350"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04" name="Freeform 1491"/>
            <p:cNvSpPr>
              <a:spLocks/>
            </p:cNvSpPr>
            <p:nvPr/>
          </p:nvSpPr>
          <p:spPr bwMode="auto">
            <a:xfrm>
              <a:off x="1355"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05" name="Freeform 1492"/>
            <p:cNvSpPr>
              <a:spLocks/>
            </p:cNvSpPr>
            <p:nvPr/>
          </p:nvSpPr>
          <p:spPr bwMode="auto">
            <a:xfrm>
              <a:off x="1355"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06" name="Freeform 1493"/>
            <p:cNvSpPr>
              <a:spLocks/>
            </p:cNvSpPr>
            <p:nvPr/>
          </p:nvSpPr>
          <p:spPr bwMode="auto">
            <a:xfrm>
              <a:off x="1355"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07" name="Freeform 1494"/>
            <p:cNvSpPr>
              <a:spLocks/>
            </p:cNvSpPr>
            <p:nvPr/>
          </p:nvSpPr>
          <p:spPr bwMode="auto">
            <a:xfrm>
              <a:off x="1360"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08" name="Freeform 1495"/>
            <p:cNvSpPr>
              <a:spLocks/>
            </p:cNvSpPr>
            <p:nvPr/>
          </p:nvSpPr>
          <p:spPr bwMode="auto">
            <a:xfrm>
              <a:off x="1360"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09" name="Freeform 1496"/>
            <p:cNvSpPr>
              <a:spLocks/>
            </p:cNvSpPr>
            <p:nvPr/>
          </p:nvSpPr>
          <p:spPr bwMode="auto">
            <a:xfrm>
              <a:off x="1368"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0" name="Freeform 1497"/>
            <p:cNvSpPr>
              <a:spLocks/>
            </p:cNvSpPr>
            <p:nvPr/>
          </p:nvSpPr>
          <p:spPr bwMode="auto">
            <a:xfrm>
              <a:off x="1368"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1" name="Freeform 1498"/>
            <p:cNvSpPr>
              <a:spLocks/>
            </p:cNvSpPr>
            <p:nvPr/>
          </p:nvSpPr>
          <p:spPr bwMode="auto">
            <a:xfrm>
              <a:off x="1373"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2" name="Freeform 1499"/>
            <p:cNvSpPr>
              <a:spLocks/>
            </p:cNvSpPr>
            <p:nvPr/>
          </p:nvSpPr>
          <p:spPr bwMode="auto">
            <a:xfrm>
              <a:off x="1373"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3" name="Freeform 1500"/>
            <p:cNvSpPr>
              <a:spLocks/>
            </p:cNvSpPr>
            <p:nvPr/>
          </p:nvSpPr>
          <p:spPr bwMode="auto">
            <a:xfrm>
              <a:off x="1373"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4" name="Freeform 1501"/>
            <p:cNvSpPr>
              <a:spLocks/>
            </p:cNvSpPr>
            <p:nvPr/>
          </p:nvSpPr>
          <p:spPr bwMode="auto">
            <a:xfrm>
              <a:off x="1380"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5" name="Freeform 1502"/>
            <p:cNvSpPr>
              <a:spLocks/>
            </p:cNvSpPr>
            <p:nvPr/>
          </p:nvSpPr>
          <p:spPr bwMode="auto">
            <a:xfrm>
              <a:off x="1380"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6" name="Freeform 1503"/>
            <p:cNvSpPr>
              <a:spLocks/>
            </p:cNvSpPr>
            <p:nvPr/>
          </p:nvSpPr>
          <p:spPr bwMode="auto">
            <a:xfrm>
              <a:off x="1386"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7" name="Freeform 1504"/>
            <p:cNvSpPr>
              <a:spLocks/>
            </p:cNvSpPr>
            <p:nvPr/>
          </p:nvSpPr>
          <p:spPr bwMode="auto">
            <a:xfrm>
              <a:off x="1386"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8" name="Freeform 1505"/>
            <p:cNvSpPr>
              <a:spLocks/>
            </p:cNvSpPr>
            <p:nvPr/>
          </p:nvSpPr>
          <p:spPr bwMode="auto">
            <a:xfrm>
              <a:off x="1391"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19" name="Freeform 1506"/>
            <p:cNvSpPr>
              <a:spLocks/>
            </p:cNvSpPr>
            <p:nvPr/>
          </p:nvSpPr>
          <p:spPr bwMode="auto">
            <a:xfrm>
              <a:off x="1391"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20" name="Freeform 1507"/>
            <p:cNvSpPr>
              <a:spLocks/>
            </p:cNvSpPr>
            <p:nvPr/>
          </p:nvSpPr>
          <p:spPr bwMode="auto">
            <a:xfrm>
              <a:off x="1391"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21" name="Freeform 1508"/>
            <p:cNvSpPr>
              <a:spLocks/>
            </p:cNvSpPr>
            <p:nvPr/>
          </p:nvSpPr>
          <p:spPr bwMode="auto">
            <a:xfrm>
              <a:off x="1398"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22" name="Freeform 1509"/>
            <p:cNvSpPr>
              <a:spLocks/>
            </p:cNvSpPr>
            <p:nvPr/>
          </p:nvSpPr>
          <p:spPr bwMode="auto">
            <a:xfrm>
              <a:off x="1398"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23" name="Freeform 1510"/>
            <p:cNvSpPr>
              <a:spLocks/>
            </p:cNvSpPr>
            <p:nvPr/>
          </p:nvSpPr>
          <p:spPr bwMode="auto">
            <a:xfrm>
              <a:off x="1404" y="1950"/>
              <a:ext cx="1" cy="19"/>
            </a:xfrm>
            <a:custGeom>
              <a:avLst/>
              <a:gdLst>
                <a:gd name="T0" fmla="*/ 0 w 1"/>
                <a:gd name="T1" fmla="*/ 0 h 19"/>
                <a:gd name="T2" fmla="*/ 0 w 1"/>
                <a:gd name="T3" fmla="*/ 18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0"/>
                  </a:moveTo>
                  <a:lnTo>
                    <a:pt x="0" y="18"/>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24" name="Freeform 1511"/>
            <p:cNvSpPr>
              <a:spLocks/>
            </p:cNvSpPr>
            <p:nvPr/>
          </p:nvSpPr>
          <p:spPr bwMode="auto">
            <a:xfrm>
              <a:off x="1404" y="1950"/>
              <a:ext cx="1" cy="19"/>
            </a:xfrm>
            <a:custGeom>
              <a:avLst/>
              <a:gdLst>
                <a:gd name="T0" fmla="*/ 0 w 1"/>
                <a:gd name="T1" fmla="*/ 0 h 19"/>
                <a:gd name="T2" fmla="*/ 0 w 1"/>
                <a:gd name="T3" fmla="*/ 18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0"/>
                  </a:moveTo>
                  <a:lnTo>
                    <a:pt x="0" y="18"/>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25" name="Freeform 1512"/>
            <p:cNvSpPr>
              <a:spLocks/>
            </p:cNvSpPr>
            <p:nvPr/>
          </p:nvSpPr>
          <p:spPr bwMode="auto">
            <a:xfrm>
              <a:off x="1411"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26" name="Freeform 1513"/>
            <p:cNvSpPr>
              <a:spLocks/>
            </p:cNvSpPr>
            <p:nvPr/>
          </p:nvSpPr>
          <p:spPr bwMode="auto">
            <a:xfrm>
              <a:off x="1411"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27" name="Freeform 1514"/>
            <p:cNvSpPr>
              <a:spLocks/>
            </p:cNvSpPr>
            <p:nvPr/>
          </p:nvSpPr>
          <p:spPr bwMode="auto">
            <a:xfrm>
              <a:off x="1411"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28" name="Freeform 1515"/>
            <p:cNvSpPr>
              <a:spLocks/>
            </p:cNvSpPr>
            <p:nvPr/>
          </p:nvSpPr>
          <p:spPr bwMode="auto">
            <a:xfrm>
              <a:off x="1416"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29" name="Freeform 1516"/>
            <p:cNvSpPr>
              <a:spLocks/>
            </p:cNvSpPr>
            <p:nvPr/>
          </p:nvSpPr>
          <p:spPr bwMode="auto">
            <a:xfrm>
              <a:off x="1416"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30" name="Freeform 1517"/>
            <p:cNvSpPr>
              <a:spLocks/>
            </p:cNvSpPr>
            <p:nvPr/>
          </p:nvSpPr>
          <p:spPr bwMode="auto">
            <a:xfrm>
              <a:off x="1424" y="1950"/>
              <a:ext cx="1" cy="19"/>
            </a:xfrm>
            <a:custGeom>
              <a:avLst/>
              <a:gdLst>
                <a:gd name="T0" fmla="*/ 0 w 1"/>
                <a:gd name="T1" fmla="*/ 0 h 19"/>
                <a:gd name="T2" fmla="*/ 0 w 1"/>
                <a:gd name="T3" fmla="*/ 18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0"/>
                  </a:move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31" name="Freeform 1518"/>
            <p:cNvSpPr>
              <a:spLocks/>
            </p:cNvSpPr>
            <p:nvPr/>
          </p:nvSpPr>
          <p:spPr bwMode="auto">
            <a:xfrm>
              <a:off x="1424" y="1956"/>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32" name="Freeform 1519"/>
            <p:cNvSpPr>
              <a:spLocks/>
            </p:cNvSpPr>
            <p:nvPr/>
          </p:nvSpPr>
          <p:spPr bwMode="auto">
            <a:xfrm>
              <a:off x="1426"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33" name="Freeform 1520"/>
            <p:cNvSpPr>
              <a:spLocks/>
            </p:cNvSpPr>
            <p:nvPr/>
          </p:nvSpPr>
          <p:spPr bwMode="auto">
            <a:xfrm>
              <a:off x="1426"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34" name="Freeform 1521"/>
            <p:cNvSpPr>
              <a:spLocks/>
            </p:cNvSpPr>
            <p:nvPr/>
          </p:nvSpPr>
          <p:spPr bwMode="auto">
            <a:xfrm>
              <a:off x="1426"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35" name="Freeform 1522"/>
            <p:cNvSpPr>
              <a:spLocks/>
            </p:cNvSpPr>
            <p:nvPr/>
          </p:nvSpPr>
          <p:spPr bwMode="auto">
            <a:xfrm>
              <a:off x="1434"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36" name="Freeform 1523"/>
            <p:cNvSpPr>
              <a:spLocks/>
            </p:cNvSpPr>
            <p:nvPr/>
          </p:nvSpPr>
          <p:spPr bwMode="auto">
            <a:xfrm>
              <a:off x="1434"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37" name="Freeform 1524"/>
            <p:cNvSpPr>
              <a:spLocks/>
            </p:cNvSpPr>
            <p:nvPr/>
          </p:nvSpPr>
          <p:spPr bwMode="auto">
            <a:xfrm>
              <a:off x="1439"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38" name="Freeform 1525"/>
            <p:cNvSpPr>
              <a:spLocks/>
            </p:cNvSpPr>
            <p:nvPr/>
          </p:nvSpPr>
          <p:spPr bwMode="auto">
            <a:xfrm>
              <a:off x="1439"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39" name="Freeform 1526"/>
            <p:cNvSpPr>
              <a:spLocks/>
            </p:cNvSpPr>
            <p:nvPr/>
          </p:nvSpPr>
          <p:spPr bwMode="auto">
            <a:xfrm>
              <a:off x="144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40" name="Freeform 1527"/>
            <p:cNvSpPr>
              <a:spLocks/>
            </p:cNvSpPr>
            <p:nvPr/>
          </p:nvSpPr>
          <p:spPr bwMode="auto">
            <a:xfrm>
              <a:off x="144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41" name="Freeform 1528"/>
            <p:cNvSpPr>
              <a:spLocks/>
            </p:cNvSpPr>
            <p:nvPr/>
          </p:nvSpPr>
          <p:spPr bwMode="auto">
            <a:xfrm>
              <a:off x="144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42" name="Freeform 1529"/>
            <p:cNvSpPr>
              <a:spLocks/>
            </p:cNvSpPr>
            <p:nvPr/>
          </p:nvSpPr>
          <p:spPr bwMode="auto">
            <a:xfrm>
              <a:off x="145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43" name="Freeform 1530"/>
            <p:cNvSpPr>
              <a:spLocks/>
            </p:cNvSpPr>
            <p:nvPr/>
          </p:nvSpPr>
          <p:spPr bwMode="auto">
            <a:xfrm>
              <a:off x="145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44" name="Freeform 1531"/>
            <p:cNvSpPr>
              <a:spLocks/>
            </p:cNvSpPr>
            <p:nvPr/>
          </p:nvSpPr>
          <p:spPr bwMode="auto">
            <a:xfrm>
              <a:off x="145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45" name="Freeform 1532"/>
            <p:cNvSpPr>
              <a:spLocks/>
            </p:cNvSpPr>
            <p:nvPr/>
          </p:nvSpPr>
          <p:spPr bwMode="auto">
            <a:xfrm>
              <a:off x="145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46" name="Freeform 1533"/>
            <p:cNvSpPr>
              <a:spLocks/>
            </p:cNvSpPr>
            <p:nvPr/>
          </p:nvSpPr>
          <p:spPr bwMode="auto">
            <a:xfrm>
              <a:off x="145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47" name="Freeform 1534"/>
            <p:cNvSpPr>
              <a:spLocks/>
            </p:cNvSpPr>
            <p:nvPr/>
          </p:nvSpPr>
          <p:spPr bwMode="auto">
            <a:xfrm>
              <a:off x="146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48" name="Freeform 1535"/>
            <p:cNvSpPr>
              <a:spLocks/>
            </p:cNvSpPr>
            <p:nvPr/>
          </p:nvSpPr>
          <p:spPr bwMode="auto">
            <a:xfrm>
              <a:off x="146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49" name="Freeform 1536"/>
            <p:cNvSpPr>
              <a:spLocks/>
            </p:cNvSpPr>
            <p:nvPr/>
          </p:nvSpPr>
          <p:spPr bwMode="auto">
            <a:xfrm>
              <a:off x="1470"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50" name="Freeform 1537"/>
            <p:cNvSpPr>
              <a:spLocks/>
            </p:cNvSpPr>
            <p:nvPr/>
          </p:nvSpPr>
          <p:spPr bwMode="auto">
            <a:xfrm>
              <a:off x="1470"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51" name="Freeform 1538"/>
            <p:cNvSpPr>
              <a:spLocks/>
            </p:cNvSpPr>
            <p:nvPr/>
          </p:nvSpPr>
          <p:spPr bwMode="auto">
            <a:xfrm>
              <a:off x="1475"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52" name="Freeform 1539"/>
            <p:cNvSpPr>
              <a:spLocks/>
            </p:cNvSpPr>
            <p:nvPr/>
          </p:nvSpPr>
          <p:spPr bwMode="auto">
            <a:xfrm>
              <a:off x="1475"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53" name="Freeform 1540"/>
            <p:cNvSpPr>
              <a:spLocks/>
            </p:cNvSpPr>
            <p:nvPr/>
          </p:nvSpPr>
          <p:spPr bwMode="auto">
            <a:xfrm>
              <a:off x="1475"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54" name="Freeform 1541"/>
            <p:cNvSpPr>
              <a:spLocks/>
            </p:cNvSpPr>
            <p:nvPr/>
          </p:nvSpPr>
          <p:spPr bwMode="auto">
            <a:xfrm>
              <a:off x="1481"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55" name="Freeform 1542"/>
            <p:cNvSpPr>
              <a:spLocks/>
            </p:cNvSpPr>
            <p:nvPr/>
          </p:nvSpPr>
          <p:spPr bwMode="auto">
            <a:xfrm>
              <a:off x="1481"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56" name="Freeform 1543"/>
            <p:cNvSpPr>
              <a:spLocks/>
            </p:cNvSpPr>
            <p:nvPr/>
          </p:nvSpPr>
          <p:spPr bwMode="auto">
            <a:xfrm>
              <a:off x="1486"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57" name="Freeform 1544"/>
            <p:cNvSpPr>
              <a:spLocks/>
            </p:cNvSpPr>
            <p:nvPr/>
          </p:nvSpPr>
          <p:spPr bwMode="auto">
            <a:xfrm>
              <a:off x="1486"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58" name="Freeform 1545"/>
            <p:cNvSpPr>
              <a:spLocks/>
            </p:cNvSpPr>
            <p:nvPr/>
          </p:nvSpPr>
          <p:spPr bwMode="auto">
            <a:xfrm>
              <a:off x="1493"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59" name="Freeform 1546"/>
            <p:cNvSpPr>
              <a:spLocks/>
            </p:cNvSpPr>
            <p:nvPr/>
          </p:nvSpPr>
          <p:spPr bwMode="auto">
            <a:xfrm>
              <a:off x="1493"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60" name="Freeform 1547"/>
            <p:cNvSpPr>
              <a:spLocks/>
            </p:cNvSpPr>
            <p:nvPr/>
          </p:nvSpPr>
          <p:spPr bwMode="auto">
            <a:xfrm>
              <a:off x="1493"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61" name="Freeform 1548"/>
            <p:cNvSpPr>
              <a:spLocks/>
            </p:cNvSpPr>
            <p:nvPr/>
          </p:nvSpPr>
          <p:spPr bwMode="auto">
            <a:xfrm>
              <a:off x="1499"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62" name="Freeform 1549"/>
            <p:cNvSpPr>
              <a:spLocks/>
            </p:cNvSpPr>
            <p:nvPr/>
          </p:nvSpPr>
          <p:spPr bwMode="auto">
            <a:xfrm>
              <a:off x="1499"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63" name="Freeform 1550"/>
            <p:cNvSpPr>
              <a:spLocks/>
            </p:cNvSpPr>
            <p:nvPr/>
          </p:nvSpPr>
          <p:spPr bwMode="auto">
            <a:xfrm>
              <a:off x="1504"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64" name="Freeform 1551"/>
            <p:cNvSpPr>
              <a:spLocks/>
            </p:cNvSpPr>
            <p:nvPr/>
          </p:nvSpPr>
          <p:spPr bwMode="auto">
            <a:xfrm>
              <a:off x="1504"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65" name="Freeform 1552"/>
            <p:cNvSpPr>
              <a:spLocks/>
            </p:cNvSpPr>
            <p:nvPr/>
          </p:nvSpPr>
          <p:spPr bwMode="auto">
            <a:xfrm>
              <a:off x="151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66" name="Freeform 1553"/>
            <p:cNvSpPr>
              <a:spLocks/>
            </p:cNvSpPr>
            <p:nvPr/>
          </p:nvSpPr>
          <p:spPr bwMode="auto">
            <a:xfrm>
              <a:off x="151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67" name="Freeform 1554"/>
            <p:cNvSpPr>
              <a:spLocks/>
            </p:cNvSpPr>
            <p:nvPr/>
          </p:nvSpPr>
          <p:spPr bwMode="auto">
            <a:xfrm>
              <a:off x="151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68" name="Freeform 1555"/>
            <p:cNvSpPr>
              <a:spLocks/>
            </p:cNvSpPr>
            <p:nvPr/>
          </p:nvSpPr>
          <p:spPr bwMode="auto">
            <a:xfrm>
              <a:off x="151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69" name="Freeform 1556"/>
            <p:cNvSpPr>
              <a:spLocks/>
            </p:cNvSpPr>
            <p:nvPr/>
          </p:nvSpPr>
          <p:spPr bwMode="auto">
            <a:xfrm>
              <a:off x="151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70" name="Freeform 1557"/>
            <p:cNvSpPr>
              <a:spLocks/>
            </p:cNvSpPr>
            <p:nvPr/>
          </p:nvSpPr>
          <p:spPr bwMode="auto">
            <a:xfrm>
              <a:off x="152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71" name="Freeform 1558"/>
            <p:cNvSpPr>
              <a:spLocks/>
            </p:cNvSpPr>
            <p:nvPr/>
          </p:nvSpPr>
          <p:spPr bwMode="auto">
            <a:xfrm>
              <a:off x="152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72" name="Freeform 1559"/>
            <p:cNvSpPr>
              <a:spLocks/>
            </p:cNvSpPr>
            <p:nvPr/>
          </p:nvSpPr>
          <p:spPr bwMode="auto">
            <a:xfrm>
              <a:off x="152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73" name="Freeform 1560"/>
            <p:cNvSpPr>
              <a:spLocks/>
            </p:cNvSpPr>
            <p:nvPr/>
          </p:nvSpPr>
          <p:spPr bwMode="auto">
            <a:xfrm>
              <a:off x="152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74" name="Freeform 1561"/>
            <p:cNvSpPr>
              <a:spLocks/>
            </p:cNvSpPr>
            <p:nvPr/>
          </p:nvSpPr>
          <p:spPr bwMode="auto">
            <a:xfrm>
              <a:off x="152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75" name="Freeform 1562"/>
            <p:cNvSpPr>
              <a:spLocks/>
            </p:cNvSpPr>
            <p:nvPr/>
          </p:nvSpPr>
          <p:spPr bwMode="auto">
            <a:xfrm>
              <a:off x="1535"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76" name="Freeform 1563"/>
            <p:cNvSpPr>
              <a:spLocks/>
            </p:cNvSpPr>
            <p:nvPr/>
          </p:nvSpPr>
          <p:spPr bwMode="auto">
            <a:xfrm>
              <a:off x="1535"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77" name="Freeform 1564"/>
            <p:cNvSpPr>
              <a:spLocks/>
            </p:cNvSpPr>
            <p:nvPr/>
          </p:nvSpPr>
          <p:spPr bwMode="auto">
            <a:xfrm>
              <a:off x="154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78" name="Freeform 1565"/>
            <p:cNvSpPr>
              <a:spLocks/>
            </p:cNvSpPr>
            <p:nvPr/>
          </p:nvSpPr>
          <p:spPr bwMode="auto">
            <a:xfrm>
              <a:off x="154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79" name="Freeform 1566"/>
            <p:cNvSpPr>
              <a:spLocks/>
            </p:cNvSpPr>
            <p:nvPr/>
          </p:nvSpPr>
          <p:spPr bwMode="auto">
            <a:xfrm>
              <a:off x="1548" y="1962"/>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0" name="Freeform 1567"/>
            <p:cNvSpPr>
              <a:spLocks/>
            </p:cNvSpPr>
            <p:nvPr/>
          </p:nvSpPr>
          <p:spPr bwMode="auto">
            <a:xfrm>
              <a:off x="1548" y="1962"/>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1" name="Freeform 1568"/>
            <p:cNvSpPr>
              <a:spLocks/>
            </p:cNvSpPr>
            <p:nvPr/>
          </p:nvSpPr>
          <p:spPr bwMode="auto">
            <a:xfrm>
              <a:off x="1548" y="1962"/>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2" name="Freeform 1569"/>
            <p:cNvSpPr>
              <a:spLocks/>
            </p:cNvSpPr>
            <p:nvPr/>
          </p:nvSpPr>
          <p:spPr bwMode="auto">
            <a:xfrm>
              <a:off x="155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3" name="Freeform 1570"/>
            <p:cNvSpPr>
              <a:spLocks/>
            </p:cNvSpPr>
            <p:nvPr/>
          </p:nvSpPr>
          <p:spPr bwMode="auto">
            <a:xfrm>
              <a:off x="155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4" name="Freeform 1571"/>
            <p:cNvSpPr>
              <a:spLocks/>
            </p:cNvSpPr>
            <p:nvPr/>
          </p:nvSpPr>
          <p:spPr bwMode="auto">
            <a:xfrm>
              <a:off x="1558"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5" name="Freeform 1572"/>
            <p:cNvSpPr>
              <a:spLocks/>
            </p:cNvSpPr>
            <p:nvPr/>
          </p:nvSpPr>
          <p:spPr bwMode="auto">
            <a:xfrm>
              <a:off x="1558"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6" name="Freeform 1573"/>
            <p:cNvSpPr>
              <a:spLocks/>
            </p:cNvSpPr>
            <p:nvPr/>
          </p:nvSpPr>
          <p:spPr bwMode="auto">
            <a:xfrm>
              <a:off x="1563"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7" name="Freeform 1574"/>
            <p:cNvSpPr>
              <a:spLocks/>
            </p:cNvSpPr>
            <p:nvPr/>
          </p:nvSpPr>
          <p:spPr bwMode="auto">
            <a:xfrm>
              <a:off x="1563"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8" name="Freeform 1575"/>
            <p:cNvSpPr>
              <a:spLocks/>
            </p:cNvSpPr>
            <p:nvPr/>
          </p:nvSpPr>
          <p:spPr bwMode="auto">
            <a:xfrm>
              <a:off x="1563"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89" name="Freeform 1576"/>
            <p:cNvSpPr>
              <a:spLocks/>
            </p:cNvSpPr>
            <p:nvPr/>
          </p:nvSpPr>
          <p:spPr bwMode="auto">
            <a:xfrm>
              <a:off x="157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90" name="Freeform 1577"/>
            <p:cNvSpPr>
              <a:spLocks/>
            </p:cNvSpPr>
            <p:nvPr/>
          </p:nvSpPr>
          <p:spPr bwMode="auto">
            <a:xfrm>
              <a:off x="157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91" name="Freeform 1578"/>
            <p:cNvSpPr>
              <a:spLocks/>
            </p:cNvSpPr>
            <p:nvPr/>
          </p:nvSpPr>
          <p:spPr bwMode="auto">
            <a:xfrm>
              <a:off x="157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92" name="Freeform 1579"/>
            <p:cNvSpPr>
              <a:spLocks/>
            </p:cNvSpPr>
            <p:nvPr/>
          </p:nvSpPr>
          <p:spPr bwMode="auto">
            <a:xfrm>
              <a:off x="157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93" name="Freeform 1580"/>
            <p:cNvSpPr>
              <a:spLocks/>
            </p:cNvSpPr>
            <p:nvPr/>
          </p:nvSpPr>
          <p:spPr bwMode="auto">
            <a:xfrm>
              <a:off x="1583"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94" name="Freeform 1581"/>
            <p:cNvSpPr>
              <a:spLocks/>
            </p:cNvSpPr>
            <p:nvPr/>
          </p:nvSpPr>
          <p:spPr bwMode="auto">
            <a:xfrm>
              <a:off x="1583"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95" name="Freeform 1582"/>
            <p:cNvSpPr>
              <a:spLocks/>
            </p:cNvSpPr>
            <p:nvPr/>
          </p:nvSpPr>
          <p:spPr bwMode="auto">
            <a:xfrm>
              <a:off x="1583"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96" name="Freeform 1583"/>
            <p:cNvSpPr>
              <a:spLocks/>
            </p:cNvSpPr>
            <p:nvPr/>
          </p:nvSpPr>
          <p:spPr bwMode="auto">
            <a:xfrm>
              <a:off x="1588"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97" name="Freeform 1584"/>
            <p:cNvSpPr>
              <a:spLocks/>
            </p:cNvSpPr>
            <p:nvPr/>
          </p:nvSpPr>
          <p:spPr bwMode="auto">
            <a:xfrm>
              <a:off x="1588"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98" name="Freeform 1585"/>
            <p:cNvSpPr>
              <a:spLocks/>
            </p:cNvSpPr>
            <p:nvPr/>
          </p:nvSpPr>
          <p:spPr bwMode="auto">
            <a:xfrm>
              <a:off x="159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499" name="Freeform 1586"/>
            <p:cNvSpPr>
              <a:spLocks/>
            </p:cNvSpPr>
            <p:nvPr/>
          </p:nvSpPr>
          <p:spPr bwMode="auto">
            <a:xfrm>
              <a:off x="159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00" name="Freeform 1587"/>
            <p:cNvSpPr>
              <a:spLocks/>
            </p:cNvSpPr>
            <p:nvPr/>
          </p:nvSpPr>
          <p:spPr bwMode="auto">
            <a:xfrm>
              <a:off x="160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01" name="Freeform 1588"/>
            <p:cNvSpPr>
              <a:spLocks/>
            </p:cNvSpPr>
            <p:nvPr/>
          </p:nvSpPr>
          <p:spPr bwMode="auto">
            <a:xfrm>
              <a:off x="160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02" name="Freeform 1589"/>
            <p:cNvSpPr>
              <a:spLocks/>
            </p:cNvSpPr>
            <p:nvPr/>
          </p:nvSpPr>
          <p:spPr bwMode="auto">
            <a:xfrm>
              <a:off x="160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03" name="Freeform 1590"/>
            <p:cNvSpPr>
              <a:spLocks/>
            </p:cNvSpPr>
            <p:nvPr/>
          </p:nvSpPr>
          <p:spPr bwMode="auto">
            <a:xfrm>
              <a:off x="160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04" name="Freeform 1591"/>
            <p:cNvSpPr>
              <a:spLocks/>
            </p:cNvSpPr>
            <p:nvPr/>
          </p:nvSpPr>
          <p:spPr bwMode="auto">
            <a:xfrm>
              <a:off x="160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05" name="Freeform 1592"/>
            <p:cNvSpPr>
              <a:spLocks/>
            </p:cNvSpPr>
            <p:nvPr/>
          </p:nvSpPr>
          <p:spPr bwMode="auto">
            <a:xfrm>
              <a:off x="161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06" name="Freeform 1593"/>
            <p:cNvSpPr>
              <a:spLocks/>
            </p:cNvSpPr>
            <p:nvPr/>
          </p:nvSpPr>
          <p:spPr bwMode="auto">
            <a:xfrm>
              <a:off x="161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07" name="Freeform 1594"/>
            <p:cNvSpPr>
              <a:spLocks/>
            </p:cNvSpPr>
            <p:nvPr/>
          </p:nvSpPr>
          <p:spPr bwMode="auto">
            <a:xfrm>
              <a:off x="161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08" name="Freeform 1595"/>
            <p:cNvSpPr>
              <a:spLocks/>
            </p:cNvSpPr>
            <p:nvPr/>
          </p:nvSpPr>
          <p:spPr bwMode="auto">
            <a:xfrm>
              <a:off x="161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09" name="Freeform 1596"/>
            <p:cNvSpPr>
              <a:spLocks/>
            </p:cNvSpPr>
            <p:nvPr/>
          </p:nvSpPr>
          <p:spPr bwMode="auto">
            <a:xfrm>
              <a:off x="161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10" name="Freeform 1597"/>
            <p:cNvSpPr>
              <a:spLocks/>
            </p:cNvSpPr>
            <p:nvPr/>
          </p:nvSpPr>
          <p:spPr bwMode="auto">
            <a:xfrm>
              <a:off x="1624"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11" name="Freeform 1598"/>
            <p:cNvSpPr>
              <a:spLocks/>
            </p:cNvSpPr>
            <p:nvPr/>
          </p:nvSpPr>
          <p:spPr bwMode="auto">
            <a:xfrm>
              <a:off x="1624"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12" name="Freeform 1599"/>
            <p:cNvSpPr>
              <a:spLocks/>
            </p:cNvSpPr>
            <p:nvPr/>
          </p:nvSpPr>
          <p:spPr bwMode="auto">
            <a:xfrm>
              <a:off x="162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13" name="Freeform 1600"/>
            <p:cNvSpPr>
              <a:spLocks/>
            </p:cNvSpPr>
            <p:nvPr/>
          </p:nvSpPr>
          <p:spPr bwMode="auto">
            <a:xfrm>
              <a:off x="162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14" name="Freeform 1601"/>
            <p:cNvSpPr>
              <a:spLocks/>
            </p:cNvSpPr>
            <p:nvPr/>
          </p:nvSpPr>
          <p:spPr bwMode="auto">
            <a:xfrm>
              <a:off x="163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15" name="Freeform 1602"/>
            <p:cNvSpPr>
              <a:spLocks/>
            </p:cNvSpPr>
            <p:nvPr/>
          </p:nvSpPr>
          <p:spPr bwMode="auto">
            <a:xfrm>
              <a:off x="163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16" name="Freeform 1603"/>
            <p:cNvSpPr>
              <a:spLocks/>
            </p:cNvSpPr>
            <p:nvPr/>
          </p:nvSpPr>
          <p:spPr bwMode="auto">
            <a:xfrm>
              <a:off x="163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17" name="Freeform 1604"/>
            <p:cNvSpPr>
              <a:spLocks/>
            </p:cNvSpPr>
            <p:nvPr/>
          </p:nvSpPr>
          <p:spPr bwMode="auto">
            <a:xfrm>
              <a:off x="1642"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18" name="Freeform 1605"/>
            <p:cNvSpPr>
              <a:spLocks/>
            </p:cNvSpPr>
            <p:nvPr/>
          </p:nvSpPr>
          <p:spPr bwMode="auto">
            <a:xfrm>
              <a:off x="1642"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19" name="Freeform 1606"/>
            <p:cNvSpPr>
              <a:spLocks/>
            </p:cNvSpPr>
            <p:nvPr/>
          </p:nvSpPr>
          <p:spPr bwMode="auto">
            <a:xfrm>
              <a:off x="164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20" name="Freeform 1607"/>
            <p:cNvSpPr>
              <a:spLocks/>
            </p:cNvSpPr>
            <p:nvPr/>
          </p:nvSpPr>
          <p:spPr bwMode="auto">
            <a:xfrm>
              <a:off x="164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21" name="Freeform 1608"/>
            <p:cNvSpPr>
              <a:spLocks/>
            </p:cNvSpPr>
            <p:nvPr/>
          </p:nvSpPr>
          <p:spPr bwMode="auto">
            <a:xfrm>
              <a:off x="1652"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22" name="Freeform 1609"/>
            <p:cNvSpPr>
              <a:spLocks/>
            </p:cNvSpPr>
            <p:nvPr/>
          </p:nvSpPr>
          <p:spPr bwMode="auto">
            <a:xfrm>
              <a:off x="1652"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23" name="Freeform 1610"/>
            <p:cNvSpPr>
              <a:spLocks/>
            </p:cNvSpPr>
            <p:nvPr/>
          </p:nvSpPr>
          <p:spPr bwMode="auto">
            <a:xfrm>
              <a:off x="1652"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24" name="Freeform 1611"/>
            <p:cNvSpPr>
              <a:spLocks/>
            </p:cNvSpPr>
            <p:nvPr/>
          </p:nvSpPr>
          <p:spPr bwMode="auto">
            <a:xfrm>
              <a:off x="166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25" name="Freeform 1612"/>
            <p:cNvSpPr>
              <a:spLocks/>
            </p:cNvSpPr>
            <p:nvPr/>
          </p:nvSpPr>
          <p:spPr bwMode="auto">
            <a:xfrm>
              <a:off x="166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26" name="Freeform 1613"/>
            <p:cNvSpPr>
              <a:spLocks/>
            </p:cNvSpPr>
            <p:nvPr/>
          </p:nvSpPr>
          <p:spPr bwMode="auto">
            <a:xfrm>
              <a:off x="1665"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27" name="Freeform 1614"/>
            <p:cNvSpPr>
              <a:spLocks/>
            </p:cNvSpPr>
            <p:nvPr/>
          </p:nvSpPr>
          <p:spPr bwMode="auto">
            <a:xfrm>
              <a:off x="1665"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28" name="Freeform 1615"/>
            <p:cNvSpPr>
              <a:spLocks/>
            </p:cNvSpPr>
            <p:nvPr/>
          </p:nvSpPr>
          <p:spPr bwMode="auto">
            <a:xfrm>
              <a:off x="167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29" name="Freeform 1616"/>
            <p:cNvSpPr>
              <a:spLocks/>
            </p:cNvSpPr>
            <p:nvPr/>
          </p:nvSpPr>
          <p:spPr bwMode="auto">
            <a:xfrm>
              <a:off x="167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30" name="Freeform 1617"/>
            <p:cNvSpPr>
              <a:spLocks/>
            </p:cNvSpPr>
            <p:nvPr/>
          </p:nvSpPr>
          <p:spPr bwMode="auto">
            <a:xfrm>
              <a:off x="167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31" name="Freeform 1618"/>
            <p:cNvSpPr>
              <a:spLocks/>
            </p:cNvSpPr>
            <p:nvPr/>
          </p:nvSpPr>
          <p:spPr bwMode="auto">
            <a:xfrm>
              <a:off x="167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32" name="Freeform 1619"/>
            <p:cNvSpPr>
              <a:spLocks/>
            </p:cNvSpPr>
            <p:nvPr/>
          </p:nvSpPr>
          <p:spPr bwMode="auto">
            <a:xfrm>
              <a:off x="167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33" name="Freeform 1620"/>
            <p:cNvSpPr>
              <a:spLocks/>
            </p:cNvSpPr>
            <p:nvPr/>
          </p:nvSpPr>
          <p:spPr bwMode="auto">
            <a:xfrm>
              <a:off x="1684"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34" name="Freeform 1621"/>
            <p:cNvSpPr>
              <a:spLocks/>
            </p:cNvSpPr>
            <p:nvPr/>
          </p:nvSpPr>
          <p:spPr bwMode="auto">
            <a:xfrm>
              <a:off x="1684"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35" name="Freeform 1622"/>
            <p:cNvSpPr>
              <a:spLocks/>
            </p:cNvSpPr>
            <p:nvPr/>
          </p:nvSpPr>
          <p:spPr bwMode="auto">
            <a:xfrm>
              <a:off x="168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36" name="Freeform 1623"/>
            <p:cNvSpPr>
              <a:spLocks/>
            </p:cNvSpPr>
            <p:nvPr/>
          </p:nvSpPr>
          <p:spPr bwMode="auto">
            <a:xfrm>
              <a:off x="168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37" name="Freeform 1624"/>
            <p:cNvSpPr>
              <a:spLocks/>
            </p:cNvSpPr>
            <p:nvPr/>
          </p:nvSpPr>
          <p:spPr bwMode="auto">
            <a:xfrm>
              <a:off x="168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38" name="Freeform 1625"/>
            <p:cNvSpPr>
              <a:spLocks/>
            </p:cNvSpPr>
            <p:nvPr/>
          </p:nvSpPr>
          <p:spPr bwMode="auto">
            <a:xfrm>
              <a:off x="1694"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39" name="Freeform 1626"/>
            <p:cNvSpPr>
              <a:spLocks/>
            </p:cNvSpPr>
            <p:nvPr/>
          </p:nvSpPr>
          <p:spPr bwMode="auto">
            <a:xfrm>
              <a:off x="1694"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40" name="Freeform 1627"/>
            <p:cNvSpPr>
              <a:spLocks/>
            </p:cNvSpPr>
            <p:nvPr/>
          </p:nvSpPr>
          <p:spPr bwMode="auto">
            <a:xfrm>
              <a:off x="169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41" name="Freeform 1628"/>
            <p:cNvSpPr>
              <a:spLocks/>
            </p:cNvSpPr>
            <p:nvPr/>
          </p:nvSpPr>
          <p:spPr bwMode="auto">
            <a:xfrm>
              <a:off x="169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42" name="Freeform 1629"/>
            <p:cNvSpPr>
              <a:spLocks/>
            </p:cNvSpPr>
            <p:nvPr/>
          </p:nvSpPr>
          <p:spPr bwMode="auto">
            <a:xfrm>
              <a:off x="170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43" name="Freeform 1630"/>
            <p:cNvSpPr>
              <a:spLocks/>
            </p:cNvSpPr>
            <p:nvPr/>
          </p:nvSpPr>
          <p:spPr bwMode="auto">
            <a:xfrm>
              <a:off x="170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44" name="Freeform 1631"/>
            <p:cNvSpPr>
              <a:spLocks/>
            </p:cNvSpPr>
            <p:nvPr/>
          </p:nvSpPr>
          <p:spPr bwMode="auto">
            <a:xfrm>
              <a:off x="170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45" name="Freeform 1632"/>
            <p:cNvSpPr>
              <a:spLocks/>
            </p:cNvSpPr>
            <p:nvPr/>
          </p:nvSpPr>
          <p:spPr bwMode="auto">
            <a:xfrm>
              <a:off x="171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46" name="Freeform 1633"/>
            <p:cNvSpPr>
              <a:spLocks/>
            </p:cNvSpPr>
            <p:nvPr/>
          </p:nvSpPr>
          <p:spPr bwMode="auto">
            <a:xfrm>
              <a:off x="171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47" name="Freeform 1634"/>
            <p:cNvSpPr>
              <a:spLocks/>
            </p:cNvSpPr>
            <p:nvPr/>
          </p:nvSpPr>
          <p:spPr bwMode="auto">
            <a:xfrm>
              <a:off x="172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48" name="Freeform 1635"/>
            <p:cNvSpPr>
              <a:spLocks/>
            </p:cNvSpPr>
            <p:nvPr/>
          </p:nvSpPr>
          <p:spPr bwMode="auto">
            <a:xfrm>
              <a:off x="172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49" name="Freeform 1636"/>
            <p:cNvSpPr>
              <a:spLocks/>
            </p:cNvSpPr>
            <p:nvPr/>
          </p:nvSpPr>
          <p:spPr bwMode="auto">
            <a:xfrm>
              <a:off x="172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50" name="Freeform 1637"/>
            <p:cNvSpPr>
              <a:spLocks/>
            </p:cNvSpPr>
            <p:nvPr/>
          </p:nvSpPr>
          <p:spPr bwMode="auto">
            <a:xfrm>
              <a:off x="172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51" name="Freeform 1638"/>
            <p:cNvSpPr>
              <a:spLocks/>
            </p:cNvSpPr>
            <p:nvPr/>
          </p:nvSpPr>
          <p:spPr bwMode="auto">
            <a:xfrm>
              <a:off x="172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52" name="Freeform 1639"/>
            <p:cNvSpPr>
              <a:spLocks/>
            </p:cNvSpPr>
            <p:nvPr/>
          </p:nvSpPr>
          <p:spPr bwMode="auto">
            <a:xfrm>
              <a:off x="173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53" name="Freeform 1640"/>
            <p:cNvSpPr>
              <a:spLocks/>
            </p:cNvSpPr>
            <p:nvPr/>
          </p:nvSpPr>
          <p:spPr bwMode="auto">
            <a:xfrm>
              <a:off x="173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54" name="Freeform 1641"/>
            <p:cNvSpPr>
              <a:spLocks/>
            </p:cNvSpPr>
            <p:nvPr/>
          </p:nvSpPr>
          <p:spPr bwMode="auto">
            <a:xfrm>
              <a:off x="173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55" name="Freeform 1642"/>
            <p:cNvSpPr>
              <a:spLocks/>
            </p:cNvSpPr>
            <p:nvPr/>
          </p:nvSpPr>
          <p:spPr bwMode="auto">
            <a:xfrm>
              <a:off x="173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56" name="Freeform 1643"/>
            <p:cNvSpPr>
              <a:spLocks/>
            </p:cNvSpPr>
            <p:nvPr/>
          </p:nvSpPr>
          <p:spPr bwMode="auto">
            <a:xfrm>
              <a:off x="174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57" name="Freeform 1644"/>
            <p:cNvSpPr>
              <a:spLocks/>
            </p:cNvSpPr>
            <p:nvPr/>
          </p:nvSpPr>
          <p:spPr bwMode="auto">
            <a:xfrm>
              <a:off x="174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58" name="Freeform 1645"/>
            <p:cNvSpPr>
              <a:spLocks/>
            </p:cNvSpPr>
            <p:nvPr/>
          </p:nvSpPr>
          <p:spPr bwMode="auto">
            <a:xfrm>
              <a:off x="174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59" name="Freeform 1646"/>
            <p:cNvSpPr>
              <a:spLocks/>
            </p:cNvSpPr>
            <p:nvPr/>
          </p:nvSpPr>
          <p:spPr bwMode="auto">
            <a:xfrm>
              <a:off x="1748"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60" name="Freeform 1647"/>
            <p:cNvSpPr>
              <a:spLocks/>
            </p:cNvSpPr>
            <p:nvPr/>
          </p:nvSpPr>
          <p:spPr bwMode="auto">
            <a:xfrm>
              <a:off x="1748"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61" name="Freeform 1648"/>
            <p:cNvSpPr>
              <a:spLocks/>
            </p:cNvSpPr>
            <p:nvPr/>
          </p:nvSpPr>
          <p:spPr bwMode="auto">
            <a:xfrm>
              <a:off x="175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62" name="Freeform 1649"/>
            <p:cNvSpPr>
              <a:spLocks/>
            </p:cNvSpPr>
            <p:nvPr/>
          </p:nvSpPr>
          <p:spPr bwMode="auto">
            <a:xfrm>
              <a:off x="175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63" name="Freeform 1650"/>
            <p:cNvSpPr>
              <a:spLocks/>
            </p:cNvSpPr>
            <p:nvPr/>
          </p:nvSpPr>
          <p:spPr bwMode="auto">
            <a:xfrm>
              <a:off x="176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64" name="Freeform 1651"/>
            <p:cNvSpPr>
              <a:spLocks/>
            </p:cNvSpPr>
            <p:nvPr/>
          </p:nvSpPr>
          <p:spPr bwMode="auto">
            <a:xfrm>
              <a:off x="176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65" name="Freeform 1652"/>
            <p:cNvSpPr>
              <a:spLocks/>
            </p:cNvSpPr>
            <p:nvPr/>
          </p:nvSpPr>
          <p:spPr bwMode="auto">
            <a:xfrm>
              <a:off x="176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66" name="Freeform 1653"/>
            <p:cNvSpPr>
              <a:spLocks/>
            </p:cNvSpPr>
            <p:nvPr/>
          </p:nvSpPr>
          <p:spPr bwMode="auto">
            <a:xfrm>
              <a:off x="176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67" name="Freeform 1654"/>
            <p:cNvSpPr>
              <a:spLocks/>
            </p:cNvSpPr>
            <p:nvPr/>
          </p:nvSpPr>
          <p:spPr bwMode="auto">
            <a:xfrm>
              <a:off x="176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68" name="Freeform 1655"/>
            <p:cNvSpPr>
              <a:spLocks/>
            </p:cNvSpPr>
            <p:nvPr/>
          </p:nvSpPr>
          <p:spPr bwMode="auto">
            <a:xfrm>
              <a:off x="177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69" name="Freeform 1656"/>
            <p:cNvSpPr>
              <a:spLocks/>
            </p:cNvSpPr>
            <p:nvPr/>
          </p:nvSpPr>
          <p:spPr bwMode="auto">
            <a:xfrm>
              <a:off x="177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70" name="Freeform 1657"/>
            <p:cNvSpPr>
              <a:spLocks/>
            </p:cNvSpPr>
            <p:nvPr/>
          </p:nvSpPr>
          <p:spPr bwMode="auto">
            <a:xfrm>
              <a:off x="177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71" name="Freeform 1658"/>
            <p:cNvSpPr>
              <a:spLocks/>
            </p:cNvSpPr>
            <p:nvPr/>
          </p:nvSpPr>
          <p:spPr bwMode="auto">
            <a:xfrm>
              <a:off x="1778"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72" name="Freeform 1659"/>
            <p:cNvSpPr>
              <a:spLocks/>
            </p:cNvSpPr>
            <p:nvPr/>
          </p:nvSpPr>
          <p:spPr bwMode="auto">
            <a:xfrm>
              <a:off x="1778"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73" name="Freeform 1660"/>
            <p:cNvSpPr>
              <a:spLocks/>
            </p:cNvSpPr>
            <p:nvPr/>
          </p:nvSpPr>
          <p:spPr bwMode="auto">
            <a:xfrm>
              <a:off x="178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74" name="Freeform 1661"/>
            <p:cNvSpPr>
              <a:spLocks/>
            </p:cNvSpPr>
            <p:nvPr/>
          </p:nvSpPr>
          <p:spPr bwMode="auto">
            <a:xfrm>
              <a:off x="178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75" name="Freeform 1662"/>
            <p:cNvSpPr>
              <a:spLocks/>
            </p:cNvSpPr>
            <p:nvPr/>
          </p:nvSpPr>
          <p:spPr bwMode="auto">
            <a:xfrm>
              <a:off x="179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76" name="Freeform 1663"/>
            <p:cNvSpPr>
              <a:spLocks/>
            </p:cNvSpPr>
            <p:nvPr/>
          </p:nvSpPr>
          <p:spPr bwMode="auto">
            <a:xfrm>
              <a:off x="179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77" name="Freeform 1664"/>
            <p:cNvSpPr>
              <a:spLocks/>
            </p:cNvSpPr>
            <p:nvPr/>
          </p:nvSpPr>
          <p:spPr bwMode="auto">
            <a:xfrm>
              <a:off x="179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78" name="Freeform 1665"/>
            <p:cNvSpPr>
              <a:spLocks/>
            </p:cNvSpPr>
            <p:nvPr/>
          </p:nvSpPr>
          <p:spPr bwMode="auto">
            <a:xfrm>
              <a:off x="179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79" name="Freeform 1666"/>
            <p:cNvSpPr>
              <a:spLocks/>
            </p:cNvSpPr>
            <p:nvPr/>
          </p:nvSpPr>
          <p:spPr bwMode="auto">
            <a:xfrm>
              <a:off x="179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80" name="Freeform 1667"/>
            <p:cNvSpPr>
              <a:spLocks/>
            </p:cNvSpPr>
            <p:nvPr/>
          </p:nvSpPr>
          <p:spPr bwMode="auto">
            <a:xfrm>
              <a:off x="180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81" name="Freeform 1668"/>
            <p:cNvSpPr>
              <a:spLocks/>
            </p:cNvSpPr>
            <p:nvPr/>
          </p:nvSpPr>
          <p:spPr bwMode="auto">
            <a:xfrm>
              <a:off x="180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82" name="Freeform 1669"/>
            <p:cNvSpPr>
              <a:spLocks/>
            </p:cNvSpPr>
            <p:nvPr/>
          </p:nvSpPr>
          <p:spPr bwMode="auto">
            <a:xfrm>
              <a:off x="180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83" name="Freeform 1670"/>
            <p:cNvSpPr>
              <a:spLocks/>
            </p:cNvSpPr>
            <p:nvPr/>
          </p:nvSpPr>
          <p:spPr bwMode="auto">
            <a:xfrm>
              <a:off x="180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84" name="Freeform 1671"/>
            <p:cNvSpPr>
              <a:spLocks/>
            </p:cNvSpPr>
            <p:nvPr/>
          </p:nvSpPr>
          <p:spPr bwMode="auto">
            <a:xfrm>
              <a:off x="180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85" name="Freeform 1672"/>
            <p:cNvSpPr>
              <a:spLocks/>
            </p:cNvSpPr>
            <p:nvPr/>
          </p:nvSpPr>
          <p:spPr bwMode="auto">
            <a:xfrm>
              <a:off x="1814"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86" name="Freeform 1673"/>
            <p:cNvSpPr>
              <a:spLocks/>
            </p:cNvSpPr>
            <p:nvPr/>
          </p:nvSpPr>
          <p:spPr bwMode="auto">
            <a:xfrm>
              <a:off x="1814"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87" name="Freeform 1674"/>
            <p:cNvSpPr>
              <a:spLocks/>
            </p:cNvSpPr>
            <p:nvPr/>
          </p:nvSpPr>
          <p:spPr bwMode="auto">
            <a:xfrm>
              <a:off x="181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88" name="Freeform 1675"/>
            <p:cNvSpPr>
              <a:spLocks/>
            </p:cNvSpPr>
            <p:nvPr/>
          </p:nvSpPr>
          <p:spPr bwMode="auto">
            <a:xfrm>
              <a:off x="181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89" name="Freeform 1676"/>
            <p:cNvSpPr>
              <a:spLocks/>
            </p:cNvSpPr>
            <p:nvPr/>
          </p:nvSpPr>
          <p:spPr bwMode="auto">
            <a:xfrm>
              <a:off x="182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90" name="Freeform 1677"/>
            <p:cNvSpPr>
              <a:spLocks/>
            </p:cNvSpPr>
            <p:nvPr/>
          </p:nvSpPr>
          <p:spPr bwMode="auto">
            <a:xfrm>
              <a:off x="182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91" name="Freeform 1678"/>
            <p:cNvSpPr>
              <a:spLocks/>
            </p:cNvSpPr>
            <p:nvPr/>
          </p:nvSpPr>
          <p:spPr bwMode="auto">
            <a:xfrm>
              <a:off x="182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92" name="Freeform 1679"/>
            <p:cNvSpPr>
              <a:spLocks/>
            </p:cNvSpPr>
            <p:nvPr/>
          </p:nvSpPr>
          <p:spPr bwMode="auto">
            <a:xfrm>
              <a:off x="183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93" name="Freeform 1680"/>
            <p:cNvSpPr>
              <a:spLocks/>
            </p:cNvSpPr>
            <p:nvPr/>
          </p:nvSpPr>
          <p:spPr bwMode="auto">
            <a:xfrm>
              <a:off x="183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94" name="Freeform 1681"/>
            <p:cNvSpPr>
              <a:spLocks/>
            </p:cNvSpPr>
            <p:nvPr/>
          </p:nvSpPr>
          <p:spPr bwMode="auto">
            <a:xfrm>
              <a:off x="183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95" name="Freeform 1682"/>
            <p:cNvSpPr>
              <a:spLocks/>
            </p:cNvSpPr>
            <p:nvPr/>
          </p:nvSpPr>
          <p:spPr bwMode="auto">
            <a:xfrm>
              <a:off x="183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96" name="Freeform 1683"/>
            <p:cNvSpPr>
              <a:spLocks/>
            </p:cNvSpPr>
            <p:nvPr/>
          </p:nvSpPr>
          <p:spPr bwMode="auto">
            <a:xfrm>
              <a:off x="184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97" name="Freeform 1684"/>
            <p:cNvSpPr>
              <a:spLocks/>
            </p:cNvSpPr>
            <p:nvPr/>
          </p:nvSpPr>
          <p:spPr bwMode="auto">
            <a:xfrm>
              <a:off x="184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98" name="Freeform 1685"/>
            <p:cNvSpPr>
              <a:spLocks/>
            </p:cNvSpPr>
            <p:nvPr/>
          </p:nvSpPr>
          <p:spPr bwMode="auto">
            <a:xfrm>
              <a:off x="184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599" name="Freeform 1686"/>
            <p:cNvSpPr>
              <a:spLocks/>
            </p:cNvSpPr>
            <p:nvPr/>
          </p:nvSpPr>
          <p:spPr bwMode="auto">
            <a:xfrm>
              <a:off x="185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00" name="Freeform 1687"/>
            <p:cNvSpPr>
              <a:spLocks/>
            </p:cNvSpPr>
            <p:nvPr/>
          </p:nvSpPr>
          <p:spPr bwMode="auto">
            <a:xfrm>
              <a:off x="185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01" name="Freeform 1688"/>
            <p:cNvSpPr>
              <a:spLocks/>
            </p:cNvSpPr>
            <p:nvPr/>
          </p:nvSpPr>
          <p:spPr bwMode="auto">
            <a:xfrm>
              <a:off x="185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02" name="Freeform 1689"/>
            <p:cNvSpPr>
              <a:spLocks/>
            </p:cNvSpPr>
            <p:nvPr/>
          </p:nvSpPr>
          <p:spPr bwMode="auto">
            <a:xfrm>
              <a:off x="185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03" name="Freeform 1690"/>
            <p:cNvSpPr>
              <a:spLocks/>
            </p:cNvSpPr>
            <p:nvPr/>
          </p:nvSpPr>
          <p:spPr bwMode="auto">
            <a:xfrm>
              <a:off x="186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04" name="Freeform 1691"/>
            <p:cNvSpPr>
              <a:spLocks/>
            </p:cNvSpPr>
            <p:nvPr/>
          </p:nvSpPr>
          <p:spPr bwMode="auto">
            <a:xfrm>
              <a:off x="186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05" name="Freeform 1692"/>
            <p:cNvSpPr>
              <a:spLocks/>
            </p:cNvSpPr>
            <p:nvPr/>
          </p:nvSpPr>
          <p:spPr bwMode="auto">
            <a:xfrm>
              <a:off x="186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06" name="Freeform 1693"/>
            <p:cNvSpPr>
              <a:spLocks/>
            </p:cNvSpPr>
            <p:nvPr/>
          </p:nvSpPr>
          <p:spPr bwMode="auto">
            <a:xfrm>
              <a:off x="1868" y="1965"/>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07" name="Freeform 1694"/>
            <p:cNvSpPr>
              <a:spLocks/>
            </p:cNvSpPr>
            <p:nvPr/>
          </p:nvSpPr>
          <p:spPr bwMode="auto">
            <a:xfrm>
              <a:off x="1868" y="1965"/>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08" name="Freeform 1695"/>
            <p:cNvSpPr>
              <a:spLocks/>
            </p:cNvSpPr>
            <p:nvPr/>
          </p:nvSpPr>
          <p:spPr bwMode="auto">
            <a:xfrm>
              <a:off x="187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09" name="Freeform 1696"/>
            <p:cNvSpPr>
              <a:spLocks/>
            </p:cNvSpPr>
            <p:nvPr/>
          </p:nvSpPr>
          <p:spPr bwMode="auto">
            <a:xfrm>
              <a:off x="187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10" name="Freeform 1697"/>
            <p:cNvSpPr>
              <a:spLocks/>
            </p:cNvSpPr>
            <p:nvPr/>
          </p:nvSpPr>
          <p:spPr bwMode="auto">
            <a:xfrm>
              <a:off x="187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11" name="Freeform 1698"/>
            <p:cNvSpPr>
              <a:spLocks/>
            </p:cNvSpPr>
            <p:nvPr/>
          </p:nvSpPr>
          <p:spPr bwMode="auto">
            <a:xfrm>
              <a:off x="187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12" name="Freeform 1699"/>
            <p:cNvSpPr>
              <a:spLocks/>
            </p:cNvSpPr>
            <p:nvPr/>
          </p:nvSpPr>
          <p:spPr bwMode="auto">
            <a:xfrm>
              <a:off x="187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13" name="Freeform 1700"/>
            <p:cNvSpPr>
              <a:spLocks/>
            </p:cNvSpPr>
            <p:nvPr/>
          </p:nvSpPr>
          <p:spPr bwMode="auto">
            <a:xfrm>
              <a:off x="188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14" name="Freeform 1701"/>
            <p:cNvSpPr>
              <a:spLocks/>
            </p:cNvSpPr>
            <p:nvPr/>
          </p:nvSpPr>
          <p:spPr bwMode="auto">
            <a:xfrm>
              <a:off x="188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15" name="Freeform 1702"/>
            <p:cNvSpPr>
              <a:spLocks/>
            </p:cNvSpPr>
            <p:nvPr/>
          </p:nvSpPr>
          <p:spPr bwMode="auto">
            <a:xfrm>
              <a:off x="189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16" name="Freeform 1703"/>
            <p:cNvSpPr>
              <a:spLocks/>
            </p:cNvSpPr>
            <p:nvPr/>
          </p:nvSpPr>
          <p:spPr bwMode="auto">
            <a:xfrm>
              <a:off x="189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17" name="Freeform 1704"/>
            <p:cNvSpPr>
              <a:spLocks/>
            </p:cNvSpPr>
            <p:nvPr/>
          </p:nvSpPr>
          <p:spPr bwMode="auto">
            <a:xfrm>
              <a:off x="189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18" name="Freeform 1705"/>
            <p:cNvSpPr>
              <a:spLocks/>
            </p:cNvSpPr>
            <p:nvPr/>
          </p:nvSpPr>
          <p:spPr bwMode="auto">
            <a:xfrm>
              <a:off x="189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19" name="Freeform 1706"/>
            <p:cNvSpPr>
              <a:spLocks/>
            </p:cNvSpPr>
            <p:nvPr/>
          </p:nvSpPr>
          <p:spPr bwMode="auto">
            <a:xfrm>
              <a:off x="189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20" name="Freeform 1707"/>
            <p:cNvSpPr>
              <a:spLocks/>
            </p:cNvSpPr>
            <p:nvPr/>
          </p:nvSpPr>
          <p:spPr bwMode="auto">
            <a:xfrm>
              <a:off x="190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21" name="Freeform 1708"/>
            <p:cNvSpPr>
              <a:spLocks/>
            </p:cNvSpPr>
            <p:nvPr/>
          </p:nvSpPr>
          <p:spPr bwMode="auto">
            <a:xfrm>
              <a:off x="190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22" name="Freeform 1709"/>
            <p:cNvSpPr>
              <a:spLocks/>
            </p:cNvSpPr>
            <p:nvPr/>
          </p:nvSpPr>
          <p:spPr bwMode="auto">
            <a:xfrm>
              <a:off x="191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23" name="Freeform 1710"/>
            <p:cNvSpPr>
              <a:spLocks/>
            </p:cNvSpPr>
            <p:nvPr/>
          </p:nvSpPr>
          <p:spPr bwMode="auto">
            <a:xfrm>
              <a:off x="191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24" name="Freeform 1711"/>
            <p:cNvSpPr>
              <a:spLocks/>
            </p:cNvSpPr>
            <p:nvPr/>
          </p:nvSpPr>
          <p:spPr bwMode="auto">
            <a:xfrm>
              <a:off x="191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25" name="Freeform 1712"/>
            <p:cNvSpPr>
              <a:spLocks/>
            </p:cNvSpPr>
            <p:nvPr/>
          </p:nvSpPr>
          <p:spPr bwMode="auto">
            <a:xfrm>
              <a:off x="1107"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26" name="Freeform 1713"/>
            <p:cNvSpPr>
              <a:spLocks/>
            </p:cNvSpPr>
            <p:nvPr/>
          </p:nvSpPr>
          <p:spPr bwMode="auto">
            <a:xfrm>
              <a:off x="1107"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27" name="Freeform 1714"/>
            <p:cNvSpPr>
              <a:spLocks/>
            </p:cNvSpPr>
            <p:nvPr/>
          </p:nvSpPr>
          <p:spPr bwMode="auto">
            <a:xfrm>
              <a:off x="1113"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28" name="Freeform 1715"/>
            <p:cNvSpPr>
              <a:spLocks/>
            </p:cNvSpPr>
            <p:nvPr/>
          </p:nvSpPr>
          <p:spPr bwMode="auto">
            <a:xfrm>
              <a:off x="1113"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29" name="Freeform 1716"/>
            <p:cNvSpPr>
              <a:spLocks/>
            </p:cNvSpPr>
            <p:nvPr/>
          </p:nvSpPr>
          <p:spPr bwMode="auto">
            <a:xfrm>
              <a:off x="1113"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30" name="Freeform 1717"/>
            <p:cNvSpPr>
              <a:spLocks/>
            </p:cNvSpPr>
            <p:nvPr/>
          </p:nvSpPr>
          <p:spPr bwMode="auto">
            <a:xfrm>
              <a:off x="1120"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31" name="Freeform 1718"/>
            <p:cNvSpPr>
              <a:spLocks/>
            </p:cNvSpPr>
            <p:nvPr/>
          </p:nvSpPr>
          <p:spPr bwMode="auto">
            <a:xfrm>
              <a:off x="1120" y="1916"/>
              <a:ext cx="17" cy="53"/>
            </a:xfrm>
            <a:custGeom>
              <a:avLst/>
              <a:gdLst>
                <a:gd name="T0" fmla="*/ 0 w 17"/>
                <a:gd name="T1" fmla="*/ 0 h 53"/>
                <a:gd name="T2" fmla="*/ 16 w 17"/>
                <a:gd name="T3" fmla="*/ 0 h 53"/>
                <a:gd name="T4" fmla="*/ 16 w 17"/>
                <a:gd name="T5" fmla="*/ 52 h 53"/>
                <a:gd name="T6" fmla="*/ 0 w 17"/>
                <a:gd name="T7" fmla="*/ 52 h 53"/>
                <a:gd name="T8" fmla="*/ 0 w 17"/>
                <a:gd name="T9" fmla="*/ 0 h 53"/>
                <a:gd name="T10" fmla="*/ 0 60000 65536"/>
                <a:gd name="T11" fmla="*/ 0 60000 65536"/>
                <a:gd name="T12" fmla="*/ 0 60000 65536"/>
                <a:gd name="T13" fmla="*/ 0 60000 65536"/>
                <a:gd name="T14" fmla="*/ 0 60000 65536"/>
                <a:gd name="T15" fmla="*/ 0 w 17"/>
                <a:gd name="T16" fmla="*/ 0 h 53"/>
                <a:gd name="T17" fmla="*/ 17 w 17"/>
                <a:gd name="T18" fmla="*/ 53 h 53"/>
              </a:gdLst>
              <a:ahLst/>
              <a:cxnLst>
                <a:cxn ang="T10">
                  <a:pos x="T0" y="T1"/>
                </a:cxn>
                <a:cxn ang="T11">
                  <a:pos x="T2" y="T3"/>
                </a:cxn>
                <a:cxn ang="T12">
                  <a:pos x="T4" y="T5"/>
                </a:cxn>
                <a:cxn ang="T13">
                  <a:pos x="T6" y="T7"/>
                </a:cxn>
                <a:cxn ang="T14">
                  <a:pos x="T8" y="T9"/>
                </a:cxn>
              </a:cxnLst>
              <a:rect l="T15" t="T16" r="T17" b="T18"/>
              <a:pathLst>
                <a:path w="17" h="53">
                  <a:moveTo>
                    <a:pt x="0" y="0"/>
                  </a:moveTo>
                  <a:lnTo>
                    <a:pt x="16" y="0"/>
                  </a:lnTo>
                  <a:lnTo>
                    <a:pt x="16" y="52"/>
                  </a:lnTo>
                  <a:lnTo>
                    <a:pt x="0" y="5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32" name="Freeform 1719"/>
            <p:cNvSpPr>
              <a:spLocks/>
            </p:cNvSpPr>
            <p:nvPr/>
          </p:nvSpPr>
          <p:spPr bwMode="auto">
            <a:xfrm>
              <a:off x="1125"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33" name="Freeform 1720"/>
            <p:cNvSpPr>
              <a:spLocks/>
            </p:cNvSpPr>
            <p:nvPr/>
          </p:nvSpPr>
          <p:spPr bwMode="auto">
            <a:xfrm>
              <a:off x="1125"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34" name="Freeform 1721"/>
            <p:cNvSpPr>
              <a:spLocks/>
            </p:cNvSpPr>
            <p:nvPr/>
          </p:nvSpPr>
          <p:spPr bwMode="auto">
            <a:xfrm>
              <a:off x="1131"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35" name="Freeform 1722"/>
            <p:cNvSpPr>
              <a:spLocks/>
            </p:cNvSpPr>
            <p:nvPr/>
          </p:nvSpPr>
          <p:spPr bwMode="auto">
            <a:xfrm>
              <a:off x="1131"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36" name="Freeform 1723"/>
            <p:cNvSpPr>
              <a:spLocks/>
            </p:cNvSpPr>
            <p:nvPr/>
          </p:nvSpPr>
          <p:spPr bwMode="auto">
            <a:xfrm>
              <a:off x="1131"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37" name="Freeform 1724"/>
            <p:cNvSpPr>
              <a:spLocks/>
            </p:cNvSpPr>
            <p:nvPr/>
          </p:nvSpPr>
          <p:spPr bwMode="auto">
            <a:xfrm>
              <a:off x="1138"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38" name="Freeform 1725"/>
            <p:cNvSpPr>
              <a:spLocks/>
            </p:cNvSpPr>
            <p:nvPr/>
          </p:nvSpPr>
          <p:spPr bwMode="auto">
            <a:xfrm>
              <a:off x="1138"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39" name="Freeform 1726"/>
            <p:cNvSpPr>
              <a:spLocks/>
            </p:cNvSpPr>
            <p:nvPr/>
          </p:nvSpPr>
          <p:spPr bwMode="auto">
            <a:xfrm>
              <a:off x="1143"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40" name="Freeform 1727"/>
            <p:cNvSpPr>
              <a:spLocks/>
            </p:cNvSpPr>
            <p:nvPr/>
          </p:nvSpPr>
          <p:spPr bwMode="auto">
            <a:xfrm>
              <a:off x="1143"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41" name="Freeform 1728"/>
            <p:cNvSpPr>
              <a:spLocks/>
            </p:cNvSpPr>
            <p:nvPr/>
          </p:nvSpPr>
          <p:spPr bwMode="auto">
            <a:xfrm>
              <a:off x="1143" y="1920"/>
              <a:ext cx="17" cy="49"/>
            </a:xfrm>
            <a:custGeom>
              <a:avLst/>
              <a:gdLst>
                <a:gd name="T0" fmla="*/ 0 w 17"/>
                <a:gd name="T1" fmla="*/ 0 h 49"/>
                <a:gd name="T2" fmla="*/ 16 w 17"/>
                <a:gd name="T3" fmla="*/ 0 h 49"/>
                <a:gd name="T4" fmla="*/ 16 w 17"/>
                <a:gd name="T5" fmla="*/ 48 h 49"/>
                <a:gd name="T6" fmla="*/ 0 w 17"/>
                <a:gd name="T7" fmla="*/ 48 h 49"/>
                <a:gd name="T8" fmla="*/ 0 w 17"/>
                <a:gd name="T9" fmla="*/ 0 h 49"/>
                <a:gd name="T10" fmla="*/ 0 60000 65536"/>
                <a:gd name="T11" fmla="*/ 0 60000 65536"/>
                <a:gd name="T12" fmla="*/ 0 60000 65536"/>
                <a:gd name="T13" fmla="*/ 0 60000 65536"/>
                <a:gd name="T14" fmla="*/ 0 60000 65536"/>
                <a:gd name="T15" fmla="*/ 0 w 17"/>
                <a:gd name="T16" fmla="*/ 0 h 49"/>
                <a:gd name="T17" fmla="*/ 17 w 17"/>
                <a:gd name="T18" fmla="*/ 49 h 49"/>
              </a:gdLst>
              <a:ahLst/>
              <a:cxnLst>
                <a:cxn ang="T10">
                  <a:pos x="T0" y="T1"/>
                </a:cxn>
                <a:cxn ang="T11">
                  <a:pos x="T2" y="T3"/>
                </a:cxn>
                <a:cxn ang="T12">
                  <a:pos x="T4" y="T5"/>
                </a:cxn>
                <a:cxn ang="T13">
                  <a:pos x="T6" y="T7"/>
                </a:cxn>
                <a:cxn ang="T14">
                  <a:pos x="T8" y="T9"/>
                </a:cxn>
              </a:cxnLst>
              <a:rect l="T15" t="T16" r="T17" b="T18"/>
              <a:pathLst>
                <a:path w="17" h="49">
                  <a:moveTo>
                    <a:pt x="0" y="0"/>
                  </a:moveTo>
                  <a:lnTo>
                    <a:pt x="16" y="0"/>
                  </a:lnTo>
                  <a:lnTo>
                    <a:pt x="16" y="48"/>
                  </a:lnTo>
                  <a:lnTo>
                    <a:pt x="0" y="4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42" name="Freeform 1729"/>
            <p:cNvSpPr>
              <a:spLocks/>
            </p:cNvSpPr>
            <p:nvPr/>
          </p:nvSpPr>
          <p:spPr bwMode="auto">
            <a:xfrm>
              <a:off x="1151"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43" name="Freeform 1730"/>
            <p:cNvSpPr>
              <a:spLocks/>
            </p:cNvSpPr>
            <p:nvPr/>
          </p:nvSpPr>
          <p:spPr bwMode="auto">
            <a:xfrm>
              <a:off x="1151"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44" name="Freeform 1731"/>
            <p:cNvSpPr>
              <a:spLocks/>
            </p:cNvSpPr>
            <p:nvPr/>
          </p:nvSpPr>
          <p:spPr bwMode="auto">
            <a:xfrm>
              <a:off x="1156"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45" name="Freeform 1732"/>
            <p:cNvSpPr>
              <a:spLocks/>
            </p:cNvSpPr>
            <p:nvPr/>
          </p:nvSpPr>
          <p:spPr bwMode="auto">
            <a:xfrm>
              <a:off x="1156"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46" name="Freeform 1733"/>
            <p:cNvSpPr>
              <a:spLocks/>
            </p:cNvSpPr>
            <p:nvPr/>
          </p:nvSpPr>
          <p:spPr bwMode="auto">
            <a:xfrm>
              <a:off x="1161"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47" name="Freeform 1734"/>
            <p:cNvSpPr>
              <a:spLocks/>
            </p:cNvSpPr>
            <p:nvPr/>
          </p:nvSpPr>
          <p:spPr bwMode="auto">
            <a:xfrm>
              <a:off x="1161"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48" name="Freeform 1735"/>
            <p:cNvSpPr>
              <a:spLocks/>
            </p:cNvSpPr>
            <p:nvPr/>
          </p:nvSpPr>
          <p:spPr bwMode="auto">
            <a:xfrm>
              <a:off x="1161"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49" name="Freeform 1736"/>
            <p:cNvSpPr>
              <a:spLocks/>
            </p:cNvSpPr>
            <p:nvPr/>
          </p:nvSpPr>
          <p:spPr bwMode="auto">
            <a:xfrm>
              <a:off x="1166"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50" name="Freeform 1737"/>
            <p:cNvSpPr>
              <a:spLocks/>
            </p:cNvSpPr>
            <p:nvPr/>
          </p:nvSpPr>
          <p:spPr bwMode="auto">
            <a:xfrm>
              <a:off x="1166"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51" name="Freeform 1738"/>
            <p:cNvSpPr>
              <a:spLocks/>
            </p:cNvSpPr>
            <p:nvPr/>
          </p:nvSpPr>
          <p:spPr bwMode="auto">
            <a:xfrm>
              <a:off x="1174"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52" name="Freeform 1739"/>
            <p:cNvSpPr>
              <a:spLocks/>
            </p:cNvSpPr>
            <p:nvPr/>
          </p:nvSpPr>
          <p:spPr bwMode="auto">
            <a:xfrm>
              <a:off x="1174" y="1925"/>
              <a:ext cx="17" cy="44"/>
            </a:xfrm>
            <a:custGeom>
              <a:avLst/>
              <a:gdLst>
                <a:gd name="T0" fmla="*/ 0 w 17"/>
                <a:gd name="T1" fmla="*/ 0 h 44"/>
                <a:gd name="T2" fmla="*/ 16 w 17"/>
                <a:gd name="T3" fmla="*/ 0 h 44"/>
                <a:gd name="T4" fmla="*/ 16 w 17"/>
                <a:gd name="T5" fmla="*/ 43 h 44"/>
                <a:gd name="T6" fmla="*/ 0 w 17"/>
                <a:gd name="T7" fmla="*/ 43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0" y="0"/>
                  </a:moveTo>
                  <a:lnTo>
                    <a:pt x="16" y="0"/>
                  </a:lnTo>
                  <a:lnTo>
                    <a:pt x="16" y="43"/>
                  </a:lnTo>
                  <a:lnTo>
                    <a:pt x="0" y="4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53" name="Freeform 1740"/>
            <p:cNvSpPr>
              <a:spLocks/>
            </p:cNvSpPr>
            <p:nvPr/>
          </p:nvSpPr>
          <p:spPr bwMode="auto">
            <a:xfrm>
              <a:off x="1179"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54" name="Freeform 1741"/>
            <p:cNvSpPr>
              <a:spLocks/>
            </p:cNvSpPr>
            <p:nvPr/>
          </p:nvSpPr>
          <p:spPr bwMode="auto">
            <a:xfrm>
              <a:off x="1179"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55" name="Freeform 1742"/>
            <p:cNvSpPr>
              <a:spLocks/>
            </p:cNvSpPr>
            <p:nvPr/>
          </p:nvSpPr>
          <p:spPr bwMode="auto">
            <a:xfrm>
              <a:off x="1179"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56" name="Freeform 1743"/>
            <p:cNvSpPr>
              <a:spLocks/>
            </p:cNvSpPr>
            <p:nvPr/>
          </p:nvSpPr>
          <p:spPr bwMode="auto">
            <a:xfrm>
              <a:off x="1184"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57" name="Freeform 1744"/>
            <p:cNvSpPr>
              <a:spLocks/>
            </p:cNvSpPr>
            <p:nvPr/>
          </p:nvSpPr>
          <p:spPr bwMode="auto">
            <a:xfrm>
              <a:off x="1184"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58" name="Freeform 1745"/>
            <p:cNvSpPr>
              <a:spLocks/>
            </p:cNvSpPr>
            <p:nvPr/>
          </p:nvSpPr>
          <p:spPr bwMode="auto">
            <a:xfrm>
              <a:off x="1188"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59" name="Freeform 1746"/>
            <p:cNvSpPr>
              <a:spLocks/>
            </p:cNvSpPr>
            <p:nvPr/>
          </p:nvSpPr>
          <p:spPr bwMode="auto">
            <a:xfrm>
              <a:off x="1188"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60" name="Freeform 1747"/>
            <p:cNvSpPr>
              <a:spLocks/>
            </p:cNvSpPr>
            <p:nvPr/>
          </p:nvSpPr>
          <p:spPr bwMode="auto">
            <a:xfrm>
              <a:off x="1197"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61" name="Freeform 1748"/>
            <p:cNvSpPr>
              <a:spLocks/>
            </p:cNvSpPr>
            <p:nvPr/>
          </p:nvSpPr>
          <p:spPr bwMode="auto">
            <a:xfrm>
              <a:off x="1197"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62" name="Freeform 1749"/>
            <p:cNvSpPr>
              <a:spLocks/>
            </p:cNvSpPr>
            <p:nvPr/>
          </p:nvSpPr>
          <p:spPr bwMode="auto">
            <a:xfrm>
              <a:off x="1197"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63" name="Freeform 1750"/>
            <p:cNvSpPr>
              <a:spLocks/>
            </p:cNvSpPr>
            <p:nvPr/>
          </p:nvSpPr>
          <p:spPr bwMode="auto">
            <a:xfrm>
              <a:off x="1202"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64" name="Freeform 1751"/>
            <p:cNvSpPr>
              <a:spLocks/>
            </p:cNvSpPr>
            <p:nvPr/>
          </p:nvSpPr>
          <p:spPr bwMode="auto">
            <a:xfrm>
              <a:off x="1202"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65" name="Freeform 1752"/>
            <p:cNvSpPr>
              <a:spLocks/>
            </p:cNvSpPr>
            <p:nvPr/>
          </p:nvSpPr>
          <p:spPr bwMode="auto">
            <a:xfrm>
              <a:off x="1208" y="1930"/>
              <a:ext cx="17" cy="39"/>
            </a:xfrm>
            <a:custGeom>
              <a:avLst/>
              <a:gdLst>
                <a:gd name="T0" fmla="*/ 0 w 17"/>
                <a:gd name="T1" fmla="*/ 0 h 39"/>
                <a:gd name="T2" fmla="*/ 16 w 17"/>
                <a:gd name="T3" fmla="*/ 0 h 39"/>
                <a:gd name="T4" fmla="*/ 16 w 17"/>
                <a:gd name="T5" fmla="*/ 38 h 39"/>
                <a:gd name="T6" fmla="*/ 0 w 17"/>
                <a:gd name="T7" fmla="*/ 38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16" y="0"/>
                  </a:lnTo>
                  <a:lnTo>
                    <a:pt x="16" y="38"/>
                  </a:lnTo>
                  <a:lnTo>
                    <a:pt x="0" y="3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66" name="Freeform 1753"/>
            <p:cNvSpPr>
              <a:spLocks/>
            </p:cNvSpPr>
            <p:nvPr/>
          </p:nvSpPr>
          <p:spPr bwMode="auto">
            <a:xfrm>
              <a:off x="1208"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67" name="Freeform 1754"/>
            <p:cNvSpPr>
              <a:spLocks/>
            </p:cNvSpPr>
            <p:nvPr/>
          </p:nvSpPr>
          <p:spPr bwMode="auto">
            <a:xfrm>
              <a:off x="1213"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68" name="Freeform 1755"/>
            <p:cNvSpPr>
              <a:spLocks/>
            </p:cNvSpPr>
            <p:nvPr/>
          </p:nvSpPr>
          <p:spPr bwMode="auto">
            <a:xfrm>
              <a:off x="1213"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69" name="Freeform 1756"/>
            <p:cNvSpPr>
              <a:spLocks/>
            </p:cNvSpPr>
            <p:nvPr/>
          </p:nvSpPr>
          <p:spPr bwMode="auto">
            <a:xfrm>
              <a:off x="1213"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70" name="Freeform 1757"/>
            <p:cNvSpPr>
              <a:spLocks/>
            </p:cNvSpPr>
            <p:nvPr/>
          </p:nvSpPr>
          <p:spPr bwMode="auto">
            <a:xfrm>
              <a:off x="1221"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71" name="Freeform 1758"/>
            <p:cNvSpPr>
              <a:spLocks/>
            </p:cNvSpPr>
            <p:nvPr/>
          </p:nvSpPr>
          <p:spPr bwMode="auto">
            <a:xfrm>
              <a:off x="1221"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72" name="Freeform 1759"/>
            <p:cNvSpPr>
              <a:spLocks/>
            </p:cNvSpPr>
            <p:nvPr/>
          </p:nvSpPr>
          <p:spPr bwMode="auto">
            <a:xfrm>
              <a:off x="1226"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73" name="Freeform 1760"/>
            <p:cNvSpPr>
              <a:spLocks/>
            </p:cNvSpPr>
            <p:nvPr/>
          </p:nvSpPr>
          <p:spPr bwMode="auto">
            <a:xfrm>
              <a:off x="1226"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74" name="Freeform 1761"/>
            <p:cNvSpPr>
              <a:spLocks/>
            </p:cNvSpPr>
            <p:nvPr/>
          </p:nvSpPr>
          <p:spPr bwMode="auto">
            <a:xfrm>
              <a:off x="1231"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75" name="Freeform 1762"/>
            <p:cNvSpPr>
              <a:spLocks/>
            </p:cNvSpPr>
            <p:nvPr/>
          </p:nvSpPr>
          <p:spPr bwMode="auto">
            <a:xfrm>
              <a:off x="1231"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76" name="Freeform 1763"/>
            <p:cNvSpPr>
              <a:spLocks/>
            </p:cNvSpPr>
            <p:nvPr/>
          </p:nvSpPr>
          <p:spPr bwMode="auto">
            <a:xfrm>
              <a:off x="1231"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77" name="Freeform 1764"/>
            <p:cNvSpPr>
              <a:spLocks/>
            </p:cNvSpPr>
            <p:nvPr/>
          </p:nvSpPr>
          <p:spPr bwMode="auto">
            <a:xfrm>
              <a:off x="1236"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78" name="Freeform 1765"/>
            <p:cNvSpPr>
              <a:spLocks/>
            </p:cNvSpPr>
            <p:nvPr/>
          </p:nvSpPr>
          <p:spPr bwMode="auto">
            <a:xfrm>
              <a:off x="1236"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79" name="Freeform 1766"/>
            <p:cNvSpPr>
              <a:spLocks/>
            </p:cNvSpPr>
            <p:nvPr/>
          </p:nvSpPr>
          <p:spPr bwMode="auto">
            <a:xfrm>
              <a:off x="1244"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80" name="Freeform 1767"/>
            <p:cNvSpPr>
              <a:spLocks/>
            </p:cNvSpPr>
            <p:nvPr/>
          </p:nvSpPr>
          <p:spPr bwMode="auto">
            <a:xfrm>
              <a:off x="1244" y="1936"/>
              <a:ext cx="17" cy="33"/>
            </a:xfrm>
            <a:custGeom>
              <a:avLst/>
              <a:gdLst>
                <a:gd name="T0" fmla="*/ 0 w 17"/>
                <a:gd name="T1" fmla="*/ 0 h 33"/>
                <a:gd name="T2" fmla="*/ 16 w 17"/>
                <a:gd name="T3" fmla="*/ 0 h 33"/>
                <a:gd name="T4" fmla="*/ 16 w 17"/>
                <a:gd name="T5" fmla="*/ 32 h 33"/>
                <a:gd name="T6" fmla="*/ 0 w 17"/>
                <a:gd name="T7" fmla="*/ 32 h 33"/>
                <a:gd name="T8" fmla="*/ 0 w 17"/>
                <a:gd name="T9" fmla="*/ 0 h 33"/>
                <a:gd name="T10" fmla="*/ 0 60000 65536"/>
                <a:gd name="T11" fmla="*/ 0 60000 65536"/>
                <a:gd name="T12" fmla="*/ 0 60000 65536"/>
                <a:gd name="T13" fmla="*/ 0 60000 65536"/>
                <a:gd name="T14" fmla="*/ 0 60000 65536"/>
                <a:gd name="T15" fmla="*/ 0 w 17"/>
                <a:gd name="T16" fmla="*/ 0 h 33"/>
                <a:gd name="T17" fmla="*/ 17 w 17"/>
                <a:gd name="T18" fmla="*/ 33 h 33"/>
              </a:gdLst>
              <a:ahLst/>
              <a:cxnLst>
                <a:cxn ang="T10">
                  <a:pos x="T0" y="T1"/>
                </a:cxn>
                <a:cxn ang="T11">
                  <a:pos x="T2" y="T3"/>
                </a:cxn>
                <a:cxn ang="T12">
                  <a:pos x="T4" y="T5"/>
                </a:cxn>
                <a:cxn ang="T13">
                  <a:pos x="T6" y="T7"/>
                </a:cxn>
                <a:cxn ang="T14">
                  <a:pos x="T8" y="T9"/>
                </a:cxn>
              </a:cxnLst>
              <a:rect l="T15" t="T16" r="T17" b="T18"/>
              <a:pathLst>
                <a:path w="17" h="33">
                  <a:moveTo>
                    <a:pt x="0" y="0"/>
                  </a:moveTo>
                  <a:lnTo>
                    <a:pt x="16" y="0"/>
                  </a:lnTo>
                  <a:lnTo>
                    <a:pt x="16" y="32"/>
                  </a:lnTo>
                  <a:lnTo>
                    <a:pt x="0" y="32"/>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81" name="Freeform 1768"/>
            <p:cNvSpPr>
              <a:spLocks/>
            </p:cNvSpPr>
            <p:nvPr/>
          </p:nvSpPr>
          <p:spPr bwMode="auto">
            <a:xfrm>
              <a:off x="1249"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82" name="Freeform 1769"/>
            <p:cNvSpPr>
              <a:spLocks/>
            </p:cNvSpPr>
            <p:nvPr/>
          </p:nvSpPr>
          <p:spPr bwMode="auto">
            <a:xfrm>
              <a:off x="1249"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83" name="Freeform 1770"/>
            <p:cNvSpPr>
              <a:spLocks/>
            </p:cNvSpPr>
            <p:nvPr/>
          </p:nvSpPr>
          <p:spPr bwMode="auto">
            <a:xfrm>
              <a:off x="1249"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84" name="Freeform 1771"/>
            <p:cNvSpPr>
              <a:spLocks/>
            </p:cNvSpPr>
            <p:nvPr/>
          </p:nvSpPr>
          <p:spPr bwMode="auto">
            <a:xfrm>
              <a:off x="1254"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85" name="Freeform 1772"/>
            <p:cNvSpPr>
              <a:spLocks/>
            </p:cNvSpPr>
            <p:nvPr/>
          </p:nvSpPr>
          <p:spPr bwMode="auto">
            <a:xfrm>
              <a:off x="1254"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86" name="Freeform 1773"/>
            <p:cNvSpPr>
              <a:spLocks/>
            </p:cNvSpPr>
            <p:nvPr/>
          </p:nvSpPr>
          <p:spPr bwMode="auto">
            <a:xfrm>
              <a:off x="1262"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87" name="Freeform 1774"/>
            <p:cNvSpPr>
              <a:spLocks/>
            </p:cNvSpPr>
            <p:nvPr/>
          </p:nvSpPr>
          <p:spPr bwMode="auto">
            <a:xfrm>
              <a:off x="1262"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88" name="Freeform 1775"/>
            <p:cNvSpPr>
              <a:spLocks/>
            </p:cNvSpPr>
            <p:nvPr/>
          </p:nvSpPr>
          <p:spPr bwMode="auto">
            <a:xfrm>
              <a:off x="1267"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89" name="Freeform 1776"/>
            <p:cNvSpPr>
              <a:spLocks/>
            </p:cNvSpPr>
            <p:nvPr/>
          </p:nvSpPr>
          <p:spPr bwMode="auto">
            <a:xfrm>
              <a:off x="1267"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90" name="Freeform 1777"/>
            <p:cNvSpPr>
              <a:spLocks/>
            </p:cNvSpPr>
            <p:nvPr/>
          </p:nvSpPr>
          <p:spPr bwMode="auto">
            <a:xfrm>
              <a:off x="1267"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91" name="Freeform 1778"/>
            <p:cNvSpPr>
              <a:spLocks/>
            </p:cNvSpPr>
            <p:nvPr/>
          </p:nvSpPr>
          <p:spPr bwMode="auto">
            <a:xfrm>
              <a:off x="1275"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92" name="Freeform 1779"/>
            <p:cNvSpPr>
              <a:spLocks/>
            </p:cNvSpPr>
            <p:nvPr/>
          </p:nvSpPr>
          <p:spPr bwMode="auto">
            <a:xfrm>
              <a:off x="1275"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93" name="Freeform 1780"/>
            <p:cNvSpPr>
              <a:spLocks/>
            </p:cNvSpPr>
            <p:nvPr/>
          </p:nvSpPr>
          <p:spPr bwMode="auto">
            <a:xfrm>
              <a:off x="1280"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94" name="Freeform 1781"/>
            <p:cNvSpPr>
              <a:spLocks/>
            </p:cNvSpPr>
            <p:nvPr/>
          </p:nvSpPr>
          <p:spPr bwMode="auto">
            <a:xfrm>
              <a:off x="1280"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95" name="Freeform 1782"/>
            <p:cNvSpPr>
              <a:spLocks/>
            </p:cNvSpPr>
            <p:nvPr/>
          </p:nvSpPr>
          <p:spPr bwMode="auto">
            <a:xfrm>
              <a:off x="1285"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96" name="Freeform 1783"/>
            <p:cNvSpPr>
              <a:spLocks/>
            </p:cNvSpPr>
            <p:nvPr/>
          </p:nvSpPr>
          <p:spPr bwMode="auto">
            <a:xfrm>
              <a:off x="1285"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97" name="Freeform 1784"/>
            <p:cNvSpPr>
              <a:spLocks/>
            </p:cNvSpPr>
            <p:nvPr/>
          </p:nvSpPr>
          <p:spPr bwMode="auto">
            <a:xfrm>
              <a:off x="1285"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98" name="Freeform 1785"/>
            <p:cNvSpPr>
              <a:spLocks/>
            </p:cNvSpPr>
            <p:nvPr/>
          </p:nvSpPr>
          <p:spPr bwMode="auto">
            <a:xfrm>
              <a:off x="1290" y="1940"/>
              <a:ext cx="17" cy="29"/>
            </a:xfrm>
            <a:custGeom>
              <a:avLst/>
              <a:gdLst>
                <a:gd name="T0" fmla="*/ 0 w 17"/>
                <a:gd name="T1" fmla="*/ 0 h 29"/>
                <a:gd name="T2" fmla="*/ 16 w 17"/>
                <a:gd name="T3" fmla="*/ 0 h 29"/>
                <a:gd name="T4" fmla="*/ 16 w 17"/>
                <a:gd name="T5" fmla="*/ 28 h 29"/>
                <a:gd name="T6" fmla="*/ 0 w 17"/>
                <a:gd name="T7" fmla="*/ 28 h 29"/>
                <a:gd name="T8" fmla="*/ 0 w 17"/>
                <a:gd name="T9" fmla="*/ 0 h 29"/>
                <a:gd name="T10" fmla="*/ 0 60000 65536"/>
                <a:gd name="T11" fmla="*/ 0 60000 65536"/>
                <a:gd name="T12" fmla="*/ 0 60000 65536"/>
                <a:gd name="T13" fmla="*/ 0 60000 65536"/>
                <a:gd name="T14" fmla="*/ 0 60000 65536"/>
                <a:gd name="T15" fmla="*/ 0 w 17"/>
                <a:gd name="T16" fmla="*/ 0 h 29"/>
                <a:gd name="T17" fmla="*/ 17 w 17"/>
                <a:gd name="T18" fmla="*/ 29 h 29"/>
              </a:gdLst>
              <a:ahLst/>
              <a:cxnLst>
                <a:cxn ang="T10">
                  <a:pos x="T0" y="T1"/>
                </a:cxn>
                <a:cxn ang="T11">
                  <a:pos x="T2" y="T3"/>
                </a:cxn>
                <a:cxn ang="T12">
                  <a:pos x="T4" y="T5"/>
                </a:cxn>
                <a:cxn ang="T13">
                  <a:pos x="T6" y="T7"/>
                </a:cxn>
                <a:cxn ang="T14">
                  <a:pos x="T8" y="T9"/>
                </a:cxn>
              </a:cxnLst>
              <a:rect l="T15" t="T16" r="T17" b="T18"/>
              <a:pathLst>
                <a:path w="17" h="29">
                  <a:moveTo>
                    <a:pt x="0" y="0"/>
                  </a:moveTo>
                  <a:lnTo>
                    <a:pt x="16" y="0"/>
                  </a:lnTo>
                  <a:lnTo>
                    <a:pt x="16" y="28"/>
                  </a:lnTo>
                  <a:lnTo>
                    <a:pt x="0" y="2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699" name="Freeform 1786"/>
            <p:cNvSpPr>
              <a:spLocks/>
            </p:cNvSpPr>
            <p:nvPr/>
          </p:nvSpPr>
          <p:spPr bwMode="auto">
            <a:xfrm>
              <a:off x="1290"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00" name="Freeform 1787"/>
            <p:cNvSpPr>
              <a:spLocks/>
            </p:cNvSpPr>
            <p:nvPr/>
          </p:nvSpPr>
          <p:spPr bwMode="auto">
            <a:xfrm>
              <a:off x="1298"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01" name="Freeform 1788"/>
            <p:cNvSpPr>
              <a:spLocks/>
            </p:cNvSpPr>
            <p:nvPr/>
          </p:nvSpPr>
          <p:spPr bwMode="auto">
            <a:xfrm>
              <a:off x="1298"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02" name="Freeform 1789"/>
            <p:cNvSpPr>
              <a:spLocks/>
            </p:cNvSpPr>
            <p:nvPr/>
          </p:nvSpPr>
          <p:spPr bwMode="auto">
            <a:xfrm>
              <a:off x="1303"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03" name="Freeform 1790"/>
            <p:cNvSpPr>
              <a:spLocks/>
            </p:cNvSpPr>
            <p:nvPr/>
          </p:nvSpPr>
          <p:spPr bwMode="auto">
            <a:xfrm>
              <a:off x="1303"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04" name="Freeform 1791"/>
            <p:cNvSpPr>
              <a:spLocks/>
            </p:cNvSpPr>
            <p:nvPr/>
          </p:nvSpPr>
          <p:spPr bwMode="auto">
            <a:xfrm>
              <a:off x="1303"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05" name="Freeform 1792"/>
            <p:cNvSpPr>
              <a:spLocks/>
            </p:cNvSpPr>
            <p:nvPr/>
          </p:nvSpPr>
          <p:spPr bwMode="auto">
            <a:xfrm>
              <a:off x="1310"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06" name="Freeform 1793"/>
            <p:cNvSpPr>
              <a:spLocks/>
            </p:cNvSpPr>
            <p:nvPr/>
          </p:nvSpPr>
          <p:spPr bwMode="auto">
            <a:xfrm>
              <a:off x="1310"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07" name="Freeform 1794"/>
            <p:cNvSpPr>
              <a:spLocks/>
            </p:cNvSpPr>
            <p:nvPr/>
          </p:nvSpPr>
          <p:spPr bwMode="auto">
            <a:xfrm>
              <a:off x="1314"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08" name="Freeform 1795"/>
            <p:cNvSpPr>
              <a:spLocks/>
            </p:cNvSpPr>
            <p:nvPr/>
          </p:nvSpPr>
          <p:spPr bwMode="auto">
            <a:xfrm>
              <a:off x="1314"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09" name="Freeform 1796"/>
            <p:cNvSpPr>
              <a:spLocks/>
            </p:cNvSpPr>
            <p:nvPr/>
          </p:nvSpPr>
          <p:spPr bwMode="auto">
            <a:xfrm>
              <a:off x="1323"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10" name="Freeform 1797"/>
            <p:cNvSpPr>
              <a:spLocks/>
            </p:cNvSpPr>
            <p:nvPr/>
          </p:nvSpPr>
          <p:spPr bwMode="auto">
            <a:xfrm>
              <a:off x="1323"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11" name="Freeform 1798"/>
            <p:cNvSpPr>
              <a:spLocks/>
            </p:cNvSpPr>
            <p:nvPr/>
          </p:nvSpPr>
          <p:spPr bwMode="auto">
            <a:xfrm>
              <a:off x="1323"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12" name="Freeform 1799"/>
            <p:cNvSpPr>
              <a:spLocks/>
            </p:cNvSpPr>
            <p:nvPr/>
          </p:nvSpPr>
          <p:spPr bwMode="auto">
            <a:xfrm>
              <a:off x="1328"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13" name="Freeform 1800"/>
            <p:cNvSpPr>
              <a:spLocks/>
            </p:cNvSpPr>
            <p:nvPr/>
          </p:nvSpPr>
          <p:spPr bwMode="auto">
            <a:xfrm>
              <a:off x="1328"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14" name="Freeform 1801"/>
            <p:cNvSpPr>
              <a:spLocks/>
            </p:cNvSpPr>
            <p:nvPr/>
          </p:nvSpPr>
          <p:spPr bwMode="auto">
            <a:xfrm>
              <a:off x="1332"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15" name="Freeform 1802"/>
            <p:cNvSpPr>
              <a:spLocks/>
            </p:cNvSpPr>
            <p:nvPr/>
          </p:nvSpPr>
          <p:spPr bwMode="auto">
            <a:xfrm>
              <a:off x="1332"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16" name="Freeform 1803"/>
            <p:cNvSpPr>
              <a:spLocks/>
            </p:cNvSpPr>
            <p:nvPr/>
          </p:nvSpPr>
          <p:spPr bwMode="auto">
            <a:xfrm>
              <a:off x="1337"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17" name="Freeform 1804"/>
            <p:cNvSpPr>
              <a:spLocks/>
            </p:cNvSpPr>
            <p:nvPr/>
          </p:nvSpPr>
          <p:spPr bwMode="auto">
            <a:xfrm>
              <a:off x="1337"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18" name="Freeform 1805"/>
            <p:cNvSpPr>
              <a:spLocks/>
            </p:cNvSpPr>
            <p:nvPr/>
          </p:nvSpPr>
          <p:spPr bwMode="auto">
            <a:xfrm>
              <a:off x="1337"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19" name="Freeform 1806"/>
            <p:cNvSpPr>
              <a:spLocks/>
            </p:cNvSpPr>
            <p:nvPr/>
          </p:nvSpPr>
          <p:spPr bwMode="auto">
            <a:xfrm>
              <a:off x="1346"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20" name="Freeform 1807"/>
            <p:cNvSpPr>
              <a:spLocks/>
            </p:cNvSpPr>
            <p:nvPr/>
          </p:nvSpPr>
          <p:spPr bwMode="auto">
            <a:xfrm>
              <a:off x="1346" y="1945"/>
              <a:ext cx="17" cy="24"/>
            </a:xfrm>
            <a:custGeom>
              <a:avLst/>
              <a:gdLst>
                <a:gd name="T0" fmla="*/ 0 w 17"/>
                <a:gd name="T1" fmla="*/ 0 h 24"/>
                <a:gd name="T2" fmla="*/ 16 w 17"/>
                <a:gd name="T3" fmla="*/ 0 h 24"/>
                <a:gd name="T4" fmla="*/ 16 w 17"/>
                <a:gd name="T5" fmla="*/ 23 h 24"/>
                <a:gd name="T6" fmla="*/ 0 w 17"/>
                <a:gd name="T7" fmla="*/ 23 h 24"/>
                <a:gd name="T8" fmla="*/ 0 w 17"/>
                <a:gd name="T9" fmla="*/ 0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0" y="0"/>
                  </a:moveTo>
                  <a:lnTo>
                    <a:pt x="16" y="0"/>
                  </a:lnTo>
                  <a:lnTo>
                    <a:pt x="16" y="23"/>
                  </a:lnTo>
                  <a:lnTo>
                    <a:pt x="0" y="23"/>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21" name="Freeform 1808"/>
            <p:cNvSpPr>
              <a:spLocks/>
            </p:cNvSpPr>
            <p:nvPr/>
          </p:nvSpPr>
          <p:spPr bwMode="auto">
            <a:xfrm>
              <a:off x="1350"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22" name="Freeform 1809"/>
            <p:cNvSpPr>
              <a:spLocks/>
            </p:cNvSpPr>
            <p:nvPr/>
          </p:nvSpPr>
          <p:spPr bwMode="auto">
            <a:xfrm>
              <a:off x="1350"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23" name="Freeform 1810"/>
            <p:cNvSpPr>
              <a:spLocks/>
            </p:cNvSpPr>
            <p:nvPr/>
          </p:nvSpPr>
          <p:spPr bwMode="auto">
            <a:xfrm>
              <a:off x="1355"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24" name="Freeform 1811"/>
            <p:cNvSpPr>
              <a:spLocks/>
            </p:cNvSpPr>
            <p:nvPr/>
          </p:nvSpPr>
          <p:spPr bwMode="auto">
            <a:xfrm>
              <a:off x="1355"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25" name="Freeform 1812"/>
            <p:cNvSpPr>
              <a:spLocks/>
            </p:cNvSpPr>
            <p:nvPr/>
          </p:nvSpPr>
          <p:spPr bwMode="auto">
            <a:xfrm>
              <a:off x="1355"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26" name="Freeform 1813"/>
            <p:cNvSpPr>
              <a:spLocks/>
            </p:cNvSpPr>
            <p:nvPr/>
          </p:nvSpPr>
          <p:spPr bwMode="auto">
            <a:xfrm>
              <a:off x="1360"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27" name="Freeform 1814"/>
            <p:cNvSpPr>
              <a:spLocks/>
            </p:cNvSpPr>
            <p:nvPr/>
          </p:nvSpPr>
          <p:spPr bwMode="auto">
            <a:xfrm>
              <a:off x="1360"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28" name="Freeform 1815"/>
            <p:cNvSpPr>
              <a:spLocks/>
            </p:cNvSpPr>
            <p:nvPr/>
          </p:nvSpPr>
          <p:spPr bwMode="auto">
            <a:xfrm>
              <a:off x="1368"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29" name="Freeform 1816"/>
            <p:cNvSpPr>
              <a:spLocks/>
            </p:cNvSpPr>
            <p:nvPr/>
          </p:nvSpPr>
          <p:spPr bwMode="auto">
            <a:xfrm>
              <a:off x="1368"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30" name="Freeform 1817"/>
            <p:cNvSpPr>
              <a:spLocks/>
            </p:cNvSpPr>
            <p:nvPr/>
          </p:nvSpPr>
          <p:spPr bwMode="auto">
            <a:xfrm>
              <a:off x="1373"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31" name="Freeform 1818"/>
            <p:cNvSpPr>
              <a:spLocks/>
            </p:cNvSpPr>
            <p:nvPr/>
          </p:nvSpPr>
          <p:spPr bwMode="auto">
            <a:xfrm>
              <a:off x="1373"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32" name="Freeform 1819"/>
            <p:cNvSpPr>
              <a:spLocks/>
            </p:cNvSpPr>
            <p:nvPr/>
          </p:nvSpPr>
          <p:spPr bwMode="auto">
            <a:xfrm>
              <a:off x="1373"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33" name="Freeform 1820"/>
            <p:cNvSpPr>
              <a:spLocks/>
            </p:cNvSpPr>
            <p:nvPr/>
          </p:nvSpPr>
          <p:spPr bwMode="auto">
            <a:xfrm>
              <a:off x="1380"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34" name="Freeform 1821"/>
            <p:cNvSpPr>
              <a:spLocks/>
            </p:cNvSpPr>
            <p:nvPr/>
          </p:nvSpPr>
          <p:spPr bwMode="auto">
            <a:xfrm>
              <a:off x="1380"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35" name="Freeform 1822"/>
            <p:cNvSpPr>
              <a:spLocks/>
            </p:cNvSpPr>
            <p:nvPr/>
          </p:nvSpPr>
          <p:spPr bwMode="auto">
            <a:xfrm>
              <a:off x="1386"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36" name="Freeform 1823"/>
            <p:cNvSpPr>
              <a:spLocks/>
            </p:cNvSpPr>
            <p:nvPr/>
          </p:nvSpPr>
          <p:spPr bwMode="auto">
            <a:xfrm>
              <a:off x="1386"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37" name="Freeform 1824"/>
            <p:cNvSpPr>
              <a:spLocks/>
            </p:cNvSpPr>
            <p:nvPr/>
          </p:nvSpPr>
          <p:spPr bwMode="auto">
            <a:xfrm>
              <a:off x="1391"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38" name="Freeform 1825"/>
            <p:cNvSpPr>
              <a:spLocks/>
            </p:cNvSpPr>
            <p:nvPr/>
          </p:nvSpPr>
          <p:spPr bwMode="auto">
            <a:xfrm>
              <a:off x="1391"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39" name="Freeform 1826"/>
            <p:cNvSpPr>
              <a:spLocks/>
            </p:cNvSpPr>
            <p:nvPr/>
          </p:nvSpPr>
          <p:spPr bwMode="auto">
            <a:xfrm>
              <a:off x="1391"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40" name="Freeform 1827"/>
            <p:cNvSpPr>
              <a:spLocks/>
            </p:cNvSpPr>
            <p:nvPr/>
          </p:nvSpPr>
          <p:spPr bwMode="auto">
            <a:xfrm>
              <a:off x="1398"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41" name="Freeform 1828"/>
            <p:cNvSpPr>
              <a:spLocks/>
            </p:cNvSpPr>
            <p:nvPr/>
          </p:nvSpPr>
          <p:spPr bwMode="auto">
            <a:xfrm>
              <a:off x="1398"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42" name="Freeform 1829"/>
            <p:cNvSpPr>
              <a:spLocks/>
            </p:cNvSpPr>
            <p:nvPr/>
          </p:nvSpPr>
          <p:spPr bwMode="auto">
            <a:xfrm>
              <a:off x="1404" y="1950"/>
              <a:ext cx="1" cy="19"/>
            </a:xfrm>
            <a:custGeom>
              <a:avLst/>
              <a:gdLst>
                <a:gd name="T0" fmla="*/ 0 w 1"/>
                <a:gd name="T1" fmla="*/ 0 h 19"/>
                <a:gd name="T2" fmla="*/ 0 w 1"/>
                <a:gd name="T3" fmla="*/ 18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0"/>
                  </a:moveTo>
                  <a:lnTo>
                    <a:pt x="0" y="18"/>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43" name="Freeform 1830"/>
            <p:cNvSpPr>
              <a:spLocks/>
            </p:cNvSpPr>
            <p:nvPr/>
          </p:nvSpPr>
          <p:spPr bwMode="auto">
            <a:xfrm>
              <a:off x="1404" y="1950"/>
              <a:ext cx="1" cy="19"/>
            </a:xfrm>
            <a:custGeom>
              <a:avLst/>
              <a:gdLst>
                <a:gd name="T0" fmla="*/ 0 w 1"/>
                <a:gd name="T1" fmla="*/ 0 h 19"/>
                <a:gd name="T2" fmla="*/ 0 w 1"/>
                <a:gd name="T3" fmla="*/ 18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0"/>
                  </a:moveTo>
                  <a:lnTo>
                    <a:pt x="0" y="18"/>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44" name="Freeform 1831"/>
            <p:cNvSpPr>
              <a:spLocks/>
            </p:cNvSpPr>
            <p:nvPr/>
          </p:nvSpPr>
          <p:spPr bwMode="auto">
            <a:xfrm>
              <a:off x="1411"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45" name="Freeform 1832"/>
            <p:cNvSpPr>
              <a:spLocks/>
            </p:cNvSpPr>
            <p:nvPr/>
          </p:nvSpPr>
          <p:spPr bwMode="auto">
            <a:xfrm>
              <a:off x="1411"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46" name="Freeform 1833"/>
            <p:cNvSpPr>
              <a:spLocks/>
            </p:cNvSpPr>
            <p:nvPr/>
          </p:nvSpPr>
          <p:spPr bwMode="auto">
            <a:xfrm>
              <a:off x="1411"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47" name="Freeform 1834"/>
            <p:cNvSpPr>
              <a:spLocks/>
            </p:cNvSpPr>
            <p:nvPr/>
          </p:nvSpPr>
          <p:spPr bwMode="auto">
            <a:xfrm>
              <a:off x="1416"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48" name="Freeform 1835"/>
            <p:cNvSpPr>
              <a:spLocks/>
            </p:cNvSpPr>
            <p:nvPr/>
          </p:nvSpPr>
          <p:spPr bwMode="auto">
            <a:xfrm>
              <a:off x="1416" y="1950"/>
              <a:ext cx="17" cy="19"/>
            </a:xfrm>
            <a:custGeom>
              <a:avLst/>
              <a:gdLst>
                <a:gd name="T0" fmla="*/ 0 w 17"/>
                <a:gd name="T1" fmla="*/ 0 h 19"/>
                <a:gd name="T2" fmla="*/ 16 w 17"/>
                <a:gd name="T3" fmla="*/ 0 h 19"/>
                <a:gd name="T4" fmla="*/ 16 w 17"/>
                <a:gd name="T5" fmla="*/ 18 h 19"/>
                <a:gd name="T6" fmla="*/ 0 w 17"/>
                <a:gd name="T7" fmla="*/ 18 h 19"/>
                <a:gd name="T8" fmla="*/ 0 w 17"/>
                <a:gd name="T9" fmla="*/ 0 h 19"/>
                <a:gd name="T10" fmla="*/ 0 60000 65536"/>
                <a:gd name="T11" fmla="*/ 0 60000 65536"/>
                <a:gd name="T12" fmla="*/ 0 60000 65536"/>
                <a:gd name="T13" fmla="*/ 0 60000 65536"/>
                <a:gd name="T14" fmla="*/ 0 60000 65536"/>
                <a:gd name="T15" fmla="*/ 0 w 17"/>
                <a:gd name="T16" fmla="*/ 0 h 19"/>
                <a:gd name="T17" fmla="*/ 17 w 17"/>
                <a:gd name="T18" fmla="*/ 19 h 19"/>
              </a:gdLst>
              <a:ahLst/>
              <a:cxnLst>
                <a:cxn ang="T10">
                  <a:pos x="T0" y="T1"/>
                </a:cxn>
                <a:cxn ang="T11">
                  <a:pos x="T2" y="T3"/>
                </a:cxn>
                <a:cxn ang="T12">
                  <a:pos x="T4" y="T5"/>
                </a:cxn>
                <a:cxn ang="T13">
                  <a:pos x="T6" y="T7"/>
                </a:cxn>
                <a:cxn ang="T14">
                  <a:pos x="T8" y="T9"/>
                </a:cxn>
              </a:cxnLst>
              <a:rect l="T15" t="T16" r="T17" b="T18"/>
              <a:pathLst>
                <a:path w="17" h="19">
                  <a:moveTo>
                    <a:pt x="0" y="0"/>
                  </a:moveTo>
                  <a:lnTo>
                    <a:pt x="16" y="0"/>
                  </a:lnTo>
                  <a:lnTo>
                    <a:pt x="16" y="18"/>
                  </a:ln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49" name="Freeform 1836"/>
            <p:cNvSpPr>
              <a:spLocks/>
            </p:cNvSpPr>
            <p:nvPr/>
          </p:nvSpPr>
          <p:spPr bwMode="auto">
            <a:xfrm>
              <a:off x="1424" y="1950"/>
              <a:ext cx="1" cy="19"/>
            </a:xfrm>
            <a:custGeom>
              <a:avLst/>
              <a:gdLst>
                <a:gd name="T0" fmla="*/ 0 w 1"/>
                <a:gd name="T1" fmla="*/ 0 h 19"/>
                <a:gd name="T2" fmla="*/ 0 w 1"/>
                <a:gd name="T3" fmla="*/ 18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0"/>
                  </a:move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50" name="Freeform 1837"/>
            <p:cNvSpPr>
              <a:spLocks/>
            </p:cNvSpPr>
            <p:nvPr/>
          </p:nvSpPr>
          <p:spPr bwMode="auto">
            <a:xfrm>
              <a:off x="1424" y="1950"/>
              <a:ext cx="1" cy="19"/>
            </a:xfrm>
            <a:custGeom>
              <a:avLst/>
              <a:gdLst>
                <a:gd name="T0" fmla="*/ 0 w 1"/>
                <a:gd name="T1" fmla="*/ 0 h 19"/>
                <a:gd name="T2" fmla="*/ 0 w 1"/>
                <a:gd name="T3" fmla="*/ 18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0"/>
                  </a:moveTo>
                  <a:lnTo>
                    <a:pt x="0" y="18"/>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51" name="Freeform 1838"/>
            <p:cNvSpPr>
              <a:spLocks/>
            </p:cNvSpPr>
            <p:nvPr/>
          </p:nvSpPr>
          <p:spPr bwMode="auto">
            <a:xfrm>
              <a:off x="1426"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52" name="Freeform 1839"/>
            <p:cNvSpPr>
              <a:spLocks/>
            </p:cNvSpPr>
            <p:nvPr/>
          </p:nvSpPr>
          <p:spPr bwMode="auto">
            <a:xfrm>
              <a:off x="1426"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53" name="Freeform 1840"/>
            <p:cNvSpPr>
              <a:spLocks/>
            </p:cNvSpPr>
            <p:nvPr/>
          </p:nvSpPr>
          <p:spPr bwMode="auto">
            <a:xfrm>
              <a:off x="1426"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54" name="Freeform 1841"/>
            <p:cNvSpPr>
              <a:spLocks/>
            </p:cNvSpPr>
            <p:nvPr/>
          </p:nvSpPr>
          <p:spPr bwMode="auto">
            <a:xfrm>
              <a:off x="1434"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55" name="Freeform 1842"/>
            <p:cNvSpPr>
              <a:spLocks/>
            </p:cNvSpPr>
            <p:nvPr/>
          </p:nvSpPr>
          <p:spPr bwMode="auto">
            <a:xfrm>
              <a:off x="1434"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56" name="Freeform 1843"/>
            <p:cNvSpPr>
              <a:spLocks/>
            </p:cNvSpPr>
            <p:nvPr/>
          </p:nvSpPr>
          <p:spPr bwMode="auto">
            <a:xfrm>
              <a:off x="1439"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57" name="Freeform 1844"/>
            <p:cNvSpPr>
              <a:spLocks/>
            </p:cNvSpPr>
            <p:nvPr/>
          </p:nvSpPr>
          <p:spPr bwMode="auto">
            <a:xfrm>
              <a:off x="1439"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58" name="Freeform 1845"/>
            <p:cNvSpPr>
              <a:spLocks/>
            </p:cNvSpPr>
            <p:nvPr/>
          </p:nvSpPr>
          <p:spPr bwMode="auto">
            <a:xfrm>
              <a:off x="144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59" name="Freeform 1846"/>
            <p:cNvSpPr>
              <a:spLocks/>
            </p:cNvSpPr>
            <p:nvPr/>
          </p:nvSpPr>
          <p:spPr bwMode="auto">
            <a:xfrm>
              <a:off x="144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60" name="Freeform 1847"/>
            <p:cNvSpPr>
              <a:spLocks/>
            </p:cNvSpPr>
            <p:nvPr/>
          </p:nvSpPr>
          <p:spPr bwMode="auto">
            <a:xfrm>
              <a:off x="144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61" name="Freeform 1848"/>
            <p:cNvSpPr>
              <a:spLocks/>
            </p:cNvSpPr>
            <p:nvPr/>
          </p:nvSpPr>
          <p:spPr bwMode="auto">
            <a:xfrm>
              <a:off x="145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62" name="Freeform 1849"/>
            <p:cNvSpPr>
              <a:spLocks/>
            </p:cNvSpPr>
            <p:nvPr/>
          </p:nvSpPr>
          <p:spPr bwMode="auto">
            <a:xfrm>
              <a:off x="145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63" name="Freeform 1850"/>
            <p:cNvSpPr>
              <a:spLocks/>
            </p:cNvSpPr>
            <p:nvPr/>
          </p:nvSpPr>
          <p:spPr bwMode="auto">
            <a:xfrm>
              <a:off x="145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64" name="Freeform 1851"/>
            <p:cNvSpPr>
              <a:spLocks/>
            </p:cNvSpPr>
            <p:nvPr/>
          </p:nvSpPr>
          <p:spPr bwMode="auto">
            <a:xfrm>
              <a:off x="145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65" name="Freeform 1852"/>
            <p:cNvSpPr>
              <a:spLocks/>
            </p:cNvSpPr>
            <p:nvPr/>
          </p:nvSpPr>
          <p:spPr bwMode="auto">
            <a:xfrm>
              <a:off x="145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66" name="Freeform 1853"/>
            <p:cNvSpPr>
              <a:spLocks/>
            </p:cNvSpPr>
            <p:nvPr/>
          </p:nvSpPr>
          <p:spPr bwMode="auto">
            <a:xfrm>
              <a:off x="146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67" name="Freeform 1854"/>
            <p:cNvSpPr>
              <a:spLocks/>
            </p:cNvSpPr>
            <p:nvPr/>
          </p:nvSpPr>
          <p:spPr bwMode="auto">
            <a:xfrm>
              <a:off x="146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68" name="Freeform 1855"/>
            <p:cNvSpPr>
              <a:spLocks/>
            </p:cNvSpPr>
            <p:nvPr/>
          </p:nvSpPr>
          <p:spPr bwMode="auto">
            <a:xfrm>
              <a:off x="1470"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69" name="Freeform 1856"/>
            <p:cNvSpPr>
              <a:spLocks/>
            </p:cNvSpPr>
            <p:nvPr/>
          </p:nvSpPr>
          <p:spPr bwMode="auto">
            <a:xfrm>
              <a:off x="1470"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70" name="Freeform 1857"/>
            <p:cNvSpPr>
              <a:spLocks/>
            </p:cNvSpPr>
            <p:nvPr/>
          </p:nvSpPr>
          <p:spPr bwMode="auto">
            <a:xfrm>
              <a:off x="1475"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71" name="Freeform 1858"/>
            <p:cNvSpPr>
              <a:spLocks/>
            </p:cNvSpPr>
            <p:nvPr/>
          </p:nvSpPr>
          <p:spPr bwMode="auto">
            <a:xfrm>
              <a:off x="1475"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72" name="Freeform 1859"/>
            <p:cNvSpPr>
              <a:spLocks/>
            </p:cNvSpPr>
            <p:nvPr/>
          </p:nvSpPr>
          <p:spPr bwMode="auto">
            <a:xfrm>
              <a:off x="1475"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73" name="Freeform 1860"/>
            <p:cNvSpPr>
              <a:spLocks/>
            </p:cNvSpPr>
            <p:nvPr/>
          </p:nvSpPr>
          <p:spPr bwMode="auto">
            <a:xfrm>
              <a:off x="1481"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74" name="Freeform 1861"/>
            <p:cNvSpPr>
              <a:spLocks/>
            </p:cNvSpPr>
            <p:nvPr/>
          </p:nvSpPr>
          <p:spPr bwMode="auto">
            <a:xfrm>
              <a:off x="1481"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75" name="Freeform 1862"/>
            <p:cNvSpPr>
              <a:spLocks/>
            </p:cNvSpPr>
            <p:nvPr/>
          </p:nvSpPr>
          <p:spPr bwMode="auto">
            <a:xfrm>
              <a:off x="1486"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76" name="Freeform 1863"/>
            <p:cNvSpPr>
              <a:spLocks/>
            </p:cNvSpPr>
            <p:nvPr/>
          </p:nvSpPr>
          <p:spPr bwMode="auto">
            <a:xfrm>
              <a:off x="1486"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77" name="Freeform 1864"/>
            <p:cNvSpPr>
              <a:spLocks/>
            </p:cNvSpPr>
            <p:nvPr/>
          </p:nvSpPr>
          <p:spPr bwMode="auto">
            <a:xfrm>
              <a:off x="1493"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78" name="Freeform 1865"/>
            <p:cNvSpPr>
              <a:spLocks/>
            </p:cNvSpPr>
            <p:nvPr/>
          </p:nvSpPr>
          <p:spPr bwMode="auto">
            <a:xfrm>
              <a:off x="1493"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79" name="Freeform 1866"/>
            <p:cNvSpPr>
              <a:spLocks/>
            </p:cNvSpPr>
            <p:nvPr/>
          </p:nvSpPr>
          <p:spPr bwMode="auto">
            <a:xfrm>
              <a:off x="1493"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80" name="Freeform 1867"/>
            <p:cNvSpPr>
              <a:spLocks/>
            </p:cNvSpPr>
            <p:nvPr/>
          </p:nvSpPr>
          <p:spPr bwMode="auto">
            <a:xfrm>
              <a:off x="1499"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81" name="Freeform 1868"/>
            <p:cNvSpPr>
              <a:spLocks/>
            </p:cNvSpPr>
            <p:nvPr/>
          </p:nvSpPr>
          <p:spPr bwMode="auto">
            <a:xfrm>
              <a:off x="1499"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82" name="Freeform 1869"/>
            <p:cNvSpPr>
              <a:spLocks/>
            </p:cNvSpPr>
            <p:nvPr/>
          </p:nvSpPr>
          <p:spPr bwMode="auto">
            <a:xfrm>
              <a:off x="1504"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83" name="Freeform 1870"/>
            <p:cNvSpPr>
              <a:spLocks/>
            </p:cNvSpPr>
            <p:nvPr/>
          </p:nvSpPr>
          <p:spPr bwMode="auto">
            <a:xfrm>
              <a:off x="1504"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84" name="Freeform 1871"/>
            <p:cNvSpPr>
              <a:spLocks/>
            </p:cNvSpPr>
            <p:nvPr/>
          </p:nvSpPr>
          <p:spPr bwMode="auto">
            <a:xfrm>
              <a:off x="151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85" name="Freeform 1872"/>
            <p:cNvSpPr>
              <a:spLocks/>
            </p:cNvSpPr>
            <p:nvPr/>
          </p:nvSpPr>
          <p:spPr bwMode="auto">
            <a:xfrm>
              <a:off x="151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86" name="Freeform 1873"/>
            <p:cNvSpPr>
              <a:spLocks/>
            </p:cNvSpPr>
            <p:nvPr/>
          </p:nvSpPr>
          <p:spPr bwMode="auto">
            <a:xfrm>
              <a:off x="151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87" name="Freeform 1874"/>
            <p:cNvSpPr>
              <a:spLocks/>
            </p:cNvSpPr>
            <p:nvPr/>
          </p:nvSpPr>
          <p:spPr bwMode="auto">
            <a:xfrm>
              <a:off x="151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88" name="Freeform 1875"/>
            <p:cNvSpPr>
              <a:spLocks/>
            </p:cNvSpPr>
            <p:nvPr/>
          </p:nvSpPr>
          <p:spPr bwMode="auto">
            <a:xfrm>
              <a:off x="151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89" name="Freeform 1876"/>
            <p:cNvSpPr>
              <a:spLocks/>
            </p:cNvSpPr>
            <p:nvPr/>
          </p:nvSpPr>
          <p:spPr bwMode="auto">
            <a:xfrm>
              <a:off x="152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90" name="Freeform 1877"/>
            <p:cNvSpPr>
              <a:spLocks/>
            </p:cNvSpPr>
            <p:nvPr/>
          </p:nvSpPr>
          <p:spPr bwMode="auto">
            <a:xfrm>
              <a:off x="1522"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91" name="Freeform 1878"/>
            <p:cNvSpPr>
              <a:spLocks/>
            </p:cNvSpPr>
            <p:nvPr/>
          </p:nvSpPr>
          <p:spPr bwMode="auto">
            <a:xfrm>
              <a:off x="1527" y="195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92" name="Freeform 1879"/>
            <p:cNvSpPr>
              <a:spLocks/>
            </p:cNvSpPr>
            <p:nvPr/>
          </p:nvSpPr>
          <p:spPr bwMode="auto">
            <a:xfrm>
              <a:off x="152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93" name="Freeform 1880"/>
            <p:cNvSpPr>
              <a:spLocks/>
            </p:cNvSpPr>
            <p:nvPr/>
          </p:nvSpPr>
          <p:spPr bwMode="auto">
            <a:xfrm>
              <a:off x="152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94" name="Freeform 1881"/>
            <p:cNvSpPr>
              <a:spLocks/>
            </p:cNvSpPr>
            <p:nvPr/>
          </p:nvSpPr>
          <p:spPr bwMode="auto">
            <a:xfrm>
              <a:off x="1535"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95" name="Freeform 1882"/>
            <p:cNvSpPr>
              <a:spLocks/>
            </p:cNvSpPr>
            <p:nvPr/>
          </p:nvSpPr>
          <p:spPr bwMode="auto">
            <a:xfrm>
              <a:off x="1535"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96" name="Freeform 1883"/>
            <p:cNvSpPr>
              <a:spLocks/>
            </p:cNvSpPr>
            <p:nvPr/>
          </p:nvSpPr>
          <p:spPr bwMode="auto">
            <a:xfrm>
              <a:off x="154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97" name="Freeform 1884"/>
            <p:cNvSpPr>
              <a:spLocks/>
            </p:cNvSpPr>
            <p:nvPr/>
          </p:nvSpPr>
          <p:spPr bwMode="auto">
            <a:xfrm>
              <a:off x="154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CC0000"/>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98" name="Freeform 1885"/>
            <p:cNvSpPr>
              <a:spLocks/>
            </p:cNvSpPr>
            <p:nvPr/>
          </p:nvSpPr>
          <p:spPr bwMode="auto">
            <a:xfrm>
              <a:off x="1548" y="1962"/>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799" name="Freeform 1886"/>
            <p:cNvSpPr>
              <a:spLocks/>
            </p:cNvSpPr>
            <p:nvPr/>
          </p:nvSpPr>
          <p:spPr bwMode="auto">
            <a:xfrm>
              <a:off x="1548" y="1962"/>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00" name="Freeform 1887"/>
            <p:cNvSpPr>
              <a:spLocks/>
            </p:cNvSpPr>
            <p:nvPr/>
          </p:nvSpPr>
          <p:spPr bwMode="auto">
            <a:xfrm>
              <a:off x="1548" y="1962"/>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01" name="Freeform 1888"/>
            <p:cNvSpPr>
              <a:spLocks/>
            </p:cNvSpPr>
            <p:nvPr/>
          </p:nvSpPr>
          <p:spPr bwMode="auto">
            <a:xfrm>
              <a:off x="155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02" name="Freeform 1889"/>
            <p:cNvSpPr>
              <a:spLocks/>
            </p:cNvSpPr>
            <p:nvPr/>
          </p:nvSpPr>
          <p:spPr bwMode="auto">
            <a:xfrm>
              <a:off x="155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03" name="Freeform 1890"/>
            <p:cNvSpPr>
              <a:spLocks/>
            </p:cNvSpPr>
            <p:nvPr/>
          </p:nvSpPr>
          <p:spPr bwMode="auto">
            <a:xfrm>
              <a:off x="1558"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04" name="Freeform 1891"/>
            <p:cNvSpPr>
              <a:spLocks/>
            </p:cNvSpPr>
            <p:nvPr/>
          </p:nvSpPr>
          <p:spPr bwMode="auto">
            <a:xfrm>
              <a:off x="1558"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05" name="Freeform 1892"/>
            <p:cNvSpPr>
              <a:spLocks/>
            </p:cNvSpPr>
            <p:nvPr/>
          </p:nvSpPr>
          <p:spPr bwMode="auto">
            <a:xfrm>
              <a:off x="1563"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06" name="Freeform 1893"/>
            <p:cNvSpPr>
              <a:spLocks/>
            </p:cNvSpPr>
            <p:nvPr/>
          </p:nvSpPr>
          <p:spPr bwMode="auto">
            <a:xfrm>
              <a:off x="1563"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07" name="Freeform 1894"/>
            <p:cNvSpPr>
              <a:spLocks/>
            </p:cNvSpPr>
            <p:nvPr/>
          </p:nvSpPr>
          <p:spPr bwMode="auto">
            <a:xfrm>
              <a:off x="1563"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08" name="Freeform 1895"/>
            <p:cNvSpPr>
              <a:spLocks/>
            </p:cNvSpPr>
            <p:nvPr/>
          </p:nvSpPr>
          <p:spPr bwMode="auto">
            <a:xfrm>
              <a:off x="157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09" name="Freeform 1896"/>
            <p:cNvSpPr>
              <a:spLocks/>
            </p:cNvSpPr>
            <p:nvPr/>
          </p:nvSpPr>
          <p:spPr bwMode="auto">
            <a:xfrm>
              <a:off x="157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10" name="Freeform 1897"/>
            <p:cNvSpPr>
              <a:spLocks/>
            </p:cNvSpPr>
            <p:nvPr/>
          </p:nvSpPr>
          <p:spPr bwMode="auto">
            <a:xfrm>
              <a:off x="157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11" name="Freeform 1898"/>
            <p:cNvSpPr>
              <a:spLocks/>
            </p:cNvSpPr>
            <p:nvPr/>
          </p:nvSpPr>
          <p:spPr bwMode="auto">
            <a:xfrm>
              <a:off x="157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12" name="Freeform 1899"/>
            <p:cNvSpPr>
              <a:spLocks/>
            </p:cNvSpPr>
            <p:nvPr/>
          </p:nvSpPr>
          <p:spPr bwMode="auto">
            <a:xfrm>
              <a:off x="1583"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13" name="Freeform 1900"/>
            <p:cNvSpPr>
              <a:spLocks/>
            </p:cNvSpPr>
            <p:nvPr/>
          </p:nvSpPr>
          <p:spPr bwMode="auto">
            <a:xfrm>
              <a:off x="1583"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14" name="Freeform 1901"/>
            <p:cNvSpPr>
              <a:spLocks/>
            </p:cNvSpPr>
            <p:nvPr/>
          </p:nvSpPr>
          <p:spPr bwMode="auto">
            <a:xfrm>
              <a:off x="1583"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15" name="Freeform 1902"/>
            <p:cNvSpPr>
              <a:spLocks/>
            </p:cNvSpPr>
            <p:nvPr/>
          </p:nvSpPr>
          <p:spPr bwMode="auto">
            <a:xfrm>
              <a:off x="1588"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16" name="Freeform 1903"/>
            <p:cNvSpPr>
              <a:spLocks/>
            </p:cNvSpPr>
            <p:nvPr/>
          </p:nvSpPr>
          <p:spPr bwMode="auto">
            <a:xfrm>
              <a:off x="1588"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17" name="Freeform 1904"/>
            <p:cNvSpPr>
              <a:spLocks/>
            </p:cNvSpPr>
            <p:nvPr/>
          </p:nvSpPr>
          <p:spPr bwMode="auto">
            <a:xfrm>
              <a:off x="159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18" name="Freeform 1905"/>
            <p:cNvSpPr>
              <a:spLocks/>
            </p:cNvSpPr>
            <p:nvPr/>
          </p:nvSpPr>
          <p:spPr bwMode="auto">
            <a:xfrm>
              <a:off x="159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19" name="Freeform 1906"/>
            <p:cNvSpPr>
              <a:spLocks/>
            </p:cNvSpPr>
            <p:nvPr/>
          </p:nvSpPr>
          <p:spPr bwMode="auto">
            <a:xfrm>
              <a:off x="160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20" name="Freeform 1907"/>
            <p:cNvSpPr>
              <a:spLocks/>
            </p:cNvSpPr>
            <p:nvPr/>
          </p:nvSpPr>
          <p:spPr bwMode="auto">
            <a:xfrm>
              <a:off x="160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21" name="Freeform 1908"/>
            <p:cNvSpPr>
              <a:spLocks/>
            </p:cNvSpPr>
            <p:nvPr/>
          </p:nvSpPr>
          <p:spPr bwMode="auto">
            <a:xfrm>
              <a:off x="160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22" name="Freeform 1909"/>
            <p:cNvSpPr>
              <a:spLocks/>
            </p:cNvSpPr>
            <p:nvPr/>
          </p:nvSpPr>
          <p:spPr bwMode="auto">
            <a:xfrm>
              <a:off x="160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23" name="Freeform 1910"/>
            <p:cNvSpPr>
              <a:spLocks/>
            </p:cNvSpPr>
            <p:nvPr/>
          </p:nvSpPr>
          <p:spPr bwMode="auto">
            <a:xfrm>
              <a:off x="160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24" name="Freeform 1911"/>
            <p:cNvSpPr>
              <a:spLocks/>
            </p:cNvSpPr>
            <p:nvPr/>
          </p:nvSpPr>
          <p:spPr bwMode="auto">
            <a:xfrm>
              <a:off x="161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25" name="Freeform 1912"/>
            <p:cNvSpPr>
              <a:spLocks/>
            </p:cNvSpPr>
            <p:nvPr/>
          </p:nvSpPr>
          <p:spPr bwMode="auto">
            <a:xfrm>
              <a:off x="161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26" name="Freeform 1913"/>
            <p:cNvSpPr>
              <a:spLocks/>
            </p:cNvSpPr>
            <p:nvPr/>
          </p:nvSpPr>
          <p:spPr bwMode="auto">
            <a:xfrm>
              <a:off x="161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27" name="Freeform 1914"/>
            <p:cNvSpPr>
              <a:spLocks/>
            </p:cNvSpPr>
            <p:nvPr/>
          </p:nvSpPr>
          <p:spPr bwMode="auto">
            <a:xfrm>
              <a:off x="161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28" name="Freeform 1915"/>
            <p:cNvSpPr>
              <a:spLocks/>
            </p:cNvSpPr>
            <p:nvPr/>
          </p:nvSpPr>
          <p:spPr bwMode="auto">
            <a:xfrm>
              <a:off x="161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29" name="Freeform 1916"/>
            <p:cNvSpPr>
              <a:spLocks/>
            </p:cNvSpPr>
            <p:nvPr/>
          </p:nvSpPr>
          <p:spPr bwMode="auto">
            <a:xfrm>
              <a:off x="1624"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30" name="Freeform 1917"/>
            <p:cNvSpPr>
              <a:spLocks/>
            </p:cNvSpPr>
            <p:nvPr/>
          </p:nvSpPr>
          <p:spPr bwMode="auto">
            <a:xfrm>
              <a:off x="1624"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31" name="Freeform 1918"/>
            <p:cNvSpPr>
              <a:spLocks/>
            </p:cNvSpPr>
            <p:nvPr/>
          </p:nvSpPr>
          <p:spPr bwMode="auto">
            <a:xfrm>
              <a:off x="162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32" name="Freeform 1919"/>
            <p:cNvSpPr>
              <a:spLocks/>
            </p:cNvSpPr>
            <p:nvPr/>
          </p:nvSpPr>
          <p:spPr bwMode="auto">
            <a:xfrm>
              <a:off x="162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33" name="Freeform 1920"/>
            <p:cNvSpPr>
              <a:spLocks/>
            </p:cNvSpPr>
            <p:nvPr/>
          </p:nvSpPr>
          <p:spPr bwMode="auto">
            <a:xfrm>
              <a:off x="163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34" name="Freeform 1921"/>
            <p:cNvSpPr>
              <a:spLocks/>
            </p:cNvSpPr>
            <p:nvPr/>
          </p:nvSpPr>
          <p:spPr bwMode="auto">
            <a:xfrm>
              <a:off x="163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35" name="Freeform 1922"/>
            <p:cNvSpPr>
              <a:spLocks/>
            </p:cNvSpPr>
            <p:nvPr/>
          </p:nvSpPr>
          <p:spPr bwMode="auto">
            <a:xfrm>
              <a:off x="163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36" name="Freeform 1923"/>
            <p:cNvSpPr>
              <a:spLocks/>
            </p:cNvSpPr>
            <p:nvPr/>
          </p:nvSpPr>
          <p:spPr bwMode="auto">
            <a:xfrm>
              <a:off x="1642"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37" name="Freeform 1924"/>
            <p:cNvSpPr>
              <a:spLocks/>
            </p:cNvSpPr>
            <p:nvPr/>
          </p:nvSpPr>
          <p:spPr bwMode="auto">
            <a:xfrm>
              <a:off x="1642"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38" name="Freeform 1925"/>
            <p:cNvSpPr>
              <a:spLocks/>
            </p:cNvSpPr>
            <p:nvPr/>
          </p:nvSpPr>
          <p:spPr bwMode="auto">
            <a:xfrm>
              <a:off x="164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39" name="Freeform 1926"/>
            <p:cNvSpPr>
              <a:spLocks/>
            </p:cNvSpPr>
            <p:nvPr/>
          </p:nvSpPr>
          <p:spPr bwMode="auto">
            <a:xfrm>
              <a:off x="1647"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40" name="Freeform 1927"/>
            <p:cNvSpPr>
              <a:spLocks/>
            </p:cNvSpPr>
            <p:nvPr/>
          </p:nvSpPr>
          <p:spPr bwMode="auto">
            <a:xfrm>
              <a:off x="1652"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41" name="Freeform 1928"/>
            <p:cNvSpPr>
              <a:spLocks/>
            </p:cNvSpPr>
            <p:nvPr/>
          </p:nvSpPr>
          <p:spPr bwMode="auto">
            <a:xfrm>
              <a:off x="1652"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42" name="Freeform 1929"/>
            <p:cNvSpPr>
              <a:spLocks/>
            </p:cNvSpPr>
            <p:nvPr/>
          </p:nvSpPr>
          <p:spPr bwMode="auto">
            <a:xfrm>
              <a:off x="1652"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43" name="Freeform 1930"/>
            <p:cNvSpPr>
              <a:spLocks/>
            </p:cNvSpPr>
            <p:nvPr/>
          </p:nvSpPr>
          <p:spPr bwMode="auto">
            <a:xfrm>
              <a:off x="166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44" name="Freeform 1931"/>
            <p:cNvSpPr>
              <a:spLocks/>
            </p:cNvSpPr>
            <p:nvPr/>
          </p:nvSpPr>
          <p:spPr bwMode="auto">
            <a:xfrm>
              <a:off x="1660"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45" name="Freeform 1932"/>
            <p:cNvSpPr>
              <a:spLocks/>
            </p:cNvSpPr>
            <p:nvPr/>
          </p:nvSpPr>
          <p:spPr bwMode="auto">
            <a:xfrm>
              <a:off x="1665"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46" name="Freeform 1933"/>
            <p:cNvSpPr>
              <a:spLocks/>
            </p:cNvSpPr>
            <p:nvPr/>
          </p:nvSpPr>
          <p:spPr bwMode="auto">
            <a:xfrm>
              <a:off x="1665"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47" name="Freeform 1934"/>
            <p:cNvSpPr>
              <a:spLocks/>
            </p:cNvSpPr>
            <p:nvPr/>
          </p:nvSpPr>
          <p:spPr bwMode="auto">
            <a:xfrm>
              <a:off x="167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48" name="Freeform 1935"/>
            <p:cNvSpPr>
              <a:spLocks/>
            </p:cNvSpPr>
            <p:nvPr/>
          </p:nvSpPr>
          <p:spPr bwMode="auto">
            <a:xfrm>
              <a:off x="167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49" name="Freeform 1936"/>
            <p:cNvSpPr>
              <a:spLocks/>
            </p:cNvSpPr>
            <p:nvPr/>
          </p:nvSpPr>
          <p:spPr bwMode="auto">
            <a:xfrm>
              <a:off x="1671"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50" name="Freeform 1937"/>
            <p:cNvSpPr>
              <a:spLocks/>
            </p:cNvSpPr>
            <p:nvPr/>
          </p:nvSpPr>
          <p:spPr bwMode="auto">
            <a:xfrm>
              <a:off x="167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51" name="Freeform 1938"/>
            <p:cNvSpPr>
              <a:spLocks/>
            </p:cNvSpPr>
            <p:nvPr/>
          </p:nvSpPr>
          <p:spPr bwMode="auto">
            <a:xfrm>
              <a:off x="1676"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52" name="Freeform 1939"/>
            <p:cNvSpPr>
              <a:spLocks/>
            </p:cNvSpPr>
            <p:nvPr/>
          </p:nvSpPr>
          <p:spPr bwMode="auto">
            <a:xfrm>
              <a:off x="1684"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53" name="Freeform 1940"/>
            <p:cNvSpPr>
              <a:spLocks/>
            </p:cNvSpPr>
            <p:nvPr/>
          </p:nvSpPr>
          <p:spPr bwMode="auto">
            <a:xfrm>
              <a:off x="1684"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54" name="Freeform 1941"/>
            <p:cNvSpPr>
              <a:spLocks/>
            </p:cNvSpPr>
            <p:nvPr/>
          </p:nvSpPr>
          <p:spPr bwMode="auto">
            <a:xfrm>
              <a:off x="168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55" name="Freeform 1942"/>
            <p:cNvSpPr>
              <a:spLocks/>
            </p:cNvSpPr>
            <p:nvPr/>
          </p:nvSpPr>
          <p:spPr bwMode="auto">
            <a:xfrm>
              <a:off x="168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56" name="Freeform 1943"/>
            <p:cNvSpPr>
              <a:spLocks/>
            </p:cNvSpPr>
            <p:nvPr/>
          </p:nvSpPr>
          <p:spPr bwMode="auto">
            <a:xfrm>
              <a:off x="168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57" name="Freeform 1944"/>
            <p:cNvSpPr>
              <a:spLocks/>
            </p:cNvSpPr>
            <p:nvPr/>
          </p:nvSpPr>
          <p:spPr bwMode="auto">
            <a:xfrm>
              <a:off x="1694"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58" name="Freeform 1945"/>
            <p:cNvSpPr>
              <a:spLocks/>
            </p:cNvSpPr>
            <p:nvPr/>
          </p:nvSpPr>
          <p:spPr bwMode="auto">
            <a:xfrm>
              <a:off x="1694"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59" name="Freeform 1946"/>
            <p:cNvSpPr>
              <a:spLocks/>
            </p:cNvSpPr>
            <p:nvPr/>
          </p:nvSpPr>
          <p:spPr bwMode="auto">
            <a:xfrm>
              <a:off x="1699" y="19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60" name="Freeform 1947"/>
            <p:cNvSpPr>
              <a:spLocks/>
            </p:cNvSpPr>
            <p:nvPr/>
          </p:nvSpPr>
          <p:spPr bwMode="auto">
            <a:xfrm>
              <a:off x="169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61" name="Freeform 1948"/>
            <p:cNvSpPr>
              <a:spLocks/>
            </p:cNvSpPr>
            <p:nvPr/>
          </p:nvSpPr>
          <p:spPr bwMode="auto">
            <a:xfrm>
              <a:off x="170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62" name="Freeform 1949"/>
            <p:cNvSpPr>
              <a:spLocks/>
            </p:cNvSpPr>
            <p:nvPr/>
          </p:nvSpPr>
          <p:spPr bwMode="auto">
            <a:xfrm>
              <a:off x="170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63" name="Freeform 1950"/>
            <p:cNvSpPr>
              <a:spLocks/>
            </p:cNvSpPr>
            <p:nvPr/>
          </p:nvSpPr>
          <p:spPr bwMode="auto">
            <a:xfrm>
              <a:off x="170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64" name="Freeform 1951"/>
            <p:cNvSpPr>
              <a:spLocks/>
            </p:cNvSpPr>
            <p:nvPr/>
          </p:nvSpPr>
          <p:spPr bwMode="auto">
            <a:xfrm>
              <a:off x="171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65" name="Freeform 1952"/>
            <p:cNvSpPr>
              <a:spLocks/>
            </p:cNvSpPr>
            <p:nvPr/>
          </p:nvSpPr>
          <p:spPr bwMode="auto">
            <a:xfrm>
              <a:off x="171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66" name="Freeform 1953"/>
            <p:cNvSpPr>
              <a:spLocks/>
            </p:cNvSpPr>
            <p:nvPr/>
          </p:nvSpPr>
          <p:spPr bwMode="auto">
            <a:xfrm>
              <a:off x="172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67" name="Freeform 1954"/>
            <p:cNvSpPr>
              <a:spLocks/>
            </p:cNvSpPr>
            <p:nvPr/>
          </p:nvSpPr>
          <p:spPr bwMode="auto">
            <a:xfrm>
              <a:off x="172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68" name="Freeform 1955"/>
            <p:cNvSpPr>
              <a:spLocks/>
            </p:cNvSpPr>
            <p:nvPr/>
          </p:nvSpPr>
          <p:spPr bwMode="auto">
            <a:xfrm>
              <a:off x="172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69" name="Freeform 1956"/>
            <p:cNvSpPr>
              <a:spLocks/>
            </p:cNvSpPr>
            <p:nvPr/>
          </p:nvSpPr>
          <p:spPr bwMode="auto">
            <a:xfrm>
              <a:off x="172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70" name="Freeform 1957"/>
            <p:cNvSpPr>
              <a:spLocks/>
            </p:cNvSpPr>
            <p:nvPr/>
          </p:nvSpPr>
          <p:spPr bwMode="auto">
            <a:xfrm>
              <a:off x="172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71" name="Freeform 1958"/>
            <p:cNvSpPr>
              <a:spLocks/>
            </p:cNvSpPr>
            <p:nvPr/>
          </p:nvSpPr>
          <p:spPr bwMode="auto">
            <a:xfrm>
              <a:off x="173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72" name="Freeform 1959"/>
            <p:cNvSpPr>
              <a:spLocks/>
            </p:cNvSpPr>
            <p:nvPr/>
          </p:nvSpPr>
          <p:spPr bwMode="auto">
            <a:xfrm>
              <a:off x="173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73" name="Freeform 1960"/>
            <p:cNvSpPr>
              <a:spLocks/>
            </p:cNvSpPr>
            <p:nvPr/>
          </p:nvSpPr>
          <p:spPr bwMode="auto">
            <a:xfrm>
              <a:off x="173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74" name="Freeform 1961"/>
            <p:cNvSpPr>
              <a:spLocks/>
            </p:cNvSpPr>
            <p:nvPr/>
          </p:nvSpPr>
          <p:spPr bwMode="auto">
            <a:xfrm>
              <a:off x="173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75" name="Freeform 1962"/>
            <p:cNvSpPr>
              <a:spLocks/>
            </p:cNvSpPr>
            <p:nvPr/>
          </p:nvSpPr>
          <p:spPr bwMode="auto">
            <a:xfrm>
              <a:off x="174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76" name="Freeform 1963"/>
            <p:cNvSpPr>
              <a:spLocks/>
            </p:cNvSpPr>
            <p:nvPr/>
          </p:nvSpPr>
          <p:spPr bwMode="auto">
            <a:xfrm>
              <a:off x="174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77" name="Freeform 1964"/>
            <p:cNvSpPr>
              <a:spLocks/>
            </p:cNvSpPr>
            <p:nvPr/>
          </p:nvSpPr>
          <p:spPr bwMode="auto">
            <a:xfrm>
              <a:off x="174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78" name="Freeform 1965"/>
            <p:cNvSpPr>
              <a:spLocks/>
            </p:cNvSpPr>
            <p:nvPr/>
          </p:nvSpPr>
          <p:spPr bwMode="auto">
            <a:xfrm>
              <a:off x="1748"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79" name="Freeform 1966"/>
            <p:cNvSpPr>
              <a:spLocks/>
            </p:cNvSpPr>
            <p:nvPr/>
          </p:nvSpPr>
          <p:spPr bwMode="auto">
            <a:xfrm>
              <a:off x="1748"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80" name="Freeform 1967"/>
            <p:cNvSpPr>
              <a:spLocks/>
            </p:cNvSpPr>
            <p:nvPr/>
          </p:nvSpPr>
          <p:spPr bwMode="auto">
            <a:xfrm>
              <a:off x="175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81" name="Freeform 1968"/>
            <p:cNvSpPr>
              <a:spLocks/>
            </p:cNvSpPr>
            <p:nvPr/>
          </p:nvSpPr>
          <p:spPr bwMode="auto">
            <a:xfrm>
              <a:off x="175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82" name="Freeform 1969"/>
            <p:cNvSpPr>
              <a:spLocks/>
            </p:cNvSpPr>
            <p:nvPr/>
          </p:nvSpPr>
          <p:spPr bwMode="auto">
            <a:xfrm>
              <a:off x="176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83" name="Freeform 1970"/>
            <p:cNvSpPr>
              <a:spLocks/>
            </p:cNvSpPr>
            <p:nvPr/>
          </p:nvSpPr>
          <p:spPr bwMode="auto">
            <a:xfrm>
              <a:off x="176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84" name="Freeform 1971"/>
            <p:cNvSpPr>
              <a:spLocks/>
            </p:cNvSpPr>
            <p:nvPr/>
          </p:nvSpPr>
          <p:spPr bwMode="auto">
            <a:xfrm>
              <a:off x="176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85" name="Freeform 1972"/>
            <p:cNvSpPr>
              <a:spLocks/>
            </p:cNvSpPr>
            <p:nvPr/>
          </p:nvSpPr>
          <p:spPr bwMode="auto">
            <a:xfrm>
              <a:off x="176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86" name="Freeform 1973"/>
            <p:cNvSpPr>
              <a:spLocks/>
            </p:cNvSpPr>
            <p:nvPr/>
          </p:nvSpPr>
          <p:spPr bwMode="auto">
            <a:xfrm>
              <a:off x="176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87" name="Freeform 1974"/>
            <p:cNvSpPr>
              <a:spLocks/>
            </p:cNvSpPr>
            <p:nvPr/>
          </p:nvSpPr>
          <p:spPr bwMode="auto">
            <a:xfrm>
              <a:off x="177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88" name="Freeform 1975"/>
            <p:cNvSpPr>
              <a:spLocks/>
            </p:cNvSpPr>
            <p:nvPr/>
          </p:nvSpPr>
          <p:spPr bwMode="auto">
            <a:xfrm>
              <a:off x="177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89" name="Freeform 1976"/>
            <p:cNvSpPr>
              <a:spLocks/>
            </p:cNvSpPr>
            <p:nvPr/>
          </p:nvSpPr>
          <p:spPr bwMode="auto">
            <a:xfrm>
              <a:off x="177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90" name="Freeform 1977"/>
            <p:cNvSpPr>
              <a:spLocks/>
            </p:cNvSpPr>
            <p:nvPr/>
          </p:nvSpPr>
          <p:spPr bwMode="auto">
            <a:xfrm>
              <a:off x="1778"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91" name="Freeform 1978"/>
            <p:cNvSpPr>
              <a:spLocks/>
            </p:cNvSpPr>
            <p:nvPr/>
          </p:nvSpPr>
          <p:spPr bwMode="auto">
            <a:xfrm>
              <a:off x="1778"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92" name="Freeform 1979"/>
            <p:cNvSpPr>
              <a:spLocks/>
            </p:cNvSpPr>
            <p:nvPr/>
          </p:nvSpPr>
          <p:spPr bwMode="auto">
            <a:xfrm>
              <a:off x="178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93" name="Freeform 1980"/>
            <p:cNvSpPr>
              <a:spLocks/>
            </p:cNvSpPr>
            <p:nvPr/>
          </p:nvSpPr>
          <p:spPr bwMode="auto">
            <a:xfrm>
              <a:off x="178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94" name="Freeform 1981"/>
            <p:cNvSpPr>
              <a:spLocks/>
            </p:cNvSpPr>
            <p:nvPr/>
          </p:nvSpPr>
          <p:spPr bwMode="auto">
            <a:xfrm>
              <a:off x="179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95" name="Freeform 1982"/>
            <p:cNvSpPr>
              <a:spLocks/>
            </p:cNvSpPr>
            <p:nvPr/>
          </p:nvSpPr>
          <p:spPr bwMode="auto">
            <a:xfrm>
              <a:off x="179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96" name="Freeform 1983"/>
            <p:cNvSpPr>
              <a:spLocks/>
            </p:cNvSpPr>
            <p:nvPr/>
          </p:nvSpPr>
          <p:spPr bwMode="auto">
            <a:xfrm>
              <a:off x="179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97" name="Freeform 1984"/>
            <p:cNvSpPr>
              <a:spLocks/>
            </p:cNvSpPr>
            <p:nvPr/>
          </p:nvSpPr>
          <p:spPr bwMode="auto">
            <a:xfrm>
              <a:off x="179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98" name="Freeform 1985"/>
            <p:cNvSpPr>
              <a:spLocks/>
            </p:cNvSpPr>
            <p:nvPr/>
          </p:nvSpPr>
          <p:spPr bwMode="auto">
            <a:xfrm>
              <a:off x="179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899" name="Freeform 1986"/>
            <p:cNvSpPr>
              <a:spLocks/>
            </p:cNvSpPr>
            <p:nvPr/>
          </p:nvSpPr>
          <p:spPr bwMode="auto">
            <a:xfrm>
              <a:off x="180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00" name="Freeform 1987"/>
            <p:cNvSpPr>
              <a:spLocks/>
            </p:cNvSpPr>
            <p:nvPr/>
          </p:nvSpPr>
          <p:spPr bwMode="auto">
            <a:xfrm>
              <a:off x="180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01" name="Freeform 1988"/>
            <p:cNvSpPr>
              <a:spLocks/>
            </p:cNvSpPr>
            <p:nvPr/>
          </p:nvSpPr>
          <p:spPr bwMode="auto">
            <a:xfrm>
              <a:off x="180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02" name="Freeform 1989"/>
            <p:cNvSpPr>
              <a:spLocks/>
            </p:cNvSpPr>
            <p:nvPr/>
          </p:nvSpPr>
          <p:spPr bwMode="auto">
            <a:xfrm>
              <a:off x="180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03" name="Freeform 1990"/>
            <p:cNvSpPr>
              <a:spLocks/>
            </p:cNvSpPr>
            <p:nvPr/>
          </p:nvSpPr>
          <p:spPr bwMode="auto">
            <a:xfrm>
              <a:off x="180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04" name="Freeform 1991"/>
            <p:cNvSpPr>
              <a:spLocks/>
            </p:cNvSpPr>
            <p:nvPr/>
          </p:nvSpPr>
          <p:spPr bwMode="auto">
            <a:xfrm>
              <a:off x="1814"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05" name="Freeform 1992"/>
            <p:cNvSpPr>
              <a:spLocks/>
            </p:cNvSpPr>
            <p:nvPr/>
          </p:nvSpPr>
          <p:spPr bwMode="auto">
            <a:xfrm>
              <a:off x="1814"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06" name="Freeform 1993"/>
            <p:cNvSpPr>
              <a:spLocks/>
            </p:cNvSpPr>
            <p:nvPr/>
          </p:nvSpPr>
          <p:spPr bwMode="auto">
            <a:xfrm>
              <a:off x="181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07" name="Freeform 1994"/>
            <p:cNvSpPr>
              <a:spLocks/>
            </p:cNvSpPr>
            <p:nvPr/>
          </p:nvSpPr>
          <p:spPr bwMode="auto">
            <a:xfrm>
              <a:off x="181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08" name="Freeform 1995"/>
            <p:cNvSpPr>
              <a:spLocks/>
            </p:cNvSpPr>
            <p:nvPr/>
          </p:nvSpPr>
          <p:spPr bwMode="auto">
            <a:xfrm>
              <a:off x="182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09" name="Freeform 1996"/>
            <p:cNvSpPr>
              <a:spLocks/>
            </p:cNvSpPr>
            <p:nvPr/>
          </p:nvSpPr>
          <p:spPr bwMode="auto">
            <a:xfrm>
              <a:off x="182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10" name="Freeform 1997"/>
            <p:cNvSpPr>
              <a:spLocks/>
            </p:cNvSpPr>
            <p:nvPr/>
          </p:nvSpPr>
          <p:spPr bwMode="auto">
            <a:xfrm>
              <a:off x="182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11" name="Freeform 1998"/>
            <p:cNvSpPr>
              <a:spLocks/>
            </p:cNvSpPr>
            <p:nvPr/>
          </p:nvSpPr>
          <p:spPr bwMode="auto">
            <a:xfrm>
              <a:off x="183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12" name="Freeform 1999"/>
            <p:cNvSpPr>
              <a:spLocks/>
            </p:cNvSpPr>
            <p:nvPr/>
          </p:nvSpPr>
          <p:spPr bwMode="auto">
            <a:xfrm>
              <a:off x="183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13" name="Freeform 2000"/>
            <p:cNvSpPr>
              <a:spLocks/>
            </p:cNvSpPr>
            <p:nvPr/>
          </p:nvSpPr>
          <p:spPr bwMode="auto">
            <a:xfrm>
              <a:off x="183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14" name="Freeform 2001"/>
            <p:cNvSpPr>
              <a:spLocks/>
            </p:cNvSpPr>
            <p:nvPr/>
          </p:nvSpPr>
          <p:spPr bwMode="auto">
            <a:xfrm>
              <a:off x="183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15" name="Freeform 2002"/>
            <p:cNvSpPr>
              <a:spLocks/>
            </p:cNvSpPr>
            <p:nvPr/>
          </p:nvSpPr>
          <p:spPr bwMode="auto">
            <a:xfrm>
              <a:off x="184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16" name="Freeform 2003"/>
            <p:cNvSpPr>
              <a:spLocks/>
            </p:cNvSpPr>
            <p:nvPr/>
          </p:nvSpPr>
          <p:spPr bwMode="auto">
            <a:xfrm>
              <a:off x="184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17" name="Freeform 2004"/>
            <p:cNvSpPr>
              <a:spLocks/>
            </p:cNvSpPr>
            <p:nvPr/>
          </p:nvSpPr>
          <p:spPr bwMode="auto">
            <a:xfrm>
              <a:off x="1843"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18" name="Freeform 2005"/>
            <p:cNvSpPr>
              <a:spLocks/>
            </p:cNvSpPr>
            <p:nvPr/>
          </p:nvSpPr>
          <p:spPr bwMode="auto">
            <a:xfrm>
              <a:off x="185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19" name="Freeform 2006"/>
            <p:cNvSpPr>
              <a:spLocks/>
            </p:cNvSpPr>
            <p:nvPr/>
          </p:nvSpPr>
          <p:spPr bwMode="auto">
            <a:xfrm>
              <a:off x="185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20" name="Freeform 2007"/>
            <p:cNvSpPr>
              <a:spLocks/>
            </p:cNvSpPr>
            <p:nvPr/>
          </p:nvSpPr>
          <p:spPr bwMode="auto">
            <a:xfrm>
              <a:off x="185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21" name="Freeform 2008"/>
            <p:cNvSpPr>
              <a:spLocks/>
            </p:cNvSpPr>
            <p:nvPr/>
          </p:nvSpPr>
          <p:spPr bwMode="auto">
            <a:xfrm>
              <a:off x="1856"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22" name="Freeform 2009"/>
            <p:cNvSpPr>
              <a:spLocks/>
            </p:cNvSpPr>
            <p:nvPr/>
          </p:nvSpPr>
          <p:spPr bwMode="auto">
            <a:xfrm>
              <a:off x="186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23" name="Freeform 2010"/>
            <p:cNvSpPr>
              <a:spLocks/>
            </p:cNvSpPr>
            <p:nvPr/>
          </p:nvSpPr>
          <p:spPr bwMode="auto">
            <a:xfrm>
              <a:off x="186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24" name="Freeform 2011"/>
            <p:cNvSpPr>
              <a:spLocks/>
            </p:cNvSpPr>
            <p:nvPr/>
          </p:nvSpPr>
          <p:spPr bwMode="auto">
            <a:xfrm>
              <a:off x="186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25" name="Freeform 2012"/>
            <p:cNvSpPr>
              <a:spLocks/>
            </p:cNvSpPr>
            <p:nvPr/>
          </p:nvSpPr>
          <p:spPr bwMode="auto">
            <a:xfrm>
              <a:off x="1868" y="1965"/>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26" name="Freeform 2013"/>
            <p:cNvSpPr>
              <a:spLocks/>
            </p:cNvSpPr>
            <p:nvPr/>
          </p:nvSpPr>
          <p:spPr bwMode="auto">
            <a:xfrm>
              <a:off x="1868" y="1965"/>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27" name="Freeform 2014"/>
            <p:cNvSpPr>
              <a:spLocks/>
            </p:cNvSpPr>
            <p:nvPr/>
          </p:nvSpPr>
          <p:spPr bwMode="auto">
            <a:xfrm>
              <a:off x="187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28" name="Freeform 2015"/>
            <p:cNvSpPr>
              <a:spLocks/>
            </p:cNvSpPr>
            <p:nvPr/>
          </p:nvSpPr>
          <p:spPr bwMode="auto">
            <a:xfrm>
              <a:off x="1871"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29" name="Freeform 2016"/>
            <p:cNvSpPr>
              <a:spLocks/>
            </p:cNvSpPr>
            <p:nvPr/>
          </p:nvSpPr>
          <p:spPr bwMode="auto">
            <a:xfrm>
              <a:off x="187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30" name="Freeform 2017"/>
            <p:cNvSpPr>
              <a:spLocks/>
            </p:cNvSpPr>
            <p:nvPr/>
          </p:nvSpPr>
          <p:spPr bwMode="auto">
            <a:xfrm>
              <a:off x="187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31" name="Freeform 2018"/>
            <p:cNvSpPr>
              <a:spLocks/>
            </p:cNvSpPr>
            <p:nvPr/>
          </p:nvSpPr>
          <p:spPr bwMode="auto">
            <a:xfrm>
              <a:off x="1879"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32" name="Freeform 2019"/>
            <p:cNvSpPr>
              <a:spLocks/>
            </p:cNvSpPr>
            <p:nvPr/>
          </p:nvSpPr>
          <p:spPr bwMode="auto">
            <a:xfrm>
              <a:off x="188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33" name="Freeform 2020"/>
            <p:cNvSpPr>
              <a:spLocks/>
            </p:cNvSpPr>
            <p:nvPr/>
          </p:nvSpPr>
          <p:spPr bwMode="auto">
            <a:xfrm>
              <a:off x="188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34" name="Freeform 2021"/>
            <p:cNvSpPr>
              <a:spLocks/>
            </p:cNvSpPr>
            <p:nvPr/>
          </p:nvSpPr>
          <p:spPr bwMode="auto">
            <a:xfrm>
              <a:off x="189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35" name="Freeform 2022"/>
            <p:cNvSpPr>
              <a:spLocks/>
            </p:cNvSpPr>
            <p:nvPr/>
          </p:nvSpPr>
          <p:spPr bwMode="auto">
            <a:xfrm>
              <a:off x="189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36" name="Freeform 2023"/>
            <p:cNvSpPr>
              <a:spLocks/>
            </p:cNvSpPr>
            <p:nvPr/>
          </p:nvSpPr>
          <p:spPr bwMode="auto">
            <a:xfrm>
              <a:off x="189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37" name="Freeform 2024"/>
            <p:cNvSpPr>
              <a:spLocks/>
            </p:cNvSpPr>
            <p:nvPr/>
          </p:nvSpPr>
          <p:spPr bwMode="auto">
            <a:xfrm>
              <a:off x="189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38" name="Freeform 2025"/>
            <p:cNvSpPr>
              <a:spLocks/>
            </p:cNvSpPr>
            <p:nvPr/>
          </p:nvSpPr>
          <p:spPr bwMode="auto">
            <a:xfrm>
              <a:off x="1897"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39" name="Freeform 2026"/>
            <p:cNvSpPr>
              <a:spLocks/>
            </p:cNvSpPr>
            <p:nvPr/>
          </p:nvSpPr>
          <p:spPr bwMode="auto">
            <a:xfrm>
              <a:off x="190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40" name="Freeform 2027"/>
            <p:cNvSpPr>
              <a:spLocks/>
            </p:cNvSpPr>
            <p:nvPr/>
          </p:nvSpPr>
          <p:spPr bwMode="auto">
            <a:xfrm>
              <a:off x="1902"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41" name="Freeform 2028"/>
            <p:cNvSpPr>
              <a:spLocks/>
            </p:cNvSpPr>
            <p:nvPr/>
          </p:nvSpPr>
          <p:spPr bwMode="auto">
            <a:xfrm>
              <a:off x="191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42" name="Freeform 2029"/>
            <p:cNvSpPr>
              <a:spLocks/>
            </p:cNvSpPr>
            <p:nvPr/>
          </p:nvSpPr>
          <p:spPr bwMode="auto">
            <a:xfrm>
              <a:off x="1910"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43" name="Freeform 2030"/>
            <p:cNvSpPr>
              <a:spLocks/>
            </p:cNvSpPr>
            <p:nvPr/>
          </p:nvSpPr>
          <p:spPr bwMode="auto">
            <a:xfrm>
              <a:off x="191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44" name="Freeform 2031"/>
            <p:cNvSpPr>
              <a:spLocks/>
            </p:cNvSpPr>
            <p:nvPr/>
          </p:nvSpPr>
          <p:spPr bwMode="auto">
            <a:xfrm>
              <a:off x="1915" y="1965"/>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CC"/>
            </a:solidFill>
            <a:ln w="12699" cap="rnd">
              <a:noFill/>
              <a:round/>
              <a:headEnd/>
              <a:tailEnd/>
            </a:ln>
          </p:spPr>
          <p:txBody>
            <a:bodyPr/>
            <a:lstStyle/>
            <a:p>
              <a:pPr fontAlgn="auto">
                <a:spcBef>
                  <a:spcPts val="0"/>
                </a:spcBef>
                <a:spcAft>
                  <a:spcPts val="0"/>
                </a:spcAft>
                <a:defRPr/>
              </a:pPr>
              <a:endParaRPr lang="en-US" sz="1800" i="0" kern="0">
                <a:solidFill>
                  <a:sysClr val="windowText" lastClr="000000"/>
                </a:solidFill>
                <a:cs typeface="+mn-cs"/>
              </a:endParaRPr>
            </a:p>
          </p:txBody>
        </p:sp>
        <p:sp>
          <p:nvSpPr>
            <p:cNvPr id="945" name="Line 2032"/>
            <p:cNvSpPr>
              <a:spLocks noChangeShapeType="1"/>
            </p:cNvSpPr>
            <p:nvPr/>
          </p:nvSpPr>
          <p:spPr bwMode="auto">
            <a:xfrm>
              <a:off x="341" y="1158"/>
              <a:ext cx="0" cy="806"/>
            </a:xfrm>
            <a:prstGeom prst="line">
              <a:avLst/>
            </a:prstGeom>
            <a:noFill/>
            <a:ln w="12699">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946" name="Line 2033"/>
            <p:cNvSpPr>
              <a:spLocks noChangeShapeType="1"/>
            </p:cNvSpPr>
            <p:nvPr/>
          </p:nvSpPr>
          <p:spPr bwMode="auto">
            <a:xfrm>
              <a:off x="345" y="1968"/>
              <a:ext cx="1566" cy="0"/>
            </a:xfrm>
            <a:prstGeom prst="line">
              <a:avLst/>
            </a:prstGeom>
            <a:noFill/>
            <a:ln w="12699">
              <a:solidFill>
                <a:srgbClr val="000000"/>
              </a:solidFill>
              <a:round/>
              <a:headEnd/>
              <a:tailEn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graphicFrame>
        <p:nvGraphicFramePr>
          <p:cNvPr id="947" name="Group 1929"/>
          <p:cNvGraphicFramePr>
            <a:graphicFrameLocks noGrp="1"/>
          </p:cNvGraphicFramePr>
          <p:nvPr/>
        </p:nvGraphicFramePr>
        <p:xfrm>
          <a:off x="417513" y="3435350"/>
          <a:ext cx="7848600" cy="2290763"/>
        </p:xfrm>
        <a:graphic>
          <a:graphicData uri="http://schemas.openxmlformats.org/drawingml/2006/table">
            <a:tbl>
              <a:tblPr/>
              <a:tblGrid>
                <a:gridCol w="903287"/>
                <a:gridCol w="771525"/>
                <a:gridCol w="763588"/>
                <a:gridCol w="781050"/>
                <a:gridCol w="771525"/>
                <a:gridCol w="771525"/>
                <a:gridCol w="771525"/>
                <a:gridCol w="771525"/>
                <a:gridCol w="771525"/>
                <a:gridCol w="771525"/>
              </a:tblGrid>
              <a:tr h="244475">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1</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3</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4</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5</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6</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7</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8</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9</a:t>
                      </a:r>
                    </a:p>
                  </a:txBody>
                  <a:tcPr anchor="b" horzOverflow="overflow">
                    <a:lnL>
                      <a:noFill/>
                    </a:lnL>
                    <a:lnR>
                      <a:noFill/>
                    </a:lnR>
                    <a:lnT>
                      <a:noFill/>
                    </a:lnT>
                    <a:lnB>
                      <a:noFill/>
                    </a:lnB>
                    <a:lnTlToBr>
                      <a:noFill/>
                    </a:lnTlToBr>
                    <a:lnBlToTr>
                      <a:noFill/>
                    </a:lnBlToTr>
                    <a:noFill/>
                  </a:tcPr>
                </a:tc>
              </a:tr>
              <a:tr h="458788">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1</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161.45</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199.50</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215.71</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224.58</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230.16</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233.99</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236.77</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238.88</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240.54</a:t>
                      </a:r>
                    </a:p>
                  </a:txBody>
                  <a:tcPr anchor="b" horzOverflow="overflow">
                    <a:lnL>
                      <a:noFill/>
                    </a:lnL>
                    <a:lnR>
                      <a:noFill/>
                    </a:lnR>
                    <a:lnT>
                      <a:noFill/>
                    </a:lnT>
                    <a:lnB>
                      <a:noFill/>
                    </a:lnB>
                    <a:lnTlToBr>
                      <a:noFill/>
                    </a:lnTlToBr>
                    <a:lnBlToTr>
                      <a:noFill/>
                    </a:lnBlToTr>
                    <a:noFill/>
                  </a:tcPr>
                </a:tc>
              </a:tr>
              <a:tr h="193675">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a:t>
                      </a:r>
                    </a:p>
                  </a:txBody>
                  <a:tcPr anchor="b" horzOverflow="overflow">
                    <a:lnL>
                      <a:noFill/>
                    </a:lnL>
                    <a:lnR>
                      <a:noFill/>
                    </a:lnR>
                    <a:lnT>
                      <a:noFill/>
                    </a:lnT>
                    <a:lnB>
                      <a:noFill/>
                    </a:lnB>
                    <a:lnTlToBr>
                      <a:noFill/>
                    </a:lnTlToBr>
                    <a:lnBlToTr>
                      <a:noFill/>
                    </a:lnBlToTr>
                    <a:noFill/>
                  </a:tcPr>
                </a:tc>
              </a:tr>
              <a:tr h="193675">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18</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4.41</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3.55</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3.16</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2.93</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2.77</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2.66</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2.58</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2.51</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2.46</a:t>
                      </a:r>
                    </a:p>
                  </a:txBody>
                  <a:tcPr anchor="b" horzOverflow="overflow">
                    <a:lnL>
                      <a:noFill/>
                    </a:lnL>
                    <a:lnR>
                      <a:noFill/>
                    </a:lnR>
                    <a:lnT>
                      <a:noFill/>
                    </a:lnT>
                    <a:lnB>
                      <a:noFill/>
                    </a:lnB>
                    <a:lnTlToBr>
                      <a:noFill/>
                    </a:lnTlToBr>
                    <a:lnBlToTr>
                      <a:noFill/>
                    </a:lnBlToTr>
                    <a:noFill/>
                  </a:tcPr>
                </a:tc>
              </a:tr>
              <a:tr h="307975">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19</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4.38</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3.52</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3.13</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2.90</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2.74</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2.63</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2.54</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2.48</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2.42</a:t>
                      </a:r>
                    </a:p>
                  </a:txBody>
                  <a:tcPr anchor="b" horzOverflow="overflow">
                    <a:lnL>
                      <a:noFill/>
                    </a:lnL>
                    <a:lnR>
                      <a:noFill/>
                    </a:lnR>
                    <a:lnT>
                      <a:noFill/>
                    </a:lnT>
                    <a:lnB>
                      <a:noFill/>
                    </a:lnB>
                    <a:lnTlToBr>
                      <a:noFill/>
                    </a:lnTlToBr>
                    <a:lnBlToTr>
                      <a:noFill/>
                    </a:lnBlToTr>
                    <a:noFill/>
                  </a:tcPr>
                </a:tc>
              </a:tr>
              <a:tr h="304800">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20</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4.35</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3.49</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3.10</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2.87</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2.71</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2.60</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2.51</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2.45</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2.39</a:t>
                      </a:r>
                    </a:p>
                  </a:txBody>
                  <a:tcPr anchor="b" horzOverflow="overflow">
                    <a:lnL>
                      <a:noFill/>
                    </a:lnL>
                    <a:lnR>
                      <a:noFill/>
                    </a:lnR>
                    <a:lnT>
                      <a:noFill/>
                    </a:lnT>
                    <a:lnB>
                      <a:noFill/>
                    </a:lnB>
                    <a:lnTlToBr>
                      <a:noFill/>
                    </a:lnTlToBr>
                    <a:lnBlToTr>
                      <a:noFill/>
                    </a:lnBlToTr>
                    <a:noFill/>
                  </a:tcPr>
                </a:tc>
              </a:tr>
              <a:tr h="193675">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21</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4.32</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3.47</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3.07</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2.84</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2.68</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2.57</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2.49</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2.42</a:t>
                      </a: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rPr>
                        <a:t>2.37</a:t>
                      </a:r>
                    </a:p>
                  </a:txBody>
                  <a:tcPr anchor="b" horzOverflow="overflow">
                    <a:lnL>
                      <a:noFill/>
                    </a:lnL>
                    <a:lnR>
                      <a:noFill/>
                    </a:lnR>
                    <a:lnT>
                      <a:noFill/>
                    </a:lnT>
                    <a:lnB>
                      <a:noFill/>
                    </a:lnB>
                    <a:lnTlToBr>
                      <a:noFill/>
                    </a:lnTlToBr>
                    <a:lnBlToTr>
                      <a:noFill/>
                    </a:lnBlToTr>
                    <a:noFill/>
                  </a:tcPr>
                </a:tc>
              </a:tr>
            </a:tbl>
          </a:graphicData>
        </a:graphic>
      </p:graphicFrame>
      <p:sp>
        <p:nvSpPr>
          <p:cNvPr id="948" name="Oval 1918"/>
          <p:cNvSpPr>
            <a:spLocks noChangeArrowheads="1"/>
          </p:cNvSpPr>
          <p:nvPr/>
        </p:nvSpPr>
        <p:spPr bwMode="auto">
          <a:xfrm>
            <a:off x="3008313" y="5035550"/>
            <a:ext cx="762000" cy="457200"/>
          </a:xfrm>
          <a:prstGeom prst="ellipse">
            <a:avLst/>
          </a:prstGeom>
          <a:noFill/>
          <a:ln w="38100" cap="sq">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i="0">
              <a:solidFill>
                <a:srgbClr val="FFFF99"/>
              </a:solidFill>
            </a:endParaRPr>
          </a:p>
        </p:txBody>
      </p:sp>
      <p:sp>
        <p:nvSpPr>
          <p:cNvPr id="949" name="Rectangle 1930"/>
          <p:cNvSpPr>
            <a:spLocks noChangeArrowheads="1"/>
          </p:cNvSpPr>
          <p:nvPr/>
        </p:nvSpPr>
        <p:spPr bwMode="auto">
          <a:xfrm>
            <a:off x="341313" y="3968750"/>
            <a:ext cx="455612" cy="366713"/>
          </a:xfrm>
          <a:prstGeom prst="rect">
            <a:avLst/>
          </a:prstGeom>
          <a:solidFill>
            <a:srgbClr val="FF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a:spcBef>
                <a:spcPct val="50000"/>
              </a:spcBef>
            </a:pPr>
            <a:r>
              <a:rPr lang="en-US" sz="1800" b="1">
                <a:solidFill>
                  <a:srgbClr val="414141"/>
                </a:solidFill>
                <a:latin typeface="Calibri" pitchFamily="34" charset="0"/>
              </a:rPr>
              <a:t>df</a:t>
            </a:r>
            <a:r>
              <a:rPr lang="en-US" sz="1800" b="1" baseline="-25000">
                <a:solidFill>
                  <a:srgbClr val="414141"/>
                </a:solidFill>
                <a:latin typeface="Calibri" pitchFamily="34" charset="0"/>
              </a:rPr>
              <a:t>2</a:t>
            </a:r>
          </a:p>
        </p:txBody>
      </p:sp>
      <p:sp>
        <p:nvSpPr>
          <p:cNvPr id="950" name="Title 3798"/>
          <p:cNvSpPr txBox="1">
            <a:spLocks/>
          </p:cNvSpPr>
          <p:nvPr/>
        </p:nvSpPr>
        <p:spPr>
          <a:xfrm>
            <a:off x="747713" y="230188"/>
            <a:ext cx="7648575"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rPr>
              <a:t>A Portion of the F Table for </a:t>
            </a:r>
            <a:r>
              <a:rPr lang="en-US" sz="3200" dirty="0" smtClean="0">
                <a:solidFill>
                  <a:srgbClr val="00B0F0"/>
                </a:solidFill>
                <a:latin typeface="Symbol" pitchFamily="18" charset="2"/>
              </a:rPr>
              <a:t></a:t>
            </a:r>
            <a:r>
              <a:rPr lang="en-US" sz="3200" dirty="0" smtClean="0">
                <a:solidFill>
                  <a:srgbClr val="00B0F0"/>
                </a:solidFill>
              </a:rPr>
              <a:t> = 0.05</a:t>
            </a:r>
          </a:p>
        </p:txBody>
      </p:sp>
    </p:spTree>
    <p:extLst>
      <p:ext uri="{BB962C8B-B14F-4D97-AF65-F5344CB8AC3E}">
        <p14:creationId xmlns:p14="http://schemas.microsoft.com/office/powerpoint/2010/main" val="3779572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0">
            <a:hlinkClick r:id="" action="ppaction://ole?verb=0"/>
          </p:cNvPr>
          <p:cNvGraphicFramePr>
            <a:graphicFrameLocks/>
          </p:cNvGraphicFramePr>
          <p:nvPr>
            <p:extLst>
              <p:ext uri="{D42A27DB-BD31-4B8C-83A1-F6EECF244321}">
                <p14:modId xmlns:p14="http://schemas.microsoft.com/office/powerpoint/2010/main" val="811527888"/>
              </p:ext>
            </p:extLst>
          </p:nvPr>
        </p:nvGraphicFramePr>
        <p:xfrm>
          <a:off x="457200" y="3327400"/>
          <a:ext cx="3078163" cy="931863"/>
        </p:xfrm>
        <a:graphic>
          <a:graphicData uri="http://schemas.openxmlformats.org/presentationml/2006/ole">
            <mc:AlternateContent xmlns:mc="http://schemas.openxmlformats.org/markup-compatibility/2006">
              <mc:Choice xmlns:v="urn:schemas-microsoft-com:vml" Requires="v">
                <p:oleObj spid="_x0000_s39021" name="Equation" r:id="rId3" imgW="1815840" imgH="507960" progId="Equation.3">
                  <p:embed/>
                </p:oleObj>
              </mc:Choice>
              <mc:Fallback>
                <p:oleObj name="Equation" r:id="rId3" imgW="1815840" imgH="50796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327400"/>
                        <a:ext cx="3078163" cy="931863"/>
                      </a:xfrm>
                      <a:prstGeom prst="rect">
                        <a:avLst/>
                      </a:prstGeom>
                      <a:solidFill>
                        <a:schemeClr val="bg1"/>
                      </a:solidFill>
                      <a:ln w="50799">
                        <a:solidFill>
                          <a:srgbClr val="F6BF69"/>
                        </a:solidFill>
                        <a:miter lim="800000"/>
                        <a:headEnd/>
                        <a:tailEnd/>
                      </a:ln>
                      <a:effectLst/>
                    </p:spPr>
                  </p:pic>
                </p:oleObj>
              </mc:Fallback>
            </mc:AlternateContent>
          </a:graphicData>
        </a:graphic>
      </p:graphicFrame>
      <p:graphicFrame>
        <p:nvGraphicFramePr>
          <p:cNvPr id="951" name="Object 1">
            <a:hlinkClick r:id="" action="ppaction://ole?verb=0"/>
          </p:cNvPr>
          <p:cNvGraphicFramePr>
            <a:graphicFrameLocks/>
          </p:cNvGraphicFramePr>
          <p:nvPr>
            <p:extLst>
              <p:ext uri="{D42A27DB-BD31-4B8C-83A1-F6EECF244321}">
                <p14:modId xmlns:p14="http://schemas.microsoft.com/office/powerpoint/2010/main" val="3486281764"/>
              </p:ext>
            </p:extLst>
          </p:nvPr>
        </p:nvGraphicFramePr>
        <p:xfrm>
          <a:off x="457200" y="1728788"/>
          <a:ext cx="3276600" cy="1244600"/>
        </p:xfrm>
        <a:graphic>
          <a:graphicData uri="http://schemas.openxmlformats.org/presentationml/2006/ole">
            <mc:AlternateContent xmlns:mc="http://schemas.openxmlformats.org/markup-compatibility/2006">
              <mc:Choice xmlns:v="urn:schemas-microsoft-com:vml" Requires="v">
                <p:oleObj spid="_x0000_s39022" name="Equation" r:id="rId5" imgW="1955520" imgH="723600" progId="Equation.3">
                  <p:embed/>
                </p:oleObj>
              </mc:Choice>
              <mc:Fallback>
                <p:oleObj name="Equation" r:id="rId5" imgW="1955520" imgH="7236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728788"/>
                        <a:ext cx="3276600" cy="1244600"/>
                      </a:xfrm>
                      <a:prstGeom prst="rect">
                        <a:avLst/>
                      </a:prstGeom>
                      <a:solidFill>
                        <a:schemeClr val="bg1"/>
                      </a:solidFill>
                      <a:ln w="50799">
                        <a:solidFill>
                          <a:srgbClr val="F6BF69"/>
                        </a:solidFill>
                        <a:miter lim="800000"/>
                        <a:headEnd/>
                        <a:tailEnd/>
                      </a:ln>
                      <a:effectLst/>
                    </p:spPr>
                  </p:pic>
                </p:oleObj>
              </mc:Fallback>
            </mc:AlternateContent>
          </a:graphicData>
        </a:graphic>
      </p:graphicFrame>
      <p:grpSp>
        <p:nvGrpSpPr>
          <p:cNvPr id="952" name="Group 977"/>
          <p:cNvGrpSpPr>
            <a:grpSpLocks/>
          </p:cNvGrpSpPr>
          <p:nvPr/>
        </p:nvGrpSpPr>
        <p:grpSpPr bwMode="auto">
          <a:xfrm>
            <a:off x="228600" y="4572000"/>
            <a:ext cx="3581400" cy="450850"/>
            <a:chOff x="381000" y="4565655"/>
            <a:chExt cx="3157537" cy="450851"/>
          </a:xfrm>
        </p:grpSpPr>
        <p:grpSp>
          <p:nvGrpSpPr>
            <p:cNvPr id="953" name="Group 960"/>
            <p:cNvGrpSpPr>
              <a:grpSpLocks noChangeAspect="1"/>
            </p:cNvGrpSpPr>
            <p:nvPr/>
          </p:nvGrpSpPr>
          <p:grpSpPr bwMode="auto">
            <a:xfrm>
              <a:off x="381000" y="4565655"/>
              <a:ext cx="3157537" cy="450851"/>
              <a:chOff x="315" y="3028"/>
              <a:chExt cx="1989" cy="284"/>
            </a:xfrm>
          </p:grpSpPr>
          <p:sp>
            <p:nvSpPr>
              <p:cNvPr id="955" name="AutoShape 959"/>
              <p:cNvSpPr>
                <a:spLocks noChangeAspect="1" noChangeArrowheads="1" noTextEdit="1"/>
              </p:cNvSpPr>
              <p:nvPr/>
            </p:nvSpPr>
            <p:spPr bwMode="auto">
              <a:xfrm>
                <a:off x="315" y="3077"/>
                <a:ext cx="1989" cy="235"/>
              </a:xfrm>
              <a:prstGeom prst="rect">
                <a:avLst/>
              </a:prstGeom>
              <a:solidFill>
                <a:schemeClr val="bg1"/>
              </a:solidFill>
              <a:ln w="50799" algn="ctr">
                <a:solidFill>
                  <a:srgbClr val="F6BF69"/>
                </a:solidFill>
                <a:miter lim="800000"/>
                <a:headEnd/>
                <a:tailEnd/>
              </a:ln>
            </p:spPr>
            <p:txBody>
              <a:bodyPr/>
              <a:lstStyle/>
              <a:p>
                <a:endParaRPr lang="en-US"/>
              </a:p>
            </p:txBody>
          </p:sp>
          <p:sp>
            <p:nvSpPr>
              <p:cNvPr id="956" name="Rectangle 961"/>
              <p:cNvSpPr>
                <a:spLocks noChangeArrowheads="1"/>
              </p:cNvSpPr>
              <p:nvPr/>
            </p:nvSpPr>
            <p:spPr bwMode="auto">
              <a:xfrm>
                <a:off x="2259" y="3093"/>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a:t>
                </a:r>
                <a:endParaRPr lang="en-US"/>
              </a:p>
            </p:txBody>
          </p:sp>
          <p:sp>
            <p:nvSpPr>
              <p:cNvPr id="957" name="Rectangle 962"/>
              <p:cNvSpPr>
                <a:spLocks noChangeArrowheads="1"/>
              </p:cNvSpPr>
              <p:nvPr/>
            </p:nvSpPr>
            <p:spPr bwMode="auto">
              <a:xfrm>
                <a:off x="2127" y="3093"/>
                <a:ext cx="1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H</a:t>
                </a:r>
                <a:r>
                  <a:rPr lang="en-US" sz="1900" i="0" baseline="-25000">
                    <a:solidFill>
                      <a:srgbClr val="000000"/>
                    </a:solidFill>
                  </a:rPr>
                  <a:t>0</a:t>
                </a:r>
                <a:endParaRPr lang="en-US"/>
              </a:p>
            </p:txBody>
          </p:sp>
          <p:sp>
            <p:nvSpPr>
              <p:cNvPr id="958" name="Rectangle 963"/>
              <p:cNvSpPr>
                <a:spLocks noChangeArrowheads="1"/>
              </p:cNvSpPr>
              <p:nvPr/>
            </p:nvSpPr>
            <p:spPr bwMode="auto">
              <a:xfrm>
                <a:off x="1807" y="3093"/>
                <a:ext cx="374"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dirty="0">
                    <a:solidFill>
                      <a:srgbClr val="000000"/>
                    </a:solidFill>
                  </a:rPr>
                  <a:t>reject </a:t>
                </a:r>
                <a:endParaRPr lang="en-US" dirty="0"/>
              </a:p>
            </p:txBody>
          </p:sp>
          <p:sp>
            <p:nvSpPr>
              <p:cNvPr id="959" name="Rectangle 964"/>
              <p:cNvSpPr>
                <a:spLocks noChangeArrowheads="1"/>
              </p:cNvSpPr>
              <p:nvPr/>
            </p:nvSpPr>
            <p:spPr bwMode="auto">
              <a:xfrm>
                <a:off x="1776" y="3093"/>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 </a:t>
                </a:r>
                <a:endParaRPr lang="en-US"/>
              </a:p>
            </p:txBody>
          </p:sp>
          <p:sp>
            <p:nvSpPr>
              <p:cNvPr id="960" name="Rectangle 965"/>
              <p:cNvSpPr>
                <a:spLocks noChangeArrowheads="1"/>
              </p:cNvSpPr>
              <p:nvPr/>
            </p:nvSpPr>
            <p:spPr bwMode="auto">
              <a:xfrm>
                <a:off x="1750" y="3093"/>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a:t>
                </a:r>
                <a:endParaRPr lang="en-US"/>
              </a:p>
            </p:txBody>
          </p:sp>
          <p:sp>
            <p:nvSpPr>
              <p:cNvPr id="961" name="Rectangle 966"/>
              <p:cNvSpPr>
                <a:spLocks noChangeArrowheads="1"/>
              </p:cNvSpPr>
              <p:nvPr/>
            </p:nvSpPr>
            <p:spPr bwMode="auto">
              <a:xfrm>
                <a:off x="1621" y="3093"/>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10</a:t>
                </a:r>
                <a:endParaRPr lang="en-US"/>
              </a:p>
            </p:txBody>
          </p:sp>
          <p:sp>
            <p:nvSpPr>
              <p:cNvPr id="962" name="Rectangle 967"/>
              <p:cNvSpPr>
                <a:spLocks noChangeArrowheads="1"/>
              </p:cNvSpPr>
              <p:nvPr/>
            </p:nvSpPr>
            <p:spPr bwMode="auto">
              <a:xfrm>
                <a:off x="1588" y="3093"/>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a:t>
                </a:r>
                <a:endParaRPr lang="en-US"/>
              </a:p>
            </p:txBody>
          </p:sp>
          <p:sp>
            <p:nvSpPr>
              <p:cNvPr id="963" name="Rectangle 968"/>
              <p:cNvSpPr>
                <a:spLocks noChangeArrowheads="1"/>
              </p:cNvSpPr>
              <p:nvPr/>
            </p:nvSpPr>
            <p:spPr bwMode="auto">
              <a:xfrm>
                <a:off x="1522" y="3093"/>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dirty="0">
                    <a:solidFill>
                      <a:srgbClr val="000000"/>
                    </a:solidFill>
                  </a:rPr>
                  <a:t>3</a:t>
                </a:r>
                <a:endParaRPr lang="en-US" dirty="0"/>
              </a:p>
            </p:txBody>
          </p:sp>
          <p:sp>
            <p:nvSpPr>
              <p:cNvPr id="964" name="Rectangle 969"/>
              <p:cNvSpPr>
                <a:spLocks noChangeArrowheads="1"/>
              </p:cNvSpPr>
              <p:nvPr/>
            </p:nvSpPr>
            <p:spPr bwMode="auto">
              <a:xfrm>
                <a:off x="1224" y="3093"/>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 </a:t>
                </a:r>
                <a:endParaRPr lang="en-US"/>
              </a:p>
            </p:txBody>
          </p:sp>
          <p:sp>
            <p:nvSpPr>
              <p:cNvPr id="965" name="Rectangle 970"/>
              <p:cNvSpPr>
                <a:spLocks noChangeArrowheads="1"/>
              </p:cNvSpPr>
              <p:nvPr/>
            </p:nvSpPr>
            <p:spPr bwMode="auto">
              <a:xfrm>
                <a:off x="1152" y="3093"/>
                <a:ext cx="12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 &gt;</a:t>
                </a:r>
                <a:endParaRPr lang="en-US"/>
              </a:p>
            </p:txBody>
          </p:sp>
          <p:sp>
            <p:nvSpPr>
              <p:cNvPr id="966" name="Rectangle 972"/>
              <p:cNvSpPr>
                <a:spLocks noChangeArrowheads="1"/>
              </p:cNvSpPr>
              <p:nvPr/>
            </p:nvSpPr>
            <p:spPr bwMode="auto">
              <a:xfrm>
                <a:off x="814" y="3093"/>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 </a:t>
                </a:r>
                <a:endParaRPr lang="en-US"/>
              </a:p>
            </p:txBody>
          </p:sp>
          <p:sp>
            <p:nvSpPr>
              <p:cNvPr id="967" name="Rectangle 973"/>
              <p:cNvSpPr>
                <a:spLocks noChangeArrowheads="1"/>
              </p:cNvSpPr>
              <p:nvPr/>
            </p:nvSpPr>
            <p:spPr bwMode="auto">
              <a:xfrm>
                <a:off x="743" y="3093"/>
                <a:ext cx="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a:t>
                </a:r>
                <a:endParaRPr lang="en-US"/>
              </a:p>
            </p:txBody>
          </p:sp>
          <p:sp>
            <p:nvSpPr>
              <p:cNvPr id="968" name="Rectangle 974"/>
              <p:cNvSpPr>
                <a:spLocks noChangeArrowheads="1"/>
              </p:cNvSpPr>
              <p:nvPr/>
            </p:nvSpPr>
            <p:spPr bwMode="auto">
              <a:xfrm>
                <a:off x="712" y="3093"/>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 </a:t>
                </a:r>
                <a:endParaRPr lang="en-US"/>
              </a:p>
            </p:txBody>
          </p:sp>
          <p:sp>
            <p:nvSpPr>
              <p:cNvPr id="969" name="Rectangle 975"/>
              <p:cNvSpPr>
                <a:spLocks noChangeArrowheads="1"/>
              </p:cNvSpPr>
              <p:nvPr/>
            </p:nvSpPr>
            <p:spPr bwMode="auto">
              <a:xfrm>
                <a:off x="658" y="3093"/>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F</a:t>
                </a:r>
                <a:endParaRPr lang="en-US"/>
              </a:p>
            </p:txBody>
          </p:sp>
          <p:sp>
            <p:nvSpPr>
              <p:cNvPr id="970" name="Rectangle 976"/>
              <p:cNvSpPr>
                <a:spLocks noChangeArrowheads="1"/>
              </p:cNvSpPr>
              <p:nvPr/>
            </p:nvSpPr>
            <p:spPr bwMode="auto">
              <a:xfrm>
                <a:off x="616" y="3093"/>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 </a:t>
                </a:r>
                <a:endParaRPr lang="en-US"/>
              </a:p>
            </p:txBody>
          </p:sp>
          <p:sp>
            <p:nvSpPr>
              <p:cNvPr id="971" name="Rectangle 977"/>
              <p:cNvSpPr>
                <a:spLocks noChangeArrowheads="1"/>
              </p:cNvSpPr>
              <p:nvPr/>
            </p:nvSpPr>
            <p:spPr bwMode="auto">
              <a:xfrm>
                <a:off x="329" y="3093"/>
                <a:ext cx="33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rPr>
                  <a:t>Since</a:t>
                </a:r>
                <a:endParaRPr lang="en-US"/>
              </a:p>
            </p:txBody>
          </p:sp>
          <p:sp>
            <p:nvSpPr>
              <p:cNvPr id="972" name="Rectangle 979"/>
              <p:cNvSpPr>
                <a:spLocks noChangeArrowheads="1"/>
              </p:cNvSpPr>
              <p:nvPr/>
            </p:nvSpPr>
            <p:spPr bwMode="auto">
              <a:xfrm>
                <a:off x="1358" y="3203"/>
                <a:ext cx="3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i="0">
                    <a:solidFill>
                      <a:srgbClr val="000000"/>
                    </a:solidFill>
                  </a:rPr>
                  <a:t>c</a:t>
                </a:r>
                <a:endParaRPr lang="en-US"/>
              </a:p>
            </p:txBody>
          </p:sp>
          <p:sp>
            <p:nvSpPr>
              <p:cNvPr id="973" name="Rectangle 980"/>
              <p:cNvSpPr>
                <a:spLocks noChangeArrowheads="1"/>
              </p:cNvSpPr>
              <p:nvPr/>
            </p:nvSpPr>
            <p:spPr bwMode="auto">
              <a:xfrm>
                <a:off x="1288" y="3028"/>
                <a:ext cx="11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r>
                  <a:rPr lang="en-US" sz="2800" i="0">
                    <a:solidFill>
                      <a:srgbClr val="000000"/>
                    </a:solidFill>
                  </a:rPr>
                  <a:t>F</a:t>
                </a:r>
                <a:endParaRPr lang="en-US"/>
              </a:p>
            </p:txBody>
          </p:sp>
          <p:sp>
            <p:nvSpPr>
              <p:cNvPr id="974" name="Rectangle 981"/>
              <p:cNvSpPr>
                <a:spLocks noChangeArrowheads="1"/>
              </p:cNvSpPr>
              <p:nvPr/>
            </p:nvSpPr>
            <p:spPr bwMode="auto">
              <a:xfrm>
                <a:off x="1424" y="3076"/>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a:solidFill>
                      <a:srgbClr val="000000"/>
                    </a:solidFill>
                    <a:latin typeface="Symbol" pitchFamily="18" charset="2"/>
                  </a:rPr>
                  <a:t>=</a:t>
                </a:r>
                <a:endParaRPr lang="en-US"/>
              </a:p>
            </p:txBody>
          </p:sp>
        </p:grpSp>
        <p:sp>
          <p:nvSpPr>
            <p:cNvPr id="954" name="Rectangle 971"/>
            <p:cNvSpPr>
              <a:spLocks noChangeArrowheads="1"/>
            </p:cNvSpPr>
            <p:nvPr/>
          </p:nvSpPr>
          <p:spPr bwMode="auto">
            <a:xfrm>
              <a:off x="1200150" y="4668838"/>
              <a:ext cx="723900"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900" i="0" dirty="0">
                  <a:solidFill>
                    <a:srgbClr val="000000"/>
                  </a:solidFill>
                </a:rPr>
                <a:t>10.18   </a:t>
              </a:r>
              <a:endParaRPr lang="en-US" dirty="0"/>
            </a:p>
          </p:txBody>
        </p:sp>
      </p:grpSp>
      <p:sp>
        <p:nvSpPr>
          <p:cNvPr id="975" name="Title 978"/>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One-Way ANOVA: Procedural Summary</a:t>
            </a:r>
          </a:p>
        </p:txBody>
      </p:sp>
      <p:pic>
        <p:nvPicPr>
          <p:cNvPr id="38918" name="Picture 6"/>
          <p:cNvPicPr>
            <a:picLocks noChangeAspect="1" noChangeArrowheads="1"/>
          </p:cNvPicPr>
          <p:nvPr/>
        </p:nvPicPr>
        <p:blipFill rotWithShape="1">
          <a:blip r:embed="rId7">
            <a:extLst>
              <a:ext uri="{28A0092B-C50C-407E-A947-70E740481C1C}">
                <a14:useLocalDpi xmlns:a14="http://schemas.microsoft.com/office/drawing/2010/main" val="0"/>
              </a:ext>
            </a:extLst>
          </a:blip>
          <a:srcRect l="54215" t="37500" r="18009" b="28192"/>
          <a:stretch/>
        </p:blipFill>
        <p:spPr bwMode="auto">
          <a:xfrm>
            <a:off x="4114800" y="1676400"/>
            <a:ext cx="4734468" cy="3287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572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36"/>
          <p:cNvGraphicFramePr>
            <a:graphicFrameLocks noGrp="1"/>
          </p:cNvGraphicFramePr>
          <p:nvPr/>
        </p:nvGraphicFramePr>
        <p:xfrm>
          <a:off x="838200" y="1498600"/>
          <a:ext cx="7772400" cy="4498086"/>
        </p:xfrm>
        <a:graphic>
          <a:graphicData uri="http://schemas.openxmlformats.org/drawingml/2006/table">
            <a:tbl>
              <a:tblPr/>
              <a:tblGrid>
                <a:gridCol w="1693863"/>
                <a:gridCol w="1168400"/>
                <a:gridCol w="1144587"/>
                <a:gridCol w="1166813"/>
                <a:gridCol w="987425"/>
                <a:gridCol w="804862"/>
                <a:gridCol w="806450"/>
              </a:tblGrid>
              <a:tr h="238125">
                <a:tc gridSpan="2">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Anova: Single Factor</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r>
              <a:tr h="238125">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r>
              <a:tr h="20955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SUMMARY</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r>
              <a:tr h="274638">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414141"/>
                          </a:solidFill>
                          <a:effectLst/>
                          <a:latin typeface="Calibri" pitchFamily="34" charset="0"/>
                          <a:cs typeface="Times New Roman" pitchFamily="18" charset="0"/>
                        </a:rPr>
                        <a:t>Groups</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414141"/>
                          </a:solidFill>
                          <a:effectLst/>
                          <a:latin typeface="Calibri" pitchFamily="34" charset="0"/>
                          <a:cs typeface="Times New Roman" pitchFamily="18" charset="0"/>
                        </a:rPr>
                        <a:t>Count</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414141"/>
                          </a:solidFill>
                          <a:effectLst/>
                          <a:latin typeface="Calibri" pitchFamily="34" charset="0"/>
                          <a:cs typeface="Times New Roman" pitchFamily="18" charset="0"/>
                        </a:rPr>
                        <a:t>Sum</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414141"/>
                          </a:solidFill>
                          <a:effectLst/>
                          <a:latin typeface="Calibri" pitchFamily="34" charset="0"/>
                          <a:cs typeface="Times New Roman" pitchFamily="18" charset="0"/>
                        </a:rPr>
                        <a:t>Average</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414141"/>
                          </a:solidFill>
                          <a:effectLst/>
                          <a:latin typeface="Calibri" pitchFamily="34" charset="0"/>
                          <a:cs typeface="Times New Roman" pitchFamily="18" charset="0"/>
                        </a:rPr>
                        <a:t>Variance</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r>
              <a:tr h="274638">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Operator 1</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5</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31.59</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6.318</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0.00277</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r>
              <a:tr h="274638">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Operator 2</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8</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50.22</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6.2775</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0.0110786</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r>
              <a:tr h="274638">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Operator 3</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7</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45.42</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6.488571429</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0.0101143</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r>
              <a:tr h="274638">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Operator 4</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4</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24.92</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6.23</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0.0018667</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r>
              <a:tr h="200025">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r>
              <a:tr h="200025">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9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r>
              <a:tr h="209550">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ANOVA</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r>
              <a:tr h="188913">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414141"/>
                          </a:solidFill>
                          <a:effectLst/>
                          <a:latin typeface="Calibri" pitchFamily="34" charset="0"/>
                          <a:cs typeface="Times New Roman" pitchFamily="18" charset="0"/>
                        </a:rPr>
                        <a:t>Source of Variation</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414141"/>
                          </a:solidFill>
                          <a:effectLst/>
                          <a:latin typeface="Calibri" pitchFamily="34" charset="0"/>
                          <a:cs typeface="Times New Roman" pitchFamily="18" charset="0"/>
                        </a:rPr>
                        <a:t>SS</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414141"/>
                          </a:solidFill>
                          <a:effectLst/>
                          <a:latin typeface="Calibri" pitchFamily="34" charset="0"/>
                          <a:cs typeface="Times New Roman" pitchFamily="18" charset="0"/>
                        </a:rPr>
                        <a:t>df</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414141"/>
                          </a:solidFill>
                          <a:effectLst/>
                          <a:latin typeface="Calibri" pitchFamily="34" charset="0"/>
                          <a:cs typeface="Times New Roman" pitchFamily="18" charset="0"/>
                        </a:rPr>
                        <a:t>MS</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414141"/>
                          </a:solidFill>
                          <a:effectLst/>
                          <a:latin typeface="Calibri" pitchFamily="34" charset="0"/>
                          <a:cs typeface="Times New Roman" pitchFamily="18" charset="0"/>
                        </a:rPr>
                        <a:t>F</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414141"/>
                          </a:solidFill>
                          <a:effectLst/>
                          <a:latin typeface="Calibri" pitchFamily="34" charset="0"/>
                          <a:cs typeface="Times New Roman" pitchFamily="18" charset="0"/>
                        </a:rPr>
                        <a:t>P-value</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414141"/>
                          </a:solidFill>
                          <a:effectLst/>
                          <a:latin typeface="Calibri" pitchFamily="34" charset="0"/>
                          <a:cs typeface="Times New Roman" pitchFamily="18" charset="0"/>
                        </a:rPr>
                        <a:t>F crit</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88913">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Between Groups</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0.236580119</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3</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0.07886004</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10.181025</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0.00028</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3.09839</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r>
              <a:tr h="274638">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Within Groups</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0.154915714</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20</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414141"/>
                          </a:solidFill>
                          <a:effectLst/>
                          <a:latin typeface="Calibri" pitchFamily="34" charset="0"/>
                          <a:cs typeface="Times New Roman" pitchFamily="18" charset="0"/>
                        </a:rPr>
                        <a:t>0.007745786</a:t>
                      </a:r>
                      <a:endParaRPr kumimoji="0"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1400" b="1" i="0" u="none" strike="noStrike" cap="none" normalizeH="0" baseline="0" smtClean="0">
                        <a:ln>
                          <a:noFill/>
                        </a:ln>
                        <a:solidFill>
                          <a:srgbClr val="414141"/>
                        </a:solidFill>
                        <a:effectLst/>
                        <a:latin typeface="Calibri" pitchFamily="34" charset="0"/>
                      </a:endParaRPr>
                    </a:p>
                  </a:txBody>
                  <a:tcPr anchor="b" horzOverflow="overflow">
                    <a:lnL>
                      <a:noFill/>
                    </a:lnL>
                    <a:lnR>
                      <a:noFill/>
                    </a:lnR>
                    <a:lnT>
                      <a:noFill/>
                    </a:lnT>
                    <a:lnB>
                      <a:noFill/>
                    </a:lnB>
                    <a:lnTlToBr>
                      <a:noFill/>
                    </a:lnTlToBr>
                    <a:lnBlToTr>
                      <a:noFill/>
                    </a:lnBlToTr>
                    <a:noFill/>
                  </a:tcPr>
                </a:tc>
              </a:tr>
              <a:tr h="200025">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tabLst/>
                      </a:pPr>
                      <a:endParaRPr kumimoji="1" lang="en-US" sz="800" b="1" i="0" u="none" strike="noStrike" cap="none" normalizeH="0" baseline="0" smtClean="0">
                        <a:ln>
                          <a:noFill/>
                        </a:ln>
                        <a:solidFill>
                          <a:srgbClr val="414141"/>
                        </a:solidFill>
                        <a:effectLst/>
                        <a:latin typeface="Times New Roman" pitchFamily="18" charset="0"/>
                      </a:endParaRPr>
                    </a:p>
                  </a:txBody>
                  <a:tcPr anchor="b" horzOverflow="overflow">
                    <a:lnL>
                      <a:noFill/>
                    </a:lnL>
                    <a:lnR>
                      <a:noFill/>
                    </a:lnR>
                    <a:lnT>
                      <a:noFill/>
                    </a:lnT>
                    <a:lnB>
                      <a:noFill/>
                    </a:lnB>
                    <a:lnTlToBr>
                      <a:noFill/>
                    </a:lnTlToBr>
                    <a:lnBlToTr>
                      <a:noFill/>
                    </a:lnBlToTr>
                    <a:noFill/>
                  </a:tcPr>
                </a:tc>
              </a:tr>
              <a:tr h="188913">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Calibri" pitchFamily="34" charset="0"/>
                          <a:cs typeface="Times New Roman" pitchFamily="18" charset="0"/>
                        </a:rPr>
                        <a:t>Total</a:t>
                      </a:r>
                      <a:endParaRPr kumimoji="0" lang="en-US" sz="1400" b="1" i="0" u="none" strike="noStrike" cap="none" normalizeH="0" baseline="0" smtClean="0">
                        <a:ln>
                          <a:noFill/>
                        </a:ln>
                        <a:solidFill>
                          <a:schemeClr val="bg2"/>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Calibri" pitchFamily="34" charset="0"/>
                          <a:cs typeface="Times New Roman" pitchFamily="18" charset="0"/>
                        </a:rPr>
                        <a:t>0.391495833</a:t>
                      </a:r>
                      <a:endParaRPr kumimoji="0" lang="en-US" sz="1400" b="1" i="0" u="none" strike="noStrike" cap="none" normalizeH="0" baseline="0" smtClean="0">
                        <a:ln>
                          <a:noFill/>
                        </a:ln>
                        <a:solidFill>
                          <a:schemeClr val="bg2"/>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Calibri" pitchFamily="34" charset="0"/>
                          <a:cs typeface="Times New Roman" pitchFamily="18" charset="0"/>
                        </a:rPr>
                        <a:t>23</a:t>
                      </a:r>
                      <a:endParaRPr kumimoji="0" lang="en-US" sz="1400" b="1" i="0" u="none" strike="noStrike" cap="none" normalizeH="0" baseline="0" smtClean="0">
                        <a:ln>
                          <a:noFill/>
                        </a:ln>
                        <a:solidFill>
                          <a:schemeClr val="bg2"/>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Calibri" pitchFamily="34" charset="0"/>
                          <a:cs typeface="Times New Roman" pitchFamily="18" charset="0"/>
                        </a:rPr>
                        <a:t> </a:t>
                      </a:r>
                      <a:endParaRPr kumimoji="0" lang="en-US" sz="1400" b="1" i="0" u="none" strike="noStrike" cap="none" normalizeH="0" baseline="0" smtClean="0">
                        <a:ln>
                          <a:noFill/>
                        </a:ln>
                        <a:solidFill>
                          <a:schemeClr val="bg2"/>
                        </a:solidFill>
                        <a:effectLst/>
                        <a:latin typeface="Calibri" pitchFamily="34"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 </a:t>
                      </a:r>
                      <a:endParaRPr kumimoji="0" lang="en-US" sz="1400" b="1" i="0" u="none" strike="noStrike" cap="none" normalizeH="0" baseline="0" smtClean="0">
                        <a:ln>
                          <a:noFill/>
                        </a:ln>
                        <a:solidFill>
                          <a:schemeClr val="bg2"/>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 </a:t>
                      </a:r>
                      <a:endParaRPr kumimoji="0" lang="en-US" sz="1400" b="1" i="0" u="none" strike="noStrike" cap="none" normalizeH="0" baseline="0" smtClean="0">
                        <a:ln>
                          <a:noFill/>
                        </a:ln>
                        <a:solidFill>
                          <a:schemeClr val="bg2"/>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bg2"/>
                          </a:solidFill>
                          <a:effectLst/>
                          <a:latin typeface="Times New Roman" pitchFamily="18" charset="0"/>
                          <a:cs typeface="Times New Roman" pitchFamily="18" charset="0"/>
                        </a:rPr>
                        <a:t> </a:t>
                      </a:r>
                      <a:endParaRPr kumimoji="0" lang="en-US" sz="1400" b="1" i="0" u="none" strike="noStrike" cap="none" normalizeH="0" baseline="0" smtClean="0">
                        <a:ln>
                          <a:noFill/>
                        </a:ln>
                        <a:solidFill>
                          <a:schemeClr val="bg2"/>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3" name="Title 8"/>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Excel Output for the Valve</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Opening Example</a:t>
            </a:r>
          </a:p>
        </p:txBody>
      </p:sp>
    </p:spTree>
    <p:extLst>
      <p:ext uri="{BB962C8B-B14F-4D97-AF65-F5344CB8AC3E}">
        <p14:creationId xmlns:p14="http://schemas.microsoft.com/office/powerpoint/2010/main" val="3779572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381000" y="1412875"/>
            <a:ext cx="8499475" cy="376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smtClean="0">
                <a:latin typeface="Times New Roman" pitchFamily="18" charset="0"/>
                <a:cs typeface="Times New Roman" pitchFamily="18" charset="0"/>
              </a:rPr>
              <a:t>Analysis of variance can be used to test hypothesis about the difference in two means.</a:t>
            </a:r>
          </a:p>
          <a:p>
            <a:r>
              <a:rPr lang="en-US" sz="2400" smtClean="0">
                <a:latin typeface="Times New Roman" pitchFamily="18" charset="0"/>
                <a:cs typeface="Times New Roman" pitchFamily="18" charset="0"/>
              </a:rPr>
              <a:t>Analysis of data from two samples by both a </a:t>
            </a:r>
            <a:r>
              <a:rPr lang="en-US" sz="2400" i="1" smtClean="0">
                <a:latin typeface="Times New Roman" pitchFamily="18" charset="0"/>
                <a:cs typeface="Times New Roman" pitchFamily="18" charset="0"/>
              </a:rPr>
              <a:t>t</a:t>
            </a:r>
            <a:r>
              <a:rPr lang="en-US" sz="2400" smtClean="0">
                <a:latin typeface="Times New Roman" pitchFamily="18" charset="0"/>
                <a:cs typeface="Times New Roman" pitchFamily="18" charset="0"/>
              </a:rPr>
              <a:t> test</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and an ANOVA shows that the observed </a:t>
            </a:r>
            <a:r>
              <a:rPr lang="en-US" sz="2400" i="1" smtClean="0">
                <a:latin typeface="Times New Roman" pitchFamily="18" charset="0"/>
                <a:cs typeface="Times New Roman" pitchFamily="18" charset="0"/>
              </a:rPr>
              <a:t>F</a:t>
            </a:r>
            <a:r>
              <a:rPr lang="en-US" sz="2400" smtClean="0">
                <a:latin typeface="Times New Roman" pitchFamily="18" charset="0"/>
                <a:cs typeface="Times New Roman" pitchFamily="18" charset="0"/>
              </a:rPr>
              <a:t> values equals the observed </a:t>
            </a:r>
            <a:r>
              <a:rPr lang="en-US" sz="2400" i="1" smtClean="0">
                <a:latin typeface="Times New Roman" pitchFamily="18" charset="0"/>
                <a:cs typeface="Times New Roman" pitchFamily="18" charset="0"/>
              </a:rPr>
              <a:t>t</a:t>
            </a:r>
            <a:r>
              <a:rPr lang="en-US" sz="2400" smtClean="0">
                <a:latin typeface="Times New Roman" pitchFamily="18" charset="0"/>
                <a:cs typeface="Times New Roman" pitchFamily="18" charset="0"/>
              </a:rPr>
              <a:t> value squared.</a:t>
            </a:r>
          </a:p>
          <a:p>
            <a:r>
              <a:rPr lang="en-US" sz="2400" i="1" smtClean="0">
                <a:latin typeface="Times New Roman" pitchFamily="18" charset="0"/>
                <a:cs typeface="Times New Roman" pitchFamily="18" charset="0"/>
              </a:rPr>
              <a:t>F</a:t>
            </a:r>
            <a:r>
              <a:rPr lang="en-US" sz="2400" smtClean="0">
                <a:latin typeface="Times New Roman" pitchFamily="18" charset="0"/>
                <a:cs typeface="Times New Roman" pitchFamily="18" charset="0"/>
              </a:rPr>
              <a:t> = </a:t>
            </a:r>
            <a:r>
              <a:rPr lang="en-US" sz="2400" i="1" smtClean="0">
                <a:latin typeface="Times New Roman" pitchFamily="18" charset="0"/>
                <a:cs typeface="Times New Roman" pitchFamily="18" charset="0"/>
              </a:rPr>
              <a:t>t</a:t>
            </a:r>
            <a:r>
              <a:rPr lang="en-US" sz="2400" baseline="30000" smtClean="0">
                <a:latin typeface="Times New Roman" pitchFamily="18" charset="0"/>
                <a:cs typeface="Times New Roman" pitchFamily="18" charset="0"/>
              </a:rPr>
              <a:t>2</a:t>
            </a:r>
          </a:p>
          <a:p>
            <a:r>
              <a:rPr lang="en-US" sz="2400" i="1" smtClean="0">
                <a:latin typeface="Times New Roman" pitchFamily="18" charset="0"/>
                <a:cs typeface="Times New Roman" pitchFamily="18" charset="0"/>
              </a:rPr>
              <a:t>t</a:t>
            </a:r>
            <a:r>
              <a:rPr lang="en-US" sz="2400" smtClean="0">
                <a:latin typeface="Times New Roman" pitchFamily="18" charset="0"/>
                <a:cs typeface="Times New Roman" pitchFamily="18" charset="0"/>
              </a:rPr>
              <a:t> test of independent samples actually is a special</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case of one way ANOVA when there are only two treatment levels.</a:t>
            </a:r>
          </a:p>
        </p:txBody>
      </p:sp>
      <p:sp>
        <p:nvSpPr>
          <p:cNvPr id="3" name="Title 4"/>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F and t Values</a:t>
            </a:r>
          </a:p>
        </p:txBody>
      </p:sp>
    </p:spTree>
    <p:extLst>
      <p:ext uri="{BB962C8B-B14F-4D97-AF65-F5344CB8AC3E}">
        <p14:creationId xmlns:p14="http://schemas.microsoft.com/office/powerpoint/2010/main" val="3779572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362075"/>
            <a:ext cx="8499475" cy="34385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500"/>
              </a:lnSpc>
              <a:defRPr/>
            </a:pPr>
            <a:r>
              <a:rPr lang="en-US" dirty="0" smtClean="0">
                <a:solidFill>
                  <a:srgbClr val="0A0A0A"/>
                </a:solidFill>
                <a:latin typeface="Times New Roman" pitchFamily="18" charset="0"/>
                <a:cs typeface="Times New Roman" pitchFamily="18" charset="0"/>
              </a:rPr>
              <a:t>ANOVA techniques useful in testing hypothesis</a:t>
            </a:r>
            <a:br>
              <a:rPr lang="en-US" dirty="0" smtClean="0">
                <a:solidFill>
                  <a:srgbClr val="0A0A0A"/>
                </a:solidFill>
                <a:latin typeface="Times New Roman" pitchFamily="18" charset="0"/>
                <a:cs typeface="Times New Roman" pitchFamily="18" charset="0"/>
              </a:rPr>
            </a:br>
            <a:r>
              <a:rPr lang="en-US" dirty="0" smtClean="0">
                <a:solidFill>
                  <a:srgbClr val="0A0A0A"/>
                </a:solidFill>
                <a:latin typeface="Times New Roman" pitchFamily="18" charset="0"/>
                <a:cs typeface="Times New Roman" pitchFamily="18" charset="0"/>
              </a:rPr>
              <a:t>about differences of means in multiple groups.</a:t>
            </a:r>
          </a:p>
          <a:p>
            <a:pPr lvl="1">
              <a:lnSpc>
                <a:spcPts val="3500"/>
              </a:lnSpc>
              <a:defRPr/>
            </a:pPr>
            <a:r>
              <a:rPr lang="en-US" dirty="0" smtClean="0">
                <a:solidFill>
                  <a:srgbClr val="0A0A0A"/>
                </a:solidFill>
                <a:latin typeface="Times New Roman" pitchFamily="18" charset="0"/>
                <a:cs typeface="Times New Roman" pitchFamily="18" charset="0"/>
              </a:rPr>
              <a:t>Advantage: Probability of committing a Type I error is controlled.</a:t>
            </a:r>
          </a:p>
          <a:p>
            <a:pPr>
              <a:lnSpc>
                <a:spcPts val="3500"/>
              </a:lnSpc>
              <a:defRPr/>
            </a:pPr>
            <a:r>
              <a:rPr lang="en-US" dirty="0" smtClean="0">
                <a:solidFill>
                  <a:srgbClr val="0A0A0A"/>
                </a:solidFill>
                <a:latin typeface="Times New Roman" pitchFamily="18" charset="0"/>
                <a:cs typeface="Times New Roman" pitchFamily="18" charset="0"/>
              </a:rPr>
              <a:t>Multiple Comparison techniques are used to  identify which pairs of means are significantly different given that the ANOVA test reveals overall significance.</a:t>
            </a:r>
          </a:p>
        </p:txBody>
      </p:sp>
      <p:sp>
        <p:nvSpPr>
          <p:cNvPr id="3" name="Title 3"/>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Multiple Comparison Tests</a:t>
            </a:r>
          </a:p>
        </p:txBody>
      </p:sp>
    </p:spTree>
    <p:extLst>
      <p:ext uri="{BB962C8B-B14F-4D97-AF65-F5344CB8AC3E}">
        <p14:creationId xmlns:p14="http://schemas.microsoft.com/office/powerpoint/2010/main" val="3779572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Multiple Comparison Tests</a:t>
            </a:r>
          </a:p>
        </p:txBody>
      </p:sp>
      <p:sp>
        <p:nvSpPr>
          <p:cNvPr id="3" name="Content Placeholder 4"/>
          <p:cNvSpPr txBox="1">
            <a:spLocks/>
          </p:cNvSpPr>
          <p:nvPr/>
        </p:nvSpPr>
        <p:spPr>
          <a:xfrm>
            <a:off x="381000" y="1412875"/>
            <a:ext cx="8382000" cy="3387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Multiple comparisons are used when an overall significant difference between groups has been determined using the F value of the analysis of variance</a:t>
            </a:r>
          </a:p>
          <a:p>
            <a:r>
              <a:rPr lang="en-US" dirty="0" err="1" smtClean="0">
                <a:latin typeface="Times New Roman" pitchFamily="18" charset="0"/>
                <a:cs typeface="Times New Roman" pitchFamily="18" charset="0"/>
              </a:rPr>
              <a:t>Tukey’s</a:t>
            </a:r>
            <a:r>
              <a:rPr lang="en-US" dirty="0" smtClean="0">
                <a:latin typeface="Times New Roman" pitchFamily="18" charset="0"/>
                <a:cs typeface="Times New Roman" pitchFamily="18" charset="0"/>
              </a:rPr>
              <a:t> honestly significant difference  (HSD) test requires equal sample sizes</a:t>
            </a:r>
          </a:p>
          <a:p>
            <a:pPr lvl="1"/>
            <a:r>
              <a:rPr lang="en-US" dirty="0" smtClean="0">
                <a:latin typeface="Times New Roman" pitchFamily="18" charset="0"/>
                <a:cs typeface="Times New Roman" pitchFamily="18" charset="0"/>
              </a:rPr>
              <a:t>Takes into consideration the number of treatment levels, value of mean square error, and sample size</a:t>
            </a:r>
          </a:p>
        </p:txBody>
      </p:sp>
    </p:spTree>
    <p:extLst>
      <p:ext uri="{BB962C8B-B14F-4D97-AF65-F5344CB8AC3E}">
        <p14:creationId xmlns:p14="http://schemas.microsoft.com/office/powerpoint/2010/main" val="377957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81000" y="1371600"/>
            <a:ext cx="8382000" cy="1600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3000" smtClean="0">
                <a:latin typeface="Times New Roman" pitchFamily="18" charset="0"/>
                <a:cs typeface="Times New Roman" pitchFamily="18" charset="0"/>
              </a:rPr>
              <a:t>Experimental Design</a:t>
            </a:r>
            <a:endParaRPr lang="en-US" sz="3100" smtClean="0">
              <a:latin typeface="Times New Roman" pitchFamily="18" charset="0"/>
              <a:cs typeface="Times New Roman" pitchFamily="18" charset="0"/>
            </a:endParaRPr>
          </a:p>
          <a:p>
            <a:pPr lvl="1"/>
            <a:r>
              <a:rPr lang="en-US" sz="2600" smtClean="0">
                <a:latin typeface="Times New Roman" pitchFamily="18" charset="0"/>
                <a:cs typeface="Times New Roman" pitchFamily="18" charset="0"/>
              </a:rPr>
              <a:t>A plan and a structure to test hypotheses in which</a:t>
            </a:r>
            <a:br>
              <a:rPr lang="en-US" sz="2600" smtClean="0">
                <a:latin typeface="Times New Roman" pitchFamily="18" charset="0"/>
                <a:cs typeface="Times New Roman" pitchFamily="18" charset="0"/>
              </a:rPr>
            </a:br>
            <a:r>
              <a:rPr lang="en-US" sz="2600" smtClean="0">
                <a:latin typeface="Times New Roman" pitchFamily="18" charset="0"/>
                <a:cs typeface="Times New Roman" pitchFamily="18" charset="0"/>
              </a:rPr>
              <a:t>the researcher controls or manipulates one or more variables.</a:t>
            </a:r>
          </a:p>
        </p:txBody>
      </p:sp>
      <p:sp>
        <p:nvSpPr>
          <p:cNvPr id="3" name="Title 3"/>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Introduction to Design of Experiments</a:t>
            </a:r>
          </a:p>
        </p:txBody>
      </p:sp>
    </p:spTree>
    <p:extLst>
      <p:ext uri="{BB962C8B-B14F-4D97-AF65-F5344CB8AC3E}">
        <p14:creationId xmlns:p14="http://schemas.microsoft.com/office/powerpoint/2010/main" val="3779572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p:cNvSpPr txBox="1">
            <a:spLocks/>
          </p:cNvSpPr>
          <p:nvPr/>
        </p:nvSpPr>
        <p:spPr>
          <a:xfrm>
            <a:off x="381000" y="1412875"/>
            <a:ext cx="8550275" cy="2854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latin typeface="Times New Roman" pitchFamily="18" charset="0"/>
                <a:cs typeface="Times New Roman" pitchFamily="18" charset="0"/>
              </a:rPr>
              <a:t>Tukey’s</a:t>
            </a:r>
            <a:r>
              <a:rPr lang="en-US" dirty="0" smtClean="0">
                <a:latin typeface="Times New Roman" pitchFamily="18" charset="0"/>
                <a:cs typeface="Times New Roman" pitchFamily="18" charset="0"/>
              </a:rPr>
              <a:t> Honestly Significant Difference (HSD) – also known as the </a:t>
            </a:r>
            <a:r>
              <a:rPr lang="en-US" dirty="0" err="1" smtClean="0">
                <a:latin typeface="Times New Roman" pitchFamily="18" charset="0"/>
                <a:cs typeface="Times New Roman" pitchFamily="18" charset="0"/>
              </a:rPr>
              <a:t>Tukey’s</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method – examines the absolute value of all differences between pairs of means from treatment levels to determine if there is a significant difference.</a:t>
            </a:r>
          </a:p>
          <a:p>
            <a:r>
              <a:rPr lang="en-US" dirty="0" err="1" smtClean="0">
                <a:latin typeface="Times New Roman" pitchFamily="18" charset="0"/>
                <a:cs typeface="Times New Roman" pitchFamily="18" charset="0"/>
              </a:rPr>
              <a:t>Tukey</a:t>
            </a:r>
            <a:r>
              <a:rPr lang="en-US" dirty="0" smtClean="0">
                <a:latin typeface="Times New Roman" pitchFamily="18" charset="0"/>
                <a:cs typeface="Times New Roman" pitchFamily="18" charset="0"/>
              </a:rPr>
              <a:t>-Kramer Procedure is used when sample sizes are unequal.</a:t>
            </a:r>
          </a:p>
        </p:txBody>
      </p:sp>
      <p:sp>
        <p:nvSpPr>
          <p:cNvPr id="3" name="Title 5"/>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Multiple Comparison Tests</a:t>
            </a:r>
          </a:p>
        </p:txBody>
      </p:sp>
    </p:spTree>
    <p:extLst>
      <p:ext uri="{BB962C8B-B14F-4D97-AF65-F5344CB8AC3E}">
        <p14:creationId xmlns:p14="http://schemas.microsoft.com/office/powerpoint/2010/main" val="3779572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extLst>
              <p:ext uri="{D42A27DB-BD31-4B8C-83A1-F6EECF244321}">
                <p14:modId xmlns:p14="http://schemas.microsoft.com/office/powerpoint/2010/main" val="3710219905"/>
              </p:ext>
            </p:extLst>
          </p:nvPr>
        </p:nvGraphicFramePr>
        <p:xfrm>
          <a:off x="600075" y="2392363"/>
          <a:ext cx="7945438" cy="2073275"/>
        </p:xfrm>
        <a:graphic>
          <a:graphicData uri="http://schemas.openxmlformats.org/presentationml/2006/ole">
            <mc:AlternateContent xmlns:mc="http://schemas.openxmlformats.org/markup-compatibility/2006">
              <mc:Choice xmlns:v="urn:schemas-microsoft-com:vml" Requires="v">
                <p:oleObj spid="_x0000_s39983" name="Equation" r:id="rId3" imgW="5167080" imgH="1217520" progId="Equation.3">
                  <p:embed/>
                </p:oleObj>
              </mc:Choice>
              <mc:Fallback>
                <p:oleObj name="Equation" r:id="rId3" imgW="5167080" imgH="12175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2392363"/>
                        <a:ext cx="7945438" cy="2073275"/>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err="1" smtClean="0">
                <a:solidFill>
                  <a:srgbClr val="00B0F0"/>
                </a:solidFill>
                <a:latin typeface="Times New Roman" pitchFamily="18" charset="0"/>
                <a:cs typeface="Times New Roman" pitchFamily="18" charset="0"/>
              </a:rPr>
              <a:t>Tukey’s</a:t>
            </a:r>
            <a:r>
              <a:rPr lang="en-US" sz="3200" dirty="0" smtClean="0">
                <a:solidFill>
                  <a:srgbClr val="00B0F0"/>
                </a:solidFill>
                <a:latin typeface="Times New Roman" pitchFamily="18" charset="0"/>
                <a:cs typeface="Times New Roman" pitchFamily="18" charset="0"/>
              </a:rPr>
              <a:t> Honestly Significant</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Difference (HSD) Test</a:t>
            </a:r>
          </a:p>
        </p:txBody>
      </p:sp>
    </p:spTree>
    <p:extLst>
      <p:ext uri="{BB962C8B-B14F-4D97-AF65-F5344CB8AC3E}">
        <p14:creationId xmlns:p14="http://schemas.microsoft.com/office/powerpoint/2010/main" val="3779572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46200"/>
            <a:ext cx="8105775" cy="3693319"/>
          </a:xfrm>
          <a:prstGeom prst="rect">
            <a:avLst/>
          </a:prstGeom>
        </p:spPr>
        <p:txBody>
          <a:bodyPr>
            <a:spAutoFit/>
          </a:bodyPr>
          <a:lstStyle/>
          <a:p>
            <a:pPr eaLnBrk="0" hangingPunct="0">
              <a:defRPr/>
            </a:pPr>
            <a:r>
              <a:rPr lang="en-US" sz="2600" i="0" dirty="0">
                <a:solidFill>
                  <a:schemeClr val="bg1">
                    <a:lumMod val="10000"/>
                  </a:schemeClr>
                </a:solidFill>
                <a:latin typeface="Times New Roman" pitchFamily="18" charset="0"/>
                <a:cs typeface="Times New Roman" pitchFamily="18" charset="0"/>
              </a:rPr>
              <a:t>A company has three manufacturing plants, and company officials want to determine whether there is a difference in the average age of workers at the three locations. The following data are the ages of five randomly selected workers at each plant. Perform a one-way ANOVA to determine whether there is a significant difference in the mean ages of the workers at the three plants</a:t>
            </a:r>
            <a:r>
              <a:rPr lang="en-US" sz="2600" i="0" dirty="0" smtClean="0">
                <a:solidFill>
                  <a:schemeClr val="bg1">
                    <a:lumMod val="10000"/>
                  </a:schemeClr>
                </a:solidFill>
                <a:latin typeface="Times New Roman" pitchFamily="18" charset="0"/>
                <a:cs typeface="Times New Roman" pitchFamily="18" charset="0"/>
              </a:rPr>
              <a:t>.</a:t>
            </a:r>
          </a:p>
          <a:p>
            <a:pPr eaLnBrk="0" hangingPunct="0">
              <a:defRPr/>
            </a:pPr>
            <a:endParaRPr lang="en-US" sz="2600" dirty="0">
              <a:solidFill>
                <a:schemeClr val="bg1">
                  <a:lumMod val="10000"/>
                </a:schemeClr>
              </a:solidFill>
              <a:latin typeface="Times New Roman" pitchFamily="18" charset="0"/>
              <a:cs typeface="Times New Roman" pitchFamily="18" charset="0"/>
            </a:endParaRPr>
          </a:p>
          <a:p>
            <a:pPr eaLnBrk="0" hangingPunct="0">
              <a:defRPr/>
            </a:pPr>
            <a:r>
              <a:rPr lang="en-US" sz="2600" i="0" dirty="0" smtClean="0">
                <a:solidFill>
                  <a:schemeClr val="bg1">
                    <a:lumMod val="10000"/>
                  </a:schemeClr>
                </a:solidFill>
                <a:latin typeface="Times New Roman" pitchFamily="18" charset="0"/>
                <a:cs typeface="Times New Roman" pitchFamily="18" charset="0"/>
              </a:rPr>
              <a:t>Use </a:t>
            </a:r>
            <a:r>
              <a:rPr lang="el-GR" sz="2600" i="0" dirty="0">
                <a:solidFill>
                  <a:schemeClr val="bg1">
                    <a:lumMod val="10000"/>
                  </a:schemeClr>
                </a:solidFill>
                <a:latin typeface="Times New Roman" pitchFamily="18" charset="0"/>
                <a:cs typeface="Times New Roman" pitchFamily="18" charset="0"/>
              </a:rPr>
              <a:t>α</a:t>
            </a:r>
            <a:r>
              <a:rPr lang="en-US" sz="2600" i="0" dirty="0">
                <a:solidFill>
                  <a:schemeClr val="bg1">
                    <a:lumMod val="10000"/>
                  </a:schemeClr>
                </a:solidFill>
                <a:latin typeface="Times New Roman" pitchFamily="18" charset="0"/>
                <a:cs typeface="Times New Roman" pitchFamily="18" charset="0"/>
              </a:rPr>
              <a:t> = 0.01 and note that the sample sizes are equal.</a:t>
            </a:r>
          </a:p>
        </p:txBody>
      </p:sp>
      <p:sp>
        <p:nvSpPr>
          <p:cNvPr id="3" name="Title 3"/>
          <p:cNvSpPr txBox="1">
            <a:spLocks/>
          </p:cNvSpPr>
          <p:nvPr/>
        </p:nvSpPr>
        <p:spPr>
          <a:xfrm>
            <a:off x="381000" y="381000"/>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Demonstration Example Problem</a:t>
            </a:r>
          </a:p>
        </p:txBody>
      </p:sp>
    </p:spTree>
    <p:extLst>
      <p:ext uri="{BB962C8B-B14F-4D97-AF65-F5344CB8AC3E}">
        <p14:creationId xmlns:p14="http://schemas.microsoft.com/office/powerpoint/2010/main" val="3779572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727200" y="1422400"/>
            <a:ext cx="5689600" cy="4406900"/>
          </a:xfrm>
          <a:prstGeom prst="rect">
            <a:avLst/>
          </a:prstGeom>
          <a:solidFill>
            <a:schemeClr val="bg1"/>
          </a:solidFill>
          <a:ln w="50799">
            <a:solidFill>
              <a:srgbClr val="F6BF69"/>
            </a:solidFill>
            <a:miter lim="800000"/>
            <a:headEnd/>
            <a:tailEnd/>
          </a:ln>
        </p:spPr>
        <p:txBody>
          <a:bodyPr lIns="90488" tIns="44450" rIns="90488" bIns="44450"/>
          <a:lstStyle/>
          <a:p>
            <a:pPr marL="285750" indent="-285750" eaLnBrk="0" hangingPunct="0">
              <a:lnSpc>
                <a:spcPct val="90000"/>
              </a:lnSpc>
              <a:spcBef>
                <a:spcPct val="30000"/>
              </a:spcBef>
              <a:tabLst>
                <a:tab pos="2571750" algn="dec"/>
                <a:tab pos="3600450" algn="dec"/>
                <a:tab pos="4572000" algn="dec"/>
                <a:tab pos="5943600" algn="r"/>
              </a:tabLst>
            </a:pPr>
            <a:r>
              <a:rPr lang="en-US" sz="1800" b="1" i="0" u="sng" dirty="0">
                <a:solidFill>
                  <a:srgbClr val="414141"/>
                </a:solidFill>
                <a:latin typeface="Calibri" pitchFamily="34" charset="0"/>
              </a:rPr>
              <a:t>PLANT (Employee Age)</a:t>
            </a:r>
            <a:endParaRPr lang="en-US" sz="1800" b="1" i="0" dirty="0">
              <a:solidFill>
                <a:srgbClr val="414141"/>
              </a:solidFill>
              <a:latin typeface="Calibri" pitchFamily="34" charset="0"/>
            </a:endParaRPr>
          </a:p>
          <a:p>
            <a:pPr marL="285750" indent="-285750" eaLnBrk="0" hangingPunct="0">
              <a:lnSpc>
                <a:spcPct val="90000"/>
              </a:lnSpc>
              <a:spcBef>
                <a:spcPct val="30000"/>
              </a:spcBef>
              <a:tabLst>
                <a:tab pos="2571750" algn="dec"/>
                <a:tab pos="3600450" algn="dec"/>
                <a:tab pos="4572000" algn="dec"/>
                <a:tab pos="5943600" algn="r"/>
              </a:tabLst>
            </a:pPr>
            <a:r>
              <a:rPr lang="en-US" sz="1800" b="1" i="0" dirty="0">
                <a:solidFill>
                  <a:srgbClr val="414141"/>
                </a:solidFill>
                <a:latin typeface="Calibri" pitchFamily="34" charset="0"/>
              </a:rPr>
              <a:t>       	</a:t>
            </a:r>
            <a:r>
              <a:rPr lang="en-US" sz="1800" b="1" i="0" u="sng" dirty="0">
                <a:solidFill>
                  <a:srgbClr val="414141"/>
                </a:solidFill>
                <a:latin typeface="Calibri" pitchFamily="34" charset="0"/>
              </a:rPr>
              <a:t>   1	   2	   3</a:t>
            </a:r>
            <a:endParaRPr lang="en-US" sz="1800" b="1" i="0" dirty="0">
              <a:solidFill>
                <a:srgbClr val="414141"/>
              </a:solidFill>
              <a:latin typeface="Calibri" pitchFamily="34" charset="0"/>
            </a:endParaRPr>
          </a:p>
          <a:p>
            <a:pPr marL="285750" indent="-285750" eaLnBrk="0" hangingPunct="0">
              <a:lnSpc>
                <a:spcPct val="90000"/>
              </a:lnSpc>
              <a:spcBef>
                <a:spcPct val="30000"/>
              </a:spcBef>
              <a:tabLst>
                <a:tab pos="2571750" algn="dec"/>
                <a:tab pos="3600450" algn="dec"/>
                <a:tab pos="4572000" algn="dec"/>
                <a:tab pos="5943600" algn="r"/>
              </a:tabLst>
            </a:pPr>
            <a:r>
              <a:rPr lang="en-US" sz="1800" b="1" i="0" dirty="0">
                <a:solidFill>
                  <a:srgbClr val="414141"/>
                </a:solidFill>
                <a:latin typeface="Calibri" pitchFamily="34" charset="0"/>
              </a:rPr>
              <a:t>		29	32	25</a:t>
            </a:r>
          </a:p>
          <a:p>
            <a:pPr marL="285750" indent="-285750" eaLnBrk="0" hangingPunct="0">
              <a:lnSpc>
                <a:spcPct val="90000"/>
              </a:lnSpc>
              <a:spcBef>
                <a:spcPct val="30000"/>
              </a:spcBef>
              <a:tabLst>
                <a:tab pos="2571750" algn="dec"/>
                <a:tab pos="3600450" algn="dec"/>
                <a:tab pos="4572000" algn="dec"/>
                <a:tab pos="5943600" algn="r"/>
              </a:tabLst>
            </a:pPr>
            <a:r>
              <a:rPr lang="en-US" sz="1800" b="1" i="0" dirty="0">
                <a:solidFill>
                  <a:srgbClr val="414141"/>
                </a:solidFill>
                <a:latin typeface="Calibri" pitchFamily="34" charset="0"/>
              </a:rPr>
              <a:t>		27	33	24</a:t>
            </a:r>
          </a:p>
          <a:p>
            <a:pPr marL="285750" indent="-285750" eaLnBrk="0" hangingPunct="0">
              <a:lnSpc>
                <a:spcPct val="90000"/>
              </a:lnSpc>
              <a:spcBef>
                <a:spcPct val="30000"/>
              </a:spcBef>
              <a:tabLst>
                <a:tab pos="2571750" algn="dec"/>
                <a:tab pos="3600450" algn="dec"/>
                <a:tab pos="4572000" algn="dec"/>
                <a:tab pos="5943600" algn="r"/>
              </a:tabLst>
            </a:pPr>
            <a:r>
              <a:rPr lang="en-US" sz="1800" b="1" i="0" dirty="0">
                <a:solidFill>
                  <a:srgbClr val="414141"/>
                </a:solidFill>
                <a:latin typeface="Calibri" pitchFamily="34" charset="0"/>
              </a:rPr>
              <a:t>		30	31	24</a:t>
            </a:r>
          </a:p>
          <a:p>
            <a:pPr marL="285750" indent="-285750" eaLnBrk="0" hangingPunct="0">
              <a:lnSpc>
                <a:spcPct val="90000"/>
              </a:lnSpc>
              <a:spcBef>
                <a:spcPct val="30000"/>
              </a:spcBef>
              <a:tabLst>
                <a:tab pos="2571750" algn="dec"/>
                <a:tab pos="3600450" algn="dec"/>
                <a:tab pos="4572000" algn="dec"/>
                <a:tab pos="5943600" algn="r"/>
              </a:tabLst>
            </a:pPr>
            <a:r>
              <a:rPr lang="en-US" sz="1800" b="1" i="0" dirty="0">
                <a:solidFill>
                  <a:srgbClr val="414141"/>
                </a:solidFill>
                <a:latin typeface="Calibri" pitchFamily="34" charset="0"/>
              </a:rPr>
              <a:t>		27	34	25</a:t>
            </a:r>
          </a:p>
          <a:p>
            <a:pPr marL="285750" indent="-285750" eaLnBrk="0" hangingPunct="0">
              <a:lnSpc>
                <a:spcPct val="90000"/>
              </a:lnSpc>
              <a:spcBef>
                <a:spcPct val="30000"/>
              </a:spcBef>
              <a:tabLst>
                <a:tab pos="2571750" algn="dec"/>
                <a:tab pos="3600450" algn="dec"/>
                <a:tab pos="4572000" algn="dec"/>
                <a:tab pos="5943600" algn="r"/>
              </a:tabLst>
            </a:pPr>
            <a:r>
              <a:rPr lang="en-US" sz="1800" b="1" i="0" dirty="0">
                <a:solidFill>
                  <a:srgbClr val="414141"/>
                </a:solidFill>
                <a:latin typeface="Calibri" pitchFamily="34" charset="0"/>
              </a:rPr>
              <a:t>		28	30	26</a:t>
            </a:r>
          </a:p>
          <a:p>
            <a:pPr marL="285750" indent="-285750" eaLnBrk="0" hangingPunct="0">
              <a:lnSpc>
                <a:spcPct val="90000"/>
              </a:lnSpc>
              <a:spcBef>
                <a:spcPct val="30000"/>
              </a:spcBef>
              <a:tabLst>
                <a:tab pos="2571750" algn="dec"/>
                <a:tab pos="3600450" algn="dec"/>
                <a:tab pos="4572000" algn="dec"/>
                <a:tab pos="5943600" algn="r"/>
              </a:tabLst>
            </a:pPr>
            <a:endParaRPr lang="en-US" sz="1800" b="1" i="0" dirty="0">
              <a:solidFill>
                <a:srgbClr val="414141"/>
              </a:solidFill>
              <a:latin typeface="Calibri" pitchFamily="34" charset="0"/>
            </a:endParaRPr>
          </a:p>
          <a:p>
            <a:pPr marL="285750" indent="-285750" eaLnBrk="0" hangingPunct="0">
              <a:lnSpc>
                <a:spcPct val="90000"/>
              </a:lnSpc>
              <a:spcBef>
                <a:spcPct val="30000"/>
              </a:spcBef>
              <a:tabLst>
                <a:tab pos="2571750" algn="dec"/>
                <a:tab pos="3600450" algn="dec"/>
                <a:tab pos="4572000" algn="dec"/>
                <a:tab pos="5943600" algn="r"/>
              </a:tabLst>
            </a:pPr>
            <a:r>
              <a:rPr lang="en-US" sz="1800" b="1" i="0" dirty="0">
                <a:solidFill>
                  <a:srgbClr val="414141"/>
                </a:solidFill>
                <a:latin typeface="Calibri" pitchFamily="34" charset="0"/>
              </a:rPr>
              <a:t>Group Means	28.2	32.0	24.8</a:t>
            </a:r>
          </a:p>
          <a:p>
            <a:pPr marL="285750" indent="-285750" eaLnBrk="0" hangingPunct="0">
              <a:lnSpc>
                <a:spcPct val="90000"/>
              </a:lnSpc>
              <a:spcBef>
                <a:spcPct val="30000"/>
              </a:spcBef>
              <a:tabLst>
                <a:tab pos="2571750" algn="dec"/>
                <a:tab pos="3600450" algn="dec"/>
                <a:tab pos="4572000" algn="dec"/>
                <a:tab pos="5943600" algn="r"/>
              </a:tabLst>
            </a:pPr>
            <a:r>
              <a:rPr lang="en-US" sz="1800" b="1" i="0" dirty="0" err="1">
                <a:solidFill>
                  <a:srgbClr val="414141"/>
                </a:solidFill>
                <a:latin typeface="Calibri" pitchFamily="34" charset="0"/>
              </a:rPr>
              <a:t>n</a:t>
            </a:r>
            <a:r>
              <a:rPr lang="en-US" sz="1800" b="1" i="0" baseline="-25000" dirty="0" err="1">
                <a:solidFill>
                  <a:srgbClr val="414141"/>
                </a:solidFill>
                <a:latin typeface="Calibri" pitchFamily="34" charset="0"/>
              </a:rPr>
              <a:t>j</a:t>
            </a:r>
            <a:r>
              <a:rPr lang="en-US" sz="1800" b="1" i="0" dirty="0">
                <a:solidFill>
                  <a:srgbClr val="414141"/>
                </a:solidFill>
                <a:latin typeface="Calibri" pitchFamily="34" charset="0"/>
              </a:rPr>
              <a:t>		5	5	5</a:t>
            </a:r>
          </a:p>
          <a:p>
            <a:pPr marL="285750" indent="-285750" eaLnBrk="0" hangingPunct="0">
              <a:lnSpc>
                <a:spcPct val="90000"/>
              </a:lnSpc>
              <a:spcBef>
                <a:spcPct val="30000"/>
              </a:spcBef>
              <a:tabLst>
                <a:tab pos="2571750" algn="dec"/>
                <a:tab pos="3600450" algn="dec"/>
                <a:tab pos="4572000" algn="dec"/>
                <a:tab pos="5943600" algn="r"/>
              </a:tabLst>
            </a:pPr>
            <a:endParaRPr lang="en-US" sz="1800" b="1" i="0" dirty="0">
              <a:solidFill>
                <a:srgbClr val="414141"/>
              </a:solidFill>
              <a:latin typeface="Calibri" pitchFamily="34" charset="0"/>
            </a:endParaRPr>
          </a:p>
          <a:p>
            <a:pPr marL="285750" indent="-285750" eaLnBrk="0" hangingPunct="0">
              <a:lnSpc>
                <a:spcPct val="90000"/>
              </a:lnSpc>
              <a:spcBef>
                <a:spcPct val="30000"/>
              </a:spcBef>
              <a:tabLst>
                <a:tab pos="2571750" algn="dec"/>
                <a:tab pos="3600450" algn="dec"/>
                <a:tab pos="4572000" algn="dec"/>
                <a:tab pos="5943600" algn="r"/>
              </a:tabLst>
            </a:pPr>
            <a:r>
              <a:rPr lang="en-US" sz="1800" b="1" i="0" dirty="0">
                <a:solidFill>
                  <a:srgbClr val="414141"/>
                </a:solidFill>
                <a:latin typeface="Calibri" pitchFamily="34" charset="0"/>
              </a:rPr>
              <a:t>C = 3</a:t>
            </a:r>
          </a:p>
          <a:p>
            <a:pPr marL="285750" indent="-285750" eaLnBrk="0" hangingPunct="0">
              <a:lnSpc>
                <a:spcPct val="90000"/>
              </a:lnSpc>
              <a:spcBef>
                <a:spcPct val="30000"/>
              </a:spcBef>
              <a:tabLst>
                <a:tab pos="2571750" algn="dec"/>
                <a:tab pos="3600450" algn="dec"/>
                <a:tab pos="4572000" algn="dec"/>
                <a:tab pos="5943600" algn="r"/>
              </a:tabLst>
            </a:pPr>
            <a:r>
              <a:rPr lang="en-US" sz="1800" b="1" i="0" dirty="0" err="1">
                <a:solidFill>
                  <a:srgbClr val="414141"/>
                </a:solidFill>
                <a:latin typeface="Calibri" pitchFamily="34" charset="0"/>
              </a:rPr>
              <a:t>df</a:t>
            </a:r>
            <a:r>
              <a:rPr lang="en-US" sz="1800" b="1" i="0" baseline="-25000" dirty="0" err="1">
                <a:solidFill>
                  <a:srgbClr val="414141"/>
                </a:solidFill>
                <a:latin typeface="Calibri" pitchFamily="34" charset="0"/>
              </a:rPr>
              <a:t>E</a:t>
            </a:r>
            <a:r>
              <a:rPr lang="en-US" sz="1800" b="1" i="0" dirty="0">
                <a:solidFill>
                  <a:srgbClr val="414141"/>
                </a:solidFill>
                <a:latin typeface="Calibri" pitchFamily="34" charset="0"/>
              </a:rPr>
              <a:t> = N - C = 12		MSE = 1.63</a:t>
            </a:r>
          </a:p>
        </p:txBody>
      </p:sp>
      <p:sp>
        <p:nvSpPr>
          <p:cNvPr id="3" name="Title 4"/>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Data from Demonstration Example</a:t>
            </a:r>
          </a:p>
        </p:txBody>
      </p:sp>
    </p:spTree>
    <p:extLst>
      <p:ext uri="{BB962C8B-B14F-4D97-AF65-F5344CB8AC3E}">
        <p14:creationId xmlns:p14="http://schemas.microsoft.com/office/powerpoint/2010/main" val="3779572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err="1" smtClean="0">
                <a:solidFill>
                  <a:srgbClr val="00B0F0"/>
                </a:solidFill>
                <a:latin typeface="Times New Roman" pitchFamily="18" charset="0"/>
                <a:cs typeface="Times New Roman" pitchFamily="18" charset="0"/>
              </a:rPr>
              <a:t>Tukey’s</a:t>
            </a:r>
            <a:r>
              <a:rPr lang="en-US" sz="3200" dirty="0" smtClean="0">
                <a:solidFill>
                  <a:srgbClr val="00B0F0"/>
                </a:solidFill>
                <a:latin typeface="Times New Roman" pitchFamily="18" charset="0"/>
                <a:cs typeface="Times New Roman" pitchFamily="18" charset="0"/>
              </a:rPr>
              <a:t> HSD test</a:t>
            </a:r>
          </a:p>
        </p:txBody>
      </p:sp>
      <p:sp>
        <p:nvSpPr>
          <p:cNvPr id="3" name="Content Placeholder 4"/>
          <p:cNvSpPr txBox="1">
            <a:spLocks/>
          </p:cNvSpPr>
          <p:nvPr/>
        </p:nvSpPr>
        <p:spPr>
          <a:xfrm>
            <a:off x="381000" y="1412875"/>
            <a:ext cx="8382000" cy="22113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0A0A0A"/>
                </a:solidFill>
                <a:latin typeface="Times New Roman" pitchFamily="18" charset="0"/>
                <a:cs typeface="Times New Roman" pitchFamily="18" charset="0"/>
              </a:rPr>
              <a:t>Since sample sizes are equal, Tukey’s HSD tests</a:t>
            </a:r>
            <a:br>
              <a:rPr lang="en-US" smtClean="0">
                <a:solidFill>
                  <a:srgbClr val="0A0A0A"/>
                </a:solidFill>
                <a:latin typeface="Times New Roman" pitchFamily="18" charset="0"/>
                <a:cs typeface="Times New Roman" pitchFamily="18" charset="0"/>
              </a:rPr>
            </a:br>
            <a:r>
              <a:rPr lang="en-US" smtClean="0">
                <a:solidFill>
                  <a:srgbClr val="0A0A0A"/>
                </a:solidFill>
                <a:latin typeface="Times New Roman" pitchFamily="18" charset="0"/>
                <a:cs typeface="Times New Roman" pitchFamily="18" charset="0"/>
              </a:rPr>
              <a:t>can be used to compute multiple comparison tests between groups.</a:t>
            </a:r>
          </a:p>
          <a:p>
            <a:r>
              <a:rPr lang="en-US" smtClean="0">
                <a:solidFill>
                  <a:srgbClr val="0A0A0A"/>
                </a:solidFill>
                <a:latin typeface="Times New Roman" pitchFamily="18" charset="0"/>
                <a:cs typeface="Times New Roman" pitchFamily="18" charset="0"/>
              </a:rPr>
              <a:t>To compute the HSD, the values of MSE, </a:t>
            </a:r>
            <a:r>
              <a:rPr lang="en-US" i="1" smtClean="0">
                <a:solidFill>
                  <a:srgbClr val="0A0A0A"/>
                </a:solidFill>
                <a:latin typeface="Times New Roman" pitchFamily="18" charset="0"/>
                <a:cs typeface="Times New Roman" pitchFamily="18" charset="0"/>
              </a:rPr>
              <a:t>n</a:t>
            </a:r>
            <a:r>
              <a:rPr lang="en-US" smtClean="0">
                <a:solidFill>
                  <a:srgbClr val="0A0A0A"/>
                </a:solidFill>
                <a:latin typeface="Times New Roman" pitchFamily="18" charset="0"/>
                <a:cs typeface="Times New Roman" pitchFamily="18" charset="0"/>
              </a:rPr>
              <a:t> and</a:t>
            </a:r>
            <a:br>
              <a:rPr lang="en-US" smtClean="0">
                <a:solidFill>
                  <a:srgbClr val="0A0A0A"/>
                </a:solidFill>
                <a:latin typeface="Times New Roman" pitchFamily="18" charset="0"/>
                <a:cs typeface="Times New Roman" pitchFamily="18" charset="0"/>
              </a:rPr>
            </a:br>
            <a:r>
              <a:rPr lang="en-US" i="1" smtClean="0">
                <a:solidFill>
                  <a:srgbClr val="0A0A0A"/>
                </a:solidFill>
                <a:latin typeface="Times New Roman" pitchFamily="18" charset="0"/>
                <a:cs typeface="Times New Roman" pitchFamily="18" charset="0"/>
              </a:rPr>
              <a:t>q</a:t>
            </a:r>
            <a:r>
              <a:rPr lang="en-US" smtClean="0">
                <a:solidFill>
                  <a:srgbClr val="0A0A0A"/>
                </a:solidFill>
                <a:latin typeface="Times New Roman" pitchFamily="18" charset="0"/>
                <a:cs typeface="Times New Roman" pitchFamily="18" charset="0"/>
              </a:rPr>
              <a:t> must be determined</a:t>
            </a:r>
            <a:endParaRPr 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3779572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457200" y="1282700"/>
            <a:ext cx="8242300" cy="4241800"/>
            <a:chOff x="457200" y="1282874"/>
            <a:chExt cx="8242301" cy="4241800"/>
          </a:xfrm>
        </p:grpSpPr>
        <p:sp>
          <p:nvSpPr>
            <p:cNvPr id="3" name="Rectangle 5"/>
            <p:cNvSpPr>
              <a:spLocks noChangeArrowheads="1"/>
            </p:cNvSpPr>
            <p:nvPr/>
          </p:nvSpPr>
          <p:spPr bwMode="auto">
            <a:xfrm>
              <a:off x="457200" y="1930574"/>
              <a:ext cx="1435100" cy="520700"/>
            </a:xfrm>
            <a:prstGeom prst="rect">
              <a:avLst/>
            </a:prstGeom>
            <a:solidFill>
              <a:srgbClr val="CECECE"/>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dirty="0">
                  <a:solidFill>
                    <a:srgbClr val="000000"/>
                  </a:solidFill>
                  <a:latin typeface="+mj-lt"/>
                  <a:cs typeface="+mn-cs"/>
                </a:rPr>
                <a:t>Degrees of Freedom</a:t>
              </a:r>
            </a:p>
          </p:txBody>
        </p:sp>
        <p:sp>
          <p:nvSpPr>
            <p:cNvPr id="4" name="Rectangle 6"/>
            <p:cNvSpPr>
              <a:spLocks noChangeArrowheads="1"/>
            </p:cNvSpPr>
            <p:nvPr/>
          </p:nvSpPr>
          <p:spPr bwMode="auto">
            <a:xfrm>
              <a:off x="457200" y="2463974"/>
              <a:ext cx="1435100" cy="368300"/>
            </a:xfrm>
            <a:prstGeom prst="rect">
              <a:avLst/>
            </a:prstGeom>
            <a:solidFill>
              <a:srgbClr val="CECECE"/>
            </a:solidFill>
            <a:ln w="12699">
              <a:solidFill>
                <a:srgbClr val="FF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latin typeface="Calibri" pitchFamily="34" charset="0"/>
                </a:rPr>
                <a:t>1</a:t>
              </a:r>
            </a:p>
          </p:txBody>
        </p:sp>
        <p:sp>
          <p:nvSpPr>
            <p:cNvPr id="5" name="Rectangle 7"/>
            <p:cNvSpPr>
              <a:spLocks noChangeArrowheads="1"/>
            </p:cNvSpPr>
            <p:nvPr/>
          </p:nvSpPr>
          <p:spPr bwMode="auto">
            <a:xfrm>
              <a:off x="457200" y="2844974"/>
              <a:ext cx="1435100" cy="368300"/>
            </a:xfrm>
            <a:prstGeom prst="rect">
              <a:avLst/>
            </a:prstGeom>
            <a:solidFill>
              <a:srgbClr val="CECECE"/>
            </a:solidFill>
            <a:ln w="12699">
              <a:solidFill>
                <a:srgbClr val="FF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latin typeface="Calibri" pitchFamily="34" charset="0"/>
                </a:rPr>
                <a:t>2</a:t>
              </a:r>
            </a:p>
          </p:txBody>
        </p:sp>
        <p:sp>
          <p:nvSpPr>
            <p:cNvPr id="6" name="Rectangle 8"/>
            <p:cNvSpPr>
              <a:spLocks noChangeArrowheads="1"/>
            </p:cNvSpPr>
            <p:nvPr/>
          </p:nvSpPr>
          <p:spPr bwMode="auto">
            <a:xfrm>
              <a:off x="457200" y="3225974"/>
              <a:ext cx="1435100" cy="368300"/>
            </a:xfrm>
            <a:prstGeom prst="rect">
              <a:avLst/>
            </a:prstGeom>
            <a:solidFill>
              <a:srgbClr val="CECECE"/>
            </a:solidFill>
            <a:ln w="12699">
              <a:solidFill>
                <a:srgbClr val="FF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latin typeface="Calibri" pitchFamily="34" charset="0"/>
                </a:rPr>
                <a:t>3</a:t>
              </a:r>
            </a:p>
          </p:txBody>
        </p:sp>
        <p:sp>
          <p:nvSpPr>
            <p:cNvPr id="7" name="Rectangle 9"/>
            <p:cNvSpPr>
              <a:spLocks noChangeArrowheads="1"/>
            </p:cNvSpPr>
            <p:nvPr/>
          </p:nvSpPr>
          <p:spPr bwMode="auto">
            <a:xfrm>
              <a:off x="457200" y="3606974"/>
              <a:ext cx="1435100" cy="368300"/>
            </a:xfrm>
            <a:prstGeom prst="rect">
              <a:avLst/>
            </a:prstGeom>
            <a:solidFill>
              <a:srgbClr val="CECECE"/>
            </a:solidFill>
            <a:ln w="12699">
              <a:solidFill>
                <a:srgbClr val="FF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latin typeface="Calibri" pitchFamily="34" charset="0"/>
                </a:rPr>
                <a:t>4</a:t>
              </a:r>
            </a:p>
          </p:txBody>
        </p:sp>
        <p:sp>
          <p:nvSpPr>
            <p:cNvPr id="8" name="Rectangle 10"/>
            <p:cNvSpPr>
              <a:spLocks noChangeArrowheads="1"/>
            </p:cNvSpPr>
            <p:nvPr/>
          </p:nvSpPr>
          <p:spPr bwMode="auto">
            <a:xfrm>
              <a:off x="457200" y="3987974"/>
              <a:ext cx="1435100" cy="368300"/>
            </a:xfrm>
            <a:prstGeom prst="rect">
              <a:avLst/>
            </a:prstGeom>
            <a:solidFill>
              <a:srgbClr val="CECECE"/>
            </a:solidFill>
            <a:ln w="12699">
              <a:solidFill>
                <a:srgbClr val="FF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a:t>
              </a:r>
            </a:p>
          </p:txBody>
        </p:sp>
        <p:sp>
          <p:nvSpPr>
            <p:cNvPr id="9" name="Rectangle 11"/>
            <p:cNvSpPr>
              <a:spLocks noChangeArrowheads="1"/>
            </p:cNvSpPr>
            <p:nvPr/>
          </p:nvSpPr>
          <p:spPr bwMode="auto">
            <a:xfrm>
              <a:off x="457200" y="4368974"/>
              <a:ext cx="1435100" cy="368300"/>
            </a:xfrm>
            <a:prstGeom prst="rect">
              <a:avLst/>
            </a:prstGeom>
            <a:solidFill>
              <a:srgbClr val="CECECE"/>
            </a:solidFill>
            <a:ln w="12699">
              <a:solidFill>
                <a:srgbClr val="FF0000"/>
              </a:solidFill>
              <a:miter lim="800000"/>
              <a:headEnd/>
              <a:tailEnd/>
            </a:ln>
          </p:spPr>
          <p:txBody>
            <a:bodyPr wrap="none" anchor="ctr"/>
            <a:lstStyle/>
            <a:p>
              <a:pPr eaLnBrk="0" hangingPunct="0"/>
              <a:endParaRPr lang="en-US"/>
            </a:p>
          </p:txBody>
        </p:sp>
        <p:sp>
          <p:nvSpPr>
            <p:cNvPr id="10" name="Rectangle 12"/>
            <p:cNvSpPr>
              <a:spLocks noChangeArrowheads="1"/>
            </p:cNvSpPr>
            <p:nvPr/>
          </p:nvSpPr>
          <p:spPr bwMode="auto">
            <a:xfrm>
              <a:off x="457200" y="4749974"/>
              <a:ext cx="1435100" cy="368300"/>
            </a:xfrm>
            <a:prstGeom prst="rect">
              <a:avLst/>
            </a:prstGeom>
            <a:solidFill>
              <a:srgbClr val="CECECE"/>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11</a:t>
              </a:r>
            </a:p>
          </p:txBody>
        </p:sp>
        <p:sp>
          <p:nvSpPr>
            <p:cNvPr id="11" name="Rectangle 13"/>
            <p:cNvSpPr>
              <a:spLocks noChangeArrowheads="1"/>
            </p:cNvSpPr>
            <p:nvPr/>
          </p:nvSpPr>
          <p:spPr bwMode="auto">
            <a:xfrm>
              <a:off x="457200" y="5130974"/>
              <a:ext cx="1435100" cy="368300"/>
            </a:xfrm>
            <a:prstGeom prst="rect">
              <a:avLst/>
            </a:prstGeom>
            <a:solidFill>
              <a:srgbClr val="FFC5C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12</a:t>
              </a:r>
            </a:p>
          </p:txBody>
        </p:sp>
        <p:sp>
          <p:nvSpPr>
            <p:cNvPr id="12" name="Rectangle 14"/>
            <p:cNvSpPr>
              <a:spLocks noChangeArrowheads="1"/>
            </p:cNvSpPr>
            <p:nvPr/>
          </p:nvSpPr>
          <p:spPr bwMode="auto">
            <a:xfrm>
              <a:off x="1905000" y="1930574"/>
              <a:ext cx="939800" cy="520700"/>
            </a:xfrm>
            <a:prstGeom prst="rect">
              <a:avLst/>
            </a:prstGeom>
            <a:solidFill>
              <a:srgbClr val="A2C1FE"/>
            </a:solidFill>
            <a:ln w="12699">
              <a:solidFill>
                <a:srgbClr val="FF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latin typeface="Calibri" pitchFamily="34" charset="0"/>
                </a:rPr>
                <a:t>2</a:t>
              </a:r>
            </a:p>
          </p:txBody>
        </p:sp>
        <p:sp>
          <p:nvSpPr>
            <p:cNvPr id="13" name="Rectangle 15"/>
            <p:cNvSpPr>
              <a:spLocks noChangeArrowheads="1"/>
            </p:cNvSpPr>
            <p:nvPr/>
          </p:nvSpPr>
          <p:spPr bwMode="auto">
            <a:xfrm>
              <a:off x="2857500" y="1930574"/>
              <a:ext cx="939800" cy="520700"/>
            </a:xfrm>
            <a:prstGeom prst="rect">
              <a:avLst/>
            </a:prstGeom>
            <a:solidFill>
              <a:srgbClr val="FFC5CF"/>
            </a:solidFill>
            <a:ln w="12699">
              <a:solidFill>
                <a:srgbClr val="FF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latin typeface="Calibri" pitchFamily="34" charset="0"/>
                </a:rPr>
                <a:t>3</a:t>
              </a:r>
            </a:p>
          </p:txBody>
        </p:sp>
        <p:sp>
          <p:nvSpPr>
            <p:cNvPr id="14" name="Rectangle 16"/>
            <p:cNvSpPr>
              <a:spLocks noChangeArrowheads="1"/>
            </p:cNvSpPr>
            <p:nvPr/>
          </p:nvSpPr>
          <p:spPr bwMode="auto">
            <a:xfrm>
              <a:off x="3810000" y="1930574"/>
              <a:ext cx="939800" cy="520700"/>
            </a:xfrm>
            <a:prstGeom prst="rect">
              <a:avLst/>
            </a:prstGeom>
            <a:solidFill>
              <a:srgbClr val="A2C1FE"/>
            </a:solidFill>
            <a:ln w="12699">
              <a:solidFill>
                <a:srgbClr val="FF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latin typeface="Calibri" pitchFamily="34" charset="0"/>
                </a:rPr>
                <a:t>4</a:t>
              </a:r>
            </a:p>
          </p:txBody>
        </p:sp>
        <p:sp>
          <p:nvSpPr>
            <p:cNvPr id="15" name="Rectangle 17"/>
            <p:cNvSpPr>
              <a:spLocks noChangeArrowheads="1"/>
            </p:cNvSpPr>
            <p:nvPr/>
          </p:nvSpPr>
          <p:spPr bwMode="auto">
            <a:xfrm>
              <a:off x="4762501" y="1930574"/>
              <a:ext cx="939800" cy="520700"/>
            </a:xfrm>
            <a:prstGeom prst="rect">
              <a:avLst/>
            </a:prstGeom>
            <a:solidFill>
              <a:srgbClr val="A2C1FE"/>
            </a:solidFill>
            <a:ln w="12699">
              <a:solidFill>
                <a:srgbClr val="FF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latin typeface="Calibri" pitchFamily="34" charset="0"/>
                </a:rPr>
                <a:t>5</a:t>
              </a:r>
            </a:p>
          </p:txBody>
        </p:sp>
        <p:sp>
          <p:nvSpPr>
            <p:cNvPr id="16" name="Rectangle 18"/>
            <p:cNvSpPr>
              <a:spLocks noChangeArrowheads="1"/>
            </p:cNvSpPr>
            <p:nvPr/>
          </p:nvSpPr>
          <p:spPr bwMode="auto">
            <a:xfrm>
              <a:off x="1905000" y="2463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90</a:t>
              </a:r>
            </a:p>
          </p:txBody>
        </p:sp>
        <p:sp>
          <p:nvSpPr>
            <p:cNvPr id="17" name="Rectangle 19"/>
            <p:cNvSpPr>
              <a:spLocks noChangeArrowheads="1"/>
            </p:cNvSpPr>
            <p:nvPr/>
          </p:nvSpPr>
          <p:spPr bwMode="auto">
            <a:xfrm>
              <a:off x="2857500" y="2463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135</a:t>
              </a:r>
            </a:p>
          </p:txBody>
        </p:sp>
        <p:sp>
          <p:nvSpPr>
            <p:cNvPr id="18" name="Rectangle 20"/>
            <p:cNvSpPr>
              <a:spLocks noChangeArrowheads="1"/>
            </p:cNvSpPr>
            <p:nvPr/>
          </p:nvSpPr>
          <p:spPr bwMode="auto">
            <a:xfrm>
              <a:off x="3810000" y="2463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164</a:t>
              </a:r>
            </a:p>
          </p:txBody>
        </p:sp>
        <p:sp>
          <p:nvSpPr>
            <p:cNvPr id="19" name="Rectangle 21"/>
            <p:cNvSpPr>
              <a:spLocks noChangeArrowheads="1"/>
            </p:cNvSpPr>
            <p:nvPr/>
          </p:nvSpPr>
          <p:spPr bwMode="auto">
            <a:xfrm>
              <a:off x="4762501" y="2463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186</a:t>
              </a:r>
            </a:p>
          </p:txBody>
        </p:sp>
        <p:sp>
          <p:nvSpPr>
            <p:cNvPr id="20" name="Rectangle 22"/>
            <p:cNvSpPr>
              <a:spLocks noChangeArrowheads="1"/>
            </p:cNvSpPr>
            <p:nvPr/>
          </p:nvSpPr>
          <p:spPr bwMode="auto">
            <a:xfrm>
              <a:off x="1905000" y="2844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14</a:t>
              </a:r>
            </a:p>
          </p:txBody>
        </p:sp>
        <p:sp>
          <p:nvSpPr>
            <p:cNvPr id="21" name="Rectangle 23"/>
            <p:cNvSpPr>
              <a:spLocks noChangeArrowheads="1"/>
            </p:cNvSpPr>
            <p:nvPr/>
          </p:nvSpPr>
          <p:spPr bwMode="auto">
            <a:xfrm>
              <a:off x="2857500" y="2844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dirty="0">
                  <a:solidFill>
                    <a:srgbClr val="000000"/>
                  </a:solidFill>
                  <a:latin typeface="+mj-lt"/>
                  <a:cs typeface="+mn-cs"/>
                </a:rPr>
                <a:t>19</a:t>
              </a:r>
            </a:p>
          </p:txBody>
        </p:sp>
        <p:sp>
          <p:nvSpPr>
            <p:cNvPr id="22" name="Rectangle 24"/>
            <p:cNvSpPr>
              <a:spLocks noChangeArrowheads="1"/>
            </p:cNvSpPr>
            <p:nvPr/>
          </p:nvSpPr>
          <p:spPr bwMode="auto">
            <a:xfrm>
              <a:off x="3810000" y="2844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22.3</a:t>
              </a:r>
            </a:p>
          </p:txBody>
        </p:sp>
        <p:sp>
          <p:nvSpPr>
            <p:cNvPr id="23" name="Rectangle 25"/>
            <p:cNvSpPr>
              <a:spLocks noChangeArrowheads="1"/>
            </p:cNvSpPr>
            <p:nvPr/>
          </p:nvSpPr>
          <p:spPr bwMode="auto">
            <a:xfrm>
              <a:off x="4762501" y="2844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24.7</a:t>
              </a:r>
            </a:p>
          </p:txBody>
        </p:sp>
        <p:sp>
          <p:nvSpPr>
            <p:cNvPr id="24" name="Rectangle 26"/>
            <p:cNvSpPr>
              <a:spLocks noChangeArrowheads="1"/>
            </p:cNvSpPr>
            <p:nvPr/>
          </p:nvSpPr>
          <p:spPr bwMode="auto">
            <a:xfrm>
              <a:off x="1905000" y="3225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8.26</a:t>
              </a:r>
            </a:p>
          </p:txBody>
        </p:sp>
        <p:sp>
          <p:nvSpPr>
            <p:cNvPr id="25" name="Rectangle 27"/>
            <p:cNvSpPr>
              <a:spLocks noChangeArrowheads="1"/>
            </p:cNvSpPr>
            <p:nvPr/>
          </p:nvSpPr>
          <p:spPr bwMode="auto">
            <a:xfrm>
              <a:off x="2857500" y="3225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10.6</a:t>
              </a:r>
            </a:p>
          </p:txBody>
        </p:sp>
        <p:sp>
          <p:nvSpPr>
            <p:cNvPr id="26" name="Rectangle 28"/>
            <p:cNvSpPr>
              <a:spLocks noChangeArrowheads="1"/>
            </p:cNvSpPr>
            <p:nvPr/>
          </p:nvSpPr>
          <p:spPr bwMode="auto">
            <a:xfrm>
              <a:off x="3810000" y="3225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12.2</a:t>
              </a:r>
            </a:p>
          </p:txBody>
        </p:sp>
        <p:sp>
          <p:nvSpPr>
            <p:cNvPr id="27" name="Rectangle 29"/>
            <p:cNvSpPr>
              <a:spLocks noChangeArrowheads="1"/>
            </p:cNvSpPr>
            <p:nvPr/>
          </p:nvSpPr>
          <p:spPr bwMode="auto">
            <a:xfrm>
              <a:off x="4762501" y="3225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13.3</a:t>
              </a:r>
            </a:p>
          </p:txBody>
        </p:sp>
        <p:sp>
          <p:nvSpPr>
            <p:cNvPr id="28" name="Rectangle 30"/>
            <p:cNvSpPr>
              <a:spLocks noChangeArrowheads="1"/>
            </p:cNvSpPr>
            <p:nvPr/>
          </p:nvSpPr>
          <p:spPr bwMode="auto">
            <a:xfrm>
              <a:off x="1905000" y="3606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6.51</a:t>
              </a:r>
            </a:p>
          </p:txBody>
        </p:sp>
        <p:sp>
          <p:nvSpPr>
            <p:cNvPr id="29" name="Rectangle 31"/>
            <p:cNvSpPr>
              <a:spLocks noChangeArrowheads="1"/>
            </p:cNvSpPr>
            <p:nvPr/>
          </p:nvSpPr>
          <p:spPr bwMode="auto">
            <a:xfrm>
              <a:off x="2857500" y="3606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8.12</a:t>
              </a:r>
            </a:p>
          </p:txBody>
        </p:sp>
        <p:sp>
          <p:nvSpPr>
            <p:cNvPr id="30" name="Rectangle 32"/>
            <p:cNvSpPr>
              <a:spLocks noChangeArrowheads="1"/>
            </p:cNvSpPr>
            <p:nvPr/>
          </p:nvSpPr>
          <p:spPr bwMode="auto">
            <a:xfrm>
              <a:off x="3810000" y="3606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9.17</a:t>
              </a:r>
            </a:p>
          </p:txBody>
        </p:sp>
        <p:sp>
          <p:nvSpPr>
            <p:cNvPr id="31" name="Rectangle 33"/>
            <p:cNvSpPr>
              <a:spLocks noChangeArrowheads="1"/>
            </p:cNvSpPr>
            <p:nvPr/>
          </p:nvSpPr>
          <p:spPr bwMode="auto">
            <a:xfrm>
              <a:off x="4762501" y="3606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9.96</a:t>
              </a:r>
            </a:p>
          </p:txBody>
        </p:sp>
        <p:sp>
          <p:nvSpPr>
            <p:cNvPr id="32" name="Rectangle 34"/>
            <p:cNvSpPr>
              <a:spLocks noChangeArrowheads="1"/>
            </p:cNvSpPr>
            <p:nvPr/>
          </p:nvSpPr>
          <p:spPr bwMode="auto">
            <a:xfrm>
              <a:off x="1905000" y="3987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33" name="Rectangle 35"/>
            <p:cNvSpPr>
              <a:spLocks noChangeArrowheads="1"/>
            </p:cNvSpPr>
            <p:nvPr/>
          </p:nvSpPr>
          <p:spPr bwMode="auto">
            <a:xfrm>
              <a:off x="2857500" y="3987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34" name="Rectangle 36"/>
            <p:cNvSpPr>
              <a:spLocks noChangeArrowheads="1"/>
            </p:cNvSpPr>
            <p:nvPr/>
          </p:nvSpPr>
          <p:spPr bwMode="auto">
            <a:xfrm>
              <a:off x="3810000" y="3987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35" name="Rectangle 37"/>
            <p:cNvSpPr>
              <a:spLocks noChangeArrowheads="1"/>
            </p:cNvSpPr>
            <p:nvPr/>
          </p:nvSpPr>
          <p:spPr bwMode="auto">
            <a:xfrm>
              <a:off x="4762500" y="3987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36" name="Rectangle 38"/>
            <p:cNvSpPr>
              <a:spLocks noChangeArrowheads="1"/>
            </p:cNvSpPr>
            <p:nvPr/>
          </p:nvSpPr>
          <p:spPr bwMode="auto">
            <a:xfrm>
              <a:off x="1905000" y="4368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37" name="Rectangle 39"/>
            <p:cNvSpPr>
              <a:spLocks noChangeArrowheads="1"/>
            </p:cNvSpPr>
            <p:nvPr/>
          </p:nvSpPr>
          <p:spPr bwMode="auto">
            <a:xfrm>
              <a:off x="2857500" y="4368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38" name="Rectangle 40"/>
            <p:cNvSpPr>
              <a:spLocks noChangeArrowheads="1"/>
            </p:cNvSpPr>
            <p:nvPr/>
          </p:nvSpPr>
          <p:spPr bwMode="auto">
            <a:xfrm>
              <a:off x="3810000" y="4368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39" name="Rectangle 41"/>
            <p:cNvSpPr>
              <a:spLocks noChangeArrowheads="1"/>
            </p:cNvSpPr>
            <p:nvPr/>
          </p:nvSpPr>
          <p:spPr bwMode="auto">
            <a:xfrm>
              <a:off x="4762500" y="4368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40" name="Rectangle 42"/>
            <p:cNvSpPr>
              <a:spLocks noChangeArrowheads="1"/>
            </p:cNvSpPr>
            <p:nvPr/>
          </p:nvSpPr>
          <p:spPr bwMode="auto">
            <a:xfrm>
              <a:off x="1905000" y="4749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4.39</a:t>
              </a:r>
            </a:p>
          </p:txBody>
        </p:sp>
        <p:sp>
          <p:nvSpPr>
            <p:cNvPr id="41" name="Rectangle 43"/>
            <p:cNvSpPr>
              <a:spLocks noChangeArrowheads="1"/>
            </p:cNvSpPr>
            <p:nvPr/>
          </p:nvSpPr>
          <p:spPr bwMode="auto">
            <a:xfrm>
              <a:off x="2857500" y="4749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5.14</a:t>
              </a:r>
            </a:p>
          </p:txBody>
        </p:sp>
        <p:sp>
          <p:nvSpPr>
            <p:cNvPr id="42" name="Rectangle 44"/>
            <p:cNvSpPr>
              <a:spLocks noChangeArrowheads="1"/>
            </p:cNvSpPr>
            <p:nvPr/>
          </p:nvSpPr>
          <p:spPr bwMode="auto">
            <a:xfrm>
              <a:off x="3810000" y="4749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5.62</a:t>
              </a:r>
            </a:p>
          </p:txBody>
        </p:sp>
        <p:sp>
          <p:nvSpPr>
            <p:cNvPr id="43" name="Rectangle 45"/>
            <p:cNvSpPr>
              <a:spLocks noChangeArrowheads="1"/>
            </p:cNvSpPr>
            <p:nvPr/>
          </p:nvSpPr>
          <p:spPr bwMode="auto">
            <a:xfrm>
              <a:off x="4762501" y="4749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5.97</a:t>
              </a:r>
            </a:p>
          </p:txBody>
        </p:sp>
        <p:sp>
          <p:nvSpPr>
            <p:cNvPr id="44" name="Rectangle 46"/>
            <p:cNvSpPr>
              <a:spLocks noChangeArrowheads="1"/>
            </p:cNvSpPr>
            <p:nvPr/>
          </p:nvSpPr>
          <p:spPr bwMode="auto">
            <a:xfrm>
              <a:off x="1905000" y="5130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4.32</a:t>
              </a:r>
            </a:p>
          </p:txBody>
        </p:sp>
        <p:sp>
          <p:nvSpPr>
            <p:cNvPr id="45" name="Rectangle 47"/>
            <p:cNvSpPr>
              <a:spLocks noChangeArrowheads="1"/>
            </p:cNvSpPr>
            <p:nvPr/>
          </p:nvSpPr>
          <p:spPr bwMode="auto">
            <a:xfrm>
              <a:off x="2857500" y="5130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5.04</a:t>
              </a:r>
            </a:p>
          </p:txBody>
        </p:sp>
        <p:sp>
          <p:nvSpPr>
            <p:cNvPr id="46" name="Rectangle 48"/>
            <p:cNvSpPr>
              <a:spLocks noChangeArrowheads="1"/>
            </p:cNvSpPr>
            <p:nvPr/>
          </p:nvSpPr>
          <p:spPr bwMode="auto">
            <a:xfrm>
              <a:off x="3810000" y="5130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5.50</a:t>
              </a:r>
            </a:p>
          </p:txBody>
        </p:sp>
        <p:sp>
          <p:nvSpPr>
            <p:cNvPr id="47" name="Rectangle 49"/>
            <p:cNvSpPr>
              <a:spLocks noChangeArrowheads="1"/>
            </p:cNvSpPr>
            <p:nvPr/>
          </p:nvSpPr>
          <p:spPr bwMode="auto">
            <a:xfrm>
              <a:off x="4762501" y="5130974"/>
              <a:ext cx="939800" cy="368300"/>
            </a:xfrm>
            <a:prstGeom prst="rect">
              <a:avLst/>
            </a:prstGeom>
            <a:solidFill>
              <a:srgbClr val="FFFFFF"/>
            </a:solidFill>
            <a:ln w="12699">
              <a:solidFill>
                <a:srgbClr val="FF0000"/>
              </a:solidFill>
              <a:miter lim="800000"/>
              <a:headEnd/>
              <a:tailEnd/>
            </a:ln>
          </p:spPr>
          <p:txBody>
            <a:bodyPr lIns="90488" tIns="44450" rIns="90488" bIns="44450" anchor="ctr"/>
            <a:lstStyle/>
            <a:p>
              <a:pPr algn="ctr" eaLnBrk="0" hangingPunct="0">
                <a:lnSpc>
                  <a:spcPct val="90000"/>
                </a:lnSpc>
                <a:defRPr/>
              </a:pPr>
              <a:r>
                <a:rPr lang="en-US" sz="1800" b="1" i="0">
                  <a:solidFill>
                    <a:srgbClr val="000000"/>
                  </a:solidFill>
                  <a:latin typeface="+mj-lt"/>
                  <a:cs typeface="+mn-cs"/>
                </a:rPr>
                <a:t>5.84</a:t>
              </a:r>
            </a:p>
          </p:txBody>
        </p:sp>
        <p:sp>
          <p:nvSpPr>
            <p:cNvPr id="48" name="Rectangle 50"/>
            <p:cNvSpPr>
              <a:spLocks noChangeArrowheads="1"/>
            </p:cNvSpPr>
            <p:nvPr/>
          </p:nvSpPr>
          <p:spPr bwMode="auto">
            <a:xfrm>
              <a:off x="1027113" y="4380087"/>
              <a:ext cx="250825" cy="349250"/>
            </a:xfrm>
            <a:prstGeom prst="rect">
              <a:avLst/>
            </a:prstGeom>
            <a:solidFill>
              <a:srgbClr val="CECECE"/>
            </a:solidFill>
            <a:ln w="12699">
              <a:solidFill>
                <a:srgbClr val="FF0000"/>
              </a:solidFill>
              <a:miter lim="800000"/>
              <a:headEnd/>
              <a:tailEnd/>
            </a:ln>
          </p:spPr>
          <p:txBody>
            <a:bodyPr wrap="none" lIns="90488" tIns="44450" rIns="90488" bIns="44450">
              <a:spAutoFit/>
            </a:bodyPr>
            <a:lstStyle/>
            <a:p>
              <a:pPr eaLnBrk="0" hangingPunct="0">
                <a:lnSpc>
                  <a:spcPct val="90000"/>
                </a:lnSpc>
              </a:pPr>
              <a:r>
                <a:rPr lang="en-US" sz="1800" b="1" i="0">
                  <a:solidFill>
                    <a:srgbClr val="000000"/>
                  </a:solidFill>
                </a:rPr>
                <a:t>.</a:t>
              </a:r>
            </a:p>
          </p:txBody>
        </p:sp>
        <p:sp>
          <p:nvSpPr>
            <p:cNvPr id="49" name="Rectangle 51"/>
            <p:cNvSpPr>
              <a:spLocks noChangeArrowheads="1"/>
            </p:cNvSpPr>
            <p:nvPr/>
          </p:nvSpPr>
          <p:spPr bwMode="auto">
            <a:xfrm>
              <a:off x="5695950" y="1930574"/>
              <a:ext cx="939800" cy="520700"/>
            </a:xfrm>
            <a:prstGeom prst="rect">
              <a:avLst/>
            </a:prstGeom>
            <a:solidFill>
              <a:srgbClr val="A2C1FE"/>
            </a:solidFill>
            <a:ln w="12699">
              <a:solidFill>
                <a:srgbClr val="FF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a:t>
              </a:r>
            </a:p>
          </p:txBody>
        </p:sp>
        <p:sp>
          <p:nvSpPr>
            <p:cNvPr id="50" name="Rectangle 52"/>
            <p:cNvSpPr>
              <a:spLocks noChangeArrowheads="1"/>
            </p:cNvSpPr>
            <p:nvPr/>
          </p:nvSpPr>
          <p:spPr bwMode="auto">
            <a:xfrm>
              <a:off x="5695950" y="2463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51" name="Rectangle 53"/>
            <p:cNvSpPr>
              <a:spLocks noChangeArrowheads="1"/>
            </p:cNvSpPr>
            <p:nvPr/>
          </p:nvSpPr>
          <p:spPr bwMode="auto">
            <a:xfrm>
              <a:off x="5695950" y="2844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52" name="Rectangle 54"/>
            <p:cNvSpPr>
              <a:spLocks noChangeArrowheads="1"/>
            </p:cNvSpPr>
            <p:nvPr/>
          </p:nvSpPr>
          <p:spPr bwMode="auto">
            <a:xfrm>
              <a:off x="5695950" y="3225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53" name="Rectangle 55"/>
            <p:cNvSpPr>
              <a:spLocks noChangeArrowheads="1"/>
            </p:cNvSpPr>
            <p:nvPr/>
          </p:nvSpPr>
          <p:spPr bwMode="auto">
            <a:xfrm>
              <a:off x="5695950" y="3606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54" name="Rectangle 56"/>
            <p:cNvSpPr>
              <a:spLocks noChangeArrowheads="1"/>
            </p:cNvSpPr>
            <p:nvPr/>
          </p:nvSpPr>
          <p:spPr bwMode="auto">
            <a:xfrm>
              <a:off x="5695950" y="3987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55" name="Rectangle 57"/>
            <p:cNvSpPr>
              <a:spLocks noChangeArrowheads="1"/>
            </p:cNvSpPr>
            <p:nvPr/>
          </p:nvSpPr>
          <p:spPr bwMode="auto">
            <a:xfrm>
              <a:off x="5695950" y="4368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56" name="Rectangle 58"/>
            <p:cNvSpPr>
              <a:spLocks noChangeArrowheads="1"/>
            </p:cNvSpPr>
            <p:nvPr/>
          </p:nvSpPr>
          <p:spPr bwMode="auto">
            <a:xfrm>
              <a:off x="5695950" y="4749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57" name="Rectangle 59"/>
            <p:cNvSpPr>
              <a:spLocks noChangeArrowheads="1"/>
            </p:cNvSpPr>
            <p:nvPr/>
          </p:nvSpPr>
          <p:spPr bwMode="auto">
            <a:xfrm>
              <a:off x="5695950" y="5130974"/>
              <a:ext cx="939800" cy="368300"/>
            </a:xfrm>
            <a:prstGeom prst="rect">
              <a:avLst/>
            </a:prstGeom>
            <a:solidFill>
              <a:srgbClr val="FFFFFF"/>
            </a:solidFill>
            <a:ln w="12699">
              <a:solidFill>
                <a:srgbClr val="FF0000"/>
              </a:solidFill>
              <a:miter lim="800000"/>
              <a:headEnd/>
              <a:tailEnd/>
            </a:ln>
          </p:spPr>
          <p:txBody>
            <a:bodyPr wrap="none" anchor="ctr"/>
            <a:lstStyle/>
            <a:p>
              <a:pPr eaLnBrk="0" hangingPunct="0"/>
              <a:endParaRPr lang="en-US"/>
            </a:p>
          </p:txBody>
        </p:sp>
        <p:sp>
          <p:nvSpPr>
            <p:cNvPr id="58" name="Rectangle 61"/>
            <p:cNvSpPr>
              <a:spLocks noChangeArrowheads="1"/>
            </p:cNvSpPr>
            <p:nvPr/>
          </p:nvSpPr>
          <p:spPr bwMode="auto">
            <a:xfrm>
              <a:off x="1905000" y="1282874"/>
              <a:ext cx="4730751" cy="635000"/>
            </a:xfrm>
            <a:prstGeom prst="rect">
              <a:avLst/>
            </a:prstGeom>
            <a:solidFill>
              <a:srgbClr val="66FF66"/>
            </a:solidFill>
            <a:ln w="12699">
              <a:solidFill>
                <a:srgbClr val="FF0000"/>
              </a:solidFill>
              <a:miter lim="800000"/>
              <a:headEnd/>
              <a:tailEnd/>
            </a:ln>
          </p:spPr>
          <p:txBody>
            <a:bodyPr wrap="none" lIns="90488" tIns="44450" rIns="90488" bIns="44450" anchor="ctr"/>
            <a:lstStyle/>
            <a:p>
              <a:pPr algn="ctr" eaLnBrk="0" hangingPunct="0">
                <a:defRPr/>
              </a:pPr>
              <a:r>
                <a:rPr lang="en-US" sz="1800" b="1" i="0" dirty="0">
                  <a:latin typeface="+mj-lt"/>
                  <a:cs typeface="+mn-cs"/>
                </a:rPr>
                <a:t>Number of Populations</a:t>
              </a:r>
            </a:p>
          </p:txBody>
        </p:sp>
        <p:graphicFrame>
          <p:nvGraphicFramePr>
            <p:cNvPr id="59" name="Object 63">
              <a:hlinkClick r:id="" action="ppaction://ole?verb=0"/>
            </p:cNvPr>
            <p:cNvGraphicFramePr>
              <a:graphicFrameLocks/>
            </p:cNvGraphicFramePr>
            <p:nvPr>
              <p:extLst>
                <p:ext uri="{D42A27DB-BD31-4B8C-83A1-F6EECF244321}">
                  <p14:modId xmlns:p14="http://schemas.microsoft.com/office/powerpoint/2010/main" val="3356114625"/>
                </p:ext>
              </p:extLst>
            </p:nvPr>
          </p:nvGraphicFramePr>
          <p:xfrm>
            <a:off x="6748464" y="1463849"/>
            <a:ext cx="1951037" cy="863600"/>
          </p:xfrm>
          <a:graphic>
            <a:graphicData uri="http://schemas.openxmlformats.org/presentationml/2006/ole">
              <mc:AlternateContent xmlns:mc="http://schemas.openxmlformats.org/markup-compatibility/2006">
                <mc:Choice xmlns:v="urn:schemas-microsoft-com:vml" Requires="v">
                  <p:oleObj spid="_x0000_s41002" name="Equation" r:id="rId3" imgW="863280" imgH="304560" progId="Equation.3">
                    <p:embed/>
                  </p:oleObj>
                </mc:Choice>
                <mc:Fallback>
                  <p:oleObj name="Equation" r:id="rId3" imgW="863280" imgH="304560" progId="Equation.3">
                    <p:embed/>
                    <p:pic>
                      <p:nvPicPr>
                        <p:cNvPr id="0" name=""/>
                        <p:cNvPicPr preferRelativeResize="0">
                          <a:picLocks noChangeArrowheads="1"/>
                        </p:cNvPicPr>
                        <p:nvPr/>
                      </p:nvPicPr>
                      <p:blipFill>
                        <a:blip r:embed="rId4"/>
                        <a:srcRect/>
                        <a:stretch>
                          <a:fillRect/>
                        </a:stretch>
                      </p:blipFill>
                      <p:spPr bwMode="auto">
                        <a:xfrm>
                          <a:off x="6748464" y="1463849"/>
                          <a:ext cx="1951037" cy="863600"/>
                        </a:xfrm>
                        <a:prstGeom prst="rect">
                          <a:avLst/>
                        </a:prstGeom>
                        <a:solidFill>
                          <a:schemeClr val="bg1"/>
                        </a:solidFill>
                        <a:ln w="50799">
                          <a:solidFill>
                            <a:srgbClr val="FF0000"/>
                          </a:solidFill>
                          <a:miter lim="800000"/>
                          <a:headEnd/>
                          <a:tailEnd/>
                        </a:ln>
                        <a:effectLst/>
                      </p:spPr>
                    </p:pic>
                  </p:oleObj>
                </mc:Fallback>
              </mc:AlternateContent>
            </a:graphicData>
          </a:graphic>
        </p:graphicFrame>
        <p:sp>
          <p:nvSpPr>
            <p:cNvPr id="60" name="Oval 64"/>
            <p:cNvSpPr>
              <a:spLocks noChangeArrowheads="1"/>
            </p:cNvSpPr>
            <p:nvPr/>
          </p:nvSpPr>
          <p:spPr bwMode="auto">
            <a:xfrm>
              <a:off x="2814638" y="5146849"/>
              <a:ext cx="892175" cy="377825"/>
            </a:xfrm>
            <a:prstGeom prst="ellipse">
              <a:avLst/>
            </a:prstGeom>
            <a:noFill/>
            <a:ln w="50800">
              <a:solidFill>
                <a:srgbClr val="99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61" name="Arc 65"/>
            <p:cNvSpPr>
              <a:spLocks/>
            </p:cNvSpPr>
            <p:nvPr/>
          </p:nvSpPr>
          <p:spPr bwMode="auto">
            <a:xfrm>
              <a:off x="3200400" y="2197274"/>
              <a:ext cx="3789363" cy="29464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4"/>
                    <a:pt x="9665" y="4"/>
                    <a:pt x="21591" y="0"/>
                  </a:cubicBezTo>
                </a:path>
                <a:path w="21600" h="21600" stroke="0" extrusionOk="0">
                  <a:moveTo>
                    <a:pt x="0" y="21600"/>
                  </a:moveTo>
                  <a:cubicBezTo>
                    <a:pt x="0" y="9674"/>
                    <a:pt x="9665" y="4"/>
                    <a:pt x="21591" y="0"/>
                  </a:cubicBezTo>
                  <a:lnTo>
                    <a:pt x="21600" y="21600"/>
                  </a:lnTo>
                  <a:close/>
                </a:path>
              </a:pathLst>
            </a:custGeom>
            <a:noFill/>
            <a:ln w="50800" cap="rnd">
              <a:solidFill>
                <a:srgbClr val="99CC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2" name="Title 65"/>
          <p:cNvSpPr txBox="1">
            <a:spLocks/>
          </p:cNvSpPr>
          <p:nvPr/>
        </p:nvSpPr>
        <p:spPr>
          <a:xfrm>
            <a:off x="381000" y="230188"/>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i="1" dirty="0" smtClean="0">
                <a:solidFill>
                  <a:srgbClr val="00B0F0"/>
                </a:solidFill>
              </a:rPr>
              <a:t>q</a:t>
            </a:r>
            <a:r>
              <a:rPr lang="en-US" dirty="0" smtClean="0">
                <a:solidFill>
                  <a:srgbClr val="00B0F0"/>
                </a:solidFill>
              </a:rPr>
              <a:t> Values for </a:t>
            </a:r>
            <a:r>
              <a:rPr lang="en-US" i="1" dirty="0" smtClean="0">
                <a:solidFill>
                  <a:srgbClr val="00B0F0"/>
                </a:solidFill>
                <a:latin typeface="Symbol" pitchFamily="18" charset="2"/>
              </a:rPr>
              <a:t></a:t>
            </a:r>
            <a:r>
              <a:rPr lang="en-US" dirty="0" smtClean="0">
                <a:solidFill>
                  <a:srgbClr val="00B0F0"/>
                </a:solidFill>
              </a:rPr>
              <a:t> = 0.01</a:t>
            </a:r>
          </a:p>
        </p:txBody>
      </p:sp>
    </p:spTree>
    <p:extLst>
      <p:ext uri="{BB962C8B-B14F-4D97-AF65-F5344CB8AC3E}">
        <p14:creationId xmlns:p14="http://schemas.microsoft.com/office/powerpoint/2010/main" val="3779572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0">
            <a:hlinkClick r:id="" action="ppaction://ole?verb=0"/>
          </p:cNvPr>
          <p:cNvGraphicFramePr>
            <a:graphicFrameLocks/>
          </p:cNvGraphicFramePr>
          <p:nvPr>
            <p:extLst>
              <p:ext uri="{D42A27DB-BD31-4B8C-83A1-F6EECF244321}">
                <p14:modId xmlns:p14="http://schemas.microsoft.com/office/powerpoint/2010/main" val="470184690"/>
              </p:ext>
            </p:extLst>
          </p:nvPr>
        </p:nvGraphicFramePr>
        <p:xfrm>
          <a:off x="685800" y="1917700"/>
          <a:ext cx="7847013" cy="3644900"/>
        </p:xfrm>
        <a:graphic>
          <a:graphicData uri="http://schemas.openxmlformats.org/presentationml/2006/ole">
            <mc:AlternateContent xmlns:mc="http://schemas.openxmlformats.org/markup-compatibility/2006">
              <mc:Choice xmlns:v="urn:schemas-microsoft-com:vml" Requires="v">
                <p:oleObj spid="_x0000_s42025" name="Equation" r:id="rId3" imgW="2995560" imgH="1395360" progId="Equation.3">
                  <p:embed/>
                </p:oleObj>
              </mc:Choice>
              <mc:Fallback>
                <p:oleObj name="Equation" r:id="rId3" imgW="2995560" imgH="139536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17700"/>
                        <a:ext cx="7847013" cy="3644900"/>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Tukey’s HSD Test </a:t>
            </a:r>
            <a:br>
              <a:rPr lang="en-US" smtClean="0"/>
            </a:br>
            <a:r>
              <a:rPr lang="en-US" smtClean="0"/>
              <a:t>for the Employee Age Data</a:t>
            </a:r>
          </a:p>
        </p:txBody>
      </p:sp>
    </p:spTree>
    <p:extLst>
      <p:ext uri="{BB962C8B-B14F-4D97-AF65-F5344CB8AC3E}">
        <p14:creationId xmlns:p14="http://schemas.microsoft.com/office/powerpoint/2010/main" val="3779572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extLst>
              <p:ext uri="{D42A27DB-BD31-4B8C-83A1-F6EECF244321}">
                <p14:modId xmlns:p14="http://schemas.microsoft.com/office/powerpoint/2010/main" val="1887590279"/>
              </p:ext>
            </p:extLst>
          </p:nvPr>
        </p:nvGraphicFramePr>
        <p:xfrm>
          <a:off x="938213" y="2043113"/>
          <a:ext cx="7265987" cy="2773362"/>
        </p:xfrm>
        <a:graphic>
          <a:graphicData uri="http://schemas.openxmlformats.org/presentationml/2006/ole">
            <mc:AlternateContent xmlns:mc="http://schemas.openxmlformats.org/markup-compatibility/2006">
              <mc:Choice xmlns:v="urn:schemas-microsoft-com:vml" Requires="v">
                <p:oleObj spid="_x0000_s43048" name="Equation" r:id="rId3" imgW="4724280" imgH="1638000" progId="">
                  <p:embed/>
                </p:oleObj>
              </mc:Choice>
              <mc:Fallback>
                <p:oleObj name="Equation" r:id="rId3" imgW="4724280" imgH="163800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2043113"/>
                        <a:ext cx="7265987" cy="2773362"/>
                      </a:xfrm>
                      <a:prstGeom prst="rect">
                        <a:avLst/>
                      </a:prstGeom>
                      <a:solidFill>
                        <a:schemeClr val="bg1"/>
                      </a:solidFill>
                      <a:ln w="50799">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err="1" smtClean="0">
                <a:solidFill>
                  <a:srgbClr val="00B0F0"/>
                </a:solidFill>
                <a:latin typeface="Times New Roman" pitchFamily="18" charset="0"/>
                <a:cs typeface="Times New Roman" pitchFamily="18" charset="0"/>
              </a:rPr>
              <a:t>Tukey</a:t>
            </a:r>
            <a:r>
              <a:rPr lang="en-US" sz="3200" dirty="0" smtClean="0">
                <a:solidFill>
                  <a:srgbClr val="00B0F0"/>
                </a:solidFill>
                <a:latin typeface="Times New Roman" pitchFamily="18" charset="0"/>
                <a:cs typeface="Times New Roman" pitchFamily="18" charset="0"/>
              </a:rPr>
              <a:t>-Kramer Procedure: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The Case of Unequal Sample Sizes</a:t>
            </a:r>
          </a:p>
        </p:txBody>
      </p:sp>
    </p:spTree>
    <p:extLst>
      <p:ext uri="{BB962C8B-B14F-4D97-AF65-F5344CB8AC3E}">
        <p14:creationId xmlns:p14="http://schemas.microsoft.com/office/powerpoint/2010/main" val="3779572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Freighter Example: Means and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Sample Sizes for the Four Operators</a:t>
            </a:r>
          </a:p>
        </p:txBody>
      </p:sp>
      <p:sp>
        <p:nvSpPr>
          <p:cNvPr id="3" name="Content Placeholder 5"/>
          <p:cNvSpPr txBox="1">
            <a:spLocks/>
          </p:cNvSpPr>
          <p:nvPr/>
        </p:nvSpPr>
        <p:spPr>
          <a:xfrm>
            <a:off x="609600" y="1647825"/>
            <a:ext cx="8024812" cy="2720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pPr>
            <a:r>
              <a:rPr lang="en-US" dirty="0" smtClean="0">
                <a:latin typeface="Times New Roman" pitchFamily="18" charset="0"/>
                <a:cs typeface="Times New Roman" pitchFamily="18" charset="0"/>
              </a:rPr>
              <a:t>A metal-manufacturing firm wants to test the tensile strength of a given metal under varying conditions of temperature. Suppose that in the design phase, the metal is processed under five different temperature conditions and that random samples of size five are taken under each temperature condition. The data follow.</a:t>
            </a:r>
          </a:p>
        </p:txBody>
      </p:sp>
    </p:spTree>
    <p:extLst>
      <p:ext uri="{BB962C8B-B14F-4D97-AF65-F5344CB8AC3E}">
        <p14:creationId xmlns:p14="http://schemas.microsoft.com/office/powerpoint/2010/main" val="3779572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1333500" y="2187575"/>
            <a:ext cx="6477000" cy="2482850"/>
            <a:chOff x="1447800" y="2286000"/>
            <a:chExt cx="6477000" cy="2482850"/>
          </a:xfrm>
          <a:solidFill>
            <a:schemeClr val="bg1"/>
          </a:solidFill>
        </p:grpSpPr>
        <p:sp>
          <p:nvSpPr>
            <p:cNvPr id="3" name="Rectangle 5"/>
            <p:cNvSpPr>
              <a:spLocks noChangeArrowheads="1"/>
            </p:cNvSpPr>
            <p:nvPr/>
          </p:nvSpPr>
          <p:spPr bwMode="auto">
            <a:xfrm>
              <a:off x="1447800" y="2286000"/>
              <a:ext cx="6477000" cy="2482850"/>
            </a:xfrm>
            <a:prstGeom prst="rect">
              <a:avLst/>
            </a:prstGeom>
            <a:grpFill/>
            <a:ln w="50799">
              <a:solidFill>
                <a:srgbClr val="F6BF69"/>
              </a:solidFill>
              <a:miter lim="800000"/>
              <a:headEnd/>
              <a:tailEnd/>
            </a:ln>
          </p:spPr>
          <p:txBody>
            <a:bodyPr wrap="none" anchor="ctr"/>
            <a:lstStyle/>
            <a:p>
              <a:pPr eaLnBrk="0" hangingPunct="0"/>
              <a:endParaRPr lang="en-US"/>
            </a:p>
          </p:txBody>
        </p:sp>
        <p:sp>
          <p:nvSpPr>
            <p:cNvPr id="4" name="Rectangle 7"/>
            <p:cNvSpPr>
              <a:spLocks noChangeArrowheads="1"/>
            </p:cNvSpPr>
            <p:nvPr/>
          </p:nvSpPr>
          <p:spPr bwMode="auto">
            <a:xfrm>
              <a:off x="1676400" y="2819400"/>
              <a:ext cx="5911850" cy="74613"/>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anchor="ctr"/>
            <a:lstStyle/>
            <a:p>
              <a:pPr eaLnBrk="0" hangingPunct="0"/>
              <a:endParaRPr lang="en-US"/>
            </a:p>
          </p:txBody>
        </p:sp>
        <p:sp>
          <p:nvSpPr>
            <p:cNvPr id="5" name="Rectangle 8"/>
            <p:cNvSpPr>
              <a:spLocks noChangeArrowheads="1"/>
            </p:cNvSpPr>
            <p:nvPr/>
          </p:nvSpPr>
          <p:spPr bwMode="auto">
            <a:xfrm>
              <a:off x="1679575" y="2362200"/>
              <a:ext cx="1439863" cy="490538"/>
            </a:xfrm>
            <a:prstGeom prst="rect">
              <a:avLst/>
            </a:prstGeom>
            <a:grpFill/>
            <a:ln w="12699">
              <a:noFill/>
              <a:miter lim="800000"/>
              <a:headEnd/>
              <a:tailEnd/>
            </a:ln>
          </p:spPr>
          <p:txBody>
            <a:bodyPr wrap="none" lIns="90488" tIns="44450" rIns="90488" bIns="44450">
              <a:spAutoFit/>
            </a:bodyPr>
            <a:lstStyle/>
            <a:p>
              <a:pPr eaLnBrk="0" hangingPunct="0">
                <a:defRPr/>
              </a:pPr>
              <a:r>
                <a:rPr lang="en-US" sz="2600" b="1" i="0">
                  <a:solidFill>
                    <a:srgbClr val="000000"/>
                  </a:solidFill>
                  <a:latin typeface="+mj-lt"/>
                  <a:cs typeface="+mn-cs"/>
                </a:rPr>
                <a:t>Operator</a:t>
              </a:r>
            </a:p>
          </p:txBody>
        </p:sp>
        <p:sp>
          <p:nvSpPr>
            <p:cNvPr id="6" name="Rectangle 9"/>
            <p:cNvSpPr>
              <a:spLocks noChangeArrowheads="1"/>
            </p:cNvSpPr>
            <p:nvPr/>
          </p:nvSpPr>
          <p:spPr bwMode="auto">
            <a:xfrm>
              <a:off x="3948113" y="2362200"/>
              <a:ext cx="1814512" cy="490538"/>
            </a:xfrm>
            <a:prstGeom prst="rect">
              <a:avLst/>
            </a:prstGeom>
            <a:grpFill/>
            <a:ln w="12699">
              <a:noFill/>
              <a:miter lim="800000"/>
              <a:headEnd/>
              <a:tailEnd/>
            </a:ln>
          </p:spPr>
          <p:txBody>
            <a:bodyPr wrap="none" lIns="90488" tIns="44450" rIns="90488" bIns="44450">
              <a:spAutoFit/>
            </a:bodyPr>
            <a:lstStyle/>
            <a:p>
              <a:pPr eaLnBrk="0" hangingPunct="0">
                <a:defRPr/>
              </a:pPr>
              <a:r>
                <a:rPr lang="en-US" sz="2600" b="1" i="0" dirty="0">
                  <a:solidFill>
                    <a:srgbClr val="000000"/>
                  </a:solidFill>
                  <a:latin typeface="+mj-lt"/>
                  <a:cs typeface="+mn-cs"/>
                </a:rPr>
                <a:t>Sample Size</a:t>
              </a:r>
            </a:p>
          </p:txBody>
        </p:sp>
        <p:sp>
          <p:nvSpPr>
            <p:cNvPr id="7" name="Rectangle 10"/>
            <p:cNvSpPr>
              <a:spLocks noChangeArrowheads="1"/>
            </p:cNvSpPr>
            <p:nvPr/>
          </p:nvSpPr>
          <p:spPr bwMode="auto">
            <a:xfrm>
              <a:off x="6594475" y="2362200"/>
              <a:ext cx="1025525" cy="485775"/>
            </a:xfrm>
            <a:prstGeom prst="rect">
              <a:avLst/>
            </a:prstGeom>
            <a:grpFill/>
            <a:ln w="12699">
              <a:noFill/>
              <a:miter lim="800000"/>
              <a:headEnd/>
              <a:tailEnd/>
            </a:ln>
          </p:spPr>
          <p:txBody>
            <a:bodyPr wrap="none" lIns="90488" tIns="44450" rIns="90488" bIns="44450">
              <a:spAutoFit/>
            </a:bodyPr>
            <a:lstStyle/>
            <a:p>
              <a:pPr eaLnBrk="0" hangingPunct="0">
                <a:defRPr/>
              </a:pPr>
              <a:r>
                <a:rPr lang="en-US" sz="2600" b="1" i="0">
                  <a:solidFill>
                    <a:srgbClr val="000000"/>
                  </a:solidFill>
                  <a:latin typeface="+mj-lt"/>
                  <a:cs typeface="+mn-cs"/>
                </a:rPr>
                <a:t>Mean</a:t>
              </a:r>
            </a:p>
          </p:txBody>
        </p:sp>
        <p:sp>
          <p:nvSpPr>
            <p:cNvPr id="8" name="Rectangle 11"/>
            <p:cNvSpPr>
              <a:spLocks noChangeArrowheads="1"/>
            </p:cNvSpPr>
            <p:nvPr/>
          </p:nvSpPr>
          <p:spPr bwMode="auto">
            <a:xfrm>
              <a:off x="1679575" y="2838450"/>
              <a:ext cx="350838" cy="490538"/>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2600" b="1" i="0">
                  <a:solidFill>
                    <a:srgbClr val="000000"/>
                  </a:solidFill>
                  <a:latin typeface="Calibri" pitchFamily="34" charset="0"/>
                </a:rPr>
                <a:t>1</a:t>
              </a:r>
            </a:p>
          </p:txBody>
        </p:sp>
        <p:sp>
          <p:nvSpPr>
            <p:cNvPr id="9" name="Rectangle 12"/>
            <p:cNvSpPr>
              <a:spLocks noChangeArrowheads="1"/>
            </p:cNvSpPr>
            <p:nvPr/>
          </p:nvSpPr>
          <p:spPr bwMode="auto">
            <a:xfrm>
              <a:off x="4648200" y="2838450"/>
              <a:ext cx="350838" cy="490538"/>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2600" b="1" i="0">
                  <a:solidFill>
                    <a:srgbClr val="000000"/>
                  </a:solidFill>
                  <a:latin typeface="Calibri" pitchFamily="34" charset="0"/>
                </a:rPr>
                <a:t>5</a:t>
              </a:r>
            </a:p>
          </p:txBody>
        </p:sp>
        <p:sp>
          <p:nvSpPr>
            <p:cNvPr id="10" name="Rectangle 13"/>
            <p:cNvSpPr>
              <a:spLocks noChangeArrowheads="1"/>
            </p:cNvSpPr>
            <p:nvPr/>
          </p:nvSpPr>
          <p:spPr bwMode="auto">
            <a:xfrm>
              <a:off x="6596063" y="2838450"/>
              <a:ext cx="1114425" cy="490538"/>
            </a:xfrm>
            <a:prstGeom prst="rect">
              <a:avLst/>
            </a:prstGeom>
            <a:grpFill/>
            <a:ln w="12699">
              <a:noFill/>
              <a:miter lim="800000"/>
              <a:headEnd/>
              <a:tailEnd/>
            </a:ln>
          </p:spPr>
          <p:txBody>
            <a:bodyPr wrap="none" lIns="90488" tIns="44450" rIns="90488" bIns="44450">
              <a:spAutoFit/>
            </a:bodyPr>
            <a:lstStyle/>
            <a:p>
              <a:pPr eaLnBrk="0" hangingPunct="0">
                <a:defRPr/>
              </a:pPr>
              <a:r>
                <a:rPr lang="en-US" sz="2600" b="1" i="0">
                  <a:solidFill>
                    <a:srgbClr val="000000"/>
                  </a:solidFill>
                  <a:latin typeface="+mj-lt"/>
                  <a:cs typeface="+mn-cs"/>
                </a:rPr>
                <a:t>6.3180</a:t>
              </a:r>
            </a:p>
          </p:txBody>
        </p:sp>
        <p:sp>
          <p:nvSpPr>
            <p:cNvPr id="11" name="Rectangle 14"/>
            <p:cNvSpPr>
              <a:spLocks noChangeArrowheads="1"/>
            </p:cNvSpPr>
            <p:nvPr/>
          </p:nvSpPr>
          <p:spPr bwMode="auto">
            <a:xfrm>
              <a:off x="1679575" y="3262313"/>
              <a:ext cx="350838" cy="490537"/>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2600" b="1" i="0">
                  <a:solidFill>
                    <a:srgbClr val="000000"/>
                  </a:solidFill>
                  <a:latin typeface="Calibri" pitchFamily="34" charset="0"/>
                </a:rPr>
                <a:t>2</a:t>
              </a:r>
            </a:p>
          </p:txBody>
        </p:sp>
        <p:sp>
          <p:nvSpPr>
            <p:cNvPr id="12" name="Rectangle 15"/>
            <p:cNvSpPr>
              <a:spLocks noChangeArrowheads="1"/>
            </p:cNvSpPr>
            <p:nvPr/>
          </p:nvSpPr>
          <p:spPr bwMode="auto">
            <a:xfrm>
              <a:off x="4648200" y="3262313"/>
              <a:ext cx="350838" cy="490537"/>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2600" b="1" i="0">
                  <a:solidFill>
                    <a:srgbClr val="000000"/>
                  </a:solidFill>
                  <a:latin typeface="Calibri" pitchFamily="34" charset="0"/>
                </a:rPr>
                <a:t>8</a:t>
              </a:r>
            </a:p>
          </p:txBody>
        </p:sp>
        <p:sp>
          <p:nvSpPr>
            <p:cNvPr id="13" name="Rectangle 16"/>
            <p:cNvSpPr>
              <a:spLocks noChangeArrowheads="1"/>
            </p:cNvSpPr>
            <p:nvPr/>
          </p:nvSpPr>
          <p:spPr bwMode="auto">
            <a:xfrm>
              <a:off x="6596063" y="3262313"/>
              <a:ext cx="1114425" cy="490537"/>
            </a:xfrm>
            <a:prstGeom prst="rect">
              <a:avLst/>
            </a:prstGeom>
            <a:grpFill/>
            <a:ln w="12699">
              <a:noFill/>
              <a:miter lim="800000"/>
              <a:headEnd/>
              <a:tailEnd/>
            </a:ln>
          </p:spPr>
          <p:txBody>
            <a:bodyPr wrap="none" lIns="90488" tIns="44450" rIns="90488" bIns="44450">
              <a:spAutoFit/>
            </a:bodyPr>
            <a:lstStyle/>
            <a:p>
              <a:pPr eaLnBrk="0" hangingPunct="0">
                <a:defRPr/>
              </a:pPr>
              <a:r>
                <a:rPr lang="en-US" sz="2600" b="1" i="0">
                  <a:solidFill>
                    <a:srgbClr val="000000"/>
                  </a:solidFill>
                  <a:latin typeface="+mj-lt"/>
                  <a:cs typeface="+mn-cs"/>
                </a:rPr>
                <a:t>6.2775</a:t>
              </a:r>
            </a:p>
          </p:txBody>
        </p:sp>
        <p:sp>
          <p:nvSpPr>
            <p:cNvPr id="14" name="Rectangle 17"/>
            <p:cNvSpPr>
              <a:spLocks noChangeArrowheads="1"/>
            </p:cNvSpPr>
            <p:nvPr/>
          </p:nvSpPr>
          <p:spPr bwMode="auto">
            <a:xfrm>
              <a:off x="1679575" y="3686175"/>
              <a:ext cx="350838" cy="490538"/>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2600" b="1" i="0">
                  <a:solidFill>
                    <a:srgbClr val="000000"/>
                  </a:solidFill>
                  <a:latin typeface="Calibri" pitchFamily="34" charset="0"/>
                </a:rPr>
                <a:t>3</a:t>
              </a:r>
            </a:p>
          </p:txBody>
        </p:sp>
        <p:sp>
          <p:nvSpPr>
            <p:cNvPr id="15" name="Rectangle 18"/>
            <p:cNvSpPr>
              <a:spLocks noChangeArrowheads="1"/>
            </p:cNvSpPr>
            <p:nvPr/>
          </p:nvSpPr>
          <p:spPr bwMode="auto">
            <a:xfrm>
              <a:off x="4648200" y="3686175"/>
              <a:ext cx="350838" cy="490538"/>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2600" b="1" i="0">
                  <a:solidFill>
                    <a:srgbClr val="000000"/>
                  </a:solidFill>
                  <a:latin typeface="Calibri" pitchFamily="34" charset="0"/>
                </a:rPr>
                <a:t>7</a:t>
              </a:r>
            </a:p>
          </p:txBody>
        </p:sp>
        <p:sp>
          <p:nvSpPr>
            <p:cNvPr id="16" name="Rectangle 19"/>
            <p:cNvSpPr>
              <a:spLocks noChangeArrowheads="1"/>
            </p:cNvSpPr>
            <p:nvPr/>
          </p:nvSpPr>
          <p:spPr bwMode="auto">
            <a:xfrm>
              <a:off x="6596063" y="3686175"/>
              <a:ext cx="1114425" cy="490538"/>
            </a:xfrm>
            <a:prstGeom prst="rect">
              <a:avLst/>
            </a:prstGeom>
            <a:grpFill/>
            <a:ln w="12699">
              <a:noFill/>
              <a:miter lim="800000"/>
              <a:headEnd/>
              <a:tailEnd/>
            </a:ln>
          </p:spPr>
          <p:txBody>
            <a:bodyPr wrap="none" lIns="90488" tIns="44450" rIns="90488" bIns="44450">
              <a:spAutoFit/>
            </a:bodyPr>
            <a:lstStyle/>
            <a:p>
              <a:pPr eaLnBrk="0" hangingPunct="0">
                <a:defRPr/>
              </a:pPr>
              <a:r>
                <a:rPr lang="en-US" sz="2600" b="1" i="0">
                  <a:solidFill>
                    <a:srgbClr val="000000"/>
                  </a:solidFill>
                  <a:latin typeface="+mj-lt"/>
                  <a:cs typeface="+mn-cs"/>
                </a:rPr>
                <a:t>6.4886</a:t>
              </a:r>
            </a:p>
          </p:txBody>
        </p:sp>
        <p:sp>
          <p:nvSpPr>
            <p:cNvPr id="17" name="Rectangle 20"/>
            <p:cNvSpPr>
              <a:spLocks noChangeArrowheads="1"/>
            </p:cNvSpPr>
            <p:nvPr/>
          </p:nvSpPr>
          <p:spPr bwMode="auto">
            <a:xfrm>
              <a:off x="1679575" y="4111625"/>
              <a:ext cx="350838" cy="490538"/>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2600" b="1" i="0">
                  <a:solidFill>
                    <a:srgbClr val="000000"/>
                  </a:solidFill>
                  <a:latin typeface="Calibri" pitchFamily="34" charset="0"/>
                </a:rPr>
                <a:t>4</a:t>
              </a:r>
            </a:p>
          </p:txBody>
        </p:sp>
        <p:sp>
          <p:nvSpPr>
            <p:cNvPr id="18" name="Rectangle 21"/>
            <p:cNvSpPr>
              <a:spLocks noChangeArrowheads="1"/>
            </p:cNvSpPr>
            <p:nvPr/>
          </p:nvSpPr>
          <p:spPr bwMode="auto">
            <a:xfrm>
              <a:off x="4648200" y="4111625"/>
              <a:ext cx="350838" cy="490538"/>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2600" b="1" i="0">
                  <a:solidFill>
                    <a:srgbClr val="000000"/>
                  </a:solidFill>
                  <a:latin typeface="Calibri" pitchFamily="34" charset="0"/>
                </a:rPr>
                <a:t>4</a:t>
              </a:r>
            </a:p>
          </p:txBody>
        </p:sp>
        <p:sp>
          <p:nvSpPr>
            <p:cNvPr id="19" name="Rectangle 22"/>
            <p:cNvSpPr>
              <a:spLocks noChangeArrowheads="1"/>
            </p:cNvSpPr>
            <p:nvPr/>
          </p:nvSpPr>
          <p:spPr bwMode="auto">
            <a:xfrm>
              <a:off x="6596063" y="4111625"/>
              <a:ext cx="1114425" cy="490538"/>
            </a:xfrm>
            <a:prstGeom prst="rect">
              <a:avLst/>
            </a:prstGeom>
            <a:grpFill/>
            <a:ln w="12699">
              <a:noFill/>
              <a:miter lim="800000"/>
              <a:headEnd/>
              <a:tailEnd/>
            </a:ln>
          </p:spPr>
          <p:txBody>
            <a:bodyPr wrap="none" lIns="90488" tIns="44450" rIns="90488" bIns="44450">
              <a:spAutoFit/>
            </a:bodyPr>
            <a:lstStyle/>
            <a:p>
              <a:pPr eaLnBrk="0" hangingPunct="0">
                <a:defRPr/>
              </a:pPr>
              <a:r>
                <a:rPr lang="en-US" sz="2600" b="1" i="0">
                  <a:solidFill>
                    <a:srgbClr val="000000"/>
                  </a:solidFill>
                  <a:latin typeface="+mj-lt"/>
                  <a:cs typeface="+mn-cs"/>
                </a:rPr>
                <a:t>6.2300</a:t>
              </a:r>
            </a:p>
          </p:txBody>
        </p:sp>
      </p:grpSp>
      <p:sp>
        <p:nvSpPr>
          <p:cNvPr id="20" name="Title 21"/>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Freighter Example: Means and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Sample Sizes for the Four Operators</a:t>
            </a:r>
          </a:p>
        </p:txBody>
      </p:sp>
    </p:spTree>
    <p:extLst>
      <p:ext uri="{BB962C8B-B14F-4D97-AF65-F5344CB8AC3E}">
        <p14:creationId xmlns:p14="http://schemas.microsoft.com/office/powerpoint/2010/main" val="3779572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412875"/>
            <a:ext cx="8650288" cy="3997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mtClean="0">
                <a:solidFill>
                  <a:srgbClr val="0A0A0A"/>
                </a:solidFill>
                <a:latin typeface="Times New Roman" pitchFamily="18" charset="0"/>
                <a:cs typeface="Times New Roman" pitchFamily="18" charset="0"/>
              </a:rPr>
              <a:t>Independent Variable </a:t>
            </a:r>
          </a:p>
          <a:p>
            <a:r>
              <a:rPr lang="en-US" sz="2600" smtClean="0">
                <a:solidFill>
                  <a:srgbClr val="0A0A0A"/>
                </a:solidFill>
                <a:latin typeface="Times New Roman" pitchFamily="18" charset="0"/>
                <a:cs typeface="Times New Roman" pitchFamily="18" charset="0"/>
              </a:rPr>
              <a:t>Treatment variable - one that the experimenter controls</a:t>
            </a:r>
            <a:br>
              <a:rPr lang="en-US" sz="2600" smtClean="0">
                <a:solidFill>
                  <a:srgbClr val="0A0A0A"/>
                </a:solidFill>
                <a:latin typeface="Times New Roman" pitchFamily="18" charset="0"/>
                <a:cs typeface="Times New Roman" pitchFamily="18" charset="0"/>
              </a:rPr>
            </a:br>
            <a:r>
              <a:rPr lang="en-US" sz="2600" smtClean="0">
                <a:solidFill>
                  <a:srgbClr val="0A0A0A"/>
                </a:solidFill>
                <a:latin typeface="Times New Roman" pitchFamily="18" charset="0"/>
                <a:cs typeface="Times New Roman" pitchFamily="18" charset="0"/>
              </a:rPr>
              <a:t>or modifies in the experiment.</a:t>
            </a:r>
          </a:p>
          <a:p>
            <a:r>
              <a:rPr lang="en-US" sz="2600" smtClean="0">
                <a:solidFill>
                  <a:srgbClr val="0A0A0A"/>
                </a:solidFill>
                <a:latin typeface="Times New Roman" pitchFamily="18" charset="0"/>
                <a:cs typeface="Times New Roman" pitchFamily="18" charset="0"/>
              </a:rPr>
              <a:t>Classification variable - a characteristic of the experimental subjects that was present prior to the experiment, and is not a result of the experimenter’s manipulations or control. </a:t>
            </a:r>
          </a:p>
          <a:p>
            <a:r>
              <a:rPr lang="en-US" sz="2600" smtClean="0">
                <a:solidFill>
                  <a:srgbClr val="0A0A0A"/>
                </a:solidFill>
                <a:latin typeface="Times New Roman" pitchFamily="18" charset="0"/>
                <a:cs typeface="Times New Roman" pitchFamily="18" charset="0"/>
              </a:rPr>
              <a:t>Levels or Classifications - the subcategories of the independent variable used by the researcher in the experimental design.</a:t>
            </a:r>
          </a:p>
          <a:p>
            <a:r>
              <a:rPr lang="en-US" sz="2600" smtClean="0">
                <a:solidFill>
                  <a:srgbClr val="0A0A0A"/>
                </a:solidFill>
                <a:latin typeface="Times New Roman" pitchFamily="18" charset="0"/>
                <a:cs typeface="Times New Roman" pitchFamily="18" charset="0"/>
              </a:rPr>
              <a:t>Independent variables are also referred to as factors.</a:t>
            </a:r>
            <a:endParaRPr lang="en-US" smtClean="0">
              <a:latin typeface="Times New Roman" pitchFamily="18" charset="0"/>
              <a:cs typeface="Times New Roman" pitchFamily="18" charset="0"/>
            </a:endParaRPr>
          </a:p>
        </p:txBody>
      </p:sp>
      <p:sp>
        <p:nvSpPr>
          <p:cNvPr id="3" name="Title 3"/>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Introduction to Design of Experiments</a:t>
            </a:r>
          </a:p>
        </p:txBody>
      </p:sp>
    </p:spTree>
    <p:extLst>
      <p:ext uri="{BB962C8B-B14F-4D97-AF65-F5344CB8AC3E}">
        <p14:creationId xmlns:p14="http://schemas.microsoft.com/office/powerpoint/2010/main" val="3779572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2247900" y="1676400"/>
            <a:ext cx="4648200" cy="4237038"/>
            <a:chOff x="2209800" y="1676400"/>
            <a:chExt cx="4648200" cy="4237038"/>
          </a:xfrm>
          <a:solidFill>
            <a:schemeClr val="bg1"/>
          </a:solidFill>
        </p:grpSpPr>
        <p:sp>
          <p:nvSpPr>
            <p:cNvPr id="3" name="Rectangle 5"/>
            <p:cNvSpPr>
              <a:spLocks noChangeArrowheads="1"/>
            </p:cNvSpPr>
            <p:nvPr/>
          </p:nvSpPr>
          <p:spPr bwMode="auto">
            <a:xfrm>
              <a:off x="2209800" y="1676400"/>
              <a:ext cx="4648200" cy="4237038"/>
            </a:xfrm>
            <a:prstGeom prst="rect">
              <a:avLst/>
            </a:prstGeom>
            <a:grpFill/>
            <a:ln w="50799">
              <a:solidFill>
                <a:srgbClr val="F6BF69"/>
              </a:solidFill>
              <a:miter lim="800000"/>
              <a:headEnd/>
              <a:tailEnd/>
            </a:ln>
          </p:spPr>
          <p:txBody>
            <a:bodyPr wrap="none" anchor="ctr"/>
            <a:lstStyle/>
            <a:p>
              <a:pPr eaLnBrk="0" hangingPunct="0"/>
              <a:endParaRPr lang="en-US" sz="2000"/>
            </a:p>
          </p:txBody>
        </p:sp>
        <p:sp>
          <p:nvSpPr>
            <p:cNvPr id="4" name="Line 6"/>
            <p:cNvSpPr>
              <a:spLocks noChangeShapeType="1"/>
            </p:cNvSpPr>
            <p:nvPr/>
          </p:nvSpPr>
          <p:spPr bwMode="auto">
            <a:xfrm>
              <a:off x="2368550" y="2260600"/>
              <a:ext cx="4251325" cy="0"/>
            </a:xfrm>
            <a:prstGeom prst="line">
              <a:avLst/>
            </a:prstGeom>
            <a:grpFill/>
            <a:ln w="12699">
              <a:solidFill>
                <a:srgbClr val="000000"/>
              </a:solidFill>
              <a:round/>
              <a:headEnd/>
              <a:tailEnd/>
            </a:ln>
          </p:spPr>
          <p:txBody>
            <a:bodyPr wrap="none" anchor="ctr"/>
            <a:lstStyle/>
            <a:p>
              <a:pPr eaLnBrk="0" hangingPunct="0">
                <a:defRPr/>
              </a:pPr>
              <a:endParaRPr lang="en-US" sz="2000">
                <a:latin typeface="+mj-lt"/>
                <a:cs typeface="+mn-cs"/>
              </a:endParaRPr>
            </a:p>
          </p:txBody>
        </p:sp>
        <p:sp>
          <p:nvSpPr>
            <p:cNvPr id="5" name="Rectangle 7"/>
            <p:cNvSpPr>
              <a:spLocks noChangeArrowheads="1"/>
            </p:cNvSpPr>
            <p:nvPr/>
          </p:nvSpPr>
          <p:spPr bwMode="auto">
            <a:xfrm>
              <a:off x="2362200" y="2260600"/>
              <a:ext cx="4264025" cy="25400"/>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anchor="ctr"/>
            <a:lstStyle/>
            <a:p>
              <a:pPr eaLnBrk="0" hangingPunct="0"/>
              <a:endParaRPr lang="en-US" sz="2000">
                <a:latin typeface="Calibri" pitchFamily="34" charset="0"/>
              </a:endParaRPr>
            </a:p>
          </p:txBody>
        </p:sp>
        <p:sp>
          <p:nvSpPr>
            <p:cNvPr id="6" name="Rectangle 8"/>
            <p:cNvSpPr>
              <a:spLocks noChangeArrowheads="1"/>
            </p:cNvSpPr>
            <p:nvPr/>
          </p:nvSpPr>
          <p:spPr bwMode="auto">
            <a:xfrm>
              <a:off x="2301875" y="1992313"/>
              <a:ext cx="472566"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Pair</a:t>
              </a:r>
            </a:p>
          </p:txBody>
        </p:sp>
        <p:sp>
          <p:nvSpPr>
            <p:cNvPr id="7" name="Rectangle 9"/>
            <p:cNvSpPr>
              <a:spLocks noChangeArrowheads="1"/>
            </p:cNvSpPr>
            <p:nvPr/>
          </p:nvSpPr>
          <p:spPr bwMode="auto">
            <a:xfrm>
              <a:off x="3657600" y="1776413"/>
              <a:ext cx="741166"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Critical </a:t>
              </a:r>
            </a:p>
          </p:txBody>
        </p:sp>
        <p:sp>
          <p:nvSpPr>
            <p:cNvPr id="8" name="Rectangle 10"/>
            <p:cNvSpPr>
              <a:spLocks noChangeArrowheads="1"/>
            </p:cNvSpPr>
            <p:nvPr/>
          </p:nvSpPr>
          <p:spPr bwMode="auto">
            <a:xfrm>
              <a:off x="3657600" y="1992313"/>
              <a:ext cx="953467"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Difference</a:t>
              </a:r>
            </a:p>
          </p:txBody>
        </p:sp>
        <p:sp>
          <p:nvSpPr>
            <p:cNvPr id="9" name="Rectangle 11"/>
            <p:cNvSpPr>
              <a:spLocks noChangeArrowheads="1"/>
            </p:cNvSpPr>
            <p:nvPr/>
          </p:nvSpPr>
          <p:spPr bwMode="auto">
            <a:xfrm>
              <a:off x="5411788" y="1776413"/>
              <a:ext cx="783870"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|Actual </a:t>
              </a:r>
            </a:p>
          </p:txBody>
        </p:sp>
        <p:sp>
          <p:nvSpPr>
            <p:cNvPr id="10" name="Rectangle 12"/>
            <p:cNvSpPr>
              <a:spLocks noChangeArrowheads="1"/>
            </p:cNvSpPr>
            <p:nvPr/>
          </p:nvSpPr>
          <p:spPr bwMode="auto">
            <a:xfrm>
              <a:off x="5411788" y="1992313"/>
              <a:ext cx="1110561"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Differences|</a:t>
              </a:r>
            </a:p>
          </p:txBody>
        </p:sp>
        <p:sp>
          <p:nvSpPr>
            <p:cNvPr id="11" name="Rectangle 13"/>
            <p:cNvSpPr>
              <a:spLocks noChangeArrowheads="1"/>
            </p:cNvSpPr>
            <p:nvPr/>
          </p:nvSpPr>
          <p:spPr bwMode="auto">
            <a:xfrm>
              <a:off x="2301875" y="2233613"/>
              <a:ext cx="726162"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 and 2</a:t>
              </a:r>
            </a:p>
          </p:txBody>
        </p:sp>
        <p:sp>
          <p:nvSpPr>
            <p:cNvPr id="12" name="Rectangle 14"/>
            <p:cNvSpPr>
              <a:spLocks noChangeArrowheads="1"/>
            </p:cNvSpPr>
            <p:nvPr/>
          </p:nvSpPr>
          <p:spPr bwMode="auto">
            <a:xfrm>
              <a:off x="3733800" y="2233613"/>
              <a:ext cx="596318"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.1405</a:t>
              </a:r>
            </a:p>
          </p:txBody>
        </p:sp>
        <p:sp>
          <p:nvSpPr>
            <p:cNvPr id="13" name="Rectangle 15"/>
            <p:cNvSpPr>
              <a:spLocks noChangeArrowheads="1"/>
            </p:cNvSpPr>
            <p:nvPr/>
          </p:nvSpPr>
          <p:spPr bwMode="auto">
            <a:xfrm>
              <a:off x="5562600" y="2233613"/>
              <a:ext cx="596318"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.0405</a:t>
              </a:r>
            </a:p>
          </p:txBody>
        </p:sp>
        <p:sp>
          <p:nvSpPr>
            <p:cNvPr id="14" name="Rectangle 17"/>
            <p:cNvSpPr>
              <a:spLocks noChangeArrowheads="1"/>
            </p:cNvSpPr>
            <p:nvPr/>
          </p:nvSpPr>
          <p:spPr bwMode="auto">
            <a:xfrm>
              <a:off x="2301875" y="2794000"/>
              <a:ext cx="726162"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 and 3</a:t>
              </a:r>
            </a:p>
          </p:txBody>
        </p:sp>
        <p:sp>
          <p:nvSpPr>
            <p:cNvPr id="15" name="Rectangle 18"/>
            <p:cNvSpPr>
              <a:spLocks noChangeArrowheads="1"/>
            </p:cNvSpPr>
            <p:nvPr/>
          </p:nvSpPr>
          <p:spPr bwMode="auto">
            <a:xfrm>
              <a:off x="3733800" y="2794000"/>
              <a:ext cx="596318"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.1443</a:t>
              </a:r>
            </a:p>
          </p:txBody>
        </p:sp>
        <p:sp>
          <p:nvSpPr>
            <p:cNvPr id="16" name="Rectangle 19"/>
            <p:cNvSpPr>
              <a:spLocks noChangeArrowheads="1"/>
            </p:cNvSpPr>
            <p:nvPr/>
          </p:nvSpPr>
          <p:spPr bwMode="auto">
            <a:xfrm>
              <a:off x="5562600" y="2794000"/>
              <a:ext cx="686086"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.1706*</a:t>
              </a:r>
            </a:p>
          </p:txBody>
        </p:sp>
        <p:sp>
          <p:nvSpPr>
            <p:cNvPr id="17" name="Rectangle 21"/>
            <p:cNvSpPr>
              <a:spLocks noChangeArrowheads="1"/>
            </p:cNvSpPr>
            <p:nvPr/>
          </p:nvSpPr>
          <p:spPr bwMode="auto">
            <a:xfrm>
              <a:off x="2301875" y="3354388"/>
              <a:ext cx="726162"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 and 4</a:t>
              </a:r>
            </a:p>
          </p:txBody>
        </p:sp>
        <p:sp>
          <p:nvSpPr>
            <p:cNvPr id="18" name="Rectangle 22"/>
            <p:cNvSpPr>
              <a:spLocks noChangeArrowheads="1"/>
            </p:cNvSpPr>
            <p:nvPr/>
          </p:nvSpPr>
          <p:spPr bwMode="auto">
            <a:xfrm>
              <a:off x="3733800" y="3354388"/>
              <a:ext cx="596318"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.1653</a:t>
              </a:r>
            </a:p>
          </p:txBody>
        </p:sp>
        <p:sp>
          <p:nvSpPr>
            <p:cNvPr id="19" name="Rectangle 23"/>
            <p:cNvSpPr>
              <a:spLocks noChangeArrowheads="1"/>
            </p:cNvSpPr>
            <p:nvPr/>
          </p:nvSpPr>
          <p:spPr bwMode="auto">
            <a:xfrm>
              <a:off x="5562600" y="3354388"/>
              <a:ext cx="596318"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.0880</a:t>
              </a:r>
            </a:p>
          </p:txBody>
        </p:sp>
        <p:sp>
          <p:nvSpPr>
            <p:cNvPr id="20" name="Rectangle 25"/>
            <p:cNvSpPr>
              <a:spLocks noChangeArrowheads="1"/>
            </p:cNvSpPr>
            <p:nvPr/>
          </p:nvSpPr>
          <p:spPr bwMode="auto">
            <a:xfrm>
              <a:off x="2301875" y="3913188"/>
              <a:ext cx="726162"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2 and 3</a:t>
              </a:r>
            </a:p>
          </p:txBody>
        </p:sp>
        <p:sp>
          <p:nvSpPr>
            <p:cNvPr id="21" name="Rectangle 26"/>
            <p:cNvSpPr>
              <a:spLocks noChangeArrowheads="1"/>
            </p:cNvSpPr>
            <p:nvPr/>
          </p:nvSpPr>
          <p:spPr bwMode="auto">
            <a:xfrm>
              <a:off x="3733800" y="3913188"/>
              <a:ext cx="596318"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.1275</a:t>
              </a:r>
            </a:p>
          </p:txBody>
        </p:sp>
        <p:sp>
          <p:nvSpPr>
            <p:cNvPr id="22" name="Rectangle 27"/>
            <p:cNvSpPr>
              <a:spLocks noChangeArrowheads="1"/>
            </p:cNvSpPr>
            <p:nvPr/>
          </p:nvSpPr>
          <p:spPr bwMode="auto">
            <a:xfrm>
              <a:off x="5562600" y="3913188"/>
              <a:ext cx="686086"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.2111*</a:t>
              </a:r>
            </a:p>
          </p:txBody>
        </p:sp>
        <p:sp>
          <p:nvSpPr>
            <p:cNvPr id="23" name="Rectangle 30"/>
            <p:cNvSpPr>
              <a:spLocks noChangeArrowheads="1"/>
            </p:cNvSpPr>
            <p:nvPr/>
          </p:nvSpPr>
          <p:spPr bwMode="auto">
            <a:xfrm>
              <a:off x="2301875" y="4473575"/>
              <a:ext cx="726162"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2 and 4</a:t>
              </a:r>
            </a:p>
          </p:txBody>
        </p:sp>
        <p:sp>
          <p:nvSpPr>
            <p:cNvPr id="24" name="Rectangle 31"/>
            <p:cNvSpPr>
              <a:spLocks noChangeArrowheads="1"/>
            </p:cNvSpPr>
            <p:nvPr/>
          </p:nvSpPr>
          <p:spPr bwMode="auto">
            <a:xfrm>
              <a:off x="3733800" y="4473575"/>
              <a:ext cx="596318"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.1509</a:t>
              </a:r>
            </a:p>
          </p:txBody>
        </p:sp>
        <p:sp>
          <p:nvSpPr>
            <p:cNvPr id="25" name="Rectangle 32"/>
            <p:cNvSpPr>
              <a:spLocks noChangeArrowheads="1"/>
            </p:cNvSpPr>
            <p:nvPr/>
          </p:nvSpPr>
          <p:spPr bwMode="auto">
            <a:xfrm>
              <a:off x="5562600" y="4473575"/>
              <a:ext cx="596318"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.0475</a:t>
              </a:r>
            </a:p>
          </p:txBody>
        </p:sp>
        <p:sp>
          <p:nvSpPr>
            <p:cNvPr id="26" name="Rectangle 34"/>
            <p:cNvSpPr>
              <a:spLocks noChangeArrowheads="1"/>
            </p:cNvSpPr>
            <p:nvPr/>
          </p:nvSpPr>
          <p:spPr bwMode="auto">
            <a:xfrm>
              <a:off x="2301875" y="5032375"/>
              <a:ext cx="726162"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3 and 4</a:t>
              </a:r>
            </a:p>
          </p:txBody>
        </p:sp>
        <p:sp>
          <p:nvSpPr>
            <p:cNvPr id="27" name="Rectangle 35"/>
            <p:cNvSpPr>
              <a:spLocks noChangeArrowheads="1"/>
            </p:cNvSpPr>
            <p:nvPr/>
          </p:nvSpPr>
          <p:spPr bwMode="auto">
            <a:xfrm>
              <a:off x="3733800" y="5032375"/>
              <a:ext cx="596318"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.1545</a:t>
              </a:r>
            </a:p>
          </p:txBody>
        </p:sp>
        <p:sp>
          <p:nvSpPr>
            <p:cNvPr id="28" name="Rectangle 36"/>
            <p:cNvSpPr>
              <a:spLocks noChangeArrowheads="1"/>
            </p:cNvSpPr>
            <p:nvPr/>
          </p:nvSpPr>
          <p:spPr bwMode="auto">
            <a:xfrm>
              <a:off x="5562600" y="5032375"/>
              <a:ext cx="686086" cy="305212"/>
            </a:xfrm>
            <a:prstGeom prst="rect">
              <a:avLst/>
            </a:prstGeom>
            <a:grp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.2586*</a:t>
              </a:r>
            </a:p>
          </p:txBody>
        </p:sp>
        <p:sp>
          <p:nvSpPr>
            <p:cNvPr id="29" name="Rectangle 39"/>
            <p:cNvSpPr>
              <a:spLocks noChangeArrowheads="1"/>
            </p:cNvSpPr>
            <p:nvPr/>
          </p:nvSpPr>
          <p:spPr bwMode="auto">
            <a:xfrm>
              <a:off x="2298700" y="5588000"/>
              <a:ext cx="1869102" cy="274434"/>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200" b="1" i="0">
                  <a:solidFill>
                    <a:srgbClr val="000000"/>
                  </a:solidFill>
                  <a:latin typeface="Arial" charset="0"/>
                </a:rPr>
                <a:t>*denotes significant at </a:t>
              </a:r>
            </a:p>
          </p:txBody>
        </p:sp>
        <p:sp>
          <p:nvSpPr>
            <p:cNvPr id="30" name="Rectangle 40"/>
            <p:cNvSpPr>
              <a:spLocks noChangeArrowheads="1"/>
            </p:cNvSpPr>
            <p:nvPr/>
          </p:nvSpPr>
          <p:spPr bwMode="auto">
            <a:xfrm>
              <a:off x="4457700" y="5588000"/>
              <a:ext cx="318999" cy="274434"/>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200" b="1" i="0" dirty="0" smtClean="0">
                  <a:solidFill>
                    <a:srgbClr val="000000"/>
                  </a:solidFill>
                  <a:latin typeface="Symbol" pitchFamily="18" charset="2"/>
                </a:rPr>
                <a:t></a:t>
              </a:r>
              <a:endParaRPr lang="en-US" sz="1200" b="1" i="0" dirty="0">
                <a:solidFill>
                  <a:srgbClr val="000000"/>
                </a:solidFill>
                <a:latin typeface="Symbol" pitchFamily="18" charset="2"/>
              </a:endParaRPr>
            </a:p>
          </p:txBody>
        </p:sp>
        <p:sp>
          <p:nvSpPr>
            <p:cNvPr id="31" name="Rectangle 41"/>
            <p:cNvSpPr>
              <a:spLocks noChangeArrowheads="1"/>
            </p:cNvSpPr>
            <p:nvPr/>
          </p:nvSpPr>
          <p:spPr bwMode="auto">
            <a:xfrm>
              <a:off x="4075113" y="5588000"/>
              <a:ext cx="395943" cy="274434"/>
            </a:xfrm>
            <a:prstGeom prst="rect">
              <a:avLst/>
            </a:prstGeom>
            <a:grp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200" b="1" i="0">
                  <a:solidFill>
                    <a:srgbClr val="000000"/>
                  </a:solidFill>
                  <a:latin typeface="Arial" charset="0"/>
                </a:rPr>
                <a:t>.05</a:t>
              </a:r>
            </a:p>
          </p:txBody>
        </p:sp>
      </p:grpSp>
      <p:sp>
        <p:nvSpPr>
          <p:cNvPr id="32" name="Title 34"/>
          <p:cNvSpPr txBox="1">
            <a:spLocks/>
          </p:cNvSpPr>
          <p:nvPr/>
        </p:nvSpPr>
        <p:spPr>
          <a:xfrm>
            <a:off x="763588" y="230188"/>
            <a:ext cx="7616825"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err="1" smtClean="0">
                <a:solidFill>
                  <a:srgbClr val="00B0F0"/>
                </a:solidFill>
                <a:latin typeface="Times New Roman" pitchFamily="18" charset="0"/>
                <a:cs typeface="Times New Roman" pitchFamily="18" charset="0"/>
              </a:rPr>
              <a:t>Tukey</a:t>
            </a:r>
            <a:r>
              <a:rPr lang="en-US" sz="3200" dirty="0" smtClean="0">
                <a:solidFill>
                  <a:srgbClr val="00B0F0"/>
                </a:solidFill>
                <a:latin typeface="Times New Roman" pitchFamily="18" charset="0"/>
                <a:cs typeface="Times New Roman" pitchFamily="18" charset="0"/>
              </a:rPr>
              <a:t>-Kramer Results for</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the Four Operators</a:t>
            </a:r>
          </a:p>
        </p:txBody>
      </p:sp>
    </p:spTree>
    <p:extLst>
      <p:ext uri="{BB962C8B-B14F-4D97-AF65-F5344CB8AC3E}">
        <p14:creationId xmlns:p14="http://schemas.microsoft.com/office/powerpoint/2010/main" val="3779572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381000" y="1412875"/>
            <a:ext cx="8610600" cy="39211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smtClean="0">
                <a:latin typeface="Times New Roman" pitchFamily="18" charset="0"/>
                <a:cs typeface="Times New Roman" pitchFamily="18" charset="0"/>
              </a:rPr>
              <a:t>Randomized block design - focuses on one independent variable (treatment variable) of interest.</a:t>
            </a:r>
          </a:p>
          <a:p>
            <a:r>
              <a:rPr lang="en-US" sz="2800" smtClean="0">
                <a:latin typeface="Times New Roman" pitchFamily="18" charset="0"/>
                <a:cs typeface="Times New Roman" pitchFamily="18" charset="0"/>
              </a:rPr>
              <a:t>Includes a second variable (blocking variable) used</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to control for confounding or concomitant variables.</a:t>
            </a:r>
          </a:p>
          <a:p>
            <a:r>
              <a:rPr lang="en-US" sz="2800" smtClean="0">
                <a:latin typeface="Times New Roman" pitchFamily="18" charset="0"/>
                <a:cs typeface="Times New Roman" pitchFamily="18" charset="0"/>
              </a:rPr>
              <a:t>Variables that are not being controlled by the researcher in the experiment </a:t>
            </a:r>
          </a:p>
          <a:p>
            <a:r>
              <a:rPr lang="en-US" sz="2800" smtClean="0">
                <a:latin typeface="Times New Roman" pitchFamily="18" charset="0"/>
                <a:cs typeface="Times New Roman" pitchFamily="18" charset="0"/>
              </a:rPr>
              <a:t>Can have an effect on the outcome of the treatment being studied.</a:t>
            </a:r>
          </a:p>
        </p:txBody>
      </p:sp>
      <p:sp>
        <p:nvSpPr>
          <p:cNvPr id="3" name="Title 4"/>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a:t>
            </a:r>
          </a:p>
        </p:txBody>
      </p:sp>
    </p:spTree>
    <p:extLst>
      <p:ext uri="{BB962C8B-B14F-4D97-AF65-F5344CB8AC3E}">
        <p14:creationId xmlns:p14="http://schemas.microsoft.com/office/powerpoint/2010/main" val="3779572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381000" y="1346200"/>
            <a:ext cx="8382000" cy="18875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800"/>
              </a:lnSpc>
            </a:pPr>
            <a:r>
              <a:rPr lang="en-US" sz="3000" smtClean="0">
                <a:latin typeface="Times New Roman" pitchFamily="18" charset="0"/>
                <a:cs typeface="Times New Roman" pitchFamily="18" charset="0"/>
              </a:rPr>
              <a:t>Repeated measures design - is a design in which each block level is an individual item or person, and that person or item is measured across all treatments.</a:t>
            </a:r>
          </a:p>
        </p:txBody>
      </p:sp>
      <p:sp>
        <p:nvSpPr>
          <p:cNvPr id="3" name="Title 4"/>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a:t>
            </a:r>
          </a:p>
        </p:txBody>
      </p:sp>
    </p:spTree>
    <p:extLst>
      <p:ext uri="{BB962C8B-B14F-4D97-AF65-F5344CB8AC3E}">
        <p14:creationId xmlns:p14="http://schemas.microsoft.com/office/powerpoint/2010/main" val="3779572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a:t>
            </a:r>
          </a:p>
        </p:txBody>
      </p:sp>
      <p:sp>
        <p:nvSpPr>
          <p:cNvPr id="3" name="Content Placeholder 4"/>
          <p:cNvSpPr txBox="1">
            <a:spLocks/>
          </p:cNvSpPr>
          <p:nvPr/>
        </p:nvSpPr>
        <p:spPr>
          <a:xfrm>
            <a:off x="381000" y="1412875"/>
            <a:ext cx="8524875" cy="35401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latin typeface="Times New Roman" pitchFamily="18" charset="0"/>
                <a:cs typeface="Times New Roman" pitchFamily="18" charset="0"/>
              </a:rPr>
              <a:t>The sum of squares in a completely randomized</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design is </a:t>
            </a:r>
          </a:p>
          <a:p>
            <a:pPr lvl="2"/>
            <a:r>
              <a:rPr lang="en-US" smtClean="0">
                <a:latin typeface="Times New Roman" pitchFamily="18" charset="0"/>
                <a:cs typeface="Times New Roman" pitchFamily="18" charset="0"/>
              </a:rPr>
              <a:t>SST = SSC + SSE</a:t>
            </a:r>
          </a:p>
          <a:p>
            <a:r>
              <a:rPr lang="en-US" smtClean="0">
                <a:latin typeface="Times New Roman" pitchFamily="18" charset="0"/>
                <a:cs typeface="Times New Roman" pitchFamily="18" charset="0"/>
              </a:rPr>
              <a:t>In a randomized block design, the sum of squares is</a:t>
            </a:r>
          </a:p>
          <a:p>
            <a:pPr lvl="2"/>
            <a:r>
              <a:rPr lang="en-US" smtClean="0">
                <a:latin typeface="Times New Roman" pitchFamily="18" charset="0"/>
                <a:cs typeface="Times New Roman" pitchFamily="18" charset="0"/>
              </a:rPr>
              <a:t>SST = SSC + SSR + SSE</a:t>
            </a:r>
          </a:p>
          <a:p>
            <a:r>
              <a:rPr lang="en-US" smtClean="0">
                <a:latin typeface="Times New Roman" pitchFamily="18" charset="0"/>
                <a:cs typeface="Times New Roman" pitchFamily="18" charset="0"/>
              </a:rPr>
              <a:t>SSR (blocking effects) comes out of the SSE</a:t>
            </a:r>
          </a:p>
          <a:p>
            <a:pPr lvl="1"/>
            <a:r>
              <a:rPr lang="en-US" smtClean="0">
                <a:latin typeface="Times New Roman" pitchFamily="18" charset="0"/>
                <a:cs typeface="Times New Roman" pitchFamily="18" charset="0"/>
              </a:rPr>
              <a:t>Some error in variation in randomized design are</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due to the blocking effects of the randomized block</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design, as shown in the next slide</a:t>
            </a:r>
          </a:p>
        </p:txBody>
      </p:sp>
    </p:spTree>
    <p:extLst>
      <p:ext uri="{BB962C8B-B14F-4D97-AF65-F5344CB8AC3E}">
        <p14:creationId xmlns:p14="http://schemas.microsoft.com/office/powerpoint/2010/main" val="3779572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412875"/>
            <a:ext cx="8550275" cy="3387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800" smtClean="0">
                <a:solidFill>
                  <a:srgbClr val="0A0A0A"/>
                </a:solidFill>
                <a:latin typeface="Times New Roman" pitchFamily="18" charset="0"/>
                <a:cs typeface="Times New Roman" pitchFamily="18" charset="0"/>
              </a:rPr>
              <a:t>The observed </a:t>
            </a:r>
            <a:r>
              <a:rPr lang="en-US" sz="2800" i="1" smtClean="0">
                <a:solidFill>
                  <a:srgbClr val="0A0A0A"/>
                </a:solidFill>
                <a:latin typeface="Times New Roman" pitchFamily="18" charset="0"/>
                <a:cs typeface="Times New Roman" pitchFamily="18" charset="0"/>
              </a:rPr>
              <a:t>F </a:t>
            </a:r>
            <a:r>
              <a:rPr lang="en-US" sz="2800" smtClean="0">
                <a:solidFill>
                  <a:srgbClr val="0A0A0A"/>
                </a:solidFill>
                <a:latin typeface="Times New Roman" pitchFamily="18" charset="0"/>
                <a:cs typeface="Times New Roman" pitchFamily="18" charset="0"/>
              </a:rPr>
              <a:t>value for treatments computed using the randomized block design formula is tested by comparing it to a table </a:t>
            </a:r>
            <a:r>
              <a:rPr lang="en-US" sz="2800" i="1" smtClean="0">
                <a:solidFill>
                  <a:srgbClr val="0A0A0A"/>
                </a:solidFill>
                <a:latin typeface="Times New Roman" pitchFamily="18" charset="0"/>
                <a:cs typeface="Times New Roman" pitchFamily="18" charset="0"/>
              </a:rPr>
              <a:t>F </a:t>
            </a:r>
            <a:r>
              <a:rPr lang="en-US" sz="2800" smtClean="0">
                <a:solidFill>
                  <a:srgbClr val="0A0A0A"/>
                </a:solidFill>
                <a:latin typeface="Times New Roman" pitchFamily="18" charset="0"/>
                <a:cs typeface="Times New Roman" pitchFamily="18" charset="0"/>
              </a:rPr>
              <a:t>value.</a:t>
            </a:r>
          </a:p>
          <a:p>
            <a:pPr>
              <a:defRPr/>
            </a:pPr>
            <a:r>
              <a:rPr lang="en-US" sz="2800" smtClean="0">
                <a:solidFill>
                  <a:srgbClr val="0A0A0A"/>
                </a:solidFill>
                <a:latin typeface="Times New Roman" pitchFamily="18" charset="0"/>
                <a:cs typeface="Times New Roman" pitchFamily="18" charset="0"/>
              </a:rPr>
              <a:t>If the observed </a:t>
            </a:r>
            <a:r>
              <a:rPr lang="en-US" sz="2800" i="1" smtClean="0">
                <a:solidFill>
                  <a:srgbClr val="0A0A0A"/>
                </a:solidFill>
                <a:latin typeface="Times New Roman" pitchFamily="18" charset="0"/>
                <a:cs typeface="Times New Roman" pitchFamily="18" charset="0"/>
              </a:rPr>
              <a:t>F </a:t>
            </a:r>
            <a:r>
              <a:rPr lang="en-US" sz="2800" smtClean="0">
                <a:solidFill>
                  <a:srgbClr val="0A0A0A"/>
                </a:solidFill>
                <a:latin typeface="Times New Roman" pitchFamily="18" charset="0"/>
                <a:cs typeface="Times New Roman" pitchFamily="18" charset="0"/>
              </a:rPr>
              <a:t>value is greater than the table value, the null hypothesis is rejected for that alpha value.</a:t>
            </a:r>
          </a:p>
          <a:p>
            <a:pPr>
              <a:defRPr/>
            </a:pPr>
            <a:r>
              <a:rPr lang="en-US" sz="2800" smtClean="0">
                <a:solidFill>
                  <a:srgbClr val="0A0A0A"/>
                </a:solidFill>
                <a:latin typeface="Times New Roman" pitchFamily="18" charset="0"/>
                <a:cs typeface="Times New Roman" pitchFamily="18" charset="0"/>
              </a:rPr>
              <a:t>If the </a:t>
            </a:r>
            <a:r>
              <a:rPr lang="en-US" sz="2800" i="1" smtClean="0">
                <a:solidFill>
                  <a:srgbClr val="0A0A0A"/>
                </a:solidFill>
                <a:latin typeface="Times New Roman" pitchFamily="18" charset="0"/>
                <a:cs typeface="Times New Roman" pitchFamily="18" charset="0"/>
              </a:rPr>
              <a:t>F </a:t>
            </a:r>
            <a:r>
              <a:rPr lang="en-US" sz="2800" smtClean="0">
                <a:solidFill>
                  <a:srgbClr val="0A0A0A"/>
                </a:solidFill>
                <a:latin typeface="Times New Roman" pitchFamily="18" charset="0"/>
                <a:cs typeface="Times New Roman" pitchFamily="18" charset="0"/>
              </a:rPr>
              <a:t>value for blocks is greater than the critical        </a:t>
            </a:r>
            <a:r>
              <a:rPr lang="en-US" sz="2800" i="1" smtClean="0">
                <a:solidFill>
                  <a:srgbClr val="0A0A0A"/>
                </a:solidFill>
                <a:latin typeface="Times New Roman" pitchFamily="18" charset="0"/>
                <a:cs typeface="Times New Roman" pitchFamily="18" charset="0"/>
              </a:rPr>
              <a:t>F </a:t>
            </a:r>
            <a:r>
              <a:rPr lang="en-US" sz="2800" smtClean="0">
                <a:solidFill>
                  <a:srgbClr val="0A0A0A"/>
                </a:solidFill>
                <a:latin typeface="Times New Roman" pitchFamily="18" charset="0"/>
                <a:cs typeface="Times New Roman" pitchFamily="18" charset="0"/>
              </a:rPr>
              <a:t>value, the null hypothesis that all block population means are equal is rejected.</a:t>
            </a:r>
            <a:endParaRPr lang="en-US" sz="2800" dirty="0" smtClean="0">
              <a:solidFill>
                <a:srgbClr val="0A0A0A"/>
              </a:solidFill>
              <a:latin typeface="Times New Roman" pitchFamily="18" charset="0"/>
              <a:cs typeface="Times New Roman" pitchFamily="18" charset="0"/>
            </a:endParaRPr>
          </a:p>
        </p:txBody>
      </p:sp>
      <p:sp>
        <p:nvSpPr>
          <p:cNvPr id="3" name="Title 3"/>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 Treatment</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Effects: Procedural Overview</a:t>
            </a:r>
          </a:p>
        </p:txBody>
      </p:sp>
    </p:spTree>
    <p:extLst>
      <p:ext uri="{BB962C8B-B14F-4D97-AF65-F5344CB8AC3E}">
        <p14:creationId xmlns:p14="http://schemas.microsoft.com/office/powerpoint/2010/main" val="377957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a:hlinkClick r:id="" action="ppaction://ole?verb=0"/>
          </p:cNvPr>
          <p:cNvGraphicFramePr>
            <a:graphicFrameLocks/>
          </p:cNvGraphicFramePr>
          <p:nvPr>
            <p:extLst>
              <p:ext uri="{D42A27DB-BD31-4B8C-83A1-F6EECF244321}">
                <p14:modId xmlns:p14="http://schemas.microsoft.com/office/powerpoint/2010/main" val="2662754547"/>
              </p:ext>
            </p:extLst>
          </p:nvPr>
        </p:nvGraphicFramePr>
        <p:xfrm>
          <a:off x="1138238" y="1858963"/>
          <a:ext cx="6869112" cy="973137"/>
        </p:xfrm>
        <a:graphic>
          <a:graphicData uri="http://schemas.openxmlformats.org/presentationml/2006/ole">
            <mc:AlternateContent xmlns:mc="http://schemas.openxmlformats.org/markup-compatibility/2006">
              <mc:Choice xmlns:v="urn:schemas-microsoft-com:vml" Requires="v">
                <p:oleObj spid="_x0000_s44115" name="Equation" r:id="rId3" imgW="3479760" imgH="482400" progId="Equation.3">
                  <p:embed/>
                </p:oleObj>
              </mc:Choice>
              <mc:Fallback>
                <p:oleObj name="Equation" r:id="rId3" imgW="3479760" imgH="4824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238" y="1858963"/>
                        <a:ext cx="6869112" cy="973137"/>
                      </a:xfrm>
                      <a:prstGeom prst="rect">
                        <a:avLst/>
                      </a:prstGeom>
                      <a:solidFill>
                        <a:schemeClr val="bg1"/>
                      </a:solidFill>
                      <a:ln w="50799">
                        <a:solidFill>
                          <a:srgbClr val="F6BF69"/>
                        </a:solidFill>
                        <a:miter lim="800000"/>
                        <a:headEnd/>
                        <a:tailEnd/>
                      </a:ln>
                      <a:effectLst/>
                    </p:spPr>
                  </p:pic>
                </p:oleObj>
              </mc:Fallback>
            </mc:AlternateContent>
          </a:graphicData>
        </a:graphic>
      </p:graphicFrame>
      <p:graphicFrame>
        <p:nvGraphicFramePr>
          <p:cNvPr id="3" name="Object 1025">
            <a:hlinkClick r:id="" action="ppaction://ole?verb=0"/>
          </p:cNvPr>
          <p:cNvGraphicFramePr>
            <a:graphicFrameLocks/>
          </p:cNvGraphicFramePr>
          <p:nvPr>
            <p:extLst>
              <p:ext uri="{D42A27DB-BD31-4B8C-83A1-F6EECF244321}">
                <p14:modId xmlns:p14="http://schemas.microsoft.com/office/powerpoint/2010/main" val="1795612071"/>
              </p:ext>
            </p:extLst>
          </p:nvPr>
        </p:nvGraphicFramePr>
        <p:xfrm>
          <a:off x="3678238" y="3124200"/>
          <a:ext cx="1787525" cy="982663"/>
        </p:xfrm>
        <a:graphic>
          <a:graphicData uri="http://schemas.openxmlformats.org/presentationml/2006/ole">
            <mc:AlternateContent xmlns:mc="http://schemas.openxmlformats.org/markup-compatibility/2006">
              <mc:Choice xmlns:v="urn:schemas-microsoft-com:vml" Requires="v">
                <p:oleObj spid="_x0000_s44116" name="Equation" r:id="rId5" imgW="671400" imgH="392040" progId="Equation.3">
                  <p:embed/>
                </p:oleObj>
              </mc:Choice>
              <mc:Fallback>
                <p:oleObj name="Equation" r:id="rId5" imgW="671400" imgH="3920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8238" y="3124200"/>
                        <a:ext cx="1787525" cy="982663"/>
                      </a:xfrm>
                      <a:prstGeom prst="rect">
                        <a:avLst/>
                      </a:prstGeom>
                      <a:solidFill>
                        <a:schemeClr val="bg1"/>
                      </a:solidFill>
                      <a:ln w="50799">
                        <a:solidFill>
                          <a:srgbClr val="F6BF69"/>
                        </a:solidFill>
                        <a:miter lim="800000"/>
                        <a:headEnd/>
                        <a:tailEnd/>
                      </a:ln>
                      <a:effectLst/>
                    </p:spPr>
                  </p:pic>
                </p:oleObj>
              </mc:Fallback>
            </mc:AlternateContent>
          </a:graphicData>
        </a:graphic>
      </p:graphicFrame>
      <p:graphicFrame>
        <p:nvGraphicFramePr>
          <p:cNvPr id="4" name="Object 1026">
            <a:hlinkClick r:id="" action="ppaction://ole?verb=0"/>
          </p:cNvPr>
          <p:cNvGraphicFramePr>
            <a:graphicFrameLocks/>
          </p:cNvGraphicFramePr>
          <p:nvPr>
            <p:extLst>
              <p:ext uri="{D42A27DB-BD31-4B8C-83A1-F6EECF244321}">
                <p14:modId xmlns:p14="http://schemas.microsoft.com/office/powerpoint/2010/main" val="1977560618"/>
              </p:ext>
            </p:extLst>
          </p:nvPr>
        </p:nvGraphicFramePr>
        <p:xfrm>
          <a:off x="2805113" y="4411663"/>
          <a:ext cx="3533775" cy="1150937"/>
        </p:xfrm>
        <a:graphic>
          <a:graphicData uri="http://schemas.openxmlformats.org/presentationml/2006/ole">
            <mc:AlternateContent xmlns:mc="http://schemas.openxmlformats.org/markup-compatibility/2006">
              <mc:Choice xmlns:v="urn:schemas-microsoft-com:vml" Requires="v">
                <p:oleObj spid="_x0000_s44117" name="Equation" r:id="rId7" imgW="1788840" imgH="506160" progId="Equation.3">
                  <p:embed/>
                </p:oleObj>
              </mc:Choice>
              <mc:Fallback>
                <p:oleObj name="Equation" r:id="rId7" imgW="1788840" imgH="50616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5113" y="4411663"/>
                        <a:ext cx="3533775" cy="1150937"/>
                      </a:xfrm>
                      <a:prstGeom prst="rect">
                        <a:avLst/>
                      </a:prstGeom>
                      <a:solidFill>
                        <a:schemeClr val="bg1"/>
                      </a:solidFill>
                      <a:ln w="50799">
                        <a:solidFill>
                          <a:srgbClr val="F6BF69"/>
                        </a:solidFill>
                        <a:miter lim="800000"/>
                        <a:headEnd/>
                        <a:tailEnd/>
                      </a:ln>
                      <a:effectLst/>
                    </p:spPr>
                  </p:pic>
                </p:oleObj>
              </mc:Fallback>
            </mc:AlternateContent>
          </a:graphicData>
        </a:graphic>
      </p:graphicFrame>
      <p:sp>
        <p:nvSpPr>
          <p:cNvPr id="5" name="Title 7"/>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B0F0"/>
                </a:solidFill>
                <a:latin typeface="Times New Roman" pitchFamily="18" charset="0"/>
                <a:cs typeface="Times New Roman" pitchFamily="18" charset="0"/>
              </a:rPr>
              <a:t>Randomized Block Design Treatment Effects: Procedural Overview</a:t>
            </a:r>
          </a:p>
        </p:txBody>
      </p:sp>
    </p:spTree>
    <p:extLst>
      <p:ext uri="{BB962C8B-B14F-4D97-AF65-F5344CB8AC3E}">
        <p14:creationId xmlns:p14="http://schemas.microsoft.com/office/powerpoint/2010/main" val="3779572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838200" y="1600200"/>
            <a:ext cx="7518400" cy="4546600"/>
            <a:chOff x="528" y="1008"/>
            <a:chExt cx="4736" cy="2864"/>
          </a:xfrm>
        </p:grpSpPr>
        <p:sp>
          <p:nvSpPr>
            <p:cNvPr id="3" name="Rectangle 5"/>
            <p:cNvSpPr>
              <a:spLocks noChangeArrowheads="1"/>
            </p:cNvSpPr>
            <p:nvPr/>
          </p:nvSpPr>
          <p:spPr bwMode="auto">
            <a:xfrm>
              <a:off x="528" y="1008"/>
              <a:ext cx="4736" cy="2864"/>
            </a:xfrm>
            <a:prstGeom prst="rect">
              <a:avLst/>
            </a:prstGeom>
            <a:solidFill>
              <a:schemeClr val="bg1"/>
            </a:solidFill>
            <a:ln w="50799">
              <a:solidFill>
                <a:srgbClr val="F6BF69"/>
              </a:solidFill>
              <a:miter lim="800000"/>
              <a:headEnd/>
              <a:tailEnd/>
            </a:ln>
          </p:spPr>
          <p:txBody>
            <a:bodyPr wrap="none" anchor="ctr"/>
            <a:lstStyle/>
            <a:p>
              <a:pPr eaLnBrk="0" hangingPunct="0"/>
              <a:endParaRPr lang="en-US"/>
            </a:p>
          </p:txBody>
        </p:sp>
        <p:graphicFrame>
          <p:nvGraphicFramePr>
            <p:cNvPr id="4" name="Object 1024">
              <a:hlinkClick r:id="" action="ppaction://ole?verb=0"/>
            </p:cNvPr>
            <p:cNvGraphicFramePr>
              <a:graphicFrameLocks/>
            </p:cNvGraphicFramePr>
            <p:nvPr>
              <p:extLst>
                <p:ext uri="{D42A27DB-BD31-4B8C-83A1-F6EECF244321}">
                  <p14:modId xmlns:p14="http://schemas.microsoft.com/office/powerpoint/2010/main" val="884588284"/>
                </p:ext>
              </p:extLst>
            </p:nvPr>
          </p:nvGraphicFramePr>
          <p:xfrm>
            <a:off x="552" y="1028"/>
            <a:ext cx="3966" cy="2799"/>
          </p:xfrm>
          <a:graphic>
            <a:graphicData uri="http://schemas.openxmlformats.org/presentationml/2006/ole">
              <mc:AlternateContent xmlns:mc="http://schemas.openxmlformats.org/markup-compatibility/2006">
                <mc:Choice xmlns:v="urn:schemas-microsoft-com:vml" Requires="v">
                  <p:oleObj spid="_x0000_s45133" name="Equation" r:id="rId3" imgW="5065560" imgH="3706560" progId="Equation.3">
                    <p:embed/>
                  </p:oleObj>
                </mc:Choice>
                <mc:Fallback>
                  <p:oleObj name="Equation" r:id="rId3" imgW="5065560" imgH="370656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 y="1028"/>
                          <a:ext cx="3966" cy="2799"/>
                        </a:xfrm>
                        <a:prstGeom prst="rect">
                          <a:avLst/>
                        </a:prstGeom>
                        <a:solidFill>
                          <a:schemeClr val="bg1"/>
                        </a:solidFill>
                        <a:ln>
                          <a:noFill/>
                        </a:ln>
                        <a:effectLst/>
                      </p:spPr>
                    </p:pic>
                  </p:oleObj>
                </mc:Fallback>
              </mc:AlternateContent>
            </a:graphicData>
          </a:graphic>
        </p:graphicFrame>
        <p:graphicFrame>
          <p:nvGraphicFramePr>
            <p:cNvPr id="5" name="Object 1025">
              <a:hlinkClick r:id="" action="ppaction://ole?verb=0"/>
            </p:cNvPr>
            <p:cNvGraphicFramePr>
              <a:graphicFrameLocks/>
            </p:cNvGraphicFramePr>
            <p:nvPr/>
          </p:nvGraphicFramePr>
          <p:xfrm>
            <a:off x="1769" y="2232"/>
            <a:ext cx="3442" cy="1585"/>
          </p:xfrm>
          <a:graphic>
            <a:graphicData uri="http://schemas.openxmlformats.org/presentationml/2006/ole">
              <mc:AlternateContent xmlns:mc="http://schemas.openxmlformats.org/markup-compatibility/2006">
                <mc:Choice xmlns:v="urn:schemas-microsoft-com:vml" Requires="v">
                  <p:oleObj spid="_x0000_s45134" name="Equation" r:id="rId5" imgW="5370480" imgH="2286000" progId="Equation.3">
                    <p:embed/>
                  </p:oleObj>
                </mc:Choice>
                <mc:Fallback>
                  <p:oleObj name="Equation" r:id="rId5" imgW="5370480" imgH="22860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9" y="2232"/>
                          <a:ext cx="3442" cy="1585"/>
                        </a:xfrm>
                        <a:prstGeom prst="rect">
                          <a:avLst/>
                        </a:prstGeom>
                        <a:solidFill>
                          <a:srgbClr val="FCFEB9"/>
                        </a:solidFill>
                        <a:ln>
                          <a:noFill/>
                        </a:ln>
                        <a:effectLst/>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026">
              <a:hlinkClick r:id="" action="ppaction://ole?verb=0"/>
            </p:cNvPr>
            <p:cNvGraphicFramePr>
              <a:graphicFrameLocks/>
            </p:cNvGraphicFramePr>
            <p:nvPr/>
          </p:nvGraphicFramePr>
          <p:xfrm>
            <a:off x="3481" y="2929"/>
            <a:ext cx="1730" cy="595"/>
          </p:xfrm>
          <a:graphic>
            <a:graphicData uri="http://schemas.openxmlformats.org/presentationml/2006/ole">
              <mc:AlternateContent xmlns:mc="http://schemas.openxmlformats.org/markup-compatibility/2006">
                <mc:Choice xmlns:v="urn:schemas-microsoft-com:vml" Requires="v">
                  <p:oleObj spid="_x0000_s45135" name="Equation" r:id="rId7" imgW="2728800" imgH="887400" progId="Equation.3">
                    <p:embed/>
                  </p:oleObj>
                </mc:Choice>
                <mc:Fallback>
                  <p:oleObj name="Equation" r:id="rId7" imgW="2728800" imgH="8874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1" y="2929"/>
                          <a:ext cx="1730" cy="595"/>
                        </a:xfrm>
                        <a:prstGeom prst="rect">
                          <a:avLst/>
                        </a:prstGeom>
                        <a:solidFill>
                          <a:srgbClr val="FFC5CF"/>
                        </a:solidFill>
                        <a:ln>
                          <a:noFill/>
                        </a:ln>
                        <a:effectLst/>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 name="Title 16"/>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Computational Formulas</a:t>
            </a:r>
          </a:p>
        </p:txBody>
      </p:sp>
    </p:spTree>
    <p:extLst>
      <p:ext uri="{BB962C8B-B14F-4D97-AF65-F5344CB8AC3E}">
        <p14:creationId xmlns:p14="http://schemas.microsoft.com/office/powerpoint/2010/main" val="3779572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09600" y="2133600"/>
            <a:ext cx="8169275" cy="3539430"/>
          </a:xfrm>
          <a:prstGeom prst="rect">
            <a:avLst/>
          </a:prstGeom>
          <a:noFill/>
          <a:ln w="12700" cap="sq">
            <a:noFill/>
            <a:miter lim="800000"/>
            <a:headEnd type="none" w="sm" len="sm"/>
            <a:tailEnd type="none" w="sm" len="sm"/>
          </a:ln>
        </p:spPr>
        <p:txBody>
          <a:bodyPr>
            <a:spAutoFit/>
          </a:bodyPr>
          <a:lstStyle/>
          <a:p>
            <a:pPr eaLnBrk="0" hangingPunct="0">
              <a:defRPr/>
            </a:pPr>
            <a:r>
              <a:rPr lang="en-US" sz="2800" i="0" dirty="0">
                <a:solidFill>
                  <a:srgbClr val="0A0A0A"/>
                </a:solidFill>
                <a:latin typeface="Times New Roman" pitchFamily="18" charset="0"/>
                <a:cs typeface="Times New Roman" pitchFamily="18" charset="0"/>
              </a:rPr>
              <a:t>As an example of the application of the randomized block design, consider a tire company that developed a new tire. The company conducted tread-wear tests on the tire to determine whether there is a significant difference in tread wear if the average speed with which the automobile is driven varies. The company set up an experiment in which the independent variable was speed of automobile. There were three treatment levels.</a:t>
            </a:r>
          </a:p>
        </p:txBody>
      </p:sp>
      <p:sp>
        <p:nvSpPr>
          <p:cNvPr id="3" name="Title 3"/>
          <p:cNvSpPr txBox="1">
            <a:spLocks/>
          </p:cNvSpPr>
          <p:nvPr/>
        </p:nvSpPr>
        <p:spPr>
          <a:xfrm>
            <a:off x="1177925" y="230188"/>
            <a:ext cx="67881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Tread-Wear Example</a:t>
            </a:r>
          </a:p>
        </p:txBody>
      </p:sp>
    </p:spTree>
    <p:extLst>
      <p:ext uri="{BB962C8B-B14F-4D97-AF65-F5344CB8AC3E}">
        <p14:creationId xmlns:p14="http://schemas.microsoft.com/office/powerpoint/2010/main" val="3779572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Tread-Wear Example</a:t>
            </a:r>
          </a:p>
        </p:txBody>
      </p:sp>
      <p:grpSp>
        <p:nvGrpSpPr>
          <p:cNvPr id="3" name="Group 44"/>
          <p:cNvGrpSpPr>
            <a:grpSpLocks/>
          </p:cNvGrpSpPr>
          <p:nvPr/>
        </p:nvGrpSpPr>
        <p:grpSpPr bwMode="auto">
          <a:xfrm>
            <a:off x="1633538" y="1676400"/>
            <a:ext cx="5421312" cy="3887788"/>
            <a:chOff x="1177" y="1111"/>
            <a:chExt cx="3415" cy="2449"/>
          </a:xfrm>
        </p:grpSpPr>
        <p:grpSp>
          <p:nvGrpSpPr>
            <p:cNvPr id="4" name="Group 41"/>
            <p:cNvGrpSpPr>
              <a:grpSpLocks/>
            </p:cNvGrpSpPr>
            <p:nvPr/>
          </p:nvGrpSpPr>
          <p:grpSpPr bwMode="auto">
            <a:xfrm>
              <a:off x="1177" y="1111"/>
              <a:ext cx="3415" cy="2449"/>
              <a:chOff x="1177" y="1111"/>
              <a:chExt cx="3415" cy="2449"/>
            </a:xfrm>
          </p:grpSpPr>
          <p:sp>
            <p:nvSpPr>
              <p:cNvPr id="7" name="Rectangle 5"/>
              <p:cNvSpPr>
                <a:spLocks noChangeArrowheads="1"/>
              </p:cNvSpPr>
              <p:nvPr/>
            </p:nvSpPr>
            <p:spPr bwMode="auto">
              <a:xfrm>
                <a:off x="1177" y="1426"/>
                <a:ext cx="904" cy="523"/>
              </a:xfrm>
              <a:prstGeom prst="rect">
                <a:avLst/>
              </a:prstGeom>
              <a:solidFill>
                <a:srgbClr val="CECECE"/>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Supplier</a:t>
                </a:r>
              </a:p>
            </p:txBody>
          </p:sp>
          <p:sp>
            <p:nvSpPr>
              <p:cNvPr id="8" name="Rectangle 6"/>
              <p:cNvSpPr>
                <a:spLocks noChangeArrowheads="1"/>
              </p:cNvSpPr>
              <p:nvPr/>
            </p:nvSpPr>
            <p:spPr bwMode="auto">
              <a:xfrm>
                <a:off x="1177" y="1957"/>
                <a:ext cx="904" cy="232"/>
              </a:xfrm>
              <a:prstGeom prst="rect">
                <a:avLst/>
              </a:prstGeom>
              <a:solidFill>
                <a:srgbClr val="CECECE"/>
              </a:solidFill>
              <a:ln w="12699">
                <a:solidFill>
                  <a:srgbClr val="000000"/>
                </a:solidFill>
                <a:miter lim="800000"/>
                <a:headEnd/>
                <a:tailEnd/>
              </a:ln>
            </p:spPr>
            <p:txBody>
              <a:bodyPr lIns="90488" tIns="44450" rIns="90488" bIns="44450" anchor="ctr"/>
              <a:lstStyle/>
              <a:p>
                <a:pPr algn="ctr">
                  <a:lnSpc>
                    <a:spcPct val="90000"/>
                  </a:lnSpc>
                </a:pPr>
                <a:r>
                  <a:rPr lang="en-US" sz="1800" b="1" i="0">
                    <a:solidFill>
                      <a:srgbClr val="000000"/>
                    </a:solidFill>
                  </a:rPr>
                  <a:t>1</a:t>
                </a:r>
              </a:p>
            </p:txBody>
          </p:sp>
          <p:sp>
            <p:nvSpPr>
              <p:cNvPr id="9" name="Rectangle 7"/>
              <p:cNvSpPr>
                <a:spLocks noChangeArrowheads="1"/>
              </p:cNvSpPr>
              <p:nvPr/>
            </p:nvSpPr>
            <p:spPr bwMode="auto">
              <a:xfrm>
                <a:off x="1177" y="2197"/>
                <a:ext cx="904" cy="232"/>
              </a:xfrm>
              <a:prstGeom prst="rect">
                <a:avLst/>
              </a:prstGeom>
              <a:solidFill>
                <a:srgbClr val="CECECE"/>
              </a:solidFill>
              <a:ln w="12699">
                <a:solidFill>
                  <a:srgbClr val="000000"/>
                </a:solidFill>
                <a:miter lim="800000"/>
                <a:headEnd/>
                <a:tailEnd/>
              </a:ln>
            </p:spPr>
            <p:txBody>
              <a:bodyPr lIns="90488" tIns="44450" rIns="90488" bIns="44450" anchor="ctr"/>
              <a:lstStyle/>
              <a:p>
                <a:pPr algn="ctr">
                  <a:lnSpc>
                    <a:spcPct val="90000"/>
                  </a:lnSpc>
                </a:pPr>
                <a:r>
                  <a:rPr lang="en-US" sz="1800" b="1" i="0">
                    <a:solidFill>
                      <a:srgbClr val="000000"/>
                    </a:solidFill>
                  </a:rPr>
                  <a:t>2</a:t>
                </a:r>
              </a:p>
            </p:txBody>
          </p:sp>
          <p:sp>
            <p:nvSpPr>
              <p:cNvPr id="10" name="Rectangle 8"/>
              <p:cNvSpPr>
                <a:spLocks noChangeArrowheads="1"/>
              </p:cNvSpPr>
              <p:nvPr/>
            </p:nvSpPr>
            <p:spPr bwMode="auto">
              <a:xfrm>
                <a:off x="1177" y="2437"/>
                <a:ext cx="904" cy="232"/>
              </a:xfrm>
              <a:prstGeom prst="rect">
                <a:avLst/>
              </a:prstGeom>
              <a:solidFill>
                <a:srgbClr val="CECECE"/>
              </a:solidFill>
              <a:ln w="12699">
                <a:solidFill>
                  <a:srgbClr val="000000"/>
                </a:solidFill>
                <a:miter lim="800000"/>
                <a:headEnd/>
                <a:tailEnd/>
              </a:ln>
            </p:spPr>
            <p:txBody>
              <a:bodyPr lIns="90488" tIns="44450" rIns="90488" bIns="44450" anchor="ctr"/>
              <a:lstStyle/>
              <a:p>
                <a:pPr algn="ctr">
                  <a:lnSpc>
                    <a:spcPct val="90000"/>
                  </a:lnSpc>
                </a:pPr>
                <a:r>
                  <a:rPr lang="en-US" sz="1800" b="1" i="0">
                    <a:solidFill>
                      <a:srgbClr val="000000"/>
                    </a:solidFill>
                  </a:rPr>
                  <a:t>3</a:t>
                </a:r>
              </a:p>
            </p:txBody>
          </p:sp>
          <p:sp>
            <p:nvSpPr>
              <p:cNvPr id="11" name="Rectangle 9"/>
              <p:cNvSpPr>
                <a:spLocks noChangeArrowheads="1"/>
              </p:cNvSpPr>
              <p:nvPr/>
            </p:nvSpPr>
            <p:spPr bwMode="auto">
              <a:xfrm>
                <a:off x="1177" y="2677"/>
                <a:ext cx="904" cy="232"/>
              </a:xfrm>
              <a:prstGeom prst="rect">
                <a:avLst/>
              </a:prstGeom>
              <a:solidFill>
                <a:srgbClr val="CECECE"/>
              </a:solidFill>
              <a:ln w="12699">
                <a:solidFill>
                  <a:srgbClr val="000000"/>
                </a:solidFill>
                <a:miter lim="800000"/>
                <a:headEnd/>
                <a:tailEnd/>
              </a:ln>
            </p:spPr>
            <p:txBody>
              <a:bodyPr lIns="90488" tIns="44450" rIns="90488" bIns="44450" anchor="ctr"/>
              <a:lstStyle/>
              <a:p>
                <a:pPr algn="ctr">
                  <a:lnSpc>
                    <a:spcPct val="90000"/>
                  </a:lnSpc>
                </a:pPr>
                <a:r>
                  <a:rPr lang="en-US" sz="1800" b="1" i="0">
                    <a:solidFill>
                      <a:srgbClr val="000000"/>
                    </a:solidFill>
                  </a:rPr>
                  <a:t>4</a:t>
                </a:r>
              </a:p>
            </p:txBody>
          </p:sp>
          <p:sp>
            <p:nvSpPr>
              <p:cNvPr id="12" name="Rectangle 10"/>
              <p:cNvSpPr>
                <a:spLocks noChangeArrowheads="1"/>
              </p:cNvSpPr>
              <p:nvPr/>
            </p:nvSpPr>
            <p:spPr bwMode="auto">
              <a:xfrm>
                <a:off x="2089" y="1426"/>
                <a:ext cx="595" cy="523"/>
              </a:xfrm>
              <a:prstGeom prst="rect">
                <a:avLst/>
              </a:prstGeom>
              <a:solidFill>
                <a:srgbClr val="A2C1FE"/>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Slow</a:t>
                </a:r>
              </a:p>
            </p:txBody>
          </p:sp>
          <p:sp>
            <p:nvSpPr>
              <p:cNvPr id="13" name="Rectangle 11"/>
              <p:cNvSpPr>
                <a:spLocks noChangeArrowheads="1"/>
              </p:cNvSpPr>
              <p:nvPr/>
            </p:nvSpPr>
            <p:spPr bwMode="auto">
              <a:xfrm>
                <a:off x="2689" y="1426"/>
                <a:ext cx="700" cy="523"/>
              </a:xfrm>
              <a:prstGeom prst="rect">
                <a:avLst/>
              </a:prstGeom>
              <a:solidFill>
                <a:srgbClr val="A2C1FE"/>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Medium</a:t>
                </a:r>
              </a:p>
            </p:txBody>
          </p:sp>
          <p:sp>
            <p:nvSpPr>
              <p:cNvPr id="14" name="Rectangle 12"/>
              <p:cNvSpPr>
                <a:spLocks noChangeArrowheads="1"/>
              </p:cNvSpPr>
              <p:nvPr/>
            </p:nvSpPr>
            <p:spPr bwMode="auto">
              <a:xfrm>
                <a:off x="3397" y="1426"/>
                <a:ext cx="595" cy="523"/>
              </a:xfrm>
              <a:prstGeom prst="rect">
                <a:avLst/>
              </a:prstGeom>
              <a:solidFill>
                <a:srgbClr val="A2C1FE"/>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Fast</a:t>
                </a:r>
              </a:p>
            </p:txBody>
          </p:sp>
          <p:sp>
            <p:nvSpPr>
              <p:cNvPr id="15" name="Rectangle 13"/>
              <p:cNvSpPr>
                <a:spLocks noChangeArrowheads="1"/>
              </p:cNvSpPr>
              <p:nvPr/>
            </p:nvSpPr>
            <p:spPr bwMode="auto">
              <a:xfrm>
                <a:off x="3997" y="1426"/>
                <a:ext cx="595" cy="523"/>
              </a:xfrm>
              <a:prstGeom prst="rect">
                <a:avLst/>
              </a:prstGeom>
              <a:solidFill>
                <a:srgbClr val="FCFEB9"/>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dirty="0">
                    <a:solidFill>
                      <a:srgbClr val="000000"/>
                    </a:solidFill>
                    <a:cs typeface="+mn-cs"/>
                  </a:rPr>
                  <a:t>Block Means (       )</a:t>
                </a:r>
              </a:p>
            </p:txBody>
          </p:sp>
          <p:sp>
            <p:nvSpPr>
              <p:cNvPr id="16" name="Rectangle 14"/>
              <p:cNvSpPr>
                <a:spLocks noChangeArrowheads="1"/>
              </p:cNvSpPr>
              <p:nvPr/>
            </p:nvSpPr>
            <p:spPr bwMode="auto">
              <a:xfrm>
                <a:off x="2089" y="1957"/>
                <a:ext cx="595"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3.7</a:t>
                </a:r>
              </a:p>
            </p:txBody>
          </p:sp>
          <p:sp>
            <p:nvSpPr>
              <p:cNvPr id="17" name="Rectangle 15"/>
              <p:cNvSpPr>
                <a:spLocks noChangeArrowheads="1"/>
              </p:cNvSpPr>
              <p:nvPr/>
            </p:nvSpPr>
            <p:spPr bwMode="auto">
              <a:xfrm>
                <a:off x="2689" y="1957"/>
                <a:ext cx="700"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4.5</a:t>
                </a:r>
              </a:p>
            </p:txBody>
          </p:sp>
          <p:sp>
            <p:nvSpPr>
              <p:cNvPr id="18" name="Rectangle 16"/>
              <p:cNvSpPr>
                <a:spLocks noChangeArrowheads="1"/>
              </p:cNvSpPr>
              <p:nvPr/>
            </p:nvSpPr>
            <p:spPr bwMode="auto">
              <a:xfrm>
                <a:off x="3397" y="1957"/>
                <a:ext cx="595"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3.1</a:t>
                </a:r>
              </a:p>
            </p:txBody>
          </p:sp>
          <p:sp>
            <p:nvSpPr>
              <p:cNvPr id="19" name="Rectangle 17"/>
              <p:cNvSpPr>
                <a:spLocks noChangeArrowheads="1"/>
              </p:cNvSpPr>
              <p:nvPr/>
            </p:nvSpPr>
            <p:spPr bwMode="auto">
              <a:xfrm>
                <a:off x="3997" y="1957"/>
                <a:ext cx="595" cy="232"/>
              </a:xfrm>
              <a:prstGeom prst="rect">
                <a:avLst/>
              </a:prstGeom>
              <a:solidFill>
                <a:srgbClr val="FCFEB9"/>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3.77</a:t>
                </a:r>
              </a:p>
            </p:txBody>
          </p:sp>
          <p:sp>
            <p:nvSpPr>
              <p:cNvPr id="20" name="Rectangle 18"/>
              <p:cNvSpPr>
                <a:spLocks noChangeArrowheads="1"/>
              </p:cNvSpPr>
              <p:nvPr/>
            </p:nvSpPr>
            <p:spPr bwMode="auto">
              <a:xfrm>
                <a:off x="2089" y="2197"/>
                <a:ext cx="595"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3.4</a:t>
                </a:r>
              </a:p>
            </p:txBody>
          </p:sp>
          <p:sp>
            <p:nvSpPr>
              <p:cNvPr id="21" name="Rectangle 19"/>
              <p:cNvSpPr>
                <a:spLocks noChangeArrowheads="1"/>
              </p:cNvSpPr>
              <p:nvPr/>
            </p:nvSpPr>
            <p:spPr bwMode="auto">
              <a:xfrm>
                <a:off x="2689" y="2197"/>
                <a:ext cx="700"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3.9</a:t>
                </a:r>
              </a:p>
            </p:txBody>
          </p:sp>
          <p:sp>
            <p:nvSpPr>
              <p:cNvPr id="22" name="Rectangle 20"/>
              <p:cNvSpPr>
                <a:spLocks noChangeArrowheads="1"/>
              </p:cNvSpPr>
              <p:nvPr/>
            </p:nvSpPr>
            <p:spPr bwMode="auto">
              <a:xfrm>
                <a:off x="3397" y="2197"/>
                <a:ext cx="595"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2.8</a:t>
                </a:r>
              </a:p>
            </p:txBody>
          </p:sp>
          <p:sp>
            <p:nvSpPr>
              <p:cNvPr id="23" name="Rectangle 21"/>
              <p:cNvSpPr>
                <a:spLocks noChangeArrowheads="1"/>
              </p:cNvSpPr>
              <p:nvPr/>
            </p:nvSpPr>
            <p:spPr bwMode="auto">
              <a:xfrm>
                <a:off x="3997" y="2197"/>
                <a:ext cx="595" cy="232"/>
              </a:xfrm>
              <a:prstGeom prst="rect">
                <a:avLst/>
              </a:prstGeom>
              <a:solidFill>
                <a:srgbClr val="FCFEB9"/>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3.37</a:t>
                </a:r>
              </a:p>
            </p:txBody>
          </p:sp>
          <p:sp>
            <p:nvSpPr>
              <p:cNvPr id="24" name="Rectangle 22"/>
              <p:cNvSpPr>
                <a:spLocks noChangeArrowheads="1"/>
              </p:cNvSpPr>
              <p:nvPr/>
            </p:nvSpPr>
            <p:spPr bwMode="auto">
              <a:xfrm>
                <a:off x="2089" y="2437"/>
                <a:ext cx="595"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3.5</a:t>
                </a:r>
              </a:p>
            </p:txBody>
          </p:sp>
          <p:sp>
            <p:nvSpPr>
              <p:cNvPr id="25" name="Rectangle 23"/>
              <p:cNvSpPr>
                <a:spLocks noChangeArrowheads="1"/>
              </p:cNvSpPr>
              <p:nvPr/>
            </p:nvSpPr>
            <p:spPr bwMode="auto">
              <a:xfrm>
                <a:off x="2689" y="2437"/>
                <a:ext cx="700"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4.1</a:t>
                </a:r>
              </a:p>
            </p:txBody>
          </p:sp>
          <p:sp>
            <p:nvSpPr>
              <p:cNvPr id="26" name="Rectangle 24"/>
              <p:cNvSpPr>
                <a:spLocks noChangeArrowheads="1"/>
              </p:cNvSpPr>
              <p:nvPr/>
            </p:nvSpPr>
            <p:spPr bwMode="auto">
              <a:xfrm>
                <a:off x="3397" y="2437"/>
                <a:ext cx="595"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3.0</a:t>
                </a:r>
              </a:p>
            </p:txBody>
          </p:sp>
          <p:sp>
            <p:nvSpPr>
              <p:cNvPr id="27" name="Rectangle 25"/>
              <p:cNvSpPr>
                <a:spLocks noChangeArrowheads="1"/>
              </p:cNvSpPr>
              <p:nvPr/>
            </p:nvSpPr>
            <p:spPr bwMode="auto">
              <a:xfrm>
                <a:off x="3997" y="2437"/>
                <a:ext cx="595" cy="232"/>
              </a:xfrm>
              <a:prstGeom prst="rect">
                <a:avLst/>
              </a:prstGeom>
              <a:solidFill>
                <a:srgbClr val="FCFEB9"/>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3.53</a:t>
                </a:r>
              </a:p>
            </p:txBody>
          </p:sp>
          <p:sp>
            <p:nvSpPr>
              <p:cNvPr id="28" name="Rectangle 26"/>
              <p:cNvSpPr>
                <a:spLocks noChangeArrowheads="1"/>
              </p:cNvSpPr>
              <p:nvPr/>
            </p:nvSpPr>
            <p:spPr bwMode="auto">
              <a:xfrm>
                <a:off x="2089" y="2677"/>
                <a:ext cx="595"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3.2</a:t>
                </a:r>
              </a:p>
            </p:txBody>
          </p:sp>
          <p:sp>
            <p:nvSpPr>
              <p:cNvPr id="29" name="Rectangle 27"/>
              <p:cNvSpPr>
                <a:spLocks noChangeArrowheads="1"/>
              </p:cNvSpPr>
              <p:nvPr/>
            </p:nvSpPr>
            <p:spPr bwMode="auto">
              <a:xfrm>
                <a:off x="2689" y="2677"/>
                <a:ext cx="700"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3.5</a:t>
                </a:r>
              </a:p>
            </p:txBody>
          </p:sp>
          <p:sp>
            <p:nvSpPr>
              <p:cNvPr id="30" name="Rectangle 28"/>
              <p:cNvSpPr>
                <a:spLocks noChangeArrowheads="1"/>
              </p:cNvSpPr>
              <p:nvPr/>
            </p:nvSpPr>
            <p:spPr bwMode="auto">
              <a:xfrm>
                <a:off x="3397" y="2677"/>
                <a:ext cx="595"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2.6</a:t>
                </a:r>
              </a:p>
            </p:txBody>
          </p:sp>
          <p:sp>
            <p:nvSpPr>
              <p:cNvPr id="31" name="Rectangle 29"/>
              <p:cNvSpPr>
                <a:spLocks noChangeArrowheads="1"/>
              </p:cNvSpPr>
              <p:nvPr/>
            </p:nvSpPr>
            <p:spPr bwMode="auto">
              <a:xfrm>
                <a:off x="3997" y="2677"/>
                <a:ext cx="595" cy="232"/>
              </a:xfrm>
              <a:prstGeom prst="rect">
                <a:avLst/>
              </a:prstGeom>
              <a:solidFill>
                <a:srgbClr val="FCFEB9"/>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3.10</a:t>
                </a:r>
              </a:p>
            </p:txBody>
          </p:sp>
          <p:sp>
            <p:nvSpPr>
              <p:cNvPr id="32" name="Rectangle 30"/>
              <p:cNvSpPr>
                <a:spLocks noChangeArrowheads="1"/>
              </p:cNvSpPr>
              <p:nvPr/>
            </p:nvSpPr>
            <p:spPr bwMode="auto">
              <a:xfrm>
                <a:off x="1177" y="2911"/>
                <a:ext cx="904" cy="232"/>
              </a:xfrm>
              <a:prstGeom prst="rect">
                <a:avLst/>
              </a:prstGeom>
              <a:solidFill>
                <a:srgbClr val="CECECE"/>
              </a:solidFill>
              <a:ln w="12699">
                <a:solidFill>
                  <a:srgbClr val="000000"/>
                </a:solidFill>
                <a:miter lim="800000"/>
                <a:headEnd/>
                <a:tailEnd/>
              </a:ln>
            </p:spPr>
            <p:txBody>
              <a:bodyPr lIns="90488" tIns="44450" rIns="90488" bIns="44450" anchor="ctr"/>
              <a:lstStyle/>
              <a:p>
                <a:pPr algn="ctr">
                  <a:lnSpc>
                    <a:spcPct val="90000"/>
                  </a:lnSpc>
                </a:pPr>
                <a:r>
                  <a:rPr lang="en-US" sz="1800" b="1" i="0">
                    <a:solidFill>
                      <a:srgbClr val="000000"/>
                    </a:solidFill>
                  </a:rPr>
                  <a:t>5</a:t>
                </a:r>
              </a:p>
            </p:txBody>
          </p:sp>
          <p:sp>
            <p:nvSpPr>
              <p:cNvPr id="33" name="Rectangle 31"/>
              <p:cNvSpPr>
                <a:spLocks noChangeArrowheads="1"/>
              </p:cNvSpPr>
              <p:nvPr/>
            </p:nvSpPr>
            <p:spPr bwMode="auto">
              <a:xfrm>
                <a:off x="1177" y="3151"/>
                <a:ext cx="904" cy="409"/>
              </a:xfrm>
              <a:prstGeom prst="rect">
                <a:avLst/>
              </a:prstGeom>
              <a:solidFill>
                <a:srgbClr val="FFC5C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Treatment Means(      )</a:t>
                </a:r>
              </a:p>
            </p:txBody>
          </p:sp>
          <p:sp>
            <p:nvSpPr>
              <p:cNvPr id="34" name="Rectangle 32"/>
              <p:cNvSpPr>
                <a:spLocks noChangeArrowheads="1"/>
              </p:cNvSpPr>
              <p:nvPr/>
            </p:nvSpPr>
            <p:spPr bwMode="auto">
              <a:xfrm>
                <a:off x="2089" y="2911"/>
                <a:ext cx="595"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u="sng" kern="0">
                    <a:solidFill>
                      <a:srgbClr val="000000"/>
                    </a:solidFill>
                    <a:cs typeface="+mn-cs"/>
                  </a:rPr>
                  <a:t>3.9</a:t>
                </a:r>
              </a:p>
            </p:txBody>
          </p:sp>
          <p:sp>
            <p:nvSpPr>
              <p:cNvPr id="35" name="Rectangle 33"/>
              <p:cNvSpPr>
                <a:spLocks noChangeArrowheads="1"/>
              </p:cNvSpPr>
              <p:nvPr/>
            </p:nvSpPr>
            <p:spPr bwMode="auto">
              <a:xfrm>
                <a:off x="2689" y="2911"/>
                <a:ext cx="700"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u="sng" kern="0">
                    <a:solidFill>
                      <a:srgbClr val="000000"/>
                    </a:solidFill>
                    <a:cs typeface="+mn-cs"/>
                  </a:rPr>
                  <a:t>4.8</a:t>
                </a:r>
              </a:p>
            </p:txBody>
          </p:sp>
          <p:sp>
            <p:nvSpPr>
              <p:cNvPr id="36" name="Rectangle 34"/>
              <p:cNvSpPr>
                <a:spLocks noChangeArrowheads="1"/>
              </p:cNvSpPr>
              <p:nvPr/>
            </p:nvSpPr>
            <p:spPr bwMode="auto">
              <a:xfrm>
                <a:off x="3397" y="2911"/>
                <a:ext cx="595" cy="232"/>
              </a:xfrm>
              <a:prstGeom prst="rect">
                <a:avLst/>
              </a:prstGeom>
              <a:solidFill>
                <a:srgbClr val="FFFFF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u="sng" kern="0">
                    <a:solidFill>
                      <a:srgbClr val="000000"/>
                    </a:solidFill>
                    <a:cs typeface="+mn-cs"/>
                  </a:rPr>
                  <a:t>3.4</a:t>
                </a:r>
              </a:p>
            </p:txBody>
          </p:sp>
          <p:sp>
            <p:nvSpPr>
              <p:cNvPr id="37" name="Rectangle 35"/>
              <p:cNvSpPr>
                <a:spLocks noChangeArrowheads="1"/>
              </p:cNvSpPr>
              <p:nvPr/>
            </p:nvSpPr>
            <p:spPr bwMode="auto">
              <a:xfrm>
                <a:off x="3997" y="2911"/>
                <a:ext cx="595" cy="232"/>
              </a:xfrm>
              <a:prstGeom prst="rect">
                <a:avLst/>
              </a:prstGeom>
              <a:solidFill>
                <a:srgbClr val="FCFEB9"/>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4.03</a:t>
                </a:r>
              </a:p>
            </p:txBody>
          </p:sp>
          <p:sp>
            <p:nvSpPr>
              <p:cNvPr id="38" name="Rectangle 36"/>
              <p:cNvSpPr>
                <a:spLocks noChangeArrowheads="1"/>
              </p:cNvSpPr>
              <p:nvPr/>
            </p:nvSpPr>
            <p:spPr bwMode="auto">
              <a:xfrm>
                <a:off x="2089" y="3151"/>
                <a:ext cx="595" cy="409"/>
              </a:xfrm>
              <a:prstGeom prst="rect">
                <a:avLst/>
              </a:prstGeom>
              <a:solidFill>
                <a:srgbClr val="FFC5C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3.54</a:t>
                </a:r>
              </a:p>
            </p:txBody>
          </p:sp>
          <p:sp>
            <p:nvSpPr>
              <p:cNvPr id="39" name="Rectangle 37"/>
              <p:cNvSpPr>
                <a:spLocks noChangeArrowheads="1"/>
              </p:cNvSpPr>
              <p:nvPr/>
            </p:nvSpPr>
            <p:spPr bwMode="auto">
              <a:xfrm>
                <a:off x="2689" y="3151"/>
                <a:ext cx="700" cy="409"/>
              </a:xfrm>
              <a:prstGeom prst="rect">
                <a:avLst/>
              </a:prstGeom>
              <a:solidFill>
                <a:srgbClr val="FFC5C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4.16</a:t>
                </a:r>
              </a:p>
            </p:txBody>
          </p:sp>
          <p:sp>
            <p:nvSpPr>
              <p:cNvPr id="40" name="Rectangle 38"/>
              <p:cNvSpPr>
                <a:spLocks noChangeArrowheads="1"/>
              </p:cNvSpPr>
              <p:nvPr/>
            </p:nvSpPr>
            <p:spPr bwMode="auto">
              <a:xfrm>
                <a:off x="3397" y="3151"/>
                <a:ext cx="595" cy="409"/>
              </a:xfrm>
              <a:prstGeom prst="rect">
                <a:avLst/>
              </a:prstGeom>
              <a:solidFill>
                <a:srgbClr val="FFC5CF"/>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2.98</a:t>
                </a:r>
              </a:p>
            </p:txBody>
          </p:sp>
          <p:sp>
            <p:nvSpPr>
              <p:cNvPr id="41" name="Rectangle 39"/>
              <p:cNvSpPr>
                <a:spLocks noChangeArrowheads="1"/>
              </p:cNvSpPr>
              <p:nvPr/>
            </p:nvSpPr>
            <p:spPr bwMode="auto">
              <a:xfrm>
                <a:off x="3997" y="3151"/>
                <a:ext cx="595" cy="409"/>
              </a:xfrm>
              <a:prstGeom prst="rect">
                <a:avLst/>
              </a:prstGeom>
              <a:solidFill>
                <a:srgbClr val="A2C1FE"/>
              </a:solidFill>
              <a:ln w="12699">
                <a:solidFill>
                  <a:srgbClr val="000000"/>
                </a:solidFill>
                <a:miter lim="800000"/>
                <a:headEnd/>
                <a:tailEnd/>
              </a:ln>
            </p:spPr>
            <p:txBody>
              <a:bodyPr lIns="90488" tIns="44450" rIns="90488" bIns="44450" anchor="ctr"/>
              <a:lstStyle/>
              <a:p>
                <a:pPr algn="ctr" fontAlgn="auto">
                  <a:lnSpc>
                    <a:spcPct val="90000"/>
                  </a:lnSpc>
                  <a:spcBef>
                    <a:spcPts val="0"/>
                  </a:spcBef>
                  <a:spcAft>
                    <a:spcPts val="0"/>
                  </a:spcAft>
                  <a:defRPr/>
                </a:pPr>
                <a:r>
                  <a:rPr lang="en-US" sz="1800" b="1" i="0" kern="0">
                    <a:solidFill>
                      <a:srgbClr val="000000"/>
                    </a:solidFill>
                    <a:cs typeface="+mn-cs"/>
                  </a:rPr>
                  <a:t>3.56</a:t>
                </a:r>
              </a:p>
            </p:txBody>
          </p:sp>
          <p:sp>
            <p:nvSpPr>
              <p:cNvPr id="42" name="Rectangle 40"/>
              <p:cNvSpPr>
                <a:spLocks noChangeArrowheads="1"/>
              </p:cNvSpPr>
              <p:nvPr/>
            </p:nvSpPr>
            <p:spPr bwMode="auto">
              <a:xfrm>
                <a:off x="2089" y="1111"/>
                <a:ext cx="1903" cy="316"/>
              </a:xfrm>
              <a:prstGeom prst="rect">
                <a:avLst/>
              </a:prstGeom>
              <a:solidFill>
                <a:srgbClr val="A2C1FE"/>
              </a:solidFill>
              <a:ln w="12699">
                <a:solidFill>
                  <a:srgbClr val="414141"/>
                </a:solidFill>
                <a:miter lim="800000"/>
                <a:headEnd/>
                <a:tailEnd/>
              </a:ln>
            </p:spPr>
            <p:txBody>
              <a:bodyPr wrap="none" lIns="90488" tIns="44450" rIns="90488" bIns="44450" anchor="ctr"/>
              <a:lstStyle/>
              <a:p>
                <a:pPr algn="ctr" fontAlgn="auto">
                  <a:spcBef>
                    <a:spcPts val="0"/>
                  </a:spcBef>
                  <a:spcAft>
                    <a:spcPts val="0"/>
                  </a:spcAft>
                  <a:defRPr/>
                </a:pPr>
                <a:r>
                  <a:rPr lang="en-US" sz="1800" b="1" i="0" kern="0" dirty="0">
                    <a:solidFill>
                      <a:srgbClr val="FFFF99">
                        <a:lumMod val="10000"/>
                      </a:srgbClr>
                    </a:solidFill>
                    <a:cs typeface="+mn-cs"/>
                  </a:rPr>
                  <a:t>Speed</a:t>
                </a:r>
              </a:p>
            </p:txBody>
          </p:sp>
        </p:grpSp>
        <p:graphicFrame>
          <p:nvGraphicFramePr>
            <p:cNvPr id="5" name="Object 1">
              <a:hlinkClick r:id="" action="ppaction://ole?verb=0"/>
            </p:cNvPr>
            <p:cNvGraphicFramePr>
              <a:graphicFrameLocks/>
            </p:cNvGraphicFramePr>
            <p:nvPr/>
          </p:nvGraphicFramePr>
          <p:xfrm>
            <a:off x="1747" y="3345"/>
            <a:ext cx="178" cy="186"/>
          </p:xfrm>
          <a:graphic>
            <a:graphicData uri="http://schemas.openxmlformats.org/presentationml/2006/ole">
              <mc:AlternateContent xmlns:mc="http://schemas.openxmlformats.org/markup-compatibility/2006">
                <mc:Choice xmlns:v="urn:schemas-microsoft-com:vml" Requires="v">
                  <p:oleObj spid="_x0000_s46151" name="Equation" r:id="rId3" imgW="290160" imgH="303120" progId="Equation.3">
                    <p:embed/>
                  </p:oleObj>
                </mc:Choice>
                <mc:Fallback>
                  <p:oleObj name="Equation" r:id="rId3" imgW="290160" imgH="3031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 y="3345"/>
                          <a:ext cx="178" cy="186"/>
                        </a:xfrm>
                        <a:prstGeom prst="rect">
                          <a:avLst/>
                        </a:prstGeom>
                        <a:solidFill>
                          <a:srgbClr val="FFC5CF"/>
                        </a:solidFill>
                        <a:ln>
                          <a:noFill/>
                        </a:ln>
                        <a:effectLst/>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2">
              <a:hlinkClick r:id="" action="ppaction://ole?verb=0"/>
            </p:cNvPr>
            <p:cNvGraphicFramePr>
              <a:graphicFrameLocks/>
            </p:cNvGraphicFramePr>
            <p:nvPr/>
          </p:nvGraphicFramePr>
          <p:xfrm>
            <a:off x="4220" y="1756"/>
            <a:ext cx="157" cy="172"/>
          </p:xfrm>
          <a:graphic>
            <a:graphicData uri="http://schemas.openxmlformats.org/presentationml/2006/ole">
              <mc:AlternateContent xmlns:mc="http://schemas.openxmlformats.org/markup-compatibility/2006">
                <mc:Choice xmlns:v="urn:schemas-microsoft-com:vml" Requires="v">
                  <p:oleObj spid="_x0000_s46152" name="Equation" r:id="rId5" imgW="264960" imgH="290160" progId="Equation.3">
                    <p:embed/>
                  </p:oleObj>
                </mc:Choice>
                <mc:Fallback>
                  <p:oleObj name="Equation" r:id="rId5" imgW="264960" imgH="29016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0" y="1756"/>
                          <a:ext cx="157" cy="172"/>
                        </a:xfrm>
                        <a:prstGeom prst="rect">
                          <a:avLst/>
                        </a:prstGeom>
                        <a:solidFill>
                          <a:srgbClr val="FCFEB9"/>
                        </a:solidFill>
                        <a:ln>
                          <a:noFill/>
                        </a:ln>
                        <a:effectLst/>
                        <a:extLs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3" name="Group 47"/>
          <p:cNvGrpSpPr>
            <a:grpSpLocks/>
          </p:cNvGrpSpPr>
          <p:nvPr/>
        </p:nvGrpSpPr>
        <p:grpSpPr bwMode="auto">
          <a:xfrm>
            <a:off x="7113588" y="4895850"/>
            <a:ext cx="1204912" cy="688975"/>
            <a:chOff x="4604" y="3132"/>
            <a:chExt cx="759" cy="434"/>
          </a:xfrm>
        </p:grpSpPr>
        <p:graphicFrame>
          <p:nvGraphicFramePr>
            <p:cNvPr id="44" name="Object 0">
              <a:hlinkClick r:id="" action="ppaction://ole?verb=0"/>
            </p:cNvPr>
            <p:cNvGraphicFramePr>
              <a:graphicFrameLocks/>
            </p:cNvGraphicFramePr>
            <p:nvPr/>
          </p:nvGraphicFramePr>
          <p:xfrm>
            <a:off x="4986" y="3132"/>
            <a:ext cx="377" cy="434"/>
          </p:xfrm>
          <a:graphic>
            <a:graphicData uri="http://schemas.openxmlformats.org/presentationml/2006/ole">
              <mc:AlternateContent xmlns:mc="http://schemas.openxmlformats.org/markup-compatibility/2006">
                <mc:Choice xmlns:v="urn:schemas-microsoft-com:vml" Requires="v">
                  <p:oleObj spid="_x0000_s46153" name="Equation" r:id="rId7" imgW="176040" imgH="201600" progId="Equation.3">
                    <p:embed/>
                  </p:oleObj>
                </mc:Choice>
                <mc:Fallback>
                  <p:oleObj name="Equation" r:id="rId7" imgW="176040" imgH="2016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6" y="3132"/>
                          <a:ext cx="377" cy="434"/>
                        </a:xfrm>
                        <a:prstGeom prst="rect">
                          <a:avLst/>
                        </a:prstGeom>
                        <a:solidFill>
                          <a:srgbClr val="A2C1FE"/>
                        </a:solidFill>
                        <a:ln w="50799">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Line 46"/>
            <p:cNvSpPr>
              <a:spLocks noChangeShapeType="1"/>
            </p:cNvSpPr>
            <p:nvPr/>
          </p:nvSpPr>
          <p:spPr bwMode="auto">
            <a:xfrm flipH="1">
              <a:off x="4604" y="3348"/>
              <a:ext cx="356" cy="0"/>
            </a:xfrm>
            <a:prstGeom prst="line">
              <a:avLst/>
            </a:prstGeom>
            <a:noFill/>
            <a:ln w="50799">
              <a:solidFill>
                <a:srgbClr val="CC6600"/>
              </a:solidFill>
              <a:round/>
              <a:headEn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grpSp>
      <p:grpSp>
        <p:nvGrpSpPr>
          <p:cNvPr id="46" name="Group 50"/>
          <p:cNvGrpSpPr>
            <a:grpSpLocks/>
          </p:cNvGrpSpPr>
          <p:nvPr/>
        </p:nvGrpSpPr>
        <p:grpSpPr bwMode="auto">
          <a:xfrm>
            <a:off x="3182938" y="5842000"/>
            <a:ext cx="2901950" cy="393700"/>
            <a:chOff x="2128" y="3728"/>
            <a:chExt cx="1828" cy="248"/>
          </a:xfrm>
        </p:grpSpPr>
        <p:sp>
          <p:nvSpPr>
            <p:cNvPr id="47" name="Line 48"/>
            <p:cNvSpPr>
              <a:spLocks noChangeShapeType="1"/>
            </p:cNvSpPr>
            <p:nvPr/>
          </p:nvSpPr>
          <p:spPr bwMode="auto">
            <a:xfrm>
              <a:off x="2128" y="3864"/>
              <a:ext cx="1828" cy="0"/>
            </a:xfrm>
            <a:prstGeom prst="line">
              <a:avLst/>
            </a:prstGeom>
            <a:noFill/>
            <a:ln w="50799">
              <a:solidFill>
                <a:srgbClr val="FFC5CF"/>
              </a:solidFill>
              <a:round/>
              <a:headEnd type="triangle" w="med" len="me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48" name="Rectangle 49"/>
            <p:cNvSpPr>
              <a:spLocks noChangeArrowheads="1"/>
            </p:cNvSpPr>
            <p:nvPr/>
          </p:nvSpPr>
          <p:spPr bwMode="auto">
            <a:xfrm>
              <a:off x="2793" y="3728"/>
              <a:ext cx="487" cy="248"/>
            </a:xfrm>
            <a:prstGeom prst="rect">
              <a:avLst/>
            </a:prstGeom>
            <a:solidFill>
              <a:srgbClr val="FFC5CF"/>
            </a:solidFill>
            <a:ln w="12699">
              <a:noFill/>
              <a:miter lim="800000"/>
              <a:headEnd/>
              <a:tailEnd/>
            </a:ln>
          </p:spPr>
          <p:txBody>
            <a:bodyPr wrap="none" lIns="90488" tIns="44450" rIns="90488" bIns="44450">
              <a:spAutoFit/>
            </a:bodyPr>
            <a:lstStyle/>
            <a:p>
              <a:pPr algn="ctr" fontAlgn="auto">
                <a:spcBef>
                  <a:spcPts val="0"/>
                </a:spcBef>
                <a:spcAft>
                  <a:spcPts val="0"/>
                </a:spcAft>
                <a:defRPr/>
              </a:pPr>
              <a:r>
                <a:rPr lang="en-US" sz="2000" b="1" i="0" kern="0">
                  <a:solidFill>
                    <a:srgbClr val="414141"/>
                  </a:solidFill>
                  <a:latin typeface="Book Antiqua" pitchFamily="18" charset="0"/>
                  <a:cs typeface="+mn-cs"/>
                </a:rPr>
                <a:t>C = 3</a:t>
              </a:r>
            </a:p>
          </p:txBody>
        </p:sp>
      </p:grpSp>
      <p:grpSp>
        <p:nvGrpSpPr>
          <p:cNvPr id="49" name="Group 53"/>
          <p:cNvGrpSpPr>
            <a:grpSpLocks/>
          </p:cNvGrpSpPr>
          <p:nvPr/>
        </p:nvGrpSpPr>
        <p:grpSpPr bwMode="auto">
          <a:xfrm>
            <a:off x="685800" y="3073400"/>
            <a:ext cx="752475" cy="1816100"/>
            <a:chOff x="555" y="1984"/>
            <a:chExt cx="474" cy="1144"/>
          </a:xfrm>
        </p:grpSpPr>
        <p:sp>
          <p:nvSpPr>
            <p:cNvPr id="50" name="Line 51"/>
            <p:cNvSpPr>
              <a:spLocks noChangeShapeType="1"/>
            </p:cNvSpPr>
            <p:nvPr/>
          </p:nvSpPr>
          <p:spPr bwMode="auto">
            <a:xfrm>
              <a:off x="792" y="1984"/>
              <a:ext cx="0" cy="1144"/>
            </a:xfrm>
            <a:prstGeom prst="line">
              <a:avLst/>
            </a:prstGeom>
            <a:noFill/>
            <a:ln w="50799">
              <a:solidFill>
                <a:srgbClr val="CBCBCB"/>
              </a:solidFill>
              <a:round/>
              <a:headEnd type="triangle" w="med" len="med"/>
              <a:tailEnd type="triangle" w="med" len="med"/>
            </a:ln>
          </p:spPr>
          <p:txBody>
            <a:bodyPr wrap="none" anchor="ctr"/>
            <a:lstStyle/>
            <a:p>
              <a:pPr fontAlgn="auto">
                <a:spcBef>
                  <a:spcPts val="0"/>
                </a:spcBef>
                <a:spcAft>
                  <a:spcPts val="0"/>
                </a:spcAft>
                <a:defRPr/>
              </a:pPr>
              <a:endParaRPr lang="en-US" sz="1800" i="0" kern="0">
                <a:solidFill>
                  <a:sysClr val="windowText" lastClr="000000"/>
                </a:solidFill>
                <a:cs typeface="+mn-cs"/>
              </a:endParaRPr>
            </a:p>
          </p:txBody>
        </p:sp>
        <p:sp>
          <p:nvSpPr>
            <p:cNvPr id="51" name="Rectangle 52"/>
            <p:cNvSpPr>
              <a:spLocks noChangeArrowheads="1"/>
            </p:cNvSpPr>
            <p:nvPr/>
          </p:nvSpPr>
          <p:spPr bwMode="auto">
            <a:xfrm>
              <a:off x="555" y="2384"/>
              <a:ext cx="474" cy="250"/>
            </a:xfrm>
            <a:prstGeom prst="rect">
              <a:avLst/>
            </a:prstGeom>
            <a:solidFill>
              <a:srgbClr val="CBCBCB"/>
            </a:solidFill>
            <a:ln w="12699">
              <a:noFill/>
              <a:miter lim="800000"/>
              <a:headEnd/>
              <a:tailEnd/>
            </a:ln>
          </p:spPr>
          <p:txBody>
            <a:bodyPr wrap="none" lIns="90488" tIns="44450" rIns="90488" bIns="44450">
              <a:spAutoFit/>
            </a:bodyPr>
            <a:lstStyle/>
            <a:p>
              <a:pPr algn="ctr" fontAlgn="auto">
                <a:spcBef>
                  <a:spcPts val="0"/>
                </a:spcBef>
                <a:spcAft>
                  <a:spcPts val="0"/>
                </a:spcAft>
                <a:defRPr/>
              </a:pPr>
              <a:r>
                <a:rPr lang="en-US" sz="2000" b="1" i="0" kern="0" dirty="0">
                  <a:solidFill>
                    <a:srgbClr val="FFFF99">
                      <a:lumMod val="10000"/>
                    </a:srgbClr>
                  </a:solidFill>
                  <a:latin typeface="Book Antiqua" pitchFamily="18" charset="0"/>
                  <a:cs typeface="+mn-cs"/>
                </a:rPr>
                <a:t>n = 5</a:t>
              </a:r>
            </a:p>
          </p:txBody>
        </p:sp>
      </p:grpSp>
      <p:sp>
        <p:nvSpPr>
          <p:cNvPr id="52" name="Rectangle 54"/>
          <p:cNvSpPr>
            <a:spLocks noChangeArrowheads="1"/>
          </p:cNvSpPr>
          <p:nvPr/>
        </p:nvSpPr>
        <p:spPr bwMode="auto">
          <a:xfrm>
            <a:off x="7415213" y="3289300"/>
            <a:ext cx="927100" cy="393700"/>
          </a:xfrm>
          <a:prstGeom prst="rect">
            <a:avLst/>
          </a:prstGeom>
          <a:solidFill>
            <a:srgbClr val="FFFFFF"/>
          </a:solidFill>
          <a:ln w="12699">
            <a:noFill/>
            <a:miter lim="800000"/>
            <a:headEnd/>
            <a:tailEnd/>
          </a:ln>
        </p:spPr>
        <p:txBody>
          <a:bodyPr wrap="none" lIns="90488" tIns="44450" rIns="90488" bIns="44450">
            <a:spAutoFit/>
          </a:bodyPr>
          <a:lstStyle/>
          <a:p>
            <a:pPr algn="ctr" fontAlgn="auto">
              <a:spcBef>
                <a:spcPts val="0"/>
              </a:spcBef>
              <a:spcAft>
                <a:spcPts val="0"/>
              </a:spcAft>
              <a:defRPr/>
            </a:pPr>
            <a:r>
              <a:rPr lang="en-US" sz="2000" b="1" i="0" kern="0">
                <a:solidFill>
                  <a:srgbClr val="414141"/>
                </a:solidFill>
                <a:latin typeface="Book Antiqua" pitchFamily="18" charset="0"/>
                <a:cs typeface="+mn-cs"/>
              </a:rPr>
              <a:t>N = 15</a:t>
            </a:r>
          </a:p>
        </p:txBody>
      </p:sp>
    </p:spTree>
    <p:extLst>
      <p:ext uri="{BB962C8B-B14F-4D97-AF65-F5344CB8AC3E}">
        <p14:creationId xmlns:p14="http://schemas.microsoft.com/office/powerpoint/2010/main" val="3779572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hlinkClick r:id="" action="ppaction://ole?verb=0"/>
          </p:cNvPr>
          <p:cNvGraphicFramePr>
            <a:graphicFrameLocks/>
          </p:cNvGraphicFramePr>
          <p:nvPr>
            <p:extLst>
              <p:ext uri="{D42A27DB-BD31-4B8C-83A1-F6EECF244321}">
                <p14:modId xmlns:p14="http://schemas.microsoft.com/office/powerpoint/2010/main" val="1896349224"/>
              </p:ext>
            </p:extLst>
          </p:nvPr>
        </p:nvGraphicFramePr>
        <p:xfrm>
          <a:off x="252413" y="1957388"/>
          <a:ext cx="8791575" cy="2486025"/>
        </p:xfrm>
        <a:graphic>
          <a:graphicData uri="http://schemas.openxmlformats.org/presentationml/2006/ole">
            <mc:AlternateContent xmlns:mc="http://schemas.openxmlformats.org/markup-compatibility/2006">
              <mc:Choice xmlns:v="urn:schemas-microsoft-com:vml" Requires="v">
                <p:oleObj spid="_x0000_s47127" name="Equation" r:id="rId3" imgW="6781680" imgH="2057400" progId="">
                  <p:embed/>
                </p:oleObj>
              </mc:Choice>
              <mc:Fallback>
                <p:oleObj name="Equation" r:id="rId3" imgW="6781680" imgH="205740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957388"/>
                        <a:ext cx="8791575" cy="2486025"/>
                      </a:xfrm>
                      <a:prstGeom prst="rect">
                        <a:avLst/>
                      </a:prstGeom>
                      <a:solidFill>
                        <a:schemeClr val="bg1"/>
                      </a:solidFill>
                      <a:ln w="50799">
                        <a:solidFill>
                          <a:srgbClr val="F6BF69"/>
                        </a:solidFill>
                        <a:miter lim="800000"/>
                        <a:headEnd/>
                        <a:tailEnd/>
                      </a:ln>
                      <a:effectLst/>
                    </p:spPr>
                  </p:pic>
                </p:oleObj>
              </mc:Fallback>
            </mc:AlternateContent>
          </a:graphicData>
        </a:graphic>
      </p:graphicFrame>
      <p:sp>
        <p:nvSpPr>
          <p:cNvPr id="3" name="Title 5"/>
          <p:cNvSpPr txBox="1">
            <a:spLocks/>
          </p:cNvSpPr>
          <p:nvPr/>
        </p:nvSpPr>
        <p:spPr>
          <a:xfrm>
            <a:off x="381000" y="230188"/>
            <a:ext cx="8382000" cy="996950"/>
          </a:xfrm>
          <a:prstGeom prst="rect">
            <a:avLst/>
          </a:prstGeom>
          <a:solidFill>
            <a:schemeClr val="bg1"/>
          </a:solidFill>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Sum of Squares Calculations (Part 1)</a:t>
            </a:r>
          </a:p>
        </p:txBody>
      </p:sp>
    </p:spTree>
    <p:extLst>
      <p:ext uri="{BB962C8B-B14F-4D97-AF65-F5344CB8AC3E}">
        <p14:creationId xmlns:p14="http://schemas.microsoft.com/office/powerpoint/2010/main" val="377957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81000" y="1412875"/>
            <a:ext cx="8382000" cy="1711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mtClean="0">
                <a:solidFill>
                  <a:srgbClr val="0A0A0A"/>
                </a:solidFill>
                <a:latin typeface="Times New Roman" pitchFamily="18" charset="0"/>
                <a:cs typeface="Times New Roman" pitchFamily="18" charset="0"/>
              </a:rPr>
              <a:t>Manipulation of the independent variable depends on the concept being studied</a:t>
            </a:r>
          </a:p>
          <a:p>
            <a:pPr>
              <a:defRPr/>
            </a:pPr>
            <a:r>
              <a:rPr lang="en-US" smtClean="0">
                <a:solidFill>
                  <a:srgbClr val="0A0A0A"/>
                </a:solidFill>
                <a:latin typeface="Times New Roman" pitchFamily="18" charset="0"/>
                <a:cs typeface="Times New Roman" pitchFamily="18" charset="0"/>
              </a:rPr>
              <a:t>Researcher studies the phenomenon being studied under conditions of the aspects of the variable</a:t>
            </a:r>
            <a:endParaRPr lang="en-US" dirty="0" smtClean="0">
              <a:solidFill>
                <a:srgbClr val="0A0A0A"/>
              </a:solidFill>
              <a:latin typeface="Times New Roman" pitchFamily="18" charset="0"/>
              <a:cs typeface="Times New Roman" pitchFamily="18" charset="0"/>
            </a:endParaRPr>
          </a:p>
        </p:txBody>
      </p:sp>
      <p:sp>
        <p:nvSpPr>
          <p:cNvPr id="3" name="Title 4"/>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Independent Variable</a:t>
            </a:r>
          </a:p>
        </p:txBody>
      </p:sp>
    </p:spTree>
    <p:extLst>
      <p:ext uri="{BB962C8B-B14F-4D97-AF65-F5344CB8AC3E}">
        <p14:creationId xmlns:p14="http://schemas.microsoft.com/office/powerpoint/2010/main" val="3779572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a:hlinkClick r:id="" action="ppaction://ole?verb=0"/>
          </p:cNvPr>
          <p:cNvGraphicFramePr>
            <a:graphicFrameLocks/>
          </p:cNvGraphicFramePr>
          <p:nvPr>
            <p:extLst>
              <p:ext uri="{D42A27DB-BD31-4B8C-83A1-F6EECF244321}">
                <p14:modId xmlns:p14="http://schemas.microsoft.com/office/powerpoint/2010/main" val="3053734717"/>
              </p:ext>
            </p:extLst>
          </p:nvPr>
        </p:nvGraphicFramePr>
        <p:xfrm>
          <a:off x="1220788" y="1838325"/>
          <a:ext cx="6702425" cy="3179763"/>
        </p:xfrm>
        <a:graphic>
          <a:graphicData uri="http://schemas.openxmlformats.org/presentationml/2006/ole">
            <mc:AlternateContent xmlns:mc="http://schemas.openxmlformats.org/markup-compatibility/2006">
              <mc:Choice xmlns:v="urn:schemas-microsoft-com:vml" Requires="v">
                <p:oleObj spid="_x0000_s48150" name="Equation" r:id="rId3" imgW="5130720" imgH="2425680" progId="Equation.3">
                  <p:embed/>
                </p:oleObj>
              </mc:Choice>
              <mc:Fallback>
                <p:oleObj name="Equation" r:id="rId3" imgW="5130720" imgH="24256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788" y="1838325"/>
                        <a:ext cx="6702425" cy="3179763"/>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3" name="Title 4"/>
          <p:cNvSpPr txBox="1">
            <a:spLocks/>
          </p:cNvSpPr>
          <p:nvPr/>
        </p:nvSpPr>
        <p:spPr>
          <a:xfrm>
            <a:off x="750888" y="230188"/>
            <a:ext cx="7642225"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Sum of Squares Calculations (Part 2)</a:t>
            </a:r>
          </a:p>
        </p:txBody>
      </p:sp>
    </p:spTree>
    <p:extLst>
      <p:ext uri="{BB962C8B-B14F-4D97-AF65-F5344CB8AC3E}">
        <p14:creationId xmlns:p14="http://schemas.microsoft.com/office/powerpoint/2010/main" val="37795728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a:hlinkClick r:id="" action="ppaction://ole?verb=0"/>
          </p:cNvPr>
          <p:cNvGraphicFramePr>
            <a:graphicFrameLocks noChangeAspect="1"/>
          </p:cNvGraphicFramePr>
          <p:nvPr>
            <p:extLst>
              <p:ext uri="{D42A27DB-BD31-4B8C-83A1-F6EECF244321}">
                <p14:modId xmlns:p14="http://schemas.microsoft.com/office/powerpoint/2010/main" val="2768570263"/>
              </p:ext>
            </p:extLst>
          </p:nvPr>
        </p:nvGraphicFramePr>
        <p:xfrm>
          <a:off x="1512888" y="1671638"/>
          <a:ext cx="6118225" cy="3949700"/>
        </p:xfrm>
        <a:graphic>
          <a:graphicData uri="http://schemas.openxmlformats.org/presentationml/2006/ole">
            <mc:AlternateContent xmlns:mc="http://schemas.openxmlformats.org/markup-compatibility/2006">
              <mc:Choice xmlns:v="urn:schemas-microsoft-com:vml" Requires="v">
                <p:oleObj spid="_x0000_s49173" name="Equation" r:id="rId3" imgW="2527200" imgH="1625400" progId="">
                  <p:embed/>
                </p:oleObj>
              </mc:Choice>
              <mc:Fallback>
                <p:oleObj name="Equation" r:id="rId3" imgW="2527200" imgH="1625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888" y="1671638"/>
                        <a:ext cx="6118225" cy="3949700"/>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 Mean</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Square Calculations</a:t>
            </a:r>
          </a:p>
        </p:txBody>
      </p:sp>
    </p:spTree>
    <p:extLst>
      <p:ext uri="{BB962C8B-B14F-4D97-AF65-F5344CB8AC3E}">
        <p14:creationId xmlns:p14="http://schemas.microsoft.com/office/powerpoint/2010/main" val="37795728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850900" y="1701800"/>
            <a:ext cx="7454900" cy="2438400"/>
          </a:xfrm>
          <a:prstGeom prst="rect">
            <a:avLst/>
          </a:prstGeom>
          <a:solidFill>
            <a:schemeClr val="bg1"/>
          </a:solidFill>
          <a:ln w="50799">
            <a:solidFill>
              <a:srgbClr val="F6BF69"/>
            </a:solidFill>
            <a:miter lim="800000"/>
            <a:headEnd/>
            <a:tailEnd/>
          </a:ln>
        </p:spPr>
        <p:txBody>
          <a:bodyPr lIns="90488" tIns="44450" rIns="90488" bIns="44450"/>
          <a:lstStyle/>
          <a:p>
            <a:pPr marL="285750" indent="-285750" eaLnBrk="0" hangingPunct="0">
              <a:lnSpc>
                <a:spcPct val="90000"/>
              </a:lnSpc>
              <a:spcBef>
                <a:spcPct val="30000"/>
              </a:spcBef>
              <a:tabLst>
                <a:tab pos="2457450" algn="r"/>
                <a:tab pos="3543300" algn="r"/>
                <a:tab pos="4800600" algn="r"/>
                <a:tab pos="5943600" algn="r"/>
              </a:tabLst>
            </a:pPr>
            <a:r>
              <a:rPr lang="en-US" b="1" i="0" dirty="0">
                <a:solidFill>
                  <a:srgbClr val="414141"/>
                </a:solidFill>
                <a:latin typeface="Calibri" pitchFamily="34" charset="0"/>
              </a:rPr>
              <a:t>Source of Variance	          SS		</a:t>
            </a:r>
            <a:r>
              <a:rPr lang="en-US" b="1" i="0" dirty="0" err="1">
                <a:solidFill>
                  <a:srgbClr val="414141"/>
                </a:solidFill>
                <a:latin typeface="Calibri" pitchFamily="34" charset="0"/>
              </a:rPr>
              <a:t>df</a:t>
            </a:r>
            <a:r>
              <a:rPr lang="en-US" b="1" i="0" dirty="0">
                <a:solidFill>
                  <a:srgbClr val="414141"/>
                </a:solidFill>
                <a:latin typeface="Calibri" pitchFamily="34" charset="0"/>
              </a:rPr>
              <a:t>	MS	    F</a:t>
            </a:r>
          </a:p>
          <a:p>
            <a:pPr marL="285750" indent="-285750" eaLnBrk="0" hangingPunct="0">
              <a:lnSpc>
                <a:spcPct val="90000"/>
              </a:lnSpc>
              <a:spcBef>
                <a:spcPct val="30000"/>
              </a:spcBef>
              <a:tabLst>
                <a:tab pos="2457450" algn="r"/>
                <a:tab pos="3543300" algn="r"/>
                <a:tab pos="4800600" algn="r"/>
                <a:tab pos="5943600" algn="r"/>
              </a:tabLst>
            </a:pPr>
            <a:r>
              <a:rPr lang="en-US" b="1" i="0" dirty="0">
                <a:solidFill>
                  <a:srgbClr val="414141"/>
                </a:solidFill>
                <a:latin typeface="Calibri" pitchFamily="34" charset="0"/>
              </a:rPr>
              <a:t>Treatment		3.484	2	1.742	97.45</a:t>
            </a:r>
          </a:p>
          <a:p>
            <a:pPr marL="285750" indent="-285750" eaLnBrk="0" hangingPunct="0">
              <a:lnSpc>
                <a:spcPct val="90000"/>
              </a:lnSpc>
              <a:spcBef>
                <a:spcPct val="30000"/>
              </a:spcBef>
              <a:tabLst>
                <a:tab pos="2457450" algn="r"/>
                <a:tab pos="3543300" algn="r"/>
                <a:tab pos="4800600" algn="r"/>
                <a:tab pos="5943600" algn="r"/>
              </a:tabLst>
            </a:pPr>
            <a:r>
              <a:rPr lang="en-US" b="1" i="0" dirty="0">
                <a:solidFill>
                  <a:srgbClr val="414141"/>
                </a:solidFill>
                <a:latin typeface="Calibri" pitchFamily="34" charset="0"/>
              </a:rPr>
              <a:t>Block		1.541	4	      0.38525	21.72</a:t>
            </a:r>
          </a:p>
          <a:p>
            <a:pPr marL="285750" indent="-285750" eaLnBrk="0" hangingPunct="0">
              <a:lnSpc>
                <a:spcPct val="90000"/>
              </a:lnSpc>
              <a:spcBef>
                <a:spcPct val="30000"/>
              </a:spcBef>
              <a:tabLst>
                <a:tab pos="2457450" algn="r"/>
                <a:tab pos="3543300" algn="r"/>
                <a:tab pos="4800600" algn="r"/>
                <a:tab pos="5943600" algn="r"/>
              </a:tabLst>
            </a:pPr>
            <a:r>
              <a:rPr lang="en-US" b="1" i="0" dirty="0">
                <a:solidFill>
                  <a:srgbClr val="414141"/>
                </a:solidFill>
                <a:latin typeface="Calibri" pitchFamily="34" charset="0"/>
              </a:rPr>
              <a:t>Error		</a:t>
            </a:r>
            <a:r>
              <a:rPr lang="en-US" b="1" i="0" u="sng" dirty="0">
                <a:solidFill>
                  <a:srgbClr val="414141"/>
                </a:solidFill>
                <a:latin typeface="Calibri" pitchFamily="34" charset="0"/>
              </a:rPr>
              <a:t>0.143</a:t>
            </a:r>
            <a:r>
              <a:rPr lang="en-US" b="1" i="0" dirty="0">
                <a:solidFill>
                  <a:srgbClr val="414141"/>
                </a:solidFill>
                <a:latin typeface="Calibri" pitchFamily="34" charset="0"/>
              </a:rPr>
              <a:t>	</a:t>
            </a:r>
            <a:r>
              <a:rPr lang="en-US" b="1" i="0" u="sng" dirty="0">
                <a:solidFill>
                  <a:srgbClr val="414141"/>
                </a:solidFill>
                <a:latin typeface="Calibri" pitchFamily="34" charset="0"/>
              </a:rPr>
              <a:t>8</a:t>
            </a:r>
            <a:r>
              <a:rPr lang="en-US" b="1" i="0" dirty="0">
                <a:solidFill>
                  <a:srgbClr val="414141"/>
                </a:solidFill>
                <a:latin typeface="Calibri" pitchFamily="34" charset="0"/>
              </a:rPr>
              <a:t>	      0.017875</a:t>
            </a:r>
          </a:p>
          <a:p>
            <a:pPr marL="285750" indent="-285750" eaLnBrk="0" hangingPunct="0">
              <a:lnSpc>
                <a:spcPct val="90000"/>
              </a:lnSpc>
              <a:spcBef>
                <a:spcPct val="30000"/>
              </a:spcBef>
              <a:tabLst>
                <a:tab pos="2457450" algn="r"/>
                <a:tab pos="3543300" algn="r"/>
                <a:tab pos="4800600" algn="r"/>
                <a:tab pos="5943600" algn="r"/>
              </a:tabLst>
            </a:pPr>
            <a:r>
              <a:rPr lang="en-US" b="1" i="0" dirty="0">
                <a:solidFill>
                  <a:srgbClr val="414141"/>
                </a:solidFill>
                <a:latin typeface="Calibri" pitchFamily="34" charset="0"/>
              </a:rPr>
              <a:t>Total		5.176	14</a:t>
            </a:r>
          </a:p>
          <a:p>
            <a:pPr marL="285750" indent="-285750" eaLnBrk="0" latinLnBrk="1" hangingPunct="0">
              <a:lnSpc>
                <a:spcPct val="90000"/>
              </a:lnSpc>
              <a:spcBef>
                <a:spcPct val="30000"/>
              </a:spcBef>
              <a:tabLst>
                <a:tab pos="2457450" algn="r"/>
                <a:tab pos="3543300" algn="r"/>
                <a:tab pos="4800600" algn="r"/>
                <a:tab pos="5943600" algn="r"/>
              </a:tabLst>
            </a:pPr>
            <a:endParaRPr lang="en-US" b="1" i="0" dirty="0">
              <a:solidFill>
                <a:srgbClr val="414141"/>
              </a:solidFill>
            </a:endParaRPr>
          </a:p>
        </p:txBody>
      </p:sp>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Analysis of Variance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for the Tread-Wear Example</a:t>
            </a:r>
          </a:p>
        </p:txBody>
      </p:sp>
    </p:spTree>
    <p:extLst>
      <p:ext uri="{BB962C8B-B14F-4D97-AF65-F5344CB8AC3E}">
        <p14:creationId xmlns:p14="http://schemas.microsoft.com/office/powerpoint/2010/main" val="37795728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685800" y="1752600"/>
            <a:ext cx="7146925" cy="3343275"/>
            <a:chOff x="421" y="1344"/>
            <a:chExt cx="4502" cy="2106"/>
          </a:xfrm>
          <a:solidFill>
            <a:schemeClr val="bg1"/>
          </a:solidFill>
        </p:grpSpPr>
        <p:graphicFrame>
          <p:nvGraphicFramePr>
            <p:cNvPr id="3" name="Object 1024">
              <a:hlinkClick r:id="" action="ppaction://ole?verb=0"/>
            </p:cNvPr>
            <p:cNvGraphicFramePr>
              <a:graphicFrameLocks/>
            </p:cNvGraphicFramePr>
            <p:nvPr>
              <p:extLst>
                <p:ext uri="{D42A27DB-BD31-4B8C-83A1-F6EECF244321}">
                  <p14:modId xmlns:p14="http://schemas.microsoft.com/office/powerpoint/2010/main" val="824280484"/>
                </p:ext>
              </p:extLst>
            </p:nvPr>
          </p:nvGraphicFramePr>
          <p:xfrm>
            <a:off x="602" y="1344"/>
            <a:ext cx="4321" cy="601"/>
          </p:xfrm>
          <a:graphic>
            <a:graphicData uri="http://schemas.openxmlformats.org/presentationml/2006/ole">
              <mc:AlternateContent xmlns:mc="http://schemas.openxmlformats.org/markup-compatibility/2006">
                <mc:Choice xmlns:v="urn:schemas-microsoft-com:vml" Requires="v">
                  <p:oleObj spid="_x0000_s50229" name="Equation" r:id="rId3" imgW="3541680" imgH="480960" progId="Equation.3">
                    <p:embed/>
                  </p:oleObj>
                </mc:Choice>
                <mc:Fallback>
                  <p:oleObj name="Equation" r:id="rId3" imgW="3541680" imgH="48096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 y="1344"/>
                          <a:ext cx="4321" cy="601"/>
                        </a:xfrm>
                        <a:prstGeom prst="rect">
                          <a:avLst/>
                        </a:prstGeom>
                        <a:solidFill>
                          <a:schemeClr val="bg1"/>
                        </a:solidFill>
                        <a:ln w="50799">
                          <a:solidFill>
                            <a:srgbClr val="F6BF69"/>
                          </a:solidFill>
                          <a:miter lim="800000"/>
                          <a:headEnd/>
                          <a:tailEnd/>
                        </a:ln>
                        <a:effectLst/>
                      </p:spPr>
                    </p:pic>
                  </p:oleObj>
                </mc:Fallback>
              </mc:AlternateContent>
            </a:graphicData>
          </a:graphic>
        </p:graphicFrame>
        <p:graphicFrame>
          <p:nvGraphicFramePr>
            <p:cNvPr id="4" name="Object 1025">
              <a:hlinkClick r:id="" action="ppaction://ole?verb=0"/>
            </p:cNvPr>
            <p:cNvGraphicFramePr>
              <a:graphicFrameLocks/>
            </p:cNvGraphicFramePr>
            <p:nvPr>
              <p:extLst>
                <p:ext uri="{D42A27DB-BD31-4B8C-83A1-F6EECF244321}">
                  <p14:modId xmlns:p14="http://schemas.microsoft.com/office/powerpoint/2010/main" val="1265541738"/>
                </p:ext>
              </p:extLst>
            </p:nvPr>
          </p:nvGraphicFramePr>
          <p:xfrm>
            <a:off x="421" y="2171"/>
            <a:ext cx="3156" cy="628"/>
          </p:xfrm>
          <a:graphic>
            <a:graphicData uri="http://schemas.openxmlformats.org/presentationml/2006/ole">
              <mc:AlternateContent xmlns:mc="http://schemas.openxmlformats.org/markup-compatibility/2006">
                <mc:Choice xmlns:v="urn:schemas-microsoft-com:vml" Requires="v">
                  <p:oleObj spid="_x0000_s50230" name="Equation" r:id="rId5" imgW="1879560" imgH="393480" progId="">
                    <p:embed/>
                  </p:oleObj>
                </mc:Choice>
                <mc:Fallback>
                  <p:oleObj name="Equation" r:id="rId5" imgW="1879560" imgH="39348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 y="2171"/>
                          <a:ext cx="3156" cy="628"/>
                        </a:xfrm>
                        <a:prstGeom prst="rect">
                          <a:avLst/>
                        </a:prstGeom>
                        <a:solidFill>
                          <a:schemeClr val="bg1"/>
                        </a:solidFill>
                        <a:ln w="50799">
                          <a:solidFill>
                            <a:srgbClr val="F6BF69"/>
                          </a:solidFill>
                          <a:miter lim="800000"/>
                          <a:headEnd/>
                          <a:tailEnd/>
                        </a:ln>
                        <a:effectLst/>
                      </p:spPr>
                    </p:pic>
                  </p:oleObj>
                </mc:Fallback>
              </mc:AlternateContent>
            </a:graphicData>
          </a:graphic>
        </p:graphicFrame>
        <p:graphicFrame>
          <p:nvGraphicFramePr>
            <p:cNvPr id="5" name="Object 1026">
              <a:hlinkClick r:id="" action="ppaction://ole?verb=0"/>
            </p:cNvPr>
            <p:cNvGraphicFramePr>
              <a:graphicFrameLocks/>
            </p:cNvGraphicFramePr>
            <p:nvPr>
              <p:extLst>
                <p:ext uri="{D42A27DB-BD31-4B8C-83A1-F6EECF244321}">
                  <p14:modId xmlns:p14="http://schemas.microsoft.com/office/powerpoint/2010/main" val="2328563731"/>
                </p:ext>
              </p:extLst>
            </p:nvPr>
          </p:nvGraphicFramePr>
          <p:xfrm>
            <a:off x="814" y="2979"/>
            <a:ext cx="3522" cy="471"/>
          </p:xfrm>
          <a:graphic>
            <a:graphicData uri="http://schemas.openxmlformats.org/presentationml/2006/ole">
              <mc:AlternateContent xmlns:mc="http://schemas.openxmlformats.org/markup-compatibility/2006">
                <mc:Choice xmlns:v="urn:schemas-microsoft-com:vml" Requires="v">
                  <p:oleObj spid="_x0000_s50231" name="Equation" r:id="rId7" imgW="2197080" imgH="253800" progId="">
                    <p:embed/>
                  </p:oleObj>
                </mc:Choice>
                <mc:Fallback>
                  <p:oleObj name="Equation" r:id="rId7" imgW="2197080" imgH="25380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 y="2979"/>
                          <a:ext cx="3522" cy="471"/>
                        </a:xfrm>
                        <a:prstGeom prst="rect">
                          <a:avLst/>
                        </a:prstGeom>
                        <a:solidFill>
                          <a:schemeClr val="bg1"/>
                        </a:solidFill>
                        <a:ln w="50799">
                          <a:solidFill>
                            <a:srgbClr val="F6BF69"/>
                          </a:solidFill>
                          <a:miter lim="800000"/>
                          <a:headEnd/>
                          <a:tailEnd/>
                        </a:ln>
                        <a:effectLst/>
                      </p:spPr>
                    </p:pic>
                  </p:oleObj>
                </mc:Fallback>
              </mc:AlternateContent>
            </a:graphicData>
          </a:graphic>
        </p:graphicFrame>
      </p:grpSp>
      <p:sp>
        <p:nvSpPr>
          <p:cNvPr id="6" name="Title 7"/>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 Treatment Effects: Procedural Summary</a:t>
            </a:r>
          </a:p>
        </p:txBody>
      </p:sp>
    </p:spTree>
    <p:extLst>
      <p:ext uri="{BB962C8B-B14F-4D97-AF65-F5344CB8AC3E}">
        <p14:creationId xmlns:p14="http://schemas.microsoft.com/office/powerpoint/2010/main" val="3779572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652463" y="1727200"/>
            <a:ext cx="7458075" cy="3133725"/>
            <a:chOff x="4763" y="1795288"/>
            <a:chExt cx="7458074" cy="3133900"/>
          </a:xfrm>
        </p:grpSpPr>
        <p:graphicFrame>
          <p:nvGraphicFramePr>
            <p:cNvPr id="3" name="Object 1024">
              <a:hlinkClick r:id="" action="ppaction://ole?verb=0"/>
            </p:cNvPr>
            <p:cNvGraphicFramePr>
              <a:graphicFrameLocks/>
            </p:cNvGraphicFramePr>
            <p:nvPr>
              <p:extLst>
                <p:ext uri="{D42A27DB-BD31-4B8C-83A1-F6EECF244321}">
                  <p14:modId xmlns:p14="http://schemas.microsoft.com/office/powerpoint/2010/main" val="3715735537"/>
                </p:ext>
              </p:extLst>
            </p:nvPr>
          </p:nvGraphicFramePr>
          <p:xfrm>
            <a:off x="387350" y="1795288"/>
            <a:ext cx="7075487" cy="960438"/>
          </p:xfrm>
          <a:graphic>
            <a:graphicData uri="http://schemas.openxmlformats.org/presentationml/2006/ole">
              <mc:AlternateContent xmlns:mc="http://schemas.openxmlformats.org/markup-compatibility/2006">
                <mc:Choice xmlns:v="urn:schemas-microsoft-com:vml" Requires="v">
                  <p:oleObj spid="_x0000_s51250" name="Equation" r:id="rId3" imgW="4708440" imgH="641160" progId="Equation.3">
                    <p:embed/>
                  </p:oleObj>
                </mc:Choice>
                <mc:Fallback>
                  <p:oleObj name="Equation" r:id="rId3" imgW="4708440" imgH="64116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1795288"/>
                          <a:ext cx="7075487" cy="960438"/>
                        </a:xfrm>
                        <a:prstGeom prst="rect">
                          <a:avLst/>
                        </a:prstGeom>
                        <a:solidFill>
                          <a:schemeClr val="bg1"/>
                        </a:solidFill>
                        <a:ln w="50800">
                          <a:solidFill>
                            <a:srgbClr val="F6BF69"/>
                          </a:solidFill>
                          <a:miter lim="800000"/>
                          <a:headEnd/>
                          <a:tailEnd/>
                        </a:ln>
                        <a:effectLst/>
                      </p:spPr>
                    </p:pic>
                  </p:oleObj>
                </mc:Fallback>
              </mc:AlternateContent>
            </a:graphicData>
          </a:graphic>
        </p:graphicFrame>
        <p:graphicFrame>
          <p:nvGraphicFramePr>
            <p:cNvPr id="4" name="Object 1025">
              <a:hlinkClick r:id="" action="ppaction://ole?verb=0"/>
            </p:cNvPr>
            <p:cNvGraphicFramePr>
              <a:graphicFrameLocks/>
            </p:cNvGraphicFramePr>
            <p:nvPr>
              <p:extLst>
                <p:ext uri="{D42A27DB-BD31-4B8C-83A1-F6EECF244321}">
                  <p14:modId xmlns:p14="http://schemas.microsoft.com/office/powerpoint/2010/main" val="4079962324"/>
                </p:ext>
              </p:extLst>
            </p:nvPr>
          </p:nvGraphicFramePr>
          <p:xfrm>
            <a:off x="4763" y="3120925"/>
            <a:ext cx="4543424" cy="941440"/>
          </p:xfrm>
          <a:graphic>
            <a:graphicData uri="http://schemas.openxmlformats.org/presentationml/2006/ole">
              <mc:AlternateContent xmlns:mc="http://schemas.openxmlformats.org/markup-compatibility/2006">
                <mc:Choice xmlns:v="urn:schemas-microsoft-com:vml" Requires="v">
                  <p:oleObj spid="_x0000_s51251" name="Equation" r:id="rId5" imgW="1803240" imgH="393480" progId="">
                    <p:embed/>
                  </p:oleObj>
                </mc:Choice>
                <mc:Fallback>
                  <p:oleObj name="Equation" r:id="rId5" imgW="1803240" imgH="39348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3" y="3120925"/>
                          <a:ext cx="4543424" cy="941440"/>
                        </a:xfrm>
                        <a:prstGeom prst="rect">
                          <a:avLst/>
                        </a:prstGeom>
                        <a:solidFill>
                          <a:schemeClr val="bg1"/>
                        </a:solidFill>
                        <a:ln w="50799">
                          <a:solidFill>
                            <a:srgbClr val="F6BF69"/>
                          </a:solidFill>
                          <a:miter lim="800000"/>
                          <a:headEnd/>
                          <a:tailEnd/>
                        </a:ln>
                        <a:effectLst/>
                      </p:spPr>
                    </p:pic>
                  </p:oleObj>
                </mc:Fallback>
              </mc:AlternateContent>
            </a:graphicData>
          </a:graphic>
        </p:graphicFrame>
        <p:graphicFrame>
          <p:nvGraphicFramePr>
            <p:cNvPr id="5" name="Object 1026">
              <a:hlinkClick r:id="" action="ppaction://ole?verb=0"/>
            </p:cNvPr>
            <p:cNvGraphicFramePr>
              <a:graphicFrameLocks/>
            </p:cNvGraphicFramePr>
            <p:nvPr>
              <p:extLst>
                <p:ext uri="{D42A27DB-BD31-4B8C-83A1-F6EECF244321}">
                  <p14:modId xmlns:p14="http://schemas.microsoft.com/office/powerpoint/2010/main" val="3062708881"/>
                </p:ext>
              </p:extLst>
            </p:nvPr>
          </p:nvGraphicFramePr>
          <p:xfrm>
            <a:off x="733425" y="4349719"/>
            <a:ext cx="5330824" cy="579469"/>
          </p:xfrm>
          <a:graphic>
            <a:graphicData uri="http://schemas.openxmlformats.org/presentationml/2006/ole">
              <mc:AlternateContent xmlns:mc="http://schemas.openxmlformats.org/markup-compatibility/2006">
                <mc:Choice xmlns:v="urn:schemas-microsoft-com:vml" Requires="v">
                  <p:oleObj spid="_x0000_s51252" name="Equation" r:id="rId7" imgW="2133360" imgH="253800" progId="">
                    <p:embed/>
                  </p:oleObj>
                </mc:Choice>
                <mc:Fallback>
                  <p:oleObj name="Equation" r:id="rId7" imgW="2133360" imgH="25380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425" y="4349719"/>
                          <a:ext cx="5330824" cy="579469"/>
                        </a:xfrm>
                        <a:prstGeom prst="rect">
                          <a:avLst/>
                        </a:prstGeom>
                        <a:solidFill>
                          <a:schemeClr val="bg1"/>
                        </a:solidFill>
                        <a:ln w="50799">
                          <a:solidFill>
                            <a:srgbClr val="F6BF69"/>
                          </a:solidFill>
                          <a:miter lim="800000"/>
                          <a:headEnd/>
                          <a:tailEnd/>
                        </a:ln>
                        <a:effectLst/>
                      </p:spPr>
                    </p:pic>
                  </p:oleObj>
                </mc:Fallback>
              </mc:AlternateContent>
            </a:graphicData>
          </a:graphic>
        </p:graphicFrame>
      </p:grpSp>
      <p:sp>
        <p:nvSpPr>
          <p:cNvPr id="6" name="Title 8"/>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 Blocking</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Effects: Procedural Overview</a:t>
            </a:r>
          </a:p>
        </p:txBody>
      </p:sp>
    </p:spTree>
    <p:extLst>
      <p:ext uri="{BB962C8B-B14F-4D97-AF65-F5344CB8AC3E}">
        <p14:creationId xmlns:p14="http://schemas.microsoft.com/office/powerpoint/2010/main" val="3779572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93675" y="230188"/>
            <a:ext cx="875665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Randomized Block Design Blocking</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Effects: Procedural Overview</a:t>
            </a:r>
          </a:p>
        </p:txBody>
      </p:sp>
      <p:sp>
        <p:nvSpPr>
          <p:cNvPr id="3" name="Content Placeholder 4"/>
          <p:cNvSpPr txBox="1">
            <a:spLocks/>
          </p:cNvSpPr>
          <p:nvPr/>
        </p:nvSpPr>
        <p:spPr>
          <a:xfrm>
            <a:off x="381000" y="1412875"/>
            <a:ext cx="8382000" cy="4225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Times New Roman" pitchFamily="18" charset="0"/>
                <a:cs typeface="Times New Roman" pitchFamily="18" charset="0"/>
              </a:rPr>
              <a:t>Because the observed value of </a:t>
            </a:r>
            <a:r>
              <a:rPr lang="en-US" sz="2800" i="1" dirty="0" smtClean="0">
                <a:latin typeface="Times New Roman" pitchFamily="18" charset="0"/>
                <a:cs typeface="Times New Roman" pitchFamily="18" charset="0"/>
              </a:rPr>
              <a:t>F</a:t>
            </a:r>
            <a:r>
              <a:rPr lang="en-US" sz="2800" dirty="0" smtClean="0">
                <a:latin typeface="Times New Roman" pitchFamily="18" charset="0"/>
                <a:cs typeface="Times New Roman" pitchFamily="18" charset="0"/>
              </a:rPr>
              <a:t> for treatment (97.45) is greater than this critical </a:t>
            </a:r>
            <a:r>
              <a:rPr lang="en-US" sz="2800" i="1" dirty="0" smtClean="0">
                <a:latin typeface="Times New Roman" pitchFamily="18" charset="0"/>
                <a:cs typeface="Times New Roman" pitchFamily="18" charset="0"/>
              </a:rPr>
              <a:t>F</a:t>
            </a:r>
            <a:r>
              <a:rPr lang="en-US" sz="2800" dirty="0" smtClean="0">
                <a:latin typeface="Times New Roman" pitchFamily="18" charset="0"/>
                <a:cs typeface="Times New Roman" pitchFamily="18" charset="0"/>
              </a:rPr>
              <a:t> value, the null hypothesis is rejected.</a:t>
            </a:r>
          </a:p>
          <a:p>
            <a:pPr lvl="1"/>
            <a:r>
              <a:rPr lang="en-US" sz="2400" dirty="0" smtClean="0">
                <a:latin typeface="Times New Roman" pitchFamily="18" charset="0"/>
                <a:cs typeface="Times New Roman" pitchFamily="18" charset="0"/>
              </a:rPr>
              <a:t>At least one of the population means of the treatment levels is not the same as the others.</a:t>
            </a:r>
          </a:p>
          <a:p>
            <a:pPr lvl="2"/>
            <a:r>
              <a:rPr lang="en-US" sz="2000" dirty="0" smtClean="0">
                <a:latin typeface="Times New Roman" pitchFamily="18" charset="0"/>
                <a:cs typeface="Times New Roman" pitchFamily="18" charset="0"/>
              </a:rPr>
              <a:t>There is a significant difference in tread wear for</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cars driven at different speeds</a:t>
            </a:r>
          </a:p>
          <a:p>
            <a:r>
              <a:rPr lang="en-US" sz="2800" dirty="0" smtClean="0">
                <a:latin typeface="Times New Roman" pitchFamily="18" charset="0"/>
                <a:cs typeface="Times New Roman" pitchFamily="18" charset="0"/>
              </a:rPr>
              <a:t>The </a:t>
            </a:r>
            <a:r>
              <a:rPr lang="en-US" sz="2800" i="1" dirty="0" smtClean="0">
                <a:latin typeface="Times New Roman" pitchFamily="18" charset="0"/>
                <a:cs typeface="Times New Roman" pitchFamily="18" charset="0"/>
              </a:rPr>
              <a:t>F</a:t>
            </a:r>
            <a:r>
              <a:rPr lang="en-US" sz="2800" dirty="0" smtClean="0">
                <a:latin typeface="Times New Roman" pitchFamily="18" charset="0"/>
                <a:cs typeface="Times New Roman" pitchFamily="18" charset="0"/>
              </a:rPr>
              <a:t> value for treatment with the blocking was 97.45 and </a:t>
            </a:r>
            <a:r>
              <a:rPr lang="en-US" sz="2800" i="1" dirty="0" smtClean="0">
                <a:latin typeface="Times New Roman" pitchFamily="18" charset="0"/>
                <a:cs typeface="Times New Roman" pitchFamily="18" charset="0"/>
              </a:rPr>
              <a:t>without</a:t>
            </a:r>
            <a:r>
              <a:rPr lang="en-US" sz="2800" dirty="0" smtClean="0">
                <a:latin typeface="Times New Roman" pitchFamily="18" charset="0"/>
                <a:cs typeface="Times New Roman" pitchFamily="18" charset="0"/>
              </a:rPr>
              <a:t> the blocking was 12.44</a:t>
            </a:r>
          </a:p>
          <a:p>
            <a:pPr lvl="1"/>
            <a:r>
              <a:rPr lang="en-US" sz="2400" dirty="0" smtClean="0">
                <a:latin typeface="Times New Roman" pitchFamily="18" charset="0"/>
                <a:cs typeface="Times New Roman" pitchFamily="18" charset="0"/>
              </a:rPr>
              <a:t>By using the random block design, a much larger</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observed </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value was obtained.</a:t>
            </a:r>
          </a:p>
        </p:txBody>
      </p:sp>
    </p:spTree>
    <p:extLst>
      <p:ext uri="{BB962C8B-B14F-4D97-AF65-F5344CB8AC3E}">
        <p14:creationId xmlns:p14="http://schemas.microsoft.com/office/powerpoint/2010/main" val="3779572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a:hlinkClick r:id="" action="ppaction://ole?verb=0"/>
          </p:cNvPr>
          <p:cNvGraphicFramePr>
            <a:graphicFrameLocks/>
          </p:cNvGraphicFramePr>
          <p:nvPr>
            <p:extLst>
              <p:ext uri="{D42A27DB-BD31-4B8C-83A1-F6EECF244321}">
                <p14:modId xmlns:p14="http://schemas.microsoft.com/office/powerpoint/2010/main" val="2923720246"/>
              </p:ext>
            </p:extLst>
          </p:nvPr>
        </p:nvGraphicFramePr>
        <p:xfrm>
          <a:off x="850900" y="2465387"/>
          <a:ext cx="7707313" cy="2487613"/>
        </p:xfrm>
        <a:graphic>
          <a:graphicData uri="http://schemas.openxmlformats.org/presentationml/2006/ole">
            <mc:AlternateContent xmlns:mc="http://schemas.openxmlformats.org/markup-compatibility/2006">
              <mc:Choice xmlns:v="urn:schemas-microsoft-com:vml" Requires="v">
                <p:oleObj spid="_x0000_s52240" name="Equation" r:id="rId3" imgW="4925880" imgH="1357200" progId="Equation.3">
                  <p:embed/>
                </p:oleObj>
              </mc:Choice>
              <mc:Fallback>
                <p:oleObj name="Equation" r:id="rId3" imgW="4925880" imgH="13572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 y="2465387"/>
                        <a:ext cx="7707313" cy="2487613"/>
                      </a:xfrm>
                      <a:prstGeom prst="rect">
                        <a:avLst/>
                      </a:prstGeom>
                      <a:solidFill>
                        <a:schemeClr val="bg1"/>
                      </a:solidFill>
                      <a:ln w="50799">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993775"/>
            <a:ext cx="838200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Two-Way ANOVA: Hypotheses</a:t>
            </a:r>
          </a:p>
        </p:txBody>
      </p:sp>
    </p:spTree>
    <p:extLst>
      <p:ext uri="{BB962C8B-B14F-4D97-AF65-F5344CB8AC3E}">
        <p14:creationId xmlns:p14="http://schemas.microsoft.com/office/powerpoint/2010/main" val="37795728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a:hlinkClick r:id="" action="ppaction://ole?verb=0"/>
          </p:cNvPr>
          <p:cNvGraphicFramePr>
            <a:graphicFrameLocks/>
          </p:cNvGraphicFramePr>
          <p:nvPr>
            <p:extLst>
              <p:ext uri="{D42A27DB-BD31-4B8C-83A1-F6EECF244321}">
                <p14:modId xmlns:p14="http://schemas.microsoft.com/office/powerpoint/2010/main" val="4059859568"/>
              </p:ext>
            </p:extLst>
          </p:nvPr>
        </p:nvGraphicFramePr>
        <p:xfrm>
          <a:off x="387350" y="1562100"/>
          <a:ext cx="8505825" cy="4402138"/>
        </p:xfrm>
        <a:graphic>
          <a:graphicData uri="http://schemas.openxmlformats.org/presentationml/2006/ole">
            <mc:AlternateContent xmlns:mc="http://schemas.openxmlformats.org/markup-compatibility/2006">
              <mc:Choice xmlns:v="urn:schemas-microsoft-com:vml" Requires="v">
                <p:oleObj spid="_x0000_s53262" name="Equation" r:id="rId3" imgW="6449760" imgH="3795480" progId="">
                  <p:embed/>
                </p:oleObj>
              </mc:Choice>
              <mc:Fallback>
                <p:oleObj name="Equation" r:id="rId3" imgW="6449760" imgH="379548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1562100"/>
                        <a:ext cx="8505825" cy="4402138"/>
                      </a:xfrm>
                      <a:prstGeom prst="rect">
                        <a:avLst/>
                      </a:prstGeom>
                      <a:solidFill>
                        <a:schemeClr val="bg1"/>
                      </a:solidFill>
                      <a:ln w="50799">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Formulas for Computing a</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Two-Way ANOVA</a:t>
            </a:r>
          </a:p>
        </p:txBody>
      </p:sp>
    </p:spTree>
    <p:extLst>
      <p:ext uri="{BB962C8B-B14F-4D97-AF65-F5344CB8AC3E}">
        <p14:creationId xmlns:p14="http://schemas.microsoft.com/office/powerpoint/2010/main" val="37795728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7086600" y="3429000"/>
            <a:ext cx="1463675" cy="1663700"/>
            <a:chOff x="4510" y="2845"/>
            <a:chExt cx="922" cy="1048"/>
          </a:xfrm>
        </p:grpSpPr>
        <p:sp>
          <p:nvSpPr>
            <p:cNvPr id="3" name="Rectangle 5"/>
            <p:cNvSpPr>
              <a:spLocks noChangeArrowheads="1"/>
            </p:cNvSpPr>
            <p:nvPr/>
          </p:nvSpPr>
          <p:spPr bwMode="auto">
            <a:xfrm>
              <a:off x="4564" y="2845"/>
              <a:ext cx="868" cy="1048"/>
            </a:xfrm>
            <a:prstGeom prst="rect">
              <a:avLst/>
            </a:prstGeom>
            <a:solidFill>
              <a:schemeClr val="bg1"/>
            </a:solidFill>
            <a:ln w="50799">
              <a:solidFill>
                <a:srgbClr val="F6BF69"/>
              </a:solidFill>
              <a:miter lim="800000"/>
              <a:headEnd/>
              <a:tailEnd/>
            </a:ln>
          </p:spPr>
          <p:txBody>
            <a:bodyPr wrap="none" lIns="90488" tIns="44450" rIns="90488" bIns="44450" anchor="ctr"/>
            <a:lstStyle/>
            <a:p>
              <a:pPr eaLnBrk="0" hangingPunct="0"/>
              <a:endParaRPr lang="en-US" sz="1800" b="1" i="0">
                <a:solidFill>
                  <a:schemeClr val="bg2"/>
                </a:solidFill>
              </a:endParaRPr>
            </a:p>
            <a:p>
              <a:pPr eaLnBrk="0" hangingPunct="0"/>
              <a:r>
                <a:rPr lang="en-US" sz="1800" b="1" i="0">
                  <a:solidFill>
                    <a:srgbClr val="414141"/>
                  </a:solidFill>
                </a:rPr>
                <a:t>N = 24</a:t>
              </a:r>
            </a:p>
            <a:p>
              <a:pPr eaLnBrk="0" hangingPunct="0"/>
              <a:r>
                <a:rPr lang="en-US" sz="1800" b="1" i="0">
                  <a:solidFill>
                    <a:srgbClr val="414141"/>
                  </a:solidFill>
                </a:rPr>
                <a:t>n = 4</a:t>
              </a:r>
            </a:p>
          </p:txBody>
        </p:sp>
        <p:grpSp>
          <p:nvGrpSpPr>
            <p:cNvPr id="4" name="Group 8"/>
            <p:cNvGrpSpPr>
              <a:grpSpLocks/>
            </p:cNvGrpSpPr>
            <p:nvPr/>
          </p:nvGrpSpPr>
          <p:grpSpPr bwMode="auto">
            <a:xfrm>
              <a:off x="4510" y="3048"/>
              <a:ext cx="802" cy="229"/>
              <a:chOff x="4510" y="3048"/>
              <a:chExt cx="802" cy="229"/>
            </a:xfrm>
          </p:grpSpPr>
          <p:sp>
            <p:nvSpPr>
              <p:cNvPr id="5" name="Rectangle 6"/>
              <p:cNvSpPr>
                <a:spLocks noChangeArrowheads="1"/>
              </p:cNvSpPr>
              <p:nvPr/>
            </p:nvSpPr>
            <p:spPr bwMode="auto">
              <a:xfrm>
                <a:off x="4510" y="3048"/>
                <a:ext cx="8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1800" b="1" i="0" dirty="0">
                    <a:solidFill>
                      <a:srgbClr val="414141"/>
                    </a:solidFill>
                  </a:rPr>
                  <a:t>X=2.7083</a:t>
                </a:r>
              </a:p>
            </p:txBody>
          </p:sp>
          <p:sp>
            <p:nvSpPr>
              <p:cNvPr id="6" name="Line 7"/>
              <p:cNvSpPr>
                <a:spLocks noChangeShapeType="1"/>
              </p:cNvSpPr>
              <p:nvPr/>
            </p:nvSpPr>
            <p:spPr bwMode="auto">
              <a:xfrm>
                <a:off x="4613" y="3060"/>
                <a:ext cx="104" cy="0"/>
              </a:xfrm>
              <a:prstGeom prst="line">
                <a:avLst/>
              </a:prstGeom>
              <a:noFill/>
              <a:ln w="25399">
                <a:solidFill>
                  <a:srgbClr val="41414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7" name="Group 61"/>
          <p:cNvGrpSpPr>
            <a:grpSpLocks/>
          </p:cNvGrpSpPr>
          <p:nvPr/>
        </p:nvGrpSpPr>
        <p:grpSpPr bwMode="auto">
          <a:xfrm>
            <a:off x="630238" y="1693863"/>
            <a:ext cx="6140450" cy="4376737"/>
            <a:chOff x="304" y="1216"/>
            <a:chExt cx="3868" cy="2757"/>
          </a:xfrm>
        </p:grpSpPr>
        <p:grpSp>
          <p:nvGrpSpPr>
            <p:cNvPr id="8" name="Group 37"/>
            <p:cNvGrpSpPr>
              <a:grpSpLocks/>
            </p:cNvGrpSpPr>
            <p:nvPr/>
          </p:nvGrpSpPr>
          <p:grpSpPr bwMode="auto">
            <a:xfrm>
              <a:off x="304" y="1216"/>
              <a:ext cx="3868" cy="2752"/>
              <a:chOff x="304" y="1216"/>
              <a:chExt cx="3868" cy="2752"/>
            </a:xfrm>
          </p:grpSpPr>
          <p:grpSp>
            <p:nvGrpSpPr>
              <p:cNvPr id="32" name="Group 14"/>
              <p:cNvGrpSpPr>
                <a:grpSpLocks/>
              </p:cNvGrpSpPr>
              <p:nvPr/>
            </p:nvGrpSpPr>
            <p:grpSpPr bwMode="auto">
              <a:xfrm>
                <a:off x="304" y="3734"/>
                <a:ext cx="3262" cy="234"/>
                <a:chOff x="304" y="3734"/>
                <a:chExt cx="3262" cy="234"/>
              </a:xfrm>
            </p:grpSpPr>
            <p:sp>
              <p:nvSpPr>
                <p:cNvPr id="55" name="Rectangle 10"/>
                <p:cNvSpPr>
                  <a:spLocks noChangeArrowheads="1"/>
                </p:cNvSpPr>
                <p:nvPr/>
              </p:nvSpPr>
              <p:spPr bwMode="auto">
                <a:xfrm>
                  <a:off x="1669" y="3734"/>
                  <a:ext cx="595" cy="234"/>
                </a:xfrm>
                <a:prstGeom prst="rect">
                  <a:avLst/>
                </a:prstGeom>
                <a:solidFill>
                  <a:srgbClr val="FFFFFF"/>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1.75</a:t>
                  </a:r>
                </a:p>
              </p:txBody>
            </p:sp>
            <p:sp>
              <p:nvSpPr>
                <p:cNvPr id="56" name="Rectangle 11"/>
                <p:cNvSpPr>
                  <a:spLocks noChangeArrowheads="1"/>
                </p:cNvSpPr>
                <p:nvPr/>
              </p:nvSpPr>
              <p:spPr bwMode="auto">
                <a:xfrm>
                  <a:off x="2270" y="3734"/>
                  <a:ext cx="699" cy="234"/>
                </a:xfrm>
                <a:prstGeom prst="rect">
                  <a:avLst/>
                </a:prstGeom>
                <a:solidFill>
                  <a:srgbClr val="FFFFFF"/>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2.75</a:t>
                  </a:r>
                </a:p>
              </p:txBody>
            </p:sp>
            <p:sp>
              <p:nvSpPr>
                <p:cNvPr id="57" name="Rectangle 12"/>
                <p:cNvSpPr>
                  <a:spLocks noChangeArrowheads="1"/>
                </p:cNvSpPr>
                <p:nvPr/>
              </p:nvSpPr>
              <p:spPr bwMode="auto">
                <a:xfrm>
                  <a:off x="2977" y="3734"/>
                  <a:ext cx="589" cy="234"/>
                </a:xfrm>
                <a:prstGeom prst="rect">
                  <a:avLst/>
                </a:prstGeom>
                <a:solidFill>
                  <a:srgbClr val="FFFFFF"/>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3.625</a:t>
                  </a:r>
                </a:p>
              </p:txBody>
            </p:sp>
            <p:sp>
              <p:nvSpPr>
                <p:cNvPr id="58" name="Rectangle 13"/>
                <p:cNvSpPr>
                  <a:spLocks noChangeArrowheads="1"/>
                </p:cNvSpPr>
                <p:nvPr/>
              </p:nvSpPr>
              <p:spPr bwMode="auto">
                <a:xfrm>
                  <a:off x="304" y="3734"/>
                  <a:ext cx="1357" cy="234"/>
                </a:xfrm>
                <a:prstGeom prst="rect">
                  <a:avLst/>
                </a:prstGeom>
                <a:solidFill>
                  <a:srgbClr val="CECECE"/>
                </a:solidFill>
                <a:ln w="12699">
                  <a:solidFill>
                    <a:srgbClr val="000000"/>
                  </a:solidFill>
                  <a:miter lim="800000"/>
                  <a:headEnd/>
                  <a:tailEnd/>
                </a:ln>
              </p:spPr>
              <p:txBody>
                <a:bodyPr wrap="none" anchor="ctr"/>
                <a:lstStyle/>
                <a:p>
                  <a:pPr eaLnBrk="0" hangingPunct="0"/>
                  <a:endParaRPr lang="en-US"/>
                </a:p>
              </p:txBody>
            </p:sp>
          </p:grpSp>
          <p:grpSp>
            <p:nvGrpSpPr>
              <p:cNvPr id="33" name="Group 36"/>
              <p:cNvGrpSpPr>
                <a:grpSpLocks/>
              </p:cNvGrpSpPr>
              <p:nvPr/>
            </p:nvGrpSpPr>
            <p:grpSpPr bwMode="auto">
              <a:xfrm>
                <a:off x="304" y="1216"/>
                <a:ext cx="3868" cy="2512"/>
                <a:chOff x="304" y="1216"/>
                <a:chExt cx="3868" cy="2512"/>
              </a:xfrm>
            </p:grpSpPr>
            <p:sp>
              <p:nvSpPr>
                <p:cNvPr id="34" name="Rectangle 15"/>
                <p:cNvSpPr>
                  <a:spLocks noChangeArrowheads="1"/>
                </p:cNvSpPr>
                <p:nvPr/>
              </p:nvSpPr>
              <p:spPr bwMode="auto">
                <a:xfrm>
                  <a:off x="1669" y="1216"/>
                  <a:ext cx="2503" cy="379"/>
                </a:xfrm>
                <a:prstGeom prst="rect">
                  <a:avLst/>
                </a:prstGeom>
                <a:solidFill>
                  <a:srgbClr val="A2C1FE"/>
                </a:solidFill>
                <a:ln w="12699">
                  <a:solidFill>
                    <a:srgbClr val="414141"/>
                  </a:solidFill>
                  <a:miter lim="800000"/>
                  <a:headEnd/>
                  <a:tailEnd/>
                </a:ln>
              </p:spPr>
              <p:txBody>
                <a:bodyPr wrap="none" lIns="90488" tIns="44450" rIns="90488" bIns="44450" anchor="ctr"/>
                <a:lstStyle/>
                <a:p>
                  <a:pPr algn="ctr" eaLnBrk="0" hangingPunct="0">
                    <a:defRPr/>
                  </a:pPr>
                  <a:r>
                    <a:rPr lang="en-US" sz="1800" b="1" i="0" dirty="0">
                      <a:solidFill>
                        <a:srgbClr val="0A0A0A"/>
                      </a:solidFill>
                      <a:latin typeface="+mj-lt"/>
                      <a:cs typeface="+mn-cs"/>
                    </a:rPr>
                    <a:t>Location Where Company</a:t>
                  </a:r>
                </a:p>
                <a:p>
                  <a:pPr algn="ctr" eaLnBrk="0" hangingPunct="0">
                    <a:defRPr/>
                  </a:pPr>
                  <a:r>
                    <a:rPr lang="en-US" sz="1800" b="1" i="0" dirty="0">
                      <a:solidFill>
                        <a:srgbClr val="0A0A0A"/>
                      </a:solidFill>
                      <a:latin typeface="+mj-lt"/>
                      <a:cs typeface="+mn-cs"/>
                    </a:rPr>
                    <a:t>Stock is Traded</a:t>
                  </a:r>
                </a:p>
              </p:txBody>
            </p:sp>
            <p:grpSp>
              <p:nvGrpSpPr>
                <p:cNvPr id="35" name="Group 35"/>
                <p:cNvGrpSpPr>
                  <a:grpSpLocks/>
                </p:cNvGrpSpPr>
                <p:nvPr/>
              </p:nvGrpSpPr>
              <p:grpSpPr bwMode="auto">
                <a:xfrm>
                  <a:off x="304" y="1600"/>
                  <a:ext cx="3868" cy="2128"/>
                  <a:chOff x="304" y="1600"/>
                  <a:chExt cx="3868" cy="2128"/>
                </a:xfrm>
              </p:grpSpPr>
              <p:grpSp>
                <p:nvGrpSpPr>
                  <p:cNvPr id="36" name="Group 22"/>
                  <p:cNvGrpSpPr>
                    <a:grpSpLocks/>
                  </p:cNvGrpSpPr>
                  <p:nvPr/>
                </p:nvGrpSpPr>
                <p:grpSpPr bwMode="auto">
                  <a:xfrm>
                    <a:off x="304" y="1600"/>
                    <a:ext cx="3868" cy="523"/>
                    <a:chOff x="304" y="1600"/>
                    <a:chExt cx="3868" cy="523"/>
                  </a:xfrm>
                </p:grpSpPr>
                <p:sp>
                  <p:nvSpPr>
                    <p:cNvPr id="49" name="Rectangle 16"/>
                    <p:cNvSpPr>
                      <a:spLocks noChangeArrowheads="1"/>
                    </p:cNvSpPr>
                    <p:nvPr/>
                  </p:nvSpPr>
                  <p:spPr bwMode="auto">
                    <a:xfrm>
                      <a:off x="304" y="1600"/>
                      <a:ext cx="1360" cy="523"/>
                    </a:xfrm>
                    <a:prstGeom prst="rect">
                      <a:avLst/>
                    </a:prstGeom>
                    <a:solidFill>
                      <a:srgbClr val="CECECE"/>
                    </a:solidFill>
                    <a:ln w="12699">
                      <a:solidFill>
                        <a:srgbClr val="000000"/>
                      </a:solidFill>
                      <a:miter lim="800000"/>
                      <a:headEnd/>
                      <a:tailEnd/>
                    </a:ln>
                  </p:spPr>
                  <p:txBody>
                    <a:bodyPr lIns="90488" tIns="44450" rIns="90488" bIns="44450" anchor="ctr"/>
                    <a:lstStyle/>
                    <a:p>
                      <a:pPr algn="ctr" eaLnBrk="0" hangingPunct="0">
                        <a:lnSpc>
                          <a:spcPct val="90000"/>
                        </a:lnSpc>
                        <a:defRPr/>
                      </a:pPr>
                      <a:r>
                        <a:rPr lang="en-US" sz="1800" b="1" i="0" dirty="0">
                          <a:solidFill>
                            <a:srgbClr val="000000"/>
                          </a:solidFill>
                          <a:latin typeface="+mj-lt"/>
                          <a:cs typeface="+mn-cs"/>
                        </a:rPr>
                        <a:t>How Stockholders are Informed of Dividends</a:t>
                      </a:r>
                    </a:p>
                  </p:txBody>
                </p:sp>
                <p:grpSp>
                  <p:nvGrpSpPr>
                    <p:cNvPr id="50" name="Group 21"/>
                    <p:cNvGrpSpPr>
                      <a:grpSpLocks/>
                    </p:cNvGrpSpPr>
                    <p:nvPr/>
                  </p:nvGrpSpPr>
                  <p:grpSpPr bwMode="auto">
                    <a:xfrm>
                      <a:off x="1669" y="1600"/>
                      <a:ext cx="2503" cy="523"/>
                      <a:chOff x="1669" y="1600"/>
                      <a:chExt cx="2503" cy="523"/>
                    </a:xfrm>
                  </p:grpSpPr>
                  <p:sp>
                    <p:nvSpPr>
                      <p:cNvPr id="51" name="Rectangle 17"/>
                      <p:cNvSpPr>
                        <a:spLocks noChangeArrowheads="1"/>
                      </p:cNvSpPr>
                      <p:nvPr/>
                    </p:nvSpPr>
                    <p:spPr bwMode="auto">
                      <a:xfrm>
                        <a:off x="1669" y="1600"/>
                        <a:ext cx="595" cy="523"/>
                      </a:xfrm>
                      <a:prstGeom prst="rect">
                        <a:avLst/>
                      </a:prstGeom>
                      <a:solidFill>
                        <a:srgbClr val="A2C1FE"/>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A0A0A"/>
                            </a:solidFill>
                          </a:rPr>
                          <a:t>NYSE</a:t>
                        </a:r>
                      </a:p>
                    </p:txBody>
                  </p:sp>
                  <p:sp>
                    <p:nvSpPr>
                      <p:cNvPr id="52" name="Rectangle 18"/>
                      <p:cNvSpPr>
                        <a:spLocks noChangeArrowheads="1"/>
                      </p:cNvSpPr>
                      <p:nvPr/>
                    </p:nvSpPr>
                    <p:spPr bwMode="auto">
                      <a:xfrm>
                        <a:off x="2269" y="1600"/>
                        <a:ext cx="700" cy="523"/>
                      </a:xfrm>
                      <a:prstGeom prst="rect">
                        <a:avLst/>
                      </a:prstGeom>
                      <a:solidFill>
                        <a:srgbClr val="A2C1FE"/>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A0A0A"/>
                            </a:solidFill>
                          </a:rPr>
                          <a:t>AMEX</a:t>
                        </a:r>
                      </a:p>
                    </p:txBody>
                  </p:sp>
                  <p:sp>
                    <p:nvSpPr>
                      <p:cNvPr id="53" name="Rectangle 19"/>
                      <p:cNvSpPr>
                        <a:spLocks noChangeArrowheads="1"/>
                      </p:cNvSpPr>
                      <p:nvPr/>
                    </p:nvSpPr>
                    <p:spPr bwMode="auto">
                      <a:xfrm>
                        <a:off x="2977" y="1600"/>
                        <a:ext cx="595" cy="523"/>
                      </a:xfrm>
                      <a:prstGeom prst="rect">
                        <a:avLst/>
                      </a:prstGeom>
                      <a:solidFill>
                        <a:srgbClr val="A2C1FE"/>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A0A0A"/>
                            </a:solidFill>
                          </a:rPr>
                          <a:t>OTC</a:t>
                        </a:r>
                      </a:p>
                    </p:txBody>
                  </p:sp>
                  <p:sp>
                    <p:nvSpPr>
                      <p:cNvPr id="54" name="Rectangle 20"/>
                      <p:cNvSpPr>
                        <a:spLocks noChangeArrowheads="1"/>
                      </p:cNvSpPr>
                      <p:nvPr/>
                    </p:nvSpPr>
                    <p:spPr bwMode="auto">
                      <a:xfrm>
                        <a:off x="3577" y="1600"/>
                        <a:ext cx="595" cy="523"/>
                      </a:xfrm>
                      <a:prstGeom prst="rect">
                        <a:avLst/>
                      </a:prstGeom>
                      <a:solidFill>
                        <a:srgbClr val="A2C1FE"/>
                      </a:solidFill>
                      <a:ln w="12699">
                        <a:solidFill>
                          <a:srgbClr val="000000"/>
                        </a:solidFill>
                        <a:miter lim="800000"/>
                        <a:headEnd/>
                        <a:tailEnd/>
                      </a:ln>
                    </p:spPr>
                    <p:txBody>
                      <a:bodyPr wrap="none" anchor="ctr"/>
                      <a:lstStyle/>
                      <a:p>
                        <a:pPr eaLnBrk="0" hangingPunct="0"/>
                        <a:endParaRPr lang="en-US"/>
                      </a:p>
                    </p:txBody>
                  </p:sp>
                </p:grpSp>
              </p:grpSp>
              <p:grpSp>
                <p:nvGrpSpPr>
                  <p:cNvPr id="37" name="Group 28"/>
                  <p:cNvGrpSpPr>
                    <a:grpSpLocks/>
                  </p:cNvGrpSpPr>
                  <p:nvPr/>
                </p:nvGrpSpPr>
                <p:grpSpPr bwMode="auto">
                  <a:xfrm>
                    <a:off x="304" y="2128"/>
                    <a:ext cx="3868" cy="796"/>
                    <a:chOff x="304" y="2128"/>
                    <a:chExt cx="3868" cy="796"/>
                  </a:xfrm>
                </p:grpSpPr>
                <p:sp>
                  <p:nvSpPr>
                    <p:cNvPr id="44" name="Rectangle 23"/>
                    <p:cNvSpPr>
                      <a:spLocks noChangeArrowheads="1"/>
                    </p:cNvSpPr>
                    <p:nvPr/>
                  </p:nvSpPr>
                  <p:spPr bwMode="auto">
                    <a:xfrm>
                      <a:off x="304" y="2128"/>
                      <a:ext cx="1357" cy="796"/>
                    </a:xfrm>
                    <a:prstGeom prst="rect">
                      <a:avLst/>
                    </a:prstGeom>
                    <a:solidFill>
                      <a:srgbClr val="CECECE"/>
                    </a:solidFill>
                    <a:ln w="12699">
                      <a:solidFill>
                        <a:srgbClr val="000000"/>
                      </a:solidFill>
                      <a:miter lim="800000"/>
                      <a:headEnd/>
                      <a:tailEnd/>
                    </a:ln>
                  </p:spPr>
                  <p:txBody>
                    <a:bodyPr lIns="90488" tIns="44450" rIns="90488" bIns="44450" anchor="ctr"/>
                    <a:lstStyle/>
                    <a:p>
                      <a:pPr algn="ctr" eaLnBrk="0" hangingPunct="0">
                        <a:lnSpc>
                          <a:spcPct val="90000"/>
                        </a:lnSpc>
                        <a:defRPr/>
                      </a:pPr>
                      <a:r>
                        <a:rPr lang="en-US" sz="1800" b="1" i="0" dirty="0">
                          <a:solidFill>
                            <a:srgbClr val="000000"/>
                          </a:solidFill>
                          <a:latin typeface="+mj-lt"/>
                          <a:cs typeface="+mn-cs"/>
                        </a:rPr>
                        <a:t>Annual/Quarterly Reports</a:t>
                      </a:r>
                    </a:p>
                  </p:txBody>
                </p:sp>
                <p:sp>
                  <p:nvSpPr>
                    <p:cNvPr id="45" name="Rectangle 24"/>
                    <p:cNvSpPr>
                      <a:spLocks noChangeArrowheads="1"/>
                    </p:cNvSpPr>
                    <p:nvPr/>
                  </p:nvSpPr>
                  <p:spPr bwMode="auto">
                    <a:xfrm>
                      <a:off x="1669" y="2128"/>
                      <a:ext cx="595" cy="796"/>
                    </a:xfrm>
                    <a:prstGeom prst="rect">
                      <a:avLst/>
                    </a:prstGeom>
                    <a:solidFill>
                      <a:srgbClr val="FFFFFF"/>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2</a:t>
                      </a:r>
                    </a:p>
                    <a:p>
                      <a:pPr algn="ctr" eaLnBrk="0" hangingPunct="0">
                        <a:lnSpc>
                          <a:spcPct val="90000"/>
                        </a:lnSpc>
                      </a:pPr>
                      <a:r>
                        <a:rPr lang="en-US" sz="1800" b="1" i="0">
                          <a:solidFill>
                            <a:srgbClr val="000000"/>
                          </a:solidFill>
                        </a:rPr>
                        <a:t>1</a:t>
                      </a:r>
                    </a:p>
                    <a:p>
                      <a:pPr algn="ctr" eaLnBrk="0" hangingPunct="0">
                        <a:lnSpc>
                          <a:spcPct val="90000"/>
                        </a:lnSpc>
                      </a:pPr>
                      <a:r>
                        <a:rPr lang="en-US" sz="1800" b="1" i="0">
                          <a:solidFill>
                            <a:srgbClr val="000000"/>
                          </a:solidFill>
                        </a:rPr>
                        <a:t>2</a:t>
                      </a:r>
                    </a:p>
                    <a:p>
                      <a:pPr algn="ctr" eaLnBrk="0" hangingPunct="0">
                        <a:lnSpc>
                          <a:spcPct val="90000"/>
                        </a:lnSpc>
                      </a:pPr>
                      <a:r>
                        <a:rPr lang="en-US" sz="1800" b="1" i="0">
                          <a:solidFill>
                            <a:srgbClr val="000000"/>
                          </a:solidFill>
                        </a:rPr>
                        <a:t>1</a:t>
                      </a:r>
                    </a:p>
                    <a:p>
                      <a:pPr algn="ctr" eaLnBrk="0" latinLnBrk="1" hangingPunct="0">
                        <a:lnSpc>
                          <a:spcPct val="90000"/>
                        </a:lnSpc>
                      </a:pPr>
                      <a:endParaRPr lang="en-US" sz="1800" b="1" i="0">
                        <a:solidFill>
                          <a:srgbClr val="000000"/>
                        </a:solidFill>
                      </a:endParaRPr>
                    </a:p>
                  </p:txBody>
                </p:sp>
                <p:sp>
                  <p:nvSpPr>
                    <p:cNvPr id="46" name="Rectangle 25"/>
                    <p:cNvSpPr>
                      <a:spLocks noChangeArrowheads="1"/>
                    </p:cNvSpPr>
                    <p:nvPr/>
                  </p:nvSpPr>
                  <p:spPr bwMode="auto">
                    <a:xfrm>
                      <a:off x="2269" y="2128"/>
                      <a:ext cx="700" cy="796"/>
                    </a:xfrm>
                    <a:prstGeom prst="rect">
                      <a:avLst/>
                    </a:prstGeom>
                    <a:solidFill>
                      <a:srgbClr val="FFFFFF"/>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2</a:t>
                      </a:r>
                    </a:p>
                    <a:p>
                      <a:pPr algn="ctr" eaLnBrk="0" hangingPunct="0">
                        <a:lnSpc>
                          <a:spcPct val="90000"/>
                        </a:lnSpc>
                      </a:pPr>
                      <a:r>
                        <a:rPr lang="en-US" sz="1800" b="1" i="0">
                          <a:solidFill>
                            <a:srgbClr val="000000"/>
                          </a:solidFill>
                        </a:rPr>
                        <a:t>3</a:t>
                      </a:r>
                    </a:p>
                    <a:p>
                      <a:pPr algn="ctr" eaLnBrk="0" hangingPunct="0">
                        <a:lnSpc>
                          <a:spcPct val="90000"/>
                        </a:lnSpc>
                      </a:pPr>
                      <a:r>
                        <a:rPr lang="en-US" sz="1800" b="1" i="0">
                          <a:solidFill>
                            <a:srgbClr val="000000"/>
                          </a:solidFill>
                        </a:rPr>
                        <a:t>3</a:t>
                      </a:r>
                    </a:p>
                    <a:p>
                      <a:pPr algn="ctr" eaLnBrk="0" hangingPunct="0">
                        <a:lnSpc>
                          <a:spcPct val="90000"/>
                        </a:lnSpc>
                      </a:pPr>
                      <a:r>
                        <a:rPr lang="en-US" sz="1800" b="1" i="0">
                          <a:solidFill>
                            <a:srgbClr val="000000"/>
                          </a:solidFill>
                        </a:rPr>
                        <a:t>2</a:t>
                      </a:r>
                    </a:p>
                    <a:p>
                      <a:pPr algn="ctr" eaLnBrk="0" latinLnBrk="1" hangingPunct="0">
                        <a:lnSpc>
                          <a:spcPct val="90000"/>
                        </a:lnSpc>
                      </a:pPr>
                      <a:endParaRPr lang="en-US" sz="1800" b="1" i="0">
                        <a:solidFill>
                          <a:srgbClr val="000000"/>
                        </a:solidFill>
                      </a:endParaRPr>
                    </a:p>
                  </p:txBody>
                </p:sp>
                <p:sp>
                  <p:nvSpPr>
                    <p:cNvPr id="47" name="Rectangle 26"/>
                    <p:cNvSpPr>
                      <a:spLocks noChangeArrowheads="1"/>
                    </p:cNvSpPr>
                    <p:nvPr/>
                  </p:nvSpPr>
                  <p:spPr bwMode="auto">
                    <a:xfrm>
                      <a:off x="2977" y="2128"/>
                      <a:ext cx="595" cy="796"/>
                    </a:xfrm>
                    <a:prstGeom prst="rect">
                      <a:avLst/>
                    </a:prstGeom>
                    <a:solidFill>
                      <a:srgbClr val="FFFFFF"/>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4</a:t>
                      </a:r>
                    </a:p>
                    <a:p>
                      <a:pPr algn="ctr" eaLnBrk="0" hangingPunct="0">
                        <a:lnSpc>
                          <a:spcPct val="90000"/>
                        </a:lnSpc>
                      </a:pPr>
                      <a:r>
                        <a:rPr lang="en-US" sz="1800" b="1" i="0">
                          <a:solidFill>
                            <a:srgbClr val="000000"/>
                          </a:solidFill>
                        </a:rPr>
                        <a:t>3</a:t>
                      </a:r>
                    </a:p>
                    <a:p>
                      <a:pPr algn="ctr" eaLnBrk="0" hangingPunct="0">
                        <a:lnSpc>
                          <a:spcPct val="90000"/>
                        </a:lnSpc>
                      </a:pPr>
                      <a:r>
                        <a:rPr lang="en-US" sz="1800" b="1" i="0">
                          <a:solidFill>
                            <a:srgbClr val="000000"/>
                          </a:solidFill>
                        </a:rPr>
                        <a:t>4</a:t>
                      </a:r>
                    </a:p>
                    <a:p>
                      <a:pPr algn="ctr" eaLnBrk="0" hangingPunct="0">
                        <a:lnSpc>
                          <a:spcPct val="90000"/>
                        </a:lnSpc>
                      </a:pPr>
                      <a:r>
                        <a:rPr lang="en-US" sz="1800" b="1" i="0">
                          <a:solidFill>
                            <a:srgbClr val="000000"/>
                          </a:solidFill>
                        </a:rPr>
                        <a:t>3</a:t>
                      </a:r>
                    </a:p>
                    <a:p>
                      <a:pPr algn="ctr" eaLnBrk="0" latinLnBrk="1" hangingPunct="0">
                        <a:lnSpc>
                          <a:spcPct val="90000"/>
                        </a:lnSpc>
                      </a:pPr>
                      <a:endParaRPr lang="en-US" sz="1800" b="1" i="0">
                        <a:solidFill>
                          <a:srgbClr val="000000"/>
                        </a:solidFill>
                      </a:endParaRPr>
                    </a:p>
                  </p:txBody>
                </p:sp>
                <p:sp>
                  <p:nvSpPr>
                    <p:cNvPr id="48" name="Rectangle 27"/>
                    <p:cNvSpPr>
                      <a:spLocks noChangeArrowheads="1"/>
                    </p:cNvSpPr>
                    <p:nvPr/>
                  </p:nvSpPr>
                  <p:spPr bwMode="auto">
                    <a:xfrm>
                      <a:off x="3577" y="2128"/>
                      <a:ext cx="595" cy="796"/>
                    </a:xfrm>
                    <a:prstGeom prst="rect">
                      <a:avLst/>
                    </a:prstGeom>
                    <a:solidFill>
                      <a:srgbClr val="FFFFFF"/>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2.5</a:t>
                      </a:r>
                    </a:p>
                  </p:txBody>
                </p:sp>
              </p:grpSp>
              <p:grpSp>
                <p:nvGrpSpPr>
                  <p:cNvPr id="38" name="Group 34"/>
                  <p:cNvGrpSpPr>
                    <a:grpSpLocks/>
                  </p:cNvGrpSpPr>
                  <p:nvPr/>
                </p:nvGrpSpPr>
                <p:grpSpPr bwMode="auto">
                  <a:xfrm>
                    <a:off x="304" y="2932"/>
                    <a:ext cx="3868" cy="796"/>
                    <a:chOff x="304" y="2932"/>
                    <a:chExt cx="3868" cy="796"/>
                  </a:xfrm>
                </p:grpSpPr>
                <p:sp>
                  <p:nvSpPr>
                    <p:cNvPr id="39" name="Rectangle 29"/>
                    <p:cNvSpPr>
                      <a:spLocks noChangeArrowheads="1"/>
                    </p:cNvSpPr>
                    <p:nvPr/>
                  </p:nvSpPr>
                  <p:spPr bwMode="auto">
                    <a:xfrm>
                      <a:off x="304" y="2932"/>
                      <a:ext cx="1357" cy="796"/>
                    </a:xfrm>
                    <a:prstGeom prst="rect">
                      <a:avLst/>
                    </a:prstGeom>
                    <a:solidFill>
                      <a:srgbClr val="CECECE"/>
                    </a:solidFill>
                    <a:ln w="12699">
                      <a:solidFill>
                        <a:srgbClr val="000000"/>
                      </a:solidFill>
                      <a:miter lim="800000"/>
                      <a:headEnd/>
                      <a:tailEnd/>
                    </a:ln>
                  </p:spPr>
                  <p:txBody>
                    <a:bodyPr lIns="90488" tIns="44450" rIns="90488" bIns="44450" anchor="ctr"/>
                    <a:lstStyle/>
                    <a:p>
                      <a:pPr algn="ctr" eaLnBrk="0" hangingPunct="0">
                        <a:lnSpc>
                          <a:spcPct val="90000"/>
                        </a:lnSpc>
                        <a:defRPr/>
                      </a:pPr>
                      <a:r>
                        <a:rPr lang="en-US" sz="1800" b="1" i="0" dirty="0">
                          <a:solidFill>
                            <a:srgbClr val="000000"/>
                          </a:solidFill>
                          <a:latin typeface="+mj-lt"/>
                          <a:cs typeface="+mn-cs"/>
                        </a:rPr>
                        <a:t>Presentations to Analysts</a:t>
                      </a:r>
                    </a:p>
                  </p:txBody>
                </p:sp>
                <p:sp>
                  <p:nvSpPr>
                    <p:cNvPr id="40" name="Rectangle 30"/>
                    <p:cNvSpPr>
                      <a:spLocks noChangeArrowheads="1"/>
                    </p:cNvSpPr>
                    <p:nvPr/>
                  </p:nvSpPr>
                  <p:spPr bwMode="auto">
                    <a:xfrm>
                      <a:off x="1669" y="2932"/>
                      <a:ext cx="595" cy="796"/>
                    </a:xfrm>
                    <a:prstGeom prst="rect">
                      <a:avLst/>
                    </a:prstGeom>
                    <a:solidFill>
                      <a:srgbClr val="FFFFFF"/>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2</a:t>
                      </a:r>
                    </a:p>
                    <a:p>
                      <a:pPr algn="ctr" eaLnBrk="0" hangingPunct="0">
                        <a:lnSpc>
                          <a:spcPct val="90000"/>
                        </a:lnSpc>
                      </a:pPr>
                      <a:r>
                        <a:rPr lang="en-US" sz="1800" b="1" i="0">
                          <a:solidFill>
                            <a:srgbClr val="000000"/>
                          </a:solidFill>
                        </a:rPr>
                        <a:t>3</a:t>
                      </a:r>
                    </a:p>
                    <a:p>
                      <a:pPr algn="ctr" eaLnBrk="0" hangingPunct="0">
                        <a:lnSpc>
                          <a:spcPct val="90000"/>
                        </a:lnSpc>
                      </a:pPr>
                      <a:r>
                        <a:rPr lang="en-US" sz="1800" b="1" i="0">
                          <a:solidFill>
                            <a:srgbClr val="000000"/>
                          </a:solidFill>
                        </a:rPr>
                        <a:t>1</a:t>
                      </a:r>
                    </a:p>
                    <a:p>
                      <a:pPr algn="ctr" eaLnBrk="0" hangingPunct="0">
                        <a:lnSpc>
                          <a:spcPct val="90000"/>
                        </a:lnSpc>
                      </a:pPr>
                      <a:r>
                        <a:rPr lang="en-US" sz="1800" b="1" i="0">
                          <a:solidFill>
                            <a:srgbClr val="000000"/>
                          </a:solidFill>
                        </a:rPr>
                        <a:t>2</a:t>
                      </a:r>
                    </a:p>
                    <a:p>
                      <a:pPr algn="ctr" eaLnBrk="0" latinLnBrk="1" hangingPunct="0">
                        <a:lnSpc>
                          <a:spcPct val="90000"/>
                        </a:lnSpc>
                      </a:pPr>
                      <a:endParaRPr lang="en-US" sz="1800" b="1" i="0">
                        <a:solidFill>
                          <a:srgbClr val="000000"/>
                        </a:solidFill>
                      </a:endParaRPr>
                    </a:p>
                  </p:txBody>
                </p:sp>
                <p:sp>
                  <p:nvSpPr>
                    <p:cNvPr id="41" name="Rectangle 31"/>
                    <p:cNvSpPr>
                      <a:spLocks noChangeArrowheads="1"/>
                    </p:cNvSpPr>
                    <p:nvPr/>
                  </p:nvSpPr>
                  <p:spPr bwMode="auto">
                    <a:xfrm>
                      <a:off x="2269" y="2932"/>
                      <a:ext cx="700" cy="796"/>
                    </a:xfrm>
                    <a:prstGeom prst="rect">
                      <a:avLst/>
                    </a:prstGeom>
                    <a:solidFill>
                      <a:srgbClr val="FFFFFF"/>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3</a:t>
                      </a:r>
                    </a:p>
                    <a:p>
                      <a:pPr algn="ctr" eaLnBrk="0" hangingPunct="0">
                        <a:lnSpc>
                          <a:spcPct val="90000"/>
                        </a:lnSpc>
                      </a:pPr>
                      <a:r>
                        <a:rPr lang="en-US" sz="1800" b="1" i="0">
                          <a:solidFill>
                            <a:srgbClr val="000000"/>
                          </a:solidFill>
                        </a:rPr>
                        <a:t>3</a:t>
                      </a:r>
                    </a:p>
                    <a:p>
                      <a:pPr algn="ctr" eaLnBrk="0" hangingPunct="0">
                        <a:lnSpc>
                          <a:spcPct val="90000"/>
                        </a:lnSpc>
                      </a:pPr>
                      <a:r>
                        <a:rPr lang="en-US" sz="1800" b="1" i="0">
                          <a:solidFill>
                            <a:srgbClr val="000000"/>
                          </a:solidFill>
                        </a:rPr>
                        <a:t>2</a:t>
                      </a:r>
                    </a:p>
                    <a:p>
                      <a:pPr algn="ctr" eaLnBrk="0" hangingPunct="0">
                        <a:lnSpc>
                          <a:spcPct val="90000"/>
                        </a:lnSpc>
                      </a:pPr>
                      <a:r>
                        <a:rPr lang="en-US" sz="1800" b="1" i="0">
                          <a:solidFill>
                            <a:srgbClr val="000000"/>
                          </a:solidFill>
                        </a:rPr>
                        <a:t>4</a:t>
                      </a:r>
                    </a:p>
                    <a:p>
                      <a:pPr algn="ctr" eaLnBrk="0" latinLnBrk="1" hangingPunct="0">
                        <a:lnSpc>
                          <a:spcPct val="90000"/>
                        </a:lnSpc>
                      </a:pPr>
                      <a:endParaRPr lang="en-US" sz="1800" b="1" i="0">
                        <a:solidFill>
                          <a:srgbClr val="000000"/>
                        </a:solidFill>
                      </a:endParaRPr>
                    </a:p>
                  </p:txBody>
                </p:sp>
                <p:sp>
                  <p:nvSpPr>
                    <p:cNvPr id="42" name="Rectangle 32"/>
                    <p:cNvSpPr>
                      <a:spLocks noChangeArrowheads="1"/>
                    </p:cNvSpPr>
                    <p:nvPr/>
                  </p:nvSpPr>
                  <p:spPr bwMode="auto">
                    <a:xfrm>
                      <a:off x="2977" y="2932"/>
                      <a:ext cx="595" cy="796"/>
                    </a:xfrm>
                    <a:prstGeom prst="rect">
                      <a:avLst/>
                    </a:prstGeom>
                    <a:solidFill>
                      <a:srgbClr val="FFFFFF"/>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4</a:t>
                      </a:r>
                    </a:p>
                    <a:p>
                      <a:pPr algn="ctr" eaLnBrk="0" hangingPunct="0">
                        <a:lnSpc>
                          <a:spcPct val="90000"/>
                        </a:lnSpc>
                      </a:pPr>
                      <a:r>
                        <a:rPr lang="en-US" sz="1800" b="1" i="0">
                          <a:solidFill>
                            <a:srgbClr val="000000"/>
                          </a:solidFill>
                        </a:rPr>
                        <a:t>4</a:t>
                      </a:r>
                    </a:p>
                    <a:p>
                      <a:pPr algn="ctr" eaLnBrk="0" hangingPunct="0">
                        <a:lnSpc>
                          <a:spcPct val="90000"/>
                        </a:lnSpc>
                      </a:pPr>
                      <a:r>
                        <a:rPr lang="en-US" sz="1800" b="1" i="0">
                          <a:solidFill>
                            <a:srgbClr val="000000"/>
                          </a:solidFill>
                        </a:rPr>
                        <a:t>3</a:t>
                      </a:r>
                    </a:p>
                    <a:p>
                      <a:pPr algn="ctr" eaLnBrk="0" hangingPunct="0">
                        <a:lnSpc>
                          <a:spcPct val="90000"/>
                        </a:lnSpc>
                      </a:pPr>
                      <a:r>
                        <a:rPr lang="en-US" sz="1800" b="1" i="0">
                          <a:solidFill>
                            <a:srgbClr val="000000"/>
                          </a:solidFill>
                        </a:rPr>
                        <a:t>4</a:t>
                      </a:r>
                    </a:p>
                    <a:p>
                      <a:pPr algn="ctr" hangingPunct="0">
                        <a:lnSpc>
                          <a:spcPct val="90000"/>
                        </a:lnSpc>
                      </a:pPr>
                      <a:endParaRPr lang="en-US" sz="1800" b="1" i="0">
                        <a:solidFill>
                          <a:srgbClr val="000000"/>
                        </a:solidFill>
                      </a:endParaRPr>
                    </a:p>
                  </p:txBody>
                </p:sp>
                <p:sp>
                  <p:nvSpPr>
                    <p:cNvPr id="43" name="Rectangle 33"/>
                    <p:cNvSpPr>
                      <a:spLocks noChangeArrowheads="1"/>
                    </p:cNvSpPr>
                    <p:nvPr/>
                  </p:nvSpPr>
                  <p:spPr bwMode="auto">
                    <a:xfrm>
                      <a:off x="3577" y="2932"/>
                      <a:ext cx="595" cy="796"/>
                    </a:xfrm>
                    <a:prstGeom prst="rect">
                      <a:avLst/>
                    </a:prstGeom>
                    <a:solidFill>
                      <a:srgbClr val="FFFFFF"/>
                    </a:solidFill>
                    <a:ln w="12699">
                      <a:solidFill>
                        <a:srgbClr val="000000"/>
                      </a:solidFill>
                      <a:miter lim="800000"/>
                      <a:headEnd/>
                      <a:tailEnd/>
                    </a:ln>
                  </p:spPr>
                  <p:txBody>
                    <a:bodyPr lIns="90488" tIns="44450" rIns="90488" bIns="44450" anchor="ctr"/>
                    <a:lstStyle/>
                    <a:p>
                      <a:pPr algn="ctr" eaLnBrk="0" hangingPunct="0">
                        <a:lnSpc>
                          <a:spcPct val="90000"/>
                        </a:lnSpc>
                      </a:pPr>
                      <a:r>
                        <a:rPr lang="en-US" sz="1800" b="1" i="0">
                          <a:solidFill>
                            <a:srgbClr val="000000"/>
                          </a:solidFill>
                        </a:rPr>
                        <a:t>2.9167</a:t>
                      </a:r>
                    </a:p>
                  </p:txBody>
                </p:sp>
              </p:grpSp>
            </p:grpSp>
          </p:grpSp>
        </p:grpSp>
        <p:grpSp>
          <p:nvGrpSpPr>
            <p:cNvPr id="9" name="Group 40"/>
            <p:cNvGrpSpPr>
              <a:grpSpLocks/>
            </p:cNvGrpSpPr>
            <p:nvPr/>
          </p:nvGrpSpPr>
          <p:grpSpPr bwMode="auto">
            <a:xfrm>
              <a:off x="1189" y="3744"/>
              <a:ext cx="452" cy="229"/>
              <a:chOff x="1189" y="3744"/>
              <a:chExt cx="452" cy="229"/>
            </a:xfrm>
          </p:grpSpPr>
          <p:sp>
            <p:nvSpPr>
              <p:cNvPr id="30" name="Rectangle 38"/>
              <p:cNvSpPr>
                <a:spLocks noChangeArrowheads="1"/>
              </p:cNvSpPr>
              <p:nvPr/>
            </p:nvSpPr>
            <p:spPr bwMode="auto">
              <a:xfrm>
                <a:off x="1189" y="3744"/>
                <a:ext cx="45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1800" b="1" i="0">
                    <a:solidFill>
                      <a:srgbClr val="414141"/>
                    </a:solidFill>
                  </a:rPr>
                  <a:t>X</a:t>
                </a:r>
                <a:r>
                  <a:rPr lang="en-US" sz="1800" b="1" i="0" baseline="-25000">
                    <a:solidFill>
                      <a:srgbClr val="414141"/>
                    </a:solidFill>
                  </a:rPr>
                  <a:t>j</a:t>
                </a:r>
              </a:p>
            </p:txBody>
          </p:sp>
          <p:sp>
            <p:nvSpPr>
              <p:cNvPr id="31" name="Line 39"/>
              <p:cNvSpPr>
                <a:spLocks noChangeShapeType="1"/>
              </p:cNvSpPr>
              <p:nvPr/>
            </p:nvSpPr>
            <p:spPr bwMode="auto">
              <a:xfrm>
                <a:off x="1328" y="3756"/>
                <a:ext cx="104" cy="0"/>
              </a:xfrm>
              <a:prstGeom prst="line">
                <a:avLst/>
              </a:prstGeom>
              <a:noFill/>
              <a:ln w="25399">
                <a:solidFill>
                  <a:srgbClr val="41414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43"/>
            <p:cNvGrpSpPr>
              <a:grpSpLocks/>
            </p:cNvGrpSpPr>
            <p:nvPr/>
          </p:nvGrpSpPr>
          <p:grpSpPr bwMode="auto">
            <a:xfrm>
              <a:off x="3661" y="1764"/>
              <a:ext cx="452" cy="229"/>
              <a:chOff x="3661" y="1764"/>
              <a:chExt cx="452" cy="229"/>
            </a:xfrm>
          </p:grpSpPr>
          <p:sp>
            <p:nvSpPr>
              <p:cNvPr id="28" name="Rectangle 41"/>
              <p:cNvSpPr>
                <a:spLocks noChangeArrowheads="1"/>
              </p:cNvSpPr>
              <p:nvPr/>
            </p:nvSpPr>
            <p:spPr bwMode="auto">
              <a:xfrm>
                <a:off x="3661" y="1764"/>
                <a:ext cx="45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1800" b="1" i="0">
                    <a:solidFill>
                      <a:srgbClr val="0A0A0A"/>
                    </a:solidFill>
                  </a:rPr>
                  <a:t>X</a:t>
                </a:r>
                <a:r>
                  <a:rPr lang="en-US" sz="1800" b="1" i="0" baseline="-25000">
                    <a:solidFill>
                      <a:srgbClr val="0A0A0A"/>
                    </a:solidFill>
                  </a:rPr>
                  <a:t>i</a:t>
                </a:r>
              </a:p>
            </p:txBody>
          </p:sp>
          <p:sp>
            <p:nvSpPr>
              <p:cNvPr id="29" name="Line 42"/>
              <p:cNvSpPr>
                <a:spLocks noChangeShapeType="1"/>
              </p:cNvSpPr>
              <p:nvPr/>
            </p:nvSpPr>
            <p:spPr bwMode="auto">
              <a:xfrm>
                <a:off x="3800" y="1776"/>
                <a:ext cx="104" cy="0"/>
              </a:xfrm>
              <a:prstGeom prst="line">
                <a:avLst/>
              </a:prstGeom>
              <a:noFill/>
              <a:ln w="25399">
                <a:solidFill>
                  <a:schemeClr val="bg1">
                    <a:lumMod val="10000"/>
                  </a:schemeClr>
                </a:solidFill>
                <a:round/>
                <a:headEnd/>
                <a:tailEnd/>
              </a:ln>
            </p:spPr>
            <p:txBody>
              <a:bodyPr wrap="none" anchor="ctr"/>
              <a:lstStyle/>
              <a:p>
                <a:pPr eaLnBrk="0" hangingPunct="0">
                  <a:defRPr/>
                </a:pPr>
                <a:endParaRPr lang="en-US" i="0" dirty="0">
                  <a:cs typeface="+mn-cs"/>
                </a:endParaRPr>
              </a:p>
            </p:txBody>
          </p:sp>
        </p:grpSp>
        <p:sp>
          <p:nvSpPr>
            <p:cNvPr id="11" name="Rectangle 44"/>
            <p:cNvSpPr>
              <a:spLocks noChangeArrowheads="1"/>
            </p:cNvSpPr>
            <p:nvPr/>
          </p:nvSpPr>
          <p:spPr bwMode="auto">
            <a:xfrm>
              <a:off x="1645" y="2713"/>
              <a:ext cx="6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1800" b="1" i="0">
                  <a:solidFill>
                    <a:srgbClr val="0A0A0A"/>
                  </a:solidFill>
                </a:rPr>
                <a:t>X</a:t>
              </a:r>
              <a:r>
                <a:rPr lang="en-US" sz="1800" b="1" i="0" baseline="-25000">
                  <a:solidFill>
                    <a:srgbClr val="0A0A0A"/>
                  </a:solidFill>
                </a:rPr>
                <a:t>11</a:t>
              </a:r>
              <a:r>
                <a:rPr lang="en-US" sz="1800" b="1" i="0">
                  <a:solidFill>
                    <a:srgbClr val="0A0A0A"/>
                  </a:solidFill>
                </a:rPr>
                <a:t>=1.5</a:t>
              </a:r>
            </a:p>
          </p:txBody>
        </p:sp>
        <p:grpSp>
          <p:nvGrpSpPr>
            <p:cNvPr id="12" name="Group 47"/>
            <p:cNvGrpSpPr>
              <a:grpSpLocks/>
            </p:cNvGrpSpPr>
            <p:nvPr/>
          </p:nvGrpSpPr>
          <p:grpSpPr bwMode="auto">
            <a:xfrm>
              <a:off x="2941" y="3505"/>
              <a:ext cx="706" cy="229"/>
              <a:chOff x="2941" y="3505"/>
              <a:chExt cx="706" cy="229"/>
            </a:xfrm>
          </p:grpSpPr>
          <p:sp>
            <p:nvSpPr>
              <p:cNvPr id="26" name="Rectangle 45"/>
              <p:cNvSpPr>
                <a:spLocks noChangeArrowheads="1"/>
              </p:cNvSpPr>
              <p:nvPr/>
            </p:nvSpPr>
            <p:spPr bwMode="auto">
              <a:xfrm>
                <a:off x="2941" y="3505"/>
                <a:ext cx="7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1800" b="1" i="0">
                    <a:solidFill>
                      <a:srgbClr val="0A0A0A"/>
                    </a:solidFill>
                  </a:rPr>
                  <a:t>X</a:t>
                </a:r>
                <a:r>
                  <a:rPr lang="en-US" sz="1800" b="1" i="0" baseline="-25000">
                    <a:solidFill>
                      <a:srgbClr val="0A0A0A"/>
                    </a:solidFill>
                  </a:rPr>
                  <a:t>23</a:t>
                </a:r>
                <a:r>
                  <a:rPr lang="en-US" sz="1800" b="1" i="0">
                    <a:solidFill>
                      <a:srgbClr val="0A0A0A"/>
                    </a:solidFill>
                  </a:rPr>
                  <a:t>=3.75</a:t>
                </a:r>
              </a:p>
            </p:txBody>
          </p:sp>
          <p:sp>
            <p:nvSpPr>
              <p:cNvPr id="27" name="Line 46"/>
              <p:cNvSpPr>
                <a:spLocks noChangeShapeType="1"/>
              </p:cNvSpPr>
              <p:nvPr/>
            </p:nvSpPr>
            <p:spPr bwMode="auto">
              <a:xfrm>
                <a:off x="3020" y="3528"/>
                <a:ext cx="80" cy="0"/>
              </a:xfrm>
              <a:prstGeom prst="line">
                <a:avLst/>
              </a:prstGeom>
              <a:noFill/>
              <a:ln w="25399">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 name="Line 48"/>
            <p:cNvSpPr>
              <a:spLocks noChangeShapeType="1"/>
            </p:cNvSpPr>
            <p:nvPr/>
          </p:nvSpPr>
          <p:spPr bwMode="auto">
            <a:xfrm>
              <a:off x="1724" y="2724"/>
              <a:ext cx="80" cy="0"/>
            </a:xfrm>
            <a:prstGeom prst="line">
              <a:avLst/>
            </a:prstGeom>
            <a:noFill/>
            <a:ln w="25399">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 name="Group 51"/>
            <p:cNvGrpSpPr>
              <a:grpSpLocks/>
            </p:cNvGrpSpPr>
            <p:nvPr/>
          </p:nvGrpSpPr>
          <p:grpSpPr bwMode="auto">
            <a:xfrm>
              <a:off x="2293" y="3505"/>
              <a:ext cx="634" cy="229"/>
              <a:chOff x="2293" y="3505"/>
              <a:chExt cx="634" cy="229"/>
            </a:xfrm>
          </p:grpSpPr>
          <p:sp>
            <p:nvSpPr>
              <p:cNvPr id="24" name="Rectangle 49"/>
              <p:cNvSpPr>
                <a:spLocks noChangeArrowheads="1"/>
              </p:cNvSpPr>
              <p:nvPr/>
            </p:nvSpPr>
            <p:spPr bwMode="auto">
              <a:xfrm>
                <a:off x="2293" y="3505"/>
                <a:ext cx="6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1800" b="1" i="0">
                    <a:solidFill>
                      <a:srgbClr val="0A0A0A"/>
                    </a:solidFill>
                  </a:rPr>
                  <a:t>X</a:t>
                </a:r>
                <a:r>
                  <a:rPr lang="en-US" sz="1800" b="1" i="0" baseline="-25000">
                    <a:solidFill>
                      <a:srgbClr val="0A0A0A"/>
                    </a:solidFill>
                  </a:rPr>
                  <a:t>22</a:t>
                </a:r>
                <a:r>
                  <a:rPr lang="en-US" sz="1800" b="1" i="0">
                    <a:solidFill>
                      <a:srgbClr val="0A0A0A"/>
                    </a:solidFill>
                  </a:rPr>
                  <a:t>=3.0</a:t>
                </a:r>
              </a:p>
            </p:txBody>
          </p:sp>
          <p:sp>
            <p:nvSpPr>
              <p:cNvPr id="25" name="Line 50"/>
              <p:cNvSpPr>
                <a:spLocks noChangeShapeType="1"/>
              </p:cNvSpPr>
              <p:nvPr/>
            </p:nvSpPr>
            <p:spPr bwMode="auto">
              <a:xfrm>
                <a:off x="2372" y="3528"/>
                <a:ext cx="80" cy="0"/>
              </a:xfrm>
              <a:prstGeom prst="line">
                <a:avLst/>
              </a:prstGeom>
              <a:noFill/>
              <a:ln w="25399">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 name="Group 54"/>
            <p:cNvGrpSpPr>
              <a:grpSpLocks/>
            </p:cNvGrpSpPr>
            <p:nvPr/>
          </p:nvGrpSpPr>
          <p:grpSpPr bwMode="auto">
            <a:xfrm>
              <a:off x="1645" y="3505"/>
              <a:ext cx="634" cy="229"/>
              <a:chOff x="1645" y="3505"/>
              <a:chExt cx="634" cy="229"/>
            </a:xfrm>
          </p:grpSpPr>
          <p:sp>
            <p:nvSpPr>
              <p:cNvPr id="22" name="Rectangle 52"/>
              <p:cNvSpPr>
                <a:spLocks noChangeArrowheads="1"/>
              </p:cNvSpPr>
              <p:nvPr/>
            </p:nvSpPr>
            <p:spPr bwMode="auto">
              <a:xfrm>
                <a:off x="1645" y="3505"/>
                <a:ext cx="6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1800" b="1" i="0">
                    <a:solidFill>
                      <a:srgbClr val="0A0A0A"/>
                    </a:solidFill>
                  </a:rPr>
                  <a:t>X</a:t>
                </a:r>
                <a:r>
                  <a:rPr lang="en-US" sz="1800" b="1" i="0" baseline="-25000">
                    <a:solidFill>
                      <a:srgbClr val="0A0A0A"/>
                    </a:solidFill>
                  </a:rPr>
                  <a:t>21</a:t>
                </a:r>
                <a:r>
                  <a:rPr lang="en-US" sz="1800" b="1" i="0">
                    <a:solidFill>
                      <a:srgbClr val="0A0A0A"/>
                    </a:solidFill>
                  </a:rPr>
                  <a:t>=2.0</a:t>
                </a:r>
              </a:p>
            </p:txBody>
          </p:sp>
          <p:sp>
            <p:nvSpPr>
              <p:cNvPr id="23" name="Line 53"/>
              <p:cNvSpPr>
                <a:spLocks noChangeShapeType="1"/>
              </p:cNvSpPr>
              <p:nvPr/>
            </p:nvSpPr>
            <p:spPr bwMode="auto">
              <a:xfrm>
                <a:off x="1724" y="3528"/>
                <a:ext cx="80" cy="0"/>
              </a:xfrm>
              <a:prstGeom prst="line">
                <a:avLst/>
              </a:prstGeom>
              <a:noFill/>
              <a:ln w="25399">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 name="Group 57"/>
            <p:cNvGrpSpPr>
              <a:grpSpLocks/>
            </p:cNvGrpSpPr>
            <p:nvPr/>
          </p:nvGrpSpPr>
          <p:grpSpPr bwMode="auto">
            <a:xfrm>
              <a:off x="2941" y="2713"/>
              <a:ext cx="634" cy="229"/>
              <a:chOff x="2941" y="2713"/>
              <a:chExt cx="634" cy="229"/>
            </a:xfrm>
          </p:grpSpPr>
          <p:sp>
            <p:nvSpPr>
              <p:cNvPr id="20" name="Rectangle 55"/>
              <p:cNvSpPr>
                <a:spLocks noChangeArrowheads="1"/>
              </p:cNvSpPr>
              <p:nvPr/>
            </p:nvSpPr>
            <p:spPr bwMode="auto">
              <a:xfrm>
                <a:off x="2941" y="2713"/>
                <a:ext cx="6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1800" b="1" i="0">
                    <a:solidFill>
                      <a:srgbClr val="0A0A0A"/>
                    </a:solidFill>
                  </a:rPr>
                  <a:t>X</a:t>
                </a:r>
                <a:r>
                  <a:rPr lang="en-US" sz="1800" b="1" i="0" baseline="-25000">
                    <a:solidFill>
                      <a:srgbClr val="0A0A0A"/>
                    </a:solidFill>
                  </a:rPr>
                  <a:t>13</a:t>
                </a:r>
                <a:r>
                  <a:rPr lang="en-US" sz="1800" b="1" i="0">
                    <a:solidFill>
                      <a:srgbClr val="0A0A0A"/>
                    </a:solidFill>
                  </a:rPr>
                  <a:t>=3.5</a:t>
                </a:r>
              </a:p>
            </p:txBody>
          </p:sp>
          <p:sp>
            <p:nvSpPr>
              <p:cNvPr id="21" name="Line 56"/>
              <p:cNvSpPr>
                <a:spLocks noChangeShapeType="1"/>
              </p:cNvSpPr>
              <p:nvPr/>
            </p:nvSpPr>
            <p:spPr bwMode="auto">
              <a:xfrm>
                <a:off x="3020" y="2736"/>
                <a:ext cx="80" cy="0"/>
              </a:xfrm>
              <a:prstGeom prst="line">
                <a:avLst/>
              </a:prstGeom>
              <a:noFill/>
              <a:ln w="25399">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 name="Group 60"/>
            <p:cNvGrpSpPr>
              <a:grpSpLocks/>
            </p:cNvGrpSpPr>
            <p:nvPr/>
          </p:nvGrpSpPr>
          <p:grpSpPr bwMode="auto">
            <a:xfrm>
              <a:off x="2293" y="2713"/>
              <a:ext cx="634" cy="229"/>
              <a:chOff x="2293" y="2713"/>
              <a:chExt cx="634" cy="229"/>
            </a:xfrm>
          </p:grpSpPr>
          <p:sp>
            <p:nvSpPr>
              <p:cNvPr id="18" name="Rectangle 58"/>
              <p:cNvSpPr>
                <a:spLocks noChangeArrowheads="1"/>
              </p:cNvSpPr>
              <p:nvPr/>
            </p:nvSpPr>
            <p:spPr bwMode="auto">
              <a:xfrm>
                <a:off x="2293" y="2713"/>
                <a:ext cx="6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1800" b="1" i="0">
                    <a:solidFill>
                      <a:srgbClr val="0A0A0A"/>
                    </a:solidFill>
                  </a:rPr>
                  <a:t>X</a:t>
                </a:r>
                <a:r>
                  <a:rPr lang="en-US" sz="1800" b="1" i="0" baseline="-25000">
                    <a:solidFill>
                      <a:srgbClr val="0A0A0A"/>
                    </a:solidFill>
                  </a:rPr>
                  <a:t>12</a:t>
                </a:r>
                <a:r>
                  <a:rPr lang="en-US" sz="1800" b="1" i="0">
                    <a:solidFill>
                      <a:srgbClr val="0A0A0A"/>
                    </a:solidFill>
                  </a:rPr>
                  <a:t>=2.5</a:t>
                </a:r>
              </a:p>
            </p:txBody>
          </p:sp>
          <p:sp>
            <p:nvSpPr>
              <p:cNvPr id="19" name="Line 59"/>
              <p:cNvSpPr>
                <a:spLocks noChangeShapeType="1"/>
              </p:cNvSpPr>
              <p:nvPr/>
            </p:nvSpPr>
            <p:spPr bwMode="auto">
              <a:xfrm>
                <a:off x="2372" y="2736"/>
                <a:ext cx="80" cy="0"/>
              </a:xfrm>
              <a:prstGeom prst="line">
                <a:avLst/>
              </a:prstGeom>
              <a:noFill/>
              <a:ln w="25399">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59" name="Title 60"/>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A 2 x 3 Factorial Design: Data and Measurements for CEO Dividend Example</a:t>
            </a:r>
          </a:p>
        </p:txBody>
      </p:sp>
    </p:spTree>
    <p:extLst>
      <p:ext uri="{BB962C8B-B14F-4D97-AF65-F5344CB8AC3E}">
        <p14:creationId xmlns:p14="http://schemas.microsoft.com/office/powerpoint/2010/main" val="37795728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hlinkClick r:id="" action="ppaction://ole?verb=0"/>
          </p:cNvPr>
          <p:cNvGraphicFramePr>
            <a:graphicFrameLocks/>
          </p:cNvGraphicFramePr>
          <p:nvPr>
            <p:extLst>
              <p:ext uri="{D42A27DB-BD31-4B8C-83A1-F6EECF244321}">
                <p14:modId xmlns:p14="http://schemas.microsoft.com/office/powerpoint/2010/main" val="3163019412"/>
              </p:ext>
            </p:extLst>
          </p:nvPr>
        </p:nvGraphicFramePr>
        <p:xfrm>
          <a:off x="1597025" y="1814513"/>
          <a:ext cx="5942013" cy="3840162"/>
        </p:xfrm>
        <a:graphic>
          <a:graphicData uri="http://schemas.openxmlformats.org/presentationml/2006/ole">
            <mc:AlternateContent xmlns:mc="http://schemas.openxmlformats.org/markup-compatibility/2006">
              <mc:Choice xmlns:v="urn:schemas-microsoft-com:vml" Requires="v">
                <p:oleObj spid="_x0000_s54284" name="Equation" r:id="rId3" imgW="4572000" imgH="3376440" progId="Equation.3">
                  <p:embed/>
                </p:oleObj>
              </mc:Choice>
              <mc:Fallback>
                <p:oleObj name="Equation" r:id="rId3" imgW="4572000" imgH="33764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7025" y="1814513"/>
                        <a:ext cx="5942013" cy="3840162"/>
                      </a:xfrm>
                      <a:prstGeom prst="rect">
                        <a:avLst/>
                      </a:prstGeom>
                      <a:solidFill>
                        <a:schemeClr val="bg1"/>
                      </a:solidFill>
                      <a:ln w="50799">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A 2 x 3 Factorial Design: Calculations for</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the CEO Dividend Example (Part 1)</a:t>
            </a:r>
          </a:p>
        </p:txBody>
      </p:sp>
    </p:spTree>
    <p:extLst>
      <p:ext uri="{BB962C8B-B14F-4D97-AF65-F5344CB8AC3E}">
        <p14:creationId xmlns:p14="http://schemas.microsoft.com/office/powerpoint/2010/main" val="377957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381000" y="1412875"/>
            <a:ext cx="8382000" cy="2701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0A0A0A"/>
                </a:solidFill>
                <a:latin typeface="Times New Roman" pitchFamily="18" charset="0"/>
                <a:cs typeface="Times New Roman" pitchFamily="18" charset="0"/>
              </a:rPr>
              <a:t>Dependent Variable </a:t>
            </a:r>
          </a:p>
          <a:p>
            <a:pPr lvl="1"/>
            <a:r>
              <a:rPr lang="en-US" dirty="0" smtClean="0">
                <a:solidFill>
                  <a:srgbClr val="0A0A0A"/>
                </a:solidFill>
                <a:latin typeface="Times New Roman" pitchFamily="18" charset="0"/>
                <a:cs typeface="Times New Roman" pitchFamily="18" charset="0"/>
              </a:rPr>
              <a:t>the response to the different levels of the independent variables.</a:t>
            </a:r>
          </a:p>
          <a:p>
            <a:r>
              <a:rPr lang="en-US" dirty="0" smtClean="0">
                <a:solidFill>
                  <a:srgbClr val="0A0A0A"/>
                </a:solidFill>
                <a:latin typeface="Times New Roman" pitchFamily="18" charset="0"/>
                <a:cs typeface="Times New Roman" pitchFamily="18" charset="0"/>
              </a:rPr>
              <a:t>Analysis of Variance (ANOVA) – a group of statistical techniques used to analyze experimental designs.</a:t>
            </a:r>
          </a:p>
          <a:p>
            <a:pPr lvl="1"/>
            <a:r>
              <a:rPr lang="en-US" dirty="0" smtClean="0">
                <a:solidFill>
                  <a:srgbClr val="0A0A0A"/>
                </a:solidFill>
                <a:latin typeface="Times New Roman" pitchFamily="18" charset="0"/>
                <a:cs typeface="Times New Roman" pitchFamily="18" charset="0"/>
              </a:rPr>
              <a:t>ANOVA begins with notion that individual items being studied are </a:t>
            </a:r>
            <a:r>
              <a:rPr lang="en-US" u="sng" dirty="0" smtClean="0">
                <a:solidFill>
                  <a:srgbClr val="FF0000"/>
                </a:solidFill>
                <a:latin typeface="Times New Roman" pitchFamily="18" charset="0"/>
                <a:cs typeface="Times New Roman" pitchFamily="18" charset="0"/>
              </a:rPr>
              <a:t>NOT</a:t>
            </a:r>
            <a:r>
              <a:rPr lang="en-US" dirty="0" smtClean="0">
                <a:solidFill>
                  <a:srgbClr val="0A0A0A"/>
                </a:solidFill>
                <a:latin typeface="Times New Roman" pitchFamily="18" charset="0"/>
                <a:cs typeface="Times New Roman" pitchFamily="18" charset="0"/>
              </a:rPr>
              <a:t> all </a:t>
            </a:r>
            <a:r>
              <a:rPr lang="en-US" dirty="0" smtClean="0">
                <a:solidFill>
                  <a:srgbClr val="0A0A0A"/>
                </a:solidFill>
                <a:latin typeface="Times New Roman" pitchFamily="18" charset="0"/>
                <a:cs typeface="Times New Roman" pitchFamily="18" charset="0"/>
              </a:rPr>
              <a:t>the same</a:t>
            </a:r>
            <a:endParaRPr lang="en-US" dirty="0" smtClean="0">
              <a:latin typeface="Times New Roman" pitchFamily="18" charset="0"/>
              <a:cs typeface="Times New Roman" pitchFamily="18" charset="0"/>
            </a:endParaRPr>
          </a:p>
        </p:txBody>
      </p:sp>
      <p:sp>
        <p:nvSpPr>
          <p:cNvPr id="3" name="Title 3"/>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Introduction to Design of Experiments</a:t>
            </a:r>
          </a:p>
        </p:txBody>
      </p:sp>
    </p:spTree>
    <p:extLst>
      <p:ext uri="{BB962C8B-B14F-4D97-AF65-F5344CB8AC3E}">
        <p14:creationId xmlns:p14="http://schemas.microsoft.com/office/powerpoint/2010/main" val="37795728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a:hlinkClick r:id="" action="ppaction://ole?verb=0"/>
          </p:cNvPr>
          <p:cNvGraphicFramePr>
            <a:graphicFrameLocks noChangeAspect="1"/>
          </p:cNvGraphicFramePr>
          <p:nvPr>
            <p:extLst>
              <p:ext uri="{D42A27DB-BD31-4B8C-83A1-F6EECF244321}">
                <p14:modId xmlns:p14="http://schemas.microsoft.com/office/powerpoint/2010/main" val="81050532"/>
              </p:ext>
            </p:extLst>
          </p:nvPr>
        </p:nvGraphicFramePr>
        <p:xfrm>
          <a:off x="746125" y="1955800"/>
          <a:ext cx="7651750" cy="2946400"/>
        </p:xfrm>
        <a:graphic>
          <a:graphicData uri="http://schemas.openxmlformats.org/presentationml/2006/ole">
            <mc:AlternateContent xmlns:mc="http://schemas.openxmlformats.org/markup-compatibility/2006">
              <mc:Choice xmlns:v="urn:schemas-microsoft-com:vml" Requires="v">
                <p:oleObj spid="_x0000_s55307" name="Equation" r:id="rId3" imgW="5332320" imgH="2043000" progId="Equation.3">
                  <p:embed/>
                </p:oleObj>
              </mc:Choice>
              <mc:Fallback>
                <p:oleObj name="Equation" r:id="rId3" imgW="5332320" imgH="2043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1955800"/>
                        <a:ext cx="7651750" cy="2946400"/>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A 2 x 3 Factorial Design: Calculations for</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the CEO Dividend Example (Part 2)</a:t>
            </a:r>
          </a:p>
        </p:txBody>
      </p:sp>
    </p:spTree>
    <p:extLst>
      <p:ext uri="{BB962C8B-B14F-4D97-AF65-F5344CB8AC3E}">
        <p14:creationId xmlns:p14="http://schemas.microsoft.com/office/powerpoint/2010/main" val="3779572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a:hlinkClick r:id="" action="ppaction://ole?verb=0"/>
          </p:cNvPr>
          <p:cNvGraphicFramePr>
            <a:graphicFrameLocks noChangeAspect="1"/>
          </p:cNvGraphicFramePr>
          <p:nvPr>
            <p:extLst>
              <p:ext uri="{D42A27DB-BD31-4B8C-83A1-F6EECF244321}">
                <p14:modId xmlns:p14="http://schemas.microsoft.com/office/powerpoint/2010/main" val="2957238251"/>
              </p:ext>
            </p:extLst>
          </p:nvPr>
        </p:nvGraphicFramePr>
        <p:xfrm>
          <a:off x="557213" y="2032000"/>
          <a:ext cx="8029575" cy="2794000"/>
        </p:xfrm>
        <a:graphic>
          <a:graphicData uri="http://schemas.openxmlformats.org/presentationml/2006/ole">
            <mc:AlternateContent xmlns:mc="http://schemas.openxmlformats.org/markup-compatibility/2006">
              <mc:Choice xmlns:v="urn:schemas-microsoft-com:vml" Requires="v">
                <p:oleObj spid="_x0000_s56330" name="Equation" r:id="rId3" imgW="4417920" imgH="1535040" progId="Equation.3">
                  <p:embed/>
                </p:oleObj>
              </mc:Choice>
              <mc:Fallback>
                <p:oleObj name="Equation" r:id="rId3" imgW="4417920" imgH="1535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3" y="2032000"/>
                        <a:ext cx="8029575" cy="2794000"/>
                      </a:xfrm>
                      <a:prstGeom prst="rect">
                        <a:avLst/>
                      </a:prstGeom>
                      <a:solidFill>
                        <a:schemeClr val="bg1"/>
                      </a:solidFill>
                      <a:ln w="50800">
                        <a:solidFill>
                          <a:srgbClr val="F6BF69"/>
                        </a:solidFill>
                        <a:miter lim="800000"/>
                        <a:headEnd/>
                        <a:tailEnd/>
                      </a:ln>
                      <a:effectLst/>
                    </p:spPr>
                  </p:pic>
                </p:oleObj>
              </mc:Fallback>
            </mc:AlternateContent>
          </a:graphicData>
        </a:graphic>
      </p:graphicFrame>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A 2 x 3 Factorial Design: Calculations for</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the CEO Dividend Example (Part 3)</a:t>
            </a:r>
          </a:p>
        </p:txBody>
      </p:sp>
    </p:spTree>
    <p:extLst>
      <p:ext uri="{BB962C8B-B14F-4D97-AF65-F5344CB8AC3E}">
        <p14:creationId xmlns:p14="http://schemas.microsoft.com/office/powerpoint/2010/main" val="37795728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850900" y="1711325"/>
            <a:ext cx="7454900" cy="3435350"/>
          </a:xfrm>
          <a:prstGeom prst="rect">
            <a:avLst/>
          </a:prstGeom>
          <a:solidFill>
            <a:schemeClr val="bg1"/>
          </a:solidFill>
          <a:ln w="50799">
            <a:solidFill>
              <a:srgbClr val="F6BF69"/>
            </a:solidFill>
            <a:miter lim="800000"/>
            <a:headEnd/>
            <a:tailEnd/>
          </a:ln>
        </p:spPr>
        <p:txBody>
          <a:bodyPr lIns="90488" tIns="44450" rIns="90488" bIns="44450"/>
          <a:lstStyle/>
          <a:p>
            <a:pPr marL="285750" indent="-285750" eaLnBrk="0" hangingPunct="0">
              <a:lnSpc>
                <a:spcPct val="90000"/>
              </a:lnSpc>
              <a:spcBef>
                <a:spcPct val="30000"/>
              </a:spcBef>
              <a:tabLst>
                <a:tab pos="2457450" algn="r"/>
                <a:tab pos="3543300" algn="r"/>
                <a:tab pos="4800600" algn="r"/>
                <a:tab pos="5943600" algn="r"/>
                <a:tab pos="6515100" algn="dec"/>
              </a:tabLst>
            </a:pPr>
            <a:r>
              <a:rPr lang="en-US" b="1" i="0" dirty="0">
                <a:solidFill>
                  <a:srgbClr val="414141"/>
                </a:solidFill>
                <a:latin typeface="Calibri" pitchFamily="34" charset="0"/>
              </a:rPr>
              <a:t>Source of Variance		SS	</a:t>
            </a:r>
            <a:r>
              <a:rPr lang="en-US" b="1" i="0" dirty="0" err="1">
                <a:solidFill>
                  <a:srgbClr val="414141"/>
                </a:solidFill>
                <a:latin typeface="Calibri" pitchFamily="34" charset="0"/>
              </a:rPr>
              <a:t>df</a:t>
            </a:r>
            <a:r>
              <a:rPr lang="en-US" b="1" i="0" dirty="0">
                <a:solidFill>
                  <a:srgbClr val="414141"/>
                </a:solidFill>
                <a:latin typeface="Calibri" pitchFamily="34" charset="0"/>
              </a:rPr>
              <a:t>	MS	F</a:t>
            </a:r>
          </a:p>
          <a:p>
            <a:pPr marL="285750" indent="-285750" eaLnBrk="0" hangingPunct="0">
              <a:lnSpc>
                <a:spcPct val="90000"/>
              </a:lnSpc>
              <a:spcBef>
                <a:spcPct val="30000"/>
              </a:spcBef>
              <a:tabLst>
                <a:tab pos="2457450" algn="r"/>
                <a:tab pos="3543300" algn="r"/>
                <a:tab pos="4800600" algn="r"/>
                <a:tab pos="5943600" algn="r"/>
                <a:tab pos="6515100" algn="dec"/>
              </a:tabLst>
            </a:pPr>
            <a:r>
              <a:rPr lang="en-US" b="1" i="0" dirty="0">
                <a:solidFill>
                  <a:srgbClr val="414141"/>
                </a:solidFill>
                <a:latin typeface="Calibri" pitchFamily="34" charset="0"/>
              </a:rPr>
              <a:t>Row		1.0418	1	1.0418	2.42</a:t>
            </a:r>
          </a:p>
          <a:p>
            <a:pPr marL="285750" indent="-285750" eaLnBrk="0" hangingPunct="0">
              <a:lnSpc>
                <a:spcPct val="90000"/>
              </a:lnSpc>
              <a:spcBef>
                <a:spcPct val="30000"/>
              </a:spcBef>
              <a:tabLst>
                <a:tab pos="2457450" algn="r"/>
                <a:tab pos="3543300" algn="r"/>
                <a:tab pos="4800600" algn="r"/>
                <a:tab pos="5943600" algn="r"/>
                <a:tab pos="6515100" algn="dec"/>
              </a:tabLst>
            </a:pPr>
            <a:r>
              <a:rPr lang="en-US" b="1" i="0" dirty="0">
                <a:solidFill>
                  <a:srgbClr val="414141"/>
                </a:solidFill>
                <a:latin typeface="Calibri" pitchFamily="34" charset="0"/>
              </a:rPr>
              <a:t>Column		14.0833	2	7.0417	16.35</a:t>
            </a:r>
            <a:r>
              <a:rPr lang="en-US" b="1" i="0" baseline="30000" dirty="0">
                <a:solidFill>
                  <a:srgbClr val="414141"/>
                </a:solidFill>
                <a:latin typeface="Calibri" pitchFamily="34" charset="0"/>
              </a:rPr>
              <a:t>*</a:t>
            </a:r>
            <a:endParaRPr lang="en-US" b="1" i="0" dirty="0">
              <a:solidFill>
                <a:srgbClr val="414141"/>
              </a:solidFill>
              <a:latin typeface="Calibri" pitchFamily="34" charset="0"/>
            </a:endParaRPr>
          </a:p>
          <a:p>
            <a:pPr marL="285750" indent="-285750" eaLnBrk="0" hangingPunct="0">
              <a:lnSpc>
                <a:spcPct val="90000"/>
              </a:lnSpc>
              <a:spcBef>
                <a:spcPct val="30000"/>
              </a:spcBef>
              <a:tabLst>
                <a:tab pos="2457450" algn="r"/>
                <a:tab pos="3543300" algn="r"/>
                <a:tab pos="4800600" algn="r"/>
                <a:tab pos="5943600" algn="r"/>
                <a:tab pos="6515100" algn="dec"/>
              </a:tabLst>
            </a:pPr>
            <a:r>
              <a:rPr lang="en-US" b="1" i="0" dirty="0">
                <a:solidFill>
                  <a:srgbClr val="414141"/>
                </a:solidFill>
                <a:latin typeface="Calibri" pitchFamily="34" charset="0"/>
              </a:rPr>
              <a:t>Interaction		0.0833	2	0.0417	0.10</a:t>
            </a:r>
          </a:p>
          <a:p>
            <a:pPr marL="285750" indent="-285750" eaLnBrk="0" hangingPunct="0">
              <a:lnSpc>
                <a:spcPct val="90000"/>
              </a:lnSpc>
              <a:spcBef>
                <a:spcPct val="30000"/>
              </a:spcBef>
              <a:tabLst>
                <a:tab pos="2457450" algn="r"/>
                <a:tab pos="3543300" algn="r"/>
                <a:tab pos="4800600" algn="r"/>
                <a:tab pos="5943600" algn="r"/>
                <a:tab pos="6515100" algn="dec"/>
              </a:tabLst>
            </a:pPr>
            <a:r>
              <a:rPr lang="en-US" b="1" i="0" dirty="0">
                <a:solidFill>
                  <a:srgbClr val="414141"/>
                </a:solidFill>
                <a:latin typeface="Calibri" pitchFamily="34" charset="0"/>
              </a:rPr>
              <a:t>Error		</a:t>
            </a:r>
            <a:r>
              <a:rPr lang="en-US" b="1" i="0" u="sng" dirty="0">
                <a:solidFill>
                  <a:srgbClr val="414141"/>
                </a:solidFill>
                <a:latin typeface="Calibri" pitchFamily="34" charset="0"/>
              </a:rPr>
              <a:t>7.7500</a:t>
            </a:r>
            <a:r>
              <a:rPr lang="en-US" b="1" i="0" dirty="0">
                <a:solidFill>
                  <a:srgbClr val="414141"/>
                </a:solidFill>
                <a:latin typeface="Calibri" pitchFamily="34" charset="0"/>
              </a:rPr>
              <a:t>	</a:t>
            </a:r>
            <a:r>
              <a:rPr lang="en-US" b="1" i="0" u="sng" dirty="0">
                <a:solidFill>
                  <a:srgbClr val="414141"/>
                </a:solidFill>
                <a:latin typeface="Calibri" pitchFamily="34" charset="0"/>
              </a:rPr>
              <a:t>18</a:t>
            </a:r>
            <a:r>
              <a:rPr lang="en-US" b="1" i="0" dirty="0">
                <a:solidFill>
                  <a:srgbClr val="414141"/>
                </a:solidFill>
                <a:latin typeface="Calibri" pitchFamily="34" charset="0"/>
              </a:rPr>
              <a:t>	0.4306</a:t>
            </a:r>
          </a:p>
          <a:p>
            <a:pPr marL="285750" indent="-285750" eaLnBrk="0" hangingPunct="0">
              <a:lnSpc>
                <a:spcPct val="90000"/>
              </a:lnSpc>
              <a:spcBef>
                <a:spcPct val="30000"/>
              </a:spcBef>
              <a:tabLst>
                <a:tab pos="2457450" algn="r"/>
                <a:tab pos="3543300" algn="r"/>
                <a:tab pos="4800600" algn="r"/>
                <a:tab pos="5943600" algn="r"/>
                <a:tab pos="6515100" algn="dec"/>
              </a:tabLst>
            </a:pPr>
            <a:r>
              <a:rPr lang="en-US" b="1" i="0" dirty="0">
                <a:solidFill>
                  <a:srgbClr val="414141"/>
                </a:solidFill>
                <a:latin typeface="Calibri" pitchFamily="34" charset="0"/>
              </a:rPr>
              <a:t>Total		22.9583	23</a:t>
            </a:r>
          </a:p>
          <a:p>
            <a:pPr marL="285750" indent="-285750" eaLnBrk="0" hangingPunct="0">
              <a:lnSpc>
                <a:spcPct val="90000"/>
              </a:lnSpc>
              <a:spcBef>
                <a:spcPct val="30000"/>
              </a:spcBef>
              <a:tabLst>
                <a:tab pos="2457450" algn="r"/>
                <a:tab pos="3543300" algn="r"/>
                <a:tab pos="4800600" algn="r"/>
                <a:tab pos="5943600" algn="r"/>
                <a:tab pos="6515100" algn="dec"/>
              </a:tabLst>
            </a:pPr>
            <a:endParaRPr lang="en-US" sz="1800" b="1" i="0" dirty="0">
              <a:solidFill>
                <a:srgbClr val="414141"/>
              </a:solidFill>
            </a:endParaRPr>
          </a:p>
          <a:p>
            <a:pPr marL="285750" indent="-285750" eaLnBrk="0" hangingPunct="0">
              <a:lnSpc>
                <a:spcPct val="90000"/>
              </a:lnSpc>
              <a:spcBef>
                <a:spcPct val="30000"/>
              </a:spcBef>
              <a:tabLst>
                <a:tab pos="2457450" algn="r"/>
                <a:tab pos="3543300" algn="r"/>
                <a:tab pos="4800600" algn="r"/>
                <a:tab pos="5943600" algn="r"/>
                <a:tab pos="6515100" algn="dec"/>
              </a:tabLst>
            </a:pPr>
            <a:r>
              <a:rPr lang="en-US" sz="1800" b="1" i="0" baseline="30000" dirty="0">
                <a:solidFill>
                  <a:srgbClr val="414141"/>
                </a:solidFill>
              </a:rPr>
              <a:t>*</a:t>
            </a:r>
            <a:r>
              <a:rPr lang="en-US" sz="1800" b="1" i="0" dirty="0">
                <a:solidFill>
                  <a:srgbClr val="414141"/>
                </a:solidFill>
                <a:latin typeface="Calibri" pitchFamily="34" charset="0"/>
              </a:rPr>
              <a:t>Denotes significance at </a:t>
            </a:r>
            <a:r>
              <a:rPr lang="en-US" sz="1800" b="1" i="0" dirty="0">
                <a:solidFill>
                  <a:srgbClr val="414141"/>
                </a:solidFill>
                <a:latin typeface="Symbol" pitchFamily="18" charset="2"/>
              </a:rPr>
              <a:t></a:t>
            </a:r>
            <a:r>
              <a:rPr lang="en-US" sz="1800" b="1" i="0" dirty="0">
                <a:solidFill>
                  <a:srgbClr val="414141"/>
                </a:solidFill>
                <a:latin typeface="Calibri" pitchFamily="34" charset="0"/>
              </a:rPr>
              <a:t>= .01.</a:t>
            </a:r>
          </a:p>
        </p:txBody>
      </p:sp>
      <p:sp>
        <p:nvSpPr>
          <p:cNvPr id="3" name="Title 4"/>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Analysis of Variance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for the CEO Dividend Problem</a:t>
            </a:r>
          </a:p>
        </p:txBody>
      </p:sp>
    </p:spTree>
    <p:extLst>
      <p:ext uri="{BB962C8B-B14F-4D97-AF65-F5344CB8AC3E}">
        <p14:creationId xmlns:p14="http://schemas.microsoft.com/office/powerpoint/2010/main" val="37795728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2273300" y="1374775"/>
            <a:ext cx="4597400" cy="4962525"/>
            <a:chOff x="2208" y="432"/>
            <a:chExt cx="2896" cy="3126"/>
          </a:xfrm>
        </p:grpSpPr>
        <p:sp>
          <p:nvSpPr>
            <p:cNvPr id="3" name="Rectangle 5"/>
            <p:cNvSpPr>
              <a:spLocks noChangeArrowheads="1"/>
            </p:cNvSpPr>
            <p:nvPr/>
          </p:nvSpPr>
          <p:spPr bwMode="auto">
            <a:xfrm>
              <a:off x="2208" y="432"/>
              <a:ext cx="2896" cy="3126"/>
            </a:xfrm>
            <a:prstGeom prst="rect">
              <a:avLst/>
            </a:prstGeom>
            <a:solidFill>
              <a:schemeClr val="bg1"/>
            </a:solidFill>
            <a:ln w="50799">
              <a:solidFill>
                <a:srgbClr val="F6BF69"/>
              </a:solidFill>
              <a:miter lim="800000"/>
              <a:headEnd/>
              <a:tailEnd/>
            </a:ln>
          </p:spPr>
          <p:txBody>
            <a:bodyPr wrap="none" anchor="ctr"/>
            <a:lstStyle/>
            <a:p>
              <a:pPr eaLnBrk="0" hangingPunct="0"/>
              <a:endParaRPr lang="en-US">
                <a:latin typeface="Calibri" pitchFamily="34" charset="0"/>
              </a:endParaRPr>
            </a:p>
          </p:txBody>
        </p:sp>
        <p:sp>
          <p:nvSpPr>
            <p:cNvPr id="4" name="Rectangle 6"/>
            <p:cNvSpPr>
              <a:spLocks noChangeArrowheads="1"/>
            </p:cNvSpPr>
            <p:nvPr/>
          </p:nvSpPr>
          <p:spPr bwMode="auto">
            <a:xfrm>
              <a:off x="2271" y="1102"/>
              <a:ext cx="2773" cy="18"/>
            </a:xfrm>
            <a:prstGeom prst="rect">
              <a:avLst/>
            </a:prstGeom>
            <a:solidFill>
              <a:srgbClr val="000080"/>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anchor="ctr"/>
            <a:lstStyle/>
            <a:p>
              <a:pPr eaLnBrk="0" hangingPunct="0"/>
              <a:endParaRPr lang="en-US">
                <a:latin typeface="Calibri" pitchFamily="34" charset="0"/>
              </a:endParaRPr>
            </a:p>
          </p:txBody>
        </p:sp>
        <p:sp>
          <p:nvSpPr>
            <p:cNvPr id="5" name="Rectangle 7"/>
            <p:cNvSpPr>
              <a:spLocks noChangeArrowheads="1"/>
            </p:cNvSpPr>
            <p:nvPr/>
          </p:nvSpPr>
          <p:spPr bwMode="auto">
            <a:xfrm>
              <a:off x="2271" y="1989"/>
              <a:ext cx="2773" cy="18"/>
            </a:xfrm>
            <a:prstGeom prst="rect">
              <a:avLst/>
            </a:prstGeom>
            <a:solidFill>
              <a:srgbClr val="000080"/>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anchor="ctr"/>
            <a:lstStyle/>
            <a:p>
              <a:pPr eaLnBrk="0" hangingPunct="0"/>
              <a:endParaRPr lang="en-US">
                <a:latin typeface="Calibri" pitchFamily="34" charset="0"/>
              </a:endParaRPr>
            </a:p>
          </p:txBody>
        </p:sp>
        <p:sp>
          <p:nvSpPr>
            <p:cNvPr id="6" name="Rectangle 8"/>
            <p:cNvSpPr>
              <a:spLocks noChangeArrowheads="1"/>
            </p:cNvSpPr>
            <p:nvPr/>
          </p:nvSpPr>
          <p:spPr bwMode="auto">
            <a:xfrm>
              <a:off x="2271" y="2877"/>
              <a:ext cx="2291" cy="18"/>
            </a:xfrm>
            <a:prstGeom prst="rect">
              <a:avLst/>
            </a:prstGeom>
            <a:solidFill>
              <a:srgbClr val="000080"/>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anchor="ctr"/>
            <a:lstStyle/>
            <a:p>
              <a:pPr eaLnBrk="0" hangingPunct="0"/>
              <a:endParaRPr lang="en-US">
                <a:latin typeface="Calibri" pitchFamily="34" charset="0"/>
              </a:endParaRPr>
            </a:p>
          </p:txBody>
        </p:sp>
        <p:sp>
          <p:nvSpPr>
            <p:cNvPr id="7" name="Rectangle 9"/>
            <p:cNvSpPr>
              <a:spLocks noChangeArrowheads="1"/>
            </p:cNvSpPr>
            <p:nvPr/>
          </p:nvSpPr>
          <p:spPr bwMode="auto">
            <a:xfrm>
              <a:off x="2235" y="500"/>
              <a:ext cx="1797"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err="1">
                  <a:solidFill>
                    <a:srgbClr val="000000"/>
                  </a:solidFill>
                  <a:latin typeface="+mj-lt"/>
                  <a:cs typeface="+mn-cs"/>
                </a:rPr>
                <a:t>Anova</a:t>
              </a:r>
              <a:r>
                <a:rPr lang="en-US" sz="1400" b="1" i="0" dirty="0">
                  <a:solidFill>
                    <a:srgbClr val="000000"/>
                  </a:solidFill>
                  <a:latin typeface="+mj-lt"/>
                  <a:cs typeface="+mn-cs"/>
                </a:rPr>
                <a:t>: Two-Factor With Replication</a:t>
              </a:r>
            </a:p>
          </p:txBody>
        </p:sp>
        <p:sp>
          <p:nvSpPr>
            <p:cNvPr id="8" name="Rectangle 10"/>
            <p:cNvSpPr>
              <a:spLocks noChangeArrowheads="1"/>
            </p:cNvSpPr>
            <p:nvPr/>
          </p:nvSpPr>
          <p:spPr bwMode="auto">
            <a:xfrm>
              <a:off x="2235" y="794"/>
              <a:ext cx="629"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SUMMARY</a:t>
              </a:r>
            </a:p>
          </p:txBody>
        </p:sp>
        <p:sp>
          <p:nvSpPr>
            <p:cNvPr id="9" name="Rectangle 11"/>
            <p:cNvSpPr>
              <a:spLocks noChangeArrowheads="1"/>
            </p:cNvSpPr>
            <p:nvPr/>
          </p:nvSpPr>
          <p:spPr bwMode="auto">
            <a:xfrm>
              <a:off x="3079" y="794"/>
              <a:ext cx="356"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NYSE</a:t>
              </a:r>
            </a:p>
          </p:txBody>
        </p:sp>
        <p:sp>
          <p:nvSpPr>
            <p:cNvPr id="10" name="Rectangle 12"/>
            <p:cNvSpPr>
              <a:spLocks noChangeArrowheads="1"/>
            </p:cNvSpPr>
            <p:nvPr/>
          </p:nvSpPr>
          <p:spPr bwMode="auto">
            <a:xfrm>
              <a:off x="3560" y="794"/>
              <a:ext cx="293"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ASE</a:t>
              </a:r>
            </a:p>
          </p:txBody>
        </p:sp>
        <p:sp>
          <p:nvSpPr>
            <p:cNvPr id="11" name="Rectangle 13"/>
            <p:cNvSpPr>
              <a:spLocks noChangeArrowheads="1"/>
            </p:cNvSpPr>
            <p:nvPr/>
          </p:nvSpPr>
          <p:spPr bwMode="auto">
            <a:xfrm>
              <a:off x="4042" y="794"/>
              <a:ext cx="302"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OTC</a:t>
              </a:r>
            </a:p>
          </p:txBody>
        </p:sp>
        <p:sp>
          <p:nvSpPr>
            <p:cNvPr id="12" name="Rectangle 14"/>
            <p:cNvSpPr>
              <a:spLocks noChangeArrowheads="1"/>
            </p:cNvSpPr>
            <p:nvPr/>
          </p:nvSpPr>
          <p:spPr bwMode="auto">
            <a:xfrm>
              <a:off x="4523" y="794"/>
              <a:ext cx="344"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Total</a:t>
              </a:r>
            </a:p>
          </p:txBody>
        </p:sp>
        <p:sp>
          <p:nvSpPr>
            <p:cNvPr id="13" name="Rectangle 15"/>
            <p:cNvSpPr>
              <a:spLocks noChangeArrowheads="1"/>
            </p:cNvSpPr>
            <p:nvPr/>
          </p:nvSpPr>
          <p:spPr bwMode="auto">
            <a:xfrm>
              <a:off x="2363" y="939"/>
              <a:ext cx="573"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dirty="0" err="1">
                  <a:solidFill>
                    <a:srgbClr val="000000"/>
                  </a:solidFill>
                  <a:latin typeface="+mj-lt"/>
                  <a:cs typeface="+mn-cs"/>
                </a:rPr>
                <a:t>AQReport</a:t>
              </a:r>
              <a:endParaRPr lang="en-US" sz="1400" b="1" dirty="0">
                <a:solidFill>
                  <a:srgbClr val="000000"/>
                </a:solidFill>
                <a:latin typeface="+mj-lt"/>
                <a:cs typeface="+mn-cs"/>
              </a:endParaRPr>
            </a:p>
          </p:txBody>
        </p:sp>
        <p:sp>
          <p:nvSpPr>
            <p:cNvPr id="14" name="Rectangle 16"/>
            <p:cNvSpPr>
              <a:spLocks noChangeArrowheads="1"/>
            </p:cNvSpPr>
            <p:nvPr/>
          </p:nvSpPr>
          <p:spPr bwMode="auto">
            <a:xfrm>
              <a:off x="2235" y="1094"/>
              <a:ext cx="395"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Count</a:t>
              </a:r>
            </a:p>
          </p:txBody>
        </p:sp>
        <p:sp>
          <p:nvSpPr>
            <p:cNvPr id="15" name="Rectangle 17"/>
            <p:cNvSpPr>
              <a:spLocks noChangeArrowheads="1"/>
            </p:cNvSpPr>
            <p:nvPr/>
          </p:nvSpPr>
          <p:spPr bwMode="auto">
            <a:xfrm>
              <a:off x="3455" y="1094"/>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4</a:t>
              </a:r>
            </a:p>
          </p:txBody>
        </p:sp>
        <p:sp>
          <p:nvSpPr>
            <p:cNvPr id="16" name="Rectangle 18"/>
            <p:cNvSpPr>
              <a:spLocks noChangeArrowheads="1"/>
            </p:cNvSpPr>
            <p:nvPr/>
          </p:nvSpPr>
          <p:spPr bwMode="auto">
            <a:xfrm>
              <a:off x="3936" y="1094"/>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4</a:t>
              </a:r>
            </a:p>
          </p:txBody>
        </p:sp>
        <p:sp>
          <p:nvSpPr>
            <p:cNvPr id="17" name="Rectangle 19"/>
            <p:cNvSpPr>
              <a:spLocks noChangeArrowheads="1"/>
            </p:cNvSpPr>
            <p:nvPr/>
          </p:nvSpPr>
          <p:spPr bwMode="auto">
            <a:xfrm>
              <a:off x="4418" y="1094"/>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4</a:t>
              </a:r>
            </a:p>
          </p:txBody>
        </p:sp>
        <p:sp>
          <p:nvSpPr>
            <p:cNvPr id="18" name="Rectangle 20"/>
            <p:cNvSpPr>
              <a:spLocks noChangeArrowheads="1"/>
            </p:cNvSpPr>
            <p:nvPr/>
          </p:nvSpPr>
          <p:spPr bwMode="auto">
            <a:xfrm>
              <a:off x="4835" y="1094"/>
              <a:ext cx="23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12</a:t>
              </a:r>
            </a:p>
          </p:txBody>
        </p:sp>
        <p:sp>
          <p:nvSpPr>
            <p:cNvPr id="19" name="Rectangle 21"/>
            <p:cNvSpPr>
              <a:spLocks noChangeArrowheads="1"/>
            </p:cNvSpPr>
            <p:nvPr/>
          </p:nvSpPr>
          <p:spPr bwMode="auto">
            <a:xfrm>
              <a:off x="2235" y="1241"/>
              <a:ext cx="321"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Sum</a:t>
              </a:r>
            </a:p>
          </p:txBody>
        </p:sp>
        <p:sp>
          <p:nvSpPr>
            <p:cNvPr id="20" name="Rectangle 22"/>
            <p:cNvSpPr>
              <a:spLocks noChangeArrowheads="1"/>
            </p:cNvSpPr>
            <p:nvPr/>
          </p:nvSpPr>
          <p:spPr bwMode="auto">
            <a:xfrm>
              <a:off x="3455" y="1241"/>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6</a:t>
              </a:r>
            </a:p>
          </p:txBody>
        </p:sp>
        <p:sp>
          <p:nvSpPr>
            <p:cNvPr id="21" name="Rectangle 23"/>
            <p:cNvSpPr>
              <a:spLocks noChangeArrowheads="1"/>
            </p:cNvSpPr>
            <p:nvPr/>
          </p:nvSpPr>
          <p:spPr bwMode="auto">
            <a:xfrm>
              <a:off x="3872" y="1241"/>
              <a:ext cx="23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10</a:t>
              </a:r>
            </a:p>
          </p:txBody>
        </p:sp>
        <p:sp>
          <p:nvSpPr>
            <p:cNvPr id="22" name="Rectangle 24"/>
            <p:cNvSpPr>
              <a:spLocks noChangeArrowheads="1"/>
            </p:cNvSpPr>
            <p:nvPr/>
          </p:nvSpPr>
          <p:spPr bwMode="auto">
            <a:xfrm>
              <a:off x="4354" y="1241"/>
              <a:ext cx="23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14</a:t>
              </a:r>
            </a:p>
          </p:txBody>
        </p:sp>
        <p:sp>
          <p:nvSpPr>
            <p:cNvPr id="23" name="Rectangle 25"/>
            <p:cNvSpPr>
              <a:spLocks noChangeArrowheads="1"/>
            </p:cNvSpPr>
            <p:nvPr/>
          </p:nvSpPr>
          <p:spPr bwMode="auto">
            <a:xfrm>
              <a:off x="4835" y="1241"/>
              <a:ext cx="23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30</a:t>
              </a:r>
            </a:p>
          </p:txBody>
        </p:sp>
        <p:sp>
          <p:nvSpPr>
            <p:cNvPr id="24" name="Rectangle 26"/>
            <p:cNvSpPr>
              <a:spLocks noChangeArrowheads="1"/>
            </p:cNvSpPr>
            <p:nvPr/>
          </p:nvSpPr>
          <p:spPr bwMode="auto">
            <a:xfrm>
              <a:off x="2235" y="1388"/>
              <a:ext cx="492"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Average</a:t>
              </a:r>
            </a:p>
          </p:txBody>
        </p:sp>
        <p:sp>
          <p:nvSpPr>
            <p:cNvPr id="25" name="Rectangle 27"/>
            <p:cNvSpPr>
              <a:spLocks noChangeArrowheads="1"/>
            </p:cNvSpPr>
            <p:nvPr/>
          </p:nvSpPr>
          <p:spPr bwMode="auto">
            <a:xfrm>
              <a:off x="3359" y="1388"/>
              <a:ext cx="261"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1.5</a:t>
              </a:r>
            </a:p>
          </p:txBody>
        </p:sp>
        <p:sp>
          <p:nvSpPr>
            <p:cNvPr id="26" name="Rectangle 28"/>
            <p:cNvSpPr>
              <a:spLocks noChangeArrowheads="1"/>
            </p:cNvSpPr>
            <p:nvPr/>
          </p:nvSpPr>
          <p:spPr bwMode="auto">
            <a:xfrm>
              <a:off x="3840" y="1388"/>
              <a:ext cx="261"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2.5</a:t>
              </a:r>
            </a:p>
          </p:txBody>
        </p:sp>
        <p:sp>
          <p:nvSpPr>
            <p:cNvPr id="27" name="Rectangle 29"/>
            <p:cNvSpPr>
              <a:spLocks noChangeArrowheads="1"/>
            </p:cNvSpPr>
            <p:nvPr/>
          </p:nvSpPr>
          <p:spPr bwMode="auto">
            <a:xfrm>
              <a:off x="4322" y="1388"/>
              <a:ext cx="261"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3.5</a:t>
              </a:r>
            </a:p>
          </p:txBody>
        </p:sp>
        <p:sp>
          <p:nvSpPr>
            <p:cNvPr id="28" name="Rectangle 30"/>
            <p:cNvSpPr>
              <a:spLocks noChangeArrowheads="1"/>
            </p:cNvSpPr>
            <p:nvPr/>
          </p:nvSpPr>
          <p:spPr bwMode="auto">
            <a:xfrm>
              <a:off x="4803" y="1388"/>
              <a:ext cx="261"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2.5</a:t>
              </a:r>
            </a:p>
          </p:txBody>
        </p:sp>
        <p:sp>
          <p:nvSpPr>
            <p:cNvPr id="29" name="Rectangle 31"/>
            <p:cNvSpPr>
              <a:spLocks noChangeArrowheads="1"/>
            </p:cNvSpPr>
            <p:nvPr/>
          </p:nvSpPr>
          <p:spPr bwMode="auto">
            <a:xfrm>
              <a:off x="2235" y="1535"/>
              <a:ext cx="52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Variance</a:t>
              </a:r>
            </a:p>
          </p:txBody>
        </p:sp>
        <p:sp>
          <p:nvSpPr>
            <p:cNvPr id="30" name="Rectangle 32"/>
            <p:cNvSpPr>
              <a:spLocks noChangeArrowheads="1"/>
            </p:cNvSpPr>
            <p:nvPr/>
          </p:nvSpPr>
          <p:spPr bwMode="auto">
            <a:xfrm>
              <a:off x="3166" y="1535"/>
              <a:ext cx="484"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  0.3333</a:t>
              </a:r>
            </a:p>
          </p:txBody>
        </p:sp>
        <p:sp>
          <p:nvSpPr>
            <p:cNvPr id="31" name="Rectangle 33"/>
            <p:cNvSpPr>
              <a:spLocks noChangeArrowheads="1"/>
            </p:cNvSpPr>
            <p:nvPr/>
          </p:nvSpPr>
          <p:spPr bwMode="auto">
            <a:xfrm>
              <a:off x="3647" y="1535"/>
              <a:ext cx="484"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  0.3333</a:t>
              </a:r>
            </a:p>
          </p:txBody>
        </p:sp>
        <p:sp>
          <p:nvSpPr>
            <p:cNvPr id="32" name="Rectangle 34"/>
            <p:cNvSpPr>
              <a:spLocks noChangeArrowheads="1"/>
            </p:cNvSpPr>
            <p:nvPr/>
          </p:nvSpPr>
          <p:spPr bwMode="auto">
            <a:xfrm>
              <a:off x="4129" y="1535"/>
              <a:ext cx="484"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  0.3333</a:t>
              </a:r>
            </a:p>
          </p:txBody>
        </p:sp>
        <p:sp>
          <p:nvSpPr>
            <p:cNvPr id="33" name="Rectangle 35"/>
            <p:cNvSpPr>
              <a:spLocks noChangeArrowheads="1"/>
            </p:cNvSpPr>
            <p:nvPr/>
          </p:nvSpPr>
          <p:spPr bwMode="auto">
            <a:xfrm>
              <a:off x="4900" y="1535"/>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1</a:t>
              </a:r>
            </a:p>
          </p:txBody>
        </p:sp>
        <p:sp>
          <p:nvSpPr>
            <p:cNvPr id="34" name="Rectangle 36"/>
            <p:cNvSpPr>
              <a:spLocks noChangeArrowheads="1"/>
            </p:cNvSpPr>
            <p:nvPr/>
          </p:nvSpPr>
          <p:spPr bwMode="auto">
            <a:xfrm>
              <a:off x="2318" y="1825"/>
              <a:ext cx="714"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a:solidFill>
                    <a:srgbClr val="000000"/>
                  </a:solidFill>
                  <a:latin typeface="+mj-lt"/>
                  <a:cs typeface="+mn-cs"/>
                </a:rPr>
                <a:t>Presentation</a:t>
              </a:r>
            </a:p>
          </p:txBody>
        </p:sp>
        <p:sp>
          <p:nvSpPr>
            <p:cNvPr id="35" name="Rectangle 37"/>
            <p:cNvSpPr>
              <a:spLocks noChangeArrowheads="1"/>
            </p:cNvSpPr>
            <p:nvPr/>
          </p:nvSpPr>
          <p:spPr bwMode="auto">
            <a:xfrm>
              <a:off x="2235" y="1981"/>
              <a:ext cx="395"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Count</a:t>
              </a:r>
            </a:p>
          </p:txBody>
        </p:sp>
        <p:sp>
          <p:nvSpPr>
            <p:cNvPr id="36" name="Rectangle 38"/>
            <p:cNvSpPr>
              <a:spLocks noChangeArrowheads="1"/>
            </p:cNvSpPr>
            <p:nvPr/>
          </p:nvSpPr>
          <p:spPr bwMode="auto">
            <a:xfrm>
              <a:off x="3455" y="1981"/>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4</a:t>
              </a:r>
            </a:p>
          </p:txBody>
        </p:sp>
        <p:sp>
          <p:nvSpPr>
            <p:cNvPr id="37" name="Rectangle 39"/>
            <p:cNvSpPr>
              <a:spLocks noChangeArrowheads="1"/>
            </p:cNvSpPr>
            <p:nvPr/>
          </p:nvSpPr>
          <p:spPr bwMode="auto">
            <a:xfrm>
              <a:off x="3936" y="1981"/>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4</a:t>
              </a:r>
            </a:p>
          </p:txBody>
        </p:sp>
        <p:sp>
          <p:nvSpPr>
            <p:cNvPr id="38" name="Rectangle 40"/>
            <p:cNvSpPr>
              <a:spLocks noChangeArrowheads="1"/>
            </p:cNvSpPr>
            <p:nvPr/>
          </p:nvSpPr>
          <p:spPr bwMode="auto">
            <a:xfrm>
              <a:off x="4418" y="1981"/>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4</a:t>
              </a:r>
            </a:p>
          </p:txBody>
        </p:sp>
        <p:sp>
          <p:nvSpPr>
            <p:cNvPr id="39" name="Rectangle 41"/>
            <p:cNvSpPr>
              <a:spLocks noChangeArrowheads="1"/>
            </p:cNvSpPr>
            <p:nvPr/>
          </p:nvSpPr>
          <p:spPr bwMode="auto">
            <a:xfrm>
              <a:off x="4835" y="1981"/>
              <a:ext cx="23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12</a:t>
              </a:r>
            </a:p>
          </p:txBody>
        </p:sp>
        <p:sp>
          <p:nvSpPr>
            <p:cNvPr id="40" name="Rectangle 42"/>
            <p:cNvSpPr>
              <a:spLocks noChangeArrowheads="1"/>
            </p:cNvSpPr>
            <p:nvPr/>
          </p:nvSpPr>
          <p:spPr bwMode="auto">
            <a:xfrm>
              <a:off x="2235" y="2128"/>
              <a:ext cx="321"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Sum</a:t>
              </a:r>
            </a:p>
          </p:txBody>
        </p:sp>
        <p:sp>
          <p:nvSpPr>
            <p:cNvPr id="41" name="Rectangle 43"/>
            <p:cNvSpPr>
              <a:spLocks noChangeArrowheads="1"/>
            </p:cNvSpPr>
            <p:nvPr/>
          </p:nvSpPr>
          <p:spPr bwMode="auto">
            <a:xfrm>
              <a:off x="3455" y="2128"/>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8</a:t>
              </a:r>
            </a:p>
          </p:txBody>
        </p:sp>
        <p:sp>
          <p:nvSpPr>
            <p:cNvPr id="42" name="Rectangle 44"/>
            <p:cNvSpPr>
              <a:spLocks noChangeArrowheads="1"/>
            </p:cNvSpPr>
            <p:nvPr/>
          </p:nvSpPr>
          <p:spPr bwMode="auto">
            <a:xfrm>
              <a:off x="3872" y="2128"/>
              <a:ext cx="23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12</a:t>
              </a:r>
            </a:p>
          </p:txBody>
        </p:sp>
        <p:sp>
          <p:nvSpPr>
            <p:cNvPr id="43" name="Rectangle 45"/>
            <p:cNvSpPr>
              <a:spLocks noChangeArrowheads="1"/>
            </p:cNvSpPr>
            <p:nvPr/>
          </p:nvSpPr>
          <p:spPr bwMode="auto">
            <a:xfrm>
              <a:off x="4354" y="2128"/>
              <a:ext cx="23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15</a:t>
              </a:r>
            </a:p>
          </p:txBody>
        </p:sp>
        <p:sp>
          <p:nvSpPr>
            <p:cNvPr id="44" name="Rectangle 46"/>
            <p:cNvSpPr>
              <a:spLocks noChangeArrowheads="1"/>
            </p:cNvSpPr>
            <p:nvPr/>
          </p:nvSpPr>
          <p:spPr bwMode="auto">
            <a:xfrm>
              <a:off x="4835" y="2128"/>
              <a:ext cx="23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35</a:t>
              </a:r>
            </a:p>
          </p:txBody>
        </p:sp>
        <p:sp>
          <p:nvSpPr>
            <p:cNvPr id="45" name="Rectangle 47"/>
            <p:cNvSpPr>
              <a:spLocks noChangeArrowheads="1"/>
            </p:cNvSpPr>
            <p:nvPr/>
          </p:nvSpPr>
          <p:spPr bwMode="auto">
            <a:xfrm>
              <a:off x="2235" y="2275"/>
              <a:ext cx="492"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Average</a:t>
              </a:r>
            </a:p>
          </p:txBody>
        </p:sp>
        <p:sp>
          <p:nvSpPr>
            <p:cNvPr id="46" name="Rectangle 48"/>
            <p:cNvSpPr>
              <a:spLocks noChangeArrowheads="1"/>
            </p:cNvSpPr>
            <p:nvPr/>
          </p:nvSpPr>
          <p:spPr bwMode="auto">
            <a:xfrm>
              <a:off x="3455" y="2275"/>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2</a:t>
              </a:r>
            </a:p>
          </p:txBody>
        </p:sp>
        <p:sp>
          <p:nvSpPr>
            <p:cNvPr id="47" name="Rectangle 49"/>
            <p:cNvSpPr>
              <a:spLocks noChangeArrowheads="1"/>
            </p:cNvSpPr>
            <p:nvPr/>
          </p:nvSpPr>
          <p:spPr bwMode="auto">
            <a:xfrm>
              <a:off x="3936" y="2275"/>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3</a:t>
              </a:r>
            </a:p>
          </p:txBody>
        </p:sp>
        <p:sp>
          <p:nvSpPr>
            <p:cNvPr id="48" name="Rectangle 50"/>
            <p:cNvSpPr>
              <a:spLocks noChangeArrowheads="1"/>
            </p:cNvSpPr>
            <p:nvPr/>
          </p:nvSpPr>
          <p:spPr bwMode="auto">
            <a:xfrm>
              <a:off x="4257" y="2275"/>
              <a:ext cx="318"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3.75</a:t>
              </a:r>
            </a:p>
          </p:txBody>
        </p:sp>
        <p:sp>
          <p:nvSpPr>
            <p:cNvPr id="49" name="Rectangle 51"/>
            <p:cNvSpPr>
              <a:spLocks noChangeArrowheads="1"/>
            </p:cNvSpPr>
            <p:nvPr/>
          </p:nvSpPr>
          <p:spPr bwMode="auto">
            <a:xfrm>
              <a:off x="4611" y="2275"/>
              <a:ext cx="484"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  2.9167</a:t>
              </a:r>
            </a:p>
          </p:txBody>
        </p:sp>
        <p:sp>
          <p:nvSpPr>
            <p:cNvPr id="50" name="Rectangle 52"/>
            <p:cNvSpPr>
              <a:spLocks noChangeArrowheads="1"/>
            </p:cNvSpPr>
            <p:nvPr/>
          </p:nvSpPr>
          <p:spPr bwMode="auto">
            <a:xfrm>
              <a:off x="2235" y="2421"/>
              <a:ext cx="52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Variance</a:t>
              </a:r>
            </a:p>
          </p:txBody>
        </p:sp>
        <p:sp>
          <p:nvSpPr>
            <p:cNvPr id="51" name="Rectangle 53"/>
            <p:cNvSpPr>
              <a:spLocks noChangeArrowheads="1"/>
            </p:cNvSpPr>
            <p:nvPr/>
          </p:nvSpPr>
          <p:spPr bwMode="auto">
            <a:xfrm>
              <a:off x="3166" y="2421"/>
              <a:ext cx="484"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  0.6667</a:t>
              </a:r>
            </a:p>
          </p:txBody>
        </p:sp>
        <p:sp>
          <p:nvSpPr>
            <p:cNvPr id="52" name="Rectangle 54"/>
            <p:cNvSpPr>
              <a:spLocks noChangeArrowheads="1"/>
            </p:cNvSpPr>
            <p:nvPr/>
          </p:nvSpPr>
          <p:spPr bwMode="auto">
            <a:xfrm>
              <a:off x="3647" y="2421"/>
              <a:ext cx="484"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  0.6667</a:t>
              </a:r>
            </a:p>
          </p:txBody>
        </p:sp>
        <p:sp>
          <p:nvSpPr>
            <p:cNvPr id="53" name="Rectangle 55"/>
            <p:cNvSpPr>
              <a:spLocks noChangeArrowheads="1"/>
            </p:cNvSpPr>
            <p:nvPr/>
          </p:nvSpPr>
          <p:spPr bwMode="auto">
            <a:xfrm>
              <a:off x="4257" y="2421"/>
              <a:ext cx="318"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0.25</a:t>
              </a:r>
            </a:p>
          </p:txBody>
        </p:sp>
        <p:sp>
          <p:nvSpPr>
            <p:cNvPr id="54" name="Rectangle 56"/>
            <p:cNvSpPr>
              <a:spLocks noChangeArrowheads="1"/>
            </p:cNvSpPr>
            <p:nvPr/>
          </p:nvSpPr>
          <p:spPr bwMode="auto">
            <a:xfrm>
              <a:off x="4611" y="2421"/>
              <a:ext cx="484"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  0.9924</a:t>
              </a:r>
            </a:p>
          </p:txBody>
        </p:sp>
        <p:sp>
          <p:nvSpPr>
            <p:cNvPr id="55" name="Rectangle 57"/>
            <p:cNvSpPr>
              <a:spLocks noChangeArrowheads="1"/>
            </p:cNvSpPr>
            <p:nvPr/>
          </p:nvSpPr>
          <p:spPr bwMode="auto">
            <a:xfrm>
              <a:off x="2312" y="2713"/>
              <a:ext cx="348"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dirty="0">
                  <a:solidFill>
                    <a:srgbClr val="000000"/>
                  </a:solidFill>
                  <a:latin typeface="+mj-lt"/>
                  <a:cs typeface="+mn-cs"/>
                </a:rPr>
                <a:t>Total</a:t>
              </a:r>
            </a:p>
          </p:txBody>
        </p:sp>
        <p:sp>
          <p:nvSpPr>
            <p:cNvPr id="56" name="Rectangle 58"/>
            <p:cNvSpPr>
              <a:spLocks noChangeArrowheads="1"/>
            </p:cNvSpPr>
            <p:nvPr/>
          </p:nvSpPr>
          <p:spPr bwMode="auto">
            <a:xfrm>
              <a:off x="2235" y="2869"/>
              <a:ext cx="395"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Count</a:t>
              </a:r>
            </a:p>
          </p:txBody>
        </p:sp>
        <p:sp>
          <p:nvSpPr>
            <p:cNvPr id="57" name="Rectangle 59"/>
            <p:cNvSpPr>
              <a:spLocks noChangeArrowheads="1"/>
            </p:cNvSpPr>
            <p:nvPr/>
          </p:nvSpPr>
          <p:spPr bwMode="auto">
            <a:xfrm>
              <a:off x="3455" y="2869"/>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8</a:t>
              </a:r>
            </a:p>
          </p:txBody>
        </p:sp>
        <p:sp>
          <p:nvSpPr>
            <p:cNvPr id="58" name="Rectangle 60"/>
            <p:cNvSpPr>
              <a:spLocks noChangeArrowheads="1"/>
            </p:cNvSpPr>
            <p:nvPr/>
          </p:nvSpPr>
          <p:spPr bwMode="auto">
            <a:xfrm>
              <a:off x="3936" y="2869"/>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8</a:t>
              </a:r>
            </a:p>
          </p:txBody>
        </p:sp>
        <p:sp>
          <p:nvSpPr>
            <p:cNvPr id="59" name="Rectangle 61"/>
            <p:cNvSpPr>
              <a:spLocks noChangeArrowheads="1"/>
            </p:cNvSpPr>
            <p:nvPr/>
          </p:nvSpPr>
          <p:spPr bwMode="auto">
            <a:xfrm>
              <a:off x="4418" y="2869"/>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400" b="1" i="0">
                  <a:solidFill>
                    <a:srgbClr val="000000"/>
                  </a:solidFill>
                  <a:latin typeface="Calibri" pitchFamily="34" charset="0"/>
                </a:rPr>
                <a:t>8</a:t>
              </a:r>
            </a:p>
          </p:txBody>
        </p:sp>
        <p:sp>
          <p:nvSpPr>
            <p:cNvPr id="60" name="Rectangle 62"/>
            <p:cNvSpPr>
              <a:spLocks noChangeArrowheads="1"/>
            </p:cNvSpPr>
            <p:nvPr/>
          </p:nvSpPr>
          <p:spPr bwMode="auto">
            <a:xfrm>
              <a:off x="2235" y="3016"/>
              <a:ext cx="321"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Sum</a:t>
              </a:r>
            </a:p>
          </p:txBody>
        </p:sp>
        <p:sp>
          <p:nvSpPr>
            <p:cNvPr id="61" name="Rectangle 63"/>
            <p:cNvSpPr>
              <a:spLocks noChangeArrowheads="1"/>
            </p:cNvSpPr>
            <p:nvPr/>
          </p:nvSpPr>
          <p:spPr bwMode="auto">
            <a:xfrm>
              <a:off x="3391" y="3016"/>
              <a:ext cx="23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14</a:t>
              </a:r>
            </a:p>
          </p:txBody>
        </p:sp>
        <p:sp>
          <p:nvSpPr>
            <p:cNvPr id="62" name="Rectangle 64"/>
            <p:cNvSpPr>
              <a:spLocks noChangeArrowheads="1"/>
            </p:cNvSpPr>
            <p:nvPr/>
          </p:nvSpPr>
          <p:spPr bwMode="auto">
            <a:xfrm>
              <a:off x="3872" y="3016"/>
              <a:ext cx="23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22</a:t>
              </a:r>
            </a:p>
          </p:txBody>
        </p:sp>
        <p:sp>
          <p:nvSpPr>
            <p:cNvPr id="63" name="Rectangle 65"/>
            <p:cNvSpPr>
              <a:spLocks noChangeArrowheads="1"/>
            </p:cNvSpPr>
            <p:nvPr/>
          </p:nvSpPr>
          <p:spPr bwMode="auto">
            <a:xfrm>
              <a:off x="4354" y="3016"/>
              <a:ext cx="23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29</a:t>
              </a:r>
            </a:p>
          </p:txBody>
        </p:sp>
        <p:sp>
          <p:nvSpPr>
            <p:cNvPr id="64" name="Rectangle 66"/>
            <p:cNvSpPr>
              <a:spLocks noChangeArrowheads="1"/>
            </p:cNvSpPr>
            <p:nvPr/>
          </p:nvSpPr>
          <p:spPr bwMode="auto">
            <a:xfrm>
              <a:off x="2235" y="3162"/>
              <a:ext cx="492"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Average</a:t>
              </a:r>
            </a:p>
          </p:txBody>
        </p:sp>
        <p:sp>
          <p:nvSpPr>
            <p:cNvPr id="65" name="Rectangle 67"/>
            <p:cNvSpPr>
              <a:spLocks noChangeArrowheads="1"/>
            </p:cNvSpPr>
            <p:nvPr/>
          </p:nvSpPr>
          <p:spPr bwMode="auto">
            <a:xfrm>
              <a:off x="3295" y="3162"/>
              <a:ext cx="318"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1.75</a:t>
              </a:r>
            </a:p>
          </p:txBody>
        </p:sp>
        <p:sp>
          <p:nvSpPr>
            <p:cNvPr id="66" name="Rectangle 68"/>
            <p:cNvSpPr>
              <a:spLocks noChangeArrowheads="1"/>
            </p:cNvSpPr>
            <p:nvPr/>
          </p:nvSpPr>
          <p:spPr bwMode="auto">
            <a:xfrm>
              <a:off x="3776" y="3162"/>
              <a:ext cx="343"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 2.75</a:t>
              </a:r>
            </a:p>
          </p:txBody>
        </p:sp>
        <p:sp>
          <p:nvSpPr>
            <p:cNvPr id="67" name="Rectangle 69"/>
            <p:cNvSpPr>
              <a:spLocks noChangeArrowheads="1"/>
            </p:cNvSpPr>
            <p:nvPr/>
          </p:nvSpPr>
          <p:spPr bwMode="auto">
            <a:xfrm>
              <a:off x="4193" y="3162"/>
              <a:ext cx="401"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 3.625</a:t>
              </a:r>
            </a:p>
          </p:txBody>
        </p:sp>
        <p:sp>
          <p:nvSpPr>
            <p:cNvPr id="68" name="Rectangle 70"/>
            <p:cNvSpPr>
              <a:spLocks noChangeArrowheads="1"/>
            </p:cNvSpPr>
            <p:nvPr/>
          </p:nvSpPr>
          <p:spPr bwMode="auto">
            <a:xfrm>
              <a:off x="2235" y="3309"/>
              <a:ext cx="520"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Variance</a:t>
              </a:r>
            </a:p>
          </p:txBody>
        </p:sp>
        <p:sp>
          <p:nvSpPr>
            <p:cNvPr id="69" name="Rectangle 71"/>
            <p:cNvSpPr>
              <a:spLocks noChangeArrowheads="1"/>
            </p:cNvSpPr>
            <p:nvPr/>
          </p:nvSpPr>
          <p:spPr bwMode="auto">
            <a:xfrm>
              <a:off x="3359" y="3309"/>
              <a:ext cx="261"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0.5</a:t>
              </a:r>
            </a:p>
          </p:txBody>
        </p:sp>
        <p:sp>
          <p:nvSpPr>
            <p:cNvPr id="70" name="Rectangle 72"/>
            <p:cNvSpPr>
              <a:spLocks noChangeArrowheads="1"/>
            </p:cNvSpPr>
            <p:nvPr/>
          </p:nvSpPr>
          <p:spPr bwMode="auto">
            <a:xfrm>
              <a:off x="3840" y="3309"/>
              <a:ext cx="261"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a:solidFill>
                    <a:srgbClr val="000000"/>
                  </a:solidFill>
                  <a:latin typeface="+mj-lt"/>
                  <a:cs typeface="+mn-cs"/>
                </a:rPr>
                <a:t>0.5</a:t>
              </a:r>
            </a:p>
          </p:txBody>
        </p:sp>
        <p:sp>
          <p:nvSpPr>
            <p:cNvPr id="71" name="Rectangle 73"/>
            <p:cNvSpPr>
              <a:spLocks noChangeArrowheads="1"/>
            </p:cNvSpPr>
            <p:nvPr/>
          </p:nvSpPr>
          <p:spPr bwMode="auto">
            <a:xfrm>
              <a:off x="4129" y="3309"/>
              <a:ext cx="458" cy="192"/>
            </a:xfrm>
            <a:prstGeom prst="rect">
              <a:avLst/>
            </a:prstGeom>
            <a:noFill/>
            <a:ln w="12699">
              <a:noFill/>
              <a:miter lim="800000"/>
              <a:headEnd/>
              <a:tailEnd/>
            </a:ln>
          </p:spPr>
          <p:txBody>
            <a:bodyPr wrap="none" lIns="90488" tIns="44450" rIns="90488" bIns="44450">
              <a:spAutoFit/>
            </a:bodyPr>
            <a:lstStyle/>
            <a:p>
              <a:pPr eaLnBrk="0" hangingPunct="0">
                <a:defRPr/>
              </a:pPr>
              <a:r>
                <a:rPr lang="en-US" sz="1400" b="1" i="0" dirty="0">
                  <a:solidFill>
                    <a:srgbClr val="000000"/>
                  </a:solidFill>
                  <a:latin typeface="+mj-lt"/>
                  <a:cs typeface="+mn-cs"/>
                </a:rPr>
                <a:t> 0.2679</a:t>
              </a:r>
            </a:p>
          </p:txBody>
        </p:sp>
      </p:grpSp>
      <p:sp>
        <p:nvSpPr>
          <p:cNvPr id="72" name="Title 73"/>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Excel Output for the</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CEO Dividend Example (Part 1)</a:t>
            </a:r>
          </a:p>
        </p:txBody>
      </p:sp>
    </p:spTree>
    <p:extLst>
      <p:ext uri="{BB962C8B-B14F-4D97-AF65-F5344CB8AC3E}">
        <p14:creationId xmlns:p14="http://schemas.microsoft.com/office/powerpoint/2010/main" val="37795728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635000" y="2082800"/>
            <a:ext cx="7854950" cy="2673350"/>
            <a:chOff x="400" y="1312"/>
            <a:chExt cx="4948" cy="1684"/>
          </a:xfrm>
        </p:grpSpPr>
        <p:sp>
          <p:nvSpPr>
            <p:cNvPr id="3" name="Rectangle 5"/>
            <p:cNvSpPr>
              <a:spLocks noChangeArrowheads="1"/>
            </p:cNvSpPr>
            <p:nvPr/>
          </p:nvSpPr>
          <p:spPr bwMode="auto">
            <a:xfrm>
              <a:off x="400" y="1312"/>
              <a:ext cx="4948" cy="1684"/>
            </a:xfrm>
            <a:prstGeom prst="rect">
              <a:avLst/>
            </a:prstGeom>
            <a:solidFill>
              <a:schemeClr val="bg1"/>
            </a:solidFill>
            <a:ln w="50799">
              <a:solidFill>
                <a:srgbClr val="F6BF69"/>
              </a:solidFill>
              <a:miter lim="800000"/>
              <a:headEnd/>
              <a:tailEnd/>
            </a:ln>
          </p:spPr>
          <p:txBody>
            <a:bodyPr wrap="none" anchor="ctr"/>
            <a:lstStyle/>
            <a:p>
              <a:pPr eaLnBrk="0" hangingPunct="0"/>
              <a:endParaRPr lang="en-US">
                <a:latin typeface="Calibri" pitchFamily="34" charset="0"/>
              </a:endParaRPr>
            </a:p>
          </p:txBody>
        </p:sp>
        <p:sp>
          <p:nvSpPr>
            <p:cNvPr id="4" name="Rectangle 6"/>
            <p:cNvSpPr>
              <a:spLocks noChangeArrowheads="1"/>
            </p:cNvSpPr>
            <p:nvPr/>
          </p:nvSpPr>
          <p:spPr bwMode="auto">
            <a:xfrm>
              <a:off x="509" y="1631"/>
              <a:ext cx="4732" cy="22"/>
            </a:xfrm>
            <a:prstGeom prst="rect">
              <a:avLst/>
            </a:prstGeom>
            <a:solidFill>
              <a:srgbClr val="000000"/>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anchor="ctr"/>
            <a:lstStyle/>
            <a:p>
              <a:pPr eaLnBrk="0" hangingPunct="0"/>
              <a:endParaRPr lang="en-US">
                <a:latin typeface="Calibri" pitchFamily="34" charset="0"/>
              </a:endParaRPr>
            </a:p>
          </p:txBody>
        </p:sp>
        <p:sp>
          <p:nvSpPr>
            <p:cNvPr id="5" name="Line 7"/>
            <p:cNvSpPr>
              <a:spLocks noChangeShapeType="1"/>
            </p:cNvSpPr>
            <p:nvPr/>
          </p:nvSpPr>
          <p:spPr bwMode="auto">
            <a:xfrm>
              <a:off x="513" y="1800"/>
              <a:ext cx="4724" cy="0"/>
            </a:xfrm>
            <a:prstGeom prst="line">
              <a:avLst/>
            </a:prstGeom>
            <a:noFill/>
            <a:ln w="12699">
              <a:solidFill>
                <a:srgbClr val="000000"/>
              </a:solidFill>
              <a:round/>
              <a:headEnd/>
              <a:tailEnd/>
            </a:ln>
          </p:spPr>
          <p:txBody>
            <a:bodyPr wrap="none" anchor="ctr"/>
            <a:lstStyle/>
            <a:p>
              <a:pPr eaLnBrk="0" hangingPunct="0">
                <a:defRPr/>
              </a:pPr>
              <a:endParaRPr lang="en-US">
                <a:latin typeface="+mj-lt"/>
                <a:cs typeface="+mn-cs"/>
              </a:endParaRPr>
            </a:p>
          </p:txBody>
        </p:sp>
        <p:sp>
          <p:nvSpPr>
            <p:cNvPr id="6" name="Rectangle 8"/>
            <p:cNvSpPr>
              <a:spLocks noChangeArrowheads="1"/>
            </p:cNvSpPr>
            <p:nvPr/>
          </p:nvSpPr>
          <p:spPr bwMode="auto">
            <a:xfrm>
              <a:off x="509" y="1800"/>
              <a:ext cx="4732" cy="11"/>
            </a:xfrm>
            <a:prstGeom prst="rect">
              <a:avLst/>
            </a:prstGeom>
            <a:solidFill>
              <a:srgbClr val="000000"/>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anchor="ctr"/>
            <a:lstStyle/>
            <a:p>
              <a:pPr eaLnBrk="0" hangingPunct="0"/>
              <a:endParaRPr lang="en-US">
                <a:latin typeface="Calibri" pitchFamily="34" charset="0"/>
              </a:endParaRPr>
            </a:p>
          </p:txBody>
        </p:sp>
        <p:sp>
          <p:nvSpPr>
            <p:cNvPr id="7" name="Rectangle 9"/>
            <p:cNvSpPr>
              <a:spLocks noChangeArrowheads="1"/>
            </p:cNvSpPr>
            <p:nvPr/>
          </p:nvSpPr>
          <p:spPr bwMode="auto">
            <a:xfrm>
              <a:off x="509" y="2836"/>
              <a:ext cx="4732" cy="22"/>
            </a:xfrm>
            <a:prstGeom prst="rect">
              <a:avLst/>
            </a:prstGeom>
            <a:solidFill>
              <a:srgbClr val="000000"/>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anchor="ctr"/>
            <a:lstStyle/>
            <a:p>
              <a:pPr eaLnBrk="0" hangingPunct="0"/>
              <a:endParaRPr lang="en-US">
                <a:latin typeface="Calibri" pitchFamily="34" charset="0"/>
              </a:endParaRPr>
            </a:p>
          </p:txBody>
        </p:sp>
        <p:sp>
          <p:nvSpPr>
            <p:cNvPr id="8" name="Rectangle 10"/>
            <p:cNvSpPr>
              <a:spLocks noChangeArrowheads="1"/>
            </p:cNvSpPr>
            <p:nvPr/>
          </p:nvSpPr>
          <p:spPr bwMode="auto">
            <a:xfrm>
              <a:off x="478" y="1440"/>
              <a:ext cx="536"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ANOVA</a:t>
              </a:r>
            </a:p>
          </p:txBody>
        </p:sp>
        <p:sp>
          <p:nvSpPr>
            <p:cNvPr id="9" name="Rectangle 11"/>
            <p:cNvSpPr>
              <a:spLocks noChangeArrowheads="1"/>
            </p:cNvSpPr>
            <p:nvPr/>
          </p:nvSpPr>
          <p:spPr bwMode="auto">
            <a:xfrm>
              <a:off x="486" y="1624"/>
              <a:ext cx="1202"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Source of Variation</a:t>
              </a:r>
            </a:p>
          </p:txBody>
        </p:sp>
        <p:sp>
          <p:nvSpPr>
            <p:cNvPr id="10" name="Rectangle 12"/>
            <p:cNvSpPr>
              <a:spLocks noChangeArrowheads="1"/>
            </p:cNvSpPr>
            <p:nvPr/>
          </p:nvSpPr>
          <p:spPr bwMode="auto">
            <a:xfrm>
              <a:off x="1964" y="1624"/>
              <a:ext cx="242"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SS</a:t>
              </a:r>
            </a:p>
          </p:txBody>
        </p:sp>
        <p:sp>
          <p:nvSpPr>
            <p:cNvPr id="11" name="Rectangle 13"/>
            <p:cNvSpPr>
              <a:spLocks noChangeArrowheads="1"/>
            </p:cNvSpPr>
            <p:nvPr/>
          </p:nvSpPr>
          <p:spPr bwMode="auto">
            <a:xfrm>
              <a:off x="2556" y="1624"/>
              <a:ext cx="231"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df</a:t>
              </a:r>
            </a:p>
          </p:txBody>
        </p:sp>
        <p:sp>
          <p:nvSpPr>
            <p:cNvPr id="12" name="Rectangle 14"/>
            <p:cNvSpPr>
              <a:spLocks noChangeArrowheads="1"/>
            </p:cNvSpPr>
            <p:nvPr/>
          </p:nvSpPr>
          <p:spPr bwMode="auto">
            <a:xfrm>
              <a:off x="3087" y="1624"/>
              <a:ext cx="299"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MS</a:t>
              </a:r>
            </a:p>
          </p:txBody>
        </p:sp>
        <p:sp>
          <p:nvSpPr>
            <p:cNvPr id="13" name="Rectangle 15"/>
            <p:cNvSpPr>
              <a:spLocks noChangeArrowheads="1"/>
            </p:cNvSpPr>
            <p:nvPr/>
          </p:nvSpPr>
          <p:spPr bwMode="auto">
            <a:xfrm>
              <a:off x="3714" y="1624"/>
              <a:ext cx="17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700" b="1">
                  <a:solidFill>
                    <a:srgbClr val="000000"/>
                  </a:solidFill>
                  <a:latin typeface="Calibri" pitchFamily="34" charset="0"/>
                </a:rPr>
                <a:t>F</a:t>
              </a:r>
            </a:p>
          </p:txBody>
        </p:sp>
        <p:sp>
          <p:nvSpPr>
            <p:cNvPr id="14" name="Rectangle 16"/>
            <p:cNvSpPr>
              <a:spLocks noChangeArrowheads="1"/>
            </p:cNvSpPr>
            <p:nvPr/>
          </p:nvSpPr>
          <p:spPr bwMode="auto">
            <a:xfrm>
              <a:off x="4082" y="1624"/>
              <a:ext cx="541"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P-value</a:t>
              </a:r>
            </a:p>
          </p:txBody>
        </p:sp>
        <p:sp>
          <p:nvSpPr>
            <p:cNvPr id="15" name="Rectangle 17"/>
            <p:cNvSpPr>
              <a:spLocks noChangeArrowheads="1"/>
            </p:cNvSpPr>
            <p:nvPr/>
          </p:nvSpPr>
          <p:spPr bwMode="auto">
            <a:xfrm>
              <a:off x="4725" y="1624"/>
              <a:ext cx="395"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a:solidFill>
                    <a:srgbClr val="000000"/>
                  </a:solidFill>
                  <a:latin typeface="+mj-lt"/>
                  <a:cs typeface="+mn-cs"/>
                </a:rPr>
                <a:t>F crit</a:t>
              </a:r>
            </a:p>
          </p:txBody>
        </p:sp>
        <p:sp>
          <p:nvSpPr>
            <p:cNvPr id="16" name="Rectangle 18"/>
            <p:cNvSpPr>
              <a:spLocks noChangeArrowheads="1"/>
            </p:cNvSpPr>
            <p:nvPr/>
          </p:nvSpPr>
          <p:spPr bwMode="auto">
            <a:xfrm>
              <a:off x="478" y="1787"/>
              <a:ext cx="535"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Sample</a:t>
              </a:r>
            </a:p>
          </p:txBody>
        </p:sp>
        <p:sp>
          <p:nvSpPr>
            <p:cNvPr id="17" name="Rectangle 19"/>
            <p:cNvSpPr>
              <a:spLocks noChangeArrowheads="1"/>
            </p:cNvSpPr>
            <p:nvPr/>
          </p:nvSpPr>
          <p:spPr bwMode="auto">
            <a:xfrm>
              <a:off x="1905" y="1787"/>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1.0417</a:t>
              </a:r>
            </a:p>
          </p:txBody>
        </p:sp>
        <p:sp>
          <p:nvSpPr>
            <p:cNvPr id="18" name="Rectangle 20"/>
            <p:cNvSpPr>
              <a:spLocks noChangeArrowheads="1"/>
            </p:cNvSpPr>
            <p:nvPr/>
          </p:nvSpPr>
          <p:spPr bwMode="auto">
            <a:xfrm>
              <a:off x="2812" y="1787"/>
              <a:ext cx="18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700" b="1" i="0">
                  <a:solidFill>
                    <a:srgbClr val="000000"/>
                  </a:solidFill>
                  <a:latin typeface="Calibri" pitchFamily="34" charset="0"/>
                </a:rPr>
                <a:t>1</a:t>
              </a:r>
            </a:p>
          </p:txBody>
        </p:sp>
        <p:sp>
          <p:nvSpPr>
            <p:cNvPr id="19" name="Rectangle 21"/>
            <p:cNvSpPr>
              <a:spLocks noChangeArrowheads="1"/>
            </p:cNvSpPr>
            <p:nvPr/>
          </p:nvSpPr>
          <p:spPr bwMode="auto">
            <a:xfrm>
              <a:off x="3039" y="1787"/>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1.0417</a:t>
              </a:r>
            </a:p>
          </p:txBody>
        </p:sp>
        <p:sp>
          <p:nvSpPr>
            <p:cNvPr id="20" name="Rectangle 22"/>
            <p:cNvSpPr>
              <a:spLocks noChangeArrowheads="1"/>
            </p:cNvSpPr>
            <p:nvPr/>
          </p:nvSpPr>
          <p:spPr bwMode="auto">
            <a:xfrm>
              <a:off x="3606" y="1787"/>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2.4194</a:t>
              </a:r>
            </a:p>
          </p:txBody>
        </p:sp>
        <p:sp>
          <p:nvSpPr>
            <p:cNvPr id="21" name="Rectangle 23"/>
            <p:cNvSpPr>
              <a:spLocks noChangeArrowheads="1"/>
            </p:cNvSpPr>
            <p:nvPr/>
          </p:nvSpPr>
          <p:spPr bwMode="auto">
            <a:xfrm>
              <a:off x="4174" y="1787"/>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0.1373</a:t>
              </a:r>
            </a:p>
          </p:txBody>
        </p:sp>
        <p:sp>
          <p:nvSpPr>
            <p:cNvPr id="22" name="Rectangle 24"/>
            <p:cNvSpPr>
              <a:spLocks noChangeArrowheads="1"/>
            </p:cNvSpPr>
            <p:nvPr/>
          </p:nvSpPr>
          <p:spPr bwMode="auto">
            <a:xfrm>
              <a:off x="4741" y="1787"/>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4.4139</a:t>
              </a:r>
            </a:p>
          </p:txBody>
        </p:sp>
        <p:sp>
          <p:nvSpPr>
            <p:cNvPr id="23" name="Rectangle 25"/>
            <p:cNvSpPr>
              <a:spLocks noChangeArrowheads="1"/>
            </p:cNvSpPr>
            <p:nvPr/>
          </p:nvSpPr>
          <p:spPr bwMode="auto">
            <a:xfrm>
              <a:off x="478" y="1959"/>
              <a:ext cx="609"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Columns</a:t>
              </a:r>
            </a:p>
          </p:txBody>
        </p:sp>
        <p:sp>
          <p:nvSpPr>
            <p:cNvPr id="24" name="Rectangle 26"/>
            <p:cNvSpPr>
              <a:spLocks noChangeArrowheads="1"/>
            </p:cNvSpPr>
            <p:nvPr/>
          </p:nvSpPr>
          <p:spPr bwMode="auto">
            <a:xfrm>
              <a:off x="1905" y="1959"/>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14.083</a:t>
              </a:r>
            </a:p>
          </p:txBody>
        </p:sp>
        <p:sp>
          <p:nvSpPr>
            <p:cNvPr id="25" name="Rectangle 27"/>
            <p:cNvSpPr>
              <a:spLocks noChangeArrowheads="1"/>
            </p:cNvSpPr>
            <p:nvPr/>
          </p:nvSpPr>
          <p:spPr bwMode="auto">
            <a:xfrm>
              <a:off x="2812" y="1959"/>
              <a:ext cx="18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700" b="1" i="0">
                  <a:solidFill>
                    <a:srgbClr val="000000"/>
                  </a:solidFill>
                  <a:latin typeface="Calibri" pitchFamily="34" charset="0"/>
                </a:rPr>
                <a:t>2</a:t>
              </a:r>
            </a:p>
          </p:txBody>
        </p:sp>
        <p:sp>
          <p:nvSpPr>
            <p:cNvPr id="26" name="Rectangle 28"/>
            <p:cNvSpPr>
              <a:spLocks noChangeArrowheads="1"/>
            </p:cNvSpPr>
            <p:nvPr/>
          </p:nvSpPr>
          <p:spPr bwMode="auto">
            <a:xfrm>
              <a:off x="3039" y="1959"/>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7.0417</a:t>
              </a:r>
            </a:p>
          </p:txBody>
        </p:sp>
        <p:sp>
          <p:nvSpPr>
            <p:cNvPr id="27" name="Rectangle 29"/>
            <p:cNvSpPr>
              <a:spLocks noChangeArrowheads="1"/>
            </p:cNvSpPr>
            <p:nvPr/>
          </p:nvSpPr>
          <p:spPr bwMode="auto">
            <a:xfrm>
              <a:off x="3606" y="1959"/>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dirty="0">
                  <a:solidFill>
                    <a:srgbClr val="000000"/>
                  </a:solidFill>
                  <a:latin typeface="+mj-lt"/>
                  <a:cs typeface="+mn-cs"/>
                </a:rPr>
                <a:t>16.355</a:t>
              </a:r>
            </a:p>
          </p:txBody>
        </p:sp>
        <p:sp>
          <p:nvSpPr>
            <p:cNvPr id="28" name="Rectangle 30"/>
            <p:cNvSpPr>
              <a:spLocks noChangeArrowheads="1"/>
            </p:cNvSpPr>
            <p:nvPr/>
          </p:nvSpPr>
          <p:spPr bwMode="auto">
            <a:xfrm>
              <a:off x="4228" y="1959"/>
              <a:ext cx="433"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dirty="0">
                  <a:solidFill>
                    <a:srgbClr val="000000"/>
                  </a:solidFill>
                  <a:latin typeface="+mj-lt"/>
                  <a:cs typeface="+mn-cs"/>
                </a:rPr>
                <a:t>9E-05</a:t>
              </a:r>
            </a:p>
          </p:txBody>
        </p:sp>
        <p:sp>
          <p:nvSpPr>
            <p:cNvPr id="29" name="Rectangle 31"/>
            <p:cNvSpPr>
              <a:spLocks noChangeArrowheads="1"/>
            </p:cNvSpPr>
            <p:nvPr/>
          </p:nvSpPr>
          <p:spPr bwMode="auto">
            <a:xfrm>
              <a:off x="4741" y="1959"/>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3.5546</a:t>
              </a:r>
            </a:p>
          </p:txBody>
        </p:sp>
        <p:sp>
          <p:nvSpPr>
            <p:cNvPr id="30" name="Rectangle 32"/>
            <p:cNvSpPr>
              <a:spLocks noChangeArrowheads="1"/>
            </p:cNvSpPr>
            <p:nvPr/>
          </p:nvSpPr>
          <p:spPr bwMode="auto">
            <a:xfrm>
              <a:off x="478" y="2130"/>
              <a:ext cx="737"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Interaction</a:t>
              </a:r>
            </a:p>
          </p:txBody>
        </p:sp>
        <p:sp>
          <p:nvSpPr>
            <p:cNvPr id="31" name="Rectangle 33"/>
            <p:cNvSpPr>
              <a:spLocks noChangeArrowheads="1"/>
            </p:cNvSpPr>
            <p:nvPr/>
          </p:nvSpPr>
          <p:spPr bwMode="auto">
            <a:xfrm>
              <a:off x="1905" y="2130"/>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0.0833</a:t>
              </a:r>
            </a:p>
          </p:txBody>
        </p:sp>
        <p:sp>
          <p:nvSpPr>
            <p:cNvPr id="32" name="Rectangle 34"/>
            <p:cNvSpPr>
              <a:spLocks noChangeArrowheads="1"/>
            </p:cNvSpPr>
            <p:nvPr/>
          </p:nvSpPr>
          <p:spPr bwMode="auto">
            <a:xfrm>
              <a:off x="2812" y="2130"/>
              <a:ext cx="18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sz="1700" b="1" i="0">
                  <a:solidFill>
                    <a:srgbClr val="000000"/>
                  </a:solidFill>
                  <a:latin typeface="Calibri" pitchFamily="34" charset="0"/>
                </a:rPr>
                <a:t>2</a:t>
              </a:r>
            </a:p>
          </p:txBody>
        </p:sp>
        <p:sp>
          <p:nvSpPr>
            <p:cNvPr id="33" name="Rectangle 35"/>
            <p:cNvSpPr>
              <a:spLocks noChangeArrowheads="1"/>
            </p:cNvSpPr>
            <p:nvPr/>
          </p:nvSpPr>
          <p:spPr bwMode="auto">
            <a:xfrm>
              <a:off x="3039" y="2130"/>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0.0417</a:t>
              </a:r>
            </a:p>
          </p:txBody>
        </p:sp>
        <p:sp>
          <p:nvSpPr>
            <p:cNvPr id="34" name="Rectangle 36"/>
            <p:cNvSpPr>
              <a:spLocks noChangeArrowheads="1"/>
            </p:cNvSpPr>
            <p:nvPr/>
          </p:nvSpPr>
          <p:spPr bwMode="auto">
            <a:xfrm>
              <a:off x="3606" y="2130"/>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0.0968</a:t>
              </a:r>
            </a:p>
          </p:txBody>
        </p:sp>
        <p:sp>
          <p:nvSpPr>
            <p:cNvPr id="35" name="Rectangle 37"/>
            <p:cNvSpPr>
              <a:spLocks noChangeArrowheads="1"/>
            </p:cNvSpPr>
            <p:nvPr/>
          </p:nvSpPr>
          <p:spPr bwMode="auto">
            <a:xfrm>
              <a:off x="4174" y="2130"/>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0.9082</a:t>
              </a:r>
            </a:p>
          </p:txBody>
        </p:sp>
        <p:sp>
          <p:nvSpPr>
            <p:cNvPr id="36" name="Rectangle 38"/>
            <p:cNvSpPr>
              <a:spLocks noChangeArrowheads="1"/>
            </p:cNvSpPr>
            <p:nvPr/>
          </p:nvSpPr>
          <p:spPr bwMode="auto">
            <a:xfrm>
              <a:off x="4741" y="2130"/>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dirty="0">
                  <a:solidFill>
                    <a:srgbClr val="000000"/>
                  </a:solidFill>
                  <a:latin typeface="+mj-lt"/>
                  <a:cs typeface="+mn-cs"/>
                </a:rPr>
                <a:t>3.5546</a:t>
              </a:r>
            </a:p>
          </p:txBody>
        </p:sp>
        <p:sp>
          <p:nvSpPr>
            <p:cNvPr id="37" name="Rectangle 39"/>
            <p:cNvSpPr>
              <a:spLocks noChangeArrowheads="1"/>
            </p:cNvSpPr>
            <p:nvPr/>
          </p:nvSpPr>
          <p:spPr bwMode="auto">
            <a:xfrm>
              <a:off x="478" y="2302"/>
              <a:ext cx="501"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Within</a:t>
              </a:r>
            </a:p>
          </p:txBody>
        </p:sp>
        <p:sp>
          <p:nvSpPr>
            <p:cNvPr id="38" name="Rectangle 40"/>
            <p:cNvSpPr>
              <a:spLocks noChangeArrowheads="1"/>
            </p:cNvSpPr>
            <p:nvPr/>
          </p:nvSpPr>
          <p:spPr bwMode="auto">
            <a:xfrm>
              <a:off x="2056" y="2302"/>
              <a:ext cx="36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7.75</a:t>
              </a:r>
            </a:p>
          </p:txBody>
        </p:sp>
        <p:sp>
          <p:nvSpPr>
            <p:cNvPr id="39" name="Rectangle 41"/>
            <p:cNvSpPr>
              <a:spLocks noChangeArrowheads="1"/>
            </p:cNvSpPr>
            <p:nvPr/>
          </p:nvSpPr>
          <p:spPr bwMode="auto">
            <a:xfrm>
              <a:off x="2737" y="2302"/>
              <a:ext cx="254"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18</a:t>
              </a:r>
            </a:p>
          </p:txBody>
        </p:sp>
        <p:sp>
          <p:nvSpPr>
            <p:cNvPr id="40" name="Rectangle 42"/>
            <p:cNvSpPr>
              <a:spLocks noChangeArrowheads="1"/>
            </p:cNvSpPr>
            <p:nvPr/>
          </p:nvSpPr>
          <p:spPr bwMode="auto">
            <a:xfrm>
              <a:off x="3039" y="2302"/>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0.4306</a:t>
              </a:r>
            </a:p>
          </p:txBody>
        </p:sp>
        <p:sp>
          <p:nvSpPr>
            <p:cNvPr id="41" name="Rectangle 43"/>
            <p:cNvSpPr>
              <a:spLocks noChangeArrowheads="1"/>
            </p:cNvSpPr>
            <p:nvPr/>
          </p:nvSpPr>
          <p:spPr bwMode="auto">
            <a:xfrm>
              <a:off x="478" y="2644"/>
              <a:ext cx="392"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Total</a:t>
              </a:r>
            </a:p>
          </p:txBody>
        </p:sp>
        <p:sp>
          <p:nvSpPr>
            <p:cNvPr id="42" name="Rectangle 44"/>
            <p:cNvSpPr>
              <a:spLocks noChangeArrowheads="1"/>
            </p:cNvSpPr>
            <p:nvPr/>
          </p:nvSpPr>
          <p:spPr bwMode="auto">
            <a:xfrm>
              <a:off x="1905" y="2644"/>
              <a:ext cx="500"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22.958</a:t>
              </a:r>
            </a:p>
          </p:txBody>
        </p:sp>
        <p:sp>
          <p:nvSpPr>
            <p:cNvPr id="43" name="Rectangle 45"/>
            <p:cNvSpPr>
              <a:spLocks noChangeArrowheads="1"/>
            </p:cNvSpPr>
            <p:nvPr/>
          </p:nvSpPr>
          <p:spPr bwMode="auto">
            <a:xfrm>
              <a:off x="2737" y="2644"/>
              <a:ext cx="254" cy="221"/>
            </a:xfrm>
            <a:prstGeom prst="rect">
              <a:avLst/>
            </a:prstGeom>
            <a:noFill/>
            <a:ln w="12699">
              <a:noFill/>
              <a:miter lim="800000"/>
              <a:headEnd/>
              <a:tailEnd/>
            </a:ln>
          </p:spPr>
          <p:txBody>
            <a:bodyPr wrap="none" lIns="90488" tIns="44450" rIns="90488" bIns="44450">
              <a:spAutoFit/>
            </a:bodyPr>
            <a:lstStyle/>
            <a:p>
              <a:pPr eaLnBrk="0" hangingPunct="0">
                <a:defRPr/>
              </a:pPr>
              <a:r>
                <a:rPr lang="en-US" sz="1700" b="1" i="0">
                  <a:solidFill>
                    <a:srgbClr val="000000"/>
                  </a:solidFill>
                  <a:latin typeface="+mj-lt"/>
                  <a:cs typeface="+mn-cs"/>
                </a:rPr>
                <a:t>23</a:t>
              </a:r>
            </a:p>
          </p:txBody>
        </p:sp>
      </p:grpSp>
      <p:sp>
        <p:nvSpPr>
          <p:cNvPr id="44" name="Title 45"/>
          <p:cNvSpPr txBox="1">
            <a:spLocks/>
          </p:cNvSpPr>
          <p:nvPr/>
        </p:nvSpPr>
        <p:spPr>
          <a:xfrm>
            <a:off x="381000" y="230188"/>
            <a:ext cx="8382000" cy="9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Excel Output for the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CEO Dividend Example (Part 2)</a:t>
            </a:r>
          </a:p>
        </p:txBody>
      </p:sp>
    </p:spTree>
    <p:extLst>
      <p:ext uri="{BB962C8B-B14F-4D97-AF65-F5344CB8AC3E}">
        <p14:creationId xmlns:p14="http://schemas.microsoft.com/office/powerpoint/2010/main" val="377957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193675" y="230188"/>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Three Types of Experimental Designs</a:t>
            </a:r>
          </a:p>
        </p:txBody>
      </p:sp>
      <p:sp>
        <p:nvSpPr>
          <p:cNvPr id="3" name="Content Placeholder 5"/>
          <p:cNvSpPr txBox="1">
            <a:spLocks/>
          </p:cNvSpPr>
          <p:nvPr/>
        </p:nvSpPr>
        <p:spPr>
          <a:xfrm>
            <a:off x="381000" y="1412875"/>
            <a:ext cx="8588375" cy="3235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u="sng" dirty="0" smtClean="0">
                <a:latin typeface="Times New Roman" pitchFamily="18" charset="0"/>
                <a:cs typeface="Times New Roman" pitchFamily="18" charset="0"/>
              </a:rPr>
              <a:t>Completely Randomized Design </a:t>
            </a:r>
            <a:r>
              <a:rPr lang="en-US" dirty="0" smtClean="0">
                <a:latin typeface="Times New Roman" pitchFamily="18" charset="0"/>
                <a:cs typeface="Times New Roman" pitchFamily="18" charset="0"/>
              </a:rPr>
              <a:t>– subjects are assigned randomly to treatments; single independent variable.</a:t>
            </a:r>
          </a:p>
          <a:p>
            <a:r>
              <a:rPr lang="en-US" u="sng" dirty="0" smtClean="0">
                <a:latin typeface="Times New Roman" pitchFamily="18" charset="0"/>
                <a:cs typeface="Times New Roman" pitchFamily="18" charset="0"/>
              </a:rPr>
              <a:t>Randomized Block Design </a:t>
            </a:r>
            <a:r>
              <a:rPr lang="en-US" dirty="0" smtClean="0">
                <a:latin typeface="Times New Roman" pitchFamily="18" charset="0"/>
                <a:cs typeface="Times New Roman" pitchFamily="18" charset="0"/>
              </a:rPr>
              <a:t>– includes a  blocking variable; single independent variable. </a:t>
            </a:r>
          </a:p>
          <a:p>
            <a:r>
              <a:rPr lang="en-US" u="sng" dirty="0" smtClean="0">
                <a:latin typeface="Times New Roman" pitchFamily="18" charset="0"/>
                <a:cs typeface="Times New Roman" pitchFamily="18" charset="0"/>
              </a:rPr>
              <a:t>Factorial Experiments </a:t>
            </a:r>
            <a:r>
              <a:rPr lang="en-US" dirty="0" smtClean="0">
                <a:latin typeface="Times New Roman" pitchFamily="18" charset="0"/>
                <a:cs typeface="Times New Roman" pitchFamily="18" charset="0"/>
              </a:rPr>
              <a:t>– two or more independent variables are explored at the same time; every level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of each factor are studied under every level of all other factors.</a:t>
            </a:r>
          </a:p>
        </p:txBody>
      </p:sp>
    </p:spTree>
    <p:extLst>
      <p:ext uri="{BB962C8B-B14F-4D97-AF65-F5344CB8AC3E}">
        <p14:creationId xmlns:p14="http://schemas.microsoft.com/office/powerpoint/2010/main" val="377957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81000" y="1412875"/>
            <a:ext cx="8612188" cy="32353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smtClean="0">
                <a:solidFill>
                  <a:srgbClr val="0A0A0A"/>
                </a:solidFill>
                <a:latin typeface="Times New Roman" pitchFamily="18" charset="0"/>
                <a:cs typeface="Times New Roman" pitchFamily="18" charset="0"/>
              </a:rPr>
              <a:t>The completely randomized design contains only</a:t>
            </a:r>
            <a:br>
              <a:rPr lang="en-US" sz="2800" smtClean="0">
                <a:solidFill>
                  <a:srgbClr val="0A0A0A"/>
                </a:solidFill>
                <a:latin typeface="Times New Roman" pitchFamily="18" charset="0"/>
                <a:cs typeface="Times New Roman" pitchFamily="18" charset="0"/>
              </a:rPr>
            </a:br>
            <a:r>
              <a:rPr lang="en-US" sz="2800" smtClean="0">
                <a:solidFill>
                  <a:srgbClr val="0A0A0A"/>
                </a:solidFill>
                <a:latin typeface="Times New Roman" pitchFamily="18" charset="0"/>
                <a:cs typeface="Times New Roman" pitchFamily="18" charset="0"/>
              </a:rPr>
              <a:t>one independent variable with two or more</a:t>
            </a:r>
            <a:br>
              <a:rPr lang="en-US" sz="2800" smtClean="0">
                <a:solidFill>
                  <a:srgbClr val="0A0A0A"/>
                </a:solidFill>
                <a:latin typeface="Times New Roman" pitchFamily="18" charset="0"/>
                <a:cs typeface="Times New Roman" pitchFamily="18" charset="0"/>
              </a:rPr>
            </a:br>
            <a:r>
              <a:rPr lang="en-US" sz="2800" smtClean="0">
                <a:solidFill>
                  <a:srgbClr val="0A0A0A"/>
                </a:solidFill>
                <a:latin typeface="Times New Roman" pitchFamily="18" charset="0"/>
                <a:cs typeface="Times New Roman" pitchFamily="18" charset="0"/>
              </a:rPr>
              <a:t>treatment levels.</a:t>
            </a:r>
          </a:p>
          <a:p>
            <a:r>
              <a:rPr lang="en-US" sz="2800" smtClean="0">
                <a:solidFill>
                  <a:srgbClr val="0A0A0A"/>
                </a:solidFill>
                <a:latin typeface="Times New Roman" pitchFamily="18" charset="0"/>
                <a:cs typeface="Times New Roman" pitchFamily="18" charset="0"/>
              </a:rPr>
              <a:t>If two treatment levels of the independent variable</a:t>
            </a:r>
            <a:br>
              <a:rPr lang="en-US" sz="2800" smtClean="0">
                <a:solidFill>
                  <a:srgbClr val="0A0A0A"/>
                </a:solidFill>
                <a:latin typeface="Times New Roman" pitchFamily="18" charset="0"/>
                <a:cs typeface="Times New Roman" pitchFamily="18" charset="0"/>
              </a:rPr>
            </a:br>
            <a:r>
              <a:rPr lang="en-US" sz="2800" smtClean="0">
                <a:solidFill>
                  <a:srgbClr val="0A0A0A"/>
                </a:solidFill>
                <a:latin typeface="Times New Roman" pitchFamily="18" charset="0"/>
                <a:cs typeface="Times New Roman" pitchFamily="18" charset="0"/>
              </a:rPr>
              <a:t>are present, the design is the same used to test the difference in means of two independent populations presented in chapter 10 which used the </a:t>
            </a:r>
            <a:r>
              <a:rPr lang="en-US" sz="2800" i="1" smtClean="0">
                <a:solidFill>
                  <a:srgbClr val="0A0A0A"/>
                </a:solidFill>
                <a:latin typeface="Times New Roman" pitchFamily="18" charset="0"/>
                <a:cs typeface="Times New Roman" pitchFamily="18" charset="0"/>
              </a:rPr>
              <a:t>t</a:t>
            </a:r>
            <a:r>
              <a:rPr lang="en-US" sz="2800" smtClean="0">
                <a:solidFill>
                  <a:srgbClr val="0A0A0A"/>
                </a:solidFill>
                <a:latin typeface="Times New Roman" pitchFamily="18" charset="0"/>
                <a:cs typeface="Times New Roman" pitchFamily="18" charset="0"/>
              </a:rPr>
              <a:t> test to analyze the data.</a:t>
            </a:r>
          </a:p>
        </p:txBody>
      </p:sp>
      <p:sp>
        <p:nvSpPr>
          <p:cNvPr id="3" name="Title 3"/>
          <p:cNvSpPr txBox="1">
            <a:spLocks/>
          </p:cNvSpPr>
          <p:nvPr/>
        </p:nvSpPr>
        <p:spPr>
          <a:xfrm>
            <a:off x="152400" y="457200"/>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Completely Randomized Design</a:t>
            </a:r>
          </a:p>
        </p:txBody>
      </p:sp>
    </p:spTree>
    <p:extLst>
      <p:ext uri="{BB962C8B-B14F-4D97-AF65-F5344CB8AC3E}">
        <p14:creationId xmlns:p14="http://schemas.microsoft.com/office/powerpoint/2010/main" val="377957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81000" y="1412875"/>
            <a:ext cx="8382000" cy="22113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0A0A0A"/>
                </a:solidFill>
                <a:latin typeface="Times New Roman" pitchFamily="18" charset="0"/>
                <a:cs typeface="Times New Roman" pitchFamily="18" charset="0"/>
              </a:rPr>
              <a:t>A technique has been developed that analyzes all the sample means at one time and precludes the buildup of error rate:  ANOVA.</a:t>
            </a:r>
          </a:p>
          <a:p>
            <a:r>
              <a:rPr lang="en-US" dirty="0" smtClean="0">
                <a:solidFill>
                  <a:srgbClr val="0A0A0A"/>
                </a:solidFill>
                <a:latin typeface="Times New Roman" pitchFamily="18" charset="0"/>
                <a:cs typeface="Times New Roman" pitchFamily="18" charset="0"/>
              </a:rPr>
              <a:t>A completely randomized design is analyzed by one way analysis of variance </a:t>
            </a:r>
            <a:r>
              <a:rPr lang="en-US" dirty="0" smtClean="0">
                <a:latin typeface="Times New Roman" pitchFamily="18" charset="0"/>
                <a:cs typeface="Times New Roman" pitchFamily="18" charset="0"/>
              </a:rPr>
              <a:t>(One-Way </a:t>
            </a:r>
            <a:r>
              <a:rPr lang="en-US" dirty="0" err="1" smtClean="0">
                <a:latin typeface="Times New Roman" pitchFamily="18" charset="0"/>
                <a:cs typeface="Times New Roman" pitchFamily="18" charset="0"/>
              </a:rPr>
              <a:t>Anova</a:t>
            </a:r>
            <a:r>
              <a:rPr lang="en-US" dirty="0" smtClean="0">
                <a:latin typeface="Times New Roman" pitchFamily="18" charset="0"/>
                <a:cs typeface="Times New Roman" pitchFamily="18" charset="0"/>
              </a:rPr>
              <a:t>)</a:t>
            </a:r>
            <a:r>
              <a:rPr lang="en-US" dirty="0" smtClean="0">
                <a:solidFill>
                  <a:srgbClr val="0A0A0A"/>
                </a:solidFill>
                <a:latin typeface="Times New Roman" pitchFamily="18" charset="0"/>
                <a:cs typeface="Times New Roman" pitchFamily="18" charset="0"/>
              </a:rPr>
              <a:t>.</a:t>
            </a:r>
          </a:p>
        </p:txBody>
      </p:sp>
      <p:sp>
        <p:nvSpPr>
          <p:cNvPr id="3" name="Title 3"/>
          <p:cNvSpPr txBox="1">
            <a:spLocks/>
          </p:cNvSpPr>
          <p:nvPr/>
        </p:nvSpPr>
        <p:spPr>
          <a:xfrm>
            <a:off x="152400" y="457200"/>
            <a:ext cx="8756650" cy="4984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00B0F0"/>
                </a:solidFill>
                <a:latin typeface="Times New Roman" pitchFamily="18" charset="0"/>
                <a:cs typeface="Times New Roman" pitchFamily="18" charset="0"/>
              </a:rPr>
              <a:t>Completely Randomized Design</a:t>
            </a:r>
          </a:p>
        </p:txBody>
      </p:sp>
    </p:spTree>
    <p:extLst>
      <p:ext uri="{BB962C8B-B14F-4D97-AF65-F5344CB8AC3E}">
        <p14:creationId xmlns:p14="http://schemas.microsoft.com/office/powerpoint/2010/main" val="3779572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1927</Words>
  <Application>Microsoft Office PowerPoint</Application>
  <PresentationFormat>On-screen Show (4:3)</PresentationFormat>
  <Paragraphs>647</Paragraphs>
  <Slides>64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155</cp:revision>
  <dcterms:created xsi:type="dcterms:W3CDTF">2006-08-16T00:00:00Z</dcterms:created>
  <dcterms:modified xsi:type="dcterms:W3CDTF">2018-01-24T16:13:14Z</dcterms:modified>
</cp:coreProperties>
</file>