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xml"/><Relationship Id="rId1" Type="http://schemas.openxmlformats.org/officeDocument/2006/relationships/vmlDrawing" Target="../drawings/vmlDrawing13.vml"/><Relationship Id="rId4" Type="http://schemas.openxmlformats.org/officeDocument/2006/relationships/image" Target="../media/image1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14.vml"/><Relationship Id="rId4" Type="http://schemas.openxmlformats.org/officeDocument/2006/relationships/image" Target="../media/image19.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15.vml"/><Relationship Id="rId4" Type="http://schemas.openxmlformats.org/officeDocument/2006/relationships/image" Target="../media/image20.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xml"/><Relationship Id="rId1" Type="http://schemas.openxmlformats.org/officeDocument/2006/relationships/vmlDrawing" Target="../drawings/vmlDrawing16.vml"/><Relationship Id="rId4" Type="http://schemas.openxmlformats.org/officeDocument/2006/relationships/image" Target="../media/image21.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17.vml"/><Relationship Id="rId4" Type="http://schemas.openxmlformats.org/officeDocument/2006/relationships/image" Target="../media/image2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93675" y="990600"/>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Hypothesis Testing – Day 11 &amp; 12</a:t>
            </a:r>
            <a:endParaRPr lang="en-US" dirty="0" smtClean="0">
              <a:solidFill>
                <a:schemeClr val="tx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130584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412875"/>
            <a:ext cx="8382000" cy="285432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latin typeface="Times New Roman" pitchFamily="18" charset="0"/>
                <a:cs typeface="Times New Roman" pitchFamily="18" charset="0"/>
                <a:sym typeface="Symbol" pitchFamily="18" charset="2"/>
              </a:rPr>
              <a:t>The z-statistic can be used to test m when the following three conditions are met:</a:t>
            </a:r>
          </a:p>
          <a:p>
            <a:pPr lvl="1"/>
            <a:r>
              <a:rPr lang="en-US" sz="2400" dirty="0" smtClean="0">
                <a:latin typeface="Times New Roman" pitchFamily="18" charset="0"/>
                <a:cs typeface="Times New Roman" pitchFamily="18" charset="0"/>
                <a:sym typeface="Symbol" pitchFamily="18" charset="2"/>
              </a:rPr>
              <a:t>The data are a random sample from the population</a:t>
            </a:r>
          </a:p>
          <a:p>
            <a:pPr lvl="1"/>
            <a:r>
              <a:rPr lang="en-US" sz="2400" dirty="0" smtClean="0">
                <a:latin typeface="Times New Roman" pitchFamily="18" charset="0"/>
                <a:cs typeface="Times New Roman" pitchFamily="18" charset="0"/>
                <a:sym typeface="Symbol" pitchFamily="18" charset="2"/>
              </a:rPr>
              <a:t>The sample standard deviation (s) is known</a:t>
            </a:r>
          </a:p>
          <a:p>
            <a:pPr lvl="1"/>
            <a:r>
              <a:rPr lang="en-US" sz="2400" dirty="0" smtClean="0">
                <a:latin typeface="Times New Roman" pitchFamily="18" charset="0"/>
                <a:cs typeface="Times New Roman" pitchFamily="18" charset="0"/>
                <a:sym typeface="Symbol" pitchFamily="18" charset="2"/>
              </a:rPr>
              <a:t>At least one of the following conditions are met:</a:t>
            </a:r>
          </a:p>
          <a:p>
            <a:pPr lvl="2"/>
            <a:r>
              <a:rPr lang="en-US" sz="1800" dirty="0" smtClean="0">
                <a:latin typeface="Times New Roman" pitchFamily="18" charset="0"/>
                <a:cs typeface="Times New Roman" pitchFamily="18" charset="0"/>
                <a:sym typeface="Symbol" pitchFamily="18" charset="2"/>
              </a:rPr>
              <a:t>The sample size (n) is at least 30 </a:t>
            </a:r>
            <a:r>
              <a:rPr lang="en-US" sz="1800" u="sng" dirty="0" smtClean="0">
                <a:latin typeface="Times New Roman" pitchFamily="18" charset="0"/>
                <a:cs typeface="Times New Roman" pitchFamily="18" charset="0"/>
                <a:sym typeface="Symbol" pitchFamily="18" charset="2"/>
              </a:rPr>
              <a:t>OR</a:t>
            </a:r>
            <a:endParaRPr lang="en-US" sz="1800" dirty="0" smtClean="0">
              <a:latin typeface="Times New Roman" pitchFamily="18" charset="0"/>
              <a:cs typeface="Times New Roman" pitchFamily="18" charset="0"/>
              <a:sym typeface="Symbol" pitchFamily="18" charset="2"/>
            </a:endParaRPr>
          </a:p>
          <a:p>
            <a:pPr lvl="2"/>
            <a:r>
              <a:rPr lang="en-US" sz="1800" dirty="0" smtClean="0">
                <a:latin typeface="Times New Roman" pitchFamily="18" charset="0"/>
                <a:cs typeface="Times New Roman" pitchFamily="18" charset="0"/>
                <a:sym typeface="Symbol" pitchFamily="18" charset="2"/>
              </a:rPr>
              <a:t>the underlying distribution is normal</a:t>
            </a:r>
          </a:p>
          <a:p>
            <a:endParaRPr lang="en-US" sz="2400" dirty="0" smtClean="0">
              <a:latin typeface="Times New Roman" pitchFamily="18" charset="0"/>
              <a:cs typeface="Times New Roman" pitchFamily="18" charset="0"/>
              <a:sym typeface="Symbol" pitchFamily="18" charset="2"/>
            </a:endParaRPr>
          </a:p>
          <a:p>
            <a:r>
              <a:rPr lang="en-US" sz="2400" dirty="0" smtClean="0">
                <a:latin typeface="Times New Roman" pitchFamily="18" charset="0"/>
                <a:cs typeface="Times New Roman" pitchFamily="18" charset="0"/>
                <a:sym typeface="Symbol" pitchFamily="18" charset="2"/>
              </a:rPr>
              <a:t>Thus, </a:t>
            </a:r>
            <a:endParaRPr lang="en-US" sz="2400" dirty="0" smtClean="0">
              <a:latin typeface="Times New Roman" pitchFamily="18" charset="0"/>
              <a:cs typeface="Times New Roman" pitchFamily="18" charset="0"/>
              <a:sym typeface="Symbol" pitchFamily="18" charset="2"/>
            </a:endParaRPr>
          </a:p>
        </p:txBody>
      </p:sp>
      <p:sp>
        <p:nvSpPr>
          <p:cNvPr id="3" name="Rectangle 4"/>
          <p:cNvSpPr>
            <a:spLocks noChangeArrowheads="1"/>
          </p:cNvSpPr>
          <p:nvPr/>
        </p:nvSpPr>
        <p:spPr bwMode="auto">
          <a:xfrm>
            <a:off x="0" y="28109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en-US">
              <a:latin typeface="Times New Roman" pitchFamily="18" charset="0"/>
              <a:cs typeface="Times New Roman" pitchFamily="18" charset="0"/>
            </a:endParaRPr>
          </a:p>
        </p:txBody>
      </p:sp>
      <p:graphicFrame>
        <p:nvGraphicFramePr>
          <p:cNvPr id="4" name="Object 2"/>
          <p:cNvGraphicFramePr>
            <a:graphicFrameLocks noChangeAspect="1"/>
          </p:cNvGraphicFramePr>
          <p:nvPr>
            <p:extLst>
              <p:ext uri="{D42A27DB-BD31-4B8C-83A1-F6EECF244321}">
                <p14:modId xmlns:p14="http://schemas.microsoft.com/office/powerpoint/2010/main" val="1599767985"/>
              </p:ext>
            </p:extLst>
          </p:nvPr>
        </p:nvGraphicFramePr>
        <p:xfrm>
          <a:off x="3200400" y="5105400"/>
          <a:ext cx="2438400" cy="1439863"/>
        </p:xfrm>
        <a:graphic>
          <a:graphicData uri="http://schemas.openxmlformats.org/presentationml/2006/ole">
            <mc:AlternateContent xmlns:mc="http://schemas.openxmlformats.org/markup-compatibility/2006">
              <mc:Choice xmlns:v="urn:schemas-microsoft-com:vml" Requires="v">
                <p:oleObj spid="_x0000_s3204" name="Equation" r:id="rId3" imgW="1447560" imgH="850680" progId="Equation.3">
                  <p:embed/>
                </p:oleObj>
              </mc:Choice>
              <mc:Fallback>
                <p:oleObj name="Equation" r:id="rId3" imgW="1447560" imgH="850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105400"/>
                        <a:ext cx="2438400" cy="1439863"/>
                      </a:xfrm>
                      <a:prstGeom prst="rect">
                        <a:avLst/>
                      </a:prstGeom>
                      <a:noFill/>
                      <a:ln w="57150">
                        <a:solidFill>
                          <a:srgbClr val="F6BF69"/>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 name="Rectangle 6"/>
          <p:cNvSpPr>
            <a:spLocks noChangeArrowheads="1"/>
          </p:cNvSpPr>
          <p:nvPr/>
        </p:nvSpPr>
        <p:spPr bwMode="auto">
          <a:xfrm>
            <a:off x="0" y="28776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en-US">
              <a:latin typeface="Times New Roman" pitchFamily="18" charset="0"/>
              <a:cs typeface="Times New Roman" pitchFamily="18" charset="0"/>
            </a:endParaRPr>
          </a:p>
        </p:txBody>
      </p:sp>
      <p:sp>
        <p:nvSpPr>
          <p:cNvPr id="6" name="Title 7"/>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Step 2: Determine Appropriate Test </a:t>
            </a:r>
            <a:endParaRPr lang="en-US" dirty="0" smtClean="0">
              <a:solidFill>
                <a:schemeClr val="tx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412875"/>
            <a:ext cx="8382000" cy="468312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latin typeface="Times New Roman" pitchFamily="18" charset="0"/>
                <a:cs typeface="Times New Roman" pitchFamily="18" charset="0"/>
                <a:sym typeface="Symbol" pitchFamily="18" charset="2"/>
              </a:rPr>
              <a:t>If the sample is drawn from a finite population of size N, the formula becomes…</a:t>
            </a:r>
          </a:p>
          <a:p>
            <a:endParaRPr lang="en-US" smtClean="0">
              <a:latin typeface="Times New Roman" pitchFamily="18" charset="0"/>
              <a:cs typeface="Times New Roman" pitchFamily="18" charset="0"/>
              <a:sym typeface="Symbol" pitchFamily="18" charset="2"/>
            </a:endParaRPr>
          </a:p>
          <a:p>
            <a:endParaRPr lang="en-US" smtClean="0">
              <a:latin typeface="Times New Roman" pitchFamily="18" charset="0"/>
              <a:cs typeface="Times New Roman" pitchFamily="18" charset="0"/>
              <a:sym typeface="Symbol" pitchFamily="18" charset="2"/>
            </a:endParaRPr>
          </a:p>
          <a:p>
            <a:endParaRPr lang="en-US" smtClean="0">
              <a:latin typeface="Times New Roman" pitchFamily="18" charset="0"/>
              <a:cs typeface="Times New Roman" pitchFamily="18" charset="0"/>
              <a:sym typeface="Symbol" pitchFamily="18" charset="2"/>
            </a:endParaRPr>
          </a:p>
          <a:p>
            <a:endParaRPr lang="en-US" smtClean="0">
              <a:latin typeface="Times New Roman" pitchFamily="18" charset="0"/>
              <a:cs typeface="Times New Roman" pitchFamily="18" charset="0"/>
              <a:sym typeface="Symbol" pitchFamily="18" charset="2"/>
            </a:endParaRPr>
          </a:p>
        </p:txBody>
      </p:sp>
      <p:sp>
        <p:nvSpPr>
          <p:cNvPr id="3" name="Rectangle 4"/>
          <p:cNvSpPr>
            <a:spLocks noChangeArrowheads="1"/>
          </p:cNvSpPr>
          <p:nvPr/>
        </p:nvSpPr>
        <p:spPr bwMode="auto">
          <a:xfrm>
            <a:off x="0" y="28109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en-US">
              <a:latin typeface="Times New Roman" pitchFamily="18" charset="0"/>
              <a:cs typeface="Times New Roman" pitchFamily="18" charset="0"/>
            </a:endParaRPr>
          </a:p>
        </p:txBody>
      </p:sp>
      <p:graphicFrame>
        <p:nvGraphicFramePr>
          <p:cNvPr id="4" name="Object 2"/>
          <p:cNvGraphicFramePr>
            <a:graphicFrameLocks noChangeAspect="1"/>
          </p:cNvGraphicFramePr>
          <p:nvPr>
            <p:extLst>
              <p:ext uri="{D42A27DB-BD31-4B8C-83A1-F6EECF244321}">
                <p14:modId xmlns:p14="http://schemas.microsoft.com/office/powerpoint/2010/main" val="2506979053"/>
              </p:ext>
            </p:extLst>
          </p:nvPr>
        </p:nvGraphicFramePr>
        <p:xfrm>
          <a:off x="2286000" y="2667000"/>
          <a:ext cx="4321175" cy="2149475"/>
        </p:xfrm>
        <a:graphic>
          <a:graphicData uri="http://schemas.openxmlformats.org/presentationml/2006/ole">
            <mc:AlternateContent xmlns:mc="http://schemas.openxmlformats.org/markup-compatibility/2006">
              <mc:Choice xmlns:v="urn:schemas-microsoft-com:vml" Requires="v">
                <p:oleObj spid="_x0000_s4228" name="Equation" r:id="rId3" imgW="2565360" imgH="1269720" progId="Equation.3">
                  <p:embed/>
                </p:oleObj>
              </mc:Choice>
              <mc:Fallback>
                <p:oleObj name="Equation" r:id="rId3" imgW="2565360" imgH="1269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667000"/>
                        <a:ext cx="4321175" cy="2149475"/>
                      </a:xfrm>
                      <a:prstGeom prst="rect">
                        <a:avLst/>
                      </a:prstGeom>
                      <a:noFill/>
                      <a:ln w="57150">
                        <a:solidFill>
                          <a:srgbClr val="F6BF69"/>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 name="Rectangle 6"/>
          <p:cNvSpPr>
            <a:spLocks noChangeArrowheads="1"/>
          </p:cNvSpPr>
          <p:nvPr/>
        </p:nvSpPr>
        <p:spPr bwMode="auto">
          <a:xfrm>
            <a:off x="0" y="28776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en-US">
              <a:latin typeface="Times New Roman" pitchFamily="18" charset="0"/>
              <a:cs typeface="Times New Roman" pitchFamily="18" charset="0"/>
            </a:endParaRPr>
          </a:p>
        </p:txBody>
      </p:sp>
      <p:sp>
        <p:nvSpPr>
          <p:cNvPr id="6" name="Title 7"/>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Finite Population Correction</a:t>
            </a:r>
            <a:endParaRPr lang="en-US" dirty="0" smtClean="0">
              <a:solidFill>
                <a:schemeClr val="tx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Step 3: Set significance level (alpha)</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3" name="Content Placeholder 2"/>
          <p:cNvSpPr txBox="1">
            <a:spLocks/>
          </p:cNvSpPr>
          <p:nvPr/>
        </p:nvSpPr>
        <p:spPr>
          <a:xfrm>
            <a:off x="381000" y="1219200"/>
            <a:ext cx="8382000" cy="4800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rgbClr val="000040"/>
                </a:solidFill>
                <a:latin typeface="Times New Roman" pitchFamily="18" charset="0"/>
                <a:cs typeface="Times New Roman" pitchFamily="18" charset="0"/>
              </a:rPr>
              <a:t>Significance level (alpha) or Type I error rate</a:t>
            </a:r>
          </a:p>
          <a:p>
            <a:pPr lvl="1"/>
            <a:r>
              <a:rPr lang="en-US" i="1" u="sng" dirty="0" smtClean="0">
                <a:solidFill>
                  <a:srgbClr val="000040"/>
                </a:solidFill>
                <a:latin typeface="Times New Roman" pitchFamily="18" charset="0"/>
                <a:cs typeface="Times New Roman" pitchFamily="18" charset="0"/>
              </a:rPr>
              <a:t>Committed by rejecting a true null hypothesis </a:t>
            </a:r>
          </a:p>
          <a:p>
            <a:pPr lvl="1"/>
            <a:r>
              <a:rPr lang="en-US" dirty="0" smtClean="0">
                <a:solidFill>
                  <a:srgbClr val="000040"/>
                </a:solidFill>
                <a:latin typeface="Times New Roman" pitchFamily="18" charset="0"/>
                <a:cs typeface="Times New Roman" pitchFamily="18" charset="0"/>
              </a:rPr>
              <a:t>If the null hypothesis is true, any value that falls in a rejection region will be a type I error.</a:t>
            </a:r>
          </a:p>
          <a:p>
            <a:pPr lvl="1"/>
            <a:r>
              <a:rPr lang="en-US" dirty="0" smtClean="0">
                <a:solidFill>
                  <a:srgbClr val="000040"/>
                </a:solidFill>
                <a:latin typeface="Times New Roman" pitchFamily="18" charset="0"/>
                <a:cs typeface="Times New Roman" pitchFamily="18" charset="0"/>
              </a:rPr>
              <a:t>The probability of committing a Type I error is referred to as </a:t>
            </a:r>
            <a:r>
              <a:rPr lang="en-US" u="sng" dirty="0" smtClean="0">
                <a:solidFill>
                  <a:srgbClr val="000040"/>
                </a:solidFill>
                <a:latin typeface="Times New Roman" pitchFamily="18" charset="0"/>
                <a:cs typeface="Times New Roman" pitchFamily="18" charset="0"/>
              </a:rPr>
              <a:t>alpha</a:t>
            </a:r>
            <a:r>
              <a:rPr lang="en-US" dirty="0" smtClean="0">
                <a:solidFill>
                  <a:srgbClr val="000040"/>
                </a:solidFill>
                <a:latin typeface="Times New Roman" pitchFamily="18" charset="0"/>
                <a:cs typeface="Times New Roman" pitchFamily="18" charset="0"/>
              </a:rPr>
              <a:t>, the level of significance.</a:t>
            </a:r>
          </a:p>
          <a:p>
            <a:r>
              <a:rPr lang="en-US" dirty="0" smtClean="0">
                <a:solidFill>
                  <a:srgbClr val="000040"/>
                </a:solidFill>
                <a:latin typeface="Times New Roman" pitchFamily="18" charset="0"/>
                <a:cs typeface="Times New Roman" pitchFamily="18" charset="0"/>
              </a:rPr>
              <a:t>The significance level is usually set at </a:t>
            </a:r>
            <a:r>
              <a:rPr lang="en-US" dirty="0" smtClean="0">
                <a:solidFill>
                  <a:srgbClr val="FF0000"/>
                </a:solidFill>
                <a:latin typeface="Times New Roman" pitchFamily="18" charset="0"/>
                <a:cs typeface="Times New Roman" pitchFamily="18" charset="0"/>
              </a:rPr>
              <a:t>0.05</a:t>
            </a:r>
            <a:r>
              <a:rPr lang="en-US" dirty="0" smtClean="0">
                <a:solidFill>
                  <a:srgbClr val="000040"/>
                </a:solidFill>
                <a:latin typeface="Times New Roman" pitchFamily="18" charset="0"/>
                <a:cs typeface="Times New Roman" pitchFamily="18" charset="0"/>
              </a:rPr>
              <a:t>. Other common values are 0.1, 0.01, or 0.001.</a:t>
            </a:r>
          </a:p>
          <a:p>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Type II Errors</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3" name="Content Placeholder 5"/>
          <p:cNvSpPr txBox="1">
            <a:spLocks/>
          </p:cNvSpPr>
          <p:nvPr/>
        </p:nvSpPr>
        <p:spPr>
          <a:xfrm>
            <a:off x="381000" y="1219200"/>
            <a:ext cx="8509000" cy="247332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smtClean="0">
                <a:solidFill>
                  <a:srgbClr val="000040"/>
                </a:solidFill>
                <a:latin typeface="Times New Roman" pitchFamily="18" charset="0"/>
                <a:cs typeface="Times New Roman" pitchFamily="18" charset="0"/>
              </a:rPr>
              <a:t>Type II Error</a:t>
            </a:r>
          </a:p>
          <a:p>
            <a:pPr lvl="1"/>
            <a:r>
              <a:rPr lang="en-US" i="1" u="sng" dirty="0" smtClean="0">
                <a:solidFill>
                  <a:srgbClr val="000040"/>
                </a:solidFill>
                <a:latin typeface="Times New Roman" pitchFamily="18" charset="0"/>
                <a:cs typeface="Times New Roman" pitchFamily="18" charset="0"/>
              </a:rPr>
              <a:t>Committed when a researcher fails to reject a false null hypothesis</a:t>
            </a:r>
          </a:p>
          <a:p>
            <a:pPr lvl="1"/>
            <a:r>
              <a:rPr lang="en-US" dirty="0" smtClean="0">
                <a:solidFill>
                  <a:srgbClr val="000040"/>
                </a:solidFill>
                <a:latin typeface="Times New Roman" pitchFamily="18" charset="0"/>
                <a:cs typeface="Times New Roman" pitchFamily="18" charset="0"/>
              </a:rPr>
              <a:t>The probability of committing a Type II error is referred to as </a:t>
            </a:r>
            <a:r>
              <a:rPr lang="en-US" u="sng" dirty="0" smtClean="0">
                <a:solidFill>
                  <a:srgbClr val="000040"/>
                </a:solidFill>
                <a:latin typeface="Times New Roman" pitchFamily="18" charset="0"/>
                <a:cs typeface="Times New Roman" pitchFamily="18" charset="0"/>
              </a:rPr>
              <a:t>beta</a:t>
            </a:r>
            <a:r>
              <a:rPr lang="en-US" dirty="0" smtClean="0">
                <a:solidFill>
                  <a:srgbClr val="000040"/>
                </a:solidFill>
                <a:latin typeface="Times New Roman" pitchFamily="18" charset="0"/>
                <a:cs typeface="Times New Roman" pitchFamily="18" charset="0"/>
              </a:rPr>
              <a:t>.  Some refer to power, or 1-alpha (the chance of rejecting the null when it’s false), instead.</a:t>
            </a:r>
          </a:p>
          <a:p>
            <a:r>
              <a:rPr lang="en-US" sz="2400" dirty="0" smtClean="0">
                <a:solidFill>
                  <a:schemeClr val="bg1">
                    <a:lumMod val="65000"/>
                  </a:schemeClr>
                </a:solidFill>
                <a:latin typeface="Times New Roman" pitchFamily="18" charset="0"/>
                <a:cs typeface="Times New Roman" pitchFamily="18" charset="0"/>
              </a:rPr>
              <a:t>In practice, we don’t know whether the null is true.</a:t>
            </a:r>
          </a:p>
          <a:p>
            <a:r>
              <a:rPr lang="en-US" sz="2400" dirty="0" smtClean="0">
                <a:solidFill>
                  <a:schemeClr val="bg1">
                    <a:lumMod val="65000"/>
                  </a:schemeClr>
                </a:solidFill>
                <a:latin typeface="Times New Roman" pitchFamily="18" charset="0"/>
                <a:cs typeface="Times New Roman" pitchFamily="18" charset="0"/>
              </a:rPr>
              <a:t>Type I and type II error rates are inversely related, if you reduce one, you increase the other.</a:t>
            </a:r>
          </a:p>
          <a:p>
            <a:r>
              <a:rPr lang="en-US" sz="2400" dirty="0" smtClean="0">
                <a:solidFill>
                  <a:schemeClr val="bg1">
                    <a:lumMod val="65000"/>
                  </a:schemeClr>
                </a:solidFill>
                <a:latin typeface="Times New Roman" pitchFamily="18" charset="0"/>
                <a:cs typeface="Times New Roman" pitchFamily="18" charset="0"/>
              </a:rPr>
              <a:t>One way of reducing </a:t>
            </a:r>
            <a:r>
              <a:rPr lang="en-US" sz="2400" u="sng" dirty="0" smtClean="0">
                <a:solidFill>
                  <a:schemeClr val="bg1">
                    <a:lumMod val="65000"/>
                  </a:schemeClr>
                </a:solidFill>
                <a:latin typeface="Times New Roman" pitchFamily="18" charset="0"/>
                <a:cs typeface="Times New Roman" pitchFamily="18" charset="0"/>
              </a:rPr>
              <a:t>both</a:t>
            </a:r>
            <a:r>
              <a:rPr lang="en-US" sz="2400" dirty="0" smtClean="0">
                <a:solidFill>
                  <a:schemeClr val="bg1">
                    <a:lumMod val="65000"/>
                  </a:schemeClr>
                </a:solidFill>
                <a:latin typeface="Times New Roman" pitchFamily="18" charset="0"/>
                <a:cs typeface="Times New Roman" pitchFamily="18" charset="0"/>
              </a:rPr>
              <a:t> type I and type II error rates is to increase the sample size, but that requires more time and money.</a:t>
            </a:r>
          </a:p>
          <a:p>
            <a:endParaRPr lang="en-US" sz="2400" dirty="0" smtClean="0">
              <a:solidFill>
                <a:schemeClr val="bg1">
                  <a:lumMod val="65000"/>
                </a:schemeClr>
              </a:solidFill>
              <a:latin typeface="Times New Roman" pitchFamily="18" charset="0"/>
              <a:cs typeface="Times New Roman" pitchFamily="18" charset="0"/>
            </a:endParaRPr>
          </a:p>
          <a:p>
            <a:pPr lvl="1"/>
            <a:endParaRPr lang="en-US" sz="1800" dirty="0" smtClean="0">
              <a:solidFill>
                <a:schemeClr val="bg1">
                  <a:lumMod val="6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3"/>
          <p:cNvSpPr txBox="1">
            <a:spLocks/>
          </p:cNvSpPr>
          <p:nvPr/>
        </p:nvSpPr>
        <p:spPr>
          <a:xfrm>
            <a:off x="381000" y="230188"/>
            <a:ext cx="8382000" cy="996950"/>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Decision Table </a:t>
            </a:r>
            <a:br>
              <a:rPr lang="en-US" dirty="0" smtClean="0">
                <a:solidFill>
                  <a:schemeClr val="tx2">
                    <a:lumMod val="60000"/>
                    <a:lumOff val="40000"/>
                  </a:schemeClr>
                </a:solidFill>
                <a:latin typeface="Times New Roman" pitchFamily="18" charset="0"/>
                <a:cs typeface="Times New Roman" pitchFamily="18" charset="0"/>
              </a:rPr>
            </a:br>
            <a:r>
              <a:rPr lang="en-US" dirty="0" smtClean="0">
                <a:solidFill>
                  <a:schemeClr val="tx2">
                    <a:lumMod val="60000"/>
                    <a:lumOff val="40000"/>
                  </a:schemeClr>
                </a:solidFill>
                <a:latin typeface="Times New Roman" pitchFamily="18" charset="0"/>
                <a:cs typeface="Times New Roman" pitchFamily="18" charset="0"/>
              </a:rPr>
              <a:t>for Hypothesis Testing</a:t>
            </a:r>
            <a:endParaRPr lang="en-US" dirty="0" smtClean="0">
              <a:solidFill>
                <a:schemeClr val="tx2">
                  <a:lumMod val="60000"/>
                  <a:lumOff val="40000"/>
                </a:schemeClr>
              </a:solidFill>
              <a:latin typeface="Times New Roman" pitchFamily="18" charset="0"/>
              <a:cs typeface="Times New Roman" pitchFamily="18" charset="0"/>
            </a:endParaRPr>
          </a:p>
        </p:txBody>
      </p:sp>
      <p:grpSp>
        <p:nvGrpSpPr>
          <p:cNvPr id="3" name="Group 34"/>
          <p:cNvGrpSpPr>
            <a:grpSpLocks/>
          </p:cNvGrpSpPr>
          <p:nvPr/>
        </p:nvGrpSpPr>
        <p:grpSpPr bwMode="auto">
          <a:xfrm>
            <a:off x="1295400" y="1712913"/>
            <a:ext cx="6769100" cy="3949700"/>
            <a:chOff x="816" y="1344"/>
            <a:chExt cx="4264" cy="2488"/>
          </a:xfrm>
        </p:grpSpPr>
        <p:sp>
          <p:nvSpPr>
            <p:cNvPr id="4" name="Rectangle 5"/>
            <p:cNvSpPr>
              <a:spLocks noChangeArrowheads="1"/>
            </p:cNvSpPr>
            <p:nvPr/>
          </p:nvSpPr>
          <p:spPr bwMode="auto">
            <a:xfrm>
              <a:off x="816" y="1344"/>
              <a:ext cx="4264" cy="2488"/>
            </a:xfrm>
            <a:prstGeom prst="rect">
              <a:avLst/>
            </a:prstGeom>
            <a:noFill/>
            <a:ln w="50800">
              <a:solidFill>
                <a:srgbClr val="F6BF69"/>
              </a:solidFill>
              <a:miter lim="800000"/>
              <a:headEnd/>
              <a:tailEnd/>
            </a:ln>
          </p:spPr>
          <p:txBody>
            <a:bodyPr wrap="none" anchor="ctr"/>
            <a:lstStyle/>
            <a:p>
              <a:pPr eaLnBrk="0" hangingPunct="0"/>
              <a:endParaRPr lang="en-US" sz="1800" i="0"/>
            </a:p>
          </p:txBody>
        </p:sp>
        <p:sp>
          <p:nvSpPr>
            <p:cNvPr id="5" name="Rectangle 6"/>
            <p:cNvSpPr>
              <a:spLocks noChangeArrowheads="1"/>
            </p:cNvSpPr>
            <p:nvPr/>
          </p:nvSpPr>
          <p:spPr bwMode="auto">
            <a:xfrm>
              <a:off x="4865" y="2185"/>
              <a:ext cx="16" cy="16"/>
            </a:xfrm>
            <a:prstGeom prst="rect">
              <a:avLst/>
            </a:prstGeom>
            <a:solidFill>
              <a:srgbClr val="063DE8"/>
            </a:solidFill>
            <a:ln w="12700">
              <a:noFill/>
              <a:miter lim="800000"/>
              <a:headEnd/>
              <a:tailEnd/>
            </a:ln>
          </p:spPr>
          <p:txBody>
            <a:bodyPr wrap="none" anchor="ctr"/>
            <a:lstStyle/>
            <a:p>
              <a:pPr eaLnBrk="0" hangingPunct="0"/>
              <a:endParaRPr lang="en-US" sz="1800" i="0"/>
            </a:p>
          </p:txBody>
        </p:sp>
        <p:sp>
          <p:nvSpPr>
            <p:cNvPr id="6" name="Rectangle 7"/>
            <p:cNvSpPr>
              <a:spLocks noChangeArrowheads="1"/>
            </p:cNvSpPr>
            <p:nvPr/>
          </p:nvSpPr>
          <p:spPr bwMode="auto">
            <a:xfrm>
              <a:off x="4865" y="2185"/>
              <a:ext cx="16" cy="16"/>
            </a:xfrm>
            <a:prstGeom prst="rect">
              <a:avLst/>
            </a:prstGeom>
            <a:solidFill>
              <a:srgbClr val="063DE8"/>
            </a:solidFill>
            <a:ln w="12700">
              <a:noFill/>
              <a:miter lim="800000"/>
              <a:headEnd/>
              <a:tailEnd/>
            </a:ln>
          </p:spPr>
          <p:txBody>
            <a:bodyPr wrap="none" anchor="ctr"/>
            <a:lstStyle/>
            <a:p>
              <a:pPr eaLnBrk="0" hangingPunct="0"/>
              <a:endParaRPr lang="en-US" sz="1800" i="0"/>
            </a:p>
          </p:txBody>
        </p:sp>
        <p:sp>
          <p:nvSpPr>
            <p:cNvPr id="7" name="Rectangle 8"/>
            <p:cNvSpPr>
              <a:spLocks noChangeArrowheads="1"/>
            </p:cNvSpPr>
            <p:nvPr/>
          </p:nvSpPr>
          <p:spPr bwMode="auto">
            <a:xfrm>
              <a:off x="4050" y="2387"/>
              <a:ext cx="170" cy="258"/>
            </a:xfrm>
            <a:prstGeom prst="rect">
              <a:avLst/>
            </a:prstGeom>
            <a:noFill/>
            <a:ln w="12700">
              <a:noFill/>
              <a:miter lim="800000"/>
              <a:headEnd/>
              <a:tailEnd/>
            </a:ln>
          </p:spPr>
          <p:txBody>
            <a:bodyPr wrap="none" lIns="90488" tIns="44450" rIns="90488" bIns="44450">
              <a:spAutoFit/>
            </a:bodyPr>
            <a:lstStyle/>
            <a:p>
              <a:pPr eaLnBrk="0" hangingPunct="0"/>
              <a:r>
                <a:rPr lang="en-US" sz="2100" b="1" i="0"/>
                <a:t>(</a:t>
              </a:r>
            </a:p>
          </p:txBody>
        </p:sp>
        <p:sp>
          <p:nvSpPr>
            <p:cNvPr id="8" name="Rectangle 9"/>
            <p:cNvSpPr>
              <a:spLocks noChangeArrowheads="1"/>
            </p:cNvSpPr>
            <p:nvPr/>
          </p:nvSpPr>
          <p:spPr bwMode="auto">
            <a:xfrm>
              <a:off x="4865" y="2896"/>
              <a:ext cx="16" cy="16"/>
            </a:xfrm>
            <a:prstGeom prst="rect">
              <a:avLst/>
            </a:prstGeom>
            <a:solidFill>
              <a:srgbClr val="063DE8"/>
            </a:solidFill>
            <a:ln w="12700">
              <a:noFill/>
              <a:miter lim="800000"/>
              <a:headEnd/>
              <a:tailEnd/>
            </a:ln>
          </p:spPr>
          <p:txBody>
            <a:bodyPr wrap="none" anchor="ctr"/>
            <a:lstStyle/>
            <a:p>
              <a:pPr eaLnBrk="0" hangingPunct="0"/>
              <a:endParaRPr lang="en-US" sz="1800" i="0"/>
            </a:p>
          </p:txBody>
        </p:sp>
        <p:sp>
          <p:nvSpPr>
            <p:cNvPr id="9" name="Rectangle 10"/>
            <p:cNvSpPr>
              <a:spLocks noChangeArrowheads="1"/>
            </p:cNvSpPr>
            <p:nvPr/>
          </p:nvSpPr>
          <p:spPr bwMode="auto">
            <a:xfrm>
              <a:off x="4865" y="3608"/>
              <a:ext cx="16" cy="16"/>
            </a:xfrm>
            <a:prstGeom prst="rect">
              <a:avLst/>
            </a:prstGeom>
            <a:solidFill>
              <a:srgbClr val="063DE8"/>
            </a:solidFill>
            <a:ln w="12700">
              <a:noFill/>
              <a:miter lim="800000"/>
              <a:headEnd/>
              <a:tailEnd/>
            </a:ln>
          </p:spPr>
          <p:txBody>
            <a:bodyPr wrap="none" anchor="ctr"/>
            <a:lstStyle/>
            <a:p>
              <a:pPr eaLnBrk="0" hangingPunct="0"/>
              <a:endParaRPr lang="en-US" sz="1800" i="0"/>
            </a:p>
          </p:txBody>
        </p:sp>
        <p:sp>
          <p:nvSpPr>
            <p:cNvPr id="10" name="Rectangle 11"/>
            <p:cNvSpPr>
              <a:spLocks noChangeArrowheads="1"/>
            </p:cNvSpPr>
            <p:nvPr/>
          </p:nvSpPr>
          <p:spPr bwMode="auto">
            <a:xfrm>
              <a:off x="4865" y="3608"/>
              <a:ext cx="16" cy="16"/>
            </a:xfrm>
            <a:prstGeom prst="rect">
              <a:avLst/>
            </a:prstGeom>
            <a:solidFill>
              <a:srgbClr val="063DE8"/>
            </a:solidFill>
            <a:ln w="12700">
              <a:noFill/>
              <a:miter lim="800000"/>
              <a:headEnd/>
              <a:tailEnd/>
            </a:ln>
          </p:spPr>
          <p:txBody>
            <a:bodyPr wrap="none" anchor="ctr"/>
            <a:lstStyle/>
            <a:p>
              <a:pPr eaLnBrk="0" hangingPunct="0"/>
              <a:endParaRPr lang="en-US" sz="1800" i="0"/>
            </a:p>
          </p:txBody>
        </p:sp>
        <p:sp>
          <p:nvSpPr>
            <p:cNvPr id="11" name="Rectangle 12"/>
            <p:cNvSpPr>
              <a:spLocks noChangeArrowheads="1"/>
            </p:cNvSpPr>
            <p:nvPr/>
          </p:nvSpPr>
          <p:spPr bwMode="auto">
            <a:xfrm>
              <a:off x="2726" y="3099"/>
              <a:ext cx="170" cy="258"/>
            </a:xfrm>
            <a:prstGeom prst="rect">
              <a:avLst/>
            </a:prstGeom>
            <a:noFill/>
            <a:ln w="12700">
              <a:noFill/>
              <a:miter lim="800000"/>
              <a:headEnd/>
              <a:tailEnd/>
            </a:ln>
          </p:spPr>
          <p:txBody>
            <a:bodyPr wrap="none" lIns="90488" tIns="44450" rIns="90488" bIns="44450">
              <a:spAutoFit/>
            </a:bodyPr>
            <a:lstStyle/>
            <a:p>
              <a:pPr eaLnBrk="0" hangingPunct="0"/>
              <a:r>
                <a:rPr lang="en-US" sz="2100" b="1" i="0"/>
                <a:t>(</a:t>
              </a:r>
            </a:p>
          </p:txBody>
        </p:sp>
        <p:sp>
          <p:nvSpPr>
            <p:cNvPr id="12" name="Rectangle 13"/>
            <p:cNvSpPr>
              <a:spLocks noChangeArrowheads="1"/>
            </p:cNvSpPr>
            <p:nvPr/>
          </p:nvSpPr>
          <p:spPr bwMode="auto">
            <a:xfrm>
              <a:off x="2886" y="3099"/>
              <a:ext cx="170" cy="258"/>
            </a:xfrm>
            <a:prstGeom prst="rect">
              <a:avLst/>
            </a:prstGeom>
            <a:noFill/>
            <a:ln w="12700">
              <a:noFill/>
              <a:miter lim="800000"/>
              <a:headEnd/>
              <a:tailEnd/>
            </a:ln>
          </p:spPr>
          <p:txBody>
            <a:bodyPr wrap="none" lIns="90488" tIns="44450" rIns="90488" bIns="44450">
              <a:spAutoFit/>
            </a:bodyPr>
            <a:lstStyle/>
            <a:p>
              <a:pPr eaLnBrk="0" hangingPunct="0"/>
              <a:r>
                <a:rPr lang="en-US" sz="2100" b="1" i="0"/>
                <a:t>)</a:t>
              </a:r>
            </a:p>
          </p:txBody>
        </p:sp>
        <p:sp>
          <p:nvSpPr>
            <p:cNvPr id="13" name="Rectangle 14"/>
            <p:cNvSpPr>
              <a:spLocks noChangeArrowheads="1"/>
            </p:cNvSpPr>
            <p:nvPr/>
          </p:nvSpPr>
          <p:spPr bwMode="auto">
            <a:xfrm>
              <a:off x="2479" y="1746"/>
              <a:ext cx="760" cy="260"/>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100" b="1" i="0" kern="0" dirty="0"/>
                <a:t>Null True</a:t>
              </a:r>
            </a:p>
          </p:txBody>
        </p:sp>
        <p:sp>
          <p:nvSpPr>
            <p:cNvPr id="14" name="Rectangle 15"/>
            <p:cNvSpPr>
              <a:spLocks noChangeArrowheads="1"/>
            </p:cNvSpPr>
            <p:nvPr/>
          </p:nvSpPr>
          <p:spPr bwMode="auto">
            <a:xfrm>
              <a:off x="3792" y="1746"/>
              <a:ext cx="796" cy="260"/>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100" b="1" i="0" kern="0" dirty="0"/>
                <a:t>Null False</a:t>
              </a:r>
            </a:p>
          </p:txBody>
        </p:sp>
        <p:sp>
          <p:nvSpPr>
            <p:cNvPr id="15" name="Rectangle 16"/>
            <p:cNvSpPr>
              <a:spLocks noChangeArrowheads="1"/>
            </p:cNvSpPr>
            <p:nvPr/>
          </p:nvSpPr>
          <p:spPr bwMode="auto">
            <a:xfrm>
              <a:off x="902" y="2181"/>
              <a:ext cx="547" cy="260"/>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100" b="1" i="0" kern="0" dirty="0"/>
                <a:t>Fail to</a:t>
              </a:r>
            </a:p>
          </p:txBody>
        </p:sp>
        <p:sp>
          <p:nvSpPr>
            <p:cNvPr id="16" name="Rectangle 17"/>
            <p:cNvSpPr>
              <a:spLocks noChangeArrowheads="1"/>
            </p:cNvSpPr>
            <p:nvPr/>
          </p:nvSpPr>
          <p:spPr bwMode="auto">
            <a:xfrm>
              <a:off x="902" y="2380"/>
              <a:ext cx="848" cy="258"/>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100" b="1" i="0" kern="0" dirty="0"/>
                <a:t>reject null</a:t>
              </a:r>
            </a:p>
          </p:txBody>
        </p:sp>
        <p:sp>
          <p:nvSpPr>
            <p:cNvPr id="17" name="Rectangle 18"/>
            <p:cNvSpPr>
              <a:spLocks noChangeArrowheads="1"/>
            </p:cNvSpPr>
            <p:nvPr/>
          </p:nvSpPr>
          <p:spPr bwMode="auto">
            <a:xfrm>
              <a:off x="2553" y="2181"/>
              <a:ext cx="632" cy="260"/>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100" b="1" i="0" kern="0" dirty="0"/>
                <a:t>Correct</a:t>
              </a:r>
            </a:p>
          </p:txBody>
        </p:sp>
        <p:sp>
          <p:nvSpPr>
            <p:cNvPr id="18" name="Rectangle 19"/>
            <p:cNvSpPr>
              <a:spLocks noChangeArrowheads="1"/>
            </p:cNvSpPr>
            <p:nvPr/>
          </p:nvSpPr>
          <p:spPr bwMode="auto">
            <a:xfrm>
              <a:off x="2528" y="2380"/>
              <a:ext cx="728" cy="260"/>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100" b="1" i="0" kern="0" dirty="0"/>
                <a:t>Decision</a:t>
              </a:r>
            </a:p>
          </p:txBody>
        </p:sp>
        <p:sp>
          <p:nvSpPr>
            <p:cNvPr id="19" name="Rectangle 20"/>
            <p:cNvSpPr>
              <a:spLocks noChangeArrowheads="1"/>
            </p:cNvSpPr>
            <p:nvPr/>
          </p:nvSpPr>
          <p:spPr bwMode="auto">
            <a:xfrm>
              <a:off x="3672" y="2181"/>
              <a:ext cx="983" cy="260"/>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100" b="1" i="0" kern="0" dirty="0"/>
                <a:t>Type II error</a:t>
              </a:r>
            </a:p>
          </p:txBody>
        </p:sp>
        <p:sp>
          <p:nvSpPr>
            <p:cNvPr id="20" name="Rectangle 21"/>
            <p:cNvSpPr>
              <a:spLocks noChangeArrowheads="1"/>
            </p:cNvSpPr>
            <p:nvPr/>
          </p:nvSpPr>
          <p:spPr bwMode="auto">
            <a:xfrm>
              <a:off x="4106" y="2390"/>
              <a:ext cx="200" cy="258"/>
            </a:xfrm>
            <a:prstGeom prst="rect">
              <a:avLst/>
            </a:prstGeom>
            <a:noFill/>
            <a:ln w="12700">
              <a:noFill/>
              <a:miter lim="800000"/>
              <a:headEnd/>
              <a:tailEnd/>
            </a:ln>
          </p:spPr>
          <p:txBody>
            <a:bodyPr lIns="90488" tIns="44450" rIns="90488" bIns="44450">
              <a:spAutoFit/>
            </a:bodyPr>
            <a:lstStyle/>
            <a:p>
              <a:pPr eaLnBrk="0" hangingPunct="0"/>
              <a:r>
                <a:rPr lang="en-US" sz="2100" b="1" i="0">
                  <a:latin typeface="Symbol" pitchFamily="18" charset="2"/>
                </a:rPr>
                <a:t></a:t>
              </a:r>
            </a:p>
          </p:txBody>
        </p:sp>
        <p:sp>
          <p:nvSpPr>
            <p:cNvPr id="21" name="Rectangle 22"/>
            <p:cNvSpPr>
              <a:spLocks noChangeArrowheads="1"/>
            </p:cNvSpPr>
            <p:nvPr/>
          </p:nvSpPr>
          <p:spPr bwMode="auto">
            <a:xfrm>
              <a:off x="4204" y="2387"/>
              <a:ext cx="165" cy="258"/>
            </a:xfrm>
            <a:prstGeom prst="rect">
              <a:avLst/>
            </a:prstGeom>
            <a:noFill/>
            <a:ln w="12700">
              <a:noFill/>
              <a:miter lim="800000"/>
              <a:headEnd/>
              <a:tailEnd/>
            </a:ln>
          </p:spPr>
          <p:txBody>
            <a:bodyPr lIns="90488" tIns="44450" rIns="90488" bIns="44450">
              <a:spAutoFit/>
            </a:bodyPr>
            <a:lstStyle/>
            <a:p>
              <a:pPr eaLnBrk="0" hangingPunct="0"/>
              <a:r>
                <a:rPr lang="en-US" sz="2100" b="1" i="0"/>
                <a:t>)</a:t>
              </a:r>
            </a:p>
          </p:txBody>
        </p:sp>
        <p:sp>
          <p:nvSpPr>
            <p:cNvPr id="22" name="Rectangle 23"/>
            <p:cNvSpPr>
              <a:spLocks noChangeArrowheads="1"/>
            </p:cNvSpPr>
            <p:nvPr/>
          </p:nvSpPr>
          <p:spPr bwMode="auto">
            <a:xfrm>
              <a:off x="902" y="2892"/>
              <a:ext cx="858" cy="260"/>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100" b="1" i="0" kern="0" dirty="0"/>
                <a:t>Reject null</a:t>
              </a:r>
            </a:p>
          </p:txBody>
        </p:sp>
        <p:sp>
          <p:nvSpPr>
            <p:cNvPr id="23" name="Rectangle 24"/>
            <p:cNvSpPr>
              <a:spLocks noChangeArrowheads="1"/>
            </p:cNvSpPr>
            <p:nvPr/>
          </p:nvSpPr>
          <p:spPr bwMode="auto">
            <a:xfrm>
              <a:off x="2385" y="2892"/>
              <a:ext cx="937" cy="260"/>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100" b="1" i="0" kern="0" dirty="0"/>
                <a:t>Type I error</a:t>
              </a:r>
            </a:p>
          </p:txBody>
        </p:sp>
        <p:sp>
          <p:nvSpPr>
            <p:cNvPr id="24" name="Rectangle 25"/>
            <p:cNvSpPr>
              <a:spLocks noChangeArrowheads="1"/>
            </p:cNvSpPr>
            <p:nvPr/>
          </p:nvSpPr>
          <p:spPr bwMode="auto">
            <a:xfrm>
              <a:off x="2781" y="3101"/>
              <a:ext cx="214" cy="258"/>
            </a:xfrm>
            <a:prstGeom prst="rect">
              <a:avLst/>
            </a:prstGeom>
            <a:noFill/>
            <a:ln w="12700">
              <a:noFill/>
              <a:miter lim="800000"/>
              <a:headEnd/>
              <a:tailEnd/>
            </a:ln>
          </p:spPr>
          <p:txBody>
            <a:bodyPr lIns="90488" tIns="44450" rIns="90488" bIns="44450">
              <a:spAutoFit/>
            </a:bodyPr>
            <a:lstStyle/>
            <a:p>
              <a:pPr eaLnBrk="0" hangingPunct="0"/>
              <a:r>
                <a:rPr lang="en-US" sz="2100" b="1" i="0">
                  <a:latin typeface="Symbol" pitchFamily="18" charset="2"/>
                </a:rPr>
                <a:t></a:t>
              </a:r>
            </a:p>
          </p:txBody>
        </p:sp>
        <p:sp>
          <p:nvSpPr>
            <p:cNvPr id="25" name="Rectangle 26"/>
            <p:cNvSpPr>
              <a:spLocks noChangeArrowheads="1"/>
            </p:cNvSpPr>
            <p:nvPr/>
          </p:nvSpPr>
          <p:spPr bwMode="auto">
            <a:xfrm>
              <a:off x="3549" y="2892"/>
              <a:ext cx="1266" cy="464"/>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100" b="1" i="0" kern="0" dirty="0"/>
                <a:t>Correct </a:t>
              </a:r>
              <a:r>
                <a:rPr lang="en-US" sz="2100" b="1" i="0" kern="0" dirty="0" smtClean="0"/>
                <a:t>Decision</a:t>
              </a:r>
            </a:p>
            <a:p>
              <a:pPr algn="ctr" eaLnBrk="0" fontAlgn="auto" hangingPunct="0">
                <a:spcBef>
                  <a:spcPts val="0"/>
                </a:spcBef>
                <a:spcAft>
                  <a:spcPts val="0"/>
                </a:spcAft>
                <a:defRPr/>
              </a:pPr>
              <a:r>
                <a:rPr lang="en-US" sz="2100" b="1" kern="0" dirty="0" smtClean="0"/>
                <a:t>(POWER)</a:t>
              </a:r>
              <a:endParaRPr lang="en-US" sz="2100" b="1" i="0" kern="0" dirty="0"/>
            </a:p>
          </p:txBody>
        </p:sp>
        <p:sp>
          <p:nvSpPr>
            <p:cNvPr id="26" name="Line 27"/>
            <p:cNvSpPr>
              <a:spLocks noChangeShapeType="1"/>
            </p:cNvSpPr>
            <p:nvPr/>
          </p:nvSpPr>
          <p:spPr bwMode="auto">
            <a:xfrm flipV="1">
              <a:off x="2060" y="1656"/>
              <a:ext cx="0" cy="1972"/>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lang="en-US" sz="1800" i="0" kern="0" dirty="0"/>
            </a:p>
          </p:txBody>
        </p:sp>
        <p:sp>
          <p:nvSpPr>
            <p:cNvPr id="27" name="Line 28"/>
            <p:cNvSpPr>
              <a:spLocks noChangeShapeType="1"/>
            </p:cNvSpPr>
            <p:nvPr/>
          </p:nvSpPr>
          <p:spPr bwMode="auto">
            <a:xfrm flipV="1">
              <a:off x="3512" y="1822"/>
              <a:ext cx="0" cy="1796"/>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dirty="0"/>
            </a:p>
          </p:txBody>
        </p:sp>
        <p:sp>
          <p:nvSpPr>
            <p:cNvPr id="28" name="Line 29"/>
            <p:cNvSpPr>
              <a:spLocks noChangeShapeType="1"/>
            </p:cNvSpPr>
            <p:nvPr/>
          </p:nvSpPr>
          <p:spPr bwMode="auto">
            <a:xfrm flipV="1">
              <a:off x="4868" y="1713"/>
              <a:ext cx="0" cy="1909"/>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lang="en-US" sz="1800" i="0" kern="0" dirty="0"/>
            </a:p>
          </p:txBody>
        </p:sp>
        <p:sp>
          <p:nvSpPr>
            <p:cNvPr id="29" name="Line 30"/>
            <p:cNvSpPr>
              <a:spLocks noChangeShapeType="1"/>
            </p:cNvSpPr>
            <p:nvPr/>
          </p:nvSpPr>
          <p:spPr bwMode="auto">
            <a:xfrm flipH="1">
              <a:off x="908" y="2204"/>
              <a:ext cx="3968" cy="0"/>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lang="en-US" sz="1800" i="0" kern="0" dirty="0"/>
            </a:p>
          </p:txBody>
        </p:sp>
        <p:sp>
          <p:nvSpPr>
            <p:cNvPr id="30" name="Line 31"/>
            <p:cNvSpPr>
              <a:spLocks noChangeShapeType="1"/>
            </p:cNvSpPr>
            <p:nvPr/>
          </p:nvSpPr>
          <p:spPr bwMode="auto">
            <a:xfrm flipH="1">
              <a:off x="884" y="3612"/>
              <a:ext cx="3968" cy="0"/>
            </a:xfrm>
            <a:prstGeom prst="line">
              <a:avLst/>
            </a:prstGeom>
            <a:noFill/>
            <a:ln w="25400">
              <a:solidFill>
                <a:srgbClr val="000000"/>
              </a:solidFill>
              <a:round/>
              <a:headEnd/>
              <a:tailEnd/>
            </a:ln>
          </p:spPr>
          <p:txBody>
            <a:bodyPr wrap="none" anchor="ctr"/>
            <a:lstStyle/>
            <a:p>
              <a:pPr fontAlgn="auto">
                <a:spcBef>
                  <a:spcPts val="0"/>
                </a:spcBef>
                <a:spcAft>
                  <a:spcPts val="0"/>
                </a:spcAft>
                <a:defRPr/>
              </a:pPr>
              <a:endParaRPr lang="en-US" sz="1800" i="0" kern="0" dirty="0"/>
            </a:p>
          </p:txBody>
        </p:sp>
        <p:sp>
          <p:nvSpPr>
            <p:cNvPr id="31" name="Line 32"/>
            <p:cNvSpPr>
              <a:spLocks noChangeShapeType="1"/>
            </p:cNvSpPr>
            <p:nvPr/>
          </p:nvSpPr>
          <p:spPr bwMode="auto">
            <a:xfrm flipH="1">
              <a:off x="912" y="2868"/>
              <a:ext cx="3960"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dirty="0"/>
            </a:p>
          </p:txBody>
        </p:sp>
      </p:grpSp>
      <p:sp>
        <p:nvSpPr>
          <p:cNvPr id="32" name="TextBox 31"/>
          <p:cNvSpPr txBox="1">
            <a:spLocks noChangeArrowheads="1"/>
          </p:cNvSpPr>
          <p:nvPr/>
        </p:nvSpPr>
        <p:spPr bwMode="auto">
          <a:xfrm>
            <a:off x="4267200" y="1828800"/>
            <a:ext cx="267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itchFamily="18" charset="0"/>
                <a:cs typeface="Arial" pitchFamily="34" charset="0"/>
              </a:defRPr>
            </a:lvl1pPr>
            <a:lvl2pPr marL="742950" indent="-285750" eaLnBrk="0" hangingPunct="0">
              <a:defRPr sz="2400" i="1">
                <a:solidFill>
                  <a:schemeClr val="tx1"/>
                </a:solidFill>
                <a:latin typeface="Times New Roman" pitchFamily="18" charset="0"/>
                <a:cs typeface="Arial" pitchFamily="34" charset="0"/>
              </a:defRPr>
            </a:lvl2pPr>
            <a:lvl3pPr marL="1143000" indent="-228600" eaLnBrk="0" hangingPunct="0">
              <a:defRPr sz="2400" i="1">
                <a:solidFill>
                  <a:schemeClr val="tx1"/>
                </a:solidFill>
                <a:latin typeface="Times New Roman" pitchFamily="18" charset="0"/>
                <a:cs typeface="Arial" pitchFamily="34" charset="0"/>
              </a:defRPr>
            </a:lvl3pPr>
            <a:lvl4pPr marL="1600200" indent="-228600" eaLnBrk="0" hangingPunct="0">
              <a:defRPr sz="2400" i="1">
                <a:solidFill>
                  <a:schemeClr val="tx1"/>
                </a:solidFill>
                <a:latin typeface="Times New Roman" pitchFamily="18" charset="0"/>
                <a:cs typeface="Arial" pitchFamily="34" charset="0"/>
              </a:defRPr>
            </a:lvl4pPr>
            <a:lvl5pPr marL="2057400" indent="-228600" eaLnBrk="0" hangingPunct="0">
              <a:defRPr sz="2400" i="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i="1">
                <a:solidFill>
                  <a:schemeClr val="tx1"/>
                </a:solidFill>
                <a:latin typeface="Times New Roman" pitchFamily="18" charset="0"/>
                <a:cs typeface="Arial" pitchFamily="34" charset="0"/>
              </a:defRPr>
            </a:lvl9pPr>
          </a:lstStyle>
          <a:p>
            <a:pPr eaLnBrk="1" hangingPunct="1"/>
            <a:r>
              <a:rPr lang="en-US"/>
              <a:t>State of Null (Truth)</a:t>
            </a:r>
          </a:p>
        </p:txBody>
      </p:sp>
      <p:sp>
        <p:nvSpPr>
          <p:cNvPr id="33" name="TextBox 32"/>
          <p:cNvSpPr txBox="1">
            <a:spLocks noChangeArrowheads="1"/>
          </p:cNvSpPr>
          <p:nvPr/>
        </p:nvSpPr>
        <p:spPr bwMode="auto">
          <a:xfrm>
            <a:off x="1362075" y="2590800"/>
            <a:ext cx="1381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itchFamily="18" charset="0"/>
                <a:cs typeface="Arial" pitchFamily="34" charset="0"/>
              </a:defRPr>
            </a:lvl1pPr>
            <a:lvl2pPr marL="742950" indent="-285750" eaLnBrk="0" hangingPunct="0">
              <a:defRPr sz="2400" i="1">
                <a:solidFill>
                  <a:schemeClr val="tx1"/>
                </a:solidFill>
                <a:latin typeface="Times New Roman" pitchFamily="18" charset="0"/>
                <a:cs typeface="Arial" pitchFamily="34" charset="0"/>
              </a:defRPr>
            </a:lvl2pPr>
            <a:lvl3pPr marL="1143000" indent="-228600" eaLnBrk="0" hangingPunct="0">
              <a:defRPr sz="2400" i="1">
                <a:solidFill>
                  <a:schemeClr val="tx1"/>
                </a:solidFill>
                <a:latin typeface="Times New Roman" pitchFamily="18" charset="0"/>
                <a:cs typeface="Arial" pitchFamily="34" charset="0"/>
              </a:defRPr>
            </a:lvl3pPr>
            <a:lvl4pPr marL="1600200" indent="-228600" eaLnBrk="0" hangingPunct="0">
              <a:defRPr sz="2400" i="1">
                <a:solidFill>
                  <a:schemeClr val="tx1"/>
                </a:solidFill>
                <a:latin typeface="Times New Roman" pitchFamily="18" charset="0"/>
                <a:cs typeface="Arial" pitchFamily="34" charset="0"/>
              </a:defRPr>
            </a:lvl4pPr>
            <a:lvl5pPr marL="2057400" indent="-228600" eaLnBrk="0" hangingPunct="0">
              <a:defRPr sz="2400" i="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i="1">
                <a:solidFill>
                  <a:schemeClr val="tx1"/>
                </a:solidFill>
                <a:latin typeface="Times New Roman" pitchFamily="18" charset="0"/>
                <a:cs typeface="Arial" pitchFamily="34" charset="0"/>
              </a:defRPr>
            </a:lvl9pPr>
          </a:lstStyle>
          <a:p>
            <a:pPr eaLnBrk="1" hangingPunct="1"/>
            <a:r>
              <a:rPr lang="en-US"/>
              <a:t>Decision:</a:t>
            </a:r>
          </a:p>
        </p:txBody>
      </p:sp>
    </p:spTree>
    <p:extLst>
      <p:ext uri="{BB962C8B-B14F-4D97-AF65-F5344CB8AC3E}">
        <p14:creationId xmlns:p14="http://schemas.microsoft.com/office/powerpoint/2010/main" val="3848742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412875"/>
            <a:ext cx="8382000" cy="5064125"/>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latin typeface="Times New Roman" pitchFamily="18" charset="0"/>
                <a:cs typeface="Times New Roman" pitchFamily="18" charset="0"/>
              </a:rPr>
              <a:t>A decision rule has to be made about when the difference between the sample and hypothesized population mean (under the null hypothesis) is small or large.</a:t>
            </a:r>
          </a:p>
          <a:p>
            <a:r>
              <a:rPr lang="en-US" smtClean="0">
                <a:latin typeface="Times New Roman" pitchFamily="18" charset="0"/>
                <a:cs typeface="Times New Roman" pitchFamily="18" charset="0"/>
              </a:rPr>
              <a:t>The </a:t>
            </a:r>
            <a:r>
              <a:rPr lang="en-US" smtClean="0">
                <a:solidFill>
                  <a:srgbClr val="FF3300"/>
                </a:solidFill>
                <a:latin typeface="Times New Roman" pitchFamily="18" charset="0"/>
                <a:cs typeface="Times New Roman" pitchFamily="18" charset="0"/>
              </a:rPr>
              <a:t>rejection region</a:t>
            </a:r>
            <a:r>
              <a:rPr lang="en-US" smtClean="0">
                <a:latin typeface="Times New Roman" pitchFamily="18" charset="0"/>
                <a:cs typeface="Times New Roman" pitchFamily="18" charset="0"/>
              </a:rPr>
              <a:t> is the area on the curve where the null hypothesis is rejected.  Here the value of the sample mean is too far from the hypothesized population mean to conclude that they are the same.</a:t>
            </a:r>
          </a:p>
          <a:p>
            <a:r>
              <a:rPr lang="en-US" smtClean="0">
                <a:latin typeface="Times New Roman" pitchFamily="18" charset="0"/>
                <a:cs typeface="Times New Roman" pitchFamily="18" charset="0"/>
              </a:rPr>
              <a:t>The </a:t>
            </a:r>
            <a:r>
              <a:rPr lang="en-US" smtClean="0">
                <a:solidFill>
                  <a:srgbClr val="FF3300"/>
                </a:solidFill>
                <a:latin typeface="Times New Roman" pitchFamily="18" charset="0"/>
                <a:cs typeface="Times New Roman" pitchFamily="18" charset="0"/>
              </a:rPr>
              <a:t>nonrejection region</a:t>
            </a:r>
            <a:r>
              <a:rPr lang="en-US" smtClean="0">
                <a:latin typeface="Times New Roman" pitchFamily="18" charset="0"/>
                <a:cs typeface="Times New Roman" pitchFamily="18" charset="0"/>
              </a:rPr>
              <a:t> is the area where the null hypothesis is not rejected.  Here the sample mean is close enough to the hypothesized population mean to conclude that the null hypothesis </a:t>
            </a:r>
            <a:r>
              <a:rPr lang="en-US" u="sng" smtClean="0">
                <a:latin typeface="Times New Roman" pitchFamily="18" charset="0"/>
                <a:cs typeface="Times New Roman" pitchFamily="18" charset="0"/>
              </a:rPr>
              <a:t>could</a:t>
            </a:r>
            <a:r>
              <a:rPr lang="en-US" smtClean="0">
                <a:latin typeface="Times New Roman" pitchFamily="18" charset="0"/>
                <a:cs typeface="Times New Roman" pitchFamily="18" charset="0"/>
              </a:rPr>
              <a:t> be true.</a:t>
            </a:r>
            <a:endParaRPr lang="en-US" smtClean="0">
              <a:latin typeface="Times New Roman" pitchFamily="18" charset="0"/>
              <a:cs typeface="Times New Roman" pitchFamily="18" charset="0"/>
            </a:endParaRPr>
          </a:p>
        </p:txBody>
      </p:sp>
      <p:sp>
        <p:nvSpPr>
          <p:cNvPr id="3" name="Title 3"/>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Step 4: Decision Rule</a:t>
            </a:r>
            <a:endParaRPr lang="en-US" dirty="0" smtClean="0">
              <a:solidFill>
                <a:schemeClr val="tx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5"/>
          <p:cNvSpPr txBox="1">
            <a:spLocks/>
          </p:cNvSpPr>
          <p:nvPr/>
        </p:nvSpPr>
        <p:spPr>
          <a:xfrm>
            <a:off x="381000" y="230188"/>
            <a:ext cx="838200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Rejection and </a:t>
            </a:r>
            <a:r>
              <a:rPr lang="en-US" dirty="0" err="1" smtClean="0">
                <a:solidFill>
                  <a:schemeClr val="tx2">
                    <a:lumMod val="60000"/>
                    <a:lumOff val="40000"/>
                  </a:schemeClr>
                </a:solidFill>
                <a:latin typeface="Times New Roman" pitchFamily="18" charset="0"/>
                <a:cs typeface="Times New Roman" pitchFamily="18" charset="0"/>
              </a:rPr>
              <a:t>Nonrejection</a:t>
            </a:r>
            <a:r>
              <a:rPr lang="en-US" dirty="0" smtClean="0">
                <a:solidFill>
                  <a:schemeClr val="tx2">
                    <a:lumMod val="60000"/>
                    <a:lumOff val="40000"/>
                  </a:schemeClr>
                </a:solidFill>
                <a:latin typeface="Times New Roman" pitchFamily="18" charset="0"/>
                <a:cs typeface="Times New Roman" pitchFamily="18" charset="0"/>
              </a:rPr>
              <a:t> Regions</a:t>
            </a:r>
            <a:endParaRPr lang="en-US" dirty="0" smtClean="0">
              <a:solidFill>
                <a:schemeClr val="tx2">
                  <a:lumMod val="60000"/>
                  <a:lumOff val="40000"/>
                </a:schemeClr>
              </a:solidFill>
              <a:latin typeface="Times New Roman" pitchFamily="18" charset="0"/>
              <a:cs typeface="Times New Roman" pitchFamily="18" charset="0"/>
            </a:endParaRPr>
          </a:p>
        </p:txBody>
      </p:sp>
      <p:grpSp>
        <p:nvGrpSpPr>
          <p:cNvPr id="3" name="Group 24"/>
          <p:cNvGrpSpPr>
            <a:grpSpLocks/>
          </p:cNvGrpSpPr>
          <p:nvPr/>
        </p:nvGrpSpPr>
        <p:grpSpPr bwMode="auto">
          <a:xfrm>
            <a:off x="381000" y="1371600"/>
            <a:ext cx="8458200" cy="4645025"/>
            <a:chOff x="564" y="962"/>
            <a:chExt cx="4632" cy="2397"/>
          </a:xfrm>
        </p:grpSpPr>
        <p:sp>
          <p:nvSpPr>
            <p:cNvPr id="4" name="Rectangle 5"/>
            <p:cNvSpPr>
              <a:spLocks noChangeArrowheads="1"/>
            </p:cNvSpPr>
            <p:nvPr/>
          </p:nvSpPr>
          <p:spPr bwMode="auto">
            <a:xfrm>
              <a:off x="564" y="962"/>
              <a:ext cx="4632" cy="2397"/>
            </a:xfrm>
            <a:prstGeom prst="rect">
              <a:avLst/>
            </a:prstGeom>
            <a:noFill/>
            <a:ln w="76200">
              <a:solidFill>
                <a:srgbClr val="F6BF69"/>
              </a:solidFill>
              <a:miter lim="800000"/>
              <a:headEnd/>
              <a:tailEnd/>
            </a:ln>
          </p:spPr>
          <p:txBody>
            <a:bodyPr wrap="none" anchor="ctr"/>
            <a:lstStyle/>
            <a:p>
              <a:pPr eaLnBrk="0" hangingPunct="0"/>
              <a:endParaRPr lang="en-US" sz="2800" i="0">
                <a:solidFill>
                  <a:srgbClr val="000000"/>
                </a:solidFill>
              </a:endParaRPr>
            </a:p>
          </p:txBody>
        </p:sp>
        <p:sp>
          <p:nvSpPr>
            <p:cNvPr id="5" name="Freeform 6"/>
            <p:cNvSpPr>
              <a:spLocks/>
            </p:cNvSpPr>
            <p:nvPr/>
          </p:nvSpPr>
          <p:spPr bwMode="auto">
            <a:xfrm>
              <a:off x="799" y="1109"/>
              <a:ext cx="3506" cy="1280"/>
            </a:xfrm>
            <a:custGeom>
              <a:avLst/>
              <a:gdLst>
                <a:gd name="T0" fmla="*/ 105 w 3506"/>
                <a:gd name="T1" fmla="*/ 1256 h 1279"/>
                <a:gd name="T2" fmla="*/ 217 w 3506"/>
                <a:gd name="T3" fmla="*/ 1244 h 1279"/>
                <a:gd name="T4" fmla="*/ 330 w 3506"/>
                <a:gd name="T5" fmla="*/ 1226 h 1279"/>
                <a:gd name="T6" fmla="*/ 442 w 3506"/>
                <a:gd name="T7" fmla="*/ 1202 h 1279"/>
                <a:gd name="T8" fmla="*/ 554 w 3506"/>
                <a:gd name="T9" fmla="*/ 1167 h 1279"/>
                <a:gd name="T10" fmla="*/ 666 w 3506"/>
                <a:gd name="T11" fmla="*/ 1122 h 1279"/>
                <a:gd name="T12" fmla="*/ 779 w 3506"/>
                <a:gd name="T13" fmla="*/ 1064 h 1279"/>
                <a:gd name="T14" fmla="*/ 891 w 3506"/>
                <a:gd name="T15" fmla="*/ 992 h 1279"/>
                <a:gd name="T16" fmla="*/ 1003 w 3506"/>
                <a:gd name="T17" fmla="*/ 905 h 1279"/>
                <a:gd name="T18" fmla="*/ 1117 w 3506"/>
                <a:gd name="T19" fmla="*/ 805 h 1279"/>
                <a:gd name="T20" fmla="*/ 1230 w 3506"/>
                <a:gd name="T21" fmla="*/ 692 h 1279"/>
                <a:gd name="T22" fmla="*/ 1342 w 3506"/>
                <a:gd name="T23" fmla="*/ 573 h 1279"/>
                <a:gd name="T24" fmla="*/ 1454 w 3506"/>
                <a:gd name="T25" fmla="*/ 449 h 1279"/>
                <a:gd name="T26" fmla="*/ 1566 w 3506"/>
                <a:gd name="T27" fmla="*/ 328 h 1279"/>
                <a:gd name="T28" fmla="*/ 1679 w 3506"/>
                <a:gd name="T29" fmla="*/ 217 h 1279"/>
                <a:gd name="T30" fmla="*/ 1791 w 3506"/>
                <a:gd name="T31" fmla="*/ 123 h 1279"/>
                <a:gd name="T32" fmla="*/ 1903 w 3506"/>
                <a:gd name="T33" fmla="*/ 52 h 1279"/>
                <a:gd name="T34" fmla="*/ 2015 w 3506"/>
                <a:gd name="T35" fmla="*/ 10 h 1279"/>
                <a:gd name="T36" fmla="*/ 2129 w 3506"/>
                <a:gd name="T37" fmla="*/ 0 h 1279"/>
                <a:gd name="T38" fmla="*/ 2242 w 3506"/>
                <a:gd name="T39" fmla="*/ 22 h 1279"/>
                <a:gd name="T40" fmla="*/ 2354 w 3506"/>
                <a:gd name="T41" fmla="*/ 75 h 1279"/>
                <a:gd name="T42" fmla="*/ 2466 w 3506"/>
                <a:gd name="T43" fmla="*/ 155 h 1279"/>
                <a:gd name="T44" fmla="*/ 2578 w 3506"/>
                <a:gd name="T45" fmla="*/ 256 h 1279"/>
                <a:gd name="T46" fmla="*/ 2691 w 3506"/>
                <a:gd name="T47" fmla="*/ 372 h 1279"/>
                <a:gd name="T48" fmla="*/ 2803 w 3506"/>
                <a:gd name="T49" fmla="*/ 495 h 1279"/>
                <a:gd name="T50" fmla="*/ 2915 w 3506"/>
                <a:gd name="T51" fmla="*/ 618 h 1279"/>
                <a:gd name="T52" fmla="*/ 3027 w 3506"/>
                <a:gd name="T53" fmla="*/ 736 h 1279"/>
                <a:gd name="T54" fmla="*/ 3140 w 3506"/>
                <a:gd name="T55" fmla="*/ 844 h 1279"/>
                <a:gd name="T56" fmla="*/ 3252 w 3506"/>
                <a:gd name="T57" fmla="*/ 940 h 1279"/>
                <a:gd name="T58" fmla="*/ 3366 w 3506"/>
                <a:gd name="T59" fmla="*/ 1021 h 1279"/>
                <a:gd name="T60" fmla="*/ 3478 w 3506"/>
                <a:gd name="T61" fmla="*/ 1088 h 1279"/>
                <a:gd name="T62" fmla="*/ 3428 w 3506"/>
                <a:gd name="T63" fmla="*/ 1278 h 1279"/>
                <a:gd name="T64" fmla="*/ 3316 w 3506"/>
                <a:gd name="T65" fmla="*/ 1278 h 1279"/>
                <a:gd name="T66" fmla="*/ 3204 w 3506"/>
                <a:gd name="T67" fmla="*/ 1278 h 1279"/>
                <a:gd name="T68" fmla="*/ 3092 w 3506"/>
                <a:gd name="T69" fmla="*/ 1278 h 1279"/>
                <a:gd name="T70" fmla="*/ 2979 w 3506"/>
                <a:gd name="T71" fmla="*/ 1278 h 1279"/>
                <a:gd name="T72" fmla="*/ 2867 w 3506"/>
                <a:gd name="T73" fmla="*/ 1278 h 1279"/>
                <a:gd name="T74" fmla="*/ 2753 w 3506"/>
                <a:gd name="T75" fmla="*/ 1278 h 1279"/>
                <a:gd name="T76" fmla="*/ 2641 w 3506"/>
                <a:gd name="T77" fmla="*/ 1278 h 1279"/>
                <a:gd name="T78" fmla="*/ 2529 w 3506"/>
                <a:gd name="T79" fmla="*/ 1278 h 1279"/>
                <a:gd name="T80" fmla="*/ 2416 w 3506"/>
                <a:gd name="T81" fmla="*/ 1278 h 1279"/>
                <a:gd name="T82" fmla="*/ 2304 w 3506"/>
                <a:gd name="T83" fmla="*/ 1278 h 1279"/>
                <a:gd name="T84" fmla="*/ 2192 w 3506"/>
                <a:gd name="T85" fmla="*/ 1278 h 1279"/>
                <a:gd name="T86" fmla="*/ 2079 w 3506"/>
                <a:gd name="T87" fmla="*/ 1278 h 1279"/>
                <a:gd name="T88" fmla="*/ 1967 w 3506"/>
                <a:gd name="T89" fmla="*/ 1278 h 1279"/>
                <a:gd name="T90" fmla="*/ 1855 w 3506"/>
                <a:gd name="T91" fmla="*/ 1278 h 1279"/>
                <a:gd name="T92" fmla="*/ 1743 w 3506"/>
                <a:gd name="T93" fmla="*/ 1278 h 1279"/>
                <a:gd name="T94" fmla="*/ 1630 w 3506"/>
                <a:gd name="T95" fmla="*/ 1278 h 1279"/>
                <a:gd name="T96" fmla="*/ 1516 w 3506"/>
                <a:gd name="T97" fmla="*/ 1278 h 1279"/>
                <a:gd name="T98" fmla="*/ 1404 w 3506"/>
                <a:gd name="T99" fmla="*/ 1278 h 1279"/>
                <a:gd name="T100" fmla="*/ 1292 w 3506"/>
                <a:gd name="T101" fmla="*/ 1278 h 1279"/>
                <a:gd name="T102" fmla="*/ 1180 w 3506"/>
                <a:gd name="T103" fmla="*/ 1278 h 1279"/>
                <a:gd name="T104" fmla="*/ 1067 w 3506"/>
                <a:gd name="T105" fmla="*/ 1278 h 1279"/>
                <a:gd name="T106" fmla="*/ 955 w 3506"/>
                <a:gd name="T107" fmla="*/ 1278 h 1279"/>
                <a:gd name="T108" fmla="*/ 843 w 3506"/>
                <a:gd name="T109" fmla="*/ 1278 h 1279"/>
                <a:gd name="T110" fmla="*/ 731 w 3506"/>
                <a:gd name="T111" fmla="*/ 1278 h 1279"/>
                <a:gd name="T112" fmla="*/ 617 w 3506"/>
                <a:gd name="T113" fmla="*/ 1278 h 1279"/>
                <a:gd name="T114" fmla="*/ 504 w 3506"/>
                <a:gd name="T115" fmla="*/ 1278 h 1279"/>
                <a:gd name="T116" fmla="*/ 392 w 3506"/>
                <a:gd name="T117" fmla="*/ 1278 h 1279"/>
                <a:gd name="T118" fmla="*/ 280 w 3506"/>
                <a:gd name="T119" fmla="*/ 1278 h 1279"/>
                <a:gd name="T120" fmla="*/ 167 w 3506"/>
                <a:gd name="T121" fmla="*/ 1278 h 1279"/>
                <a:gd name="T122" fmla="*/ 55 w 3506"/>
                <a:gd name="T123" fmla="*/ 1278 h 127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06"/>
                <a:gd name="T187" fmla="*/ 0 h 1279"/>
                <a:gd name="T188" fmla="*/ 3506 w 3506"/>
                <a:gd name="T189" fmla="*/ 1279 h 127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06" h="1279">
                  <a:moveTo>
                    <a:pt x="0" y="1265"/>
                  </a:moveTo>
                  <a:lnTo>
                    <a:pt x="7" y="1264"/>
                  </a:lnTo>
                  <a:lnTo>
                    <a:pt x="12" y="1264"/>
                  </a:lnTo>
                  <a:lnTo>
                    <a:pt x="20" y="1262"/>
                  </a:lnTo>
                  <a:lnTo>
                    <a:pt x="27" y="1262"/>
                  </a:lnTo>
                  <a:lnTo>
                    <a:pt x="34" y="1262"/>
                  </a:lnTo>
                  <a:lnTo>
                    <a:pt x="41" y="1261"/>
                  </a:lnTo>
                  <a:lnTo>
                    <a:pt x="48" y="1261"/>
                  </a:lnTo>
                  <a:lnTo>
                    <a:pt x="55" y="1260"/>
                  </a:lnTo>
                  <a:lnTo>
                    <a:pt x="62" y="1260"/>
                  </a:lnTo>
                  <a:lnTo>
                    <a:pt x="69" y="1259"/>
                  </a:lnTo>
                  <a:lnTo>
                    <a:pt x="77" y="1259"/>
                  </a:lnTo>
                  <a:lnTo>
                    <a:pt x="84" y="1258"/>
                  </a:lnTo>
                  <a:lnTo>
                    <a:pt x="91" y="1258"/>
                  </a:lnTo>
                  <a:lnTo>
                    <a:pt x="98" y="1257"/>
                  </a:lnTo>
                  <a:lnTo>
                    <a:pt x="105" y="1256"/>
                  </a:lnTo>
                  <a:lnTo>
                    <a:pt x="112" y="1256"/>
                  </a:lnTo>
                  <a:lnTo>
                    <a:pt x="118" y="1255"/>
                  </a:lnTo>
                  <a:lnTo>
                    <a:pt x="125" y="1255"/>
                  </a:lnTo>
                  <a:lnTo>
                    <a:pt x="132" y="1254"/>
                  </a:lnTo>
                  <a:lnTo>
                    <a:pt x="139" y="1253"/>
                  </a:lnTo>
                  <a:lnTo>
                    <a:pt x="146" y="1253"/>
                  </a:lnTo>
                  <a:lnTo>
                    <a:pt x="153" y="1251"/>
                  </a:lnTo>
                  <a:lnTo>
                    <a:pt x="160" y="1250"/>
                  </a:lnTo>
                  <a:lnTo>
                    <a:pt x="167" y="1250"/>
                  </a:lnTo>
                  <a:lnTo>
                    <a:pt x="175" y="1249"/>
                  </a:lnTo>
                  <a:lnTo>
                    <a:pt x="182" y="1248"/>
                  </a:lnTo>
                  <a:lnTo>
                    <a:pt x="189" y="1248"/>
                  </a:lnTo>
                  <a:lnTo>
                    <a:pt x="196" y="1247"/>
                  </a:lnTo>
                  <a:lnTo>
                    <a:pt x="203" y="1246"/>
                  </a:lnTo>
                  <a:lnTo>
                    <a:pt x="210" y="1245"/>
                  </a:lnTo>
                  <a:lnTo>
                    <a:pt x="217" y="1244"/>
                  </a:lnTo>
                  <a:lnTo>
                    <a:pt x="225" y="1243"/>
                  </a:lnTo>
                  <a:lnTo>
                    <a:pt x="232" y="1241"/>
                  </a:lnTo>
                  <a:lnTo>
                    <a:pt x="239" y="1241"/>
                  </a:lnTo>
                  <a:lnTo>
                    <a:pt x="246" y="1240"/>
                  </a:lnTo>
                  <a:lnTo>
                    <a:pt x="253" y="1239"/>
                  </a:lnTo>
                  <a:lnTo>
                    <a:pt x="258" y="1238"/>
                  </a:lnTo>
                  <a:lnTo>
                    <a:pt x="266" y="1237"/>
                  </a:lnTo>
                  <a:lnTo>
                    <a:pt x="273" y="1236"/>
                  </a:lnTo>
                  <a:lnTo>
                    <a:pt x="280" y="1235"/>
                  </a:lnTo>
                  <a:lnTo>
                    <a:pt x="287" y="1234"/>
                  </a:lnTo>
                  <a:lnTo>
                    <a:pt x="294" y="1233"/>
                  </a:lnTo>
                  <a:lnTo>
                    <a:pt x="301" y="1231"/>
                  </a:lnTo>
                  <a:lnTo>
                    <a:pt x="308" y="1230"/>
                  </a:lnTo>
                  <a:lnTo>
                    <a:pt x="315" y="1229"/>
                  </a:lnTo>
                  <a:lnTo>
                    <a:pt x="323" y="1227"/>
                  </a:lnTo>
                  <a:lnTo>
                    <a:pt x="330" y="1226"/>
                  </a:lnTo>
                  <a:lnTo>
                    <a:pt x="337" y="1225"/>
                  </a:lnTo>
                  <a:lnTo>
                    <a:pt x="344" y="1224"/>
                  </a:lnTo>
                  <a:lnTo>
                    <a:pt x="351" y="1222"/>
                  </a:lnTo>
                  <a:lnTo>
                    <a:pt x="358" y="1222"/>
                  </a:lnTo>
                  <a:lnTo>
                    <a:pt x="365" y="1219"/>
                  </a:lnTo>
                  <a:lnTo>
                    <a:pt x="372" y="1218"/>
                  </a:lnTo>
                  <a:lnTo>
                    <a:pt x="380" y="1217"/>
                  </a:lnTo>
                  <a:lnTo>
                    <a:pt x="387" y="1215"/>
                  </a:lnTo>
                  <a:lnTo>
                    <a:pt x="392" y="1214"/>
                  </a:lnTo>
                  <a:lnTo>
                    <a:pt x="399" y="1212"/>
                  </a:lnTo>
                  <a:lnTo>
                    <a:pt x="406" y="1210"/>
                  </a:lnTo>
                  <a:lnTo>
                    <a:pt x="413" y="1208"/>
                  </a:lnTo>
                  <a:lnTo>
                    <a:pt x="421" y="1207"/>
                  </a:lnTo>
                  <a:lnTo>
                    <a:pt x="428" y="1205"/>
                  </a:lnTo>
                  <a:lnTo>
                    <a:pt x="435" y="1203"/>
                  </a:lnTo>
                  <a:lnTo>
                    <a:pt x="442" y="1202"/>
                  </a:lnTo>
                  <a:lnTo>
                    <a:pt x="449" y="1199"/>
                  </a:lnTo>
                  <a:lnTo>
                    <a:pt x="456" y="1197"/>
                  </a:lnTo>
                  <a:lnTo>
                    <a:pt x="463" y="1196"/>
                  </a:lnTo>
                  <a:lnTo>
                    <a:pt x="470" y="1194"/>
                  </a:lnTo>
                  <a:lnTo>
                    <a:pt x="478" y="1192"/>
                  </a:lnTo>
                  <a:lnTo>
                    <a:pt x="485" y="1189"/>
                  </a:lnTo>
                  <a:lnTo>
                    <a:pt x="492" y="1187"/>
                  </a:lnTo>
                  <a:lnTo>
                    <a:pt x="499" y="1185"/>
                  </a:lnTo>
                  <a:lnTo>
                    <a:pt x="504" y="1184"/>
                  </a:lnTo>
                  <a:lnTo>
                    <a:pt x="511" y="1181"/>
                  </a:lnTo>
                  <a:lnTo>
                    <a:pt x="519" y="1178"/>
                  </a:lnTo>
                  <a:lnTo>
                    <a:pt x="526" y="1177"/>
                  </a:lnTo>
                  <a:lnTo>
                    <a:pt x="533" y="1174"/>
                  </a:lnTo>
                  <a:lnTo>
                    <a:pt x="540" y="1172"/>
                  </a:lnTo>
                  <a:lnTo>
                    <a:pt x="547" y="1169"/>
                  </a:lnTo>
                  <a:lnTo>
                    <a:pt x="554" y="1167"/>
                  </a:lnTo>
                  <a:lnTo>
                    <a:pt x="561" y="1165"/>
                  </a:lnTo>
                  <a:lnTo>
                    <a:pt x="568" y="1162"/>
                  </a:lnTo>
                  <a:lnTo>
                    <a:pt x="576" y="1160"/>
                  </a:lnTo>
                  <a:lnTo>
                    <a:pt x="583" y="1156"/>
                  </a:lnTo>
                  <a:lnTo>
                    <a:pt x="590" y="1154"/>
                  </a:lnTo>
                  <a:lnTo>
                    <a:pt x="597" y="1152"/>
                  </a:lnTo>
                  <a:lnTo>
                    <a:pt x="604" y="1148"/>
                  </a:lnTo>
                  <a:lnTo>
                    <a:pt x="611" y="1146"/>
                  </a:lnTo>
                  <a:lnTo>
                    <a:pt x="617" y="1143"/>
                  </a:lnTo>
                  <a:lnTo>
                    <a:pt x="624" y="1141"/>
                  </a:lnTo>
                  <a:lnTo>
                    <a:pt x="631" y="1137"/>
                  </a:lnTo>
                  <a:lnTo>
                    <a:pt x="638" y="1134"/>
                  </a:lnTo>
                  <a:lnTo>
                    <a:pt x="645" y="1132"/>
                  </a:lnTo>
                  <a:lnTo>
                    <a:pt x="652" y="1128"/>
                  </a:lnTo>
                  <a:lnTo>
                    <a:pt x="659" y="1125"/>
                  </a:lnTo>
                  <a:lnTo>
                    <a:pt x="666" y="1122"/>
                  </a:lnTo>
                  <a:lnTo>
                    <a:pt x="674" y="1119"/>
                  </a:lnTo>
                  <a:lnTo>
                    <a:pt x="681" y="1115"/>
                  </a:lnTo>
                  <a:lnTo>
                    <a:pt x="688" y="1112"/>
                  </a:lnTo>
                  <a:lnTo>
                    <a:pt x="695" y="1109"/>
                  </a:lnTo>
                  <a:lnTo>
                    <a:pt x="702" y="1105"/>
                  </a:lnTo>
                  <a:lnTo>
                    <a:pt x="709" y="1102"/>
                  </a:lnTo>
                  <a:lnTo>
                    <a:pt x="716" y="1099"/>
                  </a:lnTo>
                  <a:lnTo>
                    <a:pt x="723" y="1094"/>
                  </a:lnTo>
                  <a:lnTo>
                    <a:pt x="731" y="1091"/>
                  </a:lnTo>
                  <a:lnTo>
                    <a:pt x="738" y="1088"/>
                  </a:lnTo>
                  <a:lnTo>
                    <a:pt x="745" y="1084"/>
                  </a:lnTo>
                  <a:lnTo>
                    <a:pt x="752" y="1080"/>
                  </a:lnTo>
                  <a:lnTo>
                    <a:pt x="759" y="1076"/>
                  </a:lnTo>
                  <a:lnTo>
                    <a:pt x="764" y="1072"/>
                  </a:lnTo>
                  <a:lnTo>
                    <a:pt x="772" y="1068"/>
                  </a:lnTo>
                  <a:lnTo>
                    <a:pt x="779" y="1064"/>
                  </a:lnTo>
                  <a:lnTo>
                    <a:pt x="786" y="1060"/>
                  </a:lnTo>
                  <a:lnTo>
                    <a:pt x="793" y="1055"/>
                  </a:lnTo>
                  <a:lnTo>
                    <a:pt x="800" y="1051"/>
                  </a:lnTo>
                  <a:lnTo>
                    <a:pt x="807" y="1048"/>
                  </a:lnTo>
                  <a:lnTo>
                    <a:pt x="814" y="1043"/>
                  </a:lnTo>
                  <a:lnTo>
                    <a:pt x="821" y="1039"/>
                  </a:lnTo>
                  <a:lnTo>
                    <a:pt x="829" y="1034"/>
                  </a:lnTo>
                  <a:lnTo>
                    <a:pt x="836" y="1030"/>
                  </a:lnTo>
                  <a:lnTo>
                    <a:pt x="843" y="1026"/>
                  </a:lnTo>
                  <a:lnTo>
                    <a:pt x="850" y="1021"/>
                  </a:lnTo>
                  <a:lnTo>
                    <a:pt x="857" y="1017"/>
                  </a:lnTo>
                  <a:lnTo>
                    <a:pt x="864" y="1011"/>
                  </a:lnTo>
                  <a:lnTo>
                    <a:pt x="871" y="1007"/>
                  </a:lnTo>
                  <a:lnTo>
                    <a:pt x="878" y="1002"/>
                  </a:lnTo>
                  <a:lnTo>
                    <a:pt x="884" y="997"/>
                  </a:lnTo>
                  <a:lnTo>
                    <a:pt x="891" y="992"/>
                  </a:lnTo>
                  <a:lnTo>
                    <a:pt x="898" y="987"/>
                  </a:lnTo>
                  <a:lnTo>
                    <a:pt x="905" y="982"/>
                  </a:lnTo>
                  <a:lnTo>
                    <a:pt x="912" y="977"/>
                  </a:lnTo>
                  <a:lnTo>
                    <a:pt x="919" y="971"/>
                  </a:lnTo>
                  <a:lnTo>
                    <a:pt x="927" y="967"/>
                  </a:lnTo>
                  <a:lnTo>
                    <a:pt x="934" y="961"/>
                  </a:lnTo>
                  <a:lnTo>
                    <a:pt x="941" y="956"/>
                  </a:lnTo>
                  <a:lnTo>
                    <a:pt x="948" y="950"/>
                  </a:lnTo>
                  <a:lnTo>
                    <a:pt x="955" y="946"/>
                  </a:lnTo>
                  <a:lnTo>
                    <a:pt x="962" y="940"/>
                  </a:lnTo>
                  <a:lnTo>
                    <a:pt x="969" y="934"/>
                  </a:lnTo>
                  <a:lnTo>
                    <a:pt x="976" y="928"/>
                  </a:lnTo>
                  <a:lnTo>
                    <a:pt x="984" y="923"/>
                  </a:lnTo>
                  <a:lnTo>
                    <a:pt x="991" y="917"/>
                  </a:lnTo>
                  <a:lnTo>
                    <a:pt x="996" y="911"/>
                  </a:lnTo>
                  <a:lnTo>
                    <a:pt x="1003" y="905"/>
                  </a:lnTo>
                  <a:lnTo>
                    <a:pt x="1010" y="899"/>
                  </a:lnTo>
                  <a:lnTo>
                    <a:pt x="1017" y="894"/>
                  </a:lnTo>
                  <a:lnTo>
                    <a:pt x="1025" y="887"/>
                  </a:lnTo>
                  <a:lnTo>
                    <a:pt x="1032" y="882"/>
                  </a:lnTo>
                  <a:lnTo>
                    <a:pt x="1039" y="876"/>
                  </a:lnTo>
                  <a:lnTo>
                    <a:pt x="1046" y="869"/>
                  </a:lnTo>
                  <a:lnTo>
                    <a:pt x="1053" y="863"/>
                  </a:lnTo>
                  <a:lnTo>
                    <a:pt x="1060" y="857"/>
                  </a:lnTo>
                  <a:lnTo>
                    <a:pt x="1067" y="851"/>
                  </a:lnTo>
                  <a:lnTo>
                    <a:pt x="1074" y="844"/>
                  </a:lnTo>
                  <a:lnTo>
                    <a:pt x="1082" y="837"/>
                  </a:lnTo>
                  <a:lnTo>
                    <a:pt x="1089" y="832"/>
                  </a:lnTo>
                  <a:lnTo>
                    <a:pt x="1096" y="825"/>
                  </a:lnTo>
                  <a:lnTo>
                    <a:pt x="1103" y="818"/>
                  </a:lnTo>
                  <a:lnTo>
                    <a:pt x="1110" y="812"/>
                  </a:lnTo>
                  <a:lnTo>
                    <a:pt x="1117" y="805"/>
                  </a:lnTo>
                  <a:lnTo>
                    <a:pt x="1124" y="798"/>
                  </a:lnTo>
                  <a:lnTo>
                    <a:pt x="1130" y="792"/>
                  </a:lnTo>
                  <a:lnTo>
                    <a:pt x="1137" y="785"/>
                  </a:lnTo>
                  <a:lnTo>
                    <a:pt x="1144" y="779"/>
                  </a:lnTo>
                  <a:lnTo>
                    <a:pt x="1151" y="771"/>
                  </a:lnTo>
                  <a:lnTo>
                    <a:pt x="1158" y="764"/>
                  </a:lnTo>
                  <a:lnTo>
                    <a:pt x="1165" y="757"/>
                  </a:lnTo>
                  <a:lnTo>
                    <a:pt x="1172" y="751"/>
                  </a:lnTo>
                  <a:lnTo>
                    <a:pt x="1180" y="743"/>
                  </a:lnTo>
                  <a:lnTo>
                    <a:pt x="1187" y="736"/>
                  </a:lnTo>
                  <a:lnTo>
                    <a:pt x="1194" y="729"/>
                  </a:lnTo>
                  <a:lnTo>
                    <a:pt x="1201" y="722"/>
                  </a:lnTo>
                  <a:lnTo>
                    <a:pt x="1208" y="714"/>
                  </a:lnTo>
                  <a:lnTo>
                    <a:pt x="1215" y="708"/>
                  </a:lnTo>
                  <a:lnTo>
                    <a:pt x="1222" y="700"/>
                  </a:lnTo>
                  <a:lnTo>
                    <a:pt x="1230" y="692"/>
                  </a:lnTo>
                  <a:lnTo>
                    <a:pt x="1237" y="686"/>
                  </a:lnTo>
                  <a:lnTo>
                    <a:pt x="1244" y="678"/>
                  </a:lnTo>
                  <a:lnTo>
                    <a:pt x="1251" y="671"/>
                  </a:lnTo>
                  <a:lnTo>
                    <a:pt x="1258" y="663"/>
                  </a:lnTo>
                  <a:lnTo>
                    <a:pt x="1263" y="656"/>
                  </a:lnTo>
                  <a:lnTo>
                    <a:pt x="1270" y="648"/>
                  </a:lnTo>
                  <a:lnTo>
                    <a:pt x="1278" y="641"/>
                  </a:lnTo>
                  <a:lnTo>
                    <a:pt x="1285" y="633"/>
                  </a:lnTo>
                  <a:lnTo>
                    <a:pt x="1292" y="626"/>
                  </a:lnTo>
                  <a:lnTo>
                    <a:pt x="1299" y="618"/>
                  </a:lnTo>
                  <a:lnTo>
                    <a:pt x="1306" y="610"/>
                  </a:lnTo>
                  <a:lnTo>
                    <a:pt x="1313" y="602"/>
                  </a:lnTo>
                  <a:lnTo>
                    <a:pt x="1320" y="596"/>
                  </a:lnTo>
                  <a:lnTo>
                    <a:pt x="1328" y="588"/>
                  </a:lnTo>
                  <a:lnTo>
                    <a:pt x="1335" y="580"/>
                  </a:lnTo>
                  <a:lnTo>
                    <a:pt x="1342" y="573"/>
                  </a:lnTo>
                  <a:lnTo>
                    <a:pt x="1349" y="565"/>
                  </a:lnTo>
                  <a:lnTo>
                    <a:pt x="1356" y="557"/>
                  </a:lnTo>
                  <a:lnTo>
                    <a:pt x="1363" y="549"/>
                  </a:lnTo>
                  <a:lnTo>
                    <a:pt x="1370" y="542"/>
                  </a:lnTo>
                  <a:lnTo>
                    <a:pt x="1376" y="534"/>
                  </a:lnTo>
                  <a:lnTo>
                    <a:pt x="1383" y="526"/>
                  </a:lnTo>
                  <a:lnTo>
                    <a:pt x="1390" y="518"/>
                  </a:lnTo>
                  <a:lnTo>
                    <a:pt x="1397" y="511"/>
                  </a:lnTo>
                  <a:lnTo>
                    <a:pt x="1404" y="503"/>
                  </a:lnTo>
                  <a:lnTo>
                    <a:pt x="1411" y="495"/>
                  </a:lnTo>
                  <a:lnTo>
                    <a:pt x="1418" y="487"/>
                  </a:lnTo>
                  <a:lnTo>
                    <a:pt x="1426" y="480"/>
                  </a:lnTo>
                  <a:lnTo>
                    <a:pt x="1433" y="472"/>
                  </a:lnTo>
                  <a:lnTo>
                    <a:pt x="1440" y="464"/>
                  </a:lnTo>
                  <a:lnTo>
                    <a:pt x="1447" y="456"/>
                  </a:lnTo>
                  <a:lnTo>
                    <a:pt x="1454" y="449"/>
                  </a:lnTo>
                  <a:lnTo>
                    <a:pt x="1461" y="441"/>
                  </a:lnTo>
                  <a:lnTo>
                    <a:pt x="1468" y="433"/>
                  </a:lnTo>
                  <a:lnTo>
                    <a:pt x="1475" y="425"/>
                  </a:lnTo>
                  <a:lnTo>
                    <a:pt x="1483" y="418"/>
                  </a:lnTo>
                  <a:lnTo>
                    <a:pt x="1490" y="410"/>
                  </a:lnTo>
                  <a:lnTo>
                    <a:pt x="1495" y="402"/>
                  </a:lnTo>
                  <a:lnTo>
                    <a:pt x="1502" y="394"/>
                  </a:lnTo>
                  <a:lnTo>
                    <a:pt x="1509" y="388"/>
                  </a:lnTo>
                  <a:lnTo>
                    <a:pt x="1516" y="380"/>
                  </a:lnTo>
                  <a:lnTo>
                    <a:pt x="1524" y="372"/>
                  </a:lnTo>
                  <a:lnTo>
                    <a:pt x="1531" y="364"/>
                  </a:lnTo>
                  <a:lnTo>
                    <a:pt x="1538" y="357"/>
                  </a:lnTo>
                  <a:lnTo>
                    <a:pt x="1545" y="350"/>
                  </a:lnTo>
                  <a:lnTo>
                    <a:pt x="1552" y="342"/>
                  </a:lnTo>
                  <a:lnTo>
                    <a:pt x="1559" y="334"/>
                  </a:lnTo>
                  <a:lnTo>
                    <a:pt x="1566" y="328"/>
                  </a:lnTo>
                  <a:lnTo>
                    <a:pt x="1573" y="320"/>
                  </a:lnTo>
                  <a:lnTo>
                    <a:pt x="1581" y="313"/>
                  </a:lnTo>
                  <a:lnTo>
                    <a:pt x="1588" y="306"/>
                  </a:lnTo>
                  <a:lnTo>
                    <a:pt x="1595" y="298"/>
                  </a:lnTo>
                  <a:lnTo>
                    <a:pt x="1602" y="291"/>
                  </a:lnTo>
                  <a:lnTo>
                    <a:pt x="1609" y="285"/>
                  </a:lnTo>
                  <a:lnTo>
                    <a:pt x="1616" y="277"/>
                  </a:lnTo>
                  <a:lnTo>
                    <a:pt x="1623" y="270"/>
                  </a:lnTo>
                  <a:lnTo>
                    <a:pt x="1630" y="264"/>
                  </a:lnTo>
                  <a:lnTo>
                    <a:pt x="1636" y="256"/>
                  </a:lnTo>
                  <a:lnTo>
                    <a:pt x="1643" y="249"/>
                  </a:lnTo>
                  <a:lnTo>
                    <a:pt x="1650" y="243"/>
                  </a:lnTo>
                  <a:lnTo>
                    <a:pt x="1657" y="236"/>
                  </a:lnTo>
                  <a:lnTo>
                    <a:pt x="1664" y="229"/>
                  </a:lnTo>
                  <a:lnTo>
                    <a:pt x="1671" y="223"/>
                  </a:lnTo>
                  <a:lnTo>
                    <a:pt x="1679" y="217"/>
                  </a:lnTo>
                  <a:lnTo>
                    <a:pt x="1686" y="210"/>
                  </a:lnTo>
                  <a:lnTo>
                    <a:pt x="1693" y="204"/>
                  </a:lnTo>
                  <a:lnTo>
                    <a:pt x="1700" y="197"/>
                  </a:lnTo>
                  <a:lnTo>
                    <a:pt x="1707" y="192"/>
                  </a:lnTo>
                  <a:lnTo>
                    <a:pt x="1714" y="185"/>
                  </a:lnTo>
                  <a:lnTo>
                    <a:pt x="1721" y="179"/>
                  </a:lnTo>
                  <a:lnTo>
                    <a:pt x="1728" y="173"/>
                  </a:lnTo>
                  <a:lnTo>
                    <a:pt x="1736" y="167"/>
                  </a:lnTo>
                  <a:lnTo>
                    <a:pt x="1743" y="161"/>
                  </a:lnTo>
                  <a:lnTo>
                    <a:pt x="1750" y="155"/>
                  </a:lnTo>
                  <a:lnTo>
                    <a:pt x="1755" y="150"/>
                  </a:lnTo>
                  <a:lnTo>
                    <a:pt x="1762" y="144"/>
                  </a:lnTo>
                  <a:lnTo>
                    <a:pt x="1769" y="138"/>
                  </a:lnTo>
                  <a:lnTo>
                    <a:pt x="1777" y="133"/>
                  </a:lnTo>
                  <a:lnTo>
                    <a:pt x="1784" y="127"/>
                  </a:lnTo>
                  <a:lnTo>
                    <a:pt x="1791" y="123"/>
                  </a:lnTo>
                  <a:lnTo>
                    <a:pt x="1798" y="117"/>
                  </a:lnTo>
                  <a:lnTo>
                    <a:pt x="1805" y="112"/>
                  </a:lnTo>
                  <a:lnTo>
                    <a:pt x="1812" y="107"/>
                  </a:lnTo>
                  <a:lnTo>
                    <a:pt x="1819" y="102"/>
                  </a:lnTo>
                  <a:lnTo>
                    <a:pt x="1826" y="97"/>
                  </a:lnTo>
                  <a:lnTo>
                    <a:pt x="1834" y="93"/>
                  </a:lnTo>
                  <a:lnTo>
                    <a:pt x="1841" y="89"/>
                  </a:lnTo>
                  <a:lnTo>
                    <a:pt x="1848" y="84"/>
                  </a:lnTo>
                  <a:lnTo>
                    <a:pt x="1855" y="80"/>
                  </a:lnTo>
                  <a:lnTo>
                    <a:pt x="1862" y="75"/>
                  </a:lnTo>
                  <a:lnTo>
                    <a:pt x="1867" y="71"/>
                  </a:lnTo>
                  <a:lnTo>
                    <a:pt x="1875" y="68"/>
                  </a:lnTo>
                  <a:lnTo>
                    <a:pt x="1882" y="63"/>
                  </a:lnTo>
                  <a:lnTo>
                    <a:pt x="1889" y="60"/>
                  </a:lnTo>
                  <a:lnTo>
                    <a:pt x="1896" y="55"/>
                  </a:lnTo>
                  <a:lnTo>
                    <a:pt x="1903" y="52"/>
                  </a:lnTo>
                  <a:lnTo>
                    <a:pt x="1910" y="49"/>
                  </a:lnTo>
                  <a:lnTo>
                    <a:pt x="1917" y="45"/>
                  </a:lnTo>
                  <a:lnTo>
                    <a:pt x="1924" y="42"/>
                  </a:lnTo>
                  <a:lnTo>
                    <a:pt x="1932" y="39"/>
                  </a:lnTo>
                  <a:lnTo>
                    <a:pt x="1939" y="35"/>
                  </a:lnTo>
                  <a:lnTo>
                    <a:pt x="1946" y="33"/>
                  </a:lnTo>
                  <a:lnTo>
                    <a:pt x="1953" y="30"/>
                  </a:lnTo>
                  <a:lnTo>
                    <a:pt x="1960" y="27"/>
                  </a:lnTo>
                  <a:lnTo>
                    <a:pt x="1967" y="24"/>
                  </a:lnTo>
                  <a:lnTo>
                    <a:pt x="1974" y="22"/>
                  </a:lnTo>
                  <a:lnTo>
                    <a:pt x="1981" y="20"/>
                  </a:lnTo>
                  <a:lnTo>
                    <a:pt x="1989" y="18"/>
                  </a:lnTo>
                  <a:lnTo>
                    <a:pt x="1996" y="16"/>
                  </a:lnTo>
                  <a:lnTo>
                    <a:pt x="2001" y="13"/>
                  </a:lnTo>
                  <a:lnTo>
                    <a:pt x="2008" y="12"/>
                  </a:lnTo>
                  <a:lnTo>
                    <a:pt x="2015" y="10"/>
                  </a:lnTo>
                  <a:lnTo>
                    <a:pt x="2022" y="9"/>
                  </a:lnTo>
                  <a:lnTo>
                    <a:pt x="2030" y="7"/>
                  </a:lnTo>
                  <a:lnTo>
                    <a:pt x="2037" y="6"/>
                  </a:lnTo>
                  <a:lnTo>
                    <a:pt x="2044" y="4"/>
                  </a:lnTo>
                  <a:lnTo>
                    <a:pt x="2051" y="3"/>
                  </a:lnTo>
                  <a:lnTo>
                    <a:pt x="2058" y="2"/>
                  </a:lnTo>
                  <a:lnTo>
                    <a:pt x="2065" y="1"/>
                  </a:lnTo>
                  <a:lnTo>
                    <a:pt x="2072" y="1"/>
                  </a:lnTo>
                  <a:lnTo>
                    <a:pt x="2079" y="1"/>
                  </a:lnTo>
                  <a:lnTo>
                    <a:pt x="2087" y="0"/>
                  </a:lnTo>
                  <a:lnTo>
                    <a:pt x="2094" y="0"/>
                  </a:lnTo>
                  <a:lnTo>
                    <a:pt x="2101" y="0"/>
                  </a:lnTo>
                  <a:lnTo>
                    <a:pt x="2108" y="0"/>
                  </a:lnTo>
                  <a:lnTo>
                    <a:pt x="2115" y="0"/>
                  </a:lnTo>
                  <a:lnTo>
                    <a:pt x="2122" y="0"/>
                  </a:lnTo>
                  <a:lnTo>
                    <a:pt x="2129" y="0"/>
                  </a:lnTo>
                  <a:lnTo>
                    <a:pt x="2135" y="1"/>
                  </a:lnTo>
                  <a:lnTo>
                    <a:pt x="2142" y="1"/>
                  </a:lnTo>
                  <a:lnTo>
                    <a:pt x="2149" y="1"/>
                  </a:lnTo>
                  <a:lnTo>
                    <a:pt x="2156" y="2"/>
                  </a:lnTo>
                  <a:lnTo>
                    <a:pt x="2163" y="3"/>
                  </a:lnTo>
                  <a:lnTo>
                    <a:pt x="2170" y="4"/>
                  </a:lnTo>
                  <a:lnTo>
                    <a:pt x="2177" y="6"/>
                  </a:lnTo>
                  <a:lnTo>
                    <a:pt x="2185" y="7"/>
                  </a:lnTo>
                  <a:lnTo>
                    <a:pt x="2192" y="9"/>
                  </a:lnTo>
                  <a:lnTo>
                    <a:pt x="2199" y="10"/>
                  </a:lnTo>
                  <a:lnTo>
                    <a:pt x="2206" y="12"/>
                  </a:lnTo>
                  <a:lnTo>
                    <a:pt x="2213" y="13"/>
                  </a:lnTo>
                  <a:lnTo>
                    <a:pt x="2220" y="16"/>
                  </a:lnTo>
                  <a:lnTo>
                    <a:pt x="2227" y="18"/>
                  </a:lnTo>
                  <a:lnTo>
                    <a:pt x="2235" y="20"/>
                  </a:lnTo>
                  <a:lnTo>
                    <a:pt x="2242" y="22"/>
                  </a:lnTo>
                  <a:lnTo>
                    <a:pt x="2247" y="24"/>
                  </a:lnTo>
                  <a:lnTo>
                    <a:pt x="2254" y="27"/>
                  </a:lnTo>
                  <a:lnTo>
                    <a:pt x="2261" y="30"/>
                  </a:lnTo>
                  <a:lnTo>
                    <a:pt x="2268" y="33"/>
                  </a:lnTo>
                  <a:lnTo>
                    <a:pt x="2275" y="35"/>
                  </a:lnTo>
                  <a:lnTo>
                    <a:pt x="2283" y="39"/>
                  </a:lnTo>
                  <a:lnTo>
                    <a:pt x="2290" y="42"/>
                  </a:lnTo>
                  <a:lnTo>
                    <a:pt x="2297" y="45"/>
                  </a:lnTo>
                  <a:lnTo>
                    <a:pt x="2304" y="49"/>
                  </a:lnTo>
                  <a:lnTo>
                    <a:pt x="2311" y="52"/>
                  </a:lnTo>
                  <a:lnTo>
                    <a:pt x="2318" y="55"/>
                  </a:lnTo>
                  <a:lnTo>
                    <a:pt x="2325" y="60"/>
                  </a:lnTo>
                  <a:lnTo>
                    <a:pt x="2333" y="63"/>
                  </a:lnTo>
                  <a:lnTo>
                    <a:pt x="2340" y="68"/>
                  </a:lnTo>
                  <a:lnTo>
                    <a:pt x="2347" y="71"/>
                  </a:lnTo>
                  <a:lnTo>
                    <a:pt x="2354" y="75"/>
                  </a:lnTo>
                  <a:lnTo>
                    <a:pt x="2361" y="80"/>
                  </a:lnTo>
                  <a:lnTo>
                    <a:pt x="2366" y="84"/>
                  </a:lnTo>
                  <a:lnTo>
                    <a:pt x="2373" y="89"/>
                  </a:lnTo>
                  <a:lnTo>
                    <a:pt x="2381" y="93"/>
                  </a:lnTo>
                  <a:lnTo>
                    <a:pt x="2388" y="97"/>
                  </a:lnTo>
                  <a:lnTo>
                    <a:pt x="2395" y="102"/>
                  </a:lnTo>
                  <a:lnTo>
                    <a:pt x="2402" y="107"/>
                  </a:lnTo>
                  <a:lnTo>
                    <a:pt x="2409" y="112"/>
                  </a:lnTo>
                  <a:lnTo>
                    <a:pt x="2416" y="117"/>
                  </a:lnTo>
                  <a:lnTo>
                    <a:pt x="2423" y="123"/>
                  </a:lnTo>
                  <a:lnTo>
                    <a:pt x="2431" y="127"/>
                  </a:lnTo>
                  <a:lnTo>
                    <a:pt x="2438" y="133"/>
                  </a:lnTo>
                  <a:lnTo>
                    <a:pt x="2445" y="138"/>
                  </a:lnTo>
                  <a:lnTo>
                    <a:pt x="2452" y="144"/>
                  </a:lnTo>
                  <a:lnTo>
                    <a:pt x="2459" y="150"/>
                  </a:lnTo>
                  <a:lnTo>
                    <a:pt x="2466" y="155"/>
                  </a:lnTo>
                  <a:lnTo>
                    <a:pt x="2473" y="161"/>
                  </a:lnTo>
                  <a:lnTo>
                    <a:pt x="2480" y="167"/>
                  </a:lnTo>
                  <a:lnTo>
                    <a:pt x="2488" y="173"/>
                  </a:lnTo>
                  <a:lnTo>
                    <a:pt x="2495" y="179"/>
                  </a:lnTo>
                  <a:lnTo>
                    <a:pt x="2502" y="185"/>
                  </a:lnTo>
                  <a:lnTo>
                    <a:pt x="2507" y="192"/>
                  </a:lnTo>
                  <a:lnTo>
                    <a:pt x="2514" y="197"/>
                  </a:lnTo>
                  <a:lnTo>
                    <a:pt x="2521" y="204"/>
                  </a:lnTo>
                  <a:lnTo>
                    <a:pt x="2529" y="210"/>
                  </a:lnTo>
                  <a:lnTo>
                    <a:pt x="2536" y="217"/>
                  </a:lnTo>
                  <a:lnTo>
                    <a:pt x="2543" y="223"/>
                  </a:lnTo>
                  <a:lnTo>
                    <a:pt x="2550" y="229"/>
                  </a:lnTo>
                  <a:lnTo>
                    <a:pt x="2557" y="236"/>
                  </a:lnTo>
                  <a:lnTo>
                    <a:pt x="2564" y="243"/>
                  </a:lnTo>
                  <a:lnTo>
                    <a:pt x="2571" y="249"/>
                  </a:lnTo>
                  <a:lnTo>
                    <a:pt x="2578" y="256"/>
                  </a:lnTo>
                  <a:lnTo>
                    <a:pt x="2586" y="264"/>
                  </a:lnTo>
                  <a:lnTo>
                    <a:pt x="2593" y="270"/>
                  </a:lnTo>
                  <a:lnTo>
                    <a:pt x="2600" y="277"/>
                  </a:lnTo>
                  <a:lnTo>
                    <a:pt x="2607" y="285"/>
                  </a:lnTo>
                  <a:lnTo>
                    <a:pt x="2614" y="291"/>
                  </a:lnTo>
                  <a:lnTo>
                    <a:pt x="2621" y="298"/>
                  </a:lnTo>
                  <a:lnTo>
                    <a:pt x="2627" y="306"/>
                  </a:lnTo>
                  <a:lnTo>
                    <a:pt x="2634" y="313"/>
                  </a:lnTo>
                  <a:lnTo>
                    <a:pt x="2641" y="320"/>
                  </a:lnTo>
                  <a:lnTo>
                    <a:pt x="2648" y="328"/>
                  </a:lnTo>
                  <a:lnTo>
                    <a:pt x="2655" y="334"/>
                  </a:lnTo>
                  <a:lnTo>
                    <a:pt x="2662" y="342"/>
                  </a:lnTo>
                  <a:lnTo>
                    <a:pt x="2669" y="350"/>
                  </a:lnTo>
                  <a:lnTo>
                    <a:pt x="2676" y="357"/>
                  </a:lnTo>
                  <a:lnTo>
                    <a:pt x="2684" y="364"/>
                  </a:lnTo>
                  <a:lnTo>
                    <a:pt x="2691" y="372"/>
                  </a:lnTo>
                  <a:lnTo>
                    <a:pt x="2698" y="380"/>
                  </a:lnTo>
                  <a:lnTo>
                    <a:pt x="2705" y="388"/>
                  </a:lnTo>
                  <a:lnTo>
                    <a:pt x="2712" y="394"/>
                  </a:lnTo>
                  <a:lnTo>
                    <a:pt x="2719" y="402"/>
                  </a:lnTo>
                  <a:lnTo>
                    <a:pt x="2726" y="410"/>
                  </a:lnTo>
                  <a:lnTo>
                    <a:pt x="2733" y="418"/>
                  </a:lnTo>
                  <a:lnTo>
                    <a:pt x="2739" y="425"/>
                  </a:lnTo>
                  <a:lnTo>
                    <a:pt x="2746" y="433"/>
                  </a:lnTo>
                  <a:lnTo>
                    <a:pt x="2753" y="441"/>
                  </a:lnTo>
                  <a:lnTo>
                    <a:pt x="2760" y="449"/>
                  </a:lnTo>
                  <a:lnTo>
                    <a:pt x="2767" y="456"/>
                  </a:lnTo>
                  <a:lnTo>
                    <a:pt x="2774" y="464"/>
                  </a:lnTo>
                  <a:lnTo>
                    <a:pt x="2782" y="472"/>
                  </a:lnTo>
                  <a:lnTo>
                    <a:pt x="2789" y="480"/>
                  </a:lnTo>
                  <a:lnTo>
                    <a:pt x="2796" y="487"/>
                  </a:lnTo>
                  <a:lnTo>
                    <a:pt x="2803" y="495"/>
                  </a:lnTo>
                  <a:lnTo>
                    <a:pt x="2810" y="503"/>
                  </a:lnTo>
                  <a:lnTo>
                    <a:pt x="2817" y="511"/>
                  </a:lnTo>
                  <a:lnTo>
                    <a:pt x="2824" y="518"/>
                  </a:lnTo>
                  <a:lnTo>
                    <a:pt x="2831" y="526"/>
                  </a:lnTo>
                  <a:lnTo>
                    <a:pt x="2839" y="534"/>
                  </a:lnTo>
                  <a:lnTo>
                    <a:pt x="2846" y="542"/>
                  </a:lnTo>
                  <a:lnTo>
                    <a:pt x="2853" y="549"/>
                  </a:lnTo>
                  <a:lnTo>
                    <a:pt x="2860" y="557"/>
                  </a:lnTo>
                  <a:lnTo>
                    <a:pt x="2867" y="565"/>
                  </a:lnTo>
                  <a:lnTo>
                    <a:pt x="2872" y="573"/>
                  </a:lnTo>
                  <a:lnTo>
                    <a:pt x="2880" y="580"/>
                  </a:lnTo>
                  <a:lnTo>
                    <a:pt x="2887" y="588"/>
                  </a:lnTo>
                  <a:lnTo>
                    <a:pt x="2894" y="596"/>
                  </a:lnTo>
                  <a:lnTo>
                    <a:pt x="2901" y="602"/>
                  </a:lnTo>
                  <a:lnTo>
                    <a:pt x="2908" y="610"/>
                  </a:lnTo>
                  <a:lnTo>
                    <a:pt x="2915" y="618"/>
                  </a:lnTo>
                  <a:lnTo>
                    <a:pt x="2922" y="626"/>
                  </a:lnTo>
                  <a:lnTo>
                    <a:pt x="2929" y="633"/>
                  </a:lnTo>
                  <a:lnTo>
                    <a:pt x="2937" y="641"/>
                  </a:lnTo>
                  <a:lnTo>
                    <a:pt x="2944" y="648"/>
                  </a:lnTo>
                  <a:lnTo>
                    <a:pt x="2951" y="656"/>
                  </a:lnTo>
                  <a:lnTo>
                    <a:pt x="2958" y="663"/>
                  </a:lnTo>
                  <a:lnTo>
                    <a:pt x="2965" y="671"/>
                  </a:lnTo>
                  <a:lnTo>
                    <a:pt x="2972" y="678"/>
                  </a:lnTo>
                  <a:lnTo>
                    <a:pt x="2979" y="686"/>
                  </a:lnTo>
                  <a:lnTo>
                    <a:pt x="2986" y="692"/>
                  </a:lnTo>
                  <a:lnTo>
                    <a:pt x="2994" y="700"/>
                  </a:lnTo>
                  <a:lnTo>
                    <a:pt x="3001" y="708"/>
                  </a:lnTo>
                  <a:lnTo>
                    <a:pt x="3006" y="714"/>
                  </a:lnTo>
                  <a:lnTo>
                    <a:pt x="3013" y="722"/>
                  </a:lnTo>
                  <a:lnTo>
                    <a:pt x="3020" y="729"/>
                  </a:lnTo>
                  <a:lnTo>
                    <a:pt x="3027" y="736"/>
                  </a:lnTo>
                  <a:lnTo>
                    <a:pt x="3035" y="743"/>
                  </a:lnTo>
                  <a:lnTo>
                    <a:pt x="3042" y="751"/>
                  </a:lnTo>
                  <a:lnTo>
                    <a:pt x="3049" y="757"/>
                  </a:lnTo>
                  <a:lnTo>
                    <a:pt x="3056" y="764"/>
                  </a:lnTo>
                  <a:lnTo>
                    <a:pt x="3063" y="771"/>
                  </a:lnTo>
                  <a:lnTo>
                    <a:pt x="3070" y="779"/>
                  </a:lnTo>
                  <a:lnTo>
                    <a:pt x="3077" y="785"/>
                  </a:lnTo>
                  <a:lnTo>
                    <a:pt x="3084" y="792"/>
                  </a:lnTo>
                  <a:lnTo>
                    <a:pt x="3092" y="798"/>
                  </a:lnTo>
                  <a:lnTo>
                    <a:pt x="3099" y="805"/>
                  </a:lnTo>
                  <a:lnTo>
                    <a:pt x="3106" y="812"/>
                  </a:lnTo>
                  <a:lnTo>
                    <a:pt x="3113" y="818"/>
                  </a:lnTo>
                  <a:lnTo>
                    <a:pt x="3118" y="825"/>
                  </a:lnTo>
                  <a:lnTo>
                    <a:pt x="3125" y="832"/>
                  </a:lnTo>
                  <a:lnTo>
                    <a:pt x="3133" y="837"/>
                  </a:lnTo>
                  <a:lnTo>
                    <a:pt x="3140" y="844"/>
                  </a:lnTo>
                  <a:lnTo>
                    <a:pt x="3147" y="851"/>
                  </a:lnTo>
                  <a:lnTo>
                    <a:pt x="3154" y="857"/>
                  </a:lnTo>
                  <a:lnTo>
                    <a:pt x="3161" y="863"/>
                  </a:lnTo>
                  <a:lnTo>
                    <a:pt x="3168" y="869"/>
                  </a:lnTo>
                  <a:lnTo>
                    <a:pt x="3175" y="876"/>
                  </a:lnTo>
                  <a:lnTo>
                    <a:pt x="3182" y="882"/>
                  </a:lnTo>
                  <a:lnTo>
                    <a:pt x="3190" y="887"/>
                  </a:lnTo>
                  <a:lnTo>
                    <a:pt x="3197" y="894"/>
                  </a:lnTo>
                  <a:lnTo>
                    <a:pt x="3204" y="899"/>
                  </a:lnTo>
                  <a:lnTo>
                    <a:pt x="3211" y="905"/>
                  </a:lnTo>
                  <a:lnTo>
                    <a:pt x="3218" y="911"/>
                  </a:lnTo>
                  <a:lnTo>
                    <a:pt x="3225" y="917"/>
                  </a:lnTo>
                  <a:lnTo>
                    <a:pt x="3232" y="923"/>
                  </a:lnTo>
                  <a:lnTo>
                    <a:pt x="3238" y="928"/>
                  </a:lnTo>
                  <a:lnTo>
                    <a:pt x="3245" y="934"/>
                  </a:lnTo>
                  <a:lnTo>
                    <a:pt x="3252" y="940"/>
                  </a:lnTo>
                  <a:lnTo>
                    <a:pt x="3259" y="946"/>
                  </a:lnTo>
                  <a:lnTo>
                    <a:pt x="3266" y="950"/>
                  </a:lnTo>
                  <a:lnTo>
                    <a:pt x="3273" y="956"/>
                  </a:lnTo>
                  <a:lnTo>
                    <a:pt x="3280" y="961"/>
                  </a:lnTo>
                  <a:lnTo>
                    <a:pt x="3288" y="967"/>
                  </a:lnTo>
                  <a:lnTo>
                    <a:pt x="3295" y="971"/>
                  </a:lnTo>
                  <a:lnTo>
                    <a:pt x="3302" y="977"/>
                  </a:lnTo>
                  <a:lnTo>
                    <a:pt x="3309" y="982"/>
                  </a:lnTo>
                  <a:lnTo>
                    <a:pt x="3316" y="987"/>
                  </a:lnTo>
                  <a:lnTo>
                    <a:pt x="3323" y="992"/>
                  </a:lnTo>
                  <a:lnTo>
                    <a:pt x="3330" y="997"/>
                  </a:lnTo>
                  <a:lnTo>
                    <a:pt x="3338" y="1002"/>
                  </a:lnTo>
                  <a:lnTo>
                    <a:pt x="3345" y="1007"/>
                  </a:lnTo>
                  <a:lnTo>
                    <a:pt x="3352" y="1011"/>
                  </a:lnTo>
                  <a:lnTo>
                    <a:pt x="3359" y="1017"/>
                  </a:lnTo>
                  <a:lnTo>
                    <a:pt x="3366" y="1021"/>
                  </a:lnTo>
                  <a:lnTo>
                    <a:pt x="3373" y="1026"/>
                  </a:lnTo>
                  <a:lnTo>
                    <a:pt x="3380" y="1030"/>
                  </a:lnTo>
                  <a:lnTo>
                    <a:pt x="3386" y="1034"/>
                  </a:lnTo>
                  <a:lnTo>
                    <a:pt x="3393" y="1039"/>
                  </a:lnTo>
                  <a:lnTo>
                    <a:pt x="3400" y="1043"/>
                  </a:lnTo>
                  <a:lnTo>
                    <a:pt x="3407" y="1048"/>
                  </a:lnTo>
                  <a:lnTo>
                    <a:pt x="3414" y="1051"/>
                  </a:lnTo>
                  <a:lnTo>
                    <a:pt x="3421" y="1055"/>
                  </a:lnTo>
                  <a:lnTo>
                    <a:pt x="3428" y="1060"/>
                  </a:lnTo>
                  <a:lnTo>
                    <a:pt x="3436" y="1064"/>
                  </a:lnTo>
                  <a:lnTo>
                    <a:pt x="3443" y="1068"/>
                  </a:lnTo>
                  <a:lnTo>
                    <a:pt x="3450" y="1072"/>
                  </a:lnTo>
                  <a:lnTo>
                    <a:pt x="3457" y="1076"/>
                  </a:lnTo>
                  <a:lnTo>
                    <a:pt x="3464" y="1080"/>
                  </a:lnTo>
                  <a:lnTo>
                    <a:pt x="3471" y="1084"/>
                  </a:lnTo>
                  <a:lnTo>
                    <a:pt x="3478" y="1088"/>
                  </a:lnTo>
                  <a:lnTo>
                    <a:pt x="3485" y="1091"/>
                  </a:lnTo>
                  <a:lnTo>
                    <a:pt x="3493" y="1094"/>
                  </a:lnTo>
                  <a:lnTo>
                    <a:pt x="3498" y="1099"/>
                  </a:lnTo>
                  <a:lnTo>
                    <a:pt x="3505" y="1102"/>
                  </a:lnTo>
                  <a:lnTo>
                    <a:pt x="3505" y="1278"/>
                  </a:lnTo>
                  <a:lnTo>
                    <a:pt x="3498" y="1278"/>
                  </a:lnTo>
                  <a:lnTo>
                    <a:pt x="3493" y="1278"/>
                  </a:lnTo>
                  <a:lnTo>
                    <a:pt x="3485" y="1278"/>
                  </a:lnTo>
                  <a:lnTo>
                    <a:pt x="3478" y="1278"/>
                  </a:lnTo>
                  <a:lnTo>
                    <a:pt x="3471" y="1278"/>
                  </a:lnTo>
                  <a:lnTo>
                    <a:pt x="3464" y="1278"/>
                  </a:lnTo>
                  <a:lnTo>
                    <a:pt x="3457" y="1278"/>
                  </a:lnTo>
                  <a:lnTo>
                    <a:pt x="3450" y="1278"/>
                  </a:lnTo>
                  <a:lnTo>
                    <a:pt x="3443" y="1278"/>
                  </a:lnTo>
                  <a:lnTo>
                    <a:pt x="3436" y="1278"/>
                  </a:lnTo>
                  <a:lnTo>
                    <a:pt x="3428" y="1278"/>
                  </a:lnTo>
                  <a:lnTo>
                    <a:pt x="3421" y="1278"/>
                  </a:lnTo>
                  <a:lnTo>
                    <a:pt x="3414" y="1278"/>
                  </a:lnTo>
                  <a:lnTo>
                    <a:pt x="3407" y="1278"/>
                  </a:lnTo>
                  <a:lnTo>
                    <a:pt x="3400" y="1278"/>
                  </a:lnTo>
                  <a:lnTo>
                    <a:pt x="3393" y="1278"/>
                  </a:lnTo>
                  <a:lnTo>
                    <a:pt x="3386" y="1278"/>
                  </a:lnTo>
                  <a:lnTo>
                    <a:pt x="3380" y="1278"/>
                  </a:lnTo>
                  <a:lnTo>
                    <a:pt x="3373" y="1278"/>
                  </a:lnTo>
                  <a:lnTo>
                    <a:pt x="3366" y="1278"/>
                  </a:lnTo>
                  <a:lnTo>
                    <a:pt x="3359" y="1278"/>
                  </a:lnTo>
                  <a:lnTo>
                    <a:pt x="3352" y="1278"/>
                  </a:lnTo>
                  <a:lnTo>
                    <a:pt x="3345" y="1278"/>
                  </a:lnTo>
                  <a:lnTo>
                    <a:pt x="3338" y="1278"/>
                  </a:lnTo>
                  <a:lnTo>
                    <a:pt x="3330" y="1278"/>
                  </a:lnTo>
                  <a:lnTo>
                    <a:pt x="3323" y="1278"/>
                  </a:lnTo>
                  <a:lnTo>
                    <a:pt x="3316" y="1278"/>
                  </a:lnTo>
                  <a:lnTo>
                    <a:pt x="3309" y="1278"/>
                  </a:lnTo>
                  <a:lnTo>
                    <a:pt x="3302" y="1278"/>
                  </a:lnTo>
                  <a:lnTo>
                    <a:pt x="3295" y="1278"/>
                  </a:lnTo>
                  <a:lnTo>
                    <a:pt x="3288" y="1278"/>
                  </a:lnTo>
                  <a:lnTo>
                    <a:pt x="3280" y="1278"/>
                  </a:lnTo>
                  <a:lnTo>
                    <a:pt x="3273" y="1278"/>
                  </a:lnTo>
                  <a:lnTo>
                    <a:pt x="3266" y="1278"/>
                  </a:lnTo>
                  <a:lnTo>
                    <a:pt x="3259" y="1278"/>
                  </a:lnTo>
                  <a:lnTo>
                    <a:pt x="3252" y="1278"/>
                  </a:lnTo>
                  <a:lnTo>
                    <a:pt x="3245" y="1278"/>
                  </a:lnTo>
                  <a:lnTo>
                    <a:pt x="3238" y="1278"/>
                  </a:lnTo>
                  <a:lnTo>
                    <a:pt x="3232" y="1278"/>
                  </a:lnTo>
                  <a:lnTo>
                    <a:pt x="3225" y="1278"/>
                  </a:lnTo>
                  <a:lnTo>
                    <a:pt x="3218" y="1278"/>
                  </a:lnTo>
                  <a:lnTo>
                    <a:pt x="3211" y="1278"/>
                  </a:lnTo>
                  <a:lnTo>
                    <a:pt x="3204" y="1278"/>
                  </a:lnTo>
                  <a:lnTo>
                    <a:pt x="3197" y="1278"/>
                  </a:lnTo>
                  <a:lnTo>
                    <a:pt x="3190" y="1278"/>
                  </a:lnTo>
                  <a:lnTo>
                    <a:pt x="3182" y="1278"/>
                  </a:lnTo>
                  <a:lnTo>
                    <a:pt x="3175" y="1278"/>
                  </a:lnTo>
                  <a:lnTo>
                    <a:pt x="3168" y="1278"/>
                  </a:lnTo>
                  <a:lnTo>
                    <a:pt x="3161" y="1278"/>
                  </a:lnTo>
                  <a:lnTo>
                    <a:pt x="3154" y="1278"/>
                  </a:lnTo>
                  <a:lnTo>
                    <a:pt x="3147" y="1278"/>
                  </a:lnTo>
                  <a:lnTo>
                    <a:pt x="3140" y="1278"/>
                  </a:lnTo>
                  <a:lnTo>
                    <a:pt x="3133" y="1278"/>
                  </a:lnTo>
                  <a:lnTo>
                    <a:pt x="3125" y="1278"/>
                  </a:lnTo>
                  <a:lnTo>
                    <a:pt x="3118" y="1278"/>
                  </a:lnTo>
                  <a:lnTo>
                    <a:pt x="3113" y="1278"/>
                  </a:lnTo>
                  <a:lnTo>
                    <a:pt x="3106" y="1278"/>
                  </a:lnTo>
                  <a:lnTo>
                    <a:pt x="3099" y="1278"/>
                  </a:lnTo>
                  <a:lnTo>
                    <a:pt x="3092" y="1278"/>
                  </a:lnTo>
                  <a:lnTo>
                    <a:pt x="3084" y="1278"/>
                  </a:lnTo>
                  <a:lnTo>
                    <a:pt x="3077" y="1278"/>
                  </a:lnTo>
                  <a:lnTo>
                    <a:pt x="3070" y="1278"/>
                  </a:lnTo>
                  <a:lnTo>
                    <a:pt x="3063" y="1278"/>
                  </a:lnTo>
                  <a:lnTo>
                    <a:pt x="3056" y="1278"/>
                  </a:lnTo>
                  <a:lnTo>
                    <a:pt x="3049" y="1278"/>
                  </a:lnTo>
                  <a:lnTo>
                    <a:pt x="3042" y="1278"/>
                  </a:lnTo>
                  <a:lnTo>
                    <a:pt x="3035" y="1278"/>
                  </a:lnTo>
                  <a:lnTo>
                    <a:pt x="3027" y="1278"/>
                  </a:lnTo>
                  <a:lnTo>
                    <a:pt x="3020" y="1278"/>
                  </a:lnTo>
                  <a:lnTo>
                    <a:pt x="3013" y="1278"/>
                  </a:lnTo>
                  <a:lnTo>
                    <a:pt x="3006" y="1278"/>
                  </a:lnTo>
                  <a:lnTo>
                    <a:pt x="3001" y="1278"/>
                  </a:lnTo>
                  <a:lnTo>
                    <a:pt x="2994" y="1278"/>
                  </a:lnTo>
                  <a:lnTo>
                    <a:pt x="2986" y="1278"/>
                  </a:lnTo>
                  <a:lnTo>
                    <a:pt x="2979" y="1278"/>
                  </a:lnTo>
                  <a:lnTo>
                    <a:pt x="2972" y="1278"/>
                  </a:lnTo>
                  <a:lnTo>
                    <a:pt x="2965" y="1278"/>
                  </a:lnTo>
                  <a:lnTo>
                    <a:pt x="2958" y="1278"/>
                  </a:lnTo>
                  <a:lnTo>
                    <a:pt x="2951" y="1278"/>
                  </a:lnTo>
                  <a:lnTo>
                    <a:pt x="2944" y="1278"/>
                  </a:lnTo>
                  <a:lnTo>
                    <a:pt x="2937" y="1278"/>
                  </a:lnTo>
                  <a:lnTo>
                    <a:pt x="2929" y="1278"/>
                  </a:lnTo>
                  <a:lnTo>
                    <a:pt x="2922" y="1278"/>
                  </a:lnTo>
                  <a:lnTo>
                    <a:pt x="2915" y="1278"/>
                  </a:lnTo>
                  <a:lnTo>
                    <a:pt x="2908" y="1278"/>
                  </a:lnTo>
                  <a:lnTo>
                    <a:pt x="2901" y="1278"/>
                  </a:lnTo>
                  <a:lnTo>
                    <a:pt x="2894" y="1278"/>
                  </a:lnTo>
                  <a:lnTo>
                    <a:pt x="2887" y="1278"/>
                  </a:lnTo>
                  <a:lnTo>
                    <a:pt x="2880" y="1278"/>
                  </a:lnTo>
                  <a:lnTo>
                    <a:pt x="2872" y="1278"/>
                  </a:lnTo>
                  <a:lnTo>
                    <a:pt x="2867" y="1278"/>
                  </a:lnTo>
                  <a:lnTo>
                    <a:pt x="2860" y="1278"/>
                  </a:lnTo>
                  <a:lnTo>
                    <a:pt x="2853" y="1278"/>
                  </a:lnTo>
                  <a:lnTo>
                    <a:pt x="2846" y="1278"/>
                  </a:lnTo>
                  <a:lnTo>
                    <a:pt x="2839" y="1278"/>
                  </a:lnTo>
                  <a:lnTo>
                    <a:pt x="2831" y="1278"/>
                  </a:lnTo>
                  <a:lnTo>
                    <a:pt x="2824" y="1278"/>
                  </a:lnTo>
                  <a:lnTo>
                    <a:pt x="2817" y="1278"/>
                  </a:lnTo>
                  <a:lnTo>
                    <a:pt x="2810" y="1278"/>
                  </a:lnTo>
                  <a:lnTo>
                    <a:pt x="2803" y="1278"/>
                  </a:lnTo>
                  <a:lnTo>
                    <a:pt x="2796" y="1278"/>
                  </a:lnTo>
                  <a:lnTo>
                    <a:pt x="2789" y="1278"/>
                  </a:lnTo>
                  <a:lnTo>
                    <a:pt x="2782" y="1278"/>
                  </a:lnTo>
                  <a:lnTo>
                    <a:pt x="2774" y="1278"/>
                  </a:lnTo>
                  <a:lnTo>
                    <a:pt x="2767" y="1278"/>
                  </a:lnTo>
                  <a:lnTo>
                    <a:pt x="2760" y="1278"/>
                  </a:lnTo>
                  <a:lnTo>
                    <a:pt x="2753" y="1278"/>
                  </a:lnTo>
                  <a:lnTo>
                    <a:pt x="2746" y="1278"/>
                  </a:lnTo>
                  <a:lnTo>
                    <a:pt x="2739" y="1278"/>
                  </a:lnTo>
                  <a:lnTo>
                    <a:pt x="2733" y="1278"/>
                  </a:lnTo>
                  <a:lnTo>
                    <a:pt x="2726" y="1278"/>
                  </a:lnTo>
                  <a:lnTo>
                    <a:pt x="2719" y="1278"/>
                  </a:lnTo>
                  <a:lnTo>
                    <a:pt x="2712" y="1278"/>
                  </a:lnTo>
                  <a:lnTo>
                    <a:pt x="2705" y="1278"/>
                  </a:lnTo>
                  <a:lnTo>
                    <a:pt x="2698" y="1278"/>
                  </a:lnTo>
                  <a:lnTo>
                    <a:pt x="2691" y="1278"/>
                  </a:lnTo>
                  <a:lnTo>
                    <a:pt x="2684" y="1278"/>
                  </a:lnTo>
                  <a:lnTo>
                    <a:pt x="2676" y="1278"/>
                  </a:lnTo>
                  <a:lnTo>
                    <a:pt x="2669" y="1278"/>
                  </a:lnTo>
                  <a:lnTo>
                    <a:pt x="2662" y="1278"/>
                  </a:lnTo>
                  <a:lnTo>
                    <a:pt x="2655" y="1278"/>
                  </a:lnTo>
                  <a:lnTo>
                    <a:pt x="2648" y="1278"/>
                  </a:lnTo>
                  <a:lnTo>
                    <a:pt x="2641" y="1278"/>
                  </a:lnTo>
                  <a:lnTo>
                    <a:pt x="2634" y="1278"/>
                  </a:lnTo>
                  <a:lnTo>
                    <a:pt x="2627" y="1278"/>
                  </a:lnTo>
                  <a:lnTo>
                    <a:pt x="2621" y="1278"/>
                  </a:lnTo>
                  <a:lnTo>
                    <a:pt x="2614" y="1278"/>
                  </a:lnTo>
                  <a:lnTo>
                    <a:pt x="2607" y="1278"/>
                  </a:lnTo>
                  <a:lnTo>
                    <a:pt x="2600" y="1278"/>
                  </a:lnTo>
                  <a:lnTo>
                    <a:pt x="2593" y="1278"/>
                  </a:lnTo>
                  <a:lnTo>
                    <a:pt x="2586" y="1278"/>
                  </a:lnTo>
                  <a:lnTo>
                    <a:pt x="2578" y="1278"/>
                  </a:lnTo>
                  <a:lnTo>
                    <a:pt x="2571" y="1278"/>
                  </a:lnTo>
                  <a:lnTo>
                    <a:pt x="2564" y="1278"/>
                  </a:lnTo>
                  <a:lnTo>
                    <a:pt x="2557" y="1278"/>
                  </a:lnTo>
                  <a:lnTo>
                    <a:pt x="2550" y="1278"/>
                  </a:lnTo>
                  <a:lnTo>
                    <a:pt x="2543" y="1278"/>
                  </a:lnTo>
                  <a:lnTo>
                    <a:pt x="2536" y="1278"/>
                  </a:lnTo>
                  <a:lnTo>
                    <a:pt x="2529" y="1278"/>
                  </a:lnTo>
                  <a:lnTo>
                    <a:pt x="2521" y="1278"/>
                  </a:lnTo>
                  <a:lnTo>
                    <a:pt x="2514" y="1278"/>
                  </a:lnTo>
                  <a:lnTo>
                    <a:pt x="2507" y="1278"/>
                  </a:lnTo>
                  <a:lnTo>
                    <a:pt x="2502" y="1278"/>
                  </a:lnTo>
                  <a:lnTo>
                    <a:pt x="2495" y="1278"/>
                  </a:lnTo>
                  <a:lnTo>
                    <a:pt x="2488" y="1278"/>
                  </a:lnTo>
                  <a:lnTo>
                    <a:pt x="2480" y="1278"/>
                  </a:lnTo>
                  <a:lnTo>
                    <a:pt x="2473" y="1278"/>
                  </a:lnTo>
                  <a:lnTo>
                    <a:pt x="2466" y="1278"/>
                  </a:lnTo>
                  <a:lnTo>
                    <a:pt x="2459" y="1278"/>
                  </a:lnTo>
                  <a:lnTo>
                    <a:pt x="2452" y="1278"/>
                  </a:lnTo>
                  <a:lnTo>
                    <a:pt x="2445" y="1278"/>
                  </a:lnTo>
                  <a:lnTo>
                    <a:pt x="2438" y="1278"/>
                  </a:lnTo>
                  <a:lnTo>
                    <a:pt x="2431" y="1278"/>
                  </a:lnTo>
                  <a:lnTo>
                    <a:pt x="2423" y="1278"/>
                  </a:lnTo>
                  <a:lnTo>
                    <a:pt x="2416" y="1278"/>
                  </a:lnTo>
                  <a:lnTo>
                    <a:pt x="2409" y="1278"/>
                  </a:lnTo>
                  <a:lnTo>
                    <a:pt x="2402" y="1278"/>
                  </a:lnTo>
                  <a:lnTo>
                    <a:pt x="2395" y="1278"/>
                  </a:lnTo>
                  <a:lnTo>
                    <a:pt x="2388" y="1278"/>
                  </a:lnTo>
                  <a:lnTo>
                    <a:pt x="2381" y="1278"/>
                  </a:lnTo>
                  <a:lnTo>
                    <a:pt x="2373" y="1278"/>
                  </a:lnTo>
                  <a:lnTo>
                    <a:pt x="2366" y="1278"/>
                  </a:lnTo>
                  <a:lnTo>
                    <a:pt x="2361" y="1278"/>
                  </a:lnTo>
                  <a:lnTo>
                    <a:pt x="2354" y="1278"/>
                  </a:lnTo>
                  <a:lnTo>
                    <a:pt x="2347" y="1278"/>
                  </a:lnTo>
                  <a:lnTo>
                    <a:pt x="2340" y="1278"/>
                  </a:lnTo>
                  <a:lnTo>
                    <a:pt x="2333" y="1278"/>
                  </a:lnTo>
                  <a:lnTo>
                    <a:pt x="2325" y="1278"/>
                  </a:lnTo>
                  <a:lnTo>
                    <a:pt x="2318" y="1278"/>
                  </a:lnTo>
                  <a:lnTo>
                    <a:pt x="2311" y="1278"/>
                  </a:lnTo>
                  <a:lnTo>
                    <a:pt x="2304" y="1278"/>
                  </a:lnTo>
                  <a:lnTo>
                    <a:pt x="2297" y="1278"/>
                  </a:lnTo>
                  <a:lnTo>
                    <a:pt x="2290" y="1278"/>
                  </a:lnTo>
                  <a:lnTo>
                    <a:pt x="2283" y="1278"/>
                  </a:lnTo>
                  <a:lnTo>
                    <a:pt x="2275" y="1278"/>
                  </a:lnTo>
                  <a:lnTo>
                    <a:pt x="2268" y="1278"/>
                  </a:lnTo>
                  <a:lnTo>
                    <a:pt x="2261" y="1278"/>
                  </a:lnTo>
                  <a:lnTo>
                    <a:pt x="2254" y="1278"/>
                  </a:lnTo>
                  <a:lnTo>
                    <a:pt x="2247" y="1278"/>
                  </a:lnTo>
                  <a:lnTo>
                    <a:pt x="2242" y="1278"/>
                  </a:lnTo>
                  <a:lnTo>
                    <a:pt x="2235" y="1278"/>
                  </a:lnTo>
                  <a:lnTo>
                    <a:pt x="2227" y="1278"/>
                  </a:lnTo>
                  <a:lnTo>
                    <a:pt x="2220" y="1278"/>
                  </a:lnTo>
                  <a:lnTo>
                    <a:pt x="2213" y="1278"/>
                  </a:lnTo>
                  <a:lnTo>
                    <a:pt x="2206" y="1278"/>
                  </a:lnTo>
                  <a:lnTo>
                    <a:pt x="2199" y="1278"/>
                  </a:lnTo>
                  <a:lnTo>
                    <a:pt x="2192" y="1278"/>
                  </a:lnTo>
                  <a:lnTo>
                    <a:pt x="2185" y="1278"/>
                  </a:lnTo>
                  <a:lnTo>
                    <a:pt x="2177" y="1278"/>
                  </a:lnTo>
                  <a:lnTo>
                    <a:pt x="2170" y="1278"/>
                  </a:lnTo>
                  <a:lnTo>
                    <a:pt x="2163" y="1278"/>
                  </a:lnTo>
                  <a:lnTo>
                    <a:pt x="2156" y="1278"/>
                  </a:lnTo>
                  <a:lnTo>
                    <a:pt x="2149" y="1278"/>
                  </a:lnTo>
                  <a:lnTo>
                    <a:pt x="2142" y="1278"/>
                  </a:lnTo>
                  <a:lnTo>
                    <a:pt x="2135" y="1278"/>
                  </a:lnTo>
                  <a:lnTo>
                    <a:pt x="2129" y="1278"/>
                  </a:lnTo>
                  <a:lnTo>
                    <a:pt x="2122" y="1278"/>
                  </a:lnTo>
                  <a:lnTo>
                    <a:pt x="2115" y="1278"/>
                  </a:lnTo>
                  <a:lnTo>
                    <a:pt x="2108" y="1278"/>
                  </a:lnTo>
                  <a:lnTo>
                    <a:pt x="2101" y="1278"/>
                  </a:lnTo>
                  <a:lnTo>
                    <a:pt x="2094" y="1278"/>
                  </a:lnTo>
                  <a:lnTo>
                    <a:pt x="2087" y="1278"/>
                  </a:lnTo>
                  <a:lnTo>
                    <a:pt x="2079" y="1278"/>
                  </a:lnTo>
                  <a:lnTo>
                    <a:pt x="2072" y="1278"/>
                  </a:lnTo>
                  <a:lnTo>
                    <a:pt x="2065" y="1278"/>
                  </a:lnTo>
                  <a:lnTo>
                    <a:pt x="2058" y="1278"/>
                  </a:lnTo>
                  <a:lnTo>
                    <a:pt x="2051" y="1278"/>
                  </a:lnTo>
                  <a:lnTo>
                    <a:pt x="2044" y="1278"/>
                  </a:lnTo>
                  <a:lnTo>
                    <a:pt x="2037" y="1278"/>
                  </a:lnTo>
                  <a:lnTo>
                    <a:pt x="2030" y="1278"/>
                  </a:lnTo>
                  <a:lnTo>
                    <a:pt x="2022" y="1278"/>
                  </a:lnTo>
                  <a:lnTo>
                    <a:pt x="2015" y="1278"/>
                  </a:lnTo>
                  <a:lnTo>
                    <a:pt x="2008" y="1278"/>
                  </a:lnTo>
                  <a:lnTo>
                    <a:pt x="2001" y="1278"/>
                  </a:lnTo>
                  <a:lnTo>
                    <a:pt x="1996" y="1278"/>
                  </a:lnTo>
                  <a:lnTo>
                    <a:pt x="1989" y="1278"/>
                  </a:lnTo>
                  <a:lnTo>
                    <a:pt x="1981" y="1278"/>
                  </a:lnTo>
                  <a:lnTo>
                    <a:pt x="1974" y="1278"/>
                  </a:lnTo>
                  <a:lnTo>
                    <a:pt x="1967" y="1278"/>
                  </a:lnTo>
                  <a:lnTo>
                    <a:pt x="1960" y="1278"/>
                  </a:lnTo>
                  <a:lnTo>
                    <a:pt x="1953" y="1278"/>
                  </a:lnTo>
                  <a:lnTo>
                    <a:pt x="1946" y="1278"/>
                  </a:lnTo>
                  <a:lnTo>
                    <a:pt x="1939" y="1278"/>
                  </a:lnTo>
                  <a:lnTo>
                    <a:pt x="1932" y="1278"/>
                  </a:lnTo>
                  <a:lnTo>
                    <a:pt x="1924" y="1278"/>
                  </a:lnTo>
                  <a:lnTo>
                    <a:pt x="1917" y="1278"/>
                  </a:lnTo>
                  <a:lnTo>
                    <a:pt x="1910" y="1278"/>
                  </a:lnTo>
                  <a:lnTo>
                    <a:pt x="1903" y="1278"/>
                  </a:lnTo>
                  <a:lnTo>
                    <a:pt x="1896" y="1278"/>
                  </a:lnTo>
                  <a:lnTo>
                    <a:pt x="1889" y="1278"/>
                  </a:lnTo>
                  <a:lnTo>
                    <a:pt x="1882" y="1278"/>
                  </a:lnTo>
                  <a:lnTo>
                    <a:pt x="1875" y="1278"/>
                  </a:lnTo>
                  <a:lnTo>
                    <a:pt x="1867" y="1278"/>
                  </a:lnTo>
                  <a:lnTo>
                    <a:pt x="1862" y="1278"/>
                  </a:lnTo>
                  <a:lnTo>
                    <a:pt x="1855" y="1278"/>
                  </a:lnTo>
                  <a:lnTo>
                    <a:pt x="1848" y="1278"/>
                  </a:lnTo>
                  <a:lnTo>
                    <a:pt x="1841" y="1278"/>
                  </a:lnTo>
                  <a:lnTo>
                    <a:pt x="1834" y="1278"/>
                  </a:lnTo>
                  <a:lnTo>
                    <a:pt x="1826" y="1278"/>
                  </a:lnTo>
                  <a:lnTo>
                    <a:pt x="1819" y="1278"/>
                  </a:lnTo>
                  <a:lnTo>
                    <a:pt x="1812" y="1278"/>
                  </a:lnTo>
                  <a:lnTo>
                    <a:pt x="1805" y="1278"/>
                  </a:lnTo>
                  <a:lnTo>
                    <a:pt x="1798" y="1278"/>
                  </a:lnTo>
                  <a:lnTo>
                    <a:pt x="1791" y="1278"/>
                  </a:lnTo>
                  <a:lnTo>
                    <a:pt x="1784" y="1278"/>
                  </a:lnTo>
                  <a:lnTo>
                    <a:pt x="1777" y="1278"/>
                  </a:lnTo>
                  <a:lnTo>
                    <a:pt x="1769" y="1278"/>
                  </a:lnTo>
                  <a:lnTo>
                    <a:pt x="1762" y="1278"/>
                  </a:lnTo>
                  <a:lnTo>
                    <a:pt x="1755" y="1278"/>
                  </a:lnTo>
                  <a:lnTo>
                    <a:pt x="1750" y="1278"/>
                  </a:lnTo>
                  <a:lnTo>
                    <a:pt x="1743" y="1278"/>
                  </a:lnTo>
                  <a:lnTo>
                    <a:pt x="1736" y="1278"/>
                  </a:lnTo>
                  <a:lnTo>
                    <a:pt x="1728" y="1278"/>
                  </a:lnTo>
                  <a:lnTo>
                    <a:pt x="1721" y="1278"/>
                  </a:lnTo>
                  <a:lnTo>
                    <a:pt x="1714" y="1278"/>
                  </a:lnTo>
                  <a:lnTo>
                    <a:pt x="1707" y="1278"/>
                  </a:lnTo>
                  <a:lnTo>
                    <a:pt x="1700" y="1278"/>
                  </a:lnTo>
                  <a:lnTo>
                    <a:pt x="1693" y="1278"/>
                  </a:lnTo>
                  <a:lnTo>
                    <a:pt x="1686" y="1278"/>
                  </a:lnTo>
                  <a:lnTo>
                    <a:pt x="1679" y="1278"/>
                  </a:lnTo>
                  <a:lnTo>
                    <a:pt x="1671" y="1278"/>
                  </a:lnTo>
                  <a:lnTo>
                    <a:pt x="1664" y="1278"/>
                  </a:lnTo>
                  <a:lnTo>
                    <a:pt x="1657" y="1278"/>
                  </a:lnTo>
                  <a:lnTo>
                    <a:pt x="1650" y="1278"/>
                  </a:lnTo>
                  <a:lnTo>
                    <a:pt x="1643" y="1278"/>
                  </a:lnTo>
                  <a:lnTo>
                    <a:pt x="1636" y="1278"/>
                  </a:lnTo>
                  <a:lnTo>
                    <a:pt x="1630" y="1278"/>
                  </a:lnTo>
                  <a:lnTo>
                    <a:pt x="1623" y="1278"/>
                  </a:lnTo>
                  <a:lnTo>
                    <a:pt x="1616" y="1278"/>
                  </a:lnTo>
                  <a:lnTo>
                    <a:pt x="1609" y="1278"/>
                  </a:lnTo>
                  <a:lnTo>
                    <a:pt x="1602" y="1278"/>
                  </a:lnTo>
                  <a:lnTo>
                    <a:pt x="1595" y="1278"/>
                  </a:lnTo>
                  <a:lnTo>
                    <a:pt x="1588" y="1278"/>
                  </a:lnTo>
                  <a:lnTo>
                    <a:pt x="1581" y="1278"/>
                  </a:lnTo>
                  <a:lnTo>
                    <a:pt x="1573" y="1278"/>
                  </a:lnTo>
                  <a:lnTo>
                    <a:pt x="1566" y="1278"/>
                  </a:lnTo>
                  <a:lnTo>
                    <a:pt x="1559" y="1278"/>
                  </a:lnTo>
                  <a:lnTo>
                    <a:pt x="1552" y="1278"/>
                  </a:lnTo>
                  <a:lnTo>
                    <a:pt x="1545" y="1278"/>
                  </a:lnTo>
                  <a:lnTo>
                    <a:pt x="1538" y="1278"/>
                  </a:lnTo>
                  <a:lnTo>
                    <a:pt x="1531" y="1278"/>
                  </a:lnTo>
                  <a:lnTo>
                    <a:pt x="1524" y="1278"/>
                  </a:lnTo>
                  <a:lnTo>
                    <a:pt x="1516" y="1278"/>
                  </a:lnTo>
                  <a:lnTo>
                    <a:pt x="1509" y="1278"/>
                  </a:lnTo>
                  <a:lnTo>
                    <a:pt x="1502" y="1278"/>
                  </a:lnTo>
                  <a:lnTo>
                    <a:pt x="1495" y="1278"/>
                  </a:lnTo>
                  <a:lnTo>
                    <a:pt x="1490" y="1278"/>
                  </a:lnTo>
                  <a:lnTo>
                    <a:pt x="1483" y="1278"/>
                  </a:lnTo>
                  <a:lnTo>
                    <a:pt x="1475" y="1278"/>
                  </a:lnTo>
                  <a:lnTo>
                    <a:pt x="1468" y="1278"/>
                  </a:lnTo>
                  <a:lnTo>
                    <a:pt x="1461" y="1278"/>
                  </a:lnTo>
                  <a:lnTo>
                    <a:pt x="1454" y="1278"/>
                  </a:lnTo>
                  <a:lnTo>
                    <a:pt x="1447" y="1278"/>
                  </a:lnTo>
                  <a:lnTo>
                    <a:pt x="1440" y="1278"/>
                  </a:lnTo>
                  <a:lnTo>
                    <a:pt x="1433" y="1278"/>
                  </a:lnTo>
                  <a:lnTo>
                    <a:pt x="1426" y="1278"/>
                  </a:lnTo>
                  <a:lnTo>
                    <a:pt x="1418" y="1278"/>
                  </a:lnTo>
                  <a:lnTo>
                    <a:pt x="1411" y="1278"/>
                  </a:lnTo>
                  <a:lnTo>
                    <a:pt x="1404" y="1278"/>
                  </a:lnTo>
                  <a:lnTo>
                    <a:pt x="1397" y="1278"/>
                  </a:lnTo>
                  <a:lnTo>
                    <a:pt x="1390" y="1278"/>
                  </a:lnTo>
                  <a:lnTo>
                    <a:pt x="1383" y="1278"/>
                  </a:lnTo>
                  <a:lnTo>
                    <a:pt x="1376" y="1278"/>
                  </a:lnTo>
                  <a:lnTo>
                    <a:pt x="1370" y="1278"/>
                  </a:lnTo>
                  <a:lnTo>
                    <a:pt x="1363" y="1278"/>
                  </a:lnTo>
                  <a:lnTo>
                    <a:pt x="1356" y="1278"/>
                  </a:lnTo>
                  <a:lnTo>
                    <a:pt x="1349" y="1278"/>
                  </a:lnTo>
                  <a:lnTo>
                    <a:pt x="1342" y="1278"/>
                  </a:lnTo>
                  <a:lnTo>
                    <a:pt x="1335" y="1278"/>
                  </a:lnTo>
                  <a:lnTo>
                    <a:pt x="1328" y="1278"/>
                  </a:lnTo>
                  <a:lnTo>
                    <a:pt x="1320" y="1278"/>
                  </a:lnTo>
                  <a:lnTo>
                    <a:pt x="1313" y="1278"/>
                  </a:lnTo>
                  <a:lnTo>
                    <a:pt x="1306" y="1278"/>
                  </a:lnTo>
                  <a:lnTo>
                    <a:pt x="1299" y="1278"/>
                  </a:lnTo>
                  <a:lnTo>
                    <a:pt x="1292" y="1278"/>
                  </a:lnTo>
                  <a:lnTo>
                    <a:pt x="1285" y="1278"/>
                  </a:lnTo>
                  <a:lnTo>
                    <a:pt x="1278" y="1278"/>
                  </a:lnTo>
                  <a:lnTo>
                    <a:pt x="1270" y="1278"/>
                  </a:lnTo>
                  <a:lnTo>
                    <a:pt x="1263" y="1278"/>
                  </a:lnTo>
                  <a:lnTo>
                    <a:pt x="1258" y="1278"/>
                  </a:lnTo>
                  <a:lnTo>
                    <a:pt x="1251" y="1278"/>
                  </a:lnTo>
                  <a:lnTo>
                    <a:pt x="1244" y="1278"/>
                  </a:lnTo>
                  <a:lnTo>
                    <a:pt x="1237" y="1278"/>
                  </a:lnTo>
                  <a:lnTo>
                    <a:pt x="1230" y="1278"/>
                  </a:lnTo>
                  <a:lnTo>
                    <a:pt x="1222" y="1278"/>
                  </a:lnTo>
                  <a:lnTo>
                    <a:pt x="1215" y="1278"/>
                  </a:lnTo>
                  <a:lnTo>
                    <a:pt x="1208" y="1278"/>
                  </a:lnTo>
                  <a:lnTo>
                    <a:pt x="1201" y="1278"/>
                  </a:lnTo>
                  <a:lnTo>
                    <a:pt x="1194" y="1278"/>
                  </a:lnTo>
                  <a:lnTo>
                    <a:pt x="1187" y="1278"/>
                  </a:lnTo>
                  <a:lnTo>
                    <a:pt x="1180" y="1278"/>
                  </a:lnTo>
                  <a:lnTo>
                    <a:pt x="1172" y="1278"/>
                  </a:lnTo>
                  <a:lnTo>
                    <a:pt x="1165" y="1278"/>
                  </a:lnTo>
                  <a:lnTo>
                    <a:pt x="1158" y="1278"/>
                  </a:lnTo>
                  <a:lnTo>
                    <a:pt x="1151" y="1278"/>
                  </a:lnTo>
                  <a:lnTo>
                    <a:pt x="1144" y="1278"/>
                  </a:lnTo>
                  <a:lnTo>
                    <a:pt x="1137" y="1278"/>
                  </a:lnTo>
                  <a:lnTo>
                    <a:pt x="1130" y="1278"/>
                  </a:lnTo>
                  <a:lnTo>
                    <a:pt x="1124" y="1278"/>
                  </a:lnTo>
                  <a:lnTo>
                    <a:pt x="1117" y="1278"/>
                  </a:lnTo>
                  <a:lnTo>
                    <a:pt x="1110" y="1278"/>
                  </a:lnTo>
                  <a:lnTo>
                    <a:pt x="1103" y="1278"/>
                  </a:lnTo>
                  <a:lnTo>
                    <a:pt x="1096" y="1278"/>
                  </a:lnTo>
                  <a:lnTo>
                    <a:pt x="1089" y="1278"/>
                  </a:lnTo>
                  <a:lnTo>
                    <a:pt x="1082" y="1278"/>
                  </a:lnTo>
                  <a:lnTo>
                    <a:pt x="1074" y="1278"/>
                  </a:lnTo>
                  <a:lnTo>
                    <a:pt x="1067" y="1278"/>
                  </a:lnTo>
                  <a:lnTo>
                    <a:pt x="1060" y="1278"/>
                  </a:lnTo>
                  <a:lnTo>
                    <a:pt x="1053" y="1278"/>
                  </a:lnTo>
                  <a:lnTo>
                    <a:pt x="1046" y="1278"/>
                  </a:lnTo>
                  <a:lnTo>
                    <a:pt x="1039" y="1278"/>
                  </a:lnTo>
                  <a:lnTo>
                    <a:pt x="1032" y="1278"/>
                  </a:lnTo>
                  <a:lnTo>
                    <a:pt x="1025" y="1278"/>
                  </a:lnTo>
                  <a:lnTo>
                    <a:pt x="1017" y="1278"/>
                  </a:lnTo>
                  <a:lnTo>
                    <a:pt x="1010" y="1278"/>
                  </a:lnTo>
                  <a:lnTo>
                    <a:pt x="1003" y="1278"/>
                  </a:lnTo>
                  <a:lnTo>
                    <a:pt x="996" y="1278"/>
                  </a:lnTo>
                  <a:lnTo>
                    <a:pt x="991" y="1278"/>
                  </a:lnTo>
                  <a:lnTo>
                    <a:pt x="984" y="1278"/>
                  </a:lnTo>
                  <a:lnTo>
                    <a:pt x="976" y="1278"/>
                  </a:lnTo>
                  <a:lnTo>
                    <a:pt x="969" y="1278"/>
                  </a:lnTo>
                  <a:lnTo>
                    <a:pt x="962" y="1278"/>
                  </a:lnTo>
                  <a:lnTo>
                    <a:pt x="955" y="1278"/>
                  </a:lnTo>
                  <a:lnTo>
                    <a:pt x="948" y="1278"/>
                  </a:lnTo>
                  <a:lnTo>
                    <a:pt x="941" y="1278"/>
                  </a:lnTo>
                  <a:lnTo>
                    <a:pt x="934" y="1278"/>
                  </a:lnTo>
                  <a:lnTo>
                    <a:pt x="927" y="1278"/>
                  </a:lnTo>
                  <a:lnTo>
                    <a:pt x="919" y="1278"/>
                  </a:lnTo>
                  <a:lnTo>
                    <a:pt x="912" y="1278"/>
                  </a:lnTo>
                  <a:lnTo>
                    <a:pt x="905" y="1278"/>
                  </a:lnTo>
                  <a:lnTo>
                    <a:pt x="898" y="1278"/>
                  </a:lnTo>
                  <a:lnTo>
                    <a:pt x="891" y="1278"/>
                  </a:lnTo>
                  <a:lnTo>
                    <a:pt x="884" y="1278"/>
                  </a:lnTo>
                  <a:lnTo>
                    <a:pt x="878" y="1278"/>
                  </a:lnTo>
                  <a:lnTo>
                    <a:pt x="871" y="1278"/>
                  </a:lnTo>
                  <a:lnTo>
                    <a:pt x="864" y="1278"/>
                  </a:lnTo>
                  <a:lnTo>
                    <a:pt x="857" y="1278"/>
                  </a:lnTo>
                  <a:lnTo>
                    <a:pt x="850" y="1278"/>
                  </a:lnTo>
                  <a:lnTo>
                    <a:pt x="843" y="1278"/>
                  </a:lnTo>
                  <a:lnTo>
                    <a:pt x="836" y="1278"/>
                  </a:lnTo>
                  <a:lnTo>
                    <a:pt x="829" y="1278"/>
                  </a:lnTo>
                  <a:lnTo>
                    <a:pt x="821" y="1278"/>
                  </a:lnTo>
                  <a:lnTo>
                    <a:pt x="814" y="1278"/>
                  </a:lnTo>
                  <a:lnTo>
                    <a:pt x="807" y="1278"/>
                  </a:lnTo>
                  <a:lnTo>
                    <a:pt x="800" y="1278"/>
                  </a:lnTo>
                  <a:lnTo>
                    <a:pt x="793" y="1278"/>
                  </a:lnTo>
                  <a:lnTo>
                    <a:pt x="786" y="1278"/>
                  </a:lnTo>
                  <a:lnTo>
                    <a:pt x="779" y="1278"/>
                  </a:lnTo>
                  <a:lnTo>
                    <a:pt x="772" y="1278"/>
                  </a:lnTo>
                  <a:lnTo>
                    <a:pt x="764" y="1278"/>
                  </a:lnTo>
                  <a:lnTo>
                    <a:pt x="759" y="1278"/>
                  </a:lnTo>
                  <a:lnTo>
                    <a:pt x="752" y="1278"/>
                  </a:lnTo>
                  <a:lnTo>
                    <a:pt x="745" y="1278"/>
                  </a:lnTo>
                  <a:lnTo>
                    <a:pt x="738" y="1278"/>
                  </a:lnTo>
                  <a:lnTo>
                    <a:pt x="731" y="1278"/>
                  </a:lnTo>
                  <a:lnTo>
                    <a:pt x="723" y="1278"/>
                  </a:lnTo>
                  <a:lnTo>
                    <a:pt x="716" y="1278"/>
                  </a:lnTo>
                  <a:lnTo>
                    <a:pt x="709" y="1278"/>
                  </a:lnTo>
                  <a:lnTo>
                    <a:pt x="702" y="1278"/>
                  </a:lnTo>
                  <a:lnTo>
                    <a:pt x="695" y="1278"/>
                  </a:lnTo>
                  <a:lnTo>
                    <a:pt x="688" y="1278"/>
                  </a:lnTo>
                  <a:lnTo>
                    <a:pt x="681" y="1278"/>
                  </a:lnTo>
                  <a:lnTo>
                    <a:pt x="674" y="1278"/>
                  </a:lnTo>
                  <a:lnTo>
                    <a:pt x="666" y="1278"/>
                  </a:lnTo>
                  <a:lnTo>
                    <a:pt x="659" y="1278"/>
                  </a:lnTo>
                  <a:lnTo>
                    <a:pt x="652" y="1278"/>
                  </a:lnTo>
                  <a:lnTo>
                    <a:pt x="645" y="1278"/>
                  </a:lnTo>
                  <a:lnTo>
                    <a:pt x="638" y="1278"/>
                  </a:lnTo>
                  <a:lnTo>
                    <a:pt x="631" y="1278"/>
                  </a:lnTo>
                  <a:lnTo>
                    <a:pt x="624" y="1278"/>
                  </a:lnTo>
                  <a:lnTo>
                    <a:pt x="617" y="1278"/>
                  </a:lnTo>
                  <a:lnTo>
                    <a:pt x="611" y="1278"/>
                  </a:lnTo>
                  <a:lnTo>
                    <a:pt x="604" y="1278"/>
                  </a:lnTo>
                  <a:lnTo>
                    <a:pt x="597" y="1278"/>
                  </a:lnTo>
                  <a:lnTo>
                    <a:pt x="590" y="1278"/>
                  </a:lnTo>
                  <a:lnTo>
                    <a:pt x="583" y="1278"/>
                  </a:lnTo>
                  <a:lnTo>
                    <a:pt x="576" y="1278"/>
                  </a:lnTo>
                  <a:lnTo>
                    <a:pt x="568" y="1278"/>
                  </a:lnTo>
                  <a:lnTo>
                    <a:pt x="561" y="1278"/>
                  </a:lnTo>
                  <a:lnTo>
                    <a:pt x="554" y="1278"/>
                  </a:lnTo>
                  <a:lnTo>
                    <a:pt x="547" y="1278"/>
                  </a:lnTo>
                  <a:lnTo>
                    <a:pt x="540" y="1278"/>
                  </a:lnTo>
                  <a:lnTo>
                    <a:pt x="533" y="1278"/>
                  </a:lnTo>
                  <a:lnTo>
                    <a:pt x="526" y="1278"/>
                  </a:lnTo>
                  <a:lnTo>
                    <a:pt x="519" y="1278"/>
                  </a:lnTo>
                  <a:lnTo>
                    <a:pt x="511" y="1278"/>
                  </a:lnTo>
                  <a:lnTo>
                    <a:pt x="504" y="1278"/>
                  </a:lnTo>
                  <a:lnTo>
                    <a:pt x="499" y="1278"/>
                  </a:lnTo>
                  <a:lnTo>
                    <a:pt x="492" y="1278"/>
                  </a:lnTo>
                  <a:lnTo>
                    <a:pt x="485" y="1278"/>
                  </a:lnTo>
                  <a:lnTo>
                    <a:pt x="478" y="1278"/>
                  </a:lnTo>
                  <a:lnTo>
                    <a:pt x="470" y="1278"/>
                  </a:lnTo>
                  <a:lnTo>
                    <a:pt x="463" y="1278"/>
                  </a:lnTo>
                  <a:lnTo>
                    <a:pt x="456" y="1278"/>
                  </a:lnTo>
                  <a:lnTo>
                    <a:pt x="449" y="1278"/>
                  </a:lnTo>
                  <a:lnTo>
                    <a:pt x="442" y="1278"/>
                  </a:lnTo>
                  <a:lnTo>
                    <a:pt x="435" y="1278"/>
                  </a:lnTo>
                  <a:lnTo>
                    <a:pt x="428" y="1278"/>
                  </a:lnTo>
                  <a:lnTo>
                    <a:pt x="421" y="1278"/>
                  </a:lnTo>
                  <a:lnTo>
                    <a:pt x="413" y="1278"/>
                  </a:lnTo>
                  <a:lnTo>
                    <a:pt x="406" y="1278"/>
                  </a:lnTo>
                  <a:lnTo>
                    <a:pt x="399" y="1278"/>
                  </a:lnTo>
                  <a:lnTo>
                    <a:pt x="392" y="1278"/>
                  </a:lnTo>
                  <a:lnTo>
                    <a:pt x="387" y="1278"/>
                  </a:lnTo>
                  <a:lnTo>
                    <a:pt x="380" y="1278"/>
                  </a:lnTo>
                  <a:lnTo>
                    <a:pt x="372" y="1278"/>
                  </a:lnTo>
                  <a:lnTo>
                    <a:pt x="365" y="1278"/>
                  </a:lnTo>
                  <a:lnTo>
                    <a:pt x="358" y="1278"/>
                  </a:lnTo>
                  <a:lnTo>
                    <a:pt x="351" y="1278"/>
                  </a:lnTo>
                  <a:lnTo>
                    <a:pt x="344" y="1278"/>
                  </a:lnTo>
                  <a:lnTo>
                    <a:pt x="337" y="1278"/>
                  </a:lnTo>
                  <a:lnTo>
                    <a:pt x="330" y="1278"/>
                  </a:lnTo>
                  <a:lnTo>
                    <a:pt x="323" y="1278"/>
                  </a:lnTo>
                  <a:lnTo>
                    <a:pt x="315" y="1278"/>
                  </a:lnTo>
                  <a:lnTo>
                    <a:pt x="308" y="1278"/>
                  </a:lnTo>
                  <a:lnTo>
                    <a:pt x="301" y="1278"/>
                  </a:lnTo>
                  <a:lnTo>
                    <a:pt x="294" y="1278"/>
                  </a:lnTo>
                  <a:lnTo>
                    <a:pt x="287" y="1278"/>
                  </a:lnTo>
                  <a:lnTo>
                    <a:pt x="280" y="1278"/>
                  </a:lnTo>
                  <a:lnTo>
                    <a:pt x="273" y="1278"/>
                  </a:lnTo>
                  <a:lnTo>
                    <a:pt x="266" y="1278"/>
                  </a:lnTo>
                  <a:lnTo>
                    <a:pt x="258" y="1278"/>
                  </a:lnTo>
                  <a:lnTo>
                    <a:pt x="253" y="1278"/>
                  </a:lnTo>
                  <a:lnTo>
                    <a:pt x="246" y="1278"/>
                  </a:lnTo>
                  <a:lnTo>
                    <a:pt x="239" y="1278"/>
                  </a:lnTo>
                  <a:lnTo>
                    <a:pt x="232" y="1278"/>
                  </a:lnTo>
                  <a:lnTo>
                    <a:pt x="225" y="1278"/>
                  </a:lnTo>
                  <a:lnTo>
                    <a:pt x="217" y="1278"/>
                  </a:lnTo>
                  <a:lnTo>
                    <a:pt x="210" y="1278"/>
                  </a:lnTo>
                  <a:lnTo>
                    <a:pt x="203" y="1278"/>
                  </a:lnTo>
                  <a:lnTo>
                    <a:pt x="196" y="1278"/>
                  </a:lnTo>
                  <a:lnTo>
                    <a:pt x="189" y="1278"/>
                  </a:lnTo>
                  <a:lnTo>
                    <a:pt x="182" y="1278"/>
                  </a:lnTo>
                  <a:lnTo>
                    <a:pt x="175" y="1278"/>
                  </a:lnTo>
                  <a:lnTo>
                    <a:pt x="167" y="1278"/>
                  </a:lnTo>
                  <a:lnTo>
                    <a:pt x="160" y="1278"/>
                  </a:lnTo>
                  <a:lnTo>
                    <a:pt x="153" y="1278"/>
                  </a:lnTo>
                  <a:lnTo>
                    <a:pt x="146" y="1278"/>
                  </a:lnTo>
                  <a:lnTo>
                    <a:pt x="139" y="1278"/>
                  </a:lnTo>
                  <a:lnTo>
                    <a:pt x="132" y="1278"/>
                  </a:lnTo>
                  <a:lnTo>
                    <a:pt x="125" y="1278"/>
                  </a:lnTo>
                  <a:lnTo>
                    <a:pt x="118" y="1278"/>
                  </a:lnTo>
                  <a:lnTo>
                    <a:pt x="112" y="1278"/>
                  </a:lnTo>
                  <a:lnTo>
                    <a:pt x="105" y="1278"/>
                  </a:lnTo>
                  <a:lnTo>
                    <a:pt x="98" y="1278"/>
                  </a:lnTo>
                  <a:lnTo>
                    <a:pt x="91" y="1278"/>
                  </a:lnTo>
                  <a:lnTo>
                    <a:pt x="84" y="1278"/>
                  </a:lnTo>
                  <a:lnTo>
                    <a:pt x="77" y="1278"/>
                  </a:lnTo>
                  <a:lnTo>
                    <a:pt x="69" y="1278"/>
                  </a:lnTo>
                  <a:lnTo>
                    <a:pt x="62" y="1278"/>
                  </a:lnTo>
                  <a:lnTo>
                    <a:pt x="55" y="1278"/>
                  </a:lnTo>
                  <a:lnTo>
                    <a:pt x="48" y="1278"/>
                  </a:lnTo>
                  <a:lnTo>
                    <a:pt x="41" y="1278"/>
                  </a:lnTo>
                  <a:lnTo>
                    <a:pt x="34" y="1278"/>
                  </a:lnTo>
                  <a:lnTo>
                    <a:pt x="27" y="1278"/>
                  </a:lnTo>
                  <a:lnTo>
                    <a:pt x="20" y="1278"/>
                  </a:lnTo>
                  <a:lnTo>
                    <a:pt x="12" y="1278"/>
                  </a:lnTo>
                  <a:lnTo>
                    <a:pt x="7" y="1278"/>
                  </a:lnTo>
                  <a:lnTo>
                    <a:pt x="0" y="1278"/>
                  </a:lnTo>
                  <a:lnTo>
                    <a:pt x="0" y="1265"/>
                  </a:lnTo>
                </a:path>
              </a:pathLst>
            </a:custGeom>
            <a:solidFill>
              <a:srgbClr val="C0C0C0"/>
            </a:solidFill>
            <a:ln w="12700" cap="rnd">
              <a:noFill/>
              <a:round/>
              <a:headEnd/>
              <a:tailEnd/>
            </a:ln>
          </p:spPr>
          <p:txBody>
            <a:bodyPr/>
            <a:lstStyle/>
            <a:p>
              <a:pPr fontAlgn="auto">
                <a:spcBef>
                  <a:spcPts val="0"/>
                </a:spcBef>
                <a:spcAft>
                  <a:spcPts val="0"/>
                </a:spcAft>
                <a:defRPr/>
              </a:pPr>
              <a:endParaRPr lang="en-US" sz="2800" i="0" kern="0" dirty="0">
                <a:solidFill>
                  <a:sysClr val="windowText" lastClr="000000"/>
                </a:solidFill>
              </a:endParaRPr>
            </a:p>
          </p:txBody>
        </p:sp>
        <p:sp>
          <p:nvSpPr>
            <p:cNvPr id="6" name="Freeform 7"/>
            <p:cNvSpPr>
              <a:spLocks/>
            </p:cNvSpPr>
            <p:nvPr/>
          </p:nvSpPr>
          <p:spPr bwMode="auto">
            <a:xfrm>
              <a:off x="3571" y="2219"/>
              <a:ext cx="1399" cy="170"/>
            </a:xfrm>
            <a:custGeom>
              <a:avLst/>
              <a:gdLst>
                <a:gd name="T0" fmla="*/ 43 w 1399"/>
                <a:gd name="T1" fmla="*/ 268 h 154"/>
                <a:gd name="T2" fmla="*/ 90 w 1399"/>
                <a:gd name="T3" fmla="*/ 268 h 154"/>
                <a:gd name="T4" fmla="*/ 140 w 1399"/>
                <a:gd name="T5" fmla="*/ 268 h 154"/>
                <a:gd name="T6" fmla="*/ 190 w 1399"/>
                <a:gd name="T7" fmla="*/ 268 h 154"/>
                <a:gd name="T8" fmla="*/ 237 w 1399"/>
                <a:gd name="T9" fmla="*/ 268 h 154"/>
                <a:gd name="T10" fmla="*/ 287 w 1399"/>
                <a:gd name="T11" fmla="*/ 268 h 154"/>
                <a:gd name="T12" fmla="*/ 335 w 1399"/>
                <a:gd name="T13" fmla="*/ 268 h 154"/>
                <a:gd name="T14" fmla="*/ 384 w 1399"/>
                <a:gd name="T15" fmla="*/ 268 h 154"/>
                <a:gd name="T16" fmla="*/ 432 w 1399"/>
                <a:gd name="T17" fmla="*/ 268 h 154"/>
                <a:gd name="T18" fmla="*/ 482 w 1399"/>
                <a:gd name="T19" fmla="*/ 268 h 154"/>
                <a:gd name="T20" fmla="*/ 532 w 1399"/>
                <a:gd name="T21" fmla="*/ 268 h 154"/>
                <a:gd name="T22" fmla="*/ 579 w 1399"/>
                <a:gd name="T23" fmla="*/ 268 h 154"/>
                <a:gd name="T24" fmla="*/ 629 w 1399"/>
                <a:gd name="T25" fmla="*/ 268 h 154"/>
                <a:gd name="T26" fmla="*/ 679 w 1399"/>
                <a:gd name="T27" fmla="*/ 268 h 154"/>
                <a:gd name="T28" fmla="*/ 726 w 1399"/>
                <a:gd name="T29" fmla="*/ 0 h 154"/>
                <a:gd name="T30" fmla="*/ 776 w 1399"/>
                <a:gd name="T31" fmla="*/ 36 h 154"/>
                <a:gd name="T32" fmla="*/ 824 w 1399"/>
                <a:gd name="T33" fmla="*/ 69 h 154"/>
                <a:gd name="T34" fmla="*/ 874 w 1399"/>
                <a:gd name="T35" fmla="*/ 98 h 154"/>
                <a:gd name="T36" fmla="*/ 923 w 1399"/>
                <a:gd name="T37" fmla="*/ 123 h 154"/>
                <a:gd name="T38" fmla="*/ 971 w 1399"/>
                <a:gd name="T39" fmla="*/ 146 h 154"/>
                <a:gd name="T40" fmla="*/ 1021 w 1399"/>
                <a:gd name="T41" fmla="*/ 165 h 154"/>
                <a:gd name="T42" fmla="*/ 1068 w 1399"/>
                <a:gd name="T43" fmla="*/ 180 h 154"/>
                <a:gd name="T44" fmla="*/ 1118 w 1399"/>
                <a:gd name="T45" fmla="*/ 195 h 154"/>
                <a:gd name="T46" fmla="*/ 1168 w 1399"/>
                <a:gd name="T47" fmla="*/ 206 h 154"/>
                <a:gd name="T48" fmla="*/ 1215 w 1399"/>
                <a:gd name="T49" fmla="*/ 217 h 154"/>
                <a:gd name="T50" fmla="*/ 1265 w 1399"/>
                <a:gd name="T51" fmla="*/ 227 h 154"/>
                <a:gd name="T52" fmla="*/ 1313 w 1399"/>
                <a:gd name="T53" fmla="*/ 234 h 154"/>
                <a:gd name="T54" fmla="*/ 1363 w 1399"/>
                <a:gd name="T55" fmla="*/ 240 h 154"/>
                <a:gd name="T56" fmla="*/ 1391 w 1399"/>
                <a:gd name="T57" fmla="*/ 268 h 154"/>
                <a:gd name="T58" fmla="*/ 1341 w 1399"/>
                <a:gd name="T59" fmla="*/ 268 h 154"/>
                <a:gd name="T60" fmla="*/ 1292 w 1399"/>
                <a:gd name="T61" fmla="*/ 268 h 154"/>
                <a:gd name="T62" fmla="*/ 1244 w 1399"/>
                <a:gd name="T63" fmla="*/ 268 h 154"/>
                <a:gd name="T64" fmla="*/ 1194 w 1399"/>
                <a:gd name="T65" fmla="*/ 268 h 154"/>
                <a:gd name="T66" fmla="*/ 1146 w 1399"/>
                <a:gd name="T67" fmla="*/ 268 h 154"/>
                <a:gd name="T68" fmla="*/ 1097 w 1399"/>
                <a:gd name="T69" fmla="*/ 268 h 154"/>
                <a:gd name="T70" fmla="*/ 1049 w 1399"/>
                <a:gd name="T71" fmla="*/ 268 h 154"/>
                <a:gd name="T72" fmla="*/ 999 w 1399"/>
                <a:gd name="T73" fmla="*/ 268 h 154"/>
                <a:gd name="T74" fmla="*/ 950 w 1399"/>
                <a:gd name="T75" fmla="*/ 268 h 154"/>
                <a:gd name="T76" fmla="*/ 902 w 1399"/>
                <a:gd name="T77" fmla="*/ 268 h 154"/>
                <a:gd name="T78" fmla="*/ 852 w 1399"/>
                <a:gd name="T79" fmla="*/ 268 h 154"/>
                <a:gd name="T80" fmla="*/ 803 w 1399"/>
                <a:gd name="T81" fmla="*/ 268 h 154"/>
                <a:gd name="T82" fmla="*/ 755 w 1399"/>
                <a:gd name="T83" fmla="*/ 268 h 154"/>
                <a:gd name="T84" fmla="*/ 705 w 1399"/>
                <a:gd name="T85" fmla="*/ 268 h 154"/>
                <a:gd name="T86" fmla="*/ 657 w 1399"/>
                <a:gd name="T87" fmla="*/ 268 h 154"/>
                <a:gd name="T88" fmla="*/ 608 w 1399"/>
                <a:gd name="T89" fmla="*/ 268 h 154"/>
                <a:gd name="T90" fmla="*/ 560 w 1399"/>
                <a:gd name="T91" fmla="*/ 268 h 154"/>
                <a:gd name="T92" fmla="*/ 510 w 1399"/>
                <a:gd name="T93" fmla="*/ 268 h 154"/>
                <a:gd name="T94" fmla="*/ 461 w 1399"/>
                <a:gd name="T95" fmla="*/ 268 h 154"/>
                <a:gd name="T96" fmla="*/ 413 w 1399"/>
                <a:gd name="T97" fmla="*/ 268 h 154"/>
                <a:gd name="T98" fmla="*/ 363 w 1399"/>
                <a:gd name="T99" fmla="*/ 268 h 154"/>
                <a:gd name="T100" fmla="*/ 314 w 1399"/>
                <a:gd name="T101" fmla="*/ 268 h 154"/>
                <a:gd name="T102" fmla="*/ 266 w 1399"/>
                <a:gd name="T103" fmla="*/ 268 h 154"/>
                <a:gd name="T104" fmla="*/ 216 w 1399"/>
                <a:gd name="T105" fmla="*/ 268 h 154"/>
                <a:gd name="T106" fmla="*/ 168 w 1399"/>
                <a:gd name="T107" fmla="*/ 268 h 154"/>
                <a:gd name="T108" fmla="*/ 119 w 1399"/>
                <a:gd name="T109" fmla="*/ 268 h 154"/>
                <a:gd name="T110" fmla="*/ 69 w 1399"/>
                <a:gd name="T111" fmla="*/ 268 h 154"/>
                <a:gd name="T112" fmla="*/ 21 w 1399"/>
                <a:gd name="T113" fmla="*/ 268 h 15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99"/>
                <a:gd name="T172" fmla="*/ 0 h 154"/>
                <a:gd name="T173" fmla="*/ 1399 w 1399"/>
                <a:gd name="T174" fmla="*/ 154 h 15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99" h="154">
                  <a:moveTo>
                    <a:pt x="0" y="153"/>
                  </a:moveTo>
                  <a:lnTo>
                    <a:pt x="7" y="153"/>
                  </a:lnTo>
                  <a:lnTo>
                    <a:pt x="14" y="153"/>
                  </a:lnTo>
                  <a:lnTo>
                    <a:pt x="21" y="153"/>
                  </a:lnTo>
                  <a:lnTo>
                    <a:pt x="28" y="153"/>
                  </a:lnTo>
                  <a:lnTo>
                    <a:pt x="35" y="153"/>
                  </a:lnTo>
                  <a:lnTo>
                    <a:pt x="43" y="153"/>
                  </a:lnTo>
                  <a:lnTo>
                    <a:pt x="50" y="153"/>
                  </a:lnTo>
                  <a:lnTo>
                    <a:pt x="57" y="153"/>
                  </a:lnTo>
                  <a:lnTo>
                    <a:pt x="62" y="153"/>
                  </a:lnTo>
                  <a:lnTo>
                    <a:pt x="69" y="153"/>
                  </a:lnTo>
                  <a:lnTo>
                    <a:pt x="76" y="153"/>
                  </a:lnTo>
                  <a:lnTo>
                    <a:pt x="83" y="153"/>
                  </a:lnTo>
                  <a:lnTo>
                    <a:pt x="90" y="153"/>
                  </a:lnTo>
                  <a:lnTo>
                    <a:pt x="97" y="153"/>
                  </a:lnTo>
                  <a:lnTo>
                    <a:pt x="105" y="153"/>
                  </a:lnTo>
                  <a:lnTo>
                    <a:pt x="112" y="153"/>
                  </a:lnTo>
                  <a:lnTo>
                    <a:pt x="119" y="153"/>
                  </a:lnTo>
                  <a:lnTo>
                    <a:pt x="126" y="153"/>
                  </a:lnTo>
                  <a:lnTo>
                    <a:pt x="133" y="153"/>
                  </a:lnTo>
                  <a:lnTo>
                    <a:pt x="140" y="153"/>
                  </a:lnTo>
                  <a:lnTo>
                    <a:pt x="147" y="153"/>
                  </a:lnTo>
                  <a:lnTo>
                    <a:pt x="154" y="153"/>
                  </a:lnTo>
                  <a:lnTo>
                    <a:pt x="161" y="153"/>
                  </a:lnTo>
                  <a:lnTo>
                    <a:pt x="168" y="153"/>
                  </a:lnTo>
                  <a:lnTo>
                    <a:pt x="175" y="153"/>
                  </a:lnTo>
                  <a:lnTo>
                    <a:pt x="183" y="153"/>
                  </a:lnTo>
                  <a:lnTo>
                    <a:pt x="190" y="153"/>
                  </a:lnTo>
                  <a:lnTo>
                    <a:pt x="195" y="153"/>
                  </a:lnTo>
                  <a:lnTo>
                    <a:pt x="202" y="153"/>
                  </a:lnTo>
                  <a:lnTo>
                    <a:pt x="209" y="153"/>
                  </a:lnTo>
                  <a:lnTo>
                    <a:pt x="216" y="153"/>
                  </a:lnTo>
                  <a:lnTo>
                    <a:pt x="223" y="153"/>
                  </a:lnTo>
                  <a:lnTo>
                    <a:pt x="230" y="153"/>
                  </a:lnTo>
                  <a:lnTo>
                    <a:pt x="237" y="153"/>
                  </a:lnTo>
                  <a:lnTo>
                    <a:pt x="245" y="153"/>
                  </a:lnTo>
                  <a:lnTo>
                    <a:pt x="252" y="153"/>
                  </a:lnTo>
                  <a:lnTo>
                    <a:pt x="259" y="153"/>
                  </a:lnTo>
                  <a:lnTo>
                    <a:pt x="266" y="153"/>
                  </a:lnTo>
                  <a:lnTo>
                    <a:pt x="273" y="153"/>
                  </a:lnTo>
                  <a:lnTo>
                    <a:pt x="280" y="153"/>
                  </a:lnTo>
                  <a:lnTo>
                    <a:pt x="287" y="153"/>
                  </a:lnTo>
                  <a:lnTo>
                    <a:pt x="294" y="153"/>
                  </a:lnTo>
                  <a:lnTo>
                    <a:pt x="301" y="153"/>
                  </a:lnTo>
                  <a:lnTo>
                    <a:pt x="307" y="153"/>
                  </a:lnTo>
                  <a:lnTo>
                    <a:pt x="314" y="153"/>
                  </a:lnTo>
                  <a:lnTo>
                    <a:pt x="321" y="153"/>
                  </a:lnTo>
                  <a:lnTo>
                    <a:pt x="328" y="153"/>
                  </a:lnTo>
                  <a:lnTo>
                    <a:pt x="335" y="153"/>
                  </a:lnTo>
                  <a:lnTo>
                    <a:pt x="342" y="153"/>
                  </a:lnTo>
                  <a:lnTo>
                    <a:pt x="349" y="153"/>
                  </a:lnTo>
                  <a:lnTo>
                    <a:pt x="356" y="153"/>
                  </a:lnTo>
                  <a:lnTo>
                    <a:pt x="363" y="153"/>
                  </a:lnTo>
                  <a:lnTo>
                    <a:pt x="370" y="153"/>
                  </a:lnTo>
                  <a:lnTo>
                    <a:pt x="377" y="153"/>
                  </a:lnTo>
                  <a:lnTo>
                    <a:pt x="384" y="153"/>
                  </a:lnTo>
                  <a:lnTo>
                    <a:pt x="392" y="153"/>
                  </a:lnTo>
                  <a:lnTo>
                    <a:pt x="399" y="153"/>
                  </a:lnTo>
                  <a:lnTo>
                    <a:pt x="406" y="153"/>
                  </a:lnTo>
                  <a:lnTo>
                    <a:pt x="413" y="153"/>
                  </a:lnTo>
                  <a:lnTo>
                    <a:pt x="420" y="153"/>
                  </a:lnTo>
                  <a:lnTo>
                    <a:pt x="425" y="153"/>
                  </a:lnTo>
                  <a:lnTo>
                    <a:pt x="432" y="153"/>
                  </a:lnTo>
                  <a:lnTo>
                    <a:pt x="439" y="153"/>
                  </a:lnTo>
                  <a:lnTo>
                    <a:pt x="447" y="153"/>
                  </a:lnTo>
                  <a:lnTo>
                    <a:pt x="454" y="153"/>
                  </a:lnTo>
                  <a:lnTo>
                    <a:pt x="461" y="153"/>
                  </a:lnTo>
                  <a:lnTo>
                    <a:pt x="468" y="153"/>
                  </a:lnTo>
                  <a:lnTo>
                    <a:pt x="475" y="153"/>
                  </a:lnTo>
                  <a:lnTo>
                    <a:pt x="482" y="153"/>
                  </a:lnTo>
                  <a:lnTo>
                    <a:pt x="489" y="153"/>
                  </a:lnTo>
                  <a:lnTo>
                    <a:pt x="496" y="153"/>
                  </a:lnTo>
                  <a:lnTo>
                    <a:pt x="503" y="153"/>
                  </a:lnTo>
                  <a:lnTo>
                    <a:pt x="510" y="153"/>
                  </a:lnTo>
                  <a:lnTo>
                    <a:pt x="517" y="153"/>
                  </a:lnTo>
                  <a:lnTo>
                    <a:pt x="524" y="153"/>
                  </a:lnTo>
                  <a:lnTo>
                    <a:pt x="532" y="153"/>
                  </a:lnTo>
                  <a:lnTo>
                    <a:pt x="539" y="153"/>
                  </a:lnTo>
                  <a:lnTo>
                    <a:pt x="546" y="153"/>
                  </a:lnTo>
                  <a:lnTo>
                    <a:pt x="553" y="153"/>
                  </a:lnTo>
                  <a:lnTo>
                    <a:pt x="560" y="153"/>
                  </a:lnTo>
                  <a:lnTo>
                    <a:pt x="567" y="153"/>
                  </a:lnTo>
                  <a:lnTo>
                    <a:pt x="572" y="153"/>
                  </a:lnTo>
                  <a:lnTo>
                    <a:pt x="579" y="153"/>
                  </a:lnTo>
                  <a:lnTo>
                    <a:pt x="586" y="153"/>
                  </a:lnTo>
                  <a:lnTo>
                    <a:pt x="594" y="153"/>
                  </a:lnTo>
                  <a:lnTo>
                    <a:pt x="601" y="153"/>
                  </a:lnTo>
                  <a:lnTo>
                    <a:pt x="608" y="153"/>
                  </a:lnTo>
                  <a:lnTo>
                    <a:pt x="615" y="153"/>
                  </a:lnTo>
                  <a:lnTo>
                    <a:pt x="622" y="153"/>
                  </a:lnTo>
                  <a:lnTo>
                    <a:pt x="629" y="153"/>
                  </a:lnTo>
                  <a:lnTo>
                    <a:pt x="636" y="153"/>
                  </a:lnTo>
                  <a:lnTo>
                    <a:pt x="643" y="153"/>
                  </a:lnTo>
                  <a:lnTo>
                    <a:pt x="650" y="153"/>
                  </a:lnTo>
                  <a:lnTo>
                    <a:pt x="657" y="153"/>
                  </a:lnTo>
                  <a:lnTo>
                    <a:pt x="664" y="153"/>
                  </a:lnTo>
                  <a:lnTo>
                    <a:pt x="672" y="153"/>
                  </a:lnTo>
                  <a:lnTo>
                    <a:pt x="679" y="153"/>
                  </a:lnTo>
                  <a:lnTo>
                    <a:pt x="684" y="153"/>
                  </a:lnTo>
                  <a:lnTo>
                    <a:pt x="691" y="153"/>
                  </a:lnTo>
                  <a:lnTo>
                    <a:pt x="698" y="153"/>
                  </a:lnTo>
                  <a:lnTo>
                    <a:pt x="705" y="153"/>
                  </a:lnTo>
                  <a:lnTo>
                    <a:pt x="712" y="153"/>
                  </a:lnTo>
                  <a:lnTo>
                    <a:pt x="719" y="153"/>
                  </a:lnTo>
                  <a:lnTo>
                    <a:pt x="726" y="0"/>
                  </a:lnTo>
                  <a:lnTo>
                    <a:pt x="734" y="3"/>
                  </a:lnTo>
                  <a:lnTo>
                    <a:pt x="741" y="6"/>
                  </a:lnTo>
                  <a:lnTo>
                    <a:pt x="748" y="10"/>
                  </a:lnTo>
                  <a:lnTo>
                    <a:pt x="755" y="13"/>
                  </a:lnTo>
                  <a:lnTo>
                    <a:pt x="762" y="15"/>
                  </a:lnTo>
                  <a:lnTo>
                    <a:pt x="769" y="18"/>
                  </a:lnTo>
                  <a:lnTo>
                    <a:pt x="776" y="21"/>
                  </a:lnTo>
                  <a:lnTo>
                    <a:pt x="783" y="23"/>
                  </a:lnTo>
                  <a:lnTo>
                    <a:pt x="790" y="27"/>
                  </a:lnTo>
                  <a:lnTo>
                    <a:pt x="796" y="29"/>
                  </a:lnTo>
                  <a:lnTo>
                    <a:pt x="803" y="32"/>
                  </a:lnTo>
                  <a:lnTo>
                    <a:pt x="810" y="34"/>
                  </a:lnTo>
                  <a:lnTo>
                    <a:pt x="817" y="36"/>
                  </a:lnTo>
                  <a:lnTo>
                    <a:pt x="824" y="39"/>
                  </a:lnTo>
                  <a:lnTo>
                    <a:pt x="831" y="41"/>
                  </a:lnTo>
                  <a:lnTo>
                    <a:pt x="838" y="45"/>
                  </a:lnTo>
                  <a:lnTo>
                    <a:pt x="845" y="47"/>
                  </a:lnTo>
                  <a:lnTo>
                    <a:pt x="852" y="49"/>
                  </a:lnTo>
                  <a:lnTo>
                    <a:pt x="859" y="51"/>
                  </a:lnTo>
                  <a:lnTo>
                    <a:pt x="866" y="53"/>
                  </a:lnTo>
                  <a:lnTo>
                    <a:pt x="874" y="56"/>
                  </a:lnTo>
                  <a:lnTo>
                    <a:pt x="881" y="57"/>
                  </a:lnTo>
                  <a:lnTo>
                    <a:pt x="888" y="60"/>
                  </a:lnTo>
                  <a:lnTo>
                    <a:pt x="895" y="63"/>
                  </a:lnTo>
                  <a:lnTo>
                    <a:pt x="902" y="64"/>
                  </a:lnTo>
                  <a:lnTo>
                    <a:pt x="909" y="66"/>
                  </a:lnTo>
                  <a:lnTo>
                    <a:pt x="916" y="68"/>
                  </a:lnTo>
                  <a:lnTo>
                    <a:pt x="923" y="70"/>
                  </a:lnTo>
                  <a:lnTo>
                    <a:pt x="928" y="72"/>
                  </a:lnTo>
                  <a:lnTo>
                    <a:pt x="936" y="74"/>
                  </a:lnTo>
                  <a:lnTo>
                    <a:pt x="943" y="75"/>
                  </a:lnTo>
                  <a:lnTo>
                    <a:pt x="950" y="78"/>
                  </a:lnTo>
                  <a:lnTo>
                    <a:pt x="957" y="80"/>
                  </a:lnTo>
                  <a:lnTo>
                    <a:pt x="964" y="81"/>
                  </a:lnTo>
                  <a:lnTo>
                    <a:pt x="971" y="83"/>
                  </a:lnTo>
                  <a:lnTo>
                    <a:pt x="978" y="85"/>
                  </a:lnTo>
                  <a:lnTo>
                    <a:pt x="985" y="86"/>
                  </a:lnTo>
                  <a:lnTo>
                    <a:pt x="992" y="88"/>
                  </a:lnTo>
                  <a:lnTo>
                    <a:pt x="999" y="89"/>
                  </a:lnTo>
                  <a:lnTo>
                    <a:pt x="1006" y="91"/>
                  </a:lnTo>
                  <a:lnTo>
                    <a:pt x="1014" y="92"/>
                  </a:lnTo>
                  <a:lnTo>
                    <a:pt x="1021" y="95"/>
                  </a:lnTo>
                  <a:lnTo>
                    <a:pt x="1028" y="96"/>
                  </a:lnTo>
                  <a:lnTo>
                    <a:pt x="1035" y="97"/>
                  </a:lnTo>
                  <a:lnTo>
                    <a:pt x="1042" y="99"/>
                  </a:lnTo>
                  <a:lnTo>
                    <a:pt x="1049" y="99"/>
                  </a:lnTo>
                  <a:lnTo>
                    <a:pt x="1056" y="101"/>
                  </a:lnTo>
                  <a:lnTo>
                    <a:pt x="1061" y="102"/>
                  </a:lnTo>
                  <a:lnTo>
                    <a:pt x="1068" y="103"/>
                  </a:lnTo>
                  <a:lnTo>
                    <a:pt x="1076" y="104"/>
                  </a:lnTo>
                  <a:lnTo>
                    <a:pt x="1083" y="106"/>
                  </a:lnTo>
                  <a:lnTo>
                    <a:pt x="1090" y="107"/>
                  </a:lnTo>
                  <a:lnTo>
                    <a:pt x="1097" y="108"/>
                  </a:lnTo>
                  <a:lnTo>
                    <a:pt x="1104" y="109"/>
                  </a:lnTo>
                  <a:lnTo>
                    <a:pt x="1111" y="111"/>
                  </a:lnTo>
                  <a:lnTo>
                    <a:pt x="1118" y="112"/>
                  </a:lnTo>
                  <a:lnTo>
                    <a:pt x="1125" y="113"/>
                  </a:lnTo>
                  <a:lnTo>
                    <a:pt x="1132" y="114"/>
                  </a:lnTo>
                  <a:lnTo>
                    <a:pt x="1139" y="115"/>
                  </a:lnTo>
                  <a:lnTo>
                    <a:pt x="1146" y="116"/>
                  </a:lnTo>
                  <a:lnTo>
                    <a:pt x="1153" y="117"/>
                  </a:lnTo>
                  <a:lnTo>
                    <a:pt x="1161" y="118"/>
                  </a:lnTo>
                  <a:lnTo>
                    <a:pt x="1168" y="118"/>
                  </a:lnTo>
                  <a:lnTo>
                    <a:pt x="1173" y="119"/>
                  </a:lnTo>
                  <a:lnTo>
                    <a:pt x="1180" y="120"/>
                  </a:lnTo>
                  <a:lnTo>
                    <a:pt x="1187" y="121"/>
                  </a:lnTo>
                  <a:lnTo>
                    <a:pt x="1194" y="122"/>
                  </a:lnTo>
                  <a:lnTo>
                    <a:pt x="1201" y="123"/>
                  </a:lnTo>
                  <a:lnTo>
                    <a:pt x="1208" y="124"/>
                  </a:lnTo>
                  <a:lnTo>
                    <a:pt x="1215" y="124"/>
                  </a:lnTo>
                  <a:lnTo>
                    <a:pt x="1223" y="125"/>
                  </a:lnTo>
                  <a:lnTo>
                    <a:pt x="1230" y="126"/>
                  </a:lnTo>
                  <a:lnTo>
                    <a:pt x="1237" y="126"/>
                  </a:lnTo>
                  <a:lnTo>
                    <a:pt x="1244" y="128"/>
                  </a:lnTo>
                  <a:lnTo>
                    <a:pt x="1251" y="129"/>
                  </a:lnTo>
                  <a:lnTo>
                    <a:pt x="1258" y="129"/>
                  </a:lnTo>
                  <a:lnTo>
                    <a:pt x="1265" y="130"/>
                  </a:lnTo>
                  <a:lnTo>
                    <a:pt x="1272" y="131"/>
                  </a:lnTo>
                  <a:lnTo>
                    <a:pt x="1279" y="131"/>
                  </a:lnTo>
                  <a:lnTo>
                    <a:pt x="1286" y="132"/>
                  </a:lnTo>
                  <a:lnTo>
                    <a:pt x="1292" y="132"/>
                  </a:lnTo>
                  <a:lnTo>
                    <a:pt x="1299" y="133"/>
                  </a:lnTo>
                  <a:lnTo>
                    <a:pt x="1306" y="134"/>
                  </a:lnTo>
                  <a:lnTo>
                    <a:pt x="1313" y="134"/>
                  </a:lnTo>
                  <a:lnTo>
                    <a:pt x="1320" y="135"/>
                  </a:lnTo>
                  <a:lnTo>
                    <a:pt x="1327" y="135"/>
                  </a:lnTo>
                  <a:lnTo>
                    <a:pt x="1334" y="136"/>
                  </a:lnTo>
                  <a:lnTo>
                    <a:pt x="1341" y="136"/>
                  </a:lnTo>
                  <a:lnTo>
                    <a:pt x="1348" y="137"/>
                  </a:lnTo>
                  <a:lnTo>
                    <a:pt x="1355" y="137"/>
                  </a:lnTo>
                  <a:lnTo>
                    <a:pt x="1363" y="138"/>
                  </a:lnTo>
                  <a:lnTo>
                    <a:pt x="1370" y="138"/>
                  </a:lnTo>
                  <a:lnTo>
                    <a:pt x="1377" y="138"/>
                  </a:lnTo>
                  <a:lnTo>
                    <a:pt x="1384" y="139"/>
                  </a:lnTo>
                  <a:lnTo>
                    <a:pt x="1391" y="139"/>
                  </a:lnTo>
                  <a:lnTo>
                    <a:pt x="1398" y="140"/>
                  </a:lnTo>
                  <a:lnTo>
                    <a:pt x="1398" y="153"/>
                  </a:lnTo>
                  <a:lnTo>
                    <a:pt x="1391" y="153"/>
                  </a:lnTo>
                  <a:lnTo>
                    <a:pt x="1384" y="153"/>
                  </a:lnTo>
                  <a:lnTo>
                    <a:pt x="1377" y="153"/>
                  </a:lnTo>
                  <a:lnTo>
                    <a:pt x="1370" y="153"/>
                  </a:lnTo>
                  <a:lnTo>
                    <a:pt x="1363" y="153"/>
                  </a:lnTo>
                  <a:lnTo>
                    <a:pt x="1355" y="153"/>
                  </a:lnTo>
                  <a:lnTo>
                    <a:pt x="1348" y="153"/>
                  </a:lnTo>
                  <a:lnTo>
                    <a:pt x="1341" y="153"/>
                  </a:lnTo>
                  <a:lnTo>
                    <a:pt x="1334" y="153"/>
                  </a:lnTo>
                  <a:lnTo>
                    <a:pt x="1327" y="153"/>
                  </a:lnTo>
                  <a:lnTo>
                    <a:pt x="1320" y="153"/>
                  </a:lnTo>
                  <a:lnTo>
                    <a:pt x="1313" y="153"/>
                  </a:lnTo>
                  <a:lnTo>
                    <a:pt x="1306" y="153"/>
                  </a:lnTo>
                  <a:lnTo>
                    <a:pt x="1299" y="153"/>
                  </a:lnTo>
                  <a:lnTo>
                    <a:pt x="1292" y="153"/>
                  </a:lnTo>
                  <a:lnTo>
                    <a:pt x="1286" y="153"/>
                  </a:lnTo>
                  <a:lnTo>
                    <a:pt x="1279" y="153"/>
                  </a:lnTo>
                  <a:lnTo>
                    <a:pt x="1272" y="153"/>
                  </a:lnTo>
                  <a:lnTo>
                    <a:pt x="1265" y="153"/>
                  </a:lnTo>
                  <a:lnTo>
                    <a:pt x="1258" y="153"/>
                  </a:lnTo>
                  <a:lnTo>
                    <a:pt x="1251" y="153"/>
                  </a:lnTo>
                  <a:lnTo>
                    <a:pt x="1244" y="153"/>
                  </a:lnTo>
                  <a:lnTo>
                    <a:pt x="1237" y="153"/>
                  </a:lnTo>
                  <a:lnTo>
                    <a:pt x="1230" y="153"/>
                  </a:lnTo>
                  <a:lnTo>
                    <a:pt x="1223" y="153"/>
                  </a:lnTo>
                  <a:lnTo>
                    <a:pt x="1215" y="153"/>
                  </a:lnTo>
                  <a:lnTo>
                    <a:pt x="1208" y="153"/>
                  </a:lnTo>
                  <a:lnTo>
                    <a:pt x="1201" y="153"/>
                  </a:lnTo>
                  <a:lnTo>
                    <a:pt x="1194" y="153"/>
                  </a:lnTo>
                  <a:lnTo>
                    <a:pt x="1187" y="153"/>
                  </a:lnTo>
                  <a:lnTo>
                    <a:pt x="1180" y="153"/>
                  </a:lnTo>
                  <a:lnTo>
                    <a:pt x="1173" y="153"/>
                  </a:lnTo>
                  <a:lnTo>
                    <a:pt x="1168" y="153"/>
                  </a:lnTo>
                  <a:lnTo>
                    <a:pt x="1161" y="153"/>
                  </a:lnTo>
                  <a:lnTo>
                    <a:pt x="1153" y="153"/>
                  </a:lnTo>
                  <a:lnTo>
                    <a:pt x="1146" y="153"/>
                  </a:lnTo>
                  <a:lnTo>
                    <a:pt x="1139" y="153"/>
                  </a:lnTo>
                  <a:lnTo>
                    <a:pt x="1132" y="153"/>
                  </a:lnTo>
                  <a:lnTo>
                    <a:pt x="1125" y="153"/>
                  </a:lnTo>
                  <a:lnTo>
                    <a:pt x="1118" y="153"/>
                  </a:lnTo>
                  <a:lnTo>
                    <a:pt x="1111" y="153"/>
                  </a:lnTo>
                  <a:lnTo>
                    <a:pt x="1104" y="153"/>
                  </a:lnTo>
                  <a:lnTo>
                    <a:pt x="1097" y="153"/>
                  </a:lnTo>
                  <a:lnTo>
                    <a:pt x="1090" y="153"/>
                  </a:lnTo>
                  <a:lnTo>
                    <a:pt x="1083" y="153"/>
                  </a:lnTo>
                  <a:lnTo>
                    <a:pt x="1076" y="153"/>
                  </a:lnTo>
                  <a:lnTo>
                    <a:pt x="1068" y="153"/>
                  </a:lnTo>
                  <a:lnTo>
                    <a:pt x="1061" y="153"/>
                  </a:lnTo>
                  <a:lnTo>
                    <a:pt x="1056" y="153"/>
                  </a:lnTo>
                  <a:lnTo>
                    <a:pt x="1049" y="153"/>
                  </a:lnTo>
                  <a:lnTo>
                    <a:pt x="1042" y="153"/>
                  </a:lnTo>
                  <a:lnTo>
                    <a:pt x="1035" y="153"/>
                  </a:lnTo>
                  <a:lnTo>
                    <a:pt x="1028" y="153"/>
                  </a:lnTo>
                  <a:lnTo>
                    <a:pt x="1021" y="153"/>
                  </a:lnTo>
                  <a:lnTo>
                    <a:pt x="1014" y="153"/>
                  </a:lnTo>
                  <a:lnTo>
                    <a:pt x="1006" y="153"/>
                  </a:lnTo>
                  <a:lnTo>
                    <a:pt x="999" y="153"/>
                  </a:lnTo>
                  <a:lnTo>
                    <a:pt x="992" y="153"/>
                  </a:lnTo>
                  <a:lnTo>
                    <a:pt x="985" y="153"/>
                  </a:lnTo>
                  <a:lnTo>
                    <a:pt x="978" y="153"/>
                  </a:lnTo>
                  <a:lnTo>
                    <a:pt x="971" y="153"/>
                  </a:lnTo>
                  <a:lnTo>
                    <a:pt x="964" y="153"/>
                  </a:lnTo>
                  <a:lnTo>
                    <a:pt x="957" y="153"/>
                  </a:lnTo>
                  <a:lnTo>
                    <a:pt x="950" y="153"/>
                  </a:lnTo>
                  <a:lnTo>
                    <a:pt x="943" y="153"/>
                  </a:lnTo>
                  <a:lnTo>
                    <a:pt x="936" y="153"/>
                  </a:lnTo>
                  <a:lnTo>
                    <a:pt x="928" y="153"/>
                  </a:lnTo>
                  <a:lnTo>
                    <a:pt x="923" y="153"/>
                  </a:lnTo>
                  <a:lnTo>
                    <a:pt x="916" y="153"/>
                  </a:lnTo>
                  <a:lnTo>
                    <a:pt x="909" y="153"/>
                  </a:lnTo>
                  <a:lnTo>
                    <a:pt x="902" y="153"/>
                  </a:lnTo>
                  <a:lnTo>
                    <a:pt x="895" y="153"/>
                  </a:lnTo>
                  <a:lnTo>
                    <a:pt x="888" y="153"/>
                  </a:lnTo>
                  <a:lnTo>
                    <a:pt x="881" y="153"/>
                  </a:lnTo>
                  <a:lnTo>
                    <a:pt x="874" y="153"/>
                  </a:lnTo>
                  <a:lnTo>
                    <a:pt x="866" y="153"/>
                  </a:lnTo>
                  <a:lnTo>
                    <a:pt x="859" y="153"/>
                  </a:lnTo>
                  <a:lnTo>
                    <a:pt x="852" y="153"/>
                  </a:lnTo>
                  <a:lnTo>
                    <a:pt x="845" y="153"/>
                  </a:lnTo>
                  <a:lnTo>
                    <a:pt x="838" y="153"/>
                  </a:lnTo>
                  <a:lnTo>
                    <a:pt x="831" y="153"/>
                  </a:lnTo>
                  <a:lnTo>
                    <a:pt x="824" y="153"/>
                  </a:lnTo>
                  <a:lnTo>
                    <a:pt x="817" y="153"/>
                  </a:lnTo>
                  <a:lnTo>
                    <a:pt x="810" y="153"/>
                  </a:lnTo>
                  <a:lnTo>
                    <a:pt x="803" y="153"/>
                  </a:lnTo>
                  <a:lnTo>
                    <a:pt x="796" y="153"/>
                  </a:lnTo>
                  <a:lnTo>
                    <a:pt x="790" y="153"/>
                  </a:lnTo>
                  <a:lnTo>
                    <a:pt x="783" y="153"/>
                  </a:lnTo>
                  <a:lnTo>
                    <a:pt x="776" y="153"/>
                  </a:lnTo>
                  <a:lnTo>
                    <a:pt x="769" y="153"/>
                  </a:lnTo>
                  <a:lnTo>
                    <a:pt x="762" y="153"/>
                  </a:lnTo>
                  <a:lnTo>
                    <a:pt x="755" y="153"/>
                  </a:lnTo>
                  <a:lnTo>
                    <a:pt x="748" y="153"/>
                  </a:lnTo>
                  <a:lnTo>
                    <a:pt x="741" y="153"/>
                  </a:lnTo>
                  <a:lnTo>
                    <a:pt x="734" y="153"/>
                  </a:lnTo>
                  <a:lnTo>
                    <a:pt x="726" y="153"/>
                  </a:lnTo>
                  <a:lnTo>
                    <a:pt x="719" y="153"/>
                  </a:lnTo>
                  <a:lnTo>
                    <a:pt x="712" y="153"/>
                  </a:lnTo>
                  <a:lnTo>
                    <a:pt x="705" y="153"/>
                  </a:lnTo>
                  <a:lnTo>
                    <a:pt x="698" y="153"/>
                  </a:lnTo>
                  <a:lnTo>
                    <a:pt x="691" y="153"/>
                  </a:lnTo>
                  <a:lnTo>
                    <a:pt x="684" y="153"/>
                  </a:lnTo>
                  <a:lnTo>
                    <a:pt x="679" y="153"/>
                  </a:lnTo>
                  <a:lnTo>
                    <a:pt x="672" y="153"/>
                  </a:lnTo>
                  <a:lnTo>
                    <a:pt x="664" y="153"/>
                  </a:lnTo>
                  <a:lnTo>
                    <a:pt x="657" y="153"/>
                  </a:lnTo>
                  <a:lnTo>
                    <a:pt x="650" y="153"/>
                  </a:lnTo>
                  <a:lnTo>
                    <a:pt x="643" y="153"/>
                  </a:lnTo>
                  <a:lnTo>
                    <a:pt x="636" y="153"/>
                  </a:lnTo>
                  <a:lnTo>
                    <a:pt x="629" y="153"/>
                  </a:lnTo>
                  <a:lnTo>
                    <a:pt x="622" y="153"/>
                  </a:lnTo>
                  <a:lnTo>
                    <a:pt x="615" y="153"/>
                  </a:lnTo>
                  <a:lnTo>
                    <a:pt x="608" y="153"/>
                  </a:lnTo>
                  <a:lnTo>
                    <a:pt x="601" y="153"/>
                  </a:lnTo>
                  <a:lnTo>
                    <a:pt x="594" y="153"/>
                  </a:lnTo>
                  <a:lnTo>
                    <a:pt x="586" y="153"/>
                  </a:lnTo>
                  <a:lnTo>
                    <a:pt x="579" y="153"/>
                  </a:lnTo>
                  <a:lnTo>
                    <a:pt x="572" y="153"/>
                  </a:lnTo>
                  <a:lnTo>
                    <a:pt x="567" y="153"/>
                  </a:lnTo>
                  <a:lnTo>
                    <a:pt x="560" y="153"/>
                  </a:lnTo>
                  <a:lnTo>
                    <a:pt x="553" y="153"/>
                  </a:lnTo>
                  <a:lnTo>
                    <a:pt x="546" y="153"/>
                  </a:lnTo>
                  <a:lnTo>
                    <a:pt x="539" y="153"/>
                  </a:lnTo>
                  <a:lnTo>
                    <a:pt x="532" y="153"/>
                  </a:lnTo>
                  <a:lnTo>
                    <a:pt x="524" y="153"/>
                  </a:lnTo>
                  <a:lnTo>
                    <a:pt x="517" y="153"/>
                  </a:lnTo>
                  <a:lnTo>
                    <a:pt x="510" y="153"/>
                  </a:lnTo>
                  <a:lnTo>
                    <a:pt x="503" y="153"/>
                  </a:lnTo>
                  <a:lnTo>
                    <a:pt x="496" y="153"/>
                  </a:lnTo>
                  <a:lnTo>
                    <a:pt x="489" y="153"/>
                  </a:lnTo>
                  <a:lnTo>
                    <a:pt x="482" y="153"/>
                  </a:lnTo>
                  <a:lnTo>
                    <a:pt x="475" y="153"/>
                  </a:lnTo>
                  <a:lnTo>
                    <a:pt x="468" y="153"/>
                  </a:lnTo>
                  <a:lnTo>
                    <a:pt x="461" y="153"/>
                  </a:lnTo>
                  <a:lnTo>
                    <a:pt x="454" y="153"/>
                  </a:lnTo>
                  <a:lnTo>
                    <a:pt x="447" y="153"/>
                  </a:lnTo>
                  <a:lnTo>
                    <a:pt x="439" y="153"/>
                  </a:lnTo>
                  <a:lnTo>
                    <a:pt x="432" y="153"/>
                  </a:lnTo>
                  <a:lnTo>
                    <a:pt x="425" y="153"/>
                  </a:lnTo>
                  <a:lnTo>
                    <a:pt x="420" y="153"/>
                  </a:lnTo>
                  <a:lnTo>
                    <a:pt x="413" y="153"/>
                  </a:lnTo>
                  <a:lnTo>
                    <a:pt x="406" y="153"/>
                  </a:lnTo>
                  <a:lnTo>
                    <a:pt x="399" y="153"/>
                  </a:lnTo>
                  <a:lnTo>
                    <a:pt x="392" y="153"/>
                  </a:lnTo>
                  <a:lnTo>
                    <a:pt x="384" y="153"/>
                  </a:lnTo>
                  <a:lnTo>
                    <a:pt x="377" y="153"/>
                  </a:lnTo>
                  <a:lnTo>
                    <a:pt x="370" y="153"/>
                  </a:lnTo>
                  <a:lnTo>
                    <a:pt x="363" y="153"/>
                  </a:lnTo>
                  <a:lnTo>
                    <a:pt x="356" y="153"/>
                  </a:lnTo>
                  <a:lnTo>
                    <a:pt x="349" y="153"/>
                  </a:lnTo>
                  <a:lnTo>
                    <a:pt x="342" y="153"/>
                  </a:lnTo>
                  <a:lnTo>
                    <a:pt x="335" y="153"/>
                  </a:lnTo>
                  <a:lnTo>
                    <a:pt x="328" y="153"/>
                  </a:lnTo>
                  <a:lnTo>
                    <a:pt x="321" y="153"/>
                  </a:lnTo>
                  <a:lnTo>
                    <a:pt x="314" y="153"/>
                  </a:lnTo>
                  <a:lnTo>
                    <a:pt x="307" y="153"/>
                  </a:lnTo>
                  <a:lnTo>
                    <a:pt x="301" y="153"/>
                  </a:lnTo>
                  <a:lnTo>
                    <a:pt x="294" y="153"/>
                  </a:lnTo>
                  <a:lnTo>
                    <a:pt x="287" y="153"/>
                  </a:lnTo>
                  <a:lnTo>
                    <a:pt x="280" y="153"/>
                  </a:lnTo>
                  <a:lnTo>
                    <a:pt x="273" y="153"/>
                  </a:lnTo>
                  <a:lnTo>
                    <a:pt x="266" y="153"/>
                  </a:lnTo>
                  <a:lnTo>
                    <a:pt x="259" y="153"/>
                  </a:lnTo>
                  <a:lnTo>
                    <a:pt x="252" y="153"/>
                  </a:lnTo>
                  <a:lnTo>
                    <a:pt x="245" y="153"/>
                  </a:lnTo>
                  <a:lnTo>
                    <a:pt x="237" y="153"/>
                  </a:lnTo>
                  <a:lnTo>
                    <a:pt x="230" y="153"/>
                  </a:lnTo>
                  <a:lnTo>
                    <a:pt x="223" y="153"/>
                  </a:lnTo>
                  <a:lnTo>
                    <a:pt x="216" y="153"/>
                  </a:lnTo>
                  <a:lnTo>
                    <a:pt x="209" y="153"/>
                  </a:lnTo>
                  <a:lnTo>
                    <a:pt x="202" y="153"/>
                  </a:lnTo>
                  <a:lnTo>
                    <a:pt x="195" y="153"/>
                  </a:lnTo>
                  <a:lnTo>
                    <a:pt x="190" y="153"/>
                  </a:lnTo>
                  <a:lnTo>
                    <a:pt x="183" y="153"/>
                  </a:lnTo>
                  <a:lnTo>
                    <a:pt x="175" y="153"/>
                  </a:lnTo>
                  <a:lnTo>
                    <a:pt x="168" y="153"/>
                  </a:lnTo>
                  <a:lnTo>
                    <a:pt x="161" y="153"/>
                  </a:lnTo>
                  <a:lnTo>
                    <a:pt x="154" y="153"/>
                  </a:lnTo>
                  <a:lnTo>
                    <a:pt x="147" y="153"/>
                  </a:lnTo>
                  <a:lnTo>
                    <a:pt x="140" y="153"/>
                  </a:lnTo>
                  <a:lnTo>
                    <a:pt x="133" y="153"/>
                  </a:lnTo>
                  <a:lnTo>
                    <a:pt x="126" y="153"/>
                  </a:lnTo>
                  <a:lnTo>
                    <a:pt x="119" y="153"/>
                  </a:lnTo>
                  <a:lnTo>
                    <a:pt x="112" y="153"/>
                  </a:lnTo>
                  <a:lnTo>
                    <a:pt x="105" y="153"/>
                  </a:lnTo>
                  <a:lnTo>
                    <a:pt x="97" y="153"/>
                  </a:lnTo>
                  <a:lnTo>
                    <a:pt x="90" y="153"/>
                  </a:lnTo>
                  <a:lnTo>
                    <a:pt x="83" y="153"/>
                  </a:lnTo>
                  <a:lnTo>
                    <a:pt x="76" y="153"/>
                  </a:lnTo>
                  <a:lnTo>
                    <a:pt x="69" y="153"/>
                  </a:lnTo>
                  <a:lnTo>
                    <a:pt x="62" y="153"/>
                  </a:lnTo>
                  <a:lnTo>
                    <a:pt x="57" y="153"/>
                  </a:lnTo>
                  <a:lnTo>
                    <a:pt x="50" y="153"/>
                  </a:lnTo>
                  <a:lnTo>
                    <a:pt x="43" y="153"/>
                  </a:lnTo>
                  <a:lnTo>
                    <a:pt x="35" y="153"/>
                  </a:lnTo>
                  <a:lnTo>
                    <a:pt x="28" y="153"/>
                  </a:lnTo>
                  <a:lnTo>
                    <a:pt x="21" y="153"/>
                  </a:lnTo>
                  <a:lnTo>
                    <a:pt x="14" y="153"/>
                  </a:lnTo>
                  <a:lnTo>
                    <a:pt x="7" y="153"/>
                  </a:lnTo>
                  <a:lnTo>
                    <a:pt x="0" y="153"/>
                  </a:lnTo>
                </a:path>
              </a:pathLst>
            </a:custGeom>
            <a:solidFill>
              <a:srgbClr val="CC0000"/>
            </a:solidFill>
            <a:ln w="12700" cap="rnd">
              <a:noFill/>
              <a:round/>
              <a:headEnd/>
              <a:tailEnd/>
            </a:ln>
          </p:spPr>
          <p:txBody>
            <a:bodyPr/>
            <a:lstStyle/>
            <a:p>
              <a:pPr fontAlgn="auto">
                <a:spcBef>
                  <a:spcPts val="0"/>
                </a:spcBef>
                <a:spcAft>
                  <a:spcPts val="0"/>
                </a:spcAft>
                <a:defRPr/>
              </a:pPr>
              <a:endParaRPr lang="en-US" sz="2800" i="0" kern="0" dirty="0">
                <a:solidFill>
                  <a:sysClr val="windowText" lastClr="000000"/>
                </a:solidFill>
              </a:endParaRPr>
            </a:p>
          </p:txBody>
        </p:sp>
        <p:sp>
          <p:nvSpPr>
            <p:cNvPr id="7" name="Freeform 8"/>
            <p:cNvSpPr>
              <a:spLocks/>
            </p:cNvSpPr>
            <p:nvPr/>
          </p:nvSpPr>
          <p:spPr bwMode="auto">
            <a:xfrm>
              <a:off x="3616" y="1615"/>
              <a:ext cx="1399" cy="773"/>
            </a:xfrm>
            <a:custGeom>
              <a:avLst/>
              <a:gdLst>
                <a:gd name="T0" fmla="*/ 43 w 1399"/>
                <a:gd name="T1" fmla="*/ 46 h 773"/>
                <a:gd name="T2" fmla="*/ 90 w 1399"/>
                <a:gd name="T3" fmla="*/ 99 h 773"/>
                <a:gd name="T4" fmla="*/ 140 w 1399"/>
                <a:gd name="T5" fmla="*/ 152 h 773"/>
                <a:gd name="T6" fmla="*/ 190 w 1399"/>
                <a:gd name="T7" fmla="*/ 204 h 773"/>
                <a:gd name="T8" fmla="*/ 237 w 1399"/>
                <a:gd name="T9" fmla="*/ 254 h 773"/>
                <a:gd name="T10" fmla="*/ 287 w 1399"/>
                <a:gd name="T11" fmla="*/ 301 h 773"/>
                <a:gd name="T12" fmla="*/ 335 w 1399"/>
                <a:gd name="T13" fmla="*/ 346 h 773"/>
                <a:gd name="T14" fmla="*/ 384 w 1399"/>
                <a:gd name="T15" fmla="*/ 389 h 773"/>
                <a:gd name="T16" fmla="*/ 432 w 1399"/>
                <a:gd name="T17" fmla="*/ 429 h 773"/>
                <a:gd name="T18" fmla="*/ 482 w 1399"/>
                <a:gd name="T19" fmla="*/ 467 h 773"/>
                <a:gd name="T20" fmla="*/ 532 w 1399"/>
                <a:gd name="T21" fmla="*/ 502 h 773"/>
                <a:gd name="T22" fmla="*/ 579 w 1399"/>
                <a:gd name="T23" fmla="*/ 534 h 773"/>
                <a:gd name="T24" fmla="*/ 629 w 1399"/>
                <a:gd name="T25" fmla="*/ 562 h 773"/>
                <a:gd name="T26" fmla="*/ 679 w 1399"/>
                <a:gd name="T27" fmla="*/ 589 h 773"/>
                <a:gd name="T28" fmla="*/ 726 w 1399"/>
                <a:gd name="T29" fmla="*/ 772 h 773"/>
                <a:gd name="T30" fmla="*/ 776 w 1399"/>
                <a:gd name="T31" fmla="*/ 772 h 773"/>
                <a:gd name="T32" fmla="*/ 824 w 1399"/>
                <a:gd name="T33" fmla="*/ 772 h 773"/>
                <a:gd name="T34" fmla="*/ 874 w 1399"/>
                <a:gd name="T35" fmla="*/ 772 h 773"/>
                <a:gd name="T36" fmla="*/ 923 w 1399"/>
                <a:gd name="T37" fmla="*/ 772 h 773"/>
                <a:gd name="T38" fmla="*/ 971 w 1399"/>
                <a:gd name="T39" fmla="*/ 772 h 773"/>
                <a:gd name="T40" fmla="*/ 1021 w 1399"/>
                <a:gd name="T41" fmla="*/ 772 h 773"/>
                <a:gd name="T42" fmla="*/ 1068 w 1399"/>
                <a:gd name="T43" fmla="*/ 772 h 773"/>
                <a:gd name="T44" fmla="*/ 1118 w 1399"/>
                <a:gd name="T45" fmla="*/ 772 h 773"/>
                <a:gd name="T46" fmla="*/ 1168 w 1399"/>
                <a:gd name="T47" fmla="*/ 772 h 773"/>
                <a:gd name="T48" fmla="*/ 1215 w 1399"/>
                <a:gd name="T49" fmla="*/ 772 h 773"/>
                <a:gd name="T50" fmla="*/ 1265 w 1399"/>
                <a:gd name="T51" fmla="*/ 772 h 773"/>
                <a:gd name="T52" fmla="*/ 1313 w 1399"/>
                <a:gd name="T53" fmla="*/ 772 h 773"/>
                <a:gd name="T54" fmla="*/ 1363 w 1399"/>
                <a:gd name="T55" fmla="*/ 772 h 773"/>
                <a:gd name="T56" fmla="*/ 1384 w 1399"/>
                <a:gd name="T57" fmla="*/ 772 h 773"/>
                <a:gd name="T58" fmla="*/ 1334 w 1399"/>
                <a:gd name="T59" fmla="*/ 772 h 773"/>
                <a:gd name="T60" fmla="*/ 1286 w 1399"/>
                <a:gd name="T61" fmla="*/ 772 h 773"/>
                <a:gd name="T62" fmla="*/ 1237 w 1399"/>
                <a:gd name="T63" fmla="*/ 772 h 773"/>
                <a:gd name="T64" fmla="*/ 1187 w 1399"/>
                <a:gd name="T65" fmla="*/ 772 h 773"/>
                <a:gd name="T66" fmla="*/ 1139 w 1399"/>
                <a:gd name="T67" fmla="*/ 772 h 773"/>
                <a:gd name="T68" fmla="*/ 1090 w 1399"/>
                <a:gd name="T69" fmla="*/ 772 h 773"/>
                <a:gd name="T70" fmla="*/ 1042 w 1399"/>
                <a:gd name="T71" fmla="*/ 772 h 773"/>
                <a:gd name="T72" fmla="*/ 992 w 1399"/>
                <a:gd name="T73" fmla="*/ 772 h 773"/>
                <a:gd name="T74" fmla="*/ 943 w 1399"/>
                <a:gd name="T75" fmla="*/ 772 h 773"/>
                <a:gd name="T76" fmla="*/ 895 w 1399"/>
                <a:gd name="T77" fmla="*/ 772 h 773"/>
                <a:gd name="T78" fmla="*/ 845 w 1399"/>
                <a:gd name="T79" fmla="*/ 772 h 773"/>
                <a:gd name="T80" fmla="*/ 796 w 1399"/>
                <a:gd name="T81" fmla="*/ 772 h 773"/>
                <a:gd name="T82" fmla="*/ 748 w 1399"/>
                <a:gd name="T83" fmla="*/ 772 h 773"/>
                <a:gd name="T84" fmla="*/ 698 w 1399"/>
                <a:gd name="T85" fmla="*/ 772 h 773"/>
                <a:gd name="T86" fmla="*/ 650 w 1399"/>
                <a:gd name="T87" fmla="*/ 772 h 773"/>
                <a:gd name="T88" fmla="*/ 601 w 1399"/>
                <a:gd name="T89" fmla="*/ 772 h 773"/>
                <a:gd name="T90" fmla="*/ 553 w 1399"/>
                <a:gd name="T91" fmla="*/ 772 h 773"/>
                <a:gd name="T92" fmla="*/ 503 w 1399"/>
                <a:gd name="T93" fmla="*/ 772 h 773"/>
                <a:gd name="T94" fmla="*/ 454 w 1399"/>
                <a:gd name="T95" fmla="*/ 772 h 773"/>
                <a:gd name="T96" fmla="*/ 406 w 1399"/>
                <a:gd name="T97" fmla="*/ 772 h 773"/>
                <a:gd name="T98" fmla="*/ 356 w 1399"/>
                <a:gd name="T99" fmla="*/ 772 h 773"/>
                <a:gd name="T100" fmla="*/ 307 w 1399"/>
                <a:gd name="T101" fmla="*/ 772 h 773"/>
                <a:gd name="T102" fmla="*/ 259 w 1399"/>
                <a:gd name="T103" fmla="*/ 772 h 773"/>
                <a:gd name="T104" fmla="*/ 209 w 1399"/>
                <a:gd name="T105" fmla="*/ 772 h 773"/>
                <a:gd name="T106" fmla="*/ 161 w 1399"/>
                <a:gd name="T107" fmla="*/ 772 h 773"/>
                <a:gd name="T108" fmla="*/ 112 w 1399"/>
                <a:gd name="T109" fmla="*/ 772 h 773"/>
                <a:gd name="T110" fmla="*/ 62 w 1399"/>
                <a:gd name="T111" fmla="*/ 772 h 773"/>
                <a:gd name="T112" fmla="*/ 14 w 1399"/>
                <a:gd name="T113" fmla="*/ 772 h 7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99"/>
                <a:gd name="T172" fmla="*/ 0 h 773"/>
                <a:gd name="T173" fmla="*/ 1399 w 1399"/>
                <a:gd name="T174" fmla="*/ 773 h 7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99" h="773">
                  <a:moveTo>
                    <a:pt x="0" y="0"/>
                  </a:moveTo>
                  <a:lnTo>
                    <a:pt x="7" y="8"/>
                  </a:lnTo>
                  <a:lnTo>
                    <a:pt x="14" y="15"/>
                  </a:lnTo>
                  <a:lnTo>
                    <a:pt x="21" y="23"/>
                  </a:lnTo>
                  <a:lnTo>
                    <a:pt x="28" y="31"/>
                  </a:lnTo>
                  <a:lnTo>
                    <a:pt x="35" y="39"/>
                  </a:lnTo>
                  <a:lnTo>
                    <a:pt x="43" y="46"/>
                  </a:lnTo>
                  <a:lnTo>
                    <a:pt x="50" y="54"/>
                  </a:lnTo>
                  <a:lnTo>
                    <a:pt x="57" y="62"/>
                  </a:lnTo>
                  <a:lnTo>
                    <a:pt x="62" y="69"/>
                  </a:lnTo>
                  <a:lnTo>
                    <a:pt x="69" y="77"/>
                  </a:lnTo>
                  <a:lnTo>
                    <a:pt x="76" y="85"/>
                  </a:lnTo>
                  <a:lnTo>
                    <a:pt x="83" y="93"/>
                  </a:lnTo>
                  <a:lnTo>
                    <a:pt x="90" y="99"/>
                  </a:lnTo>
                  <a:lnTo>
                    <a:pt x="97" y="107"/>
                  </a:lnTo>
                  <a:lnTo>
                    <a:pt x="105" y="115"/>
                  </a:lnTo>
                  <a:lnTo>
                    <a:pt x="112" y="122"/>
                  </a:lnTo>
                  <a:lnTo>
                    <a:pt x="119" y="130"/>
                  </a:lnTo>
                  <a:lnTo>
                    <a:pt x="126" y="138"/>
                  </a:lnTo>
                  <a:lnTo>
                    <a:pt x="133" y="144"/>
                  </a:lnTo>
                  <a:lnTo>
                    <a:pt x="140" y="152"/>
                  </a:lnTo>
                  <a:lnTo>
                    <a:pt x="147" y="160"/>
                  </a:lnTo>
                  <a:lnTo>
                    <a:pt x="154" y="168"/>
                  </a:lnTo>
                  <a:lnTo>
                    <a:pt x="161" y="174"/>
                  </a:lnTo>
                  <a:lnTo>
                    <a:pt x="168" y="182"/>
                  </a:lnTo>
                  <a:lnTo>
                    <a:pt x="175" y="189"/>
                  </a:lnTo>
                  <a:lnTo>
                    <a:pt x="183" y="196"/>
                  </a:lnTo>
                  <a:lnTo>
                    <a:pt x="190" y="204"/>
                  </a:lnTo>
                  <a:lnTo>
                    <a:pt x="195" y="211"/>
                  </a:lnTo>
                  <a:lnTo>
                    <a:pt x="202" y="218"/>
                  </a:lnTo>
                  <a:lnTo>
                    <a:pt x="209" y="225"/>
                  </a:lnTo>
                  <a:lnTo>
                    <a:pt x="216" y="233"/>
                  </a:lnTo>
                  <a:lnTo>
                    <a:pt x="223" y="239"/>
                  </a:lnTo>
                  <a:lnTo>
                    <a:pt x="230" y="247"/>
                  </a:lnTo>
                  <a:lnTo>
                    <a:pt x="237" y="254"/>
                  </a:lnTo>
                  <a:lnTo>
                    <a:pt x="245" y="260"/>
                  </a:lnTo>
                  <a:lnTo>
                    <a:pt x="252" y="267"/>
                  </a:lnTo>
                  <a:lnTo>
                    <a:pt x="259" y="275"/>
                  </a:lnTo>
                  <a:lnTo>
                    <a:pt x="266" y="281"/>
                  </a:lnTo>
                  <a:lnTo>
                    <a:pt x="273" y="288"/>
                  </a:lnTo>
                  <a:lnTo>
                    <a:pt x="280" y="294"/>
                  </a:lnTo>
                  <a:lnTo>
                    <a:pt x="287" y="301"/>
                  </a:lnTo>
                  <a:lnTo>
                    <a:pt x="294" y="308"/>
                  </a:lnTo>
                  <a:lnTo>
                    <a:pt x="301" y="314"/>
                  </a:lnTo>
                  <a:lnTo>
                    <a:pt x="307" y="321"/>
                  </a:lnTo>
                  <a:lnTo>
                    <a:pt x="314" y="328"/>
                  </a:lnTo>
                  <a:lnTo>
                    <a:pt x="321" y="333"/>
                  </a:lnTo>
                  <a:lnTo>
                    <a:pt x="328" y="340"/>
                  </a:lnTo>
                  <a:lnTo>
                    <a:pt x="335" y="346"/>
                  </a:lnTo>
                  <a:lnTo>
                    <a:pt x="342" y="353"/>
                  </a:lnTo>
                  <a:lnTo>
                    <a:pt x="349" y="358"/>
                  </a:lnTo>
                  <a:lnTo>
                    <a:pt x="356" y="365"/>
                  </a:lnTo>
                  <a:lnTo>
                    <a:pt x="363" y="372"/>
                  </a:lnTo>
                  <a:lnTo>
                    <a:pt x="370" y="377"/>
                  </a:lnTo>
                  <a:lnTo>
                    <a:pt x="377" y="383"/>
                  </a:lnTo>
                  <a:lnTo>
                    <a:pt x="384" y="389"/>
                  </a:lnTo>
                  <a:lnTo>
                    <a:pt x="392" y="395"/>
                  </a:lnTo>
                  <a:lnTo>
                    <a:pt x="399" y="400"/>
                  </a:lnTo>
                  <a:lnTo>
                    <a:pt x="406" y="407"/>
                  </a:lnTo>
                  <a:lnTo>
                    <a:pt x="413" y="412"/>
                  </a:lnTo>
                  <a:lnTo>
                    <a:pt x="420" y="418"/>
                  </a:lnTo>
                  <a:lnTo>
                    <a:pt x="425" y="423"/>
                  </a:lnTo>
                  <a:lnTo>
                    <a:pt x="432" y="429"/>
                  </a:lnTo>
                  <a:lnTo>
                    <a:pt x="439" y="436"/>
                  </a:lnTo>
                  <a:lnTo>
                    <a:pt x="447" y="441"/>
                  </a:lnTo>
                  <a:lnTo>
                    <a:pt x="454" y="446"/>
                  </a:lnTo>
                  <a:lnTo>
                    <a:pt x="461" y="451"/>
                  </a:lnTo>
                  <a:lnTo>
                    <a:pt x="468" y="457"/>
                  </a:lnTo>
                  <a:lnTo>
                    <a:pt x="475" y="462"/>
                  </a:lnTo>
                  <a:lnTo>
                    <a:pt x="482" y="467"/>
                  </a:lnTo>
                  <a:lnTo>
                    <a:pt x="489" y="472"/>
                  </a:lnTo>
                  <a:lnTo>
                    <a:pt x="496" y="478"/>
                  </a:lnTo>
                  <a:lnTo>
                    <a:pt x="503" y="482"/>
                  </a:lnTo>
                  <a:lnTo>
                    <a:pt x="510" y="487"/>
                  </a:lnTo>
                  <a:lnTo>
                    <a:pt x="517" y="492"/>
                  </a:lnTo>
                  <a:lnTo>
                    <a:pt x="524" y="497"/>
                  </a:lnTo>
                  <a:lnTo>
                    <a:pt x="532" y="502"/>
                  </a:lnTo>
                  <a:lnTo>
                    <a:pt x="539" y="506"/>
                  </a:lnTo>
                  <a:lnTo>
                    <a:pt x="546" y="512"/>
                  </a:lnTo>
                  <a:lnTo>
                    <a:pt x="553" y="516"/>
                  </a:lnTo>
                  <a:lnTo>
                    <a:pt x="560" y="521"/>
                  </a:lnTo>
                  <a:lnTo>
                    <a:pt x="567" y="525"/>
                  </a:lnTo>
                  <a:lnTo>
                    <a:pt x="572" y="529"/>
                  </a:lnTo>
                  <a:lnTo>
                    <a:pt x="579" y="534"/>
                  </a:lnTo>
                  <a:lnTo>
                    <a:pt x="586" y="538"/>
                  </a:lnTo>
                  <a:lnTo>
                    <a:pt x="594" y="543"/>
                  </a:lnTo>
                  <a:lnTo>
                    <a:pt x="601" y="546"/>
                  </a:lnTo>
                  <a:lnTo>
                    <a:pt x="608" y="550"/>
                  </a:lnTo>
                  <a:lnTo>
                    <a:pt x="615" y="555"/>
                  </a:lnTo>
                  <a:lnTo>
                    <a:pt x="622" y="559"/>
                  </a:lnTo>
                  <a:lnTo>
                    <a:pt x="629" y="562"/>
                  </a:lnTo>
                  <a:lnTo>
                    <a:pt x="636" y="567"/>
                  </a:lnTo>
                  <a:lnTo>
                    <a:pt x="643" y="571"/>
                  </a:lnTo>
                  <a:lnTo>
                    <a:pt x="650" y="575"/>
                  </a:lnTo>
                  <a:lnTo>
                    <a:pt x="657" y="579"/>
                  </a:lnTo>
                  <a:lnTo>
                    <a:pt x="664" y="582"/>
                  </a:lnTo>
                  <a:lnTo>
                    <a:pt x="672" y="586"/>
                  </a:lnTo>
                  <a:lnTo>
                    <a:pt x="679" y="589"/>
                  </a:lnTo>
                  <a:lnTo>
                    <a:pt x="684" y="593"/>
                  </a:lnTo>
                  <a:lnTo>
                    <a:pt x="691" y="597"/>
                  </a:lnTo>
                  <a:lnTo>
                    <a:pt x="698" y="600"/>
                  </a:lnTo>
                  <a:lnTo>
                    <a:pt x="705" y="603"/>
                  </a:lnTo>
                  <a:lnTo>
                    <a:pt x="712" y="607"/>
                  </a:lnTo>
                  <a:lnTo>
                    <a:pt x="719" y="610"/>
                  </a:lnTo>
                  <a:lnTo>
                    <a:pt x="726" y="772"/>
                  </a:lnTo>
                  <a:lnTo>
                    <a:pt x="734" y="772"/>
                  </a:lnTo>
                  <a:lnTo>
                    <a:pt x="741" y="772"/>
                  </a:lnTo>
                  <a:lnTo>
                    <a:pt x="748" y="772"/>
                  </a:lnTo>
                  <a:lnTo>
                    <a:pt x="755" y="772"/>
                  </a:lnTo>
                  <a:lnTo>
                    <a:pt x="762" y="772"/>
                  </a:lnTo>
                  <a:lnTo>
                    <a:pt x="769" y="772"/>
                  </a:lnTo>
                  <a:lnTo>
                    <a:pt x="776" y="772"/>
                  </a:lnTo>
                  <a:lnTo>
                    <a:pt x="783" y="772"/>
                  </a:lnTo>
                  <a:lnTo>
                    <a:pt x="790" y="772"/>
                  </a:lnTo>
                  <a:lnTo>
                    <a:pt x="796" y="772"/>
                  </a:lnTo>
                  <a:lnTo>
                    <a:pt x="803" y="772"/>
                  </a:lnTo>
                  <a:lnTo>
                    <a:pt x="810" y="772"/>
                  </a:lnTo>
                  <a:lnTo>
                    <a:pt x="817" y="772"/>
                  </a:lnTo>
                  <a:lnTo>
                    <a:pt x="824" y="772"/>
                  </a:lnTo>
                  <a:lnTo>
                    <a:pt x="831" y="772"/>
                  </a:lnTo>
                  <a:lnTo>
                    <a:pt x="838" y="772"/>
                  </a:lnTo>
                  <a:lnTo>
                    <a:pt x="845" y="772"/>
                  </a:lnTo>
                  <a:lnTo>
                    <a:pt x="852" y="772"/>
                  </a:lnTo>
                  <a:lnTo>
                    <a:pt x="859" y="772"/>
                  </a:lnTo>
                  <a:lnTo>
                    <a:pt x="866" y="772"/>
                  </a:lnTo>
                  <a:lnTo>
                    <a:pt x="874" y="772"/>
                  </a:lnTo>
                  <a:lnTo>
                    <a:pt x="881" y="772"/>
                  </a:lnTo>
                  <a:lnTo>
                    <a:pt x="888" y="772"/>
                  </a:lnTo>
                  <a:lnTo>
                    <a:pt x="895" y="772"/>
                  </a:lnTo>
                  <a:lnTo>
                    <a:pt x="902" y="772"/>
                  </a:lnTo>
                  <a:lnTo>
                    <a:pt x="909" y="772"/>
                  </a:lnTo>
                  <a:lnTo>
                    <a:pt x="916" y="772"/>
                  </a:lnTo>
                  <a:lnTo>
                    <a:pt x="923" y="772"/>
                  </a:lnTo>
                  <a:lnTo>
                    <a:pt x="928" y="772"/>
                  </a:lnTo>
                  <a:lnTo>
                    <a:pt x="936" y="772"/>
                  </a:lnTo>
                  <a:lnTo>
                    <a:pt x="943" y="772"/>
                  </a:lnTo>
                  <a:lnTo>
                    <a:pt x="950" y="772"/>
                  </a:lnTo>
                  <a:lnTo>
                    <a:pt x="957" y="772"/>
                  </a:lnTo>
                  <a:lnTo>
                    <a:pt x="964" y="772"/>
                  </a:lnTo>
                  <a:lnTo>
                    <a:pt x="971" y="772"/>
                  </a:lnTo>
                  <a:lnTo>
                    <a:pt x="978" y="772"/>
                  </a:lnTo>
                  <a:lnTo>
                    <a:pt x="985" y="772"/>
                  </a:lnTo>
                  <a:lnTo>
                    <a:pt x="992" y="772"/>
                  </a:lnTo>
                  <a:lnTo>
                    <a:pt x="999" y="772"/>
                  </a:lnTo>
                  <a:lnTo>
                    <a:pt x="1006" y="772"/>
                  </a:lnTo>
                  <a:lnTo>
                    <a:pt x="1014" y="772"/>
                  </a:lnTo>
                  <a:lnTo>
                    <a:pt x="1021" y="772"/>
                  </a:lnTo>
                  <a:lnTo>
                    <a:pt x="1028" y="772"/>
                  </a:lnTo>
                  <a:lnTo>
                    <a:pt x="1035" y="772"/>
                  </a:lnTo>
                  <a:lnTo>
                    <a:pt x="1042" y="772"/>
                  </a:lnTo>
                  <a:lnTo>
                    <a:pt x="1049" y="772"/>
                  </a:lnTo>
                  <a:lnTo>
                    <a:pt x="1056" y="772"/>
                  </a:lnTo>
                  <a:lnTo>
                    <a:pt x="1061" y="772"/>
                  </a:lnTo>
                  <a:lnTo>
                    <a:pt x="1068" y="772"/>
                  </a:lnTo>
                  <a:lnTo>
                    <a:pt x="1076" y="772"/>
                  </a:lnTo>
                  <a:lnTo>
                    <a:pt x="1083" y="772"/>
                  </a:lnTo>
                  <a:lnTo>
                    <a:pt x="1090" y="772"/>
                  </a:lnTo>
                  <a:lnTo>
                    <a:pt x="1097" y="772"/>
                  </a:lnTo>
                  <a:lnTo>
                    <a:pt x="1104" y="772"/>
                  </a:lnTo>
                  <a:lnTo>
                    <a:pt x="1111" y="772"/>
                  </a:lnTo>
                  <a:lnTo>
                    <a:pt x="1118" y="772"/>
                  </a:lnTo>
                  <a:lnTo>
                    <a:pt x="1125" y="772"/>
                  </a:lnTo>
                  <a:lnTo>
                    <a:pt x="1132" y="772"/>
                  </a:lnTo>
                  <a:lnTo>
                    <a:pt x="1139" y="772"/>
                  </a:lnTo>
                  <a:lnTo>
                    <a:pt x="1146" y="772"/>
                  </a:lnTo>
                  <a:lnTo>
                    <a:pt x="1153" y="772"/>
                  </a:lnTo>
                  <a:lnTo>
                    <a:pt x="1161" y="772"/>
                  </a:lnTo>
                  <a:lnTo>
                    <a:pt x="1168" y="772"/>
                  </a:lnTo>
                  <a:lnTo>
                    <a:pt x="1173" y="772"/>
                  </a:lnTo>
                  <a:lnTo>
                    <a:pt x="1180" y="772"/>
                  </a:lnTo>
                  <a:lnTo>
                    <a:pt x="1187" y="772"/>
                  </a:lnTo>
                  <a:lnTo>
                    <a:pt x="1194" y="772"/>
                  </a:lnTo>
                  <a:lnTo>
                    <a:pt x="1201" y="772"/>
                  </a:lnTo>
                  <a:lnTo>
                    <a:pt x="1208" y="772"/>
                  </a:lnTo>
                  <a:lnTo>
                    <a:pt x="1215" y="772"/>
                  </a:lnTo>
                  <a:lnTo>
                    <a:pt x="1223" y="772"/>
                  </a:lnTo>
                  <a:lnTo>
                    <a:pt x="1230" y="772"/>
                  </a:lnTo>
                  <a:lnTo>
                    <a:pt x="1237" y="772"/>
                  </a:lnTo>
                  <a:lnTo>
                    <a:pt x="1244" y="772"/>
                  </a:lnTo>
                  <a:lnTo>
                    <a:pt x="1251" y="772"/>
                  </a:lnTo>
                  <a:lnTo>
                    <a:pt x="1258" y="772"/>
                  </a:lnTo>
                  <a:lnTo>
                    <a:pt x="1265" y="772"/>
                  </a:lnTo>
                  <a:lnTo>
                    <a:pt x="1272" y="772"/>
                  </a:lnTo>
                  <a:lnTo>
                    <a:pt x="1279" y="772"/>
                  </a:lnTo>
                  <a:lnTo>
                    <a:pt x="1286" y="772"/>
                  </a:lnTo>
                  <a:lnTo>
                    <a:pt x="1292" y="772"/>
                  </a:lnTo>
                  <a:lnTo>
                    <a:pt x="1299" y="772"/>
                  </a:lnTo>
                  <a:lnTo>
                    <a:pt x="1306" y="772"/>
                  </a:lnTo>
                  <a:lnTo>
                    <a:pt x="1313" y="772"/>
                  </a:lnTo>
                  <a:lnTo>
                    <a:pt x="1320" y="772"/>
                  </a:lnTo>
                  <a:lnTo>
                    <a:pt x="1327" y="772"/>
                  </a:lnTo>
                  <a:lnTo>
                    <a:pt x="1334" y="772"/>
                  </a:lnTo>
                  <a:lnTo>
                    <a:pt x="1341" y="772"/>
                  </a:lnTo>
                  <a:lnTo>
                    <a:pt x="1348" y="772"/>
                  </a:lnTo>
                  <a:lnTo>
                    <a:pt x="1355" y="772"/>
                  </a:lnTo>
                  <a:lnTo>
                    <a:pt x="1363" y="772"/>
                  </a:lnTo>
                  <a:lnTo>
                    <a:pt x="1370" y="772"/>
                  </a:lnTo>
                  <a:lnTo>
                    <a:pt x="1377" y="772"/>
                  </a:lnTo>
                  <a:lnTo>
                    <a:pt x="1384" y="772"/>
                  </a:lnTo>
                  <a:lnTo>
                    <a:pt x="1391" y="772"/>
                  </a:lnTo>
                  <a:lnTo>
                    <a:pt x="1398" y="772"/>
                  </a:lnTo>
                  <a:lnTo>
                    <a:pt x="1391" y="772"/>
                  </a:lnTo>
                  <a:lnTo>
                    <a:pt x="1384" y="772"/>
                  </a:lnTo>
                  <a:lnTo>
                    <a:pt x="1377" y="772"/>
                  </a:lnTo>
                  <a:lnTo>
                    <a:pt x="1370" y="772"/>
                  </a:lnTo>
                  <a:lnTo>
                    <a:pt x="1363" y="772"/>
                  </a:lnTo>
                  <a:lnTo>
                    <a:pt x="1355" y="772"/>
                  </a:lnTo>
                  <a:lnTo>
                    <a:pt x="1348" y="772"/>
                  </a:lnTo>
                  <a:lnTo>
                    <a:pt x="1341" y="772"/>
                  </a:lnTo>
                  <a:lnTo>
                    <a:pt x="1334" y="772"/>
                  </a:lnTo>
                  <a:lnTo>
                    <a:pt x="1327" y="772"/>
                  </a:lnTo>
                  <a:lnTo>
                    <a:pt x="1320" y="772"/>
                  </a:lnTo>
                  <a:lnTo>
                    <a:pt x="1313" y="772"/>
                  </a:lnTo>
                  <a:lnTo>
                    <a:pt x="1306" y="772"/>
                  </a:lnTo>
                  <a:lnTo>
                    <a:pt x="1299" y="772"/>
                  </a:lnTo>
                  <a:lnTo>
                    <a:pt x="1292" y="772"/>
                  </a:lnTo>
                  <a:lnTo>
                    <a:pt x="1286" y="772"/>
                  </a:lnTo>
                  <a:lnTo>
                    <a:pt x="1279" y="772"/>
                  </a:lnTo>
                  <a:lnTo>
                    <a:pt x="1272" y="772"/>
                  </a:lnTo>
                  <a:lnTo>
                    <a:pt x="1265" y="772"/>
                  </a:lnTo>
                  <a:lnTo>
                    <a:pt x="1258" y="772"/>
                  </a:lnTo>
                  <a:lnTo>
                    <a:pt x="1251" y="772"/>
                  </a:lnTo>
                  <a:lnTo>
                    <a:pt x="1244" y="772"/>
                  </a:lnTo>
                  <a:lnTo>
                    <a:pt x="1237" y="772"/>
                  </a:lnTo>
                  <a:lnTo>
                    <a:pt x="1230" y="772"/>
                  </a:lnTo>
                  <a:lnTo>
                    <a:pt x="1223" y="772"/>
                  </a:lnTo>
                  <a:lnTo>
                    <a:pt x="1215" y="772"/>
                  </a:lnTo>
                  <a:lnTo>
                    <a:pt x="1208" y="772"/>
                  </a:lnTo>
                  <a:lnTo>
                    <a:pt x="1201" y="772"/>
                  </a:lnTo>
                  <a:lnTo>
                    <a:pt x="1194" y="772"/>
                  </a:lnTo>
                  <a:lnTo>
                    <a:pt x="1187" y="772"/>
                  </a:lnTo>
                  <a:lnTo>
                    <a:pt x="1180" y="772"/>
                  </a:lnTo>
                  <a:lnTo>
                    <a:pt x="1173" y="772"/>
                  </a:lnTo>
                  <a:lnTo>
                    <a:pt x="1168" y="772"/>
                  </a:lnTo>
                  <a:lnTo>
                    <a:pt x="1161" y="772"/>
                  </a:lnTo>
                  <a:lnTo>
                    <a:pt x="1153" y="772"/>
                  </a:lnTo>
                  <a:lnTo>
                    <a:pt x="1146" y="772"/>
                  </a:lnTo>
                  <a:lnTo>
                    <a:pt x="1139" y="772"/>
                  </a:lnTo>
                  <a:lnTo>
                    <a:pt x="1132" y="772"/>
                  </a:lnTo>
                  <a:lnTo>
                    <a:pt x="1125" y="772"/>
                  </a:lnTo>
                  <a:lnTo>
                    <a:pt x="1118" y="772"/>
                  </a:lnTo>
                  <a:lnTo>
                    <a:pt x="1111" y="772"/>
                  </a:lnTo>
                  <a:lnTo>
                    <a:pt x="1104" y="772"/>
                  </a:lnTo>
                  <a:lnTo>
                    <a:pt x="1097" y="772"/>
                  </a:lnTo>
                  <a:lnTo>
                    <a:pt x="1090" y="772"/>
                  </a:lnTo>
                  <a:lnTo>
                    <a:pt x="1083" y="772"/>
                  </a:lnTo>
                  <a:lnTo>
                    <a:pt x="1076" y="772"/>
                  </a:lnTo>
                  <a:lnTo>
                    <a:pt x="1068" y="772"/>
                  </a:lnTo>
                  <a:lnTo>
                    <a:pt x="1061" y="772"/>
                  </a:lnTo>
                  <a:lnTo>
                    <a:pt x="1056" y="772"/>
                  </a:lnTo>
                  <a:lnTo>
                    <a:pt x="1049" y="772"/>
                  </a:lnTo>
                  <a:lnTo>
                    <a:pt x="1042" y="772"/>
                  </a:lnTo>
                  <a:lnTo>
                    <a:pt x="1035" y="772"/>
                  </a:lnTo>
                  <a:lnTo>
                    <a:pt x="1028" y="772"/>
                  </a:lnTo>
                  <a:lnTo>
                    <a:pt x="1021" y="772"/>
                  </a:lnTo>
                  <a:lnTo>
                    <a:pt x="1014" y="772"/>
                  </a:lnTo>
                  <a:lnTo>
                    <a:pt x="1006" y="772"/>
                  </a:lnTo>
                  <a:lnTo>
                    <a:pt x="999" y="772"/>
                  </a:lnTo>
                  <a:lnTo>
                    <a:pt x="992" y="772"/>
                  </a:lnTo>
                  <a:lnTo>
                    <a:pt x="985" y="772"/>
                  </a:lnTo>
                  <a:lnTo>
                    <a:pt x="978" y="772"/>
                  </a:lnTo>
                  <a:lnTo>
                    <a:pt x="971" y="772"/>
                  </a:lnTo>
                  <a:lnTo>
                    <a:pt x="964" y="772"/>
                  </a:lnTo>
                  <a:lnTo>
                    <a:pt x="957" y="772"/>
                  </a:lnTo>
                  <a:lnTo>
                    <a:pt x="950" y="772"/>
                  </a:lnTo>
                  <a:lnTo>
                    <a:pt x="943" y="772"/>
                  </a:lnTo>
                  <a:lnTo>
                    <a:pt x="936" y="772"/>
                  </a:lnTo>
                  <a:lnTo>
                    <a:pt x="928" y="772"/>
                  </a:lnTo>
                  <a:lnTo>
                    <a:pt x="923" y="772"/>
                  </a:lnTo>
                  <a:lnTo>
                    <a:pt x="916" y="772"/>
                  </a:lnTo>
                  <a:lnTo>
                    <a:pt x="909" y="772"/>
                  </a:lnTo>
                  <a:lnTo>
                    <a:pt x="902" y="772"/>
                  </a:lnTo>
                  <a:lnTo>
                    <a:pt x="895" y="772"/>
                  </a:lnTo>
                  <a:lnTo>
                    <a:pt x="888" y="772"/>
                  </a:lnTo>
                  <a:lnTo>
                    <a:pt x="881" y="772"/>
                  </a:lnTo>
                  <a:lnTo>
                    <a:pt x="874" y="772"/>
                  </a:lnTo>
                  <a:lnTo>
                    <a:pt x="866" y="772"/>
                  </a:lnTo>
                  <a:lnTo>
                    <a:pt x="859" y="772"/>
                  </a:lnTo>
                  <a:lnTo>
                    <a:pt x="852" y="772"/>
                  </a:lnTo>
                  <a:lnTo>
                    <a:pt x="845" y="772"/>
                  </a:lnTo>
                  <a:lnTo>
                    <a:pt x="838" y="772"/>
                  </a:lnTo>
                  <a:lnTo>
                    <a:pt x="831" y="772"/>
                  </a:lnTo>
                  <a:lnTo>
                    <a:pt x="824" y="772"/>
                  </a:lnTo>
                  <a:lnTo>
                    <a:pt x="817" y="772"/>
                  </a:lnTo>
                  <a:lnTo>
                    <a:pt x="810" y="772"/>
                  </a:lnTo>
                  <a:lnTo>
                    <a:pt x="803" y="772"/>
                  </a:lnTo>
                  <a:lnTo>
                    <a:pt x="796" y="772"/>
                  </a:lnTo>
                  <a:lnTo>
                    <a:pt x="790" y="772"/>
                  </a:lnTo>
                  <a:lnTo>
                    <a:pt x="783" y="772"/>
                  </a:lnTo>
                  <a:lnTo>
                    <a:pt x="776" y="772"/>
                  </a:lnTo>
                  <a:lnTo>
                    <a:pt x="769" y="772"/>
                  </a:lnTo>
                  <a:lnTo>
                    <a:pt x="762" y="772"/>
                  </a:lnTo>
                  <a:lnTo>
                    <a:pt x="755" y="772"/>
                  </a:lnTo>
                  <a:lnTo>
                    <a:pt x="748" y="772"/>
                  </a:lnTo>
                  <a:lnTo>
                    <a:pt x="741" y="772"/>
                  </a:lnTo>
                  <a:lnTo>
                    <a:pt x="734" y="772"/>
                  </a:lnTo>
                  <a:lnTo>
                    <a:pt x="726" y="772"/>
                  </a:lnTo>
                  <a:lnTo>
                    <a:pt x="719" y="772"/>
                  </a:lnTo>
                  <a:lnTo>
                    <a:pt x="712" y="772"/>
                  </a:lnTo>
                  <a:lnTo>
                    <a:pt x="705" y="772"/>
                  </a:lnTo>
                  <a:lnTo>
                    <a:pt x="698" y="772"/>
                  </a:lnTo>
                  <a:lnTo>
                    <a:pt x="691" y="772"/>
                  </a:lnTo>
                  <a:lnTo>
                    <a:pt x="684" y="772"/>
                  </a:lnTo>
                  <a:lnTo>
                    <a:pt x="679" y="772"/>
                  </a:lnTo>
                  <a:lnTo>
                    <a:pt x="672" y="772"/>
                  </a:lnTo>
                  <a:lnTo>
                    <a:pt x="664" y="772"/>
                  </a:lnTo>
                  <a:lnTo>
                    <a:pt x="657" y="772"/>
                  </a:lnTo>
                  <a:lnTo>
                    <a:pt x="650" y="772"/>
                  </a:lnTo>
                  <a:lnTo>
                    <a:pt x="643" y="772"/>
                  </a:lnTo>
                  <a:lnTo>
                    <a:pt x="636" y="772"/>
                  </a:lnTo>
                  <a:lnTo>
                    <a:pt x="629" y="772"/>
                  </a:lnTo>
                  <a:lnTo>
                    <a:pt x="622" y="772"/>
                  </a:lnTo>
                  <a:lnTo>
                    <a:pt x="615" y="772"/>
                  </a:lnTo>
                  <a:lnTo>
                    <a:pt x="608" y="772"/>
                  </a:lnTo>
                  <a:lnTo>
                    <a:pt x="601" y="772"/>
                  </a:lnTo>
                  <a:lnTo>
                    <a:pt x="594" y="772"/>
                  </a:lnTo>
                  <a:lnTo>
                    <a:pt x="586" y="772"/>
                  </a:lnTo>
                  <a:lnTo>
                    <a:pt x="579" y="772"/>
                  </a:lnTo>
                  <a:lnTo>
                    <a:pt x="572" y="772"/>
                  </a:lnTo>
                  <a:lnTo>
                    <a:pt x="567" y="772"/>
                  </a:lnTo>
                  <a:lnTo>
                    <a:pt x="560" y="772"/>
                  </a:lnTo>
                  <a:lnTo>
                    <a:pt x="553" y="772"/>
                  </a:lnTo>
                  <a:lnTo>
                    <a:pt x="546" y="772"/>
                  </a:lnTo>
                  <a:lnTo>
                    <a:pt x="539" y="772"/>
                  </a:lnTo>
                  <a:lnTo>
                    <a:pt x="532" y="772"/>
                  </a:lnTo>
                  <a:lnTo>
                    <a:pt x="524" y="772"/>
                  </a:lnTo>
                  <a:lnTo>
                    <a:pt x="517" y="772"/>
                  </a:lnTo>
                  <a:lnTo>
                    <a:pt x="510" y="772"/>
                  </a:lnTo>
                  <a:lnTo>
                    <a:pt x="503" y="772"/>
                  </a:lnTo>
                  <a:lnTo>
                    <a:pt x="496" y="772"/>
                  </a:lnTo>
                  <a:lnTo>
                    <a:pt x="489" y="772"/>
                  </a:lnTo>
                  <a:lnTo>
                    <a:pt x="482" y="772"/>
                  </a:lnTo>
                  <a:lnTo>
                    <a:pt x="475" y="772"/>
                  </a:lnTo>
                  <a:lnTo>
                    <a:pt x="468" y="772"/>
                  </a:lnTo>
                  <a:lnTo>
                    <a:pt x="461" y="772"/>
                  </a:lnTo>
                  <a:lnTo>
                    <a:pt x="454" y="772"/>
                  </a:lnTo>
                  <a:lnTo>
                    <a:pt x="447" y="772"/>
                  </a:lnTo>
                  <a:lnTo>
                    <a:pt x="439" y="772"/>
                  </a:lnTo>
                  <a:lnTo>
                    <a:pt x="432" y="772"/>
                  </a:lnTo>
                  <a:lnTo>
                    <a:pt x="425" y="772"/>
                  </a:lnTo>
                  <a:lnTo>
                    <a:pt x="420" y="772"/>
                  </a:lnTo>
                  <a:lnTo>
                    <a:pt x="413" y="772"/>
                  </a:lnTo>
                  <a:lnTo>
                    <a:pt x="406" y="772"/>
                  </a:lnTo>
                  <a:lnTo>
                    <a:pt x="399" y="772"/>
                  </a:lnTo>
                  <a:lnTo>
                    <a:pt x="392" y="772"/>
                  </a:lnTo>
                  <a:lnTo>
                    <a:pt x="384" y="772"/>
                  </a:lnTo>
                  <a:lnTo>
                    <a:pt x="377" y="772"/>
                  </a:lnTo>
                  <a:lnTo>
                    <a:pt x="370" y="772"/>
                  </a:lnTo>
                  <a:lnTo>
                    <a:pt x="363" y="772"/>
                  </a:lnTo>
                  <a:lnTo>
                    <a:pt x="356" y="772"/>
                  </a:lnTo>
                  <a:lnTo>
                    <a:pt x="349" y="772"/>
                  </a:lnTo>
                  <a:lnTo>
                    <a:pt x="342" y="772"/>
                  </a:lnTo>
                  <a:lnTo>
                    <a:pt x="335" y="772"/>
                  </a:lnTo>
                  <a:lnTo>
                    <a:pt x="328" y="772"/>
                  </a:lnTo>
                  <a:lnTo>
                    <a:pt x="321" y="772"/>
                  </a:lnTo>
                  <a:lnTo>
                    <a:pt x="314" y="772"/>
                  </a:lnTo>
                  <a:lnTo>
                    <a:pt x="307" y="772"/>
                  </a:lnTo>
                  <a:lnTo>
                    <a:pt x="301" y="772"/>
                  </a:lnTo>
                  <a:lnTo>
                    <a:pt x="294" y="772"/>
                  </a:lnTo>
                  <a:lnTo>
                    <a:pt x="287" y="772"/>
                  </a:lnTo>
                  <a:lnTo>
                    <a:pt x="280" y="772"/>
                  </a:lnTo>
                  <a:lnTo>
                    <a:pt x="273" y="772"/>
                  </a:lnTo>
                  <a:lnTo>
                    <a:pt x="266" y="772"/>
                  </a:lnTo>
                  <a:lnTo>
                    <a:pt x="259" y="772"/>
                  </a:lnTo>
                  <a:lnTo>
                    <a:pt x="252" y="772"/>
                  </a:lnTo>
                  <a:lnTo>
                    <a:pt x="245" y="772"/>
                  </a:lnTo>
                  <a:lnTo>
                    <a:pt x="237" y="772"/>
                  </a:lnTo>
                  <a:lnTo>
                    <a:pt x="230" y="772"/>
                  </a:lnTo>
                  <a:lnTo>
                    <a:pt x="223" y="772"/>
                  </a:lnTo>
                  <a:lnTo>
                    <a:pt x="216" y="772"/>
                  </a:lnTo>
                  <a:lnTo>
                    <a:pt x="209" y="772"/>
                  </a:lnTo>
                  <a:lnTo>
                    <a:pt x="202" y="772"/>
                  </a:lnTo>
                  <a:lnTo>
                    <a:pt x="195" y="772"/>
                  </a:lnTo>
                  <a:lnTo>
                    <a:pt x="190" y="772"/>
                  </a:lnTo>
                  <a:lnTo>
                    <a:pt x="183" y="772"/>
                  </a:lnTo>
                  <a:lnTo>
                    <a:pt x="175" y="772"/>
                  </a:lnTo>
                  <a:lnTo>
                    <a:pt x="168" y="772"/>
                  </a:lnTo>
                  <a:lnTo>
                    <a:pt x="161" y="772"/>
                  </a:lnTo>
                  <a:lnTo>
                    <a:pt x="154" y="772"/>
                  </a:lnTo>
                  <a:lnTo>
                    <a:pt x="147" y="772"/>
                  </a:lnTo>
                  <a:lnTo>
                    <a:pt x="140" y="772"/>
                  </a:lnTo>
                  <a:lnTo>
                    <a:pt x="133" y="772"/>
                  </a:lnTo>
                  <a:lnTo>
                    <a:pt x="126" y="772"/>
                  </a:lnTo>
                  <a:lnTo>
                    <a:pt x="119" y="772"/>
                  </a:lnTo>
                  <a:lnTo>
                    <a:pt x="112" y="772"/>
                  </a:lnTo>
                  <a:lnTo>
                    <a:pt x="105" y="772"/>
                  </a:lnTo>
                  <a:lnTo>
                    <a:pt x="97" y="772"/>
                  </a:lnTo>
                  <a:lnTo>
                    <a:pt x="90" y="772"/>
                  </a:lnTo>
                  <a:lnTo>
                    <a:pt x="83" y="772"/>
                  </a:lnTo>
                  <a:lnTo>
                    <a:pt x="76" y="772"/>
                  </a:lnTo>
                  <a:lnTo>
                    <a:pt x="69" y="772"/>
                  </a:lnTo>
                  <a:lnTo>
                    <a:pt x="62" y="772"/>
                  </a:lnTo>
                  <a:lnTo>
                    <a:pt x="57" y="772"/>
                  </a:lnTo>
                  <a:lnTo>
                    <a:pt x="50" y="772"/>
                  </a:lnTo>
                  <a:lnTo>
                    <a:pt x="43" y="772"/>
                  </a:lnTo>
                  <a:lnTo>
                    <a:pt x="35" y="772"/>
                  </a:lnTo>
                  <a:lnTo>
                    <a:pt x="28" y="772"/>
                  </a:lnTo>
                  <a:lnTo>
                    <a:pt x="21" y="772"/>
                  </a:lnTo>
                  <a:lnTo>
                    <a:pt x="14" y="772"/>
                  </a:lnTo>
                  <a:lnTo>
                    <a:pt x="7" y="772"/>
                  </a:lnTo>
                  <a:lnTo>
                    <a:pt x="0" y="772"/>
                  </a:lnTo>
                  <a:lnTo>
                    <a:pt x="0" y="0"/>
                  </a:lnTo>
                </a:path>
              </a:pathLst>
            </a:custGeom>
            <a:solidFill>
              <a:srgbClr val="C0C0C0"/>
            </a:solidFill>
            <a:ln w="12700" cap="rnd">
              <a:noFill/>
              <a:round/>
              <a:headEnd/>
              <a:tailEnd/>
            </a:ln>
          </p:spPr>
          <p:txBody>
            <a:bodyPr/>
            <a:lstStyle/>
            <a:p>
              <a:pPr fontAlgn="auto">
                <a:spcBef>
                  <a:spcPts val="0"/>
                </a:spcBef>
                <a:spcAft>
                  <a:spcPts val="0"/>
                </a:spcAft>
                <a:defRPr/>
              </a:pPr>
              <a:endParaRPr lang="en-US" sz="2800" i="0" kern="0" dirty="0">
                <a:solidFill>
                  <a:sysClr val="windowText" lastClr="000000"/>
                </a:solidFill>
              </a:endParaRPr>
            </a:p>
          </p:txBody>
        </p:sp>
        <p:sp>
          <p:nvSpPr>
            <p:cNvPr id="8" name="Rectangle 9"/>
            <p:cNvSpPr>
              <a:spLocks noChangeArrowheads="1"/>
            </p:cNvSpPr>
            <p:nvPr/>
          </p:nvSpPr>
          <p:spPr bwMode="auto">
            <a:xfrm>
              <a:off x="2728" y="2457"/>
              <a:ext cx="406" cy="124"/>
            </a:xfrm>
            <a:prstGeom prst="rect">
              <a:avLst/>
            </a:prstGeom>
            <a:noFill/>
            <a:ln w="12700">
              <a:noFill/>
              <a:miter lim="800000"/>
              <a:headEnd/>
              <a:tailEnd/>
            </a:ln>
          </p:spPr>
          <p:txBody>
            <a:bodyPr wrap="none" lIns="90488" tIns="44450" rIns="90488" bIns="44450" anchor="ctr"/>
            <a:lstStyle/>
            <a:p>
              <a:pPr algn="ctr" eaLnBrk="0" fontAlgn="auto" hangingPunct="0">
                <a:spcBef>
                  <a:spcPts val="0"/>
                </a:spcBef>
                <a:spcAft>
                  <a:spcPts val="0"/>
                </a:spcAft>
                <a:defRPr/>
              </a:pPr>
              <a:r>
                <a:rPr lang="en-US" sz="2800" b="1" i="0" kern="0" dirty="0">
                  <a:solidFill>
                    <a:srgbClr val="808080"/>
                  </a:solidFill>
                  <a:latin typeface="Symbol" pitchFamily="18" charset="2"/>
                </a:rPr>
                <a:t></a:t>
              </a:r>
              <a:r>
                <a:rPr lang="en-US" sz="2800" b="1" i="0" kern="0" dirty="0">
                  <a:solidFill>
                    <a:srgbClr val="808080"/>
                  </a:solidFill>
                  <a:latin typeface="+mj-lt"/>
                </a:rPr>
                <a:t>=$74,914</a:t>
              </a:r>
            </a:p>
          </p:txBody>
        </p:sp>
        <p:sp>
          <p:nvSpPr>
            <p:cNvPr id="9" name="Line 10"/>
            <p:cNvSpPr>
              <a:spLocks noChangeShapeType="1"/>
            </p:cNvSpPr>
            <p:nvPr/>
          </p:nvSpPr>
          <p:spPr bwMode="auto">
            <a:xfrm>
              <a:off x="2904" y="1103"/>
              <a:ext cx="0" cy="1267"/>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lang="en-US" sz="2800" i="0" kern="0" dirty="0">
                <a:solidFill>
                  <a:sysClr val="windowText" lastClr="000000"/>
                </a:solidFill>
              </a:endParaRPr>
            </a:p>
          </p:txBody>
        </p:sp>
        <p:sp>
          <p:nvSpPr>
            <p:cNvPr id="10" name="Freeform 11"/>
            <p:cNvSpPr>
              <a:spLocks/>
            </p:cNvSpPr>
            <p:nvPr/>
          </p:nvSpPr>
          <p:spPr bwMode="auto">
            <a:xfrm>
              <a:off x="808" y="2384"/>
              <a:ext cx="3504" cy="1"/>
            </a:xfrm>
            <a:custGeom>
              <a:avLst/>
              <a:gdLst>
                <a:gd name="T0" fmla="*/ 105 w 3506"/>
                <a:gd name="T1" fmla="*/ 0 h 1"/>
                <a:gd name="T2" fmla="*/ 217 w 3506"/>
                <a:gd name="T3" fmla="*/ 0 h 1"/>
                <a:gd name="T4" fmla="*/ 330 w 3506"/>
                <a:gd name="T5" fmla="*/ 0 h 1"/>
                <a:gd name="T6" fmla="*/ 442 w 3506"/>
                <a:gd name="T7" fmla="*/ 0 h 1"/>
                <a:gd name="T8" fmla="*/ 554 w 3506"/>
                <a:gd name="T9" fmla="*/ 0 h 1"/>
                <a:gd name="T10" fmla="*/ 666 w 3506"/>
                <a:gd name="T11" fmla="*/ 0 h 1"/>
                <a:gd name="T12" fmla="*/ 779 w 3506"/>
                <a:gd name="T13" fmla="*/ 0 h 1"/>
                <a:gd name="T14" fmla="*/ 891 w 3506"/>
                <a:gd name="T15" fmla="*/ 0 h 1"/>
                <a:gd name="T16" fmla="*/ 1003 w 3506"/>
                <a:gd name="T17" fmla="*/ 0 h 1"/>
                <a:gd name="T18" fmla="*/ 1117 w 3506"/>
                <a:gd name="T19" fmla="*/ 0 h 1"/>
                <a:gd name="T20" fmla="*/ 1230 w 3506"/>
                <a:gd name="T21" fmla="*/ 0 h 1"/>
                <a:gd name="T22" fmla="*/ 1342 w 3506"/>
                <a:gd name="T23" fmla="*/ 0 h 1"/>
                <a:gd name="T24" fmla="*/ 1454 w 3506"/>
                <a:gd name="T25" fmla="*/ 0 h 1"/>
                <a:gd name="T26" fmla="*/ 1566 w 3506"/>
                <a:gd name="T27" fmla="*/ 0 h 1"/>
                <a:gd name="T28" fmla="*/ 1679 w 3506"/>
                <a:gd name="T29" fmla="*/ 0 h 1"/>
                <a:gd name="T30" fmla="*/ 1791 w 3506"/>
                <a:gd name="T31" fmla="*/ 0 h 1"/>
                <a:gd name="T32" fmla="*/ 1903 w 3506"/>
                <a:gd name="T33" fmla="*/ 0 h 1"/>
                <a:gd name="T34" fmla="*/ 2015 w 3506"/>
                <a:gd name="T35" fmla="*/ 0 h 1"/>
                <a:gd name="T36" fmla="*/ 2129 w 3506"/>
                <a:gd name="T37" fmla="*/ 0 h 1"/>
                <a:gd name="T38" fmla="*/ 2242 w 3506"/>
                <a:gd name="T39" fmla="*/ 0 h 1"/>
                <a:gd name="T40" fmla="*/ 2354 w 3506"/>
                <a:gd name="T41" fmla="*/ 0 h 1"/>
                <a:gd name="T42" fmla="*/ 2466 w 3506"/>
                <a:gd name="T43" fmla="*/ 0 h 1"/>
                <a:gd name="T44" fmla="*/ 2578 w 3506"/>
                <a:gd name="T45" fmla="*/ 0 h 1"/>
                <a:gd name="T46" fmla="*/ 2691 w 3506"/>
                <a:gd name="T47" fmla="*/ 0 h 1"/>
                <a:gd name="T48" fmla="*/ 2803 w 3506"/>
                <a:gd name="T49" fmla="*/ 0 h 1"/>
                <a:gd name="T50" fmla="*/ 2915 w 3506"/>
                <a:gd name="T51" fmla="*/ 0 h 1"/>
                <a:gd name="T52" fmla="*/ 3027 w 3506"/>
                <a:gd name="T53" fmla="*/ 0 h 1"/>
                <a:gd name="T54" fmla="*/ 3140 w 3506"/>
                <a:gd name="T55" fmla="*/ 0 h 1"/>
                <a:gd name="T56" fmla="*/ 3252 w 3506"/>
                <a:gd name="T57" fmla="*/ 0 h 1"/>
                <a:gd name="T58" fmla="*/ 3366 w 3506"/>
                <a:gd name="T59" fmla="*/ 0 h 1"/>
                <a:gd name="T60" fmla="*/ 3478 w 3506"/>
                <a:gd name="T61" fmla="*/ 0 h 1"/>
                <a:gd name="T62" fmla="*/ 3421 w 3506"/>
                <a:gd name="T63" fmla="*/ 0 h 1"/>
                <a:gd name="T64" fmla="*/ 3309 w 3506"/>
                <a:gd name="T65" fmla="*/ 0 h 1"/>
                <a:gd name="T66" fmla="*/ 3197 w 3506"/>
                <a:gd name="T67" fmla="*/ 0 h 1"/>
                <a:gd name="T68" fmla="*/ 3084 w 3506"/>
                <a:gd name="T69" fmla="*/ 0 h 1"/>
                <a:gd name="T70" fmla="*/ 2972 w 3506"/>
                <a:gd name="T71" fmla="*/ 0 h 1"/>
                <a:gd name="T72" fmla="*/ 2860 w 3506"/>
                <a:gd name="T73" fmla="*/ 0 h 1"/>
                <a:gd name="T74" fmla="*/ 2746 w 3506"/>
                <a:gd name="T75" fmla="*/ 0 h 1"/>
                <a:gd name="T76" fmla="*/ 2634 w 3506"/>
                <a:gd name="T77" fmla="*/ 0 h 1"/>
                <a:gd name="T78" fmla="*/ 2521 w 3506"/>
                <a:gd name="T79" fmla="*/ 0 h 1"/>
                <a:gd name="T80" fmla="*/ 2409 w 3506"/>
                <a:gd name="T81" fmla="*/ 0 h 1"/>
                <a:gd name="T82" fmla="*/ 2297 w 3506"/>
                <a:gd name="T83" fmla="*/ 0 h 1"/>
                <a:gd name="T84" fmla="*/ 2185 w 3506"/>
                <a:gd name="T85" fmla="*/ 0 h 1"/>
                <a:gd name="T86" fmla="*/ 2072 w 3506"/>
                <a:gd name="T87" fmla="*/ 0 h 1"/>
                <a:gd name="T88" fmla="*/ 1960 w 3506"/>
                <a:gd name="T89" fmla="*/ 0 h 1"/>
                <a:gd name="T90" fmla="*/ 1848 w 3506"/>
                <a:gd name="T91" fmla="*/ 0 h 1"/>
                <a:gd name="T92" fmla="*/ 1736 w 3506"/>
                <a:gd name="T93" fmla="*/ 0 h 1"/>
                <a:gd name="T94" fmla="*/ 1623 w 3506"/>
                <a:gd name="T95" fmla="*/ 0 h 1"/>
                <a:gd name="T96" fmla="*/ 1509 w 3506"/>
                <a:gd name="T97" fmla="*/ 0 h 1"/>
                <a:gd name="T98" fmla="*/ 1397 w 3506"/>
                <a:gd name="T99" fmla="*/ 0 h 1"/>
                <a:gd name="T100" fmla="*/ 1285 w 3506"/>
                <a:gd name="T101" fmla="*/ 0 h 1"/>
                <a:gd name="T102" fmla="*/ 1172 w 3506"/>
                <a:gd name="T103" fmla="*/ 0 h 1"/>
                <a:gd name="T104" fmla="*/ 1060 w 3506"/>
                <a:gd name="T105" fmla="*/ 0 h 1"/>
                <a:gd name="T106" fmla="*/ 948 w 3506"/>
                <a:gd name="T107" fmla="*/ 0 h 1"/>
                <a:gd name="T108" fmla="*/ 836 w 3506"/>
                <a:gd name="T109" fmla="*/ 0 h 1"/>
                <a:gd name="T110" fmla="*/ 723 w 3506"/>
                <a:gd name="T111" fmla="*/ 0 h 1"/>
                <a:gd name="T112" fmla="*/ 611 w 3506"/>
                <a:gd name="T113" fmla="*/ 0 h 1"/>
                <a:gd name="T114" fmla="*/ 499 w 3506"/>
                <a:gd name="T115" fmla="*/ 0 h 1"/>
                <a:gd name="T116" fmla="*/ 387 w 3506"/>
                <a:gd name="T117" fmla="*/ 0 h 1"/>
                <a:gd name="T118" fmla="*/ 273 w 3506"/>
                <a:gd name="T119" fmla="*/ 0 h 1"/>
                <a:gd name="T120" fmla="*/ 160 w 3506"/>
                <a:gd name="T121" fmla="*/ 0 h 1"/>
                <a:gd name="T122" fmla="*/ 48 w 3506"/>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06"/>
                <a:gd name="T187" fmla="*/ 0 h 1"/>
                <a:gd name="T188" fmla="*/ 3506 w 3506"/>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06" h="1">
                  <a:moveTo>
                    <a:pt x="0" y="0"/>
                  </a:moveTo>
                  <a:lnTo>
                    <a:pt x="7" y="0"/>
                  </a:lnTo>
                  <a:lnTo>
                    <a:pt x="12" y="0"/>
                  </a:lnTo>
                  <a:lnTo>
                    <a:pt x="20" y="0"/>
                  </a:lnTo>
                  <a:lnTo>
                    <a:pt x="27" y="0"/>
                  </a:lnTo>
                  <a:lnTo>
                    <a:pt x="34" y="0"/>
                  </a:lnTo>
                  <a:lnTo>
                    <a:pt x="41" y="0"/>
                  </a:lnTo>
                  <a:lnTo>
                    <a:pt x="48" y="0"/>
                  </a:lnTo>
                  <a:lnTo>
                    <a:pt x="55" y="0"/>
                  </a:lnTo>
                  <a:lnTo>
                    <a:pt x="62" y="0"/>
                  </a:lnTo>
                  <a:lnTo>
                    <a:pt x="69" y="0"/>
                  </a:lnTo>
                  <a:lnTo>
                    <a:pt x="77" y="0"/>
                  </a:lnTo>
                  <a:lnTo>
                    <a:pt x="84" y="0"/>
                  </a:lnTo>
                  <a:lnTo>
                    <a:pt x="91" y="0"/>
                  </a:lnTo>
                  <a:lnTo>
                    <a:pt x="98" y="0"/>
                  </a:lnTo>
                  <a:lnTo>
                    <a:pt x="105" y="0"/>
                  </a:lnTo>
                  <a:lnTo>
                    <a:pt x="112" y="0"/>
                  </a:lnTo>
                  <a:lnTo>
                    <a:pt x="118" y="0"/>
                  </a:lnTo>
                  <a:lnTo>
                    <a:pt x="125" y="0"/>
                  </a:lnTo>
                  <a:lnTo>
                    <a:pt x="132" y="0"/>
                  </a:lnTo>
                  <a:lnTo>
                    <a:pt x="139" y="0"/>
                  </a:lnTo>
                  <a:lnTo>
                    <a:pt x="146" y="0"/>
                  </a:lnTo>
                  <a:lnTo>
                    <a:pt x="153" y="0"/>
                  </a:lnTo>
                  <a:lnTo>
                    <a:pt x="160" y="0"/>
                  </a:lnTo>
                  <a:lnTo>
                    <a:pt x="167" y="0"/>
                  </a:lnTo>
                  <a:lnTo>
                    <a:pt x="175" y="0"/>
                  </a:lnTo>
                  <a:lnTo>
                    <a:pt x="182" y="0"/>
                  </a:lnTo>
                  <a:lnTo>
                    <a:pt x="189" y="0"/>
                  </a:lnTo>
                  <a:lnTo>
                    <a:pt x="196" y="0"/>
                  </a:lnTo>
                  <a:lnTo>
                    <a:pt x="203" y="0"/>
                  </a:lnTo>
                  <a:lnTo>
                    <a:pt x="210" y="0"/>
                  </a:lnTo>
                  <a:lnTo>
                    <a:pt x="217" y="0"/>
                  </a:lnTo>
                  <a:lnTo>
                    <a:pt x="225" y="0"/>
                  </a:lnTo>
                  <a:lnTo>
                    <a:pt x="232" y="0"/>
                  </a:lnTo>
                  <a:lnTo>
                    <a:pt x="239" y="0"/>
                  </a:lnTo>
                  <a:lnTo>
                    <a:pt x="246" y="0"/>
                  </a:lnTo>
                  <a:lnTo>
                    <a:pt x="253" y="0"/>
                  </a:lnTo>
                  <a:lnTo>
                    <a:pt x="258" y="0"/>
                  </a:lnTo>
                  <a:lnTo>
                    <a:pt x="266" y="0"/>
                  </a:lnTo>
                  <a:lnTo>
                    <a:pt x="273" y="0"/>
                  </a:lnTo>
                  <a:lnTo>
                    <a:pt x="280" y="0"/>
                  </a:lnTo>
                  <a:lnTo>
                    <a:pt x="287" y="0"/>
                  </a:lnTo>
                  <a:lnTo>
                    <a:pt x="294" y="0"/>
                  </a:lnTo>
                  <a:lnTo>
                    <a:pt x="301" y="0"/>
                  </a:lnTo>
                  <a:lnTo>
                    <a:pt x="308" y="0"/>
                  </a:lnTo>
                  <a:lnTo>
                    <a:pt x="315" y="0"/>
                  </a:lnTo>
                  <a:lnTo>
                    <a:pt x="323" y="0"/>
                  </a:lnTo>
                  <a:lnTo>
                    <a:pt x="330" y="0"/>
                  </a:lnTo>
                  <a:lnTo>
                    <a:pt x="337" y="0"/>
                  </a:lnTo>
                  <a:lnTo>
                    <a:pt x="344" y="0"/>
                  </a:lnTo>
                  <a:lnTo>
                    <a:pt x="351" y="0"/>
                  </a:lnTo>
                  <a:lnTo>
                    <a:pt x="358" y="0"/>
                  </a:lnTo>
                  <a:lnTo>
                    <a:pt x="365" y="0"/>
                  </a:lnTo>
                  <a:lnTo>
                    <a:pt x="372" y="0"/>
                  </a:lnTo>
                  <a:lnTo>
                    <a:pt x="380" y="0"/>
                  </a:lnTo>
                  <a:lnTo>
                    <a:pt x="387" y="0"/>
                  </a:lnTo>
                  <a:lnTo>
                    <a:pt x="392" y="0"/>
                  </a:lnTo>
                  <a:lnTo>
                    <a:pt x="399" y="0"/>
                  </a:lnTo>
                  <a:lnTo>
                    <a:pt x="406" y="0"/>
                  </a:lnTo>
                  <a:lnTo>
                    <a:pt x="413" y="0"/>
                  </a:lnTo>
                  <a:lnTo>
                    <a:pt x="421" y="0"/>
                  </a:lnTo>
                  <a:lnTo>
                    <a:pt x="428" y="0"/>
                  </a:lnTo>
                  <a:lnTo>
                    <a:pt x="435" y="0"/>
                  </a:lnTo>
                  <a:lnTo>
                    <a:pt x="442" y="0"/>
                  </a:lnTo>
                  <a:lnTo>
                    <a:pt x="449" y="0"/>
                  </a:lnTo>
                  <a:lnTo>
                    <a:pt x="456" y="0"/>
                  </a:lnTo>
                  <a:lnTo>
                    <a:pt x="463" y="0"/>
                  </a:lnTo>
                  <a:lnTo>
                    <a:pt x="470" y="0"/>
                  </a:lnTo>
                  <a:lnTo>
                    <a:pt x="478" y="0"/>
                  </a:lnTo>
                  <a:lnTo>
                    <a:pt x="485" y="0"/>
                  </a:lnTo>
                  <a:lnTo>
                    <a:pt x="492" y="0"/>
                  </a:lnTo>
                  <a:lnTo>
                    <a:pt x="499" y="0"/>
                  </a:lnTo>
                  <a:lnTo>
                    <a:pt x="504" y="0"/>
                  </a:lnTo>
                  <a:lnTo>
                    <a:pt x="511" y="0"/>
                  </a:lnTo>
                  <a:lnTo>
                    <a:pt x="519" y="0"/>
                  </a:lnTo>
                  <a:lnTo>
                    <a:pt x="526" y="0"/>
                  </a:lnTo>
                  <a:lnTo>
                    <a:pt x="533" y="0"/>
                  </a:lnTo>
                  <a:lnTo>
                    <a:pt x="540" y="0"/>
                  </a:lnTo>
                  <a:lnTo>
                    <a:pt x="547" y="0"/>
                  </a:lnTo>
                  <a:lnTo>
                    <a:pt x="554" y="0"/>
                  </a:lnTo>
                  <a:lnTo>
                    <a:pt x="561" y="0"/>
                  </a:lnTo>
                  <a:lnTo>
                    <a:pt x="568" y="0"/>
                  </a:lnTo>
                  <a:lnTo>
                    <a:pt x="576" y="0"/>
                  </a:lnTo>
                  <a:lnTo>
                    <a:pt x="583" y="0"/>
                  </a:lnTo>
                  <a:lnTo>
                    <a:pt x="590" y="0"/>
                  </a:lnTo>
                  <a:lnTo>
                    <a:pt x="597" y="0"/>
                  </a:lnTo>
                  <a:lnTo>
                    <a:pt x="604" y="0"/>
                  </a:lnTo>
                  <a:lnTo>
                    <a:pt x="611" y="0"/>
                  </a:lnTo>
                  <a:lnTo>
                    <a:pt x="617" y="0"/>
                  </a:lnTo>
                  <a:lnTo>
                    <a:pt x="624" y="0"/>
                  </a:lnTo>
                  <a:lnTo>
                    <a:pt x="631" y="0"/>
                  </a:lnTo>
                  <a:lnTo>
                    <a:pt x="638" y="0"/>
                  </a:lnTo>
                  <a:lnTo>
                    <a:pt x="645" y="0"/>
                  </a:lnTo>
                  <a:lnTo>
                    <a:pt x="652" y="0"/>
                  </a:lnTo>
                  <a:lnTo>
                    <a:pt x="659" y="0"/>
                  </a:lnTo>
                  <a:lnTo>
                    <a:pt x="666" y="0"/>
                  </a:lnTo>
                  <a:lnTo>
                    <a:pt x="674" y="0"/>
                  </a:lnTo>
                  <a:lnTo>
                    <a:pt x="681" y="0"/>
                  </a:lnTo>
                  <a:lnTo>
                    <a:pt x="688" y="0"/>
                  </a:lnTo>
                  <a:lnTo>
                    <a:pt x="695" y="0"/>
                  </a:lnTo>
                  <a:lnTo>
                    <a:pt x="702" y="0"/>
                  </a:lnTo>
                  <a:lnTo>
                    <a:pt x="709" y="0"/>
                  </a:lnTo>
                  <a:lnTo>
                    <a:pt x="716" y="0"/>
                  </a:lnTo>
                  <a:lnTo>
                    <a:pt x="723" y="0"/>
                  </a:lnTo>
                  <a:lnTo>
                    <a:pt x="731" y="0"/>
                  </a:lnTo>
                  <a:lnTo>
                    <a:pt x="738" y="0"/>
                  </a:lnTo>
                  <a:lnTo>
                    <a:pt x="745" y="0"/>
                  </a:lnTo>
                  <a:lnTo>
                    <a:pt x="752" y="0"/>
                  </a:lnTo>
                  <a:lnTo>
                    <a:pt x="759" y="0"/>
                  </a:lnTo>
                  <a:lnTo>
                    <a:pt x="764" y="0"/>
                  </a:lnTo>
                  <a:lnTo>
                    <a:pt x="772" y="0"/>
                  </a:lnTo>
                  <a:lnTo>
                    <a:pt x="779" y="0"/>
                  </a:lnTo>
                  <a:lnTo>
                    <a:pt x="786" y="0"/>
                  </a:lnTo>
                  <a:lnTo>
                    <a:pt x="793" y="0"/>
                  </a:lnTo>
                  <a:lnTo>
                    <a:pt x="800" y="0"/>
                  </a:lnTo>
                  <a:lnTo>
                    <a:pt x="807" y="0"/>
                  </a:lnTo>
                  <a:lnTo>
                    <a:pt x="814" y="0"/>
                  </a:lnTo>
                  <a:lnTo>
                    <a:pt x="821" y="0"/>
                  </a:lnTo>
                  <a:lnTo>
                    <a:pt x="829" y="0"/>
                  </a:lnTo>
                  <a:lnTo>
                    <a:pt x="836" y="0"/>
                  </a:lnTo>
                  <a:lnTo>
                    <a:pt x="843" y="0"/>
                  </a:lnTo>
                  <a:lnTo>
                    <a:pt x="850" y="0"/>
                  </a:lnTo>
                  <a:lnTo>
                    <a:pt x="857" y="0"/>
                  </a:lnTo>
                  <a:lnTo>
                    <a:pt x="864" y="0"/>
                  </a:lnTo>
                  <a:lnTo>
                    <a:pt x="871" y="0"/>
                  </a:lnTo>
                  <a:lnTo>
                    <a:pt x="878" y="0"/>
                  </a:lnTo>
                  <a:lnTo>
                    <a:pt x="884" y="0"/>
                  </a:lnTo>
                  <a:lnTo>
                    <a:pt x="891" y="0"/>
                  </a:lnTo>
                  <a:lnTo>
                    <a:pt x="898" y="0"/>
                  </a:lnTo>
                  <a:lnTo>
                    <a:pt x="905" y="0"/>
                  </a:lnTo>
                  <a:lnTo>
                    <a:pt x="912" y="0"/>
                  </a:lnTo>
                  <a:lnTo>
                    <a:pt x="919" y="0"/>
                  </a:lnTo>
                  <a:lnTo>
                    <a:pt x="927" y="0"/>
                  </a:lnTo>
                  <a:lnTo>
                    <a:pt x="934" y="0"/>
                  </a:lnTo>
                  <a:lnTo>
                    <a:pt x="941" y="0"/>
                  </a:lnTo>
                  <a:lnTo>
                    <a:pt x="948" y="0"/>
                  </a:lnTo>
                  <a:lnTo>
                    <a:pt x="955" y="0"/>
                  </a:lnTo>
                  <a:lnTo>
                    <a:pt x="962" y="0"/>
                  </a:lnTo>
                  <a:lnTo>
                    <a:pt x="969" y="0"/>
                  </a:lnTo>
                  <a:lnTo>
                    <a:pt x="976" y="0"/>
                  </a:lnTo>
                  <a:lnTo>
                    <a:pt x="984" y="0"/>
                  </a:lnTo>
                  <a:lnTo>
                    <a:pt x="991" y="0"/>
                  </a:lnTo>
                  <a:lnTo>
                    <a:pt x="996" y="0"/>
                  </a:lnTo>
                  <a:lnTo>
                    <a:pt x="1003" y="0"/>
                  </a:lnTo>
                  <a:lnTo>
                    <a:pt x="1010" y="0"/>
                  </a:lnTo>
                  <a:lnTo>
                    <a:pt x="1017" y="0"/>
                  </a:lnTo>
                  <a:lnTo>
                    <a:pt x="1025" y="0"/>
                  </a:lnTo>
                  <a:lnTo>
                    <a:pt x="1032" y="0"/>
                  </a:lnTo>
                  <a:lnTo>
                    <a:pt x="1039" y="0"/>
                  </a:lnTo>
                  <a:lnTo>
                    <a:pt x="1046" y="0"/>
                  </a:lnTo>
                  <a:lnTo>
                    <a:pt x="1053" y="0"/>
                  </a:lnTo>
                  <a:lnTo>
                    <a:pt x="1060" y="0"/>
                  </a:lnTo>
                  <a:lnTo>
                    <a:pt x="1067" y="0"/>
                  </a:lnTo>
                  <a:lnTo>
                    <a:pt x="1074" y="0"/>
                  </a:lnTo>
                  <a:lnTo>
                    <a:pt x="1082" y="0"/>
                  </a:lnTo>
                  <a:lnTo>
                    <a:pt x="1089" y="0"/>
                  </a:lnTo>
                  <a:lnTo>
                    <a:pt x="1096" y="0"/>
                  </a:lnTo>
                  <a:lnTo>
                    <a:pt x="1103" y="0"/>
                  </a:lnTo>
                  <a:lnTo>
                    <a:pt x="1110" y="0"/>
                  </a:lnTo>
                  <a:lnTo>
                    <a:pt x="1117" y="0"/>
                  </a:lnTo>
                  <a:lnTo>
                    <a:pt x="1124" y="0"/>
                  </a:lnTo>
                  <a:lnTo>
                    <a:pt x="1130" y="0"/>
                  </a:lnTo>
                  <a:lnTo>
                    <a:pt x="1137" y="0"/>
                  </a:lnTo>
                  <a:lnTo>
                    <a:pt x="1144" y="0"/>
                  </a:lnTo>
                  <a:lnTo>
                    <a:pt x="1151" y="0"/>
                  </a:lnTo>
                  <a:lnTo>
                    <a:pt x="1158" y="0"/>
                  </a:lnTo>
                  <a:lnTo>
                    <a:pt x="1165" y="0"/>
                  </a:lnTo>
                  <a:lnTo>
                    <a:pt x="1172" y="0"/>
                  </a:lnTo>
                  <a:lnTo>
                    <a:pt x="1180" y="0"/>
                  </a:lnTo>
                  <a:lnTo>
                    <a:pt x="1187" y="0"/>
                  </a:lnTo>
                  <a:lnTo>
                    <a:pt x="1194" y="0"/>
                  </a:lnTo>
                  <a:lnTo>
                    <a:pt x="1201" y="0"/>
                  </a:lnTo>
                  <a:lnTo>
                    <a:pt x="1208" y="0"/>
                  </a:lnTo>
                  <a:lnTo>
                    <a:pt x="1215" y="0"/>
                  </a:lnTo>
                  <a:lnTo>
                    <a:pt x="1222" y="0"/>
                  </a:lnTo>
                  <a:lnTo>
                    <a:pt x="1230" y="0"/>
                  </a:lnTo>
                  <a:lnTo>
                    <a:pt x="1237" y="0"/>
                  </a:lnTo>
                  <a:lnTo>
                    <a:pt x="1244" y="0"/>
                  </a:lnTo>
                  <a:lnTo>
                    <a:pt x="1251" y="0"/>
                  </a:lnTo>
                  <a:lnTo>
                    <a:pt x="1258" y="0"/>
                  </a:lnTo>
                  <a:lnTo>
                    <a:pt x="1263" y="0"/>
                  </a:lnTo>
                  <a:lnTo>
                    <a:pt x="1270" y="0"/>
                  </a:lnTo>
                  <a:lnTo>
                    <a:pt x="1278" y="0"/>
                  </a:lnTo>
                  <a:lnTo>
                    <a:pt x="1285" y="0"/>
                  </a:lnTo>
                  <a:lnTo>
                    <a:pt x="1292" y="0"/>
                  </a:lnTo>
                  <a:lnTo>
                    <a:pt x="1299" y="0"/>
                  </a:lnTo>
                  <a:lnTo>
                    <a:pt x="1306" y="0"/>
                  </a:lnTo>
                  <a:lnTo>
                    <a:pt x="1313" y="0"/>
                  </a:lnTo>
                  <a:lnTo>
                    <a:pt x="1320" y="0"/>
                  </a:lnTo>
                  <a:lnTo>
                    <a:pt x="1328" y="0"/>
                  </a:lnTo>
                  <a:lnTo>
                    <a:pt x="1335" y="0"/>
                  </a:lnTo>
                  <a:lnTo>
                    <a:pt x="1342" y="0"/>
                  </a:lnTo>
                  <a:lnTo>
                    <a:pt x="1349" y="0"/>
                  </a:lnTo>
                  <a:lnTo>
                    <a:pt x="1356" y="0"/>
                  </a:lnTo>
                  <a:lnTo>
                    <a:pt x="1363" y="0"/>
                  </a:lnTo>
                  <a:lnTo>
                    <a:pt x="1370" y="0"/>
                  </a:lnTo>
                  <a:lnTo>
                    <a:pt x="1376" y="0"/>
                  </a:lnTo>
                  <a:lnTo>
                    <a:pt x="1383" y="0"/>
                  </a:lnTo>
                  <a:lnTo>
                    <a:pt x="1390" y="0"/>
                  </a:lnTo>
                  <a:lnTo>
                    <a:pt x="1397" y="0"/>
                  </a:lnTo>
                  <a:lnTo>
                    <a:pt x="1404" y="0"/>
                  </a:lnTo>
                  <a:lnTo>
                    <a:pt x="1411" y="0"/>
                  </a:lnTo>
                  <a:lnTo>
                    <a:pt x="1418" y="0"/>
                  </a:lnTo>
                  <a:lnTo>
                    <a:pt x="1426" y="0"/>
                  </a:lnTo>
                  <a:lnTo>
                    <a:pt x="1433" y="0"/>
                  </a:lnTo>
                  <a:lnTo>
                    <a:pt x="1440" y="0"/>
                  </a:lnTo>
                  <a:lnTo>
                    <a:pt x="1447" y="0"/>
                  </a:lnTo>
                  <a:lnTo>
                    <a:pt x="1454" y="0"/>
                  </a:lnTo>
                  <a:lnTo>
                    <a:pt x="1461" y="0"/>
                  </a:lnTo>
                  <a:lnTo>
                    <a:pt x="1468" y="0"/>
                  </a:lnTo>
                  <a:lnTo>
                    <a:pt x="1475" y="0"/>
                  </a:lnTo>
                  <a:lnTo>
                    <a:pt x="1483" y="0"/>
                  </a:lnTo>
                  <a:lnTo>
                    <a:pt x="1490" y="0"/>
                  </a:lnTo>
                  <a:lnTo>
                    <a:pt x="1495" y="0"/>
                  </a:lnTo>
                  <a:lnTo>
                    <a:pt x="1502" y="0"/>
                  </a:lnTo>
                  <a:lnTo>
                    <a:pt x="1509" y="0"/>
                  </a:lnTo>
                  <a:lnTo>
                    <a:pt x="1516" y="0"/>
                  </a:lnTo>
                  <a:lnTo>
                    <a:pt x="1524" y="0"/>
                  </a:lnTo>
                  <a:lnTo>
                    <a:pt x="1531" y="0"/>
                  </a:lnTo>
                  <a:lnTo>
                    <a:pt x="1538" y="0"/>
                  </a:lnTo>
                  <a:lnTo>
                    <a:pt x="1545" y="0"/>
                  </a:lnTo>
                  <a:lnTo>
                    <a:pt x="1552" y="0"/>
                  </a:lnTo>
                  <a:lnTo>
                    <a:pt x="1559" y="0"/>
                  </a:lnTo>
                  <a:lnTo>
                    <a:pt x="1566" y="0"/>
                  </a:lnTo>
                  <a:lnTo>
                    <a:pt x="1573" y="0"/>
                  </a:lnTo>
                  <a:lnTo>
                    <a:pt x="1581" y="0"/>
                  </a:lnTo>
                  <a:lnTo>
                    <a:pt x="1588" y="0"/>
                  </a:lnTo>
                  <a:lnTo>
                    <a:pt x="1595" y="0"/>
                  </a:lnTo>
                  <a:lnTo>
                    <a:pt x="1602" y="0"/>
                  </a:lnTo>
                  <a:lnTo>
                    <a:pt x="1609" y="0"/>
                  </a:lnTo>
                  <a:lnTo>
                    <a:pt x="1616" y="0"/>
                  </a:lnTo>
                  <a:lnTo>
                    <a:pt x="1623" y="0"/>
                  </a:lnTo>
                  <a:lnTo>
                    <a:pt x="1630" y="0"/>
                  </a:lnTo>
                  <a:lnTo>
                    <a:pt x="1636" y="0"/>
                  </a:lnTo>
                  <a:lnTo>
                    <a:pt x="1643" y="0"/>
                  </a:lnTo>
                  <a:lnTo>
                    <a:pt x="1650" y="0"/>
                  </a:lnTo>
                  <a:lnTo>
                    <a:pt x="1657" y="0"/>
                  </a:lnTo>
                  <a:lnTo>
                    <a:pt x="1664" y="0"/>
                  </a:lnTo>
                  <a:lnTo>
                    <a:pt x="1671" y="0"/>
                  </a:lnTo>
                  <a:lnTo>
                    <a:pt x="1679" y="0"/>
                  </a:lnTo>
                  <a:lnTo>
                    <a:pt x="1686" y="0"/>
                  </a:lnTo>
                  <a:lnTo>
                    <a:pt x="1693" y="0"/>
                  </a:lnTo>
                  <a:lnTo>
                    <a:pt x="1700" y="0"/>
                  </a:lnTo>
                  <a:lnTo>
                    <a:pt x="1707" y="0"/>
                  </a:lnTo>
                  <a:lnTo>
                    <a:pt x="1714" y="0"/>
                  </a:lnTo>
                  <a:lnTo>
                    <a:pt x="1721" y="0"/>
                  </a:lnTo>
                  <a:lnTo>
                    <a:pt x="1728" y="0"/>
                  </a:lnTo>
                  <a:lnTo>
                    <a:pt x="1736" y="0"/>
                  </a:lnTo>
                  <a:lnTo>
                    <a:pt x="1743" y="0"/>
                  </a:lnTo>
                  <a:lnTo>
                    <a:pt x="1750" y="0"/>
                  </a:lnTo>
                  <a:lnTo>
                    <a:pt x="1755" y="0"/>
                  </a:lnTo>
                  <a:lnTo>
                    <a:pt x="1762" y="0"/>
                  </a:lnTo>
                  <a:lnTo>
                    <a:pt x="1769" y="0"/>
                  </a:lnTo>
                  <a:lnTo>
                    <a:pt x="1777" y="0"/>
                  </a:lnTo>
                  <a:lnTo>
                    <a:pt x="1784" y="0"/>
                  </a:lnTo>
                  <a:lnTo>
                    <a:pt x="1791" y="0"/>
                  </a:lnTo>
                  <a:lnTo>
                    <a:pt x="1798" y="0"/>
                  </a:lnTo>
                  <a:lnTo>
                    <a:pt x="1805" y="0"/>
                  </a:lnTo>
                  <a:lnTo>
                    <a:pt x="1812" y="0"/>
                  </a:lnTo>
                  <a:lnTo>
                    <a:pt x="1819" y="0"/>
                  </a:lnTo>
                  <a:lnTo>
                    <a:pt x="1826" y="0"/>
                  </a:lnTo>
                  <a:lnTo>
                    <a:pt x="1834" y="0"/>
                  </a:lnTo>
                  <a:lnTo>
                    <a:pt x="1841" y="0"/>
                  </a:lnTo>
                  <a:lnTo>
                    <a:pt x="1848" y="0"/>
                  </a:lnTo>
                  <a:lnTo>
                    <a:pt x="1855" y="0"/>
                  </a:lnTo>
                  <a:lnTo>
                    <a:pt x="1862" y="0"/>
                  </a:lnTo>
                  <a:lnTo>
                    <a:pt x="1867" y="0"/>
                  </a:lnTo>
                  <a:lnTo>
                    <a:pt x="1875" y="0"/>
                  </a:lnTo>
                  <a:lnTo>
                    <a:pt x="1882" y="0"/>
                  </a:lnTo>
                  <a:lnTo>
                    <a:pt x="1889" y="0"/>
                  </a:lnTo>
                  <a:lnTo>
                    <a:pt x="1896" y="0"/>
                  </a:lnTo>
                  <a:lnTo>
                    <a:pt x="1903" y="0"/>
                  </a:lnTo>
                  <a:lnTo>
                    <a:pt x="1910" y="0"/>
                  </a:lnTo>
                  <a:lnTo>
                    <a:pt x="1917" y="0"/>
                  </a:lnTo>
                  <a:lnTo>
                    <a:pt x="1924" y="0"/>
                  </a:lnTo>
                  <a:lnTo>
                    <a:pt x="1932" y="0"/>
                  </a:lnTo>
                  <a:lnTo>
                    <a:pt x="1939" y="0"/>
                  </a:lnTo>
                  <a:lnTo>
                    <a:pt x="1946" y="0"/>
                  </a:lnTo>
                  <a:lnTo>
                    <a:pt x="1953" y="0"/>
                  </a:lnTo>
                  <a:lnTo>
                    <a:pt x="1960" y="0"/>
                  </a:lnTo>
                  <a:lnTo>
                    <a:pt x="1967" y="0"/>
                  </a:lnTo>
                  <a:lnTo>
                    <a:pt x="1974" y="0"/>
                  </a:lnTo>
                  <a:lnTo>
                    <a:pt x="1981" y="0"/>
                  </a:lnTo>
                  <a:lnTo>
                    <a:pt x="1989" y="0"/>
                  </a:lnTo>
                  <a:lnTo>
                    <a:pt x="1996" y="0"/>
                  </a:lnTo>
                  <a:lnTo>
                    <a:pt x="2001" y="0"/>
                  </a:lnTo>
                  <a:lnTo>
                    <a:pt x="2008" y="0"/>
                  </a:lnTo>
                  <a:lnTo>
                    <a:pt x="2015" y="0"/>
                  </a:lnTo>
                  <a:lnTo>
                    <a:pt x="2022" y="0"/>
                  </a:lnTo>
                  <a:lnTo>
                    <a:pt x="2030" y="0"/>
                  </a:lnTo>
                  <a:lnTo>
                    <a:pt x="2037" y="0"/>
                  </a:lnTo>
                  <a:lnTo>
                    <a:pt x="2044" y="0"/>
                  </a:lnTo>
                  <a:lnTo>
                    <a:pt x="2051" y="0"/>
                  </a:lnTo>
                  <a:lnTo>
                    <a:pt x="2058" y="0"/>
                  </a:lnTo>
                  <a:lnTo>
                    <a:pt x="2065" y="0"/>
                  </a:lnTo>
                  <a:lnTo>
                    <a:pt x="2072" y="0"/>
                  </a:lnTo>
                  <a:lnTo>
                    <a:pt x="2079" y="0"/>
                  </a:lnTo>
                  <a:lnTo>
                    <a:pt x="2087" y="0"/>
                  </a:lnTo>
                  <a:lnTo>
                    <a:pt x="2094" y="0"/>
                  </a:lnTo>
                  <a:lnTo>
                    <a:pt x="2101" y="0"/>
                  </a:lnTo>
                  <a:lnTo>
                    <a:pt x="2108" y="0"/>
                  </a:lnTo>
                  <a:lnTo>
                    <a:pt x="2115" y="0"/>
                  </a:lnTo>
                  <a:lnTo>
                    <a:pt x="2122" y="0"/>
                  </a:lnTo>
                  <a:lnTo>
                    <a:pt x="2129" y="0"/>
                  </a:lnTo>
                  <a:lnTo>
                    <a:pt x="2135" y="0"/>
                  </a:lnTo>
                  <a:lnTo>
                    <a:pt x="2142" y="0"/>
                  </a:lnTo>
                  <a:lnTo>
                    <a:pt x="2149" y="0"/>
                  </a:lnTo>
                  <a:lnTo>
                    <a:pt x="2156" y="0"/>
                  </a:lnTo>
                  <a:lnTo>
                    <a:pt x="2163" y="0"/>
                  </a:lnTo>
                  <a:lnTo>
                    <a:pt x="2170" y="0"/>
                  </a:lnTo>
                  <a:lnTo>
                    <a:pt x="2177" y="0"/>
                  </a:lnTo>
                  <a:lnTo>
                    <a:pt x="2185" y="0"/>
                  </a:lnTo>
                  <a:lnTo>
                    <a:pt x="2192" y="0"/>
                  </a:lnTo>
                  <a:lnTo>
                    <a:pt x="2199" y="0"/>
                  </a:lnTo>
                  <a:lnTo>
                    <a:pt x="2206" y="0"/>
                  </a:lnTo>
                  <a:lnTo>
                    <a:pt x="2213" y="0"/>
                  </a:lnTo>
                  <a:lnTo>
                    <a:pt x="2220" y="0"/>
                  </a:lnTo>
                  <a:lnTo>
                    <a:pt x="2227" y="0"/>
                  </a:lnTo>
                  <a:lnTo>
                    <a:pt x="2235" y="0"/>
                  </a:lnTo>
                  <a:lnTo>
                    <a:pt x="2242" y="0"/>
                  </a:lnTo>
                  <a:lnTo>
                    <a:pt x="2247" y="0"/>
                  </a:lnTo>
                  <a:lnTo>
                    <a:pt x="2254" y="0"/>
                  </a:lnTo>
                  <a:lnTo>
                    <a:pt x="2261" y="0"/>
                  </a:lnTo>
                  <a:lnTo>
                    <a:pt x="2268" y="0"/>
                  </a:lnTo>
                  <a:lnTo>
                    <a:pt x="2275" y="0"/>
                  </a:lnTo>
                  <a:lnTo>
                    <a:pt x="2283" y="0"/>
                  </a:lnTo>
                  <a:lnTo>
                    <a:pt x="2290" y="0"/>
                  </a:lnTo>
                  <a:lnTo>
                    <a:pt x="2297" y="0"/>
                  </a:lnTo>
                  <a:lnTo>
                    <a:pt x="2304" y="0"/>
                  </a:lnTo>
                  <a:lnTo>
                    <a:pt x="2311" y="0"/>
                  </a:lnTo>
                  <a:lnTo>
                    <a:pt x="2318" y="0"/>
                  </a:lnTo>
                  <a:lnTo>
                    <a:pt x="2325" y="0"/>
                  </a:lnTo>
                  <a:lnTo>
                    <a:pt x="2333" y="0"/>
                  </a:lnTo>
                  <a:lnTo>
                    <a:pt x="2340" y="0"/>
                  </a:lnTo>
                  <a:lnTo>
                    <a:pt x="2347" y="0"/>
                  </a:lnTo>
                  <a:lnTo>
                    <a:pt x="2354" y="0"/>
                  </a:lnTo>
                  <a:lnTo>
                    <a:pt x="2361" y="0"/>
                  </a:lnTo>
                  <a:lnTo>
                    <a:pt x="2366" y="0"/>
                  </a:lnTo>
                  <a:lnTo>
                    <a:pt x="2373" y="0"/>
                  </a:lnTo>
                  <a:lnTo>
                    <a:pt x="2381" y="0"/>
                  </a:lnTo>
                  <a:lnTo>
                    <a:pt x="2388" y="0"/>
                  </a:lnTo>
                  <a:lnTo>
                    <a:pt x="2395" y="0"/>
                  </a:lnTo>
                  <a:lnTo>
                    <a:pt x="2402" y="0"/>
                  </a:lnTo>
                  <a:lnTo>
                    <a:pt x="2409" y="0"/>
                  </a:lnTo>
                  <a:lnTo>
                    <a:pt x="2416" y="0"/>
                  </a:lnTo>
                  <a:lnTo>
                    <a:pt x="2423" y="0"/>
                  </a:lnTo>
                  <a:lnTo>
                    <a:pt x="2431" y="0"/>
                  </a:lnTo>
                  <a:lnTo>
                    <a:pt x="2438" y="0"/>
                  </a:lnTo>
                  <a:lnTo>
                    <a:pt x="2445" y="0"/>
                  </a:lnTo>
                  <a:lnTo>
                    <a:pt x="2452" y="0"/>
                  </a:lnTo>
                  <a:lnTo>
                    <a:pt x="2459" y="0"/>
                  </a:lnTo>
                  <a:lnTo>
                    <a:pt x="2466" y="0"/>
                  </a:lnTo>
                  <a:lnTo>
                    <a:pt x="2473" y="0"/>
                  </a:lnTo>
                  <a:lnTo>
                    <a:pt x="2480" y="0"/>
                  </a:lnTo>
                  <a:lnTo>
                    <a:pt x="2488" y="0"/>
                  </a:lnTo>
                  <a:lnTo>
                    <a:pt x="2495" y="0"/>
                  </a:lnTo>
                  <a:lnTo>
                    <a:pt x="2502" y="0"/>
                  </a:lnTo>
                  <a:lnTo>
                    <a:pt x="2507" y="0"/>
                  </a:lnTo>
                  <a:lnTo>
                    <a:pt x="2514" y="0"/>
                  </a:lnTo>
                  <a:lnTo>
                    <a:pt x="2521" y="0"/>
                  </a:lnTo>
                  <a:lnTo>
                    <a:pt x="2529" y="0"/>
                  </a:lnTo>
                  <a:lnTo>
                    <a:pt x="2536" y="0"/>
                  </a:lnTo>
                  <a:lnTo>
                    <a:pt x="2543" y="0"/>
                  </a:lnTo>
                  <a:lnTo>
                    <a:pt x="2550" y="0"/>
                  </a:lnTo>
                  <a:lnTo>
                    <a:pt x="2557" y="0"/>
                  </a:lnTo>
                  <a:lnTo>
                    <a:pt x="2564" y="0"/>
                  </a:lnTo>
                  <a:lnTo>
                    <a:pt x="2571" y="0"/>
                  </a:lnTo>
                  <a:lnTo>
                    <a:pt x="2578" y="0"/>
                  </a:lnTo>
                  <a:lnTo>
                    <a:pt x="2586" y="0"/>
                  </a:lnTo>
                  <a:lnTo>
                    <a:pt x="2593" y="0"/>
                  </a:lnTo>
                  <a:lnTo>
                    <a:pt x="2600" y="0"/>
                  </a:lnTo>
                  <a:lnTo>
                    <a:pt x="2607" y="0"/>
                  </a:lnTo>
                  <a:lnTo>
                    <a:pt x="2614" y="0"/>
                  </a:lnTo>
                  <a:lnTo>
                    <a:pt x="2621" y="0"/>
                  </a:lnTo>
                  <a:lnTo>
                    <a:pt x="2627" y="0"/>
                  </a:lnTo>
                  <a:lnTo>
                    <a:pt x="2634" y="0"/>
                  </a:lnTo>
                  <a:lnTo>
                    <a:pt x="2641" y="0"/>
                  </a:lnTo>
                  <a:lnTo>
                    <a:pt x="2648" y="0"/>
                  </a:lnTo>
                  <a:lnTo>
                    <a:pt x="2655" y="0"/>
                  </a:lnTo>
                  <a:lnTo>
                    <a:pt x="2662" y="0"/>
                  </a:lnTo>
                  <a:lnTo>
                    <a:pt x="2669" y="0"/>
                  </a:lnTo>
                  <a:lnTo>
                    <a:pt x="2676" y="0"/>
                  </a:lnTo>
                  <a:lnTo>
                    <a:pt x="2684" y="0"/>
                  </a:lnTo>
                  <a:lnTo>
                    <a:pt x="2691" y="0"/>
                  </a:lnTo>
                  <a:lnTo>
                    <a:pt x="2698" y="0"/>
                  </a:lnTo>
                  <a:lnTo>
                    <a:pt x="2705" y="0"/>
                  </a:lnTo>
                  <a:lnTo>
                    <a:pt x="2712" y="0"/>
                  </a:lnTo>
                  <a:lnTo>
                    <a:pt x="2719" y="0"/>
                  </a:lnTo>
                  <a:lnTo>
                    <a:pt x="2726" y="0"/>
                  </a:lnTo>
                  <a:lnTo>
                    <a:pt x="2733" y="0"/>
                  </a:lnTo>
                  <a:lnTo>
                    <a:pt x="2739" y="0"/>
                  </a:lnTo>
                  <a:lnTo>
                    <a:pt x="2746" y="0"/>
                  </a:lnTo>
                  <a:lnTo>
                    <a:pt x="2753" y="0"/>
                  </a:lnTo>
                  <a:lnTo>
                    <a:pt x="2760" y="0"/>
                  </a:lnTo>
                  <a:lnTo>
                    <a:pt x="2767" y="0"/>
                  </a:lnTo>
                  <a:lnTo>
                    <a:pt x="2774" y="0"/>
                  </a:lnTo>
                  <a:lnTo>
                    <a:pt x="2782" y="0"/>
                  </a:lnTo>
                  <a:lnTo>
                    <a:pt x="2789" y="0"/>
                  </a:lnTo>
                  <a:lnTo>
                    <a:pt x="2796" y="0"/>
                  </a:lnTo>
                  <a:lnTo>
                    <a:pt x="2803" y="0"/>
                  </a:lnTo>
                  <a:lnTo>
                    <a:pt x="2810" y="0"/>
                  </a:lnTo>
                  <a:lnTo>
                    <a:pt x="2817" y="0"/>
                  </a:lnTo>
                  <a:lnTo>
                    <a:pt x="2824" y="0"/>
                  </a:lnTo>
                  <a:lnTo>
                    <a:pt x="2831" y="0"/>
                  </a:lnTo>
                  <a:lnTo>
                    <a:pt x="2839" y="0"/>
                  </a:lnTo>
                  <a:lnTo>
                    <a:pt x="2846" y="0"/>
                  </a:lnTo>
                  <a:lnTo>
                    <a:pt x="2853" y="0"/>
                  </a:lnTo>
                  <a:lnTo>
                    <a:pt x="2860" y="0"/>
                  </a:lnTo>
                  <a:lnTo>
                    <a:pt x="2867" y="0"/>
                  </a:lnTo>
                  <a:lnTo>
                    <a:pt x="2872" y="0"/>
                  </a:lnTo>
                  <a:lnTo>
                    <a:pt x="2880" y="0"/>
                  </a:lnTo>
                  <a:lnTo>
                    <a:pt x="2887" y="0"/>
                  </a:lnTo>
                  <a:lnTo>
                    <a:pt x="2894" y="0"/>
                  </a:lnTo>
                  <a:lnTo>
                    <a:pt x="2901" y="0"/>
                  </a:lnTo>
                  <a:lnTo>
                    <a:pt x="2908" y="0"/>
                  </a:lnTo>
                  <a:lnTo>
                    <a:pt x="2915" y="0"/>
                  </a:lnTo>
                  <a:lnTo>
                    <a:pt x="2922" y="0"/>
                  </a:lnTo>
                  <a:lnTo>
                    <a:pt x="2929" y="0"/>
                  </a:lnTo>
                  <a:lnTo>
                    <a:pt x="2937" y="0"/>
                  </a:lnTo>
                  <a:lnTo>
                    <a:pt x="2944" y="0"/>
                  </a:lnTo>
                  <a:lnTo>
                    <a:pt x="2951" y="0"/>
                  </a:lnTo>
                  <a:lnTo>
                    <a:pt x="2958" y="0"/>
                  </a:lnTo>
                  <a:lnTo>
                    <a:pt x="2965" y="0"/>
                  </a:lnTo>
                  <a:lnTo>
                    <a:pt x="2972" y="0"/>
                  </a:lnTo>
                  <a:lnTo>
                    <a:pt x="2979" y="0"/>
                  </a:lnTo>
                  <a:lnTo>
                    <a:pt x="2986" y="0"/>
                  </a:lnTo>
                  <a:lnTo>
                    <a:pt x="2994" y="0"/>
                  </a:lnTo>
                  <a:lnTo>
                    <a:pt x="3001" y="0"/>
                  </a:lnTo>
                  <a:lnTo>
                    <a:pt x="3006" y="0"/>
                  </a:lnTo>
                  <a:lnTo>
                    <a:pt x="3013" y="0"/>
                  </a:lnTo>
                  <a:lnTo>
                    <a:pt x="3020" y="0"/>
                  </a:lnTo>
                  <a:lnTo>
                    <a:pt x="3027" y="0"/>
                  </a:lnTo>
                  <a:lnTo>
                    <a:pt x="3035" y="0"/>
                  </a:lnTo>
                  <a:lnTo>
                    <a:pt x="3042" y="0"/>
                  </a:lnTo>
                  <a:lnTo>
                    <a:pt x="3049" y="0"/>
                  </a:lnTo>
                  <a:lnTo>
                    <a:pt x="3056" y="0"/>
                  </a:lnTo>
                  <a:lnTo>
                    <a:pt x="3063" y="0"/>
                  </a:lnTo>
                  <a:lnTo>
                    <a:pt x="3070" y="0"/>
                  </a:lnTo>
                  <a:lnTo>
                    <a:pt x="3077" y="0"/>
                  </a:lnTo>
                  <a:lnTo>
                    <a:pt x="3084" y="0"/>
                  </a:lnTo>
                  <a:lnTo>
                    <a:pt x="3092" y="0"/>
                  </a:lnTo>
                  <a:lnTo>
                    <a:pt x="3099" y="0"/>
                  </a:lnTo>
                  <a:lnTo>
                    <a:pt x="3106" y="0"/>
                  </a:lnTo>
                  <a:lnTo>
                    <a:pt x="3113" y="0"/>
                  </a:lnTo>
                  <a:lnTo>
                    <a:pt x="3118" y="0"/>
                  </a:lnTo>
                  <a:lnTo>
                    <a:pt x="3125" y="0"/>
                  </a:lnTo>
                  <a:lnTo>
                    <a:pt x="3133" y="0"/>
                  </a:lnTo>
                  <a:lnTo>
                    <a:pt x="3140" y="0"/>
                  </a:lnTo>
                  <a:lnTo>
                    <a:pt x="3147" y="0"/>
                  </a:lnTo>
                  <a:lnTo>
                    <a:pt x="3154" y="0"/>
                  </a:lnTo>
                  <a:lnTo>
                    <a:pt x="3161" y="0"/>
                  </a:lnTo>
                  <a:lnTo>
                    <a:pt x="3168" y="0"/>
                  </a:lnTo>
                  <a:lnTo>
                    <a:pt x="3175" y="0"/>
                  </a:lnTo>
                  <a:lnTo>
                    <a:pt x="3182" y="0"/>
                  </a:lnTo>
                  <a:lnTo>
                    <a:pt x="3190" y="0"/>
                  </a:lnTo>
                  <a:lnTo>
                    <a:pt x="3197" y="0"/>
                  </a:lnTo>
                  <a:lnTo>
                    <a:pt x="3204" y="0"/>
                  </a:lnTo>
                  <a:lnTo>
                    <a:pt x="3211" y="0"/>
                  </a:lnTo>
                  <a:lnTo>
                    <a:pt x="3218" y="0"/>
                  </a:lnTo>
                  <a:lnTo>
                    <a:pt x="3225" y="0"/>
                  </a:lnTo>
                  <a:lnTo>
                    <a:pt x="3232" y="0"/>
                  </a:lnTo>
                  <a:lnTo>
                    <a:pt x="3238" y="0"/>
                  </a:lnTo>
                  <a:lnTo>
                    <a:pt x="3245" y="0"/>
                  </a:lnTo>
                  <a:lnTo>
                    <a:pt x="3252" y="0"/>
                  </a:lnTo>
                  <a:lnTo>
                    <a:pt x="3259" y="0"/>
                  </a:lnTo>
                  <a:lnTo>
                    <a:pt x="3266" y="0"/>
                  </a:lnTo>
                  <a:lnTo>
                    <a:pt x="3273" y="0"/>
                  </a:lnTo>
                  <a:lnTo>
                    <a:pt x="3280" y="0"/>
                  </a:lnTo>
                  <a:lnTo>
                    <a:pt x="3288" y="0"/>
                  </a:lnTo>
                  <a:lnTo>
                    <a:pt x="3295" y="0"/>
                  </a:lnTo>
                  <a:lnTo>
                    <a:pt x="3302" y="0"/>
                  </a:lnTo>
                  <a:lnTo>
                    <a:pt x="3309" y="0"/>
                  </a:lnTo>
                  <a:lnTo>
                    <a:pt x="3316" y="0"/>
                  </a:lnTo>
                  <a:lnTo>
                    <a:pt x="3323" y="0"/>
                  </a:lnTo>
                  <a:lnTo>
                    <a:pt x="3330" y="0"/>
                  </a:lnTo>
                  <a:lnTo>
                    <a:pt x="3338" y="0"/>
                  </a:lnTo>
                  <a:lnTo>
                    <a:pt x="3345" y="0"/>
                  </a:lnTo>
                  <a:lnTo>
                    <a:pt x="3352" y="0"/>
                  </a:lnTo>
                  <a:lnTo>
                    <a:pt x="3359" y="0"/>
                  </a:lnTo>
                  <a:lnTo>
                    <a:pt x="3366" y="0"/>
                  </a:lnTo>
                  <a:lnTo>
                    <a:pt x="3373" y="0"/>
                  </a:lnTo>
                  <a:lnTo>
                    <a:pt x="3380" y="0"/>
                  </a:lnTo>
                  <a:lnTo>
                    <a:pt x="3386" y="0"/>
                  </a:lnTo>
                  <a:lnTo>
                    <a:pt x="3393" y="0"/>
                  </a:lnTo>
                  <a:lnTo>
                    <a:pt x="3400" y="0"/>
                  </a:lnTo>
                  <a:lnTo>
                    <a:pt x="3407" y="0"/>
                  </a:lnTo>
                  <a:lnTo>
                    <a:pt x="3414" y="0"/>
                  </a:lnTo>
                  <a:lnTo>
                    <a:pt x="3421" y="0"/>
                  </a:lnTo>
                  <a:lnTo>
                    <a:pt x="3428" y="0"/>
                  </a:lnTo>
                  <a:lnTo>
                    <a:pt x="3436" y="0"/>
                  </a:lnTo>
                  <a:lnTo>
                    <a:pt x="3443" y="0"/>
                  </a:lnTo>
                  <a:lnTo>
                    <a:pt x="3450" y="0"/>
                  </a:lnTo>
                  <a:lnTo>
                    <a:pt x="3457" y="0"/>
                  </a:lnTo>
                  <a:lnTo>
                    <a:pt x="3464" y="0"/>
                  </a:lnTo>
                  <a:lnTo>
                    <a:pt x="3471" y="0"/>
                  </a:lnTo>
                  <a:lnTo>
                    <a:pt x="3478" y="0"/>
                  </a:lnTo>
                  <a:lnTo>
                    <a:pt x="3485" y="0"/>
                  </a:lnTo>
                  <a:lnTo>
                    <a:pt x="3493" y="0"/>
                  </a:lnTo>
                  <a:lnTo>
                    <a:pt x="3498" y="0"/>
                  </a:lnTo>
                  <a:lnTo>
                    <a:pt x="3505" y="0"/>
                  </a:lnTo>
                  <a:lnTo>
                    <a:pt x="3498" y="0"/>
                  </a:lnTo>
                  <a:lnTo>
                    <a:pt x="3493" y="0"/>
                  </a:lnTo>
                  <a:lnTo>
                    <a:pt x="3485" y="0"/>
                  </a:lnTo>
                  <a:lnTo>
                    <a:pt x="3478" y="0"/>
                  </a:lnTo>
                  <a:lnTo>
                    <a:pt x="3471" y="0"/>
                  </a:lnTo>
                  <a:lnTo>
                    <a:pt x="3464" y="0"/>
                  </a:lnTo>
                  <a:lnTo>
                    <a:pt x="3457" y="0"/>
                  </a:lnTo>
                  <a:lnTo>
                    <a:pt x="3450" y="0"/>
                  </a:lnTo>
                  <a:lnTo>
                    <a:pt x="3443" y="0"/>
                  </a:lnTo>
                  <a:lnTo>
                    <a:pt x="3436" y="0"/>
                  </a:lnTo>
                  <a:lnTo>
                    <a:pt x="3428" y="0"/>
                  </a:lnTo>
                  <a:lnTo>
                    <a:pt x="3421" y="0"/>
                  </a:lnTo>
                  <a:lnTo>
                    <a:pt x="3414" y="0"/>
                  </a:lnTo>
                  <a:lnTo>
                    <a:pt x="3407" y="0"/>
                  </a:lnTo>
                  <a:lnTo>
                    <a:pt x="3400" y="0"/>
                  </a:lnTo>
                  <a:lnTo>
                    <a:pt x="3393" y="0"/>
                  </a:lnTo>
                  <a:lnTo>
                    <a:pt x="3386" y="0"/>
                  </a:lnTo>
                  <a:lnTo>
                    <a:pt x="3380" y="0"/>
                  </a:lnTo>
                  <a:lnTo>
                    <a:pt x="3373" y="0"/>
                  </a:lnTo>
                  <a:lnTo>
                    <a:pt x="3366" y="0"/>
                  </a:lnTo>
                  <a:lnTo>
                    <a:pt x="3359" y="0"/>
                  </a:lnTo>
                  <a:lnTo>
                    <a:pt x="3352" y="0"/>
                  </a:lnTo>
                  <a:lnTo>
                    <a:pt x="3345" y="0"/>
                  </a:lnTo>
                  <a:lnTo>
                    <a:pt x="3338" y="0"/>
                  </a:lnTo>
                  <a:lnTo>
                    <a:pt x="3330" y="0"/>
                  </a:lnTo>
                  <a:lnTo>
                    <a:pt x="3323" y="0"/>
                  </a:lnTo>
                  <a:lnTo>
                    <a:pt x="3316" y="0"/>
                  </a:lnTo>
                  <a:lnTo>
                    <a:pt x="3309" y="0"/>
                  </a:lnTo>
                  <a:lnTo>
                    <a:pt x="3302" y="0"/>
                  </a:lnTo>
                  <a:lnTo>
                    <a:pt x="3295" y="0"/>
                  </a:lnTo>
                  <a:lnTo>
                    <a:pt x="3288" y="0"/>
                  </a:lnTo>
                  <a:lnTo>
                    <a:pt x="3280" y="0"/>
                  </a:lnTo>
                  <a:lnTo>
                    <a:pt x="3273" y="0"/>
                  </a:lnTo>
                  <a:lnTo>
                    <a:pt x="3266" y="0"/>
                  </a:lnTo>
                  <a:lnTo>
                    <a:pt x="3259" y="0"/>
                  </a:lnTo>
                  <a:lnTo>
                    <a:pt x="3252" y="0"/>
                  </a:lnTo>
                  <a:lnTo>
                    <a:pt x="3245" y="0"/>
                  </a:lnTo>
                  <a:lnTo>
                    <a:pt x="3238" y="0"/>
                  </a:lnTo>
                  <a:lnTo>
                    <a:pt x="3232" y="0"/>
                  </a:lnTo>
                  <a:lnTo>
                    <a:pt x="3225" y="0"/>
                  </a:lnTo>
                  <a:lnTo>
                    <a:pt x="3218" y="0"/>
                  </a:lnTo>
                  <a:lnTo>
                    <a:pt x="3211" y="0"/>
                  </a:lnTo>
                  <a:lnTo>
                    <a:pt x="3204" y="0"/>
                  </a:lnTo>
                  <a:lnTo>
                    <a:pt x="3197" y="0"/>
                  </a:lnTo>
                  <a:lnTo>
                    <a:pt x="3190" y="0"/>
                  </a:lnTo>
                  <a:lnTo>
                    <a:pt x="3182" y="0"/>
                  </a:lnTo>
                  <a:lnTo>
                    <a:pt x="3175" y="0"/>
                  </a:lnTo>
                  <a:lnTo>
                    <a:pt x="3168" y="0"/>
                  </a:lnTo>
                  <a:lnTo>
                    <a:pt x="3161" y="0"/>
                  </a:lnTo>
                  <a:lnTo>
                    <a:pt x="3154" y="0"/>
                  </a:lnTo>
                  <a:lnTo>
                    <a:pt x="3147" y="0"/>
                  </a:lnTo>
                  <a:lnTo>
                    <a:pt x="3140" y="0"/>
                  </a:lnTo>
                  <a:lnTo>
                    <a:pt x="3133" y="0"/>
                  </a:lnTo>
                  <a:lnTo>
                    <a:pt x="3125" y="0"/>
                  </a:lnTo>
                  <a:lnTo>
                    <a:pt x="3118" y="0"/>
                  </a:lnTo>
                  <a:lnTo>
                    <a:pt x="3113" y="0"/>
                  </a:lnTo>
                  <a:lnTo>
                    <a:pt x="3106" y="0"/>
                  </a:lnTo>
                  <a:lnTo>
                    <a:pt x="3099" y="0"/>
                  </a:lnTo>
                  <a:lnTo>
                    <a:pt x="3092" y="0"/>
                  </a:lnTo>
                  <a:lnTo>
                    <a:pt x="3084" y="0"/>
                  </a:lnTo>
                  <a:lnTo>
                    <a:pt x="3077" y="0"/>
                  </a:lnTo>
                  <a:lnTo>
                    <a:pt x="3070" y="0"/>
                  </a:lnTo>
                  <a:lnTo>
                    <a:pt x="3063" y="0"/>
                  </a:lnTo>
                  <a:lnTo>
                    <a:pt x="3056" y="0"/>
                  </a:lnTo>
                  <a:lnTo>
                    <a:pt x="3049" y="0"/>
                  </a:lnTo>
                  <a:lnTo>
                    <a:pt x="3042" y="0"/>
                  </a:lnTo>
                  <a:lnTo>
                    <a:pt x="3035" y="0"/>
                  </a:lnTo>
                  <a:lnTo>
                    <a:pt x="3027" y="0"/>
                  </a:lnTo>
                  <a:lnTo>
                    <a:pt x="3020" y="0"/>
                  </a:lnTo>
                  <a:lnTo>
                    <a:pt x="3013" y="0"/>
                  </a:lnTo>
                  <a:lnTo>
                    <a:pt x="3006" y="0"/>
                  </a:lnTo>
                  <a:lnTo>
                    <a:pt x="3001" y="0"/>
                  </a:lnTo>
                  <a:lnTo>
                    <a:pt x="2994" y="0"/>
                  </a:lnTo>
                  <a:lnTo>
                    <a:pt x="2986" y="0"/>
                  </a:lnTo>
                  <a:lnTo>
                    <a:pt x="2979" y="0"/>
                  </a:lnTo>
                  <a:lnTo>
                    <a:pt x="2972" y="0"/>
                  </a:lnTo>
                  <a:lnTo>
                    <a:pt x="2965" y="0"/>
                  </a:lnTo>
                  <a:lnTo>
                    <a:pt x="2958" y="0"/>
                  </a:lnTo>
                  <a:lnTo>
                    <a:pt x="2951" y="0"/>
                  </a:lnTo>
                  <a:lnTo>
                    <a:pt x="2944" y="0"/>
                  </a:lnTo>
                  <a:lnTo>
                    <a:pt x="2937" y="0"/>
                  </a:lnTo>
                  <a:lnTo>
                    <a:pt x="2929" y="0"/>
                  </a:lnTo>
                  <a:lnTo>
                    <a:pt x="2922" y="0"/>
                  </a:lnTo>
                  <a:lnTo>
                    <a:pt x="2915" y="0"/>
                  </a:lnTo>
                  <a:lnTo>
                    <a:pt x="2908" y="0"/>
                  </a:lnTo>
                  <a:lnTo>
                    <a:pt x="2901" y="0"/>
                  </a:lnTo>
                  <a:lnTo>
                    <a:pt x="2894" y="0"/>
                  </a:lnTo>
                  <a:lnTo>
                    <a:pt x="2887" y="0"/>
                  </a:lnTo>
                  <a:lnTo>
                    <a:pt x="2880" y="0"/>
                  </a:lnTo>
                  <a:lnTo>
                    <a:pt x="2872" y="0"/>
                  </a:lnTo>
                  <a:lnTo>
                    <a:pt x="2867" y="0"/>
                  </a:lnTo>
                  <a:lnTo>
                    <a:pt x="2860" y="0"/>
                  </a:lnTo>
                  <a:lnTo>
                    <a:pt x="2853" y="0"/>
                  </a:lnTo>
                  <a:lnTo>
                    <a:pt x="2846" y="0"/>
                  </a:lnTo>
                  <a:lnTo>
                    <a:pt x="2839" y="0"/>
                  </a:lnTo>
                  <a:lnTo>
                    <a:pt x="2831" y="0"/>
                  </a:lnTo>
                  <a:lnTo>
                    <a:pt x="2824" y="0"/>
                  </a:lnTo>
                  <a:lnTo>
                    <a:pt x="2817" y="0"/>
                  </a:lnTo>
                  <a:lnTo>
                    <a:pt x="2810" y="0"/>
                  </a:lnTo>
                  <a:lnTo>
                    <a:pt x="2803" y="0"/>
                  </a:lnTo>
                  <a:lnTo>
                    <a:pt x="2796" y="0"/>
                  </a:lnTo>
                  <a:lnTo>
                    <a:pt x="2789" y="0"/>
                  </a:lnTo>
                  <a:lnTo>
                    <a:pt x="2782" y="0"/>
                  </a:lnTo>
                  <a:lnTo>
                    <a:pt x="2774" y="0"/>
                  </a:lnTo>
                  <a:lnTo>
                    <a:pt x="2767" y="0"/>
                  </a:lnTo>
                  <a:lnTo>
                    <a:pt x="2760" y="0"/>
                  </a:lnTo>
                  <a:lnTo>
                    <a:pt x="2753" y="0"/>
                  </a:lnTo>
                  <a:lnTo>
                    <a:pt x="2746" y="0"/>
                  </a:lnTo>
                  <a:lnTo>
                    <a:pt x="2739" y="0"/>
                  </a:lnTo>
                  <a:lnTo>
                    <a:pt x="2733" y="0"/>
                  </a:lnTo>
                  <a:lnTo>
                    <a:pt x="2726" y="0"/>
                  </a:lnTo>
                  <a:lnTo>
                    <a:pt x="2719" y="0"/>
                  </a:lnTo>
                  <a:lnTo>
                    <a:pt x="2712" y="0"/>
                  </a:lnTo>
                  <a:lnTo>
                    <a:pt x="2705" y="0"/>
                  </a:lnTo>
                  <a:lnTo>
                    <a:pt x="2698" y="0"/>
                  </a:lnTo>
                  <a:lnTo>
                    <a:pt x="2691" y="0"/>
                  </a:lnTo>
                  <a:lnTo>
                    <a:pt x="2684" y="0"/>
                  </a:lnTo>
                  <a:lnTo>
                    <a:pt x="2676" y="0"/>
                  </a:lnTo>
                  <a:lnTo>
                    <a:pt x="2669" y="0"/>
                  </a:lnTo>
                  <a:lnTo>
                    <a:pt x="2662" y="0"/>
                  </a:lnTo>
                  <a:lnTo>
                    <a:pt x="2655" y="0"/>
                  </a:lnTo>
                  <a:lnTo>
                    <a:pt x="2648" y="0"/>
                  </a:lnTo>
                  <a:lnTo>
                    <a:pt x="2641" y="0"/>
                  </a:lnTo>
                  <a:lnTo>
                    <a:pt x="2634" y="0"/>
                  </a:lnTo>
                  <a:lnTo>
                    <a:pt x="2627" y="0"/>
                  </a:lnTo>
                  <a:lnTo>
                    <a:pt x="2621" y="0"/>
                  </a:lnTo>
                  <a:lnTo>
                    <a:pt x="2614" y="0"/>
                  </a:lnTo>
                  <a:lnTo>
                    <a:pt x="2607" y="0"/>
                  </a:lnTo>
                  <a:lnTo>
                    <a:pt x="2600" y="0"/>
                  </a:lnTo>
                  <a:lnTo>
                    <a:pt x="2593" y="0"/>
                  </a:lnTo>
                  <a:lnTo>
                    <a:pt x="2586" y="0"/>
                  </a:lnTo>
                  <a:lnTo>
                    <a:pt x="2578" y="0"/>
                  </a:lnTo>
                  <a:lnTo>
                    <a:pt x="2571" y="0"/>
                  </a:lnTo>
                  <a:lnTo>
                    <a:pt x="2564" y="0"/>
                  </a:lnTo>
                  <a:lnTo>
                    <a:pt x="2557" y="0"/>
                  </a:lnTo>
                  <a:lnTo>
                    <a:pt x="2550" y="0"/>
                  </a:lnTo>
                  <a:lnTo>
                    <a:pt x="2543" y="0"/>
                  </a:lnTo>
                  <a:lnTo>
                    <a:pt x="2536" y="0"/>
                  </a:lnTo>
                  <a:lnTo>
                    <a:pt x="2529" y="0"/>
                  </a:lnTo>
                  <a:lnTo>
                    <a:pt x="2521" y="0"/>
                  </a:lnTo>
                  <a:lnTo>
                    <a:pt x="2514" y="0"/>
                  </a:lnTo>
                  <a:lnTo>
                    <a:pt x="2507" y="0"/>
                  </a:lnTo>
                  <a:lnTo>
                    <a:pt x="2502" y="0"/>
                  </a:lnTo>
                  <a:lnTo>
                    <a:pt x="2495" y="0"/>
                  </a:lnTo>
                  <a:lnTo>
                    <a:pt x="2488" y="0"/>
                  </a:lnTo>
                  <a:lnTo>
                    <a:pt x="2480" y="0"/>
                  </a:lnTo>
                  <a:lnTo>
                    <a:pt x="2473" y="0"/>
                  </a:lnTo>
                  <a:lnTo>
                    <a:pt x="2466" y="0"/>
                  </a:lnTo>
                  <a:lnTo>
                    <a:pt x="2459" y="0"/>
                  </a:lnTo>
                  <a:lnTo>
                    <a:pt x="2452" y="0"/>
                  </a:lnTo>
                  <a:lnTo>
                    <a:pt x="2445" y="0"/>
                  </a:lnTo>
                  <a:lnTo>
                    <a:pt x="2438" y="0"/>
                  </a:lnTo>
                  <a:lnTo>
                    <a:pt x="2431" y="0"/>
                  </a:lnTo>
                  <a:lnTo>
                    <a:pt x="2423" y="0"/>
                  </a:lnTo>
                  <a:lnTo>
                    <a:pt x="2416" y="0"/>
                  </a:lnTo>
                  <a:lnTo>
                    <a:pt x="2409" y="0"/>
                  </a:lnTo>
                  <a:lnTo>
                    <a:pt x="2402" y="0"/>
                  </a:lnTo>
                  <a:lnTo>
                    <a:pt x="2395" y="0"/>
                  </a:lnTo>
                  <a:lnTo>
                    <a:pt x="2388" y="0"/>
                  </a:lnTo>
                  <a:lnTo>
                    <a:pt x="2381" y="0"/>
                  </a:lnTo>
                  <a:lnTo>
                    <a:pt x="2373" y="0"/>
                  </a:lnTo>
                  <a:lnTo>
                    <a:pt x="2366" y="0"/>
                  </a:lnTo>
                  <a:lnTo>
                    <a:pt x="2361" y="0"/>
                  </a:lnTo>
                  <a:lnTo>
                    <a:pt x="2354" y="0"/>
                  </a:lnTo>
                  <a:lnTo>
                    <a:pt x="2347" y="0"/>
                  </a:lnTo>
                  <a:lnTo>
                    <a:pt x="2340" y="0"/>
                  </a:lnTo>
                  <a:lnTo>
                    <a:pt x="2333" y="0"/>
                  </a:lnTo>
                  <a:lnTo>
                    <a:pt x="2325" y="0"/>
                  </a:lnTo>
                  <a:lnTo>
                    <a:pt x="2318" y="0"/>
                  </a:lnTo>
                  <a:lnTo>
                    <a:pt x="2311" y="0"/>
                  </a:lnTo>
                  <a:lnTo>
                    <a:pt x="2304" y="0"/>
                  </a:lnTo>
                  <a:lnTo>
                    <a:pt x="2297" y="0"/>
                  </a:lnTo>
                  <a:lnTo>
                    <a:pt x="2290" y="0"/>
                  </a:lnTo>
                  <a:lnTo>
                    <a:pt x="2283" y="0"/>
                  </a:lnTo>
                  <a:lnTo>
                    <a:pt x="2275" y="0"/>
                  </a:lnTo>
                  <a:lnTo>
                    <a:pt x="2268" y="0"/>
                  </a:lnTo>
                  <a:lnTo>
                    <a:pt x="2261" y="0"/>
                  </a:lnTo>
                  <a:lnTo>
                    <a:pt x="2254" y="0"/>
                  </a:lnTo>
                  <a:lnTo>
                    <a:pt x="2247" y="0"/>
                  </a:lnTo>
                  <a:lnTo>
                    <a:pt x="2242" y="0"/>
                  </a:lnTo>
                  <a:lnTo>
                    <a:pt x="2235" y="0"/>
                  </a:lnTo>
                  <a:lnTo>
                    <a:pt x="2227" y="0"/>
                  </a:lnTo>
                  <a:lnTo>
                    <a:pt x="2220" y="0"/>
                  </a:lnTo>
                  <a:lnTo>
                    <a:pt x="2213" y="0"/>
                  </a:lnTo>
                  <a:lnTo>
                    <a:pt x="2206" y="0"/>
                  </a:lnTo>
                  <a:lnTo>
                    <a:pt x="2199" y="0"/>
                  </a:lnTo>
                  <a:lnTo>
                    <a:pt x="2192" y="0"/>
                  </a:lnTo>
                  <a:lnTo>
                    <a:pt x="2185" y="0"/>
                  </a:lnTo>
                  <a:lnTo>
                    <a:pt x="2177" y="0"/>
                  </a:lnTo>
                  <a:lnTo>
                    <a:pt x="2170" y="0"/>
                  </a:lnTo>
                  <a:lnTo>
                    <a:pt x="2163" y="0"/>
                  </a:lnTo>
                  <a:lnTo>
                    <a:pt x="2156" y="0"/>
                  </a:lnTo>
                  <a:lnTo>
                    <a:pt x="2149" y="0"/>
                  </a:lnTo>
                  <a:lnTo>
                    <a:pt x="2142" y="0"/>
                  </a:lnTo>
                  <a:lnTo>
                    <a:pt x="2135" y="0"/>
                  </a:lnTo>
                  <a:lnTo>
                    <a:pt x="2129" y="0"/>
                  </a:lnTo>
                  <a:lnTo>
                    <a:pt x="2122" y="0"/>
                  </a:lnTo>
                  <a:lnTo>
                    <a:pt x="2115" y="0"/>
                  </a:lnTo>
                  <a:lnTo>
                    <a:pt x="2108" y="0"/>
                  </a:lnTo>
                  <a:lnTo>
                    <a:pt x="2101" y="0"/>
                  </a:lnTo>
                  <a:lnTo>
                    <a:pt x="2094" y="0"/>
                  </a:lnTo>
                  <a:lnTo>
                    <a:pt x="2087" y="0"/>
                  </a:lnTo>
                  <a:lnTo>
                    <a:pt x="2079" y="0"/>
                  </a:lnTo>
                  <a:lnTo>
                    <a:pt x="2072" y="0"/>
                  </a:lnTo>
                  <a:lnTo>
                    <a:pt x="2065" y="0"/>
                  </a:lnTo>
                  <a:lnTo>
                    <a:pt x="2058" y="0"/>
                  </a:lnTo>
                  <a:lnTo>
                    <a:pt x="2051" y="0"/>
                  </a:lnTo>
                  <a:lnTo>
                    <a:pt x="2044" y="0"/>
                  </a:lnTo>
                  <a:lnTo>
                    <a:pt x="2037" y="0"/>
                  </a:lnTo>
                  <a:lnTo>
                    <a:pt x="2030" y="0"/>
                  </a:lnTo>
                  <a:lnTo>
                    <a:pt x="2022" y="0"/>
                  </a:lnTo>
                  <a:lnTo>
                    <a:pt x="2015" y="0"/>
                  </a:lnTo>
                  <a:lnTo>
                    <a:pt x="2008" y="0"/>
                  </a:lnTo>
                  <a:lnTo>
                    <a:pt x="2001" y="0"/>
                  </a:lnTo>
                  <a:lnTo>
                    <a:pt x="1996" y="0"/>
                  </a:lnTo>
                  <a:lnTo>
                    <a:pt x="1989" y="0"/>
                  </a:lnTo>
                  <a:lnTo>
                    <a:pt x="1981" y="0"/>
                  </a:lnTo>
                  <a:lnTo>
                    <a:pt x="1974" y="0"/>
                  </a:lnTo>
                  <a:lnTo>
                    <a:pt x="1967" y="0"/>
                  </a:lnTo>
                  <a:lnTo>
                    <a:pt x="1960" y="0"/>
                  </a:lnTo>
                  <a:lnTo>
                    <a:pt x="1953" y="0"/>
                  </a:lnTo>
                  <a:lnTo>
                    <a:pt x="1946" y="0"/>
                  </a:lnTo>
                  <a:lnTo>
                    <a:pt x="1939" y="0"/>
                  </a:lnTo>
                  <a:lnTo>
                    <a:pt x="1932" y="0"/>
                  </a:lnTo>
                  <a:lnTo>
                    <a:pt x="1924" y="0"/>
                  </a:lnTo>
                  <a:lnTo>
                    <a:pt x="1917" y="0"/>
                  </a:lnTo>
                  <a:lnTo>
                    <a:pt x="1910" y="0"/>
                  </a:lnTo>
                  <a:lnTo>
                    <a:pt x="1903" y="0"/>
                  </a:lnTo>
                  <a:lnTo>
                    <a:pt x="1896" y="0"/>
                  </a:lnTo>
                  <a:lnTo>
                    <a:pt x="1889" y="0"/>
                  </a:lnTo>
                  <a:lnTo>
                    <a:pt x="1882" y="0"/>
                  </a:lnTo>
                  <a:lnTo>
                    <a:pt x="1875" y="0"/>
                  </a:lnTo>
                  <a:lnTo>
                    <a:pt x="1867" y="0"/>
                  </a:lnTo>
                  <a:lnTo>
                    <a:pt x="1862" y="0"/>
                  </a:lnTo>
                  <a:lnTo>
                    <a:pt x="1855" y="0"/>
                  </a:lnTo>
                  <a:lnTo>
                    <a:pt x="1848" y="0"/>
                  </a:lnTo>
                  <a:lnTo>
                    <a:pt x="1841" y="0"/>
                  </a:lnTo>
                  <a:lnTo>
                    <a:pt x="1834" y="0"/>
                  </a:lnTo>
                  <a:lnTo>
                    <a:pt x="1826" y="0"/>
                  </a:lnTo>
                  <a:lnTo>
                    <a:pt x="1819" y="0"/>
                  </a:lnTo>
                  <a:lnTo>
                    <a:pt x="1812" y="0"/>
                  </a:lnTo>
                  <a:lnTo>
                    <a:pt x="1805" y="0"/>
                  </a:lnTo>
                  <a:lnTo>
                    <a:pt x="1798" y="0"/>
                  </a:lnTo>
                  <a:lnTo>
                    <a:pt x="1791" y="0"/>
                  </a:lnTo>
                  <a:lnTo>
                    <a:pt x="1784" y="0"/>
                  </a:lnTo>
                  <a:lnTo>
                    <a:pt x="1777" y="0"/>
                  </a:lnTo>
                  <a:lnTo>
                    <a:pt x="1769" y="0"/>
                  </a:lnTo>
                  <a:lnTo>
                    <a:pt x="1762" y="0"/>
                  </a:lnTo>
                  <a:lnTo>
                    <a:pt x="1755" y="0"/>
                  </a:lnTo>
                  <a:lnTo>
                    <a:pt x="1750" y="0"/>
                  </a:lnTo>
                  <a:lnTo>
                    <a:pt x="1743" y="0"/>
                  </a:lnTo>
                  <a:lnTo>
                    <a:pt x="1736" y="0"/>
                  </a:lnTo>
                  <a:lnTo>
                    <a:pt x="1728" y="0"/>
                  </a:lnTo>
                  <a:lnTo>
                    <a:pt x="1721" y="0"/>
                  </a:lnTo>
                  <a:lnTo>
                    <a:pt x="1714" y="0"/>
                  </a:lnTo>
                  <a:lnTo>
                    <a:pt x="1707" y="0"/>
                  </a:lnTo>
                  <a:lnTo>
                    <a:pt x="1700" y="0"/>
                  </a:lnTo>
                  <a:lnTo>
                    <a:pt x="1693" y="0"/>
                  </a:lnTo>
                  <a:lnTo>
                    <a:pt x="1686" y="0"/>
                  </a:lnTo>
                  <a:lnTo>
                    <a:pt x="1679" y="0"/>
                  </a:lnTo>
                  <a:lnTo>
                    <a:pt x="1671" y="0"/>
                  </a:lnTo>
                  <a:lnTo>
                    <a:pt x="1664" y="0"/>
                  </a:lnTo>
                  <a:lnTo>
                    <a:pt x="1657" y="0"/>
                  </a:lnTo>
                  <a:lnTo>
                    <a:pt x="1650" y="0"/>
                  </a:lnTo>
                  <a:lnTo>
                    <a:pt x="1643" y="0"/>
                  </a:lnTo>
                  <a:lnTo>
                    <a:pt x="1636" y="0"/>
                  </a:lnTo>
                  <a:lnTo>
                    <a:pt x="1630" y="0"/>
                  </a:lnTo>
                  <a:lnTo>
                    <a:pt x="1623" y="0"/>
                  </a:lnTo>
                  <a:lnTo>
                    <a:pt x="1616" y="0"/>
                  </a:lnTo>
                  <a:lnTo>
                    <a:pt x="1609" y="0"/>
                  </a:lnTo>
                  <a:lnTo>
                    <a:pt x="1602" y="0"/>
                  </a:lnTo>
                  <a:lnTo>
                    <a:pt x="1595" y="0"/>
                  </a:lnTo>
                  <a:lnTo>
                    <a:pt x="1588" y="0"/>
                  </a:lnTo>
                  <a:lnTo>
                    <a:pt x="1581" y="0"/>
                  </a:lnTo>
                  <a:lnTo>
                    <a:pt x="1573" y="0"/>
                  </a:lnTo>
                  <a:lnTo>
                    <a:pt x="1566" y="0"/>
                  </a:lnTo>
                  <a:lnTo>
                    <a:pt x="1559" y="0"/>
                  </a:lnTo>
                  <a:lnTo>
                    <a:pt x="1552" y="0"/>
                  </a:lnTo>
                  <a:lnTo>
                    <a:pt x="1545" y="0"/>
                  </a:lnTo>
                  <a:lnTo>
                    <a:pt x="1538" y="0"/>
                  </a:lnTo>
                  <a:lnTo>
                    <a:pt x="1531" y="0"/>
                  </a:lnTo>
                  <a:lnTo>
                    <a:pt x="1524" y="0"/>
                  </a:lnTo>
                  <a:lnTo>
                    <a:pt x="1516" y="0"/>
                  </a:lnTo>
                  <a:lnTo>
                    <a:pt x="1509" y="0"/>
                  </a:lnTo>
                  <a:lnTo>
                    <a:pt x="1502" y="0"/>
                  </a:lnTo>
                  <a:lnTo>
                    <a:pt x="1495" y="0"/>
                  </a:lnTo>
                  <a:lnTo>
                    <a:pt x="1490" y="0"/>
                  </a:lnTo>
                  <a:lnTo>
                    <a:pt x="1483" y="0"/>
                  </a:lnTo>
                  <a:lnTo>
                    <a:pt x="1475" y="0"/>
                  </a:lnTo>
                  <a:lnTo>
                    <a:pt x="1468" y="0"/>
                  </a:lnTo>
                  <a:lnTo>
                    <a:pt x="1461" y="0"/>
                  </a:lnTo>
                  <a:lnTo>
                    <a:pt x="1454" y="0"/>
                  </a:lnTo>
                  <a:lnTo>
                    <a:pt x="1447" y="0"/>
                  </a:lnTo>
                  <a:lnTo>
                    <a:pt x="1440" y="0"/>
                  </a:lnTo>
                  <a:lnTo>
                    <a:pt x="1433" y="0"/>
                  </a:lnTo>
                  <a:lnTo>
                    <a:pt x="1426" y="0"/>
                  </a:lnTo>
                  <a:lnTo>
                    <a:pt x="1418" y="0"/>
                  </a:lnTo>
                  <a:lnTo>
                    <a:pt x="1411" y="0"/>
                  </a:lnTo>
                  <a:lnTo>
                    <a:pt x="1404" y="0"/>
                  </a:lnTo>
                  <a:lnTo>
                    <a:pt x="1397" y="0"/>
                  </a:lnTo>
                  <a:lnTo>
                    <a:pt x="1390" y="0"/>
                  </a:lnTo>
                  <a:lnTo>
                    <a:pt x="1383" y="0"/>
                  </a:lnTo>
                  <a:lnTo>
                    <a:pt x="1376" y="0"/>
                  </a:lnTo>
                  <a:lnTo>
                    <a:pt x="1370" y="0"/>
                  </a:lnTo>
                  <a:lnTo>
                    <a:pt x="1363" y="0"/>
                  </a:lnTo>
                  <a:lnTo>
                    <a:pt x="1356" y="0"/>
                  </a:lnTo>
                  <a:lnTo>
                    <a:pt x="1349" y="0"/>
                  </a:lnTo>
                  <a:lnTo>
                    <a:pt x="1342" y="0"/>
                  </a:lnTo>
                  <a:lnTo>
                    <a:pt x="1335" y="0"/>
                  </a:lnTo>
                  <a:lnTo>
                    <a:pt x="1328" y="0"/>
                  </a:lnTo>
                  <a:lnTo>
                    <a:pt x="1320" y="0"/>
                  </a:lnTo>
                  <a:lnTo>
                    <a:pt x="1313" y="0"/>
                  </a:lnTo>
                  <a:lnTo>
                    <a:pt x="1306" y="0"/>
                  </a:lnTo>
                  <a:lnTo>
                    <a:pt x="1299" y="0"/>
                  </a:lnTo>
                  <a:lnTo>
                    <a:pt x="1292" y="0"/>
                  </a:lnTo>
                  <a:lnTo>
                    <a:pt x="1285" y="0"/>
                  </a:lnTo>
                  <a:lnTo>
                    <a:pt x="1278" y="0"/>
                  </a:lnTo>
                  <a:lnTo>
                    <a:pt x="1270" y="0"/>
                  </a:lnTo>
                  <a:lnTo>
                    <a:pt x="1263" y="0"/>
                  </a:lnTo>
                  <a:lnTo>
                    <a:pt x="1258" y="0"/>
                  </a:lnTo>
                  <a:lnTo>
                    <a:pt x="1251" y="0"/>
                  </a:lnTo>
                  <a:lnTo>
                    <a:pt x="1244" y="0"/>
                  </a:lnTo>
                  <a:lnTo>
                    <a:pt x="1237" y="0"/>
                  </a:lnTo>
                  <a:lnTo>
                    <a:pt x="1230" y="0"/>
                  </a:lnTo>
                  <a:lnTo>
                    <a:pt x="1222" y="0"/>
                  </a:lnTo>
                  <a:lnTo>
                    <a:pt x="1215" y="0"/>
                  </a:lnTo>
                  <a:lnTo>
                    <a:pt x="1208" y="0"/>
                  </a:lnTo>
                  <a:lnTo>
                    <a:pt x="1201" y="0"/>
                  </a:lnTo>
                  <a:lnTo>
                    <a:pt x="1194" y="0"/>
                  </a:lnTo>
                  <a:lnTo>
                    <a:pt x="1187" y="0"/>
                  </a:lnTo>
                  <a:lnTo>
                    <a:pt x="1180" y="0"/>
                  </a:lnTo>
                  <a:lnTo>
                    <a:pt x="1172" y="0"/>
                  </a:lnTo>
                  <a:lnTo>
                    <a:pt x="1165" y="0"/>
                  </a:lnTo>
                  <a:lnTo>
                    <a:pt x="1158" y="0"/>
                  </a:lnTo>
                  <a:lnTo>
                    <a:pt x="1151" y="0"/>
                  </a:lnTo>
                  <a:lnTo>
                    <a:pt x="1144" y="0"/>
                  </a:lnTo>
                  <a:lnTo>
                    <a:pt x="1137" y="0"/>
                  </a:lnTo>
                  <a:lnTo>
                    <a:pt x="1130" y="0"/>
                  </a:lnTo>
                  <a:lnTo>
                    <a:pt x="1124" y="0"/>
                  </a:lnTo>
                  <a:lnTo>
                    <a:pt x="1117" y="0"/>
                  </a:lnTo>
                  <a:lnTo>
                    <a:pt x="1110" y="0"/>
                  </a:lnTo>
                  <a:lnTo>
                    <a:pt x="1103" y="0"/>
                  </a:lnTo>
                  <a:lnTo>
                    <a:pt x="1096" y="0"/>
                  </a:lnTo>
                  <a:lnTo>
                    <a:pt x="1089" y="0"/>
                  </a:lnTo>
                  <a:lnTo>
                    <a:pt x="1082" y="0"/>
                  </a:lnTo>
                  <a:lnTo>
                    <a:pt x="1074" y="0"/>
                  </a:lnTo>
                  <a:lnTo>
                    <a:pt x="1067" y="0"/>
                  </a:lnTo>
                  <a:lnTo>
                    <a:pt x="1060" y="0"/>
                  </a:lnTo>
                  <a:lnTo>
                    <a:pt x="1053" y="0"/>
                  </a:lnTo>
                  <a:lnTo>
                    <a:pt x="1046" y="0"/>
                  </a:lnTo>
                  <a:lnTo>
                    <a:pt x="1039" y="0"/>
                  </a:lnTo>
                  <a:lnTo>
                    <a:pt x="1032" y="0"/>
                  </a:lnTo>
                  <a:lnTo>
                    <a:pt x="1025" y="0"/>
                  </a:lnTo>
                  <a:lnTo>
                    <a:pt x="1017" y="0"/>
                  </a:lnTo>
                  <a:lnTo>
                    <a:pt x="1010" y="0"/>
                  </a:lnTo>
                  <a:lnTo>
                    <a:pt x="1003" y="0"/>
                  </a:lnTo>
                  <a:lnTo>
                    <a:pt x="996" y="0"/>
                  </a:lnTo>
                  <a:lnTo>
                    <a:pt x="991" y="0"/>
                  </a:lnTo>
                  <a:lnTo>
                    <a:pt x="984" y="0"/>
                  </a:lnTo>
                  <a:lnTo>
                    <a:pt x="976" y="0"/>
                  </a:lnTo>
                  <a:lnTo>
                    <a:pt x="969" y="0"/>
                  </a:lnTo>
                  <a:lnTo>
                    <a:pt x="962" y="0"/>
                  </a:lnTo>
                  <a:lnTo>
                    <a:pt x="955" y="0"/>
                  </a:lnTo>
                  <a:lnTo>
                    <a:pt x="948" y="0"/>
                  </a:lnTo>
                  <a:lnTo>
                    <a:pt x="941" y="0"/>
                  </a:lnTo>
                  <a:lnTo>
                    <a:pt x="934" y="0"/>
                  </a:lnTo>
                  <a:lnTo>
                    <a:pt x="927" y="0"/>
                  </a:lnTo>
                  <a:lnTo>
                    <a:pt x="919" y="0"/>
                  </a:lnTo>
                  <a:lnTo>
                    <a:pt x="912" y="0"/>
                  </a:lnTo>
                  <a:lnTo>
                    <a:pt x="905" y="0"/>
                  </a:lnTo>
                  <a:lnTo>
                    <a:pt x="898" y="0"/>
                  </a:lnTo>
                  <a:lnTo>
                    <a:pt x="891" y="0"/>
                  </a:lnTo>
                  <a:lnTo>
                    <a:pt x="884" y="0"/>
                  </a:lnTo>
                  <a:lnTo>
                    <a:pt x="878" y="0"/>
                  </a:lnTo>
                  <a:lnTo>
                    <a:pt x="871" y="0"/>
                  </a:lnTo>
                  <a:lnTo>
                    <a:pt x="864" y="0"/>
                  </a:lnTo>
                  <a:lnTo>
                    <a:pt x="857" y="0"/>
                  </a:lnTo>
                  <a:lnTo>
                    <a:pt x="850" y="0"/>
                  </a:lnTo>
                  <a:lnTo>
                    <a:pt x="843" y="0"/>
                  </a:lnTo>
                  <a:lnTo>
                    <a:pt x="836" y="0"/>
                  </a:lnTo>
                  <a:lnTo>
                    <a:pt x="829" y="0"/>
                  </a:lnTo>
                  <a:lnTo>
                    <a:pt x="821" y="0"/>
                  </a:lnTo>
                  <a:lnTo>
                    <a:pt x="814" y="0"/>
                  </a:lnTo>
                  <a:lnTo>
                    <a:pt x="807" y="0"/>
                  </a:lnTo>
                  <a:lnTo>
                    <a:pt x="800" y="0"/>
                  </a:lnTo>
                  <a:lnTo>
                    <a:pt x="793" y="0"/>
                  </a:lnTo>
                  <a:lnTo>
                    <a:pt x="786" y="0"/>
                  </a:lnTo>
                  <a:lnTo>
                    <a:pt x="779" y="0"/>
                  </a:lnTo>
                  <a:lnTo>
                    <a:pt x="772" y="0"/>
                  </a:lnTo>
                  <a:lnTo>
                    <a:pt x="764" y="0"/>
                  </a:lnTo>
                  <a:lnTo>
                    <a:pt x="759" y="0"/>
                  </a:lnTo>
                  <a:lnTo>
                    <a:pt x="752" y="0"/>
                  </a:lnTo>
                  <a:lnTo>
                    <a:pt x="745" y="0"/>
                  </a:lnTo>
                  <a:lnTo>
                    <a:pt x="738" y="0"/>
                  </a:lnTo>
                  <a:lnTo>
                    <a:pt x="731" y="0"/>
                  </a:lnTo>
                  <a:lnTo>
                    <a:pt x="723" y="0"/>
                  </a:lnTo>
                  <a:lnTo>
                    <a:pt x="716" y="0"/>
                  </a:lnTo>
                  <a:lnTo>
                    <a:pt x="709" y="0"/>
                  </a:lnTo>
                  <a:lnTo>
                    <a:pt x="702" y="0"/>
                  </a:lnTo>
                  <a:lnTo>
                    <a:pt x="695" y="0"/>
                  </a:lnTo>
                  <a:lnTo>
                    <a:pt x="688" y="0"/>
                  </a:lnTo>
                  <a:lnTo>
                    <a:pt x="681" y="0"/>
                  </a:lnTo>
                  <a:lnTo>
                    <a:pt x="674" y="0"/>
                  </a:lnTo>
                  <a:lnTo>
                    <a:pt x="666" y="0"/>
                  </a:lnTo>
                  <a:lnTo>
                    <a:pt x="659" y="0"/>
                  </a:lnTo>
                  <a:lnTo>
                    <a:pt x="652" y="0"/>
                  </a:lnTo>
                  <a:lnTo>
                    <a:pt x="645" y="0"/>
                  </a:lnTo>
                  <a:lnTo>
                    <a:pt x="638" y="0"/>
                  </a:lnTo>
                  <a:lnTo>
                    <a:pt x="631" y="0"/>
                  </a:lnTo>
                  <a:lnTo>
                    <a:pt x="624" y="0"/>
                  </a:lnTo>
                  <a:lnTo>
                    <a:pt x="617" y="0"/>
                  </a:lnTo>
                  <a:lnTo>
                    <a:pt x="611" y="0"/>
                  </a:lnTo>
                  <a:lnTo>
                    <a:pt x="604" y="0"/>
                  </a:lnTo>
                  <a:lnTo>
                    <a:pt x="597" y="0"/>
                  </a:lnTo>
                  <a:lnTo>
                    <a:pt x="590" y="0"/>
                  </a:lnTo>
                  <a:lnTo>
                    <a:pt x="583" y="0"/>
                  </a:lnTo>
                  <a:lnTo>
                    <a:pt x="576" y="0"/>
                  </a:lnTo>
                  <a:lnTo>
                    <a:pt x="568" y="0"/>
                  </a:lnTo>
                  <a:lnTo>
                    <a:pt x="561" y="0"/>
                  </a:lnTo>
                  <a:lnTo>
                    <a:pt x="554" y="0"/>
                  </a:lnTo>
                  <a:lnTo>
                    <a:pt x="547" y="0"/>
                  </a:lnTo>
                  <a:lnTo>
                    <a:pt x="540" y="0"/>
                  </a:lnTo>
                  <a:lnTo>
                    <a:pt x="533" y="0"/>
                  </a:lnTo>
                  <a:lnTo>
                    <a:pt x="526" y="0"/>
                  </a:lnTo>
                  <a:lnTo>
                    <a:pt x="519" y="0"/>
                  </a:lnTo>
                  <a:lnTo>
                    <a:pt x="511" y="0"/>
                  </a:lnTo>
                  <a:lnTo>
                    <a:pt x="504" y="0"/>
                  </a:lnTo>
                  <a:lnTo>
                    <a:pt x="499" y="0"/>
                  </a:lnTo>
                  <a:lnTo>
                    <a:pt x="492" y="0"/>
                  </a:lnTo>
                  <a:lnTo>
                    <a:pt x="485" y="0"/>
                  </a:lnTo>
                  <a:lnTo>
                    <a:pt x="478" y="0"/>
                  </a:lnTo>
                  <a:lnTo>
                    <a:pt x="470" y="0"/>
                  </a:lnTo>
                  <a:lnTo>
                    <a:pt x="463" y="0"/>
                  </a:lnTo>
                  <a:lnTo>
                    <a:pt x="456" y="0"/>
                  </a:lnTo>
                  <a:lnTo>
                    <a:pt x="449" y="0"/>
                  </a:lnTo>
                  <a:lnTo>
                    <a:pt x="442" y="0"/>
                  </a:lnTo>
                  <a:lnTo>
                    <a:pt x="435" y="0"/>
                  </a:lnTo>
                  <a:lnTo>
                    <a:pt x="428" y="0"/>
                  </a:lnTo>
                  <a:lnTo>
                    <a:pt x="421" y="0"/>
                  </a:lnTo>
                  <a:lnTo>
                    <a:pt x="413" y="0"/>
                  </a:lnTo>
                  <a:lnTo>
                    <a:pt x="406" y="0"/>
                  </a:lnTo>
                  <a:lnTo>
                    <a:pt x="399" y="0"/>
                  </a:lnTo>
                  <a:lnTo>
                    <a:pt x="392" y="0"/>
                  </a:lnTo>
                  <a:lnTo>
                    <a:pt x="387" y="0"/>
                  </a:lnTo>
                  <a:lnTo>
                    <a:pt x="380" y="0"/>
                  </a:lnTo>
                  <a:lnTo>
                    <a:pt x="372" y="0"/>
                  </a:lnTo>
                  <a:lnTo>
                    <a:pt x="365" y="0"/>
                  </a:lnTo>
                  <a:lnTo>
                    <a:pt x="358" y="0"/>
                  </a:lnTo>
                  <a:lnTo>
                    <a:pt x="351" y="0"/>
                  </a:lnTo>
                  <a:lnTo>
                    <a:pt x="344" y="0"/>
                  </a:lnTo>
                  <a:lnTo>
                    <a:pt x="337" y="0"/>
                  </a:lnTo>
                  <a:lnTo>
                    <a:pt x="330" y="0"/>
                  </a:lnTo>
                  <a:lnTo>
                    <a:pt x="323" y="0"/>
                  </a:lnTo>
                  <a:lnTo>
                    <a:pt x="315" y="0"/>
                  </a:lnTo>
                  <a:lnTo>
                    <a:pt x="308" y="0"/>
                  </a:lnTo>
                  <a:lnTo>
                    <a:pt x="301" y="0"/>
                  </a:lnTo>
                  <a:lnTo>
                    <a:pt x="294" y="0"/>
                  </a:lnTo>
                  <a:lnTo>
                    <a:pt x="287" y="0"/>
                  </a:lnTo>
                  <a:lnTo>
                    <a:pt x="280" y="0"/>
                  </a:lnTo>
                  <a:lnTo>
                    <a:pt x="273" y="0"/>
                  </a:lnTo>
                  <a:lnTo>
                    <a:pt x="266" y="0"/>
                  </a:lnTo>
                  <a:lnTo>
                    <a:pt x="258" y="0"/>
                  </a:lnTo>
                  <a:lnTo>
                    <a:pt x="253" y="0"/>
                  </a:lnTo>
                  <a:lnTo>
                    <a:pt x="246" y="0"/>
                  </a:lnTo>
                  <a:lnTo>
                    <a:pt x="239" y="0"/>
                  </a:lnTo>
                  <a:lnTo>
                    <a:pt x="232" y="0"/>
                  </a:lnTo>
                  <a:lnTo>
                    <a:pt x="225" y="0"/>
                  </a:lnTo>
                  <a:lnTo>
                    <a:pt x="217" y="0"/>
                  </a:lnTo>
                  <a:lnTo>
                    <a:pt x="210" y="0"/>
                  </a:lnTo>
                  <a:lnTo>
                    <a:pt x="203" y="0"/>
                  </a:lnTo>
                  <a:lnTo>
                    <a:pt x="196" y="0"/>
                  </a:lnTo>
                  <a:lnTo>
                    <a:pt x="189" y="0"/>
                  </a:lnTo>
                  <a:lnTo>
                    <a:pt x="182" y="0"/>
                  </a:lnTo>
                  <a:lnTo>
                    <a:pt x="175" y="0"/>
                  </a:lnTo>
                  <a:lnTo>
                    <a:pt x="167" y="0"/>
                  </a:lnTo>
                  <a:lnTo>
                    <a:pt x="160" y="0"/>
                  </a:lnTo>
                  <a:lnTo>
                    <a:pt x="153" y="0"/>
                  </a:lnTo>
                  <a:lnTo>
                    <a:pt x="146" y="0"/>
                  </a:lnTo>
                  <a:lnTo>
                    <a:pt x="139" y="0"/>
                  </a:lnTo>
                  <a:lnTo>
                    <a:pt x="132" y="0"/>
                  </a:lnTo>
                  <a:lnTo>
                    <a:pt x="125" y="0"/>
                  </a:lnTo>
                  <a:lnTo>
                    <a:pt x="118" y="0"/>
                  </a:lnTo>
                  <a:lnTo>
                    <a:pt x="112" y="0"/>
                  </a:lnTo>
                  <a:lnTo>
                    <a:pt x="105" y="0"/>
                  </a:lnTo>
                  <a:lnTo>
                    <a:pt x="98" y="0"/>
                  </a:lnTo>
                  <a:lnTo>
                    <a:pt x="91" y="0"/>
                  </a:lnTo>
                  <a:lnTo>
                    <a:pt x="84" y="0"/>
                  </a:lnTo>
                  <a:lnTo>
                    <a:pt x="77" y="0"/>
                  </a:lnTo>
                  <a:lnTo>
                    <a:pt x="69" y="0"/>
                  </a:lnTo>
                  <a:lnTo>
                    <a:pt x="62" y="0"/>
                  </a:lnTo>
                  <a:lnTo>
                    <a:pt x="55" y="0"/>
                  </a:lnTo>
                  <a:lnTo>
                    <a:pt x="48" y="0"/>
                  </a:lnTo>
                  <a:lnTo>
                    <a:pt x="41" y="0"/>
                  </a:lnTo>
                  <a:lnTo>
                    <a:pt x="34" y="0"/>
                  </a:lnTo>
                  <a:lnTo>
                    <a:pt x="27" y="0"/>
                  </a:lnTo>
                  <a:lnTo>
                    <a:pt x="20" y="0"/>
                  </a:lnTo>
                  <a:lnTo>
                    <a:pt x="12" y="0"/>
                  </a:lnTo>
                  <a:lnTo>
                    <a:pt x="7" y="0"/>
                  </a:lnTo>
                  <a:lnTo>
                    <a:pt x="0" y="0"/>
                  </a:lnTo>
                </a:path>
              </a:pathLst>
            </a:custGeom>
            <a:solidFill>
              <a:srgbClr val="C03000"/>
            </a:solidFill>
            <a:ln w="12700" cap="rnd">
              <a:noFill/>
              <a:round/>
              <a:headEnd/>
              <a:tailEnd/>
            </a:ln>
          </p:spPr>
          <p:txBody>
            <a:bodyPr/>
            <a:lstStyle/>
            <a:p>
              <a:pPr fontAlgn="auto">
                <a:spcBef>
                  <a:spcPts val="0"/>
                </a:spcBef>
                <a:spcAft>
                  <a:spcPts val="0"/>
                </a:spcAft>
                <a:defRPr/>
              </a:pPr>
              <a:endParaRPr lang="en-US" sz="2800" i="0" kern="0" dirty="0">
                <a:solidFill>
                  <a:sysClr val="windowText" lastClr="000000"/>
                </a:solidFill>
              </a:endParaRPr>
            </a:p>
          </p:txBody>
        </p:sp>
        <p:sp>
          <p:nvSpPr>
            <p:cNvPr id="11" name="Line 12"/>
            <p:cNvSpPr>
              <a:spLocks noChangeShapeType="1"/>
            </p:cNvSpPr>
            <p:nvPr/>
          </p:nvSpPr>
          <p:spPr bwMode="auto">
            <a:xfrm>
              <a:off x="812" y="2384"/>
              <a:ext cx="4220"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2800" i="0" kern="0" dirty="0">
                <a:solidFill>
                  <a:sysClr val="windowText" lastClr="000000"/>
                </a:solidFill>
              </a:endParaRPr>
            </a:p>
          </p:txBody>
        </p:sp>
        <p:sp>
          <p:nvSpPr>
            <p:cNvPr id="12" name="Rectangle 13"/>
            <p:cNvSpPr>
              <a:spLocks noChangeArrowheads="1"/>
            </p:cNvSpPr>
            <p:nvPr/>
          </p:nvSpPr>
          <p:spPr bwMode="auto">
            <a:xfrm>
              <a:off x="2079" y="2030"/>
              <a:ext cx="1860" cy="269"/>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800" b="1" i="0" kern="0" dirty="0">
                  <a:solidFill>
                    <a:srgbClr val="808080"/>
                  </a:solidFill>
                  <a:latin typeface="+mj-lt"/>
                </a:rPr>
                <a:t>Non Rejection Region</a:t>
              </a:r>
            </a:p>
          </p:txBody>
        </p:sp>
        <p:sp>
          <p:nvSpPr>
            <p:cNvPr id="13" name="Freeform 14"/>
            <p:cNvSpPr>
              <a:spLocks/>
            </p:cNvSpPr>
            <p:nvPr/>
          </p:nvSpPr>
          <p:spPr bwMode="auto">
            <a:xfrm>
              <a:off x="797" y="2230"/>
              <a:ext cx="1401" cy="155"/>
            </a:xfrm>
            <a:custGeom>
              <a:avLst/>
              <a:gdLst>
                <a:gd name="T0" fmla="*/ 1357 w 1401"/>
                <a:gd name="T1" fmla="*/ 154 h 155"/>
                <a:gd name="T2" fmla="*/ 1310 w 1401"/>
                <a:gd name="T3" fmla="*/ 154 h 155"/>
                <a:gd name="T4" fmla="*/ 1260 w 1401"/>
                <a:gd name="T5" fmla="*/ 154 h 155"/>
                <a:gd name="T6" fmla="*/ 1210 w 1401"/>
                <a:gd name="T7" fmla="*/ 154 h 155"/>
                <a:gd name="T8" fmla="*/ 1162 w 1401"/>
                <a:gd name="T9" fmla="*/ 154 h 155"/>
                <a:gd name="T10" fmla="*/ 1113 w 1401"/>
                <a:gd name="T11" fmla="*/ 154 h 155"/>
                <a:gd name="T12" fmla="*/ 1065 w 1401"/>
                <a:gd name="T13" fmla="*/ 154 h 155"/>
                <a:gd name="T14" fmla="*/ 1015 w 1401"/>
                <a:gd name="T15" fmla="*/ 154 h 155"/>
                <a:gd name="T16" fmla="*/ 967 w 1401"/>
                <a:gd name="T17" fmla="*/ 154 h 155"/>
                <a:gd name="T18" fmla="*/ 917 w 1401"/>
                <a:gd name="T19" fmla="*/ 154 h 155"/>
                <a:gd name="T20" fmla="*/ 868 w 1401"/>
                <a:gd name="T21" fmla="*/ 154 h 155"/>
                <a:gd name="T22" fmla="*/ 820 w 1401"/>
                <a:gd name="T23" fmla="*/ 154 h 155"/>
                <a:gd name="T24" fmla="*/ 770 w 1401"/>
                <a:gd name="T25" fmla="*/ 154 h 155"/>
                <a:gd name="T26" fmla="*/ 720 w 1401"/>
                <a:gd name="T27" fmla="*/ 154 h 155"/>
                <a:gd name="T28" fmla="*/ 672 w 1401"/>
                <a:gd name="T29" fmla="*/ 0 h 155"/>
                <a:gd name="T30" fmla="*/ 623 w 1401"/>
                <a:gd name="T31" fmla="*/ 21 h 155"/>
                <a:gd name="T32" fmla="*/ 575 w 1401"/>
                <a:gd name="T33" fmla="*/ 40 h 155"/>
                <a:gd name="T34" fmla="*/ 525 w 1401"/>
                <a:gd name="T35" fmla="*/ 57 h 155"/>
                <a:gd name="T36" fmla="*/ 476 w 1401"/>
                <a:gd name="T37" fmla="*/ 71 h 155"/>
                <a:gd name="T38" fmla="*/ 428 w 1401"/>
                <a:gd name="T39" fmla="*/ 83 h 155"/>
                <a:gd name="T40" fmla="*/ 378 w 1401"/>
                <a:gd name="T41" fmla="*/ 95 h 155"/>
                <a:gd name="T42" fmla="*/ 330 w 1401"/>
                <a:gd name="T43" fmla="*/ 104 h 155"/>
                <a:gd name="T44" fmla="*/ 280 w 1401"/>
                <a:gd name="T45" fmla="*/ 112 h 155"/>
                <a:gd name="T46" fmla="*/ 231 w 1401"/>
                <a:gd name="T47" fmla="*/ 119 h 155"/>
                <a:gd name="T48" fmla="*/ 183 w 1401"/>
                <a:gd name="T49" fmla="*/ 125 h 155"/>
                <a:gd name="T50" fmla="*/ 133 w 1401"/>
                <a:gd name="T51" fmla="*/ 130 h 155"/>
                <a:gd name="T52" fmla="*/ 85 w 1401"/>
                <a:gd name="T53" fmla="*/ 135 h 155"/>
                <a:gd name="T54" fmla="*/ 35 w 1401"/>
                <a:gd name="T55" fmla="*/ 139 h 155"/>
                <a:gd name="T56" fmla="*/ 7 w 1401"/>
                <a:gd name="T57" fmla="*/ 154 h 155"/>
                <a:gd name="T58" fmla="*/ 57 w 1401"/>
                <a:gd name="T59" fmla="*/ 154 h 155"/>
                <a:gd name="T60" fmla="*/ 106 w 1401"/>
                <a:gd name="T61" fmla="*/ 154 h 155"/>
                <a:gd name="T62" fmla="*/ 154 w 1401"/>
                <a:gd name="T63" fmla="*/ 154 h 155"/>
                <a:gd name="T64" fmla="*/ 204 w 1401"/>
                <a:gd name="T65" fmla="*/ 154 h 155"/>
                <a:gd name="T66" fmla="*/ 252 w 1401"/>
                <a:gd name="T67" fmla="*/ 154 h 155"/>
                <a:gd name="T68" fmla="*/ 302 w 1401"/>
                <a:gd name="T69" fmla="*/ 154 h 155"/>
                <a:gd name="T70" fmla="*/ 350 w 1401"/>
                <a:gd name="T71" fmla="*/ 154 h 155"/>
                <a:gd name="T72" fmla="*/ 399 w 1401"/>
                <a:gd name="T73" fmla="*/ 154 h 155"/>
                <a:gd name="T74" fmla="*/ 449 w 1401"/>
                <a:gd name="T75" fmla="*/ 154 h 155"/>
                <a:gd name="T76" fmla="*/ 497 w 1401"/>
                <a:gd name="T77" fmla="*/ 154 h 155"/>
                <a:gd name="T78" fmla="*/ 547 w 1401"/>
                <a:gd name="T79" fmla="*/ 154 h 155"/>
                <a:gd name="T80" fmla="*/ 596 w 1401"/>
                <a:gd name="T81" fmla="*/ 154 h 155"/>
                <a:gd name="T82" fmla="*/ 644 w 1401"/>
                <a:gd name="T83" fmla="*/ 154 h 155"/>
                <a:gd name="T84" fmla="*/ 694 w 1401"/>
                <a:gd name="T85" fmla="*/ 154 h 155"/>
                <a:gd name="T86" fmla="*/ 742 w 1401"/>
                <a:gd name="T87" fmla="*/ 154 h 155"/>
                <a:gd name="T88" fmla="*/ 791 w 1401"/>
                <a:gd name="T89" fmla="*/ 154 h 155"/>
                <a:gd name="T90" fmla="*/ 839 w 1401"/>
                <a:gd name="T91" fmla="*/ 154 h 155"/>
                <a:gd name="T92" fmla="*/ 889 w 1401"/>
                <a:gd name="T93" fmla="*/ 154 h 155"/>
                <a:gd name="T94" fmla="*/ 939 w 1401"/>
                <a:gd name="T95" fmla="*/ 154 h 155"/>
                <a:gd name="T96" fmla="*/ 987 w 1401"/>
                <a:gd name="T97" fmla="*/ 154 h 155"/>
                <a:gd name="T98" fmla="*/ 1036 w 1401"/>
                <a:gd name="T99" fmla="*/ 154 h 155"/>
                <a:gd name="T100" fmla="*/ 1086 w 1401"/>
                <a:gd name="T101" fmla="*/ 154 h 155"/>
                <a:gd name="T102" fmla="*/ 1134 w 1401"/>
                <a:gd name="T103" fmla="*/ 154 h 155"/>
                <a:gd name="T104" fmla="*/ 1184 w 1401"/>
                <a:gd name="T105" fmla="*/ 154 h 155"/>
                <a:gd name="T106" fmla="*/ 1231 w 1401"/>
                <a:gd name="T107" fmla="*/ 154 h 155"/>
                <a:gd name="T108" fmla="*/ 1281 w 1401"/>
                <a:gd name="T109" fmla="*/ 154 h 155"/>
                <a:gd name="T110" fmla="*/ 1331 w 1401"/>
                <a:gd name="T111" fmla="*/ 154 h 155"/>
                <a:gd name="T112" fmla="*/ 1379 w 1401"/>
                <a:gd name="T113" fmla="*/ 154 h 1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01"/>
                <a:gd name="T172" fmla="*/ 0 h 155"/>
                <a:gd name="T173" fmla="*/ 1401 w 1401"/>
                <a:gd name="T174" fmla="*/ 155 h 15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01" h="155">
                  <a:moveTo>
                    <a:pt x="1400" y="154"/>
                  </a:moveTo>
                  <a:lnTo>
                    <a:pt x="1393" y="154"/>
                  </a:lnTo>
                  <a:lnTo>
                    <a:pt x="1386" y="154"/>
                  </a:lnTo>
                  <a:lnTo>
                    <a:pt x="1379" y="154"/>
                  </a:lnTo>
                  <a:lnTo>
                    <a:pt x="1372" y="154"/>
                  </a:lnTo>
                  <a:lnTo>
                    <a:pt x="1365" y="154"/>
                  </a:lnTo>
                  <a:lnTo>
                    <a:pt x="1357" y="154"/>
                  </a:lnTo>
                  <a:lnTo>
                    <a:pt x="1350" y="154"/>
                  </a:lnTo>
                  <a:lnTo>
                    <a:pt x="1343" y="154"/>
                  </a:lnTo>
                  <a:lnTo>
                    <a:pt x="1338" y="154"/>
                  </a:lnTo>
                  <a:lnTo>
                    <a:pt x="1331" y="154"/>
                  </a:lnTo>
                  <a:lnTo>
                    <a:pt x="1324" y="154"/>
                  </a:lnTo>
                  <a:lnTo>
                    <a:pt x="1317" y="154"/>
                  </a:lnTo>
                  <a:lnTo>
                    <a:pt x="1310" y="154"/>
                  </a:lnTo>
                  <a:lnTo>
                    <a:pt x="1302" y="154"/>
                  </a:lnTo>
                  <a:lnTo>
                    <a:pt x="1295" y="154"/>
                  </a:lnTo>
                  <a:lnTo>
                    <a:pt x="1288" y="154"/>
                  </a:lnTo>
                  <a:lnTo>
                    <a:pt x="1281" y="154"/>
                  </a:lnTo>
                  <a:lnTo>
                    <a:pt x="1274" y="154"/>
                  </a:lnTo>
                  <a:lnTo>
                    <a:pt x="1267" y="154"/>
                  </a:lnTo>
                  <a:lnTo>
                    <a:pt x="1260" y="154"/>
                  </a:lnTo>
                  <a:lnTo>
                    <a:pt x="1253" y="154"/>
                  </a:lnTo>
                  <a:lnTo>
                    <a:pt x="1246" y="154"/>
                  </a:lnTo>
                  <a:lnTo>
                    <a:pt x="1239" y="154"/>
                  </a:lnTo>
                  <a:lnTo>
                    <a:pt x="1231" y="154"/>
                  </a:lnTo>
                  <a:lnTo>
                    <a:pt x="1224" y="154"/>
                  </a:lnTo>
                  <a:lnTo>
                    <a:pt x="1217" y="154"/>
                  </a:lnTo>
                  <a:lnTo>
                    <a:pt x="1210" y="154"/>
                  </a:lnTo>
                  <a:lnTo>
                    <a:pt x="1205" y="154"/>
                  </a:lnTo>
                  <a:lnTo>
                    <a:pt x="1198" y="154"/>
                  </a:lnTo>
                  <a:lnTo>
                    <a:pt x="1191" y="154"/>
                  </a:lnTo>
                  <a:lnTo>
                    <a:pt x="1184" y="154"/>
                  </a:lnTo>
                  <a:lnTo>
                    <a:pt x="1176" y="154"/>
                  </a:lnTo>
                  <a:lnTo>
                    <a:pt x="1169" y="154"/>
                  </a:lnTo>
                  <a:lnTo>
                    <a:pt x="1162" y="154"/>
                  </a:lnTo>
                  <a:lnTo>
                    <a:pt x="1155" y="154"/>
                  </a:lnTo>
                  <a:lnTo>
                    <a:pt x="1148" y="154"/>
                  </a:lnTo>
                  <a:lnTo>
                    <a:pt x="1141" y="154"/>
                  </a:lnTo>
                  <a:lnTo>
                    <a:pt x="1134" y="154"/>
                  </a:lnTo>
                  <a:lnTo>
                    <a:pt x="1127" y="154"/>
                  </a:lnTo>
                  <a:lnTo>
                    <a:pt x="1120" y="154"/>
                  </a:lnTo>
                  <a:lnTo>
                    <a:pt x="1113" y="154"/>
                  </a:lnTo>
                  <a:lnTo>
                    <a:pt x="1105" y="154"/>
                  </a:lnTo>
                  <a:lnTo>
                    <a:pt x="1098" y="154"/>
                  </a:lnTo>
                  <a:lnTo>
                    <a:pt x="1093" y="154"/>
                  </a:lnTo>
                  <a:lnTo>
                    <a:pt x="1086" y="154"/>
                  </a:lnTo>
                  <a:lnTo>
                    <a:pt x="1079" y="154"/>
                  </a:lnTo>
                  <a:lnTo>
                    <a:pt x="1072" y="154"/>
                  </a:lnTo>
                  <a:lnTo>
                    <a:pt x="1065" y="154"/>
                  </a:lnTo>
                  <a:lnTo>
                    <a:pt x="1058" y="154"/>
                  </a:lnTo>
                  <a:lnTo>
                    <a:pt x="1050" y="154"/>
                  </a:lnTo>
                  <a:lnTo>
                    <a:pt x="1043" y="154"/>
                  </a:lnTo>
                  <a:lnTo>
                    <a:pt x="1036" y="154"/>
                  </a:lnTo>
                  <a:lnTo>
                    <a:pt x="1029" y="154"/>
                  </a:lnTo>
                  <a:lnTo>
                    <a:pt x="1022" y="154"/>
                  </a:lnTo>
                  <a:lnTo>
                    <a:pt x="1015" y="154"/>
                  </a:lnTo>
                  <a:lnTo>
                    <a:pt x="1008" y="154"/>
                  </a:lnTo>
                  <a:lnTo>
                    <a:pt x="1001" y="154"/>
                  </a:lnTo>
                  <a:lnTo>
                    <a:pt x="994" y="154"/>
                  </a:lnTo>
                  <a:lnTo>
                    <a:pt x="987" y="154"/>
                  </a:lnTo>
                  <a:lnTo>
                    <a:pt x="979" y="154"/>
                  </a:lnTo>
                  <a:lnTo>
                    <a:pt x="974" y="154"/>
                  </a:lnTo>
                  <a:lnTo>
                    <a:pt x="967" y="154"/>
                  </a:lnTo>
                  <a:lnTo>
                    <a:pt x="960" y="154"/>
                  </a:lnTo>
                  <a:lnTo>
                    <a:pt x="953" y="154"/>
                  </a:lnTo>
                  <a:lnTo>
                    <a:pt x="946" y="154"/>
                  </a:lnTo>
                  <a:lnTo>
                    <a:pt x="939" y="154"/>
                  </a:lnTo>
                  <a:lnTo>
                    <a:pt x="932" y="154"/>
                  </a:lnTo>
                  <a:lnTo>
                    <a:pt x="924" y="154"/>
                  </a:lnTo>
                  <a:lnTo>
                    <a:pt x="917" y="154"/>
                  </a:lnTo>
                  <a:lnTo>
                    <a:pt x="910" y="154"/>
                  </a:lnTo>
                  <a:lnTo>
                    <a:pt x="903" y="154"/>
                  </a:lnTo>
                  <a:lnTo>
                    <a:pt x="896" y="154"/>
                  </a:lnTo>
                  <a:lnTo>
                    <a:pt x="889" y="154"/>
                  </a:lnTo>
                  <a:lnTo>
                    <a:pt x="882" y="154"/>
                  </a:lnTo>
                  <a:lnTo>
                    <a:pt x="875" y="154"/>
                  </a:lnTo>
                  <a:lnTo>
                    <a:pt x="868" y="154"/>
                  </a:lnTo>
                  <a:lnTo>
                    <a:pt x="861" y="154"/>
                  </a:lnTo>
                  <a:lnTo>
                    <a:pt x="853" y="154"/>
                  </a:lnTo>
                  <a:lnTo>
                    <a:pt x="846" y="154"/>
                  </a:lnTo>
                  <a:lnTo>
                    <a:pt x="839" y="154"/>
                  </a:lnTo>
                  <a:lnTo>
                    <a:pt x="832" y="154"/>
                  </a:lnTo>
                  <a:lnTo>
                    <a:pt x="827" y="154"/>
                  </a:lnTo>
                  <a:lnTo>
                    <a:pt x="820" y="154"/>
                  </a:lnTo>
                  <a:lnTo>
                    <a:pt x="813" y="154"/>
                  </a:lnTo>
                  <a:lnTo>
                    <a:pt x="806" y="154"/>
                  </a:lnTo>
                  <a:lnTo>
                    <a:pt x="798" y="154"/>
                  </a:lnTo>
                  <a:lnTo>
                    <a:pt x="791" y="154"/>
                  </a:lnTo>
                  <a:lnTo>
                    <a:pt x="784" y="154"/>
                  </a:lnTo>
                  <a:lnTo>
                    <a:pt x="777" y="154"/>
                  </a:lnTo>
                  <a:lnTo>
                    <a:pt x="770" y="154"/>
                  </a:lnTo>
                  <a:lnTo>
                    <a:pt x="763" y="154"/>
                  </a:lnTo>
                  <a:lnTo>
                    <a:pt x="756" y="154"/>
                  </a:lnTo>
                  <a:lnTo>
                    <a:pt x="749" y="154"/>
                  </a:lnTo>
                  <a:lnTo>
                    <a:pt x="742" y="154"/>
                  </a:lnTo>
                  <a:lnTo>
                    <a:pt x="735" y="154"/>
                  </a:lnTo>
                  <a:lnTo>
                    <a:pt x="728" y="154"/>
                  </a:lnTo>
                  <a:lnTo>
                    <a:pt x="720" y="154"/>
                  </a:lnTo>
                  <a:lnTo>
                    <a:pt x="715" y="154"/>
                  </a:lnTo>
                  <a:lnTo>
                    <a:pt x="708" y="154"/>
                  </a:lnTo>
                  <a:lnTo>
                    <a:pt x="701" y="154"/>
                  </a:lnTo>
                  <a:lnTo>
                    <a:pt x="694" y="154"/>
                  </a:lnTo>
                  <a:lnTo>
                    <a:pt x="687" y="154"/>
                  </a:lnTo>
                  <a:lnTo>
                    <a:pt x="680" y="154"/>
                  </a:lnTo>
                  <a:lnTo>
                    <a:pt x="672" y="0"/>
                  </a:lnTo>
                  <a:lnTo>
                    <a:pt x="665" y="3"/>
                  </a:lnTo>
                  <a:lnTo>
                    <a:pt x="658" y="6"/>
                  </a:lnTo>
                  <a:lnTo>
                    <a:pt x="651" y="10"/>
                  </a:lnTo>
                  <a:lnTo>
                    <a:pt x="644" y="13"/>
                  </a:lnTo>
                  <a:lnTo>
                    <a:pt x="637" y="15"/>
                  </a:lnTo>
                  <a:lnTo>
                    <a:pt x="630" y="18"/>
                  </a:lnTo>
                  <a:lnTo>
                    <a:pt x="623" y="21"/>
                  </a:lnTo>
                  <a:lnTo>
                    <a:pt x="616" y="24"/>
                  </a:lnTo>
                  <a:lnTo>
                    <a:pt x="609" y="27"/>
                  </a:lnTo>
                  <a:lnTo>
                    <a:pt x="603" y="29"/>
                  </a:lnTo>
                  <a:lnTo>
                    <a:pt x="596" y="32"/>
                  </a:lnTo>
                  <a:lnTo>
                    <a:pt x="589" y="34"/>
                  </a:lnTo>
                  <a:lnTo>
                    <a:pt x="582" y="36"/>
                  </a:lnTo>
                  <a:lnTo>
                    <a:pt x="575" y="40"/>
                  </a:lnTo>
                  <a:lnTo>
                    <a:pt x="568" y="42"/>
                  </a:lnTo>
                  <a:lnTo>
                    <a:pt x="561" y="45"/>
                  </a:lnTo>
                  <a:lnTo>
                    <a:pt x="554" y="47"/>
                  </a:lnTo>
                  <a:lnTo>
                    <a:pt x="547" y="49"/>
                  </a:lnTo>
                  <a:lnTo>
                    <a:pt x="539" y="51"/>
                  </a:lnTo>
                  <a:lnTo>
                    <a:pt x="532" y="53"/>
                  </a:lnTo>
                  <a:lnTo>
                    <a:pt x="525" y="57"/>
                  </a:lnTo>
                  <a:lnTo>
                    <a:pt x="518" y="58"/>
                  </a:lnTo>
                  <a:lnTo>
                    <a:pt x="511" y="60"/>
                  </a:lnTo>
                  <a:lnTo>
                    <a:pt x="504" y="63"/>
                  </a:lnTo>
                  <a:lnTo>
                    <a:pt x="497" y="64"/>
                  </a:lnTo>
                  <a:lnTo>
                    <a:pt x="490" y="66"/>
                  </a:lnTo>
                  <a:lnTo>
                    <a:pt x="483" y="68"/>
                  </a:lnTo>
                  <a:lnTo>
                    <a:pt x="476" y="71"/>
                  </a:lnTo>
                  <a:lnTo>
                    <a:pt x="470" y="73"/>
                  </a:lnTo>
                  <a:lnTo>
                    <a:pt x="463" y="75"/>
                  </a:lnTo>
                  <a:lnTo>
                    <a:pt x="456" y="76"/>
                  </a:lnTo>
                  <a:lnTo>
                    <a:pt x="449" y="78"/>
                  </a:lnTo>
                  <a:lnTo>
                    <a:pt x="442" y="80"/>
                  </a:lnTo>
                  <a:lnTo>
                    <a:pt x="435" y="81"/>
                  </a:lnTo>
                  <a:lnTo>
                    <a:pt x="428" y="83"/>
                  </a:lnTo>
                  <a:lnTo>
                    <a:pt x="421" y="86"/>
                  </a:lnTo>
                  <a:lnTo>
                    <a:pt x="413" y="87"/>
                  </a:lnTo>
                  <a:lnTo>
                    <a:pt x="406" y="89"/>
                  </a:lnTo>
                  <a:lnTo>
                    <a:pt x="399" y="90"/>
                  </a:lnTo>
                  <a:lnTo>
                    <a:pt x="392" y="92"/>
                  </a:lnTo>
                  <a:lnTo>
                    <a:pt x="385" y="93"/>
                  </a:lnTo>
                  <a:lnTo>
                    <a:pt x="378" y="95"/>
                  </a:lnTo>
                  <a:lnTo>
                    <a:pt x="371" y="96"/>
                  </a:lnTo>
                  <a:lnTo>
                    <a:pt x="364" y="97"/>
                  </a:lnTo>
                  <a:lnTo>
                    <a:pt x="357" y="99"/>
                  </a:lnTo>
                  <a:lnTo>
                    <a:pt x="350" y="99"/>
                  </a:lnTo>
                  <a:lnTo>
                    <a:pt x="342" y="102"/>
                  </a:lnTo>
                  <a:lnTo>
                    <a:pt x="337" y="103"/>
                  </a:lnTo>
                  <a:lnTo>
                    <a:pt x="330" y="104"/>
                  </a:lnTo>
                  <a:lnTo>
                    <a:pt x="323" y="105"/>
                  </a:lnTo>
                  <a:lnTo>
                    <a:pt x="316" y="107"/>
                  </a:lnTo>
                  <a:lnTo>
                    <a:pt x="309" y="108"/>
                  </a:lnTo>
                  <a:lnTo>
                    <a:pt x="302" y="109"/>
                  </a:lnTo>
                  <a:lnTo>
                    <a:pt x="295" y="110"/>
                  </a:lnTo>
                  <a:lnTo>
                    <a:pt x="287" y="111"/>
                  </a:lnTo>
                  <a:lnTo>
                    <a:pt x="280" y="112"/>
                  </a:lnTo>
                  <a:lnTo>
                    <a:pt x="273" y="113"/>
                  </a:lnTo>
                  <a:lnTo>
                    <a:pt x="266" y="114"/>
                  </a:lnTo>
                  <a:lnTo>
                    <a:pt x="259" y="116"/>
                  </a:lnTo>
                  <a:lnTo>
                    <a:pt x="252" y="117"/>
                  </a:lnTo>
                  <a:lnTo>
                    <a:pt x="245" y="118"/>
                  </a:lnTo>
                  <a:lnTo>
                    <a:pt x="238" y="119"/>
                  </a:lnTo>
                  <a:lnTo>
                    <a:pt x="231" y="119"/>
                  </a:lnTo>
                  <a:lnTo>
                    <a:pt x="225" y="120"/>
                  </a:lnTo>
                  <a:lnTo>
                    <a:pt x="218" y="121"/>
                  </a:lnTo>
                  <a:lnTo>
                    <a:pt x="211" y="122"/>
                  </a:lnTo>
                  <a:lnTo>
                    <a:pt x="204" y="123"/>
                  </a:lnTo>
                  <a:lnTo>
                    <a:pt x="197" y="124"/>
                  </a:lnTo>
                  <a:lnTo>
                    <a:pt x="190" y="125"/>
                  </a:lnTo>
                  <a:lnTo>
                    <a:pt x="183" y="125"/>
                  </a:lnTo>
                  <a:lnTo>
                    <a:pt x="176" y="126"/>
                  </a:lnTo>
                  <a:lnTo>
                    <a:pt x="169" y="127"/>
                  </a:lnTo>
                  <a:lnTo>
                    <a:pt x="161" y="127"/>
                  </a:lnTo>
                  <a:lnTo>
                    <a:pt x="154" y="128"/>
                  </a:lnTo>
                  <a:lnTo>
                    <a:pt x="147" y="129"/>
                  </a:lnTo>
                  <a:lnTo>
                    <a:pt x="140" y="129"/>
                  </a:lnTo>
                  <a:lnTo>
                    <a:pt x="133" y="130"/>
                  </a:lnTo>
                  <a:lnTo>
                    <a:pt x="126" y="132"/>
                  </a:lnTo>
                  <a:lnTo>
                    <a:pt x="119" y="132"/>
                  </a:lnTo>
                  <a:lnTo>
                    <a:pt x="112" y="133"/>
                  </a:lnTo>
                  <a:lnTo>
                    <a:pt x="106" y="133"/>
                  </a:lnTo>
                  <a:lnTo>
                    <a:pt x="99" y="134"/>
                  </a:lnTo>
                  <a:lnTo>
                    <a:pt x="92" y="135"/>
                  </a:lnTo>
                  <a:lnTo>
                    <a:pt x="85" y="135"/>
                  </a:lnTo>
                  <a:lnTo>
                    <a:pt x="78" y="136"/>
                  </a:lnTo>
                  <a:lnTo>
                    <a:pt x="71" y="136"/>
                  </a:lnTo>
                  <a:lnTo>
                    <a:pt x="64" y="137"/>
                  </a:lnTo>
                  <a:lnTo>
                    <a:pt x="57" y="137"/>
                  </a:lnTo>
                  <a:lnTo>
                    <a:pt x="50" y="138"/>
                  </a:lnTo>
                  <a:lnTo>
                    <a:pt x="43" y="138"/>
                  </a:lnTo>
                  <a:lnTo>
                    <a:pt x="35" y="139"/>
                  </a:lnTo>
                  <a:lnTo>
                    <a:pt x="28" y="139"/>
                  </a:lnTo>
                  <a:lnTo>
                    <a:pt x="21" y="139"/>
                  </a:lnTo>
                  <a:lnTo>
                    <a:pt x="14" y="140"/>
                  </a:lnTo>
                  <a:lnTo>
                    <a:pt x="7" y="140"/>
                  </a:lnTo>
                  <a:lnTo>
                    <a:pt x="0" y="141"/>
                  </a:lnTo>
                  <a:lnTo>
                    <a:pt x="0" y="154"/>
                  </a:lnTo>
                  <a:lnTo>
                    <a:pt x="7" y="154"/>
                  </a:lnTo>
                  <a:lnTo>
                    <a:pt x="14" y="154"/>
                  </a:lnTo>
                  <a:lnTo>
                    <a:pt x="21" y="154"/>
                  </a:lnTo>
                  <a:lnTo>
                    <a:pt x="28" y="154"/>
                  </a:lnTo>
                  <a:lnTo>
                    <a:pt x="35" y="154"/>
                  </a:lnTo>
                  <a:lnTo>
                    <a:pt x="43" y="154"/>
                  </a:lnTo>
                  <a:lnTo>
                    <a:pt x="50" y="154"/>
                  </a:lnTo>
                  <a:lnTo>
                    <a:pt x="57" y="154"/>
                  </a:lnTo>
                  <a:lnTo>
                    <a:pt x="64" y="154"/>
                  </a:lnTo>
                  <a:lnTo>
                    <a:pt x="71" y="154"/>
                  </a:lnTo>
                  <a:lnTo>
                    <a:pt x="78" y="154"/>
                  </a:lnTo>
                  <a:lnTo>
                    <a:pt x="85" y="154"/>
                  </a:lnTo>
                  <a:lnTo>
                    <a:pt x="92" y="154"/>
                  </a:lnTo>
                  <a:lnTo>
                    <a:pt x="99" y="154"/>
                  </a:lnTo>
                  <a:lnTo>
                    <a:pt x="106" y="154"/>
                  </a:lnTo>
                  <a:lnTo>
                    <a:pt x="112" y="154"/>
                  </a:lnTo>
                  <a:lnTo>
                    <a:pt x="119" y="154"/>
                  </a:lnTo>
                  <a:lnTo>
                    <a:pt x="126" y="154"/>
                  </a:lnTo>
                  <a:lnTo>
                    <a:pt x="133" y="154"/>
                  </a:lnTo>
                  <a:lnTo>
                    <a:pt x="140" y="154"/>
                  </a:lnTo>
                  <a:lnTo>
                    <a:pt x="147" y="154"/>
                  </a:lnTo>
                  <a:lnTo>
                    <a:pt x="154" y="154"/>
                  </a:lnTo>
                  <a:lnTo>
                    <a:pt x="161" y="154"/>
                  </a:lnTo>
                  <a:lnTo>
                    <a:pt x="169" y="154"/>
                  </a:lnTo>
                  <a:lnTo>
                    <a:pt x="176" y="154"/>
                  </a:lnTo>
                  <a:lnTo>
                    <a:pt x="183" y="154"/>
                  </a:lnTo>
                  <a:lnTo>
                    <a:pt x="190" y="154"/>
                  </a:lnTo>
                  <a:lnTo>
                    <a:pt x="197" y="154"/>
                  </a:lnTo>
                  <a:lnTo>
                    <a:pt x="204" y="154"/>
                  </a:lnTo>
                  <a:lnTo>
                    <a:pt x="211" y="154"/>
                  </a:lnTo>
                  <a:lnTo>
                    <a:pt x="218" y="154"/>
                  </a:lnTo>
                  <a:lnTo>
                    <a:pt x="225" y="154"/>
                  </a:lnTo>
                  <a:lnTo>
                    <a:pt x="231" y="154"/>
                  </a:lnTo>
                  <a:lnTo>
                    <a:pt x="238" y="154"/>
                  </a:lnTo>
                  <a:lnTo>
                    <a:pt x="245" y="154"/>
                  </a:lnTo>
                  <a:lnTo>
                    <a:pt x="252" y="154"/>
                  </a:lnTo>
                  <a:lnTo>
                    <a:pt x="259" y="154"/>
                  </a:lnTo>
                  <a:lnTo>
                    <a:pt x="266" y="154"/>
                  </a:lnTo>
                  <a:lnTo>
                    <a:pt x="273" y="154"/>
                  </a:lnTo>
                  <a:lnTo>
                    <a:pt x="280" y="154"/>
                  </a:lnTo>
                  <a:lnTo>
                    <a:pt x="287" y="154"/>
                  </a:lnTo>
                  <a:lnTo>
                    <a:pt x="295" y="154"/>
                  </a:lnTo>
                  <a:lnTo>
                    <a:pt x="302" y="154"/>
                  </a:lnTo>
                  <a:lnTo>
                    <a:pt x="309" y="154"/>
                  </a:lnTo>
                  <a:lnTo>
                    <a:pt x="316" y="154"/>
                  </a:lnTo>
                  <a:lnTo>
                    <a:pt x="323" y="154"/>
                  </a:lnTo>
                  <a:lnTo>
                    <a:pt x="330" y="154"/>
                  </a:lnTo>
                  <a:lnTo>
                    <a:pt x="337" y="154"/>
                  </a:lnTo>
                  <a:lnTo>
                    <a:pt x="342" y="154"/>
                  </a:lnTo>
                  <a:lnTo>
                    <a:pt x="350" y="154"/>
                  </a:lnTo>
                  <a:lnTo>
                    <a:pt x="357" y="154"/>
                  </a:lnTo>
                  <a:lnTo>
                    <a:pt x="364" y="154"/>
                  </a:lnTo>
                  <a:lnTo>
                    <a:pt x="371" y="154"/>
                  </a:lnTo>
                  <a:lnTo>
                    <a:pt x="378" y="154"/>
                  </a:lnTo>
                  <a:lnTo>
                    <a:pt x="385" y="154"/>
                  </a:lnTo>
                  <a:lnTo>
                    <a:pt x="392" y="154"/>
                  </a:lnTo>
                  <a:lnTo>
                    <a:pt x="399" y="154"/>
                  </a:lnTo>
                  <a:lnTo>
                    <a:pt x="406" y="154"/>
                  </a:lnTo>
                  <a:lnTo>
                    <a:pt x="413" y="154"/>
                  </a:lnTo>
                  <a:lnTo>
                    <a:pt x="421" y="154"/>
                  </a:lnTo>
                  <a:lnTo>
                    <a:pt x="428" y="154"/>
                  </a:lnTo>
                  <a:lnTo>
                    <a:pt x="435" y="154"/>
                  </a:lnTo>
                  <a:lnTo>
                    <a:pt x="442" y="154"/>
                  </a:lnTo>
                  <a:lnTo>
                    <a:pt x="449" y="154"/>
                  </a:lnTo>
                  <a:lnTo>
                    <a:pt x="456" y="154"/>
                  </a:lnTo>
                  <a:lnTo>
                    <a:pt x="463" y="154"/>
                  </a:lnTo>
                  <a:lnTo>
                    <a:pt x="470" y="154"/>
                  </a:lnTo>
                  <a:lnTo>
                    <a:pt x="476" y="154"/>
                  </a:lnTo>
                  <a:lnTo>
                    <a:pt x="483" y="154"/>
                  </a:lnTo>
                  <a:lnTo>
                    <a:pt x="490" y="154"/>
                  </a:lnTo>
                  <a:lnTo>
                    <a:pt x="497" y="154"/>
                  </a:lnTo>
                  <a:lnTo>
                    <a:pt x="504" y="154"/>
                  </a:lnTo>
                  <a:lnTo>
                    <a:pt x="511" y="154"/>
                  </a:lnTo>
                  <a:lnTo>
                    <a:pt x="518" y="154"/>
                  </a:lnTo>
                  <a:lnTo>
                    <a:pt x="525" y="154"/>
                  </a:lnTo>
                  <a:lnTo>
                    <a:pt x="532" y="154"/>
                  </a:lnTo>
                  <a:lnTo>
                    <a:pt x="539" y="154"/>
                  </a:lnTo>
                  <a:lnTo>
                    <a:pt x="547" y="154"/>
                  </a:lnTo>
                  <a:lnTo>
                    <a:pt x="554" y="154"/>
                  </a:lnTo>
                  <a:lnTo>
                    <a:pt x="561" y="154"/>
                  </a:lnTo>
                  <a:lnTo>
                    <a:pt x="568" y="154"/>
                  </a:lnTo>
                  <a:lnTo>
                    <a:pt x="575" y="154"/>
                  </a:lnTo>
                  <a:lnTo>
                    <a:pt x="582" y="154"/>
                  </a:lnTo>
                  <a:lnTo>
                    <a:pt x="589" y="154"/>
                  </a:lnTo>
                  <a:lnTo>
                    <a:pt x="596" y="154"/>
                  </a:lnTo>
                  <a:lnTo>
                    <a:pt x="603" y="154"/>
                  </a:lnTo>
                  <a:lnTo>
                    <a:pt x="609" y="154"/>
                  </a:lnTo>
                  <a:lnTo>
                    <a:pt x="616" y="154"/>
                  </a:lnTo>
                  <a:lnTo>
                    <a:pt x="623" y="154"/>
                  </a:lnTo>
                  <a:lnTo>
                    <a:pt x="630" y="154"/>
                  </a:lnTo>
                  <a:lnTo>
                    <a:pt x="637" y="154"/>
                  </a:lnTo>
                  <a:lnTo>
                    <a:pt x="644" y="154"/>
                  </a:lnTo>
                  <a:lnTo>
                    <a:pt x="651" y="154"/>
                  </a:lnTo>
                  <a:lnTo>
                    <a:pt x="658" y="154"/>
                  </a:lnTo>
                  <a:lnTo>
                    <a:pt x="665" y="154"/>
                  </a:lnTo>
                  <a:lnTo>
                    <a:pt x="672" y="154"/>
                  </a:lnTo>
                  <a:lnTo>
                    <a:pt x="680" y="154"/>
                  </a:lnTo>
                  <a:lnTo>
                    <a:pt x="687" y="154"/>
                  </a:lnTo>
                  <a:lnTo>
                    <a:pt x="694" y="154"/>
                  </a:lnTo>
                  <a:lnTo>
                    <a:pt x="701" y="154"/>
                  </a:lnTo>
                  <a:lnTo>
                    <a:pt x="708" y="154"/>
                  </a:lnTo>
                  <a:lnTo>
                    <a:pt x="715" y="154"/>
                  </a:lnTo>
                  <a:lnTo>
                    <a:pt x="720" y="154"/>
                  </a:lnTo>
                  <a:lnTo>
                    <a:pt x="728" y="154"/>
                  </a:lnTo>
                  <a:lnTo>
                    <a:pt x="735" y="154"/>
                  </a:lnTo>
                  <a:lnTo>
                    <a:pt x="742" y="154"/>
                  </a:lnTo>
                  <a:lnTo>
                    <a:pt x="749" y="154"/>
                  </a:lnTo>
                  <a:lnTo>
                    <a:pt x="756" y="154"/>
                  </a:lnTo>
                  <a:lnTo>
                    <a:pt x="763" y="154"/>
                  </a:lnTo>
                  <a:lnTo>
                    <a:pt x="770" y="154"/>
                  </a:lnTo>
                  <a:lnTo>
                    <a:pt x="777" y="154"/>
                  </a:lnTo>
                  <a:lnTo>
                    <a:pt x="784" y="154"/>
                  </a:lnTo>
                  <a:lnTo>
                    <a:pt x="791" y="154"/>
                  </a:lnTo>
                  <a:lnTo>
                    <a:pt x="798" y="154"/>
                  </a:lnTo>
                  <a:lnTo>
                    <a:pt x="806" y="154"/>
                  </a:lnTo>
                  <a:lnTo>
                    <a:pt x="813" y="154"/>
                  </a:lnTo>
                  <a:lnTo>
                    <a:pt x="820" y="154"/>
                  </a:lnTo>
                  <a:lnTo>
                    <a:pt x="827" y="154"/>
                  </a:lnTo>
                  <a:lnTo>
                    <a:pt x="832" y="154"/>
                  </a:lnTo>
                  <a:lnTo>
                    <a:pt x="839" y="154"/>
                  </a:lnTo>
                  <a:lnTo>
                    <a:pt x="846" y="154"/>
                  </a:lnTo>
                  <a:lnTo>
                    <a:pt x="853" y="154"/>
                  </a:lnTo>
                  <a:lnTo>
                    <a:pt x="861" y="154"/>
                  </a:lnTo>
                  <a:lnTo>
                    <a:pt x="868" y="154"/>
                  </a:lnTo>
                  <a:lnTo>
                    <a:pt x="875" y="154"/>
                  </a:lnTo>
                  <a:lnTo>
                    <a:pt x="882" y="154"/>
                  </a:lnTo>
                  <a:lnTo>
                    <a:pt x="889" y="154"/>
                  </a:lnTo>
                  <a:lnTo>
                    <a:pt x="896" y="154"/>
                  </a:lnTo>
                  <a:lnTo>
                    <a:pt x="903" y="154"/>
                  </a:lnTo>
                  <a:lnTo>
                    <a:pt x="910" y="154"/>
                  </a:lnTo>
                  <a:lnTo>
                    <a:pt x="917" y="154"/>
                  </a:lnTo>
                  <a:lnTo>
                    <a:pt x="924" y="154"/>
                  </a:lnTo>
                  <a:lnTo>
                    <a:pt x="932" y="154"/>
                  </a:lnTo>
                  <a:lnTo>
                    <a:pt x="939" y="154"/>
                  </a:lnTo>
                  <a:lnTo>
                    <a:pt x="946" y="154"/>
                  </a:lnTo>
                  <a:lnTo>
                    <a:pt x="953" y="154"/>
                  </a:lnTo>
                  <a:lnTo>
                    <a:pt x="960" y="154"/>
                  </a:lnTo>
                  <a:lnTo>
                    <a:pt x="967" y="154"/>
                  </a:lnTo>
                  <a:lnTo>
                    <a:pt x="974" y="154"/>
                  </a:lnTo>
                  <a:lnTo>
                    <a:pt x="979" y="154"/>
                  </a:lnTo>
                  <a:lnTo>
                    <a:pt x="987" y="154"/>
                  </a:lnTo>
                  <a:lnTo>
                    <a:pt x="994" y="154"/>
                  </a:lnTo>
                  <a:lnTo>
                    <a:pt x="1001" y="154"/>
                  </a:lnTo>
                  <a:lnTo>
                    <a:pt x="1008" y="154"/>
                  </a:lnTo>
                  <a:lnTo>
                    <a:pt x="1015" y="154"/>
                  </a:lnTo>
                  <a:lnTo>
                    <a:pt x="1022" y="154"/>
                  </a:lnTo>
                  <a:lnTo>
                    <a:pt x="1029" y="154"/>
                  </a:lnTo>
                  <a:lnTo>
                    <a:pt x="1036" y="154"/>
                  </a:lnTo>
                  <a:lnTo>
                    <a:pt x="1043" y="154"/>
                  </a:lnTo>
                  <a:lnTo>
                    <a:pt x="1050" y="154"/>
                  </a:lnTo>
                  <a:lnTo>
                    <a:pt x="1058" y="154"/>
                  </a:lnTo>
                  <a:lnTo>
                    <a:pt x="1065" y="154"/>
                  </a:lnTo>
                  <a:lnTo>
                    <a:pt x="1072" y="154"/>
                  </a:lnTo>
                  <a:lnTo>
                    <a:pt x="1079" y="154"/>
                  </a:lnTo>
                  <a:lnTo>
                    <a:pt x="1086" y="154"/>
                  </a:lnTo>
                  <a:lnTo>
                    <a:pt x="1093" y="154"/>
                  </a:lnTo>
                  <a:lnTo>
                    <a:pt x="1098" y="154"/>
                  </a:lnTo>
                  <a:lnTo>
                    <a:pt x="1105" y="154"/>
                  </a:lnTo>
                  <a:lnTo>
                    <a:pt x="1113" y="154"/>
                  </a:lnTo>
                  <a:lnTo>
                    <a:pt x="1120" y="154"/>
                  </a:lnTo>
                  <a:lnTo>
                    <a:pt x="1127" y="154"/>
                  </a:lnTo>
                  <a:lnTo>
                    <a:pt x="1134" y="154"/>
                  </a:lnTo>
                  <a:lnTo>
                    <a:pt x="1141" y="154"/>
                  </a:lnTo>
                  <a:lnTo>
                    <a:pt x="1148" y="154"/>
                  </a:lnTo>
                  <a:lnTo>
                    <a:pt x="1155" y="154"/>
                  </a:lnTo>
                  <a:lnTo>
                    <a:pt x="1162" y="154"/>
                  </a:lnTo>
                  <a:lnTo>
                    <a:pt x="1169" y="154"/>
                  </a:lnTo>
                  <a:lnTo>
                    <a:pt x="1176" y="154"/>
                  </a:lnTo>
                  <a:lnTo>
                    <a:pt x="1184" y="154"/>
                  </a:lnTo>
                  <a:lnTo>
                    <a:pt x="1191" y="154"/>
                  </a:lnTo>
                  <a:lnTo>
                    <a:pt x="1198" y="154"/>
                  </a:lnTo>
                  <a:lnTo>
                    <a:pt x="1205" y="154"/>
                  </a:lnTo>
                  <a:lnTo>
                    <a:pt x="1210" y="154"/>
                  </a:lnTo>
                  <a:lnTo>
                    <a:pt x="1217" y="154"/>
                  </a:lnTo>
                  <a:lnTo>
                    <a:pt x="1224" y="154"/>
                  </a:lnTo>
                  <a:lnTo>
                    <a:pt x="1231" y="154"/>
                  </a:lnTo>
                  <a:lnTo>
                    <a:pt x="1239" y="154"/>
                  </a:lnTo>
                  <a:lnTo>
                    <a:pt x="1246" y="154"/>
                  </a:lnTo>
                  <a:lnTo>
                    <a:pt x="1253" y="154"/>
                  </a:lnTo>
                  <a:lnTo>
                    <a:pt x="1260" y="154"/>
                  </a:lnTo>
                  <a:lnTo>
                    <a:pt x="1267" y="154"/>
                  </a:lnTo>
                  <a:lnTo>
                    <a:pt x="1274" y="154"/>
                  </a:lnTo>
                  <a:lnTo>
                    <a:pt x="1281" y="154"/>
                  </a:lnTo>
                  <a:lnTo>
                    <a:pt x="1288" y="154"/>
                  </a:lnTo>
                  <a:lnTo>
                    <a:pt x="1295" y="154"/>
                  </a:lnTo>
                  <a:lnTo>
                    <a:pt x="1302" y="154"/>
                  </a:lnTo>
                  <a:lnTo>
                    <a:pt x="1310" y="154"/>
                  </a:lnTo>
                  <a:lnTo>
                    <a:pt x="1317" y="154"/>
                  </a:lnTo>
                  <a:lnTo>
                    <a:pt x="1324" y="154"/>
                  </a:lnTo>
                  <a:lnTo>
                    <a:pt x="1331" y="154"/>
                  </a:lnTo>
                  <a:lnTo>
                    <a:pt x="1338" y="154"/>
                  </a:lnTo>
                  <a:lnTo>
                    <a:pt x="1343" y="154"/>
                  </a:lnTo>
                  <a:lnTo>
                    <a:pt x="1350" y="154"/>
                  </a:lnTo>
                  <a:lnTo>
                    <a:pt x="1357" y="154"/>
                  </a:lnTo>
                  <a:lnTo>
                    <a:pt x="1365" y="154"/>
                  </a:lnTo>
                  <a:lnTo>
                    <a:pt x="1372" y="154"/>
                  </a:lnTo>
                  <a:lnTo>
                    <a:pt x="1379" y="154"/>
                  </a:lnTo>
                  <a:lnTo>
                    <a:pt x="1386" y="154"/>
                  </a:lnTo>
                  <a:lnTo>
                    <a:pt x="1393" y="154"/>
                  </a:lnTo>
                  <a:lnTo>
                    <a:pt x="1400" y="154"/>
                  </a:lnTo>
                </a:path>
              </a:pathLst>
            </a:custGeom>
            <a:solidFill>
              <a:srgbClr val="CC0000"/>
            </a:solidFill>
            <a:ln w="12700" cap="rnd">
              <a:noFill/>
              <a:round/>
              <a:headEnd/>
              <a:tailEnd/>
            </a:ln>
          </p:spPr>
          <p:txBody>
            <a:bodyPr/>
            <a:lstStyle/>
            <a:p>
              <a:pPr fontAlgn="auto">
                <a:spcBef>
                  <a:spcPts val="0"/>
                </a:spcBef>
                <a:spcAft>
                  <a:spcPts val="0"/>
                </a:spcAft>
                <a:defRPr/>
              </a:pPr>
              <a:endParaRPr lang="en-US" sz="2800" i="0" kern="0" dirty="0">
                <a:solidFill>
                  <a:sysClr val="windowText" lastClr="000000"/>
                </a:solidFill>
              </a:endParaRPr>
            </a:p>
          </p:txBody>
        </p:sp>
        <p:sp>
          <p:nvSpPr>
            <p:cNvPr id="14" name="Line 15"/>
            <p:cNvSpPr>
              <a:spLocks noChangeShapeType="1"/>
            </p:cNvSpPr>
            <p:nvPr/>
          </p:nvSpPr>
          <p:spPr bwMode="auto">
            <a:xfrm>
              <a:off x="1100" y="1471"/>
              <a:ext cx="168" cy="800"/>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2800" i="0" kern="0" dirty="0">
                <a:solidFill>
                  <a:sysClr val="windowText" lastClr="000000"/>
                </a:solidFill>
              </a:endParaRPr>
            </a:p>
          </p:txBody>
        </p:sp>
        <p:sp>
          <p:nvSpPr>
            <p:cNvPr id="15" name="Rectangle 16"/>
            <p:cNvSpPr>
              <a:spLocks noChangeArrowheads="1"/>
            </p:cNvSpPr>
            <p:nvPr/>
          </p:nvSpPr>
          <p:spPr bwMode="auto">
            <a:xfrm>
              <a:off x="699" y="1214"/>
              <a:ext cx="1476" cy="269"/>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800" b="1" i="0" kern="0" dirty="0">
                  <a:solidFill>
                    <a:srgbClr val="808080"/>
                  </a:solidFill>
                  <a:latin typeface="+mj-lt"/>
                </a:rPr>
                <a:t>Rejection Region</a:t>
              </a:r>
            </a:p>
          </p:txBody>
        </p:sp>
        <p:sp>
          <p:nvSpPr>
            <p:cNvPr id="16" name="Rectangle 17"/>
            <p:cNvSpPr>
              <a:spLocks noChangeArrowheads="1"/>
            </p:cNvSpPr>
            <p:nvPr/>
          </p:nvSpPr>
          <p:spPr bwMode="auto">
            <a:xfrm>
              <a:off x="939" y="3014"/>
              <a:ext cx="1181" cy="269"/>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800" b="1" i="0" kern="0" dirty="0">
                  <a:solidFill>
                    <a:srgbClr val="808080"/>
                  </a:solidFill>
                  <a:latin typeface="+mj-lt"/>
                </a:rPr>
                <a:t>Critical Value</a:t>
              </a:r>
            </a:p>
          </p:txBody>
        </p:sp>
        <p:sp>
          <p:nvSpPr>
            <p:cNvPr id="17" name="Line 18"/>
            <p:cNvSpPr>
              <a:spLocks noChangeShapeType="1"/>
            </p:cNvSpPr>
            <p:nvPr/>
          </p:nvSpPr>
          <p:spPr bwMode="auto">
            <a:xfrm flipV="1">
              <a:off x="1464" y="2415"/>
              <a:ext cx="0" cy="604"/>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2800" i="0" kern="0" dirty="0">
                <a:solidFill>
                  <a:sysClr val="windowText" lastClr="000000"/>
                </a:solidFill>
              </a:endParaRPr>
            </a:p>
          </p:txBody>
        </p:sp>
        <p:sp>
          <p:nvSpPr>
            <p:cNvPr id="18" name="Line 19"/>
            <p:cNvSpPr>
              <a:spLocks noChangeShapeType="1"/>
            </p:cNvSpPr>
            <p:nvPr/>
          </p:nvSpPr>
          <p:spPr bwMode="auto">
            <a:xfrm>
              <a:off x="4268" y="1375"/>
              <a:ext cx="150" cy="860"/>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2800" i="0" kern="0" dirty="0">
                <a:solidFill>
                  <a:sysClr val="windowText" lastClr="000000"/>
                </a:solidFill>
              </a:endParaRPr>
            </a:p>
          </p:txBody>
        </p:sp>
        <p:sp>
          <p:nvSpPr>
            <p:cNvPr id="19" name="Rectangle 20"/>
            <p:cNvSpPr>
              <a:spLocks noChangeArrowheads="1"/>
            </p:cNvSpPr>
            <p:nvPr/>
          </p:nvSpPr>
          <p:spPr bwMode="auto">
            <a:xfrm>
              <a:off x="3675" y="1118"/>
              <a:ext cx="1476" cy="270"/>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800" b="1" i="0" kern="0" dirty="0">
                  <a:solidFill>
                    <a:srgbClr val="808080"/>
                  </a:solidFill>
                  <a:latin typeface="+mj-lt"/>
                </a:rPr>
                <a:t>Rejection Region</a:t>
              </a:r>
            </a:p>
          </p:txBody>
        </p:sp>
        <p:sp>
          <p:nvSpPr>
            <p:cNvPr id="20" name="Rectangle 21"/>
            <p:cNvSpPr>
              <a:spLocks noChangeArrowheads="1"/>
            </p:cNvSpPr>
            <p:nvPr/>
          </p:nvSpPr>
          <p:spPr bwMode="auto">
            <a:xfrm>
              <a:off x="3819" y="3014"/>
              <a:ext cx="1179" cy="269"/>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800" b="1" i="0" kern="0" dirty="0">
                  <a:solidFill>
                    <a:srgbClr val="808080"/>
                  </a:solidFill>
                  <a:latin typeface="+mj-lt"/>
                </a:rPr>
                <a:t>Critical Value</a:t>
              </a:r>
            </a:p>
          </p:txBody>
        </p:sp>
        <p:sp>
          <p:nvSpPr>
            <p:cNvPr id="21" name="Line 22"/>
            <p:cNvSpPr>
              <a:spLocks noChangeShapeType="1"/>
            </p:cNvSpPr>
            <p:nvPr/>
          </p:nvSpPr>
          <p:spPr bwMode="auto">
            <a:xfrm flipV="1">
              <a:off x="4344" y="2415"/>
              <a:ext cx="0" cy="604"/>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2800" i="0" kern="0" dirty="0">
                <a:solidFill>
                  <a:sysClr val="windowText" lastClr="000000"/>
                </a:solidFill>
              </a:endParaRPr>
            </a:p>
          </p:txBody>
        </p:sp>
      </p:grpSp>
      <p:sp>
        <p:nvSpPr>
          <p:cNvPr id="22" name="Rectangle 21"/>
          <p:cNvSpPr>
            <a:spLocks noChangeArrowheads="1"/>
          </p:cNvSpPr>
          <p:nvPr/>
        </p:nvSpPr>
        <p:spPr bwMode="auto">
          <a:xfrm>
            <a:off x="3429000" y="5029200"/>
            <a:ext cx="2506663" cy="950913"/>
          </a:xfrm>
          <a:prstGeom prst="rect">
            <a:avLst/>
          </a:prstGeom>
          <a:noFill/>
          <a:ln w="12700">
            <a:noFill/>
            <a:miter lim="800000"/>
            <a:headEnd/>
            <a:tailEnd/>
          </a:ln>
        </p:spPr>
        <p:txBody>
          <a:bodyPr wrap="none" lIns="90488" tIns="44450" rIns="90488" bIns="44450">
            <a:spAutoFit/>
          </a:bodyPr>
          <a:lstStyle/>
          <a:p>
            <a:pPr algn="ctr" eaLnBrk="0" fontAlgn="auto" hangingPunct="0">
              <a:spcBef>
                <a:spcPts val="0"/>
              </a:spcBef>
              <a:spcAft>
                <a:spcPts val="0"/>
              </a:spcAft>
              <a:defRPr/>
            </a:pPr>
            <a:r>
              <a:rPr lang="en-US" sz="2800" b="1" i="0" kern="0" dirty="0">
                <a:solidFill>
                  <a:srgbClr val="808080"/>
                </a:solidFill>
                <a:latin typeface="+mj-lt"/>
              </a:rPr>
              <a:t>Hypothesized</a:t>
            </a:r>
          </a:p>
          <a:p>
            <a:pPr algn="ctr" eaLnBrk="0" fontAlgn="auto" hangingPunct="0">
              <a:spcBef>
                <a:spcPts val="0"/>
              </a:spcBef>
              <a:spcAft>
                <a:spcPts val="0"/>
              </a:spcAft>
              <a:defRPr/>
            </a:pPr>
            <a:r>
              <a:rPr lang="en-US" sz="2800" b="1" i="0" kern="0" dirty="0">
                <a:solidFill>
                  <a:srgbClr val="808080"/>
                </a:solidFill>
                <a:latin typeface="+mj-lt"/>
              </a:rPr>
              <a:t>Mean under H</a:t>
            </a:r>
            <a:r>
              <a:rPr lang="en-US" sz="2800" b="1" i="0" kern="0" baseline="-25000" dirty="0">
                <a:solidFill>
                  <a:srgbClr val="808080"/>
                </a:solidFill>
                <a:latin typeface="+mj-lt"/>
              </a:rPr>
              <a:t>0</a:t>
            </a:r>
          </a:p>
        </p:txBody>
      </p:sp>
      <p:sp>
        <p:nvSpPr>
          <p:cNvPr id="23" name="Line 22"/>
          <p:cNvSpPr>
            <a:spLocks noChangeShapeType="1"/>
          </p:cNvSpPr>
          <p:nvPr/>
        </p:nvSpPr>
        <p:spPr bwMode="auto">
          <a:xfrm flipV="1">
            <a:off x="4648200" y="4697413"/>
            <a:ext cx="0" cy="407987"/>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2800" i="0" kern="0" dirty="0">
              <a:solidFill>
                <a:sysClr val="windowText" lastClr="000000"/>
              </a:solidFill>
            </a:endParaRPr>
          </a:p>
        </p:txBody>
      </p:sp>
    </p:spTree>
    <p:extLst>
      <p:ext uri="{BB962C8B-B14F-4D97-AF65-F5344CB8AC3E}">
        <p14:creationId xmlns:p14="http://schemas.microsoft.com/office/powerpoint/2010/main" val="3848742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Decision rule – CPA Example</a:t>
            </a:r>
            <a:endParaRPr lang="en-US" dirty="0" smtClean="0">
              <a:solidFill>
                <a:schemeClr val="tx2">
                  <a:lumMod val="60000"/>
                  <a:lumOff val="40000"/>
                </a:schemeClr>
              </a:solidFill>
              <a:latin typeface="Times New Roman" pitchFamily="18" charset="0"/>
              <a:cs typeface="Times New Roman" pitchFamily="18" charset="0"/>
            </a:endParaRPr>
          </a:p>
        </p:txBody>
      </p:sp>
      <p:grpSp>
        <p:nvGrpSpPr>
          <p:cNvPr id="3" name="Group 24"/>
          <p:cNvGrpSpPr>
            <a:grpSpLocks/>
          </p:cNvGrpSpPr>
          <p:nvPr/>
        </p:nvGrpSpPr>
        <p:grpSpPr bwMode="auto">
          <a:xfrm>
            <a:off x="381000" y="1371600"/>
            <a:ext cx="8458200" cy="4645025"/>
            <a:chOff x="564" y="962"/>
            <a:chExt cx="4632" cy="2397"/>
          </a:xfrm>
        </p:grpSpPr>
        <p:sp>
          <p:nvSpPr>
            <p:cNvPr id="4" name="Rectangle 3"/>
            <p:cNvSpPr>
              <a:spLocks noChangeArrowheads="1"/>
            </p:cNvSpPr>
            <p:nvPr/>
          </p:nvSpPr>
          <p:spPr bwMode="auto">
            <a:xfrm>
              <a:off x="564" y="962"/>
              <a:ext cx="4632" cy="2397"/>
            </a:xfrm>
            <a:prstGeom prst="rect">
              <a:avLst/>
            </a:prstGeom>
            <a:noFill/>
            <a:ln w="76200">
              <a:solidFill>
                <a:srgbClr val="F6BF69"/>
              </a:solidFill>
              <a:miter lim="800000"/>
              <a:headEnd/>
              <a:tailEnd/>
            </a:ln>
          </p:spPr>
          <p:txBody>
            <a:bodyPr wrap="none" anchor="ctr"/>
            <a:lstStyle/>
            <a:p>
              <a:pPr eaLnBrk="0" hangingPunct="0"/>
              <a:endParaRPr lang="en-US" sz="2800" i="0">
                <a:solidFill>
                  <a:srgbClr val="000000"/>
                </a:solidFill>
              </a:endParaRPr>
            </a:p>
          </p:txBody>
        </p:sp>
        <p:sp>
          <p:nvSpPr>
            <p:cNvPr id="5" name="Freeform 4"/>
            <p:cNvSpPr>
              <a:spLocks/>
            </p:cNvSpPr>
            <p:nvPr/>
          </p:nvSpPr>
          <p:spPr bwMode="auto">
            <a:xfrm>
              <a:off x="799" y="1109"/>
              <a:ext cx="3506" cy="1280"/>
            </a:xfrm>
            <a:custGeom>
              <a:avLst/>
              <a:gdLst>
                <a:gd name="T0" fmla="*/ 105 w 3506"/>
                <a:gd name="T1" fmla="*/ 1256 h 1279"/>
                <a:gd name="T2" fmla="*/ 217 w 3506"/>
                <a:gd name="T3" fmla="*/ 1244 h 1279"/>
                <a:gd name="T4" fmla="*/ 330 w 3506"/>
                <a:gd name="T5" fmla="*/ 1226 h 1279"/>
                <a:gd name="T6" fmla="*/ 442 w 3506"/>
                <a:gd name="T7" fmla="*/ 1202 h 1279"/>
                <a:gd name="T8" fmla="*/ 554 w 3506"/>
                <a:gd name="T9" fmla="*/ 1167 h 1279"/>
                <a:gd name="T10" fmla="*/ 666 w 3506"/>
                <a:gd name="T11" fmla="*/ 1122 h 1279"/>
                <a:gd name="T12" fmla="*/ 779 w 3506"/>
                <a:gd name="T13" fmla="*/ 1064 h 1279"/>
                <a:gd name="T14" fmla="*/ 891 w 3506"/>
                <a:gd name="T15" fmla="*/ 992 h 1279"/>
                <a:gd name="T16" fmla="*/ 1003 w 3506"/>
                <a:gd name="T17" fmla="*/ 905 h 1279"/>
                <a:gd name="T18" fmla="*/ 1117 w 3506"/>
                <a:gd name="T19" fmla="*/ 805 h 1279"/>
                <a:gd name="T20" fmla="*/ 1230 w 3506"/>
                <a:gd name="T21" fmla="*/ 692 h 1279"/>
                <a:gd name="T22" fmla="*/ 1342 w 3506"/>
                <a:gd name="T23" fmla="*/ 573 h 1279"/>
                <a:gd name="T24" fmla="*/ 1454 w 3506"/>
                <a:gd name="T25" fmla="*/ 449 h 1279"/>
                <a:gd name="T26" fmla="*/ 1566 w 3506"/>
                <a:gd name="T27" fmla="*/ 328 h 1279"/>
                <a:gd name="T28" fmla="*/ 1679 w 3506"/>
                <a:gd name="T29" fmla="*/ 217 h 1279"/>
                <a:gd name="T30" fmla="*/ 1791 w 3506"/>
                <a:gd name="T31" fmla="*/ 123 h 1279"/>
                <a:gd name="T32" fmla="*/ 1903 w 3506"/>
                <a:gd name="T33" fmla="*/ 52 h 1279"/>
                <a:gd name="T34" fmla="*/ 2015 w 3506"/>
                <a:gd name="T35" fmla="*/ 10 h 1279"/>
                <a:gd name="T36" fmla="*/ 2129 w 3506"/>
                <a:gd name="T37" fmla="*/ 0 h 1279"/>
                <a:gd name="T38" fmla="*/ 2242 w 3506"/>
                <a:gd name="T39" fmla="*/ 22 h 1279"/>
                <a:gd name="T40" fmla="*/ 2354 w 3506"/>
                <a:gd name="T41" fmla="*/ 75 h 1279"/>
                <a:gd name="T42" fmla="*/ 2466 w 3506"/>
                <a:gd name="T43" fmla="*/ 155 h 1279"/>
                <a:gd name="T44" fmla="*/ 2578 w 3506"/>
                <a:gd name="T45" fmla="*/ 256 h 1279"/>
                <a:gd name="T46" fmla="*/ 2691 w 3506"/>
                <a:gd name="T47" fmla="*/ 372 h 1279"/>
                <a:gd name="T48" fmla="*/ 2803 w 3506"/>
                <a:gd name="T49" fmla="*/ 495 h 1279"/>
                <a:gd name="T50" fmla="*/ 2915 w 3506"/>
                <a:gd name="T51" fmla="*/ 618 h 1279"/>
                <a:gd name="T52" fmla="*/ 3027 w 3506"/>
                <a:gd name="T53" fmla="*/ 736 h 1279"/>
                <a:gd name="T54" fmla="*/ 3140 w 3506"/>
                <a:gd name="T55" fmla="*/ 844 h 1279"/>
                <a:gd name="T56" fmla="*/ 3252 w 3506"/>
                <a:gd name="T57" fmla="*/ 940 h 1279"/>
                <a:gd name="T58" fmla="*/ 3366 w 3506"/>
                <a:gd name="T59" fmla="*/ 1021 h 1279"/>
                <a:gd name="T60" fmla="*/ 3478 w 3506"/>
                <a:gd name="T61" fmla="*/ 1088 h 1279"/>
                <a:gd name="T62" fmla="*/ 3428 w 3506"/>
                <a:gd name="T63" fmla="*/ 1278 h 1279"/>
                <a:gd name="T64" fmla="*/ 3316 w 3506"/>
                <a:gd name="T65" fmla="*/ 1278 h 1279"/>
                <a:gd name="T66" fmla="*/ 3204 w 3506"/>
                <a:gd name="T67" fmla="*/ 1278 h 1279"/>
                <a:gd name="T68" fmla="*/ 3092 w 3506"/>
                <a:gd name="T69" fmla="*/ 1278 h 1279"/>
                <a:gd name="T70" fmla="*/ 2979 w 3506"/>
                <a:gd name="T71" fmla="*/ 1278 h 1279"/>
                <a:gd name="T72" fmla="*/ 2867 w 3506"/>
                <a:gd name="T73" fmla="*/ 1278 h 1279"/>
                <a:gd name="T74" fmla="*/ 2753 w 3506"/>
                <a:gd name="T75" fmla="*/ 1278 h 1279"/>
                <a:gd name="T76" fmla="*/ 2641 w 3506"/>
                <a:gd name="T77" fmla="*/ 1278 h 1279"/>
                <a:gd name="T78" fmla="*/ 2529 w 3506"/>
                <a:gd name="T79" fmla="*/ 1278 h 1279"/>
                <a:gd name="T80" fmla="*/ 2416 w 3506"/>
                <a:gd name="T81" fmla="*/ 1278 h 1279"/>
                <a:gd name="T82" fmla="*/ 2304 w 3506"/>
                <a:gd name="T83" fmla="*/ 1278 h 1279"/>
                <a:gd name="T84" fmla="*/ 2192 w 3506"/>
                <a:gd name="T85" fmla="*/ 1278 h 1279"/>
                <a:gd name="T86" fmla="*/ 2079 w 3506"/>
                <a:gd name="T87" fmla="*/ 1278 h 1279"/>
                <a:gd name="T88" fmla="*/ 1967 w 3506"/>
                <a:gd name="T89" fmla="*/ 1278 h 1279"/>
                <a:gd name="T90" fmla="*/ 1855 w 3506"/>
                <a:gd name="T91" fmla="*/ 1278 h 1279"/>
                <a:gd name="T92" fmla="*/ 1743 w 3506"/>
                <a:gd name="T93" fmla="*/ 1278 h 1279"/>
                <a:gd name="T94" fmla="*/ 1630 w 3506"/>
                <a:gd name="T95" fmla="*/ 1278 h 1279"/>
                <a:gd name="T96" fmla="*/ 1516 w 3506"/>
                <a:gd name="T97" fmla="*/ 1278 h 1279"/>
                <a:gd name="T98" fmla="*/ 1404 w 3506"/>
                <a:gd name="T99" fmla="*/ 1278 h 1279"/>
                <a:gd name="T100" fmla="*/ 1292 w 3506"/>
                <a:gd name="T101" fmla="*/ 1278 h 1279"/>
                <a:gd name="T102" fmla="*/ 1180 w 3506"/>
                <a:gd name="T103" fmla="*/ 1278 h 1279"/>
                <a:gd name="T104" fmla="*/ 1067 w 3506"/>
                <a:gd name="T105" fmla="*/ 1278 h 1279"/>
                <a:gd name="T106" fmla="*/ 955 w 3506"/>
                <a:gd name="T107" fmla="*/ 1278 h 1279"/>
                <a:gd name="T108" fmla="*/ 843 w 3506"/>
                <a:gd name="T109" fmla="*/ 1278 h 1279"/>
                <a:gd name="T110" fmla="*/ 731 w 3506"/>
                <a:gd name="T111" fmla="*/ 1278 h 1279"/>
                <a:gd name="T112" fmla="*/ 617 w 3506"/>
                <a:gd name="T113" fmla="*/ 1278 h 1279"/>
                <a:gd name="T114" fmla="*/ 504 w 3506"/>
                <a:gd name="T115" fmla="*/ 1278 h 1279"/>
                <a:gd name="T116" fmla="*/ 392 w 3506"/>
                <a:gd name="T117" fmla="*/ 1278 h 1279"/>
                <a:gd name="T118" fmla="*/ 280 w 3506"/>
                <a:gd name="T119" fmla="*/ 1278 h 1279"/>
                <a:gd name="T120" fmla="*/ 167 w 3506"/>
                <a:gd name="T121" fmla="*/ 1278 h 1279"/>
                <a:gd name="T122" fmla="*/ 55 w 3506"/>
                <a:gd name="T123" fmla="*/ 1278 h 127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06"/>
                <a:gd name="T187" fmla="*/ 0 h 1279"/>
                <a:gd name="T188" fmla="*/ 3506 w 3506"/>
                <a:gd name="T189" fmla="*/ 1279 h 127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06" h="1279">
                  <a:moveTo>
                    <a:pt x="0" y="1265"/>
                  </a:moveTo>
                  <a:lnTo>
                    <a:pt x="7" y="1264"/>
                  </a:lnTo>
                  <a:lnTo>
                    <a:pt x="12" y="1264"/>
                  </a:lnTo>
                  <a:lnTo>
                    <a:pt x="20" y="1262"/>
                  </a:lnTo>
                  <a:lnTo>
                    <a:pt x="27" y="1262"/>
                  </a:lnTo>
                  <a:lnTo>
                    <a:pt x="34" y="1262"/>
                  </a:lnTo>
                  <a:lnTo>
                    <a:pt x="41" y="1261"/>
                  </a:lnTo>
                  <a:lnTo>
                    <a:pt x="48" y="1261"/>
                  </a:lnTo>
                  <a:lnTo>
                    <a:pt x="55" y="1260"/>
                  </a:lnTo>
                  <a:lnTo>
                    <a:pt x="62" y="1260"/>
                  </a:lnTo>
                  <a:lnTo>
                    <a:pt x="69" y="1259"/>
                  </a:lnTo>
                  <a:lnTo>
                    <a:pt x="77" y="1259"/>
                  </a:lnTo>
                  <a:lnTo>
                    <a:pt x="84" y="1258"/>
                  </a:lnTo>
                  <a:lnTo>
                    <a:pt x="91" y="1258"/>
                  </a:lnTo>
                  <a:lnTo>
                    <a:pt x="98" y="1257"/>
                  </a:lnTo>
                  <a:lnTo>
                    <a:pt x="105" y="1256"/>
                  </a:lnTo>
                  <a:lnTo>
                    <a:pt x="112" y="1256"/>
                  </a:lnTo>
                  <a:lnTo>
                    <a:pt x="118" y="1255"/>
                  </a:lnTo>
                  <a:lnTo>
                    <a:pt x="125" y="1255"/>
                  </a:lnTo>
                  <a:lnTo>
                    <a:pt x="132" y="1254"/>
                  </a:lnTo>
                  <a:lnTo>
                    <a:pt x="139" y="1253"/>
                  </a:lnTo>
                  <a:lnTo>
                    <a:pt x="146" y="1253"/>
                  </a:lnTo>
                  <a:lnTo>
                    <a:pt x="153" y="1251"/>
                  </a:lnTo>
                  <a:lnTo>
                    <a:pt x="160" y="1250"/>
                  </a:lnTo>
                  <a:lnTo>
                    <a:pt x="167" y="1250"/>
                  </a:lnTo>
                  <a:lnTo>
                    <a:pt x="175" y="1249"/>
                  </a:lnTo>
                  <a:lnTo>
                    <a:pt x="182" y="1248"/>
                  </a:lnTo>
                  <a:lnTo>
                    <a:pt x="189" y="1248"/>
                  </a:lnTo>
                  <a:lnTo>
                    <a:pt x="196" y="1247"/>
                  </a:lnTo>
                  <a:lnTo>
                    <a:pt x="203" y="1246"/>
                  </a:lnTo>
                  <a:lnTo>
                    <a:pt x="210" y="1245"/>
                  </a:lnTo>
                  <a:lnTo>
                    <a:pt x="217" y="1244"/>
                  </a:lnTo>
                  <a:lnTo>
                    <a:pt x="225" y="1243"/>
                  </a:lnTo>
                  <a:lnTo>
                    <a:pt x="232" y="1241"/>
                  </a:lnTo>
                  <a:lnTo>
                    <a:pt x="239" y="1241"/>
                  </a:lnTo>
                  <a:lnTo>
                    <a:pt x="246" y="1240"/>
                  </a:lnTo>
                  <a:lnTo>
                    <a:pt x="253" y="1239"/>
                  </a:lnTo>
                  <a:lnTo>
                    <a:pt x="258" y="1238"/>
                  </a:lnTo>
                  <a:lnTo>
                    <a:pt x="266" y="1237"/>
                  </a:lnTo>
                  <a:lnTo>
                    <a:pt x="273" y="1236"/>
                  </a:lnTo>
                  <a:lnTo>
                    <a:pt x="280" y="1235"/>
                  </a:lnTo>
                  <a:lnTo>
                    <a:pt x="287" y="1234"/>
                  </a:lnTo>
                  <a:lnTo>
                    <a:pt x="294" y="1233"/>
                  </a:lnTo>
                  <a:lnTo>
                    <a:pt x="301" y="1231"/>
                  </a:lnTo>
                  <a:lnTo>
                    <a:pt x="308" y="1230"/>
                  </a:lnTo>
                  <a:lnTo>
                    <a:pt x="315" y="1229"/>
                  </a:lnTo>
                  <a:lnTo>
                    <a:pt x="323" y="1227"/>
                  </a:lnTo>
                  <a:lnTo>
                    <a:pt x="330" y="1226"/>
                  </a:lnTo>
                  <a:lnTo>
                    <a:pt x="337" y="1225"/>
                  </a:lnTo>
                  <a:lnTo>
                    <a:pt x="344" y="1224"/>
                  </a:lnTo>
                  <a:lnTo>
                    <a:pt x="351" y="1222"/>
                  </a:lnTo>
                  <a:lnTo>
                    <a:pt x="358" y="1222"/>
                  </a:lnTo>
                  <a:lnTo>
                    <a:pt x="365" y="1219"/>
                  </a:lnTo>
                  <a:lnTo>
                    <a:pt x="372" y="1218"/>
                  </a:lnTo>
                  <a:lnTo>
                    <a:pt x="380" y="1217"/>
                  </a:lnTo>
                  <a:lnTo>
                    <a:pt x="387" y="1215"/>
                  </a:lnTo>
                  <a:lnTo>
                    <a:pt x="392" y="1214"/>
                  </a:lnTo>
                  <a:lnTo>
                    <a:pt x="399" y="1212"/>
                  </a:lnTo>
                  <a:lnTo>
                    <a:pt x="406" y="1210"/>
                  </a:lnTo>
                  <a:lnTo>
                    <a:pt x="413" y="1208"/>
                  </a:lnTo>
                  <a:lnTo>
                    <a:pt x="421" y="1207"/>
                  </a:lnTo>
                  <a:lnTo>
                    <a:pt x="428" y="1205"/>
                  </a:lnTo>
                  <a:lnTo>
                    <a:pt x="435" y="1203"/>
                  </a:lnTo>
                  <a:lnTo>
                    <a:pt x="442" y="1202"/>
                  </a:lnTo>
                  <a:lnTo>
                    <a:pt x="449" y="1199"/>
                  </a:lnTo>
                  <a:lnTo>
                    <a:pt x="456" y="1197"/>
                  </a:lnTo>
                  <a:lnTo>
                    <a:pt x="463" y="1196"/>
                  </a:lnTo>
                  <a:lnTo>
                    <a:pt x="470" y="1194"/>
                  </a:lnTo>
                  <a:lnTo>
                    <a:pt x="478" y="1192"/>
                  </a:lnTo>
                  <a:lnTo>
                    <a:pt x="485" y="1189"/>
                  </a:lnTo>
                  <a:lnTo>
                    <a:pt x="492" y="1187"/>
                  </a:lnTo>
                  <a:lnTo>
                    <a:pt x="499" y="1185"/>
                  </a:lnTo>
                  <a:lnTo>
                    <a:pt x="504" y="1184"/>
                  </a:lnTo>
                  <a:lnTo>
                    <a:pt x="511" y="1181"/>
                  </a:lnTo>
                  <a:lnTo>
                    <a:pt x="519" y="1178"/>
                  </a:lnTo>
                  <a:lnTo>
                    <a:pt x="526" y="1177"/>
                  </a:lnTo>
                  <a:lnTo>
                    <a:pt x="533" y="1174"/>
                  </a:lnTo>
                  <a:lnTo>
                    <a:pt x="540" y="1172"/>
                  </a:lnTo>
                  <a:lnTo>
                    <a:pt x="547" y="1169"/>
                  </a:lnTo>
                  <a:lnTo>
                    <a:pt x="554" y="1167"/>
                  </a:lnTo>
                  <a:lnTo>
                    <a:pt x="561" y="1165"/>
                  </a:lnTo>
                  <a:lnTo>
                    <a:pt x="568" y="1162"/>
                  </a:lnTo>
                  <a:lnTo>
                    <a:pt x="576" y="1160"/>
                  </a:lnTo>
                  <a:lnTo>
                    <a:pt x="583" y="1156"/>
                  </a:lnTo>
                  <a:lnTo>
                    <a:pt x="590" y="1154"/>
                  </a:lnTo>
                  <a:lnTo>
                    <a:pt x="597" y="1152"/>
                  </a:lnTo>
                  <a:lnTo>
                    <a:pt x="604" y="1148"/>
                  </a:lnTo>
                  <a:lnTo>
                    <a:pt x="611" y="1146"/>
                  </a:lnTo>
                  <a:lnTo>
                    <a:pt x="617" y="1143"/>
                  </a:lnTo>
                  <a:lnTo>
                    <a:pt x="624" y="1141"/>
                  </a:lnTo>
                  <a:lnTo>
                    <a:pt x="631" y="1137"/>
                  </a:lnTo>
                  <a:lnTo>
                    <a:pt x="638" y="1134"/>
                  </a:lnTo>
                  <a:lnTo>
                    <a:pt x="645" y="1132"/>
                  </a:lnTo>
                  <a:lnTo>
                    <a:pt x="652" y="1128"/>
                  </a:lnTo>
                  <a:lnTo>
                    <a:pt x="659" y="1125"/>
                  </a:lnTo>
                  <a:lnTo>
                    <a:pt x="666" y="1122"/>
                  </a:lnTo>
                  <a:lnTo>
                    <a:pt x="674" y="1119"/>
                  </a:lnTo>
                  <a:lnTo>
                    <a:pt x="681" y="1115"/>
                  </a:lnTo>
                  <a:lnTo>
                    <a:pt x="688" y="1112"/>
                  </a:lnTo>
                  <a:lnTo>
                    <a:pt x="695" y="1109"/>
                  </a:lnTo>
                  <a:lnTo>
                    <a:pt x="702" y="1105"/>
                  </a:lnTo>
                  <a:lnTo>
                    <a:pt x="709" y="1102"/>
                  </a:lnTo>
                  <a:lnTo>
                    <a:pt x="716" y="1099"/>
                  </a:lnTo>
                  <a:lnTo>
                    <a:pt x="723" y="1094"/>
                  </a:lnTo>
                  <a:lnTo>
                    <a:pt x="731" y="1091"/>
                  </a:lnTo>
                  <a:lnTo>
                    <a:pt x="738" y="1088"/>
                  </a:lnTo>
                  <a:lnTo>
                    <a:pt x="745" y="1084"/>
                  </a:lnTo>
                  <a:lnTo>
                    <a:pt x="752" y="1080"/>
                  </a:lnTo>
                  <a:lnTo>
                    <a:pt x="759" y="1076"/>
                  </a:lnTo>
                  <a:lnTo>
                    <a:pt x="764" y="1072"/>
                  </a:lnTo>
                  <a:lnTo>
                    <a:pt x="772" y="1068"/>
                  </a:lnTo>
                  <a:lnTo>
                    <a:pt x="779" y="1064"/>
                  </a:lnTo>
                  <a:lnTo>
                    <a:pt x="786" y="1060"/>
                  </a:lnTo>
                  <a:lnTo>
                    <a:pt x="793" y="1055"/>
                  </a:lnTo>
                  <a:lnTo>
                    <a:pt x="800" y="1051"/>
                  </a:lnTo>
                  <a:lnTo>
                    <a:pt x="807" y="1048"/>
                  </a:lnTo>
                  <a:lnTo>
                    <a:pt x="814" y="1043"/>
                  </a:lnTo>
                  <a:lnTo>
                    <a:pt x="821" y="1039"/>
                  </a:lnTo>
                  <a:lnTo>
                    <a:pt x="829" y="1034"/>
                  </a:lnTo>
                  <a:lnTo>
                    <a:pt x="836" y="1030"/>
                  </a:lnTo>
                  <a:lnTo>
                    <a:pt x="843" y="1026"/>
                  </a:lnTo>
                  <a:lnTo>
                    <a:pt x="850" y="1021"/>
                  </a:lnTo>
                  <a:lnTo>
                    <a:pt x="857" y="1017"/>
                  </a:lnTo>
                  <a:lnTo>
                    <a:pt x="864" y="1011"/>
                  </a:lnTo>
                  <a:lnTo>
                    <a:pt x="871" y="1007"/>
                  </a:lnTo>
                  <a:lnTo>
                    <a:pt x="878" y="1002"/>
                  </a:lnTo>
                  <a:lnTo>
                    <a:pt x="884" y="997"/>
                  </a:lnTo>
                  <a:lnTo>
                    <a:pt x="891" y="992"/>
                  </a:lnTo>
                  <a:lnTo>
                    <a:pt x="898" y="987"/>
                  </a:lnTo>
                  <a:lnTo>
                    <a:pt x="905" y="982"/>
                  </a:lnTo>
                  <a:lnTo>
                    <a:pt x="912" y="977"/>
                  </a:lnTo>
                  <a:lnTo>
                    <a:pt x="919" y="971"/>
                  </a:lnTo>
                  <a:lnTo>
                    <a:pt x="927" y="967"/>
                  </a:lnTo>
                  <a:lnTo>
                    <a:pt x="934" y="961"/>
                  </a:lnTo>
                  <a:lnTo>
                    <a:pt x="941" y="956"/>
                  </a:lnTo>
                  <a:lnTo>
                    <a:pt x="948" y="950"/>
                  </a:lnTo>
                  <a:lnTo>
                    <a:pt x="955" y="946"/>
                  </a:lnTo>
                  <a:lnTo>
                    <a:pt x="962" y="940"/>
                  </a:lnTo>
                  <a:lnTo>
                    <a:pt x="969" y="934"/>
                  </a:lnTo>
                  <a:lnTo>
                    <a:pt x="976" y="928"/>
                  </a:lnTo>
                  <a:lnTo>
                    <a:pt x="984" y="923"/>
                  </a:lnTo>
                  <a:lnTo>
                    <a:pt x="991" y="917"/>
                  </a:lnTo>
                  <a:lnTo>
                    <a:pt x="996" y="911"/>
                  </a:lnTo>
                  <a:lnTo>
                    <a:pt x="1003" y="905"/>
                  </a:lnTo>
                  <a:lnTo>
                    <a:pt x="1010" y="899"/>
                  </a:lnTo>
                  <a:lnTo>
                    <a:pt x="1017" y="894"/>
                  </a:lnTo>
                  <a:lnTo>
                    <a:pt x="1025" y="887"/>
                  </a:lnTo>
                  <a:lnTo>
                    <a:pt x="1032" y="882"/>
                  </a:lnTo>
                  <a:lnTo>
                    <a:pt x="1039" y="876"/>
                  </a:lnTo>
                  <a:lnTo>
                    <a:pt x="1046" y="869"/>
                  </a:lnTo>
                  <a:lnTo>
                    <a:pt x="1053" y="863"/>
                  </a:lnTo>
                  <a:lnTo>
                    <a:pt x="1060" y="857"/>
                  </a:lnTo>
                  <a:lnTo>
                    <a:pt x="1067" y="851"/>
                  </a:lnTo>
                  <a:lnTo>
                    <a:pt x="1074" y="844"/>
                  </a:lnTo>
                  <a:lnTo>
                    <a:pt x="1082" y="837"/>
                  </a:lnTo>
                  <a:lnTo>
                    <a:pt x="1089" y="832"/>
                  </a:lnTo>
                  <a:lnTo>
                    <a:pt x="1096" y="825"/>
                  </a:lnTo>
                  <a:lnTo>
                    <a:pt x="1103" y="818"/>
                  </a:lnTo>
                  <a:lnTo>
                    <a:pt x="1110" y="812"/>
                  </a:lnTo>
                  <a:lnTo>
                    <a:pt x="1117" y="805"/>
                  </a:lnTo>
                  <a:lnTo>
                    <a:pt x="1124" y="798"/>
                  </a:lnTo>
                  <a:lnTo>
                    <a:pt x="1130" y="792"/>
                  </a:lnTo>
                  <a:lnTo>
                    <a:pt x="1137" y="785"/>
                  </a:lnTo>
                  <a:lnTo>
                    <a:pt x="1144" y="779"/>
                  </a:lnTo>
                  <a:lnTo>
                    <a:pt x="1151" y="771"/>
                  </a:lnTo>
                  <a:lnTo>
                    <a:pt x="1158" y="764"/>
                  </a:lnTo>
                  <a:lnTo>
                    <a:pt x="1165" y="757"/>
                  </a:lnTo>
                  <a:lnTo>
                    <a:pt x="1172" y="751"/>
                  </a:lnTo>
                  <a:lnTo>
                    <a:pt x="1180" y="743"/>
                  </a:lnTo>
                  <a:lnTo>
                    <a:pt x="1187" y="736"/>
                  </a:lnTo>
                  <a:lnTo>
                    <a:pt x="1194" y="729"/>
                  </a:lnTo>
                  <a:lnTo>
                    <a:pt x="1201" y="722"/>
                  </a:lnTo>
                  <a:lnTo>
                    <a:pt x="1208" y="714"/>
                  </a:lnTo>
                  <a:lnTo>
                    <a:pt x="1215" y="708"/>
                  </a:lnTo>
                  <a:lnTo>
                    <a:pt x="1222" y="700"/>
                  </a:lnTo>
                  <a:lnTo>
                    <a:pt x="1230" y="692"/>
                  </a:lnTo>
                  <a:lnTo>
                    <a:pt x="1237" y="686"/>
                  </a:lnTo>
                  <a:lnTo>
                    <a:pt x="1244" y="678"/>
                  </a:lnTo>
                  <a:lnTo>
                    <a:pt x="1251" y="671"/>
                  </a:lnTo>
                  <a:lnTo>
                    <a:pt x="1258" y="663"/>
                  </a:lnTo>
                  <a:lnTo>
                    <a:pt x="1263" y="656"/>
                  </a:lnTo>
                  <a:lnTo>
                    <a:pt x="1270" y="648"/>
                  </a:lnTo>
                  <a:lnTo>
                    <a:pt x="1278" y="641"/>
                  </a:lnTo>
                  <a:lnTo>
                    <a:pt x="1285" y="633"/>
                  </a:lnTo>
                  <a:lnTo>
                    <a:pt x="1292" y="626"/>
                  </a:lnTo>
                  <a:lnTo>
                    <a:pt x="1299" y="618"/>
                  </a:lnTo>
                  <a:lnTo>
                    <a:pt x="1306" y="610"/>
                  </a:lnTo>
                  <a:lnTo>
                    <a:pt x="1313" y="602"/>
                  </a:lnTo>
                  <a:lnTo>
                    <a:pt x="1320" y="596"/>
                  </a:lnTo>
                  <a:lnTo>
                    <a:pt x="1328" y="588"/>
                  </a:lnTo>
                  <a:lnTo>
                    <a:pt x="1335" y="580"/>
                  </a:lnTo>
                  <a:lnTo>
                    <a:pt x="1342" y="573"/>
                  </a:lnTo>
                  <a:lnTo>
                    <a:pt x="1349" y="565"/>
                  </a:lnTo>
                  <a:lnTo>
                    <a:pt x="1356" y="557"/>
                  </a:lnTo>
                  <a:lnTo>
                    <a:pt x="1363" y="549"/>
                  </a:lnTo>
                  <a:lnTo>
                    <a:pt x="1370" y="542"/>
                  </a:lnTo>
                  <a:lnTo>
                    <a:pt x="1376" y="534"/>
                  </a:lnTo>
                  <a:lnTo>
                    <a:pt x="1383" y="526"/>
                  </a:lnTo>
                  <a:lnTo>
                    <a:pt x="1390" y="518"/>
                  </a:lnTo>
                  <a:lnTo>
                    <a:pt x="1397" y="511"/>
                  </a:lnTo>
                  <a:lnTo>
                    <a:pt x="1404" y="503"/>
                  </a:lnTo>
                  <a:lnTo>
                    <a:pt x="1411" y="495"/>
                  </a:lnTo>
                  <a:lnTo>
                    <a:pt x="1418" y="487"/>
                  </a:lnTo>
                  <a:lnTo>
                    <a:pt x="1426" y="480"/>
                  </a:lnTo>
                  <a:lnTo>
                    <a:pt x="1433" y="472"/>
                  </a:lnTo>
                  <a:lnTo>
                    <a:pt x="1440" y="464"/>
                  </a:lnTo>
                  <a:lnTo>
                    <a:pt x="1447" y="456"/>
                  </a:lnTo>
                  <a:lnTo>
                    <a:pt x="1454" y="449"/>
                  </a:lnTo>
                  <a:lnTo>
                    <a:pt x="1461" y="441"/>
                  </a:lnTo>
                  <a:lnTo>
                    <a:pt x="1468" y="433"/>
                  </a:lnTo>
                  <a:lnTo>
                    <a:pt x="1475" y="425"/>
                  </a:lnTo>
                  <a:lnTo>
                    <a:pt x="1483" y="418"/>
                  </a:lnTo>
                  <a:lnTo>
                    <a:pt x="1490" y="410"/>
                  </a:lnTo>
                  <a:lnTo>
                    <a:pt x="1495" y="402"/>
                  </a:lnTo>
                  <a:lnTo>
                    <a:pt x="1502" y="394"/>
                  </a:lnTo>
                  <a:lnTo>
                    <a:pt x="1509" y="388"/>
                  </a:lnTo>
                  <a:lnTo>
                    <a:pt x="1516" y="380"/>
                  </a:lnTo>
                  <a:lnTo>
                    <a:pt x="1524" y="372"/>
                  </a:lnTo>
                  <a:lnTo>
                    <a:pt x="1531" y="364"/>
                  </a:lnTo>
                  <a:lnTo>
                    <a:pt x="1538" y="357"/>
                  </a:lnTo>
                  <a:lnTo>
                    <a:pt x="1545" y="350"/>
                  </a:lnTo>
                  <a:lnTo>
                    <a:pt x="1552" y="342"/>
                  </a:lnTo>
                  <a:lnTo>
                    <a:pt x="1559" y="334"/>
                  </a:lnTo>
                  <a:lnTo>
                    <a:pt x="1566" y="328"/>
                  </a:lnTo>
                  <a:lnTo>
                    <a:pt x="1573" y="320"/>
                  </a:lnTo>
                  <a:lnTo>
                    <a:pt x="1581" y="313"/>
                  </a:lnTo>
                  <a:lnTo>
                    <a:pt x="1588" y="306"/>
                  </a:lnTo>
                  <a:lnTo>
                    <a:pt x="1595" y="298"/>
                  </a:lnTo>
                  <a:lnTo>
                    <a:pt x="1602" y="291"/>
                  </a:lnTo>
                  <a:lnTo>
                    <a:pt x="1609" y="285"/>
                  </a:lnTo>
                  <a:lnTo>
                    <a:pt x="1616" y="277"/>
                  </a:lnTo>
                  <a:lnTo>
                    <a:pt x="1623" y="270"/>
                  </a:lnTo>
                  <a:lnTo>
                    <a:pt x="1630" y="264"/>
                  </a:lnTo>
                  <a:lnTo>
                    <a:pt x="1636" y="256"/>
                  </a:lnTo>
                  <a:lnTo>
                    <a:pt x="1643" y="249"/>
                  </a:lnTo>
                  <a:lnTo>
                    <a:pt x="1650" y="243"/>
                  </a:lnTo>
                  <a:lnTo>
                    <a:pt x="1657" y="236"/>
                  </a:lnTo>
                  <a:lnTo>
                    <a:pt x="1664" y="229"/>
                  </a:lnTo>
                  <a:lnTo>
                    <a:pt x="1671" y="223"/>
                  </a:lnTo>
                  <a:lnTo>
                    <a:pt x="1679" y="217"/>
                  </a:lnTo>
                  <a:lnTo>
                    <a:pt x="1686" y="210"/>
                  </a:lnTo>
                  <a:lnTo>
                    <a:pt x="1693" y="204"/>
                  </a:lnTo>
                  <a:lnTo>
                    <a:pt x="1700" y="197"/>
                  </a:lnTo>
                  <a:lnTo>
                    <a:pt x="1707" y="192"/>
                  </a:lnTo>
                  <a:lnTo>
                    <a:pt x="1714" y="185"/>
                  </a:lnTo>
                  <a:lnTo>
                    <a:pt x="1721" y="179"/>
                  </a:lnTo>
                  <a:lnTo>
                    <a:pt x="1728" y="173"/>
                  </a:lnTo>
                  <a:lnTo>
                    <a:pt x="1736" y="167"/>
                  </a:lnTo>
                  <a:lnTo>
                    <a:pt x="1743" y="161"/>
                  </a:lnTo>
                  <a:lnTo>
                    <a:pt x="1750" y="155"/>
                  </a:lnTo>
                  <a:lnTo>
                    <a:pt x="1755" y="150"/>
                  </a:lnTo>
                  <a:lnTo>
                    <a:pt x="1762" y="144"/>
                  </a:lnTo>
                  <a:lnTo>
                    <a:pt x="1769" y="138"/>
                  </a:lnTo>
                  <a:lnTo>
                    <a:pt x="1777" y="133"/>
                  </a:lnTo>
                  <a:lnTo>
                    <a:pt x="1784" y="127"/>
                  </a:lnTo>
                  <a:lnTo>
                    <a:pt x="1791" y="123"/>
                  </a:lnTo>
                  <a:lnTo>
                    <a:pt x="1798" y="117"/>
                  </a:lnTo>
                  <a:lnTo>
                    <a:pt x="1805" y="112"/>
                  </a:lnTo>
                  <a:lnTo>
                    <a:pt x="1812" y="107"/>
                  </a:lnTo>
                  <a:lnTo>
                    <a:pt x="1819" y="102"/>
                  </a:lnTo>
                  <a:lnTo>
                    <a:pt x="1826" y="97"/>
                  </a:lnTo>
                  <a:lnTo>
                    <a:pt x="1834" y="93"/>
                  </a:lnTo>
                  <a:lnTo>
                    <a:pt x="1841" y="89"/>
                  </a:lnTo>
                  <a:lnTo>
                    <a:pt x="1848" y="84"/>
                  </a:lnTo>
                  <a:lnTo>
                    <a:pt x="1855" y="80"/>
                  </a:lnTo>
                  <a:lnTo>
                    <a:pt x="1862" y="75"/>
                  </a:lnTo>
                  <a:lnTo>
                    <a:pt x="1867" y="71"/>
                  </a:lnTo>
                  <a:lnTo>
                    <a:pt x="1875" y="68"/>
                  </a:lnTo>
                  <a:lnTo>
                    <a:pt x="1882" y="63"/>
                  </a:lnTo>
                  <a:lnTo>
                    <a:pt x="1889" y="60"/>
                  </a:lnTo>
                  <a:lnTo>
                    <a:pt x="1896" y="55"/>
                  </a:lnTo>
                  <a:lnTo>
                    <a:pt x="1903" y="52"/>
                  </a:lnTo>
                  <a:lnTo>
                    <a:pt x="1910" y="49"/>
                  </a:lnTo>
                  <a:lnTo>
                    <a:pt x="1917" y="45"/>
                  </a:lnTo>
                  <a:lnTo>
                    <a:pt x="1924" y="42"/>
                  </a:lnTo>
                  <a:lnTo>
                    <a:pt x="1932" y="39"/>
                  </a:lnTo>
                  <a:lnTo>
                    <a:pt x="1939" y="35"/>
                  </a:lnTo>
                  <a:lnTo>
                    <a:pt x="1946" y="33"/>
                  </a:lnTo>
                  <a:lnTo>
                    <a:pt x="1953" y="30"/>
                  </a:lnTo>
                  <a:lnTo>
                    <a:pt x="1960" y="27"/>
                  </a:lnTo>
                  <a:lnTo>
                    <a:pt x="1967" y="24"/>
                  </a:lnTo>
                  <a:lnTo>
                    <a:pt x="1974" y="22"/>
                  </a:lnTo>
                  <a:lnTo>
                    <a:pt x="1981" y="20"/>
                  </a:lnTo>
                  <a:lnTo>
                    <a:pt x="1989" y="18"/>
                  </a:lnTo>
                  <a:lnTo>
                    <a:pt x="1996" y="16"/>
                  </a:lnTo>
                  <a:lnTo>
                    <a:pt x="2001" y="13"/>
                  </a:lnTo>
                  <a:lnTo>
                    <a:pt x="2008" y="12"/>
                  </a:lnTo>
                  <a:lnTo>
                    <a:pt x="2015" y="10"/>
                  </a:lnTo>
                  <a:lnTo>
                    <a:pt x="2022" y="9"/>
                  </a:lnTo>
                  <a:lnTo>
                    <a:pt x="2030" y="7"/>
                  </a:lnTo>
                  <a:lnTo>
                    <a:pt x="2037" y="6"/>
                  </a:lnTo>
                  <a:lnTo>
                    <a:pt x="2044" y="4"/>
                  </a:lnTo>
                  <a:lnTo>
                    <a:pt x="2051" y="3"/>
                  </a:lnTo>
                  <a:lnTo>
                    <a:pt x="2058" y="2"/>
                  </a:lnTo>
                  <a:lnTo>
                    <a:pt x="2065" y="1"/>
                  </a:lnTo>
                  <a:lnTo>
                    <a:pt x="2072" y="1"/>
                  </a:lnTo>
                  <a:lnTo>
                    <a:pt x="2079" y="1"/>
                  </a:lnTo>
                  <a:lnTo>
                    <a:pt x="2087" y="0"/>
                  </a:lnTo>
                  <a:lnTo>
                    <a:pt x="2094" y="0"/>
                  </a:lnTo>
                  <a:lnTo>
                    <a:pt x="2101" y="0"/>
                  </a:lnTo>
                  <a:lnTo>
                    <a:pt x="2108" y="0"/>
                  </a:lnTo>
                  <a:lnTo>
                    <a:pt x="2115" y="0"/>
                  </a:lnTo>
                  <a:lnTo>
                    <a:pt x="2122" y="0"/>
                  </a:lnTo>
                  <a:lnTo>
                    <a:pt x="2129" y="0"/>
                  </a:lnTo>
                  <a:lnTo>
                    <a:pt x="2135" y="1"/>
                  </a:lnTo>
                  <a:lnTo>
                    <a:pt x="2142" y="1"/>
                  </a:lnTo>
                  <a:lnTo>
                    <a:pt x="2149" y="1"/>
                  </a:lnTo>
                  <a:lnTo>
                    <a:pt x="2156" y="2"/>
                  </a:lnTo>
                  <a:lnTo>
                    <a:pt x="2163" y="3"/>
                  </a:lnTo>
                  <a:lnTo>
                    <a:pt x="2170" y="4"/>
                  </a:lnTo>
                  <a:lnTo>
                    <a:pt x="2177" y="6"/>
                  </a:lnTo>
                  <a:lnTo>
                    <a:pt x="2185" y="7"/>
                  </a:lnTo>
                  <a:lnTo>
                    <a:pt x="2192" y="9"/>
                  </a:lnTo>
                  <a:lnTo>
                    <a:pt x="2199" y="10"/>
                  </a:lnTo>
                  <a:lnTo>
                    <a:pt x="2206" y="12"/>
                  </a:lnTo>
                  <a:lnTo>
                    <a:pt x="2213" y="13"/>
                  </a:lnTo>
                  <a:lnTo>
                    <a:pt x="2220" y="16"/>
                  </a:lnTo>
                  <a:lnTo>
                    <a:pt x="2227" y="18"/>
                  </a:lnTo>
                  <a:lnTo>
                    <a:pt x="2235" y="20"/>
                  </a:lnTo>
                  <a:lnTo>
                    <a:pt x="2242" y="22"/>
                  </a:lnTo>
                  <a:lnTo>
                    <a:pt x="2247" y="24"/>
                  </a:lnTo>
                  <a:lnTo>
                    <a:pt x="2254" y="27"/>
                  </a:lnTo>
                  <a:lnTo>
                    <a:pt x="2261" y="30"/>
                  </a:lnTo>
                  <a:lnTo>
                    <a:pt x="2268" y="33"/>
                  </a:lnTo>
                  <a:lnTo>
                    <a:pt x="2275" y="35"/>
                  </a:lnTo>
                  <a:lnTo>
                    <a:pt x="2283" y="39"/>
                  </a:lnTo>
                  <a:lnTo>
                    <a:pt x="2290" y="42"/>
                  </a:lnTo>
                  <a:lnTo>
                    <a:pt x="2297" y="45"/>
                  </a:lnTo>
                  <a:lnTo>
                    <a:pt x="2304" y="49"/>
                  </a:lnTo>
                  <a:lnTo>
                    <a:pt x="2311" y="52"/>
                  </a:lnTo>
                  <a:lnTo>
                    <a:pt x="2318" y="55"/>
                  </a:lnTo>
                  <a:lnTo>
                    <a:pt x="2325" y="60"/>
                  </a:lnTo>
                  <a:lnTo>
                    <a:pt x="2333" y="63"/>
                  </a:lnTo>
                  <a:lnTo>
                    <a:pt x="2340" y="68"/>
                  </a:lnTo>
                  <a:lnTo>
                    <a:pt x="2347" y="71"/>
                  </a:lnTo>
                  <a:lnTo>
                    <a:pt x="2354" y="75"/>
                  </a:lnTo>
                  <a:lnTo>
                    <a:pt x="2361" y="80"/>
                  </a:lnTo>
                  <a:lnTo>
                    <a:pt x="2366" y="84"/>
                  </a:lnTo>
                  <a:lnTo>
                    <a:pt x="2373" y="89"/>
                  </a:lnTo>
                  <a:lnTo>
                    <a:pt x="2381" y="93"/>
                  </a:lnTo>
                  <a:lnTo>
                    <a:pt x="2388" y="97"/>
                  </a:lnTo>
                  <a:lnTo>
                    <a:pt x="2395" y="102"/>
                  </a:lnTo>
                  <a:lnTo>
                    <a:pt x="2402" y="107"/>
                  </a:lnTo>
                  <a:lnTo>
                    <a:pt x="2409" y="112"/>
                  </a:lnTo>
                  <a:lnTo>
                    <a:pt x="2416" y="117"/>
                  </a:lnTo>
                  <a:lnTo>
                    <a:pt x="2423" y="123"/>
                  </a:lnTo>
                  <a:lnTo>
                    <a:pt x="2431" y="127"/>
                  </a:lnTo>
                  <a:lnTo>
                    <a:pt x="2438" y="133"/>
                  </a:lnTo>
                  <a:lnTo>
                    <a:pt x="2445" y="138"/>
                  </a:lnTo>
                  <a:lnTo>
                    <a:pt x="2452" y="144"/>
                  </a:lnTo>
                  <a:lnTo>
                    <a:pt x="2459" y="150"/>
                  </a:lnTo>
                  <a:lnTo>
                    <a:pt x="2466" y="155"/>
                  </a:lnTo>
                  <a:lnTo>
                    <a:pt x="2473" y="161"/>
                  </a:lnTo>
                  <a:lnTo>
                    <a:pt x="2480" y="167"/>
                  </a:lnTo>
                  <a:lnTo>
                    <a:pt x="2488" y="173"/>
                  </a:lnTo>
                  <a:lnTo>
                    <a:pt x="2495" y="179"/>
                  </a:lnTo>
                  <a:lnTo>
                    <a:pt x="2502" y="185"/>
                  </a:lnTo>
                  <a:lnTo>
                    <a:pt x="2507" y="192"/>
                  </a:lnTo>
                  <a:lnTo>
                    <a:pt x="2514" y="197"/>
                  </a:lnTo>
                  <a:lnTo>
                    <a:pt x="2521" y="204"/>
                  </a:lnTo>
                  <a:lnTo>
                    <a:pt x="2529" y="210"/>
                  </a:lnTo>
                  <a:lnTo>
                    <a:pt x="2536" y="217"/>
                  </a:lnTo>
                  <a:lnTo>
                    <a:pt x="2543" y="223"/>
                  </a:lnTo>
                  <a:lnTo>
                    <a:pt x="2550" y="229"/>
                  </a:lnTo>
                  <a:lnTo>
                    <a:pt x="2557" y="236"/>
                  </a:lnTo>
                  <a:lnTo>
                    <a:pt x="2564" y="243"/>
                  </a:lnTo>
                  <a:lnTo>
                    <a:pt x="2571" y="249"/>
                  </a:lnTo>
                  <a:lnTo>
                    <a:pt x="2578" y="256"/>
                  </a:lnTo>
                  <a:lnTo>
                    <a:pt x="2586" y="264"/>
                  </a:lnTo>
                  <a:lnTo>
                    <a:pt x="2593" y="270"/>
                  </a:lnTo>
                  <a:lnTo>
                    <a:pt x="2600" y="277"/>
                  </a:lnTo>
                  <a:lnTo>
                    <a:pt x="2607" y="285"/>
                  </a:lnTo>
                  <a:lnTo>
                    <a:pt x="2614" y="291"/>
                  </a:lnTo>
                  <a:lnTo>
                    <a:pt x="2621" y="298"/>
                  </a:lnTo>
                  <a:lnTo>
                    <a:pt x="2627" y="306"/>
                  </a:lnTo>
                  <a:lnTo>
                    <a:pt x="2634" y="313"/>
                  </a:lnTo>
                  <a:lnTo>
                    <a:pt x="2641" y="320"/>
                  </a:lnTo>
                  <a:lnTo>
                    <a:pt x="2648" y="328"/>
                  </a:lnTo>
                  <a:lnTo>
                    <a:pt x="2655" y="334"/>
                  </a:lnTo>
                  <a:lnTo>
                    <a:pt x="2662" y="342"/>
                  </a:lnTo>
                  <a:lnTo>
                    <a:pt x="2669" y="350"/>
                  </a:lnTo>
                  <a:lnTo>
                    <a:pt x="2676" y="357"/>
                  </a:lnTo>
                  <a:lnTo>
                    <a:pt x="2684" y="364"/>
                  </a:lnTo>
                  <a:lnTo>
                    <a:pt x="2691" y="372"/>
                  </a:lnTo>
                  <a:lnTo>
                    <a:pt x="2698" y="380"/>
                  </a:lnTo>
                  <a:lnTo>
                    <a:pt x="2705" y="388"/>
                  </a:lnTo>
                  <a:lnTo>
                    <a:pt x="2712" y="394"/>
                  </a:lnTo>
                  <a:lnTo>
                    <a:pt x="2719" y="402"/>
                  </a:lnTo>
                  <a:lnTo>
                    <a:pt x="2726" y="410"/>
                  </a:lnTo>
                  <a:lnTo>
                    <a:pt x="2733" y="418"/>
                  </a:lnTo>
                  <a:lnTo>
                    <a:pt x="2739" y="425"/>
                  </a:lnTo>
                  <a:lnTo>
                    <a:pt x="2746" y="433"/>
                  </a:lnTo>
                  <a:lnTo>
                    <a:pt x="2753" y="441"/>
                  </a:lnTo>
                  <a:lnTo>
                    <a:pt x="2760" y="449"/>
                  </a:lnTo>
                  <a:lnTo>
                    <a:pt x="2767" y="456"/>
                  </a:lnTo>
                  <a:lnTo>
                    <a:pt x="2774" y="464"/>
                  </a:lnTo>
                  <a:lnTo>
                    <a:pt x="2782" y="472"/>
                  </a:lnTo>
                  <a:lnTo>
                    <a:pt x="2789" y="480"/>
                  </a:lnTo>
                  <a:lnTo>
                    <a:pt x="2796" y="487"/>
                  </a:lnTo>
                  <a:lnTo>
                    <a:pt x="2803" y="495"/>
                  </a:lnTo>
                  <a:lnTo>
                    <a:pt x="2810" y="503"/>
                  </a:lnTo>
                  <a:lnTo>
                    <a:pt x="2817" y="511"/>
                  </a:lnTo>
                  <a:lnTo>
                    <a:pt x="2824" y="518"/>
                  </a:lnTo>
                  <a:lnTo>
                    <a:pt x="2831" y="526"/>
                  </a:lnTo>
                  <a:lnTo>
                    <a:pt x="2839" y="534"/>
                  </a:lnTo>
                  <a:lnTo>
                    <a:pt x="2846" y="542"/>
                  </a:lnTo>
                  <a:lnTo>
                    <a:pt x="2853" y="549"/>
                  </a:lnTo>
                  <a:lnTo>
                    <a:pt x="2860" y="557"/>
                  </a:lnTo>
                  <a:lnTo>
                    <a:pt x="2867" y="565"/>
                  </a:lnTo>
                  <a:lnTo>
                    <a:pt x="2872" y="573"/>
                  </a:lnTo>
                  <a:lnTo>
                    <a:pt x="2880" y="580"/>
                  </a:lnTo>
                  <a:lnTo>
                    <a:pt x="2887" y="588"/>
                  </a:lnTo>
                  <a:lnTo>
                    <a:pt x="2894" y="596"/>
                  </a:lnTo>
                  <a:lnTo>
                    <a:pt x="2901" y="602"/>
                  </a:lnTo>
                  <a:lnTo>
                    <a:pt x="2908" y="610"/>
                  </a:lnTo>
                  <a:lnTo>
                    <a:pt x="2915" y="618"/>
                  </a:lnTo>
                  <a:lnTo>
                    <a:pt x="2922" y="626"/>
                  </a:lnTo>
                  <a:lnTo>
                    <a:pt x="2929" y="633"/>
                  </a:lnTo>
                  <a:lnTo>
                    <a:pt x="2937" y="641"/>
                  </a:lnTo>
                  <a:lnTo>
                    <a:pt x="2944" y="648"/>
                  </a:lnTo>
                  <a:lnTo>
                    <a:pt x="2951" y="656"/>
                  </a:lnTo>
                  <a:lnTo>
                    <a:pt x="2958" y="663"/>
                  </a:lnTo>
                  <a:lnTo>
                    <a:pt x="2965" y="671"/>
                  </a:lnTo>
                  <a:lnTo>
                    <a:pt x="2972" y="678"/>
                  </a:lnTo>
                  <a:lnTo>
                    <a:pt x="2979" y="686"/>
                  </a:lnTo>
                  <a:lnTo>
                    <a:pt x="2986" y="692"/>
                  </a:lnTo>
                  <a:lnTo>
                    <a:pt x="2994" y="700"/>
                  </a:lnTo>
                  <a:lnTo>
                    <a:pt x="3001" y="708"/>
                  </a:lnTo>
                  <a:lnTo>
                    <a:pt x="3006" y="714"/>
                  </a:lnTo>
                  <a:lnTo>
                    <a:pt x="3013" y="722"/>
                  </a:lnTo>
                  <a:lnTo>
                    <a:pt x="3020" y="729"/>
                  </a:lnTo>
                  <a:lnTo>
                    <a:pt x="3027" y="736"/>
                  </a:lnTo>
                  <a:lnTo>
                    <a:pt x="3035" y="743"/>
                  </a:lnTo>
                  <a:lnTo>
                    <a:pt x="3042" y="751"/>
                  </a:lnTo>
                  <a:lnTo>
                    <a:pt x="3049" y="757"/>
                  </a:lnTo>
                  <a:lnTo>
                    <a:pt x="3056" y="764"/>
                  </a:lnTo>
                  <a:lnTo>
                    <a:pt x="3063" y="771"/>
                  </a:lnTo>
                  <a:lnTo>
                    <a:pt x="3070" y="779"/>
                  </a:lnTo>
                  <a:lnTo>
                    <a:pt x="3077" y="785"/>
                  </a:lnTo>
                  <a:lnTo>
                    <a:pt x="3084" y="792"/>
                  </a:lnTo>
                  <a:lnTo>
                    <a:pt x="3092" y="798"/>
                  </a:lnTo>
                  <a:lnTo>
                    <a:pt x="3099" y="805"/>
                  </a:lnTo>
                  <a:lnTo>
                    <a:pt x="3106" y="812"/>
                  </a:lnTo>
                  <a:lnTo>
                    <a:pt x="3113" y="818"/>
                  </a:lnTo>
                  <a:lnTo>
                    <a:pt x="3118" y="825"/>
                  </a:lnTo>
                  <a:lnTo>
                    <a:pt x="3125" y="832"/>
                  </a:lnTo>
                  <a:lnTo>
                    <a:pt x="3133" y="837"/>
                  </a:lnTo>
                  <a:lnTo>
                    <a:pt x="3140" y="844"/>
                  </a:lnTo>
                  <a:lnTo>
                    <a:pt x="3147" y="851"/>
                  </a:lnTo>
                  <a:lnTo>
                    <a:pt x="3154" y="857"/>
                  </a:lnTo>
                  <a:lnTo>
                    <a:pt x="3161" y="863"/>
                  </a:lnTo>
                  <a:lnTo>
                    <a:pt x="3168" y="869"/>
                  </a:lnTo>
                  <a:lnTo>
                    <a:pt x="3175" y="876"/>
                  </a:lnTo>
                  <a:lnTo>
                    <a:pt x="3182" y="882"/>
                  </a:lnTo>
                  <a:lnTo>
                    <a:pt x="3190" y="887"/>
                  </a:lnTo>
                  <a:lnTo>
                    <a:pt x="3197" y="894"/>
                  </a:lnTo>
                  <a:lnTo>
                    <a:pt x="3204" y="899"/>
                  </a:lnTo>
                  <a:lnTo>
                    <a:pt x="3211" y="905"/>
                  </a:lnTo>
                  <a:lnTo>
                    <a:pt x="3218" y="911"/>
                  </a:lnTo>
                  <a:lnTo>
                    <a:pt x="3225" y="917"/>
                  </a:lnTo>
                  <a:lnTo>
                    <a:pt x="3232" y="923"/>
                  </a:lnTo>
                  <a:lnTo>
                    <a:pt x="3238" y="928"/>
                  </a:lnTo>
                  <a:lnTo>
                    <a:pt x="3245" y="934"/>
                  </a:lnTo>
                  <a:lnTo>
                    <a:pt x="3252" y="940"/>
                  </a:lnTo>
                  <a:lnTo>
                    <a:pt x="3259" y="946"/>
                  </a:lnTo>
                  <a:lnTo>
                    <a:pt x="3266" y="950"/>
                  </a:lnTo>
                  <a:lnTo>
                    <a:pt x="3273" y="956"/>
                  </a:lnTo>
                  <a:lnTo>
                    <a:pt x="3280" y="961"/>
                  </a:lnTo>
                  <a:lnTo>
                    <a:pt x="3288" y="967"/>
                  </a:lnTo>
                  <a:lnTo>
                    <a:pt x="3295" y="971"/>
                  </a:lnTo>
                  <a:lnTo>
                    <a:pt x="3302" y="977"/>
                  </a:lnTo>
                  <a:lnTo>
                    <a:pt x="3309" y="982"/>
                  </a:lnTo>
                  <a:lnTo>
                    <a:pt x="3316" y="987"/>
                  </a:lnTo>
                  <a:lnTo>
                    <a:pt x="3323" y="992"/>
                  </a:lnTo>
                  <a:lnTo>
                    <a:pt x="3330" y="997"/>
                  </a:lnTo>
                  <a:lnTo>
                    <a:pt x="3338" y="1002"/>
                  </a:lnTo>
                  <a:lnTo>
                    <a:pt x="3345" y="1007"/>
                  </a:lnTo>
                  <a:lnTo>
                    <a:pt x="3352" y="1011"/>
                  </a:lnTo>
                  <a:lnTo>
                    <a:pt x="3359" y="1017"/>
                  </a:lnTo>
                  <a:lnTo>
                    <a:pt x="3366" y="1021"/>
                  </a:lnTo>
                  <a:lnTo>
                    <a:pt x="3373" y="1026"/>
                  </a:lnTo>
                  <a:lnTo>
                    <a:pt x="3380" y="1030"/>
                  </a:lnTo>
                  <a:lnTo>
                    <a:pt x="3386" y="1034"/>
                  </a:lnTo>
                  <a:lnTo>
                    <a:pt x="3393" y="1039"/>
                  </a:lnTo>
                  <a:lnTo>
                    <a:pt x="3400" y="1043"/>
                  </a:lnTo>
                  <a:lnTo>
                    <a:pt x="3407" y="1048"/>
                  </a:lnTo>
                  <a:lnTo>
                    <a:pt x="3414" y="1051"/>
                  </a:lnTo>
                  <a:lnTo>
                    <a:pt x="3421" y="1055"/>
                  </a:lnTo>
                  <a:lnTo>
                    <a:pt x="3428" y="1060"/>
                  </a:lnTo>
                  <a:lnTo>
                    <a:pt x="3436" y="1064"/>
                  </a:lnTo>
                  <a:lnTo>
                    <a:pt x="3443" y="1068"/>
                  </a:lnTo>
                  <a:lnTo>
                    <a:pt x="3450" y="1072"/>
                  </a:lnTo>
                  <a:lnTo>
                    <a:pt x="3457" y="1076"/>
                  </a:lnTo>
                  <a:lnTo>
                    <a:pt x="3464" y="1080"/>
                  </a:lnTo>
                  <a:lnTo>
                    <a:pt x="3471" y="1084"/>
                  </a:lnTo>
                  <a:lnTo>
                    <a:pt x="3478" y="1088"/>
                  </a:lnTo>
                  <a:lnTo>
                    <a:pt x="3485" y="1091"/>
                  </a:lnTo>
                  <a:lnTo>
                    <a:pt x="3493" y="1094"/>
                  </a:lnTo>
                  <a:lnTo>
                    <a:pt x="3498" y="1099"/>
                  </a:lnTo>
                  <a:lnTo>
                    <a:pt x="3505" y="1102"/>
                  </a:lnTo>
                  <a:lnTo>
                    <a:pt x="3505" y="1278"/>
                  </a:lnTo>
                  <a:lnTo>
                    <a:pt x="3498" y="1278"/>
                  </a:lnTo>
                  <a:lnTo>
                    <a:pt x="3493" y="1278"/>
                  </a:lnTo>
                  <a:lnTo>
                    <a:pt x="3485" y="1278"/>
                  </a:lnTo>
                  <a:lnTo>
                    <a:pt x="3478" y="1278"/>
                  </a:lnTo>
                  <a:lnTo>
                    <a:pt x="3471" y="1278"/>
                  </a:lnTo>
                  <a:lnTo>
                    <a:pt x="3464" y="1278"/>
                  </a:lnTo>
                  <a:lnTo>
                    <a:pt x="3457" y="1278"/>
                  </a:lnTo>
                  <a:lnTo>
                    <a:pt x="3450" y="1278"/>
                  </a:lnTo>
                  <a:lnTo>
                    <a:pt x="3443" y="1278"/>
                  </a:lnTo>
                  <a:lnTo>
                    <a:pt x="3436" y="1278"/>
                  </a:lnTo>
                  <a:lnTo>
                    <a:pt x="3428" y="1278"/>
                  </a:lnTo>
                  <a:lnTo>
                    <a:pt x="3421" y="1278"/>
                  </a:lnTo>
                  <a:lnTo>
                    <a:pt x="3414" y="1278"/>
                  </a:lnTo>
                  <a:lnTo>
                    <a:pt x="3407" y="1278"/>
                  </a:lnTo>
                  <a:lnTo>
                    <a:pt x="3400" y="1278"/>
                  </a:lnTo>
                  <a:lnTo>
                    <a:pt x="3393" y="1278"/>
                  </a:lnTo>
                  <a:lnTo>
                    <a:pt x="3386" y="1278"/>
                  </a:lnTo>
                  <a:lnTo>
                    <a:pt x="3380" y="1278"/>
                  </a:lnTo>
                  <a:lnTo>
                    <a:pt x="3373" y="1278"/>
                  </a:lnTo>
                  <a:lnTo>
                    <a:pt x="3366" y="1278"/>
                  </a:lnTo>
                  <a:lnTo>
                    <a:pt x="3359" y="1278"/>
                  </a:lnTo>
                  <a:lnTo>
                    <a:pt x="3352" y="1278"/>
                  </a:lnTo>
                  <a:lnTo>
                    <a:pt x="3345" y="1278"/>
                  </a:lnTo>
                  <a:lnTo>
                    <a:pt x="3338" y="1278"/>
                  </a:lnTo>
                  <a:lnTo>
                    <a:pt x="3330" y="1278"/>
                  </a:lnTo>
                  <a:lnTo>
                    <a:pt x="3323" y="1278"/>
                  </a:lnTo>
                  <a:lnTo>
                    <a:pt x="3316" y="1278"/>
                  </a:lnTo>
                  <a:lnTo>
                    <a:pt x="3309" y="1278"/>
                  </a:lnTo>
                  <a:lnTo>
                    <a:pt x="3302" y="1278"/>
                  </a:lnTo>
                  <a:lnTo>
                    <a:pt x="3295" y="1278"/>
                  </a:lnTo>
                  <a:lnTo>
                    <a:pt x="3288" y="1278"/>
                  </a:lnTo>
                  <a:lnTo>
                    <a:pt x="3280" y="1278"/>
                  </a:lnTo>
                  <a:lnTo>
                    <a:pt x="3273" y="1278"/>
                  </a:lnTo>
                  <a:lnTo>
                    <a:pt x="3266" y="1278"/>
                  </a:lnTo>
                  <a:lnTo>
                    <a:pt x="3259" y="1278"/>
                  </a:lnTo>
                  <a:lnTo>
                    <a:pt x="3252" y="1278"/>
                  </a:lnTo>
                  <a:lnTo>
                    <a:pt x="3245" y="1278"/>
                  </a:lnTo>
                  <a:lnTo>
                    <a:pt x="3238" y="1278"/>
                  </a:lnTo>
                  <a:lnTo>
                    <a:pt x="3232" y="1278"/>
                  </a:lnTo>
                  <a:lnTo>
                    <a:pt x="3225" y="1278"/>
                  </a:lnTo>
                  <a:lnTo>
                    <a:pt x="3218" y="1278"/>
                  </a:lnTo>
                  <a:lnTo>
                    <a:pt x="3211" y="1278"/>
                  </a:lnTo>
                  <a:lnTo>
                    <a:pt x="3204" y="1278"/>
                  </a:lnTo>
                  <a:lnTo>
                    <a:pt x="3197" y="1278"/>
                  </a:lnTo>
                  <a:lnTo>
                    <a:pt x="3190" y="1278"/>
                  </a:lnTo>
                  <a:lnTo>
                    <a:pt x="3182" y="1278"/>
                  </a:lnTo>
                  <a:lnTo>
                    <a:pt x="3175" y="1278"/>
                  </a:lnTo>
                  <a:lnTo>
                    <a:pt x="3168" y="1278"/>
                  </a:lnTo>
                  <a:lnTo>
                    <a:pt x="3161" y="1278"/>
                  </a:lnTo>
                  <a:lnTo>
                    <a:pt x="3154" y="1278"/>
                  </a:lnTo>
                  <a:lnTo>
                    <a:pt x="3147" y="1278"/>
                  </a:lnTo>
                  <a:lnTo>
                    <a:pt x="3140" y="1278"/>
                  </a:lnTo>
                  <a:lnTo>
                    <a:pt x="3133" y="1278"/>
                  </a:lnTo>
                  <a:lnTo>
                    <a:pt x="3125" y="1278"/>
                  </a:lnTo>
                  <a:lnTo>
                    <a:pt x="3118" y="1278"/>
                  </a:lnTo>
                  <a:lnTo>
                    <a:pt x="3113" y="1278"/>
                  </a:lnTo>
                  <a:lnTo>
                    <a:pt x="3106" y="1278"/>
                  </a:lnTo>
                  <a:lnTo>
                    <a:pt x="3099" y="1278"/>
                  </a:lnTo>
                  <a:lnTo>
                    <a:pt x="3092" y="1278"/>
                  </a:lnTo>
                  <a:lnTo>
                    <a:pt x="3084" y="1278"/>
                  </a:lnTo>
                  <a:lnTo>
                    <a:pt x="3077" y="1278"/>
                  </a:lnTo>
                  <a:lnTo>
                    <a:pt x="3070" y="1278"/>
                  </a:lnTo>
                  <a:lnTo>
                    <a:pt x="3063" y="1278"/>
                  </a:lnTo>
                  <a:lnTo>
                    <a:pt x="3056" y="1278"/>
                  </a:lnTo>
                  <a:lnTo>
                    <a:pt x="3049" y="1278"/>
                  </a:lnTo>
                  <a:lnTo>
                    <a:pt x="3042" y="1278"/>
                  </a:lnTo>
                  <a:lnTo>
                    <a:pt x="3035" y="1278"/>
                  </a:lnTo>
                  <a:lnTo>
                    <a:pt x="3027" y="1278"/>
                  </a:lnTo>
                  <a:lnTo>
                    <a:pt x="3020" y="1278"/>
                  </a:lnTo>
                  <a:lnTo>
                    <a:pt x="3013" y="1278"/>
                  </a:lnTo>
                  <a:lnTo>
                    <a:pt x="3006" y="1278"/>
                  </a:lnTo>
                  <a:lnTo>
                    <a:pt x="3001" y="1278"/>
                  </a:lnTo>
                  <a:lnTo>
                    <a:pt x="2994" y="1278"/>
                  </a:lnTo>
                  <a:lnTo>
                    <a:pt x="2986" y="1278"/>
                  </a:lnTo>
                  <a:lnTo>
                    <a:pt x="2979" y="1278"/>
                  </a:lnTo>
                  <a:lnTo>
                    <a:pt x="2972" y="1278"/>
                  </a:lnTo>
                  <a:lnTo>
                    <a:pt x="2965" y="1278"/>
                  </a:lnTo>
                  <a:lnTo>
                    <a:pt x="2958" y="1278"/>
                  </a:lnTo>
                  <a:lnTo>
                    <a:pt x="2951" y="1278"/>
                  </a:lnTo>
                  <a:lnTo>
                    <a:pt x="2944" y="1278"/>
                  </a:lnTo>
                  <a:lnTo>
                    <a:pt x="2937" y="1278"/>
                  </a:lnTo>
                  <a:lnTo>
                    <a:pt x="2929" y="1278"/>
                  </a:lnTo>
                  <a:lnTo>
                    <a:pt x="2922" y="1278"/>
                  </a:lnTo>
                  <a:lnTo>
                    <a:pt x="2915" y="1278"/>
                  </a:lnTo>
                  <a:lnTo>
                    <a:pt x="2908" y="1278"/>
                  </a:lnTo>
                  <a:lnTo>
                    <a:pt x="2901" y="1278"/>
                  </a:lnTo>
                  <a:lnTo>
                    <a:pt x="2894" y="1278"/>
                  </a:lnTo>
                  <a:lnTo>
                    <a:pt x="2887" y="1278"/>
                  </a:lnTo>
                  <a:lnTo>
                    <a:pt x="2880" y="1278"/>
                  </a:lnTo>
                  <a:lnTo>
                    <a:pt x="2872" y="1278"/>
                  </a:lnTo>
                  <a:lnTo>
                    <a:pt x="2867" y="1278"/>
                  </a:lnTo>
                  <a:lnTo>
                    <a:pt x="2860" y="1278"/>
                  </a:lnTo>
                  <a:lnTo>
                    <a:pt x="2853" y="1278"/>
                  </a:lnTo>
                  <a:lnTo>
                    <a:pt x="2846" y="1278"/>
                  </a:lnTo>
                  <a:lnTo>
                    <a:pt x="2839" y="1278"/>
                  </a:lnTo>
                  <a:lnTo>
                    <a:pt x="2831" y="1278"/>
                  </a:lnTo>
                  <a:lnTo>
                    <a:pt x="2824" y="1278"/>
                  </a:lnTo>
                  <a:lnTo>
                    <a:pt x="2817" y="1278"/>
                  </a:lnTo>
                  <a:lnTo>
                    <a:pt x="2810" y="1278"/>
                  </a:lnTo>
                  <a:lnTo>
                    <a:pt x="2803" y="1278"/>
                  </a:lnTo>
                  <a:lnTo>
                    <a:pt x="2796" y="1278"/>
                  </a:lnTo>
                  <a:lnTo>
                    <a:pt x="2789" y="1278"/>
                  </a:lnTo>
                  <a:lnTo>
                    <a:pt x="2782" y="1278"/>
                  </a:lnTo>
                  <a:lnTo>
                    <a:pt x="2774" y="1278"/>
                  </a:lnTo>
                  <a:lnTo>
                    <a:pt x="2767" y="1278"/>
                  </a:lnTo>
                  <a:lnTo>
                    <a:pt x="2760" y="1278"/>
                  </a:lnTo>
                  <a:lnTo>
                    <a:pt x="2753" y="1278"/>
                  </a:lnTo>
                  <a:lnTo>
                    <a:pt x="2746" y="1278"/>
                  </a:lnTo>
                  <a:lnTo>
                    <a:pt x="2739" y="1278"/>
                  </a:lnTo>
                  <a:lnTo>
                    <a:pt x="2733" y="1278"/>
                  </a:lnTo>
                  <a:lnTo>
                    <a:pt x="2726" y="1278"/>
                  </a:lnTo>
                  <a:lnTo>
                    <a:pt x="2719" y="1278"/>
                  </a:lnTo>
                  <a:lnTo>
                    <a:pt x="2712" y="1278"/>
                  </a:lnTo>
                  <a:lnTo>
                    <a:pt x="2705" y="1278"/>
                  </a:lnTo>
                  <a:lnTo>
                    <a:pt x="2698" y="1278"/>
                  </a:lnTo>
                  <a:lnTo>
                    <a:pt x="2691" y="1278"/>
                  </a:lnTo>
                  <a:lnTo>
                    <a:pt x="2684" y="1278"/>
                  </a:lnTo>
                  <a:lnTo>
                    <a:pt x="2676" y="1278"/>
                  </a:lnTo>
                  <a:lnTo>
                    <a:pt x="2669" y="1278"/>
                  </a:lnTo>
                  <a:lnTo>
                    <a:pt x="2662" y="1278"/>
                  </a:lnTo>
                  <a:lnTo>
                    <a:pt x="2655" y="1278"/>
                  </a:lnTo>
                  <a:lnTo>
                    <a:pt x="2648" y="1278"/>
                  </a:lnTo>
                  <a:lnTo>
                    <a:pt x="2641" y="1278"/>
                  </a:lnTo>
                  <a:lnTo>
                    <a:pt x="2634" y="1278"/>
                  </a:lnTo>
                  <a:lnTo>
                    <a:pt x="2627" y="1278"/>
                  </a:lnTo>
                  <a:lnTo>
                    <a:pt x="2621" y="1278"/>
                  </a:lnTo>
                  <a:lnTo>
                    <a:pt x="2614" y="1278"/>
                  </a:lnTo>
                  <a:lnTo>
                    <a:pt x="2607" y="1278"/>
                  </a:lnTo>
                  <a:lnTo>
                    <a:pt x="2600" y="1278"/>
                  </a:lnTo>
                  <a:lnTo>
                    <a:pt x="2593" y="1278"/>
                  </a:lnTo>
                  <a:lnTo>
                    <a:pt x="2586" y="1278"/>
                  </a:lnTo>
                  <a:lnTo>
                    <a:pt x="2578" y="1278"/>
                  </a:lnTo>
                  <a:lnTo>
                    <a:pt x="2571" y="1278"/>
                  </a:lnTo>
                  <a:lnTo>
                    <a:pt x="2564" y="1278"/>
                  </a:lnTo>
                  <a:lnTo>
                    <a:pt x="2557" y="1278"/>
                  </a:lnTo>
                  <a:lnTo>
                    <a:pt x="2550" y="1278"/>
                  </a:lnTo>
                  <a:lnTo>
                    <a:pt x="2543" y="1278"/>
                  </a:lnTo>
                  <a:lnTo>
                    <a:pt x="2536" y="1278"/>
                  </a:lnTo>
                  <a:lnTo>
                    <a:pt x="2529" y="1278"/>
                  </a:lnTo>
                  <a:lnTo>
                    <a:pt x="2521" y="1278"/>
                  </a:lnTo>
                  <a:lnTo>
                    <a:pt x="2514" y="1278"/>
                  </a:lnTo>
                  <a:lnTo>
                    <a:pt x="2507" y="1278"/>
                  </a:lnTo>
                  <a:lnTo>
                    <a:pt x="2502" y="1278"/>
                  </a:lnTo>
                  <a:lnTo>
                    <a:pt x="2495" y="1278"/>
                  </a:lnTo>
                  <a:lnTo>
                    <a:pt x="2488" y="1278"/>
                  </a:lnTo>
                  <a:lnTo>
                    <a:pt x="2480" y="1278"/>
                  </a:lnTo>
                  <a:lnTo>
                    <a:pt x="2473" y="1278"/>
                  </a:lnTo>
                  <a:lnTo>
                    <a:pt x="2466" y="1278"/>
                  </a:lnTo>
                  <a:lnTo>
                    <a:pt x="2459" y="1278"/>
                  </a:lnTo>
                  <a:lnTo>
                    <a:pt x="2452" y="1278"/>
                  </a:lnTo>
                  <a:lnTo>
                    <a:pt x="2445" y="1278"/>
                  </a:lnTo>
                  <a:lnTo>
                    <a:pt x="2438" y="1278"/>
                  </a:lnTo>
                  <a:lnTo>
                    <a:pt x="2431" y="1278"/>
                  </a:lnTo>
                  <a:lnTo>
                    <a:pt x="2423" y="1278"/>
                  </a:lnTo>
                  <a:lnTo>
                    <a:pt x="2416" y="1278"/>
                  </a:lnTo>
                  <a:lnTo>
                    <a:pt x="2409" y="1278"/>
                  </a:lnTo>
                  <a:lnTo>
                    <a:pt x="2402" y="1278"/>
                  </a:lnTo>
                  <a:lnTo>
                    <a:pt x="2395" y="1278"/>
                  </a:lnTo>
                  <a:lnTo>
                    <a:pt x="2388" y="1278"/>
                  </a:lnTo>
                  <a:lnTo>
                    <a:pt x="2381" y="1278"/>
                  </a:lnTo>
                  <a:lnTo>
                    <a:pt x="2373" y="1278"/>
                  </a:lnTo>
                  <a:lnTo>
                    <a:pt x="2366" y="1278"/>
                  </a:lnTo>
                  <a:lnTo>
                    <a:pt x="2361" y="1278"/>
                  </a:lnTo>
                  <a:lnTo>
                    <a:pt x="2354" y="1278"/>
                  </a:lnTo>
                  <a:lnTo>
                    <a:pt x="2347" y="1278"/>
                  </a:lnTo>
                  <a:lnTo>
                    <a:pt x="2340" y="1278"/>
                  </a:lnTo>
                  <a:lnTo>
                    <a:pt x="2333" y="1278"/>
                  </a:lnTo>
                  <a:lnTo>
                    <a:pt x="2325" y="1278"/>
                  </a:lnTo>
                  <a:lnTo>
                    <a:pt x="2318" y="1278"/>
                  </a:lnTo>
                  <a:lnTo>
                    <a:pt x="2311" y="1278"/>
                  </a:lnTo>
                  <a:lnTo>
                    <a:pt x="2304" y="1278"/>
                  </a:lnTo>
                  <a:lnTo>
                    <a:pt x="2297" y="1278"/>
                  </a:lnTo>
                  <a:lnTo>
                    <a:pt x="2290" y="1278"/>
                  </a:lnTo>
                  <a:lnTo>
                    <a:pt x="2283" y="1278"/>
                  </a:lnTo>
                  <a:lnTo>
                    <a:pt x="2275" y="1278"/>
                  </a:lnTo>
                  <a:lnTo>
                    <a:pt x="2268" y="1278"/>
                  </a:lnTo>
                  <a:lnTo>
                    <a:pt x="2261" y="1278"/>
                  </a:lnTo>
                  <a:lnTo>
                    <a:pt x="2254" y="1278"/>
                  </a:lnTo>
                  <a:lnTo>
                    <a:pt x="2247" y="1278"/>
                  </a:lnTo>
                  <a:lnTo>
                    <a:pt x="2242" y="1278"/>
                  </a:lnTo>
                  <a:lnTo>
                    <a:pt x="2235" y="1278"/>
                  </a:lnTo>
                  <a:lnTo>
                    <a:pt x="2227" y="1278"/>
                  </a:lnTo>
                  <a:lnTo>
                    <a:pt x="2220" y="1278"/>
                  </a:lnTo>
                  <a:lnTo>
                    <a:pt x="2213" y="1278"/>
                  </a:lnTo>
                  <a:lnTo>
                    <a:pt x="2206" y="1278"/>
                  </a:lnTo>
                  <a:lnTo>
                    <a:pt x="2199" y="1278"/>
                  </a:lnTo>
                  <a:lnTo>
                    <a:pt x="2192" y="1278"/>
                  </a:lnTo>
                  <a:lnTo>
                    <a:pt x="2185" y="1278"/>
                  </a:lnTo>
                  <a:lnTo>
                    <a:pt x="2177" y="1278"/>
                  </a:lnTo>
                  <a:lnTo>
                    <a:pt x="2170" y="1278"/>
                  </a:lnTo>
                  <a:lnTo>
                    <a:pt x="2163" y="1278"/>
                  </a:lnTo>
                  <a:lnTo>
                    <a:pt x="2156" y="1278"/>
                  </a:lnTo>
                  <a:lnTo>
                    <a:pt x="2149" y="1278"/>
                  </a:lnTo>
                  <a:lnTo>
                    <a:pt x="2142" y="1278"/>
                  </a:lnTo>
                  <a:lnTo>
                    <a:pt x="2135" y="1278"/>
                  </a:lnTo>
                  <a:lnTo>
                    <a:pt x="2129" y="1278"/>
                  </a:lnTo>
                  <a:lnTo>
                    <a:pt x="2122" y="1278"/>
                  </a:lnTo>
                  <a:lnTo>
                    <a:pt x="2115" y="1278"/>
                  </a:lnTo>
                  <a:lnTo>
                    <a:pt x="2108" y="1278"/>
                  </a:lnTo>
                  <a:lnTo>
                    <a:pt x="2101" y="1278"/>
                  </a:lnTo>
                  <a:lnTo>
                    <a:pt x="2094" y="1278"/>
                  </a:lnTo>
                  <a:lnTo>
                    <a:pt x="2087" y="1278"/>
                  </a:lnTo>
                  <a:lnTo>
                    <a:pt x="2079" y="1278"/>
                  </a:lnTo>
                  <a:lnTo>
                    <a:pt x="2072" y="1278"/>
                  </a:lnTo>
                  <a:lnTo>
                    <a:pt x="2065" y="1278"/>
                  </a:lnTo>
                  <a:lnTo>
                    <a:pt x="2058" y="1278"/>
                  </a:lnTo>
                  <a:lnTo>
                    <a:pt x="2051" y="1278"/>
                  </a:lnTo>
                  <a:lnTo>
                    <a:pt x="2044" y="1278"/>
                  </a:lnTo>
                  <a:lnTo>
                    <a:pt x="2037" y="1278"/>
                  </a:lnTo>
                  <a:lnTo>
                    <a:pt x="2030" y="1278"/>
                  </a:lnTo>
                  <a:lnTo>
                    <a:pt x="2022" y="1278"/>
                  </a:lnTo>
                  <a:lnTo>
                    <a:pt x="2015" y="1278"/>
                  </a:lnTo>
                  <a:lnTo>
                    <a:pt x="2008" y="1278"/>
                  </a:lnTo>
                  <a:lnTo>
                    <a:pt x="2001" y="1278"/>
                  </a:lnTo>
                  <a:lnTo>
                    <a:pt x="1996" y="1278"/>
                  </a:lnTo>
                  <a:lnTo>
                    <a:pt x="1989" y="1278"/>
                  </a:lnTo>
                  <a:lnTo>
                    <a:pt x="1981" y="1278"/>
                  </a:lnTo>
                  <a:lnTo>
                    <a:pt x="1974" y="1278"/>
                  </a:lnTo>
                  <a:lnTo>
                    <a:pt x="1967" y="1278"/>
                  </a:lnTo>
                  <a:lnTo>
                    <a:pt x="1960" y="1278"/>
                  </a:lnTo>
                  <a:lnTo>
                    <a:pt x="1953" y="1278"/>
                  </a:lnTo>
                  <a:lnTo>
                    <a:pt x="1946" y="1278"/>
                  </a:lnTo>
                  <a:lnTo>
                    <a:pt x="1939" y="1278"/>
                  </a:lnTo>
                  <a:lnTo>
                    <a:pt x="1932" y="1278"/>
                  </a:lnTo>
                  <a:lnTo>
                    <a:pt x="1924" y="1278"/>
                  </a:lnTo>
                  <a:lnTo>
                    <a:pt x="1917" y="1278"/>
                  </a:lnTo>
                  <a:lnTo>
                    <a:pt x="1910" y="1278"/>
                  </a:lnTo>
                  <a:lnTo>
                    <a:pt x="1903" y="1278"/>
                  </a:lnTo>
                  <a:lnTo>
                    <a:pt x="1896" y="1278"/>
                  </a:lnTo>
                  <a:lnTo>
                    <a:pt x="1889" y="1278"/>
                  </a:lnTo>
                  <a:lnTo>
                    <a:pt x="1882" y="1278"/>
                  </a:lnTo>
                  <a:lnTo>
                    <a:pt x="1875" y="1278"/>
                  </a:lnTo>
                  <a:lnTo>
                    <a:pt x="1867" y="1278"/>
                  </a:lnTo>
                  <a:lnTo>
                    <a:pt x="1862" y="1278"/>
                  </a:lnTo>
                  <a:lnTo>
                    <a:pt x="1855" y="1278"/>
                  </a:lnTo>
                  <a:lnTo>
                    <a:pt x="1848" y="1278"/>
                  </a:lnTo>
                  <a:lnTo>
                    <a:pt x="1841" y="1278"/>
                  </a:lnTo>
                  <a:lnTo>
                    <a:pt x="1834" y="1278"/>
                  </a:lnTo>
                  <a:lnTo>
                    <a:pt x="1826" y="1278"/>
                  </a:lnTo>
                  <a:lnTo>
                    <a:pt x="1819" y="1278"/>
                  </a:lnTo>
                  <a:lnTo>
                    <a:pt x="1812" y="1278"/>
                  </a:lnTo>
                  <a:lnTo>
                    <a:pt x="1805" y="1278"/>
                  </a:lnTo>
                  <a:lnTo>
                    <a:pt x="1798" y="1278"/>
                  </a:lnTo>
                  <a:lnTo>
                    <a:pt x="1791" y="1278"/>
                  </a:lnTo>
                  <a:lnTo>
                    <a:pt x="1784" y="1278"/>
                  </a:lnTo>
                  <a:lnTo>
                    <a:pt x="1777" y="1278"/>
                  </a:lnTo>
                  <a:lnTo>
                    <a:pt x="1769" y="1278"/>
                  </a:lnTo>
                  <a:lnTo>
                    <a:pt x="1762" y="1278"/>
                  </a:lnTo>
                  <a:lnTo>
                    <a:pt x="1755" y="1278"/>
                  </a:lnTo>
                  <a:lnTo>
                    <a:pt x="1750" y="1278"/>
                  </a:lnTo>
                  <a:lnTo>
                    <a:pt x="1743" y="1278"/>
                  </a:lnTo>
                  <a:lnTo>
                    <a:pt x="1736" y="1278"/>
                  </a:lnTo>
                  <a:lnTo>
                    <a:pt x="1728" y="1278"/>
                  </a:lnTo>
                  <a:lnTo>
                    <a:pt x="1721" y="1278"/>
                  </a:lnTo>
                  <a:lnTo>
                    <a:pt x="1714" y="1278"/>
                  </a:lnTo>
                  <a:lnTo>
                    <a:pt x="1707" y="1278"/>
                  </a:lnTo>
                  <a:lnTo>
                    <a:pt x="1700" y="1278"/>
                  </a:lnTo>
                  <a:lnTo>
                    <a:pt x="1693" y="1278"/>
                  </a:lnTo>
                  <a:lnTo>
                    <a:pt x="1686" y="1278"/>
                  </a:lnTo>
                  <a:lnTo>
                    <a:pt x="1679" y="1278"/>
                  </a:lnTo>
                  <a:lnTo>
                    <a:pt x="1671" y="1278"/>
                  </a:lnTo>
                  <a:lnTo>
                    <a:pt x="1664" y="1278"/>
                  </a:lnTo>
                  <a:lnTo>
                    <a:pt x="1657" y="1278"/>
                  </a:lnTo>
                  <a:lnTo>
                    <a:pt x="1650" y="1278"/>
                  </a:lnTo>
                  <a:lnTo>
                    <a:pt x="1643" y="1278"/>
                  </a:lnTo>
                  <a:lnTo>
                    <a:pt x="1636" y="1278"/>
                  </a:lnTo>
                  <a:lnTo>
                    <a:pt x="1630" y="1278"/>
                  </a:lnTo>
                  <a:lnTo>
                    <a:pt x="1623" y="1278"/>
                  </a:lnTo>
                  <a:lnTo>
                    <a:pt x="1616" y="1278"/>
                  </a:lnTo>
                  <a:lnTo>
                    <a:pt x="1609" y="1278"/>
                  </a:lnTo>
                  <a:lnTo>
                    <a:pt x="1602" y="1278"/>
                  </a:lnTo>
                  <a:lnTo>
                    <a:pt x="1595" y="1278"/>
                  </a:lnTo>
                  <a:lnTo>
                    <a:pt x="1588" y="1278"/>
                  </a:lnTo>
                  <a:lnTo>
                    <a:pt x="1581" y="1278"/>
                  </a:lnTo>
                  <a:lnTo>
                    <a:pt x="1573" y="1278"/>
                  </a:lnTo>
                  <a:lnTo>
                    <a:pt x="1566" y="1278"/>
                  </a:lnTo>
                  <a:lnTo>
                    <a:pt x="1559" y="1278"/>
                  </a:lnTo>
                  <a:lnTo>
                    <a:pt x="1552" y="1278"/>
                  </a:lnTo>
                  <a:lnTo>
                    <a:pt x="1545" y="1278"/>
                  </a:lnTo>
                  <a:lnTo>
                    <a:pt x="1538" y="1278"/>
                  </a:lnTo>
                  <a:lnTo>
                    <a:pt x="1531" y="1278"/>
                  </a:lnTo>
                  <a:lnTo>
                    <a:pt x="1524" y="1278"/>
                  </a:lnTo>
                  <a:lnTo>
                    <a:pt x="1516" y="1278"/>
                  </a:lnTo>
                  <a:lnTo>
                    <a:pt x="1509" y="1278"/>
                  </a:lnTo>
                  <a:lnTo>
                    <a:pt x="1502" y="1278"/>
                  </a:lnTo>
                  <a:lnTo>
                    <a:pt x="1495" y="1278"/>
                  </a:lnTo>
                  <a:lnTo>
                    <a:pt x="1490" y="1278"/>
                  </a:lnTo>
                  <a:lnTo>
                    <a:pt x="1483" y="1278"/>
                  </a:lnTo>
                  <a:lnTo>
                    <a:pt x="1475" y="1278"/>
                  </a:lnTo>
                  <a:lnTo>
                    <a:pt x="1468" y="1278"/>
                  </a:lnTo>
                  <a:lnTo>
                    <a:pt x="1461" y="1278"/>
                  </a:lnTo>
                  <a:lnTo>
                    <a:pt x="1454" y="1278"/>
                  </a:lnTo>
                  <a:lnTo>
                    <a:pt x="1447" y="1278"/>
                  </a:lnTo>
                  <a:lnTo>
                    <a:pt x="1440" y="1278"/>
                  </a:lnTo>
                  <a:lnTo>
                    <a:pt x="1433" y="1278"/>
                  </a:lnTo>
                  <a:lnTo>
                    <a:pt x="1426" y="1278"/>
                  </a:lnTo>
                  <a:lnTo>
                    <a:pt x="1418" y="1278"/>
                  </a:lnTo>
                  <a:lnTo>
                    <a:pt x="1411" y="1278"/>
                  </a:lnTo>
                  <a:lnTo>
                    <a:pt x="1404" y="1278"/>
                  </a:lnTo>
                  <a:lnTo>
                    <a:pt x="1397" y="1278"/>
                  </a:lnTo>
                  <a:lnTo>
                    <a:pt x="1390" y="1278"/>
                  </a:lnTo>
                  <a:lnTo>
                    <a:pt x="1383" y="1278"/>
                  </a:lnTo>
                  <a:lnTo>
                    <a:pt x="1376" y="1278"/>
                  </a:lnTo>
                  <a:lnTo>
                    <a:pt x="1370" y="1278"/>
                  </a:lnTo>
                  <a:lnTo>
                    <a:pt x="1363" y="1278"/>
                  </a:lnTo>
                  <a:lnTo>
                    <a:pt x="1356" y="1278"/>
                  </a:lnTo>
                  <a:lnTo>
                    <a:pt x="1349" y="1278"/>
                  </a:lnTo>
                  <a:lnTo>
                    <a:pt x="1342" y="1278"/>
                  </a:lnTo>
                  <a:lnTo>
                    <a:pt x="1335" y="1278"/>
                  </a:lnTo>
                  <a:lnTo>
                    <a:pt x="1328" y="1278"/>
                  </a:lnTo>
                  <a:lnTo>
                    <a:pt x="1320" y="1278"/>
                  </a:lnTo>
                  <a:lnTo>
                    <a:pt x="1313" y="1278"/>
                  </a:lnTo>
                  <a:lnTo>
                    <a:pt x="1306" y="1278"/>
                  </a:lnTo>
                  <a:lnTo>
                    <a:pt x="1299" y="1278"/>
                  </a:lnTo>
                  <a:lnTo>
                    <a:pt x="1292" y="1278"/>
                  </a:lnTo>
                  <a:lnTo>
                    <a:pt x="1285" y="1278"/>
                  </a:lnTo>
                  <a:lnTo>
                    <a:pt x="1278" y="1278"/>
                  </a:lnTo>
                  <a:lnTo>
                    <a:pt x="1270" y="1278"/>
                  </a:lnTo>
                  <a:lnTo>
                    <a:pt x="1263" y="1278"/>
                  </a:lnTo>
                  <a:lnTo>
                    <a:pt x="1258" y="1278"/>
                  </a:lnTo>
                  <a:lnTo>
                    <a:pt x="1251" y="1278"/>
                  </a:lnTo>
                  <a:lnTo>
                    <a:pt x="1244" y="1278"/>
                  </a:lnTo>
                  <a:lnTo>
                    <a:pt x="1237" y="1278"/>
                  </a:lnTo>
                  <a:lnTo>
                    <a:pt x="1230" y="1278"/>
                  </a:lnTo>
                  <a:lnTo>
                    <a:pt x="1222" y="1278"/>
                  </a:lnTo>
                  <a:lnTo>
                    <a:pt x="1215" y="1278"/>
                  </a:lnTo>
                  <a:lnTo>
                    <a:pt x="1208" y="1278"/>
                  </a:lnTo>
                  <a:lnTo>
                    <a:pt x="1201" y="1278"/>
                  </a:lnTo>
                  <a:lnTo>
                    <a:pt x="1194" y="1278"/>
                  </a:lnTo>
                  <a:lnTo>
                    <a:pt x="1187" y="1278"/>
                  </a:lnTo>
                  <a:lnTo>
                    <a:pt x="1180" y="1278"/>
                  </a:lnTo>
                  <a:lnTo>
                    <a:pt x="1172" y="1278"/>
                  </a:lnTo>
                  <a:lnTo>
                    <a:pt x="1165" y="1278"/>
                  </a:lnTo>
                  <a:lnTo>
                    <a:pt x="1158" y="1278"/>
                  </a:lnTo>
                  <a:lnTo>
                    <a:pt x="1151" y="1278"/>
                  </a:lnTo>
                  <a:lnTo>
                    <a:pt x="1144" y="1278"/>
                  </a:lnTo>
                  <a:lnTo>
                    <a:pt x="1137" y="1278"/>
                  </a:lnTo>
                  <a:lnTo>
                    <a:pt x="1130" y="1278"/>
                  </a:lnTo>
                  <a:lnTo>
                    <a:pt x="1124" y="1278"/>
                  </a:lnTo>
                  <a:lnTo>
                    <a:pt x="1117" y="1278"/>
                  </a:lnTo>
                  <a:lnTo>
                    <a:pt x="1110" y="1278"/>
                  </a:lnTo>
                  <a:lnTo>
                    <a:pt x="1103" y="1278"/>
                  </a:lnTo>
                  <a:lnTo>
                    <a:pt x="1096" y="1278"/>
                  </a:lnTo>
                  <a:lnTo>
                    <a:pt x="1089" y="1278"/>
                  </a:lnTo>
                  <a:lnTo>
                    <a:pt x="1082" y="1278"/>
                  </a:lnTo>
                  <a:lnTo>
                    <a:pt x="1074" y="1278"/>
                  </a:lnTo>
                  <a:lnTo>
                    <a:pt x="1067" y="1278"/>
                  </a:lnTo>
                  <a:lnTo>
                    <a:pt x="1060" y="1278"/>
                  </a:lnTo>
                  <a:lnTo>
                    <a:pt x="1053" y="1278"/>
                  </a:lnTo>
                  <a:lnTo>
                    <a:pt x="1046" y="1278"/>
                  </a:lnTo>
                  <a:lnTo>
                    <a:pt x="1039" y="1278"/>
                  </a:lnTo>
                  <a:lnTo>
                    <a:pt x="1032" y="1278"/>
                  </a:lnTo>
                  <a:lnTo>
                    <a:pt x="1025" y="1278"/>
                  </a:lnTo>
                  <a:lnTo>
                    <a:pt x="1017" y="1278"/>
                  </a:lnTo>
                  <a:lnTo>
                    <a:pt x="1010" y="1278"/>
                  </a:lnTo>
                  <a:lnTo>
                    <a:pt x="1003" y="1278"/>
                  </a:lnTo>
                  <a:lnTo>
                    <a:pt x="996" y="1278"/>
                  </a:lnTo>
                  <a:lnTo>
                    <a:pt x="991" y="1278"/>
                  </a:lnTo>
                  <a:lnTo>
                    <a:pt x="984" y="1278"/>
                  </a:lnTo>
                  <a:lnTo>
                    <a:pt x="976" y="1278"/>
                  </a:lnTo>
                  <a:lnTo>
                    <a:pt x="969" y="1278"/>
                  </a:lnTo>
                  <a:lnTo>
                    <a:pt x="962" y="1278"/>
                  </a:lnTo>
                  <a:lnTo>
                    <a:pt x="955" y="1278"/>
                  </a:lnTo>
                  <a:lnTo>
                    <a:pt x="948" y="1278"/>
                  </a:lnTo>
                  <a:lnTo>
                    <a:pt x="941" y="1278"/>
                  </a:lnTo>
                  <a:lnTo>
                    <a:pt x="934" y="1278"/>
                  </a:lnTo>
                  <a:lnTo>
                    <a:pt x="927" y="1278"/>
                  </a:lnTo>
                  <a:lnTo>
                    <a:pt x="919" y="1278"/>
                  </a:lnTo>
                  <a:lnTo>
                    <a:pt x="912" y="1278"/>
                  </a:lnTo>
                  <a:lnTo>
                    <a:pt x="905" y="1278"/>
                  </a:lnTo>
                  <a:lnTo>
                    <a:pt x="898" y="1278"/>
                  </a:lnTo>
                  <a:lnTo>
                    <a:pt x="891" y="1278"/>
                  </a:lnTo>
                  <a:lnTo>
                    <a:pt x="884" y="1278"/>
                  </a:lnTo>
                  <a:lnTo>
                    <a:pt x="878" y="1278"/>
                  </a:lnTo>
                  <a:lnTo>
                    <a:pt x="871" y="1278"/>
                  </a:lnTo>
                  <a:lnTo>
                    <a:pt x="864" y="1278"/>
                  </a:lnTo>
                  <a:lnTo>
                    <a:pt x="857" y="1278"/>
                  </a:lnTo>
                  <a:lnTo>
                    <a:pt x="850" y="1278"/>
                  </a:lnTo>
                  <a:lnTo>
                    <a:pt x="843" y="1278"/>
                  </a:lnTo>
                  <a:lnTo>
                    <a:pt x="836" y="1278"/>
                  </a:lnTo>
                  <a:lnTo>
                    <a:pt x="829" y="1278"/>
                  </a:lnTo>
                  <a:lnTo>
                    <a:pt x="821" y="1278"/>
                  </a:lnTo>
                  <a:lnTo>
                    <a:pt x="814" y="1278"/>
                  </a:lnTo>
                  <a:lnTo>
                    <a:pt x="807" y="1278"/>
                  </a:lnTo>
                  <a:lnTo>
                    <a:pt x="800" y="1278"/>
                  </a:lnTo>
                  <a:lnTo>
                    <a:pt x="793" y="1278"/>
                  </a:lnTo>
                  <a:lnTo>
                    <a:pt x="786" y="1278"/>
                  </a:lnTo>
                  <a:lnTo>
                    <a:pt x="779" y="1278"/>
                  </a:lnTo>
                  <a:lnTo>
                    <a:pt x="772" y="1278"/>
                  </a:lnTo>
                  <a:lnTo>
                    <a:pt x="764" y="1278"/>
                  </a:lnTo>
                  <a:lnTo>
                    <a:pt x="759" y="1278"/>
                  </a:lnTo>
                  <a:lnTo>
                    <a:pt x="752" y="1278"/>
                  </a:lnTo>
                  <a:lnTo>
                    <a:pt x="745" y="1278"/>
                  </a:lnTo>
                  <a:lnTo>
                    <a:pt x="738" y="1278"/>
                  </a:lnTo>
                  <a:lnTo>
                    <a:pt x="731" y="1278"/>
                  </a:lnTo>
                  <a:lnTo>
                    <a:pt x="723" y="1278"/>
                  </a:lnTo>
                  <a:lnTo>
                    <a:pt x="716" y="1278"/>
                  </a:lnTo>
                  <a:lnTo>
                    <a:pt x="709" y="1278"/>
                  </a:lnTo>
                  <a:lnTo>
                    <a:pt x="702" y="1278"/>
                  </a:lnTo>
                  <a:lnTo>
                    <a:pt x="695" y="1278"/>
                  </a:lnTo>
                  <a:lnTo>
                    <a:pt x="688" y="1278"/>
                  </a:lnTo>
                  <a:lnTo>
                    <a:pt x="681" y="1278"/>
                  </a:lnTo>
                  <a:lnTo>
                    <a:pt x="674" y="1278"/>
                  </a:lnTo>
                  <a:lnTo>
                    <a:pt x="666" y="1278"/>
                  </a:lnTo>
                  <a:lnTo>
                    <a:pt x="659" y="1278"/>
                  </a:lnTo>
                  <a:lnTo>
                    <a:pt x="652" y="1278"/>
                  </a:lnTo>
                  <a:lnTo>
                    <a:pt x="645" y="1278"/>
                  </a:lnTo>
                  <a:lnTo>
                    <a:pt x="638" y="1278"/>
                  </a:lnTo>
                  <a:lnTo>
                    <a:pt x="631" y="1278"/>
                  </a:lnTo>
                  <a:lnTo>
                    <a:pt x="624" y="1278"/>
                  </a:lnTo>
                  <a:lnTo>
                    <a:pt x="617" y="1278"/>
                  </a:lnTo>
                  <a:lnTo>
                    <a:pt x="611" y="1278"/>
                  </a:lnTo>
                  <a:lnTo>
                    <a:pt x="604" y="1278"/>
                  </a:lnTo>
                  <a:lnTo>
                    <a:pt x="597" y="1278"/>
                  </a:lnTo>
                  <a:lnTo>
                    <a:pt x="590" y="1278"/>
                  </a:lnTo>
                  <a:lnTo>
                    <a:pt x="583" y="1278"/>
                  </a:lnTo>
                  <a:lnTo>
                    <a:pt x="576" y="1278"/>
                  </a:lnTo>
                  <a:lnTo>
                    <a:pt x="568" y="1278"/>
                  </a:lnTo>
                  <a:lnTo>
                    <a:pt x="561" y="1278"/>
                  </a:lnTo>
                  <a:lnTo>
                    <a:pt x="554" y="1278"/>
                  </a:lnTo>
                  <a:lnTo>
                    <a:pt x="547" y="1278"/>
                  </a:lnTo>
                  <a:lnTo>
                    <a:pt x="540" y="1278"/>
                  </a:lnTo>
                  <a:lnTo>
                    <a:pt x="533" y="1278"/>
                  </a:lnTo>
                  <a:lnTo>
                    <a:pt x="526" y="1278"/>
                  </a:lnTo>
                  <a:lnTo>
                    <a:pt x="519" y="1278"/>
                  </a:lnTo>
                  <a:lnTo>
                    <a:pt x="511" y="1278"/>
                  </a:lnTo>
                  <a:lnTo>
                    <a:pt x="504" y="1278"/>
                  </a:lnTo>
                  <a:lnTo>
                    <a:pt x="499" y="1278"/>
                  </a:lnTo>
                  <a:lnTo>
                    <a:pt x="492" y="1278"/>
                  </a:lnTo>
                  <a:lnTo>
                    <a:pt x="485" y="1278"/>
                  </a:lnTo>
                  <a:lnTo>
                    <a:pt x="478" y="1278"/>
                  </a:lnTo>
                  <a:lnTo>
                    <a:pt x="470" y="1278"/>
                  </a:lnTo>
                  <a:lnTo>
                    <a:pt x="463" y="1278"/>
                  </a:lnTo>
                  <a:lnTo>
                    <a:pt x="456" y="1278"/>
                  </a:lnTo>
                  <a:lnTo>
                    <a:pt x="449" y="1278"/>
                  </a:lnTo>
                  <a:lnTo>
                    <a:pt x="442" y="1278"/>
                  </a:lnTo>
                  <a:lnTo>
                    <a:pt x="435" y="1278"/>
                  </a:lnTo>
                  <a:lnTo>
                    <a:pt x="428" y="1278"/>
                  </a:lnTo>
                  <a:lnTo>
                    <a:pt x="421" y="1278"/>
                  </a:lnTo>
                  <a:lnTo>
                    <a:pt x="413" y="1278"/>
                  </a:lnTo>
                  <a:lnTo>
                    <a:pt x="406" y="1278"/>
                  </a:lnTo>
                  <a:lnTo>
                    <a:pt x="399" y="1278"/>
                  </a:lnTo>
                  <a:lnTo>
                    <a:pt x="392" y="1278"/>
                  </a:lnTo>
                  <a:lnTo>
                    <a:pt x="387" y="1278"/>
                  </a:lnTo>
                  <a:lnTo>
                    <a:pt x="380" y="1278"/>
                  </a:lnTo>
                  <a:lnTo>
                    <a:pt x="372" y="1278"/>
                  </a:lnTo>
                  <a:lnTo>
                    <a:pt x="365" y="1278"/>
                  </a:lnTo>
                  <a:lnTo>
                    <a:pt x="358" y="1278"/>
                  </a:lnTo>
                  <a:lnTo>
                    <a:pt x="351" y="1278"/>
                  </a:lnTo>
                  <a:lnTo>
                    <a:pt x="344" y="1278"/>
                  </a:lnTo>
                  <a:lnTo>
                    <a:pt x="337" y="1278"/>
                  </a:lnTo>
                  <a:lnTo>
                    <a:pt x="330" y="1278"/>
                  </a:lnTo>
                  <a:lnTo>
                    <a:pt x="323" y="1278"/>
                  </a:lnTo>
                  <a:lnTo>
                    <a:pt x="315" y="1278"/>
                  </a:lnTo>
                  <a:lnTo>
                    <a:pt x="308" y="1278"/>
                  </a:lnTo>
                  <a:lnTo>
                    <a:pt x="301" y="1278"/>
                  </a:lnTo>
                  <a:lnTo>
                    <a:pt x="294" y="1278"/>
                  </a:lnTo>
                  <a:lnTo>
                    <a:pt x="287" y="1278"/>
                  </a:lnTo>
                  <a:lnTo>
                    <a:pt x="280" y="1278"/>
                  </a:lnTo>
                  <a:lnTo>
                    <a:pt x="273" y="1278"/>
                  </a:lnTo>
                  <a:lnTo>
                    <a:pt x="266" y="1278"/>
                  </a:lnTo>
                  <a:lnTo>
                    <a:pt x="258" y="1278"/>
                  </a:lnTo>
                  <a:lnTo>
                    <a:pt x="253" y="1278"/>
                  </a:lnTo>
                  <a:lnTo>
                    <a:pt x="246" y="1278"/>
                  </a:lnTo>
                  <a:lnTo>
                    <a:pt x="239" y="1278"/>
                  </a:lnTo>
                  <a:lnTo>
                    <a:pt x="232" y="1278"/>
                  </a:lnTo>
                  <a:lnTo>
                    <a:pt x="225" y="1278"/>
                  </a:lnTo>
                  <a:lnTo>
                    <a:pt x="217" y="1278"/>
                  </a:lnTo>
                  <a:lnTo>
                    <a:pt x="210" y="1278"/>
                  </a:lnTo>
                  <a:lnTo>
                    <a:pt x="203" y="1278"/>
                  </a:lnTo>
                  <a:lnTo>
                    <a:pt x="196" y="1278"/>
                  </a:lnTo>
                  <a:lnTo>
                    <a:pt x="189" y="1278"/>
                  </a:lnTo>
                  <a:lnTo>
                    <a:pt x="182" y="1278"/>
                  </a:lnTo>
                  <a:lnTo>
                    <a:pt x="175" y="1278"/>
                  </a:lnTo>
                  <a:lnTo>
                    <a:pt x="167" y="1278"/>
                  </a:lnTo>
                  <a:lnTo>
                    <a:pt x="160" y="1278"/>
                  </a:lnTo>
                  <a:lnTo>
                    <a:pt x="153" y="1278"/>
                  </a:lnTo>
                  <a:lnTo>
                    <a:pt x="146" y="1278"/>
                  </a:lnTo>
                  <a:lnTo>
                    <a:pt x="139" y="1278"/>
                  </a:lnTo>
                  <a:lnTo>
                    <a:pt x="132" y="1278"/>
                  </a:lnTo>
                  <a:lnTo>
                    <a:pt x="125" y="1278"/>
                  </a:lnTo>
                  <a:lnTo>
                    <a:pt x="118" y="1278"/>
                  </a:lnTo>
                  <a:lnTo>
                    <a:pt x="112" y="1278"/>
                  </a:lnTo>
                  <a:lnTo>
                    <a:pt x="105" y="1278"/>
                  </a:lnTo>
                  <a:lnTo>
                    <a:pt x="98" y="1278"/>
                  </a:lnTo>
                  <a:lnTo>
                    <a:pt x="91" y="1278"/>
                  </a:lnTo>
                  <a:lnTo>
                    <a:pt x="84" y="1278"/>
                  </a:lnTo>
                  <a:lnTo>
                    <a:pt x="77" y="1278"/>
                  </a:lnTo>
                  <a:lnTo>
                    <a:pt x="69" y="1278"/>
                  </a:lnTo>
                  <a:lnTo>
                    <a:pt x="62" y="1278"/>
                  </a:lnTo>
                  <a:lnTo>
                    <a:pt x="55" y="1278"/>
                  </a:lnTo>
                  <a:lnTo>
                    <a:pt x="48" y="1278"/>
                  </a:lnTo>
                  <a:lnTo>
                    <a:pt x="41" y="1278"/>
                  </a:lnTo>
                  <a:lnTo>
                    <a:pt x="34" y="1278"/>
                  </a:lnTo>
                  <a:lnTo>
                    <a:pt x="27" y="1278"/>
                  </a:lnTo>
                  <a:lnTo>
                    <a:pt x="20" y="1278"/>
                  </a:lnTo>
                  <a:lnTo>
                    <a:pt x="12" y="1278"/>
                  </a:lnTo>
                  <a:lnTo>
                    <a:pt x="7" y="1278"/>
                  </a:lnTo>
                  <a:lnTo>
                    <a:pt x="0" y="1278"/>
                  </a:lnTo>
                  <a:lnTo>
                    <a:pt x="0" y="1265"/>
                  </a:lnTo>
                </a:path>
              </a:pathLst>
            </a:custGeom>
            <a:solidFill>
              <a:srgbClr val="C0C0C0"/>
            </a:solidFill>
            <a:ln w="12700" cap="rnd">
              <a:noFill/>
              <a:round/>
              <a:headEnd/>
              <a:tailEnd/>
            </a:ln>
          </p:spPr>
          <p:txBody>
            <a:bodyPr/>
            <a:lstStyle/>
            <a:p>
              <a:pPr fontAlgn="auto">
                <a:spcBef>
                  <a:spcPts val="0"/>
                </a:spcBef>
                <a:spcAft>
                  <a:spcPts val="0"/>
                </a:spcAft>
                <a:defRPr/>
              </a:pPr>
              <a:endParaRPr lang="en-US" sz="2800" i="0" kern="0" dirty="0">
                <a:solidFill>
                  <a:sysClr val="windowText" lastClr="000000"/>
                </a:solidFill>
              </a:endParaRPr>
            </a:p>
          </p:txBody>
        </p:sp>
        <p:sp>
          <p:nvSpPr>
            <p:cNvPr id="6" name="Freeform 5"/>
            <p:cNvSpPr>
              <a:spLocks/>
            </p:cNvSpPr>
            <p:nvPr/>
          </p:nvSpPr>
          <p:spPr bwMode="auto">
            <a:xfrm>
              <a:off x="3571" y="2219"/>
              <a:ext cx="1399" cy="170"/>
            </a:xfrm>
            <a:custGeom>
              <a:avLst/>
              <a:gdLst>
                <a:gd name="T0" fmla="*/ 43 w 1399"/>
                <a:gd name="T1" fmla="*/ 268 h 154"/>
                <a:gd name="T2" fmla="*/ 90 w 1399"/>
                <a:gd name="T3" fmla="*/ 268 h 154"/>
                <a:gd name="T4" fmla="*/ 140 w 1399"/>
                <a:gd name="T5" fmla="*/ 268 h 154"/>
                <a:gd name="T6" fmla="*/ 190 w 1399"/>
                <a:gd name="T7" fmla="*/ 268 h 154"/>
                <a:gd name="T8" fmla="*/ 237 w 1399"/>
                <a:gd name="T9" fmla="*/ 268 h 154"/>
                <a:gd name="T10" fmla="*/ 287 w 1399"/>
                <a:gd name="T11" fmla="*/ 268 h 154"/>
                <a:gd name="T12" fmla="*/ 335 w 1399"/>
                <a:gd name="T13" fmla="*/ 268 h 154"/>
                <a:gd name="T14" fmla="*/ 384 w 1399"/>
                <a:gd name="T15" fmla="*/ 268 h 154"/>
                <a:gd name="T16" fmla="*/ 432 w 1399"/>
                <a:gd name="T17" fmla="*/ 268 h 154"/>
                <a:gd name="T18" fmla="*/ 482 w 1399"/>
                <a:gd name="T19" fmla="*/ 268 h 154"/>
                <a:gd name="T20" fmla="*/ 532 w 1399"/>
                <a:gd name="T21" fmla="*/ 268 h 154"/>
                <a:gd name="T22" fmla="*/ 579 w 1399"/>
                <a:gd name="T23" fmla="*/ 268 h 154"/>
                <a:gd name="T24" fmla="*/ 629 w 1399"/>
                <a:gd name="T25" fmla="*/ 268 h 154"/>
                <a:gd name="T26" fmla="*/ 679 w 1399"/>
                <a:gd name="T27" fmla="*/ 268 h 154"/>
                <a:gd name="T28" fmla="*/ 726 w 1399"/>
                <a:gd name="T29" fmla="*/ 0 h 154"/>
                <a:gd name="T30" fmla="*/ 776 w 1399"/>
                <a:gd name="T31" fmla="*/ 36 h 154"/>
                <a:gd name="T32" fmla="*/ 824 w 1399"/>
                <a:gd name="T33" fmla="*/ 69 h 154"/>
                <a:gd name="T34" fmla="*/ 874 w 1399"/>
                <a:gd name="T35" fmla="*/ 98 h 154"/>
                <a:gd name="T36" fmla="*/ 923 w 1399"/>
                <a:gd name="T37" fmla="*/ 123 h 154"/>
                <a:gd name="T38" fmla="*/ 971 w 1399"/>
                <a:gd name="T39" fmla="*/ 146 h 154"/>
                <a:gd name="T40" fmla="*/ 1021 w 1399"/>
                <a:gd name="T41" fmla="*/ 165 h 154"/>
                <a:gd name="T42" fmla="*/ 1068 w 1399"/>
                <a:gd name="T43" fmla="*/ 180 h 154"/>
                <a:gd name="T44" fmla="*/ 1118 w 1399"/>
                <a:gd name="T45" fmla="*/ 195 h 154"/>
                <a:gd name="T46" fmla="*/ 1168 w 1399"/>
                <a:gd name="T47" fmla="*/ 206 h 154"/>
                <a:gd name="T48" fmla="*/ 1215 w 1399"/>
                <a:gd name="T49" fmla="*/ 217 h 154"/>
                <a:gd name="T50" fmla="*/ 1265 w 1399"/>
                <a:gd name="T51" fmla="*/ 227 h 154"/>
                <a:gd name="T52" fmla="*/ 1313 w 1399"/>
                <a:gd name="T53" fmla="*/ 234 h 154"/>
                <a:gd name="T54" fmla="*/ 1363 w 1399"/>
                <a:gd name="T55" fmla="*/ 240 h 154"/>
                <a:gd name="T56" fmla="*/ 1391 w 1399"/>
                <a:gd name="T57" fmla="*/ 268 h 154"/>
                <a:gd name="T58" fmla="*/ 1341 w 1399"/>
                <a:gd name="T59" fmla="*/ 268 h 154"/>
                <a:gd name="T60" fmla="*/ 1292 w 1399"/>
                <a:gd name="T61" fmla="*/ 268 h 154"/>
                <a:gd name="T62" fmla="*/ 1244 w 1399"/>
                <a:gd name="T63" fmla="*/ 268 h 154"/>
                <a:gd name="T64" fmla="*/ 1194 w 1399"/>
                <a:gd name="T65" fmla="*/ 268 h 154"/>
                <a:gd name="T66" fmla="*/ 1146 w 1399"/>
                <a:gd name="T67" fmla="*/ 268 h 154"/>
                <a:gd name="T68" fmla="*/ 1097 w 1399"/>
                <a:gd name="T69" fmla="*/ 268 h 154"/>
                <a:gd name="T70" fmla="*/ 1049 w 1399"/>
                <a:gd name="T71" fmla="*/ 268 h 154"/>
                <a:gd name="T72" fmla="*/ 999 w 1399"/>
                <a:gd name="T73" fmla="*/ 268 h 154"/>
                <a:gd name="T74" fmla="*/ 950 w 1399"/>
                <a:gd name="T75" fmla="*/ 268 h 154"/>
                <a:gd name="T76" fmla="*/ 902 w 1399"/>
                <a:gd name="T77" fmla="*/ 268 h 154"/>
                <a:gd name="T78" fmla="*/ 852 w 1399"/>
                <a:gd name="T79" fmla="*/ 268 h 154"/>
                <a:gd name="T80" fmla="*/ 803 w 1399"/>
                <a:gd name="T81" fmla="*/ 268 h 154"/>
                <a:gd name="T82" fmla="*/ 755 w 1399"/>
                <a:gd name="T83" fmla="*/ 268 h 154"/>
                <a:gd name="T84" fmla="*/ 705 w 1399"/>
                <a:gd name="T85" fmla="*/ 268 h 154"/>
                <a:gd name="T86" fmla="*/ 657 w 1399"/>
                <a:gd name="T87" fmla="*/ 268 h 154"/>
                <a:gd name="T88" fmla="*/ 608 w 1399"/>
                <a:gd name="T89" fmla="*/ 268 h 154"/>
                <a:gd name="T90" fmla="*/ 560 w 1399"/>
                <a:gd name="T91" fmla="*/ 268 h 154"/>
                <a:gd name="T92" fmla="*/ 510 w 1399"/>
                <a:gd name="T93" fmla="*/ 268 h 154"/>
                <a:gd name="T94" fmla="*/ 461 w 1399"/>
                <a:gd name="T95" fmla="*/ 268 h 154"/>
                <a:gd name="T96" fmla="*/ 413 w 1399"/>
                <a:gd name="T97" fmla="*/ 268 h 154"/>
                <a:gd name="T98" fmla="*/ 363 w 1399"/>
                <a:gd name="T99" fmla="*/ 268 h 154"/>
                <a:gd name="T100" fmla="*/ 314 w 1399"/>
                <a:gd name="T101" fmla="*/ 268 h 154"/>
                <a:gd name="T102" fmla="*/ 266 w 1399"/>
                <a:gd name="T103" fmla="*/ 268 h 154"/>
                <a:gd name="T104" fmla="*/ 216 w 1399"/>
                <a:gd name="T105" fmla="*/ 268 h 154"/>
                <a:gd name="T106" fmla="*/ 168 w 1399"/>
                <a:gd name="T107" fmla="*/ 268 h 154"/>
                <a:gd name="T108" fmla="*/ 119 w 1399"/>
                <a:gd name="T109" fmla="*/ 268 h 154"/>
                <a:gd name="T110" fmla="*/ 69 w 1399"/>
                <a:gd name="T111" fmla="*/ 268 h 154"/>
                <a:gd name="T112" fmla="*/ 21 w 1399"/>
                <a:gd name="T113" fmla="*/ 268 h 15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99"/>
                <a:gd name="T172" fmla="*/ 0 h 154"/>
                <a:gd name="T173" fmla="*/ 1399 w 1399"/>
                <a:gd name="T174" fmla="*/ 154 h 15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99" h="154">
                  <a:moveTo>
                    <a:pt x="0" y="153"/>
                  </a:moveTo>
                  <a:lnTo>
                    <a:pt x="7" y="153"/>
                  </a:lnTo>
                  <a:lnTo>
                    <a:pt x="14" y="153"/>
                  </a:lnTo>
                  <a:lnTo>
                    <a:pt x="21" y="153"/>
                  </a:lnTo>
                  <a:lnTo>
                    <a:pt x="28" y="153"/>
                  </a:lnTo>
                  <a:lnTo>
                    <a:pt x="35" y="153"/>
                  </a:lnTo>
                  <a:lnTo>
                    <a:pt x="43" y="153"/>
                  </a:lnTo>
                  <a:lnTo>
                    <a:pt x="50" y="153"/>
                  </a:lnTo>
                  <a:lnTo>
                    <a:pt x="57" y="153"/>
                  </a:lnTo>
                  <a:lnTo>
                    <a:pt x="62" y="153"/>
                  </a:lnTo>
                  <a:lnTo>
                    <a:pt x="69" y="153"/>
                  </a:lnTo>
                  <a:lnTo>
                    <a:pt x="76" y="153"/>
                  </a:lnTo>
                  <a:lnTo>
                    <a:pt x="83" y="153"/>
                  </a:lnTo>
                  <a:lnTo>
                    <a:pt x="90" y="153"/>
                  </a:lnTo>
                  <a:lnTo>
                    <a:pt x="97" y="153"/>
                  </a:lnTo>
                  <a:lnTo>
                    <a:pt x="105" y="153"/>
                  </a:lnTo>
                  <a:lnTo>
                    <a:pt x="112" y="153"/>
                  </a:lnTo>
                  <a:lnTo>
                    <a:pt x="119" y="153"/>
                  </a:lnTo>
                  <a:lnTo>
                    <a:pt x="126" y="153"/>
                  </a:lnTo>
                  <a:lnTo>
                    <a:pt x="133" y="153"/>
                  </a:lnTo>
                  <a:lnTo>
                    <a:pt x="140" y="153"/>
                  </a:lnTo>
                  <a:lnTo>
                    <a:pt x="147" y="153"/>
                  </a:lnTo>
                  <a:lnTo>
                    <a:pt x="154" y="153"/>
                  </a:lnTo>
                  <a:lnTo>
                    <a:pt x="161" y="153"/>
                  </a:lnTo>
                  <a:lnTo>
                    <a:pt x="168" y="153"/>
                  </a:lnTo>
                  <a:lnTo>
                    <a:pt x="175" y="153"/>
                  </a:lnTo>
                  <a:lnTo>
                    <a:pt x="183" y="153"/>
                  </a:lnTo>
                  <a:lnTo>
                    <a:pt x="190" y="153"/>
                  </a:lnTo>
                  <a:lnTo>
                    <a:pt x="195" y="153"/>
                  </a:lnTo>
                  <a:lnTo>
                    <a:pt x="202" y="153"/>
                  </a:lnTo>
                  <a:lnTo>
                    <a:pt x="209" y="153"/>
                  </a:lnTo>
                  <a:lnTo>
                    <a:pt x="216" y="153"/>
                  </a:lnTo>
                  <a:lnTo>
                    <a:pt x="223" y="153"/>
                  </a:lnTo>
                  <a:lnTo>
                    <a:pt x="230" y="153"/>
                  </a:lnTo>
                  <a:lnTo>
                    <a:pt x="237" y="153"/>
                  </a:lnTo>
                  <a:lnTo>
                    <a:pt x="245" y="153"/>
                  </a:lnTo>
                  <a:lnTo>
                    <a:pt x="252" y="153"/>
                  </a:lnTo>
                  <a:lnTo>
                    <a:pt x="259" y="153"/>
                  </a:lnTo>
                  <a:lnTo>
                    <a:pt x="266" y="153"/>
                  </a:lnTo>
                  <a:lnTo>
                    <a:pt x="273" y="153"/>
                  </a:lnTo>
                  <a:lnTo>
                    <a:pt x="280" y="153"/>
                  </a:lnTo>
                  <a:lnTo>
                    <a:pt x="287" y="153"/>
                  </a:lnTo>
                  <a:lnTo>
                    <a:pt x="294" y="153"/>
                  </a:lnTo>
                  <a:lnTo>
                    <a:pt x="301" y="153"/>
                  </a:lnTo>
                  <a:lnTo>
                    <a:pt x="307" y="153"/>
                  </a:lnTo>
                  <a:lnTo>
                    <a:pt x="314" y="153"/>
                  </a:lnTo>
                  <a:lnTo>
                    <a:pt x="321" y="153"/>
                  </a:lnTo>
                  <a:lnTo>
                    <a:pt x="328" y="153"/>
                  </a:lnTo>
                  <a:lnTo>
                    <a:pt x="335" y="153"/>
                  </a:lnTo>
                  <a:lnTo>
                    <a:pt x="342" y="153"/>
                  </a:lnTo>
                  <a:lnTo>
                    <a:pt x="349" y="153"/>
                  </a:lnTo>
                  <a:lnTo>
                    <a:pt x="356" y="153"/>
                  </a:lnTo>
                  <a:lnTo>
                    <a:pt x="363" y="153"/>
                  </a:lnTo>
                  <a:lnTo>
                    <a:pt x="370" y="153"/>
                  </a:lnTo>
                  <a:lnTo>
                    <a:pt x="377" y="153"/>
                  </a:lnTo>
                  <a:lnTo>
                    <a:pt x="384" y="153"/>
                  </a:lnTo>
                  <a:lnTo>
                    <a:pt x="392" y="153"/>
                  </a:lnTo>
                  <a:lnTo>
                    <a:pt x="399" y="153"/>
                  </a:lnTo>
                  <a:lnTo>
                    <a:pt x="406" y="153"/>
                  </a:lnTo>
                  <a:lnTo>
                    <a:pt x="413" y="153"/>
                  </a:lnTo>
                  <a:lnTo>
                    <a:pt x="420" y="153"/>
                  </a:lnTo>
                  <a:lnTo>
                    <a:pt x="425" y="153"/>
                  </a:lnTo>
                  <a:lnTo>
                    <a:pt x="432" y="153"/>
                  </a:lnTo>
                  <a:lnTo>
                    <a:pt x="439" y="153"/>
                  </a:lnTo>
                  <a:lnTo>
                    <a:pt x="447" y="153"/>
                  </a:lnTo>
                  <a:lnTo>
                    <a:pt x="454" y="153"/>
                  </a:lnTo>
                  <a:lnTo>
                    <a:pt x="461" y="153"/>
                  </a:lnTo>
                  <a:lnTo>
                    <a:pt x="468" y="153"/>
                  </a:lnTo>
                  <a:lnTo>
                    <a:pt x="475" y="153"/>
                  </a:lnTo>
                  <a:lnTo>
                    <a:pt x="482" y="153"/>
                  </a:lnTo>
                  <a:lnTo>
                    <a:pt x="489" y="153"/>
                  </a:lnTo>
                  <a:lnTo>
                    <a:pt x="496" y="153"/>
                  </a:lnTo>
                  <a:lnTo>
                    <a:pt x="503" y="153"/>
                  </a:lnTo>
                  <a:lnTo>
                    <a:pt x="510" y="153"/>
                  </a:lnTo>
                  <a:lnTo>
                    <a:pt x="517" y="153"/>
                  </a:lnTo>
                  <a:lnTo>
                    <a:pt x="524" y="153"/>
                  </a:lnTo>
                  <a:lnTo>
                    <a:pt x="532" y="153"/>
                  </a:lnTo>
                  <a:lnTo>
                    <a:pt x="539" y="153"/>
                  </a:lnTo>
                  <a:lnTo>
                    <a:pt x="546" y="153"/>
                  </a:lnTo>
                  <a:lnTo>
                    <a:pt x="553" y="153"/>
                  </a:lnTo>
                  <a:lnTo>
                    <a:pt x="560" y="153"/>
                  </a:lnTo>
                  <a:lnTo>
                    <a:pt x="567" y="153"/>
                  </a:lnTo>
                  <a:lnTo>
                    <a:pt x="572" y="153"/>
                  </a:lnTo>
                  <a:lnTo>
                    <a:pt x="579" y="153"/>
                  </a:lnTo>
                  <a:lnTo>
                    <a:pt x="586" y="153"/>
                  </a:lnTo>
                  <a:lnTo>
                    <a:pt x="594" y="153"/>
                  </a:lnTo>
                  <a:lnTo>
                    <a:pt x="601" y="153"/>
                  </a:lnTo>
                  <a:lnTo>
                    <a:pt x="608" y="153"/>
                  </a:lnTo>
                  <a:lnTo>
                    <a:pt x="615" y="153"/>
                  </a:lnTo>
                  <a:lnTo>
                    <a:pt x="622" y="153"/>
                  </a:lnTo>
                  <a:lnTo>
                    <a:pt x="629" y="153"/>
                  </a:lnTo>
                  <a:lnTo>
                    <a:pt x="636" y="153"/>
                  </a:lnTo>
                  <a:lnTo>
                    <a:pt x="643" y="153"/>
                  </a:lnTo>
                  <a:lnTo>
                    <a:pt x="650" y="153"/>
                  </a:lnTo>
                  <a:lnTo>
                    <a:pt x="657" y="153"/>
                  </a:lnTo>
                  <a:lnTo>
                    <a:pt x="664" y="153"/>
                  </a:lnTo>
                  <a:lnTo>
                    <a:pt x="672" y="153"/>
                  </a:lnTo>
                  <a:lnTo>
                    <a:pt x="679" y="153"/>
                  </a:lnTo>
                  <a:lnTo>
                    <a:pt x="684" y="153"/>
                  </a:lnTo>
                  <a:lnTo>
                    <a:pt x="691" y="153"/>
                  </a:lnTo>
                  <a:lnTo>
                    <a:pt x="698" y="153"/>
                  </a:lnTo>
                  <a:lnTo>
                    <a:pt x="705" y="153"/>
                  </a:lnTo>
                  <a:lnTo>
                    <a:pt x="712" y="153"/>
                  </a:lnTo>
                  <a:lnTo>
                    <a:pt x="719" y="153"/>
                  </a:lnTo>
                  <a:lnTo>
                    <a:pt x="726" y="0"/>
                  </a:lnTo>
                  <a:lnTo>
                    <a:pt x="734" y="3"/>
                  </a:lnTo>
                  <a:lnTo>
                    <a:pt x="741" y="6"/>
                  </a:lnTo>
                  <a:lnTo>
                    <a:pt x="748" y="10"/>
                  </a:lnTo>
                  <a:lnTo>
                    <a:pt x="755" y="13"/>
                  </a:lnTo>
                  <a:lnTo>
                    <a:pt x="762" y="15"/>
                  </a:lnTo>
                  <a:lnTo>
                    <a:pt x="769" y="18"/>
                  </a:lnTo>
                  <a:lnTo>
                    <a:pt x="776" y="21"/>
                  </a:lnTo>
                  <a:lnTo>
                    <a:pt x="783" y="23"/>
                  </a:lnTo>
                  <a:lnTo>
                    <a:pt x="790" y="27"/>
                  </a:lnTo>
                  <a:lnTo>
                    <a:pt x="796" y="29"/>
                  </a:lnTo>
                  <a:lnTo>
                    <a:pt x="803" y="32"/>
                  </a:lnTo>
                  <a:lnTo>
                    <a:pt x="810" y="34"/>
                  </a:lnTo>
                  <a:lnTo>
                    <a:pt x="817" y="36"/>
                  </a:lnTo>
                  <a:lnTo>
                    <a:pt x="824" y="39"/>
                  </a:lnTo>
                  <a:lnTo>
                    <a:pt x="831" y="41"/>
                  </a:lnTo>
                  <a:lnTo>
                    <a:pt x="838" y="45"/>
                  </a:lnTo>
                  <a:lnTo>
                    <a:pt x="845" y="47"/>
                  </a:lnTo>
                  <a:lnTo>
                    <a:pt x="852" y="49"/>
                  </a:lnTo>
                  <a:lnTo>
                    <a:pt x="859" y="51"/>
                  </a:lnTo>
                  <a:lnTo>
                    <a:pt x="866" y="53"/>
                  </a:lnTo>
                  <a:lnTo>
                    <a:pt x="874" y="56"/>
                  </a:lnTo>
                  <a:lnTo>
                    <a:pt x="881" y="57"/>
                  </a:lnTo>
                  <a:lnTo>
                    <a:pt x="888" y="60"/>
                  </a:lnTo>
                  <a:lnTo>
                    <a:pt x="895" y="63"/>
                  </a:lnTo>
                  <a:lnTo>
                    <a:pt x="902" y="64"/>
                  </a:lnTo>
                  <a:lnTo>
                    <a:pt x="909" y="66"/>
                  </a:lnTo>
                  <a:lnTo>
                    <a:pt x="916" y="68"/>
                  </a:lnTo>
                  <a:lnTo>
                    <a:pt x="923" y="70"/>
                  </a:lnTo>
                  <a:lnTo>
                    <a:pt x="928" y="72"/>
                  </a:lnTo>
                  <a:lnTo>
                    <a:pt x="936" y="74"/>
                  </a:lnTo>
                  <a:lnTo>
                    <a:pt x="943" y="75"/>
                  </a:lnTo>
                  <a:lnTo>
                    <a:pt x="950" y="78"/>
                  </a:lnTo>
                  <a:lnTo>
                    <a:pt x="957" y="80"/>
                  </a:lnTo>
                  <a:lnTo>
                    <a:pt x="964" y="81"/>
                  </a:lnTo>
                  <a:lnTo>
                    <a:pt x="971" y="83"/>
                  </a:lnTo>
                  <a:lnTo>
                    <a:pt x="978" y="85"/>
                  </a:lnTo>
                  <a:lnTo>
                    <a:pt x="985" y="86"/>
                  </a:lnTo>
                  <a:lnTo>
                    <a:pt x="992" y="88"/>
                  </a:lnTo>
                  <a:lnTo>
                    <a:pt x="999" y="89"/>
                  </a:lnTo>
                  <a:lnTo>
                    <a:pt x="1006" y="91"/>
                  </a:lnTo>
                  <a:lnTo>
                    <a:pt x="1014" y="92"/>
                  </a:lnTo>
                  <a:lnTo>
                    <a:pt x="1021" y="95"/>
                  </a:lnTo>
                  <a:lnTo>
                    <a:pt x="1028" y="96"/>
                  </a:lnTo>
                  <a:lnTo>
                    <a:pt x="1035" y="97"/>
                  </a:lnTo>
                  <a:lnTo>
                    <a:pt x="1042" y="99"/>
                  </a:lnTo>
                  <a:lnTo>
                    <a:pt x="1049" y="99"/>
                  </a:lnTo>
                  <a:lnTo>
                    <a:pt x="1056" y="101"/>
                  </a:lnTo>
                  <a:lnTo>
                    <a:pt x="1061" y="102"/>
                  </a:lnTo>
                  <a:lnTo>
                    <a:pt x="1068" y="103"/>
                  </a:lnTo>
                  <a:lnTo>
                    <a:pt x="1076" y="104"/>
                  </a:lnTo>
                  <a:lnTo>
                    <a:pt x="1083" y="106"/>
                  </a:lnTo>
                  <a:lnTo>
                    <a:pt x="1090" y="107"/>
                  </a:lnTo>
                  <a:lnTo>
                    <a:pt x="1097" y="108"/>
                  </a:lnTo>
                  <a:lnTo>
                    <a:pt x="1104" y="109"/>
                  </a:lnTo>
                  <a:lnTo>
                    <a:pt x="1111" y="111"/>
                  </a:lnTo>
                  <a:lnTo>
                    <a:pt x="1118" y="112"/>
                  </a:lnTo>
                  <a:lnTo>
                    <a:pt x="1125" y="113"/>
                  </a:lnTo>
                  <a:lnTo>
                    <a:pt x="1132" y="114"/>
                  </a:lnTo>
                  <a:lnTo>
                    <a:pt x="1139" y="115"/>
                  </a:lnTo>
                  <a:lnTo>
                    <a:pt x="1146" y="116"/>
                  </a:lnTo>
                  <a:lnTo>
                    <a:pt x="1153" y="117"/>
                  </a:lnTo>
                  <a:lnTo>
                    <a:pt x="1161" y="118"/>
                  </a:lnTo>
                  <a:lnTo>
                    <a:pt x="1168" y="118"/>
                  </a:lnTo>
                  <a:lnTo>
                    <a:pt x="1173" y="119"/>
                  </a:lnTo>
                  <a:lnTo>
                    <a:pt x="1180" y="120"/>
                  </a:lnTo>
                  <a:lnTo>
                    <a:pt x="1187" y="121"/>
                  </a:lnTo>
                  <a:lnTo>
                    <a:pt x="1194" y="122"/>
                  </a:lnTo>
                  <a:lnTo>
                    <a:pt x="1201" y="123"/>
                  </a:lnTo>
                  <a:lnTo>
                    <a:pt x="1208" y="124"/>
                  </a:lnTo>
                  <a:lnTo>
                    <a:pt x="1215" y="124"/>
                  </a:lnTo>
                  <a:lnTo>
                    <a:pt x="1223" y="125"/>
                  </a:lnTo>
                  <a:lnTo>
                    <a:pt x="1230" y="126"/>
                  </a:lnTo>
                  <a:lnTo>
                    <a:pt x="1237" y="126"/>
                  </a:lnTo>
                  <a:lnTo>
                    <a:pt x="1244" y="128"/>
                  </a:lnTo>
                  <a:lnTo>
                    <a:pt x="1251" y="129"/>
                  </a:lnTo>
                  <a:lnTo>
                    <a:pt x="1258" y="129"/>
                  </a:lnTo>
                  <a:lnTo>
                    <a:pt x="1265" y="130"/>
                  </a:lnTo>
                  <a:lnTo>
                    <a:pt x="1272" y="131"/>
                  </a:lnTo>
                  <a:lnTo>
                    <a:pt x="1279" y="131"/>
                  </a:lnTo>
                  <a:lnTo>
                    <a:pt x="1286" y="132"/>
                  </a:lnTo>
                  <a:lnTo>
                    <a:pt x="1292" y="132"/>
                  </a:lnTo>
                  <a:lnTo>
                    <a:pt x="1299" y="133"/>
                  </a:lnTo>
                  <a:lnTo>
                    <a:pt x="1306" y="134"/>
                  </a:lnTo>
                  <a:lnTo>
                    <a:pt x="1313" y="134"/>
                  </a:lnTo>
                  <a:lnTo>
                    <a:pt x="1320" y="135"/>
                  </a:lnTo>
                  <a:lnTo>
                    <a:pt x="1327" y="135"/>
                  </a:lnTo>
                  <a:lnTo>
                    <a:pt x="1334" y="136"/>
                  </a:lnTo>
                  <a:lnTo>
                    <a:pt x="1341" y="136"/>
                  </a:lnTo>
                  <a:lnTo>
                    <a:pt x="1348" y="137"/>
                  </a:lnTo>
                  <a:lnTo>
                    <a:pt x="1355" y="137"/>
                  </a:lnTo>
                  <a:lnTo>
                    <a:pt x="1363" y="138"/>
                  </a:lnTo>
                  <a:lnTo>
                    <a:pt x="1370" y="138"/>
                  </a:lnTo>
                  <a:lnTo>
                    <a:pt x="1377" y="138"/>
                  </a:lnTo>
                  <a:lnTo>
                    <a:pt x="1384" y="139"/>
                  </a:lnTo>
                  <a:lnTo>
                    <a:pt x="1391" y="139"/>
                  </a:lnTo>
                  <a:lnTo>
                    <a:pt x="1398" y="140"/>
                  </a:lnTo>
                  <a:lnTo>
                    <a:pt x="1398" y="153"/>
                  </a:lnTo>
                  <a:lnTo>
                    <a:pt x="1391" y="153"/>
                  </a:lnTo>
                  <a:lnTo>
                    <a:pt x="1384" y="153"/>
                  </a:lnTo>
                  <a:lnTo>
                    <a:pt x="1377" y="153"/>
                  </a:lnTo>
                  <a:lnTo>
                    <a:pt x="1370" y="153"/>
                  </a:lnTo>
                  <a:lnTo>
                    <a:pt x="1363" y="153"/>
                  </a:lnTo>
                  <a:lnTo>
                    <a:pt x="1355" y="153"/>
                  </a:lnTo>
                  <a:lnTo>
                    <a:pt x="1348" y="153"/>
                  </a:lnTo>
                  <a:lnTo>
                    <a:pt x="1341" y="153"/>
                  </a:lnTo>
                  <a:lnTo>
                    <a:pt x="1334" y="153"/>
                  </a:lnTo>
                  <a:lnTo>
                    <a:pt x="1327" y="153"/>
                  </a:lnTo>
                  <a:lnTo>
                    <a:pt x="1320" y="153"/>
                  </a:lnTo>
                  <a:lnTo>
                    <a:pt x="1313" y="153"/>
                  </a:lnTo>
                  <a:lnTo>
                    <a:pt x="1306" y="153"/>
                  </a:lnTo>
                  <a:lnTo>
                    <a:pt x="1299" y="153"/>
                  </a:lnTo>
                  <a:lnTo>
                    <a:pt x="1292" y="153"/>
                  </a:lnTo>
                  <a:lnTo>
                    <a:pt x="1286" y="153"/>
                  </a:lnTo>
                  <a:lnTo>
                    <a:pt x="1279" y="153"/>
                  </a:lnTo>
                  <a:lnTo>
                    <a:pt x="1272" y="153"/>
                  </a:lnTo>
                  <a:lnTo>
                    <a:pt x="1265" y="153"/>
                  </a:lnTo>
                  <a:lnTo>
                    <a:pt x="1258" y="153"/>
                  </a:lnTo>
                  <a:lnTo>
                    <a:pt x="1251" y="153"/>
                  </a:lnTo>
                  <a:lnTo>
                    <a:pt x="1244" y="153"/>
                  </a:lnTo>
                  <a:lnTo>
                    <a:pt x="1237" y="153"/>
                  </a:lnTo>
                  <a:lnTo>
                    <a:pt x="1230" y="153"/>
                  </a:lnTo>
                  <a:lnTo>
                    <a:pt x="1223" y="153"/>
                  </a:lnTo>
                  <a:lnTo>
                    <a:pt x="1215" y="153"/>
                  </a:lnTo>
                  <a:lnTo>
                    <a:pt x="1208" y="153"/>
                  </a:lnTo>
                  <a:lnTo>
                    <a:pt x="1201" y="153"/>
                  </a:lnTo>
                  <a:lnTo>
                    <a:pt x="1194" y="153"/>
                  </a:lnTo>
                  <a:lnTo>
                    <a:pt x="1187" y="153"/>
                  </a:lnTo>
                  <a:lnTo>
                    <a:pt x="1180" y="153"/>
                  </a:lnTo>
                  <a:lnTo>
                    <a:pt x="1173" y="153"/>
                  </a:lnTo>
                  <a:lnTo>
                    <a:pt x="1168" y="153"/>
                  </a:lnTo>
                  <a:lnTo>
                    <a:pt x="1161" y="153"/>
                  </a:lnTo>
                  <a:lnTo>
                    <a:pt x="1153" y="153"/>
                  </a:lnTo>
                  <a:lnTo>
                    <a:pt x="1146" y="153"/>
                  </a:lnTo>
                  <a:lnTo>
                    <a:pt x="1139" y="153"/>
                  </a:lnTo>
                  <a:lnTo>
                    <a:pt x="1132" y="153"/>
                  </a:lnTo>
                  <a:lnTo>
                    <a:pt x="1125" y="153"/>
                  </a:lnTo>
                  <a:lnTo>
                    <a:pt x="1118" y="153"/>
                  </a:lnTo>
                  <a:lnTo>
                    <a:pt x="1111" y="153"/>
                  </a:lnTo>
                  <a:lnTo>
                    <a:pt x="1104" y="153"/>
                  </a:lnTo>
                  <a:lnTo>
                    <a:pt x="1097" y="153"/>
                  </a:lnTo>
                  <a:lnTo>
                    <a:pt x="1090" y="153"/>
                  </a:lnTo>
                  <a:lnTo>
                    <a:pt x="1083" y="153"/>
                  </a:lnTo>
                  <a:lnTo>
                    <a:pt x="1076" y="153"/>
                  </a:lnTo>
                  <a:lnTo>
                    <a:pt x="1068" y="153"/>
                  </a:lnTo>
                  <a:lnTo>
                    <a:pt x="1061" y="153"/>
                  </a:lnTo>
                  <a:lnTo>
                    <a:pt x="1056" y="153"/>
                  </a:lnTo>
                  <a:lnTo>
                    <a:pt x="1049" y="153"/>
                  </a:lnTo>
                  <a:lnTo>
                    <a:pt x="1042" y="153"/>
                  </a:lnTo>
                  <a:lnTo>
                    <a:pt x="1035" y="153"/>
                  </a:lnTo>
                  <a:lnTo>
                    <a:pt x="1028" y="153"/>
                  </a:lnTo>
                  <a:lnTo>
                    <a:pt x="1021" y="153"/>
                  </a:lnTo>
                  <a:lnTo>
                    <a:pt x="1014" y="153"/>
                  </a:lnTo>
                  <a:lnTo>
                    <a:pt x="1006" y="153"/>
                  </a:lnTo>
                  <a:lnTo>
                    <a:pt x="999" y="153"/>
                  </a:lnTo>
                  <a:lnTo>
                    <a:pt x="992" y="153"/>
                  </a:lnTo>
                  <a:lnTo>
                    <a:pt x="985" y="153"/>
                  </a:lnTo>
                  <a:lnTo>
                    <a:pt x="978" y="153"/>
                  </a:lnTo>
                  <a:lnTo>
                    <a:pt x="971" y="153"/>
                  </a:lnTo>
                  <a:lnTo>
                    <a:pt x="964" y="153"/>
                  </a:lnTo>
                  <a:lnTo>
                    <a:pt x="957" y="153"/>
                  </a:lnTo>
                  <a:lnTo>
                    <a:pt x="950" y="153"/>
                  </a:lnTo>
                  <a:lnTo>
                    <a:pt x="943" y="153"/>
                  </a:lnTo>
                  <a:lnTo>
                    <a:pt x="936" y="153"/>
                  </a:lnTo>
                  <a:lnTo>
                    <a:pt x="928" y="153"/>
                  </a:lnTo>
                  <a:lnTo>
                    <a:pt x="923" y="153"/>
                  </a:lnTo>
                  <a:lnTo>
                    <a:pt x="916" y="153"/>
                  </a:lnTo>
                  <a:lnTo>
                    <a:pt x="909" y="153"/>
                  </a:lnTo>
                  <a:lnTo>
                    <a:pt x="902" y="153"/>
                  </a:lnTo>
                  <a:lnTo>
                    <a:pt x="895" y="153"/>
                  </a:lnTo>
                  <a:lnTo>
                    <a:pt x="888" y="153"/>
                  </a:lnTo>
                  <a:lnTo>
                    <a:pt x="881" y="153"/>
                  </a:lnTo>
                  <a:lnTo>
                    <a:pt x="874" y="153"/>
                  </a:lnTo>
                  <a:lnTo>
                    <a:pt x="866" y="153"/>
                  </a:lnTo>
                  <a:lnTo>
                    <a:pt x="859" y="153"/>
                  </a:lnTo>
                  <a:lnTo>
                    <a:pt x="852" y="153"/>
                  </a:lnTo>
                  <a:lnTo>
                    <a:pt x="845" y="153"/>
                  </a:lnTo>
                  <a:lnTo>
                    <a:pt x="838" y="153"/>
                  </a:lnTo>
                  <a:lnTo>
                    <a:pt x="831" y="153"/>
                  </a:lnTo>
                  <a:lnTo>
                    <a:pt x="824" y="153"/>
                  </a:lnTo>
                  <a:lnTo>
                    <a:pt x="817" y="153"/>
                  </a:lnTo>
                  <a:lnTo>
                    <a:pt x="810" y="153"/>
                  </a:lnTo>
                  <a:lnTo>
                    <a:pt x="803" y="153"/>
                  </a:lnTo>
                  <a:lnTo>
                    <a:pt x="796" y="153"/>
                  </a:lnTo>
                  <a:lnTo>
                    <a:pt x="790" y="153"/>
                  </a:lnTo>
                  <a:lnTo>
                    <a:pt x="783" y="153"/>
                  </a:lnTo>
                  <a:lnTo>
                    <a:pt x="776" y="153"/>
                  </a:lnTo>
                  <a:lnTo>
                    <a:pt x="769" y="153"/>
                  </a:lnTo>
                  <a:lnTo>
                    <a:pt x="762" y="153"/>
                  </a:lnTo>
                  <a:lnTo>
                    <a:pt x="755" y="153"/>
                  </a:lnTo>
                  <a:lnTo>
                    <a:pt x="748" y="153"/>
                  </a:lnTo>
                  <a:lnTo>
                    <a:pt x="741" y="153"/>
                  </a:lnTo>
                  <a:lnTo>
                    <a:pt x="734" y="153"/>
                  </a:lnTo>
                  <a:lnTo>
                    <a:pt x="726" y="153"/>
                  </a:lnTo>
                  <a:lnTo>
                    <a:pt x="719" y="153"/>
                  </a:lnTo>
                  <a:lnTo>
                    <a:pt x="712" y="153"/>
                  </a:lnTo>
                  <a:lnTo>
                    <a:pt x="705" y="153"/>
                  </a:lnTo>
                  <a:lnTo>
                    <a:pt x="698" y="153"/>
                  </a:lnTo>
                  <a:lnTo>
                    <a:pt x="691" y="153"/>
                  </a:lnTo>
                  <a:lnTo>
                    <a:pt x="684" y="153"/>
                  </a:lnTo>
                  <a:lnTo>
                    <a:pt x="679" y="153"/>
                  </a:lnTo>
                  <a:lnTo>
                    <a:pt x="672" y="153"/>
                  </a:lnTo>
                  <a:lnTo>
                    <a:pt x="664" y="153"/>
                  </a:lnTo>
                  <a:lnTo>
                    <a:pt x="657" y="153"/>
                  </a:lnTo>
                  <a:lnTo>
                    <a:pt x="650" y="153"/>
                  </a:lnTo>
                  <a:lnTo>
                    <a:pt x="643" y="153"/>
                  </a:lnTo>
                  <a:lnTo>
                    <a:pt x="636" y="153"/>
                  </a:lnTo>
                  <a:lnTo>
                    <a:pt x="629" y="153"/>
                  </a:lnTo>
                  <a:lnTo>
                    <a:pt x="622" y="153"/>
                  </a:lnTo>
                  <a:lnTo>
                    <a:pt x="615" y="153"/>
                  </a:lnTo>
                  <a:lnTo>
                    <a:pt x="608" y="153"/>
                  </a:lnTo>
                  <a:lnTo>
                    <a:pt x="601" y="153"/>
                  </a:lnTo>
                  <a:lnTo>
                    <a:pt x="594" y="153"/>
                  </a:lnTo>
                  <a:lnTo>
                    <a:pt x="586" y="153"/>
                  </a:lnTo>
                  <a:lnTo>
                    <a:pt x="579" y="153"/>
                  </a:lnTo>
                  <a:lnTo>
                    <a:pt x="572" y="153"/>
                  </a:lnTo>
                  <a:lnTo>
                    <a:pt x="567" y="153"/>
                  </a:lnTo>
                  <a:lnTo>
                    <a:pt x="560" y="153"/>
                  </a:lnTo>
                  <a:lnTo>
                    <a:pt x="553" y="153"/>
                  </a:lnTo>
                  <a:lnTo>
                    <a:pt x="546" y="153"/>
                  </a:lnTo>
                  <a:lnTo>
                    <a:pt x="539" y="153"/>
                  </a:lnTo>
                  <a:lnTo>
                    <a:pt x="532" y="153"/>
                  </a:lnTo>
                  <a:lnTo>
                    <a:pt x="524" y="153"/>
                  </a:lnTo>
                  <a:lnTo>
                    <a:pt x="517" y="153"/>
                  </a:lnTo>
                  <a:lnTo>
                    <a:pt x="510" y="153"/>
                  </a:lnTo>
                  <a:lnTo>
                    <a:pt x="503" y="153"/>
                  </a:lnTo>
                  <a:lnTo>
                    <a:pt x="496" y="153"/>
                  </a:lnTo>
                  <a:lnTo>
                    <a:pt x="489" y="153"/>
                  </a:lnTo>
                  <a:lnTo>
                    <a:pt x="482" y="153"/>
                  </a:lnTo>
                  <a:lnTo>
                    <a:pt x="475" y="153"/>
                  </a:lnTo>
                  <a:lnTo>
                    <a:pt x="468" y="153"/>
                  </a:lnTo>
                  <a:lnTo>
                    <a:pt x="461" y="153"/>
                  </a:lnTo>
                  <a:lnTo>
                    <a:pt x="454" y="153"/>
                  </a:lnTo>
                  <a:lnTo>
                    <a:pt x="447" y="153"/>
                  </a:lnTo>
                  <a:lnTo>
                    <a:pt x="439" y="153"/>
                  </a:lnTo>
                  <a:lnTo>
                    <a:pt x="432" y="153"/>
                  </a:lnTo>
                  <a:lnTo>
                    <a:pt x="425" y="153"/>
                  </a:lnTo>
                  <a:lnTo>
                    <a:pt x="420" y="153"/>
                  </a:lnTo>
                  <a:lnTo>
                    <a:pt x="413" y="153"/>
                  </a:lnTo>
                  <a:lnTo>
                    <a:pt x="406" y="153"/>
                  </a:lnTo>
                  <a:lnTo>
                    <a:pt x="399" y="153"/>
                  </a:lnTo>
                  <a:lnTo>
                    <a:pt x="392" y="153"/>
                  </a:lnTo>
                  <a:lnTo>
                    <a:pt x="384" y="153"/>
                  </a:lnTo>
                  <a:lnTo>
                    <a:pt x="377" y="153"/>
                  </a:lnTo>
                  <a:lnTo>
                    <a:pt x="370" y="153"/>
                  </a:lnTo>
                  <a:lnTo>
                    <a:pt x="363" y="153"/>
                  </a:lnTo>
                  <a:lnTo>
                    <a:pt x="356" y="153"/>
                  </a:lnTo>
                  <a:lnTo>
                    <a:pt x="349" y="153"/>
                  </a:lnTo>
                  <a:lnTo>
                    <a:pt x="342" y="153"/>
                  </a:lnTo>
                  <a:lnTo>
                    <a:pt x="335" y="153"/>
                  </a:lnTo>
                  <a:lnTo>
                    <a:pt x="328" y="153"/>
                  </a:lnTo>
                  <a:lnTo>
                    <a:pt x="321" y="153"/>
                  </a:lnTo>
                  <a:lnTo>
                    <a:pt x="314" y="153"/>
                  </a:lnTo>
                  <a:lnTo>
                    <a:pt x="307" y="153"/>
                  </a:lnTo>
                  <a:lnTo>
                    <a:pt x="301" y="153"/>
                  </a:lnTo>
                  <a:lnTo>
                    <a:pt x="294" y="153"/>
                  </a:lnTo>
                  <a:lnTo>
                    <a:pt x="287" y="153"/>
                  </a:lnTo>
                  <a:lnTo>
                    <a:pt x="280" y="153"/>
                  </a:lnTo>
                  <a:lnTo>
                    <a:pt x="273" y="153"/>
                  </a:lnTo>
                  <a:lnTo>
                    <a:pt x="266" y="153"/>
                  </a:lnTo>
                  <a:lnTo>
                    <a:pt x="259" y="153"/>
                  </a:lnTo>
                  <a:lnTo>
                    <a:pt x="252" y="153"/>
                  </a:lnTo>
                  <a:lnTo>
                    <a:pt x="245" y="153"/>
                  </a:lnTo>
                  <a:lnTo>
                    <a:pt x="237" y="153"/>
                  </a:lnTo>
                  <a:lnTo>
                    <a:pt x="230" y="153"/>
                  </a:lnTo>
                  <a:lnTo>
                    <a:pt x="223" y="153"/>
                  </a:lnTo>
                  <a:lnTo>
                    <a:pt x="216" y="153"/>
                  </a:lnTo>
                  <a:lnTo>
                    <a:pt x="209" y="153"/>
                  </a:lnTo>
                  <a:lnTo>
                    <a:pt x="202" y="153"/>
                  </a:lnTo>
                  <a:lnTo>
                    <a:pt x="195" y="153"/>
                  </a:lnTo>
                  <a:lnTo>
                    <a:pt x="190" y="153"/>
                  </a:lnTo>
                  <a:lnTo>
                    <a:pt x="183" y="153"/>
                  </a:lnTo>
                  <a:lnTo>
                    <a:pt x="175" y="153"/>
                  </a:lnTo>
                  <a:lnTo>
                    <a:pt x="168" y="153"/>
                  </a:lnTo>
                  <a:lnTo>
                    <a:pt x="161" y="153"/>
                  </a:lnTo>
                  <a:lnTo>
                    <a:pt x="154" y="153"/>
                  </a:lnTo>
                  <a:lnTo>
                    <a:pt x="147" y="153"/>
                  </a:lnTo>
                  <a:lnTo>
                    <a:pt x="140" y="153"/>
                  </a:lnTo>
                  <a:lnTo>
                    <a:pt x="133" y="153"/>
                  </a:lnTo>
                  <a:lnTo>
                    <a:pt x="126" y="153"/>
                  </a:lnTo>
                  <a:lnTo>
                    <a:pt x="119" y="153"/>
                  </a:lnTo>
                  <a:lnTo>
                    <a:pt x="112" y="153"/>
                  </a:lnTo>
                  <a:lnTo>
                    <a:pt x="105" y="153"/>
                  </a:lnTo>
                  <a:lnTo>
                    <a:pt x="97" y="153"/>
                  </a:lnTo>
                  <a:lnTo>
                    <a:pt x="90" y="153"/>
                  </a:lnTo>
                  <a:lnTo>
                    <a:pt x="83" y="153"/>
                  </a:lnTo>
                  <a:lnTo>
                    <a:pt x="76" y="153"/>
                  </a:lnTo>
                  <a:lnTo>
                    <a:pt x="69" y="153"/>
                  </a:lnTo>
                  <a:lnTo>
                    <a:pt x="62" y="153"/>
                  </a:lnTo>
                  <a:lnTo>
                    <a:pt x="57" y="153"/>
                  </a:lnTo>
                  <a:lnTo>
                    <a:pt x="50" y="153"/>
                  </a:lnTo>
                  <a:lnTo>
                    <a:pt x="43" y="153"/>
                  </a:lnTo>
                  <a:lnTo>
                    <a:pt x="35" y="153"/>
                  </a:lnTo>
                  <a:lnTo>
                    <a:pt x="28" y="153"/>
                  </a:lnTo>
                  <a:lnTo>
                    <a:pt x="21" y="153"/>
                  </a:lnTo>
                  <a:lnTo>
                    <a:pt x="14" y="153"/>
                  </a:lnTo>
                  <a:lnTo>
                    <a:pt x="7" y="153"/>
                  </a:lnTo>
                  <a:lnTo>
                    <a:pt x="0" y="153"/>
                  </a:lnTo>
                </a:path>
              </a:pathLst>
            </a:custGeom>
            <a:solidFill>
              <a:srgbClr val="CC0000"/>
            </a:solidFill>
            <a:ln w="12700" cap="rnd">
              <a:noFill/>
              <a:round/>
              <a:headEnd/>
              <a:tailEnd/>
            </a:ln>
          </p:spPr>
          <p:txBody>
            <a:bodyPr/>
            <a:lstStyle/>
            <a:p>
              <a:pPr fontAlgn="auto">
                <a:spcBef>
                  <a:spcPts val="0"/>
                </a:spcBef>
                <a:spcAft>
                  <a:spcPts val="0"/>
                </a:spcAft>
                <a:defRPr/>
              </a:pPr>
              <a:endParaRPr lang="en-US" sz="2800" i="0" kern="0" dirty="0">
                <a:solidFill>
                  <a:sysClr val="windowText" lastClr="000000"/>
                </a:solidFill>
              </a:endParaRPr>
            </a:p>
          </p:txBody>
        </p:sp>
        <p:sp>
          <p:nvSpPr>
            <p:cNvPr id="7" name="Freeform 6"/>
            <p:cNvSpPr>
              <a:spLocks/>
            </p:cNvSpPr>
            <p:nvPr/>
          </p:nvSpPr>
          <p:spPr bwMode="auto">
            <a:xfrm>
              <a:off x="3616" y="1615"/>
              <a:ext cx="1399" cy="773"/>
            </a:xfrm>
            <a:custGeom>
              <a:avLst/>
              <a:gdLst>
                <a:gd name="T0" fmla="*/ 43 w 1399"/>
                <a:gd name="T1" fmla="*/ 46 h 773"/>
                <a:gd name="T2" fmla="*/ 90 w 1399"/>
                <a:gd name="T3" fmla="*/ 99 h 773"/>
                <a:gd name="T4" fmla="*/ 140 w 1399"/>
                <a:gd name="T5" fmla="*/ 152 h 773"/>
                <a:gd name="T6" fmla="*/ 190 w 1399"/>
                <a:gd name="T7" fmla="*/ 204 h 773"/>
                <a:gd name="T8" fmla="*/ 237 w 1399"/>
                <a:gd name="T9" fmla="*/ 254 h 773"/>
                <a:gd name="T10" fmla="*/ 287 w 1399"/>
                <a:gd name="T11" fmla="*/ 301 h 773"/>
                <a:gd name="T12" fmla="*/ 335 w 1399"/>
                <a:gd name="T13" fmla="*/ 346 h 773"/>
                <a:gd name="T14" fmla="*/ 384 w 1399"/>
                <a:gd name="T15" fmla="*/ 389 h 773"/>
                <a:gd name="T16" fmla="*/ 432 w 1399"/>
                <a:gd name="T17" fmla="*/ 429 h 773"/>
                <a:gd name="T18" fmla="*/ 482 w 1399"/>
                <a:gd name="T19" fmla="*/ 467 h 773"/>
                <a:gd name="T20" fmla="*/ 532 w 1399"/>
                <a:gd name="T21" fmla="*/ 502 h 773"/>
                <a:gd name="T22" fmla="*/ 579 w 1399"/>
                <a:gd name="T23" fmla="*/ 534 h 773"/>
                <a:gd name="T24" fmla="*/ 629 w 1399"/>
                <a:gd name="T25" fmla="*/ 562 h 773"/>
                <a:gd name="T26" fmla="*/ 679 w 1399"/>
                <a:gd name="T27" fmla="*/ 589 h 773"/>
                <a:gd name="T28" fmla="*/ 726 w 1399"/>
                <a:gd name="T29" fmla="*/ 772 h 773"/>
                <a:gd name="T30" fmla="*/ 776 w 1399"/>
                <a:gd name="T31" fmla="*/ 772 h 773"/>
                <a:gd name="T32" fmla="*/ 824 w 1399"/>
                <a:gd name="T33" fmla="*/ 772 h 773"/>
                <a:gd name="T34" fmla="*/ 874 w 1399"/>
                <a:gd name="T35" fmla="*/ 772 h 773"/>
                <a:gd name="T36" fmla="*/ 923 w 1399"/>
                <a:gd name="T37" fmla="*/ 772 h 773"/>
                <a:gd name="T38" fmla="*/ 971 w 1399"/>
                <a:gd name="T39" fmla="*/ 772 h 773"/>
                <a:gd name="T40" fmla="*/ 1021 w 1399"/>
                <a:gd name="T41" fmla="*/ 772 h 773"/>
                <a:gd name="T42" fmla="*/ 1068 w 1399"/>
                <a:gd name="T43" fmla="*/ 772 h 773"/>
                <a:gd name="T44" fmla="*/ 1118 w 1399"/>
                <a:gd name="T45" fmla="*/ 772 h 773"/>
                <a:gd name="T46" fmla="*/ 1168 w 1399"/>
                <a:gd name="T47" fmla="*/ 772 h 773"/>
                <a:gd name="T48" fmla="*/ 1215 w 1399"/>
                <a:gd name="T49" fmla="*/ 772 h 773"/>
                <a:gd name="T50" fmla="*/ 1265 w 1399"/>
                <a:gd name="T51" fmla="*/ 772 h 773"/>
                <a:gd name="T52" fmla="*/ 1313 w 1399"/>
                <a:gd name="T53" fmla="*/ 772 h 773"/>
                <a:gd name="T54" fmla="*/ 1363 w 1399"/>
                <a:gd name="T55" fmla="*/ 772 h 773"/>
                <a:gd name="T56" fmla="*/ 1384 w 1399"/>
                <a:gd name="T57" fmla="*/ 772 h 773"/>
                <a:gd name="T58" fmla="*/ 1334 w 1399"/>
                <a:gd name="T59" fmla="*/ 772 h 773"/>
                <a:gd name="T60" fmla="*/ 1286 w 1399"/>
                <a:gd name="T61" fmla="*/ 772 h 773"/>
                <a:gd name="T62" fmla="*/ 1237 w 1399"/>
                <a:gd name="T63" fmla="*/ 772 h 773"/>
                <a:gd name="T64" fmla="*/ 1187 w 1399"/>
                <a:gd name="T65" fmla="*/ 772 h 773"/>
                <a:gd name="T66" fmla="*/ 1139 w 1399"/>
                <a:gd name="T67" fmla="*/ 772 h 773"/>
                <a:gd name="T68" fmla="*/ 1090 w 1399"/>
                <a:gd name="T69" fmla="*/ 772 h 773"/>
                <a:gd name="T70" fmla="*/ 1042 w 1399"/>
                <a:gd name="T71" fmla="*/ 772 h 773"/>
                <a:gd name="T72" fmla="*/ 992 w 1399"/>
                <a:gd name="T73" fmla="*/ 772 h 773"/>
                <a:gd name="T74" fmla="*/ 943 w 1399"/>
                <a:gd name="T75" fmla="*/ 772 h 773"/>
                <a:gd name="T76" fmla="*/ 895 w 1399"/>
                <a:gd name="T77" fmla="*/ 772 h 773"/>
                <a:gd name="T78" fmla="*/ 845 w 1399"/>
                <a:gd name="T79" fmla="*/ 772 h 773"/>
                <a:gd name="T80" fmla="*/ 796 w 1399"/>
                <a:gd name="T81" fmla="*/ 772 h 773"/>
                <a:gd name="T82" fmla="*/ 748 w 1399"/>
                <a:gd name="T83" fmla="*/ 772 h 773"/>
                <a:gd name="T84" fmla="*/ 698 w 1399"/>
                <a:gd name="T85" fmla="*/ 772 h 773"/>
                <a:gd name="T86" fmla="*/ 650 w 1399"/>
                <a:gd name="T87" fmla="*/ 772 h 773"/>
                <a:gd name="T88" fmla="*/ 601 w 1399"/>
                <a:gd name="T89" fmla="*/ 772 h 773"/>
                <a:gd name="T90" fmla="*/ 553 w 1399"/>
                <a:gd name="T91" fmla="*/ 772 h 773"/>
                <a:gd name="T92" fmla="*/ 503 w 1399"/>
                <a:gd name="T93" fmla="*/ 772 h 773"/>
                <a:gd name="T94" fmla="*/ 454 w 1399"/>
                <a:gd name="T95" fmla="*/ 772 h 773"/>
                <a:gd name="T96" fmla="*/ 406 w 1399"/>
                <a:gd name="T97" fmla="*/ 772 h 773"/>
                <a:gd name="T98" fmla="*/ 356 w 1399"/>
                <a:gd name="T99" fmla="*/ 772 h 773"/>
                <a:gd name="T100" fmla="*/ 307 w 1399"/>
                <a:gd name="T101" fmla="*/ 772 h 773"/>
                <a:gd name="T102" fmla="*/ 259 w 1399"/>
                <a:gd name="T103" fmla="*/ 772 h 773"/>
                <a:gd name="T104" fmla="*/ 209 w 1399"/>
                <a:gd name="T105" fmla="*/ 772 h 773"/>
                <a:gd name="T106" fmla="*/ 161 w 1399"/>
                <a:gd name="T107" fmla="*/ 772 h 773"/>
                <a:gd name="T108" fmla="*/ 112 w 1399"/>
                <a:gd name="T109" fmla="*/ 772 h 773"/>
                <a:gd name="T110" fmla="*/ 62 w 1399"/>
                <a:gd name="T111" fmla="*/ 772 h 773"/>
                <a:gd name="T112" fmla="*/ 14 w 1399"/>
                <a:gd name="T113" fmla="*/ 772 h 7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99"/>
                <a:gd name="T172" fmla="*/ 0 h 773"/>
                <a:gd name="T173" fmla="*/ 1399 w 1399"/>
                <a:gd name="T174" fmla="*/ 773 h 7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99" h="773">
                  <a:moveTo>
                    <a:pt x="0" y="0"/>
                  </a:moveTo>
                  <a:lnTo>
                    <a:pt x="7" y="8"/>
                  </a:lnTo>
                  <a:lnTo>
                    <a:pt x="14" y="15"/>
                  </a:lnTo>
                  <a:lnTo>
                    <a:pt x="21" y="23"/>
                  </a:lnTo>
                  <a:lnTo>
                    <a:pt x="28" y="31"/>
                  </a:lnTo>
                  <a:lnTo>
                    <a:pt x="35" y="39"/>
                  </a:lnTo>
                  <a:lnTo>
                    <a:pt x="43" y="46"/>
                  </a:lnTo>
                  <a:lnTo>
                    <a:pt x="50" y="54"/>
                  </a:lnTo>
                  <a:lnTo>
                    <a:pt x="57" y="62"/>
                  </a:lnTo>
                  <a:lnTo>
                    <a:pt x="62" y="69"/>
                  </a:lnTo>
                  <a:lnTo>
                    <a:pt x="69" y="77"/>
                  </a:lnTo>
                  <a:lnTo>
                    <a:pt x="76" y="85"/>
                  </a:lnTo>
                  <a:lnTo>
                    <a:pt x="83" y="93"/>
                  </a:lnTo>
                  <a:lnTo>
                    <a:pt x="90" y="99"/>
                  </a:lnTo>
                  <a:lnTo>
                    <a:pt x="97" y="107"/>
                  </a:lnTo>
                  <a:lnTo>
                    <a:pt x="105" y="115"/>
                  </a:lnTo>
                  <a:lnTo>
                    <a:pt x="112" y="122"/>
                  </a:lnTo>
                  <a:lnTo>
                    <a:pt x="119" y="130"/>
                  </a:lnTo>
                  <a:lnTo>
                    <a:pt x="126" y="138"/>
                  </a:lnTo>
                  <a:lnTo>
                    <a:pt x="133" y="144"/>
                  </a:lnTo>
                  <a:lnTo>
                    <a:pt x="140" y="152"/>
                  </a:lnTo>
                  <a:lnTo>
                    <a:pt x="147" y="160"/>
                  </a:lnTo>
                  <a:lnTo>
                    <a:pt x="154" y="168"/>
                  </a:lnTo>
                  <a:lnTo>
                    <a:pt x="161" y="174"/>
                  </a:lnTo>
                  <a:lnTo>
                    <a:pt x="168" y="182"/>
                  </a:lnTo>
                  <a:lnTo>
                    <a:pt x="175" y="189"/>
                  </a:lnTo>
                  <a:lnTo>
                    <a:pt x="183" y="196"/>
                  </a:lnTo>
                  <a:lnTo>
                    <a:pt x="190" y="204"/>
                  </a:lnTo>
                  <a:lnTo>
                    <a:pt x="195" y="211"/>
                  </a:lnTo>
                  <a:lnTo>
                    <a:pt x="202" y="218"/>
                  </a:lnTo>
                  <a:lnTo>
                    <a:pt x="209" y="225"/>
                  </a:lnTo>
                  <a:lnTo>
                    <a:pt x="216" y="233"/>
                  </a:lnTo>
                  <a:lnTo>
                    <a:pt x="223" y="239"/>
                  </a:lnTo>
                  <a:lnTo>
                    <a:pt x="230" y="247"/>
                  </a:lnTo>
                  <a:lnTo>
                    <a:pt x="237" y="254"/>
                  </a:lnTo>
                  <a:lnTo>
                    <a:pt x="245" y="260"/>
                  </a:lnTo>
                  <a:lnTo>
                    <a:pt x="252" y="267"/>
                  </a:lnTo>
                  <a:lnTo>
                    <a:pt x="259" y="275"/>
                  </a:lnTo>
                  <a:lnTo>
                    <a:pt x="266" y="281"/>
                  </a:lnTo>
                  <a:lnTo>
                    <a:pt x="273" y="288"/>
                  </a:lnTo>
                  <a:lnTo>
                    <a:pt x="280" y="294"/>
                  </a:lnTo>
                  <a:lnTo>
                    <a:pt x="287" y="301"/>
                  </a:lnTo>
                  <a:lnTo>
                    <a:pt x="294" y="308"/>
                  </a:lnTo>
                  <a:lnTo>
                    <a:pt x="301" y="314"/>
                  </a:lnTo>
                  <a:lnTo>
                    <a:pt x="307" y="321"/>
                  </a:lnTo>
                  <a:lnTo>
                    <a:pt x="314" y="328"/>
                  </a:lnTo>
                  <a:lnTo>
                    <a:pt x="321" y="333"/>
                  </a:lnTo>
                  <a:lnTo>
                    <a:pt x="328" y="340"/>
                  </a:lnTo>
                  <a:lnTo>
                    <a:pt x="335" y="346"/>
                  </a:lnTo>
                  <a:lnTo>
                    <a:pt x="342" y="353"/>
                  </a:lnTo>
                  <a:lnTo>
                    <a:pt x="349" y="358"/>
                  </a:lnTo>
                  <a:lnTo>
                    <a:pt x="356" y="365"/>
                  </a:lnTo>
                  <a:lnTo>
                    <a:pt x="363" y="372"/>
                  </a:lnTo>
                  <a:lnTo>
                    <a:pt x="370" y="377"/>
                  </a:lnTo>
                  <a:lnTo>
                    <a:pt x="377" y="383"/>
                  </a:lnTo>
                  <a:lnTo>
                    <a:pt x="384" y="389"/>
                  </a:lnTo>
                  <a:lnTo>
                    <a:pt x="392" y="395"/>
                  </a:lnTo>
                  <a:lnTo>
                    <a:pt x="399" y="400"/>
                  </a:lnTo>
                  <a:lnTo>
                    <a:pt x="406" y="407"/>
                  </a:lnTo>
                  <a:lnTo>
                    <a:pt x="413" y="412"/>
                  </a:lnTo>
                  <a:lnTo>
                    <a:pt x="420" y="418"/>
                  </a:lnTo>
                  <a:lnTo>
                    <a:pt x="425" y="423"/>
                  </a:lnTo>
                  <a:lnTo>
                    <a:pt x="432" y="429"/>
                  </a:lnTo>
                  <a:lnTo>
                    <a:pt x="439" y="436"/>
                  </a:lnTo>
                  <a:lnTo>
                    <a:pt x="447" y="441"/>
                  </a:lnTo>
                  <a:lnTo>
                    <a:pt x="454" y="446"/>
                  </a:lnTo>
                  <a:lnTo>
                    <a:pt x="461" y="451"/>
                  </a:lnTo>
                  <a:lnTo>
                    <a:pt x="468" y="457"/>
                  </a:lnTo>
                  <a:lnTo>
                    <a:pt x="475" y="462"/>
                  </a:lnTo>
                  <a:lnTo>
                    <a:pt x="482" y="467"/>
                  </a:lnTo>
                  <a:lnTo>
                    <a:pt x="489" y="472"/>
                  </a:lnTo>
                  <a:lnTo>
                    <a:pt x="496" y="478"/>
                  </a:lnTo>
                  <a:lnTo>
                    <a:pt x="503" y="482"/>
                  </a:lnTo>
                  <a:lnTo>
                    <a:pt x="510" y="487"/>
                  </a:lnTo>
                  <a:lnTo>
                    <a:pt x="517" y="492"/>
                  </a:lnTo>
                  <a:lnTo>
                    <a:pt x="524" y="497"/>
                  </a:lnTo>
                  <a:lnTo>
                    <a:pt x="532" y="502"/>
                  </a:lnTo>
                  <a:lnTo>
                    <a:pt x="539" y="506"/>
                  </a:lnTo>
                  <a:lnTo>
                    <a:pt x="546" y="512"/>
                  </a:lnTo>
                  <a:lnTo>
                    <a:pt x="553" y="516"/>
                  </a:lnTo>
                  <a:lnTo>
                    <a:pt x="560" y="521"/>
                  </a:lnTo>
                  <a:lnTo>
                    <a:pt x="567" y="525"/>
                  </a:lnTo>
                  <a:lnTo>
                    <a:pt x="572" y="529"/>
                  </a:lnTo>
                  <a:lnTo>
                    <a:pt x="579" y="534"/>
                  </a:lnTo>
                  <a:lnTo>
                    <a:pt x="586" y="538"/>
                  </a:lnTo>
                  <a:lnTo>
                    <a:pt x="594" y="543"/>
                  </a:lnTo>
                  <a:lnTo>
                    <a:pt x="601" y="546"/>
                  </a:lnTo>
                  <a:lnTo>
                    <a:pt x="608" y="550"/>
                  </a:lnTo>
                  <a:lnTo>
                    <a:pt x="615" y="555"/>
                  </a:lnTo>
                  <a:lnTo>
                    <a:pt x="622" y="559"/>
                  </a:lnTo>
                  <a:lnTo>
                    <a:pt x="629" y="562"/>
                  </a:lnTo>
                  <a:lnTo>
                    <a:pt x="636" y="567"/>
                  </a:lnTo>
                  <a:lnTo>
                    <a:pt x="643" y="571"/>
                  </a:lnTo>
                  <a:lnTo>
                    <a:pt x="650" y="575"/>
                  </a:lnTo>
                  <a:lnTo>
                    <a:pt x="657" y="579"/>
                  </a:lnTo>
                  <a:lnTo>
                    <a:pt x="664" y="582"/>
                  </a:lnTo>
                  <a:lnTo>
                    <a:pt x="672" y="586"/>
                  </a:lnTo>
                  <a:lnTo>
                    <a:pt x="679" y="589"/>
                  </a:lnTo>
                  <a:lnTo>
                    <a:pt x="684" y="593"/>
                  </a:lnTo>
                  <a:lnTo>
                    <a:pt x="691" y="597"/>
                  </a:lnTo>
                  <a:lnTo>
                    <a:pt x="698" y="600"/>
                  </a:lnTo>
                  <a:lnTo>
                    <a:pt x="705" y="603"/>
                  </a:lnTo>
                  <a:lnTo>
                    <a:pt x="712" y="607"/>
                  </a:lnTo>
                  <a:lnTo>
                    <a:pt x="719" y="610"/>
                  </a:lnTo>
                  <a:lnTo>
                    <a:pt x="726" y="772"/>
                  </a:lnTo>
                  <a:lnTo>
                    <a:pt x="734" y="772"/>
                  </a:lnTo>
                  <a:lnTo>
                    <a:pt x="741" y="772"/>
                  </a:lnTo>
                  <a:lnTo>
                    <a:pt x="748" y="772"/>
                  </a:lnTo>
                  <a:lnTo>
                    <a:pt x="755" y="772"/>
                  </a:lnTo>
                  <a:lnTo>
                    <a:pt x="762" y="772"/>
                  </a:lnTo>
                  <a:lnTo>
                    <a:pt x="769" y="772"/>
                  </a:lnTo>
                  <a:lnTo>
                    <a:pt x="776" y="772"/>
                  </a:lnTo>
                  <a:lnTo>
                    <a:pt x="783" y="772"/>
                  </a:lnTo>
                  <a:lnTo>
                    <a:pt x="790" y="772"/>
                  </a:lnTo>
                  <a:lnTo>
                    <a:pt x="796" y="772"/>
                  </a:lnTo>
                  <a:lnTo>
                    <a:pt x="803" y="772"/>
                  </a:lnTo>
                  <a:lnTo>
                    <a:pt x="810" y="772"/>
                  </a:lnTo>
                  <a:lnTo>
                    <a:pt x="817" y="772"/>
                  </a:lnTo>
                  <a:lnTo>
                    <a:pt x="824" y="772"/>
                  </a:lnTo>
                  <a:lnTo>
                    <a:pt x="831" y="772"/>
                  </a:lnTo>
                  <a:lnTo>
                    <a:pt x="838" y="772"/>
                  </a:lnTo>
                  <a:lnTo>
                    <a:pt x="845" y="772"/>
                  </a:lnTo>
                  <a:lnTo>
                    <a:pt x="852" y="772"/>
                  </a:lnTo>
                  <a:lnTo>
                    <a:pt x="859" y="772"/>
                  </a:lnTo>
                  <a:lnTo>
                    <a:pt x="866" y="772"/>
                  </a:lnTo>
                  <a:lnTo>
                    <a:pt x="874" y="772"/>
                  </a:lnTo>
                  <a:lnTo>
                    <a:pt x="881" y="772"/>
                  </a:lnTo>
                  <a:lnTo>
                    <a:pt x="888" y="772"/>
                  </a:lnTo>
                  <a:lnTo>
                    <a:pt x="895" y="772"/>
                  </a:lnTo>
                  <a:lnTo>
                    <a:pt x="902" y="772"/>
                  </a:lnTo>
                  <a:lnTo>
                    <a:pt x="909" y="772"/>
                  </a:lnTo>
                  <a:lnTo>
                    <a:pt x="916" y="772"/>
                  </a:lnTo>
                  <a:lnTo>
                    <a:pt x="923" y="772"/>
                  </a:lnTo>
                  <a:lnTo>
                    <a:pt x="928" y="772"/>
                  </a:lnTo>
                  <a:lnTo>
                    <a:pt x="936" y="772"/>
                  </a:lnTo>
                  <a:lnTo>
                    <a:pt x="943" y="772"/>
                  </a:lnTo>
                  <a:lnTo>
                    <a:pt x="950" y="772"/>
                  </a:lnTo>
                  <a:lnTo>
                    <a:pt x="957" y="772"/>
                  </a:lnTo>
                  <a:lnTo>
                    <a:pt x="964" y="772"/>
                  </a:lnTo>
                  <a:lnTo>
                    <a:pt x="971" y="772"/>
                  </a:lnTo>
                  <a:lnTo>
                    <a:pt x="978" y="772"/>
                  </a:lnTo>
                  <a:lnTo>
                    <a:pt x="985" y="772"/>
                  </a:lnTo>
                  <a:lnTo>
                    <a:pt x="992" y="772"/>
                  </a:lnTo>
                  <a:lnTo>
                    <a:pt x="999" y="772"/>
                  </a:lnTo>
                  <a:lnTo>
                    <a:pt x="1006" y="772"/>
                  </a:lnTo>
                  <a:lnTo>
                    <a:pt x="1014" y="772"/>
                  </a:lnTo>
                  <a:lnTo>
                    <a:pt x="1021" y="772"/>
                  </a:lnTo>
                  <a:lnTo>
                    <a:pt x="1028" y="772"/>
                  </a:lnTo>
                  <a:lnTo>
                    <a:pt x="1035" y="772"/>
                  </a:lnTo>
                  <a:lnTo>
                    <a:pt x="1042" y="772"/>
                  </a:lnTo>
                  <a:lnTo>
                    <a:pt x="1049" y="772"/>
                  </a:lnTo>
                  <a:lnTo>
                    <a:pt x="1056" y="772"/>
                  </a:lnTo>
                  <a:lnTo>
                    <a:pt x="1061" y="772"/>
                  </a:lnTo>
                  <a:lnTo>
                    <a:pt x="1068" y="772"/>
                  </a:lnTo>
                  <a:lnTo>
                    <a:pt x="1076" y="772"/>
                  </a:lnTo>
                  <a:lnTo>
                    <a:pt x="1083" y="772"/>
                  </a:lnTo>
                  <a:lnTo>
                    <a:pt x="1090" y="772"/>
                  </a:lnTo>
                  <a:lnTo>
                    <a:pt x="1097" y="772"/>
                  </a:lnTo>
                  <a:lnTo>
                    <a:pt x="1104" y="772"/>
                  </a:lnTo>
                  <a:lnTo>
                    <a:pt x="1111" y="772"/>
                  </a:lnTo>
                  <a:lnTo>
                    <a:pt x="1118" y="772"/>
                  </a:lnTo>
                  <a:lnTo>
                    <a:pt x="1125" y="772"/>
                  </a:lnTo>
                  <a:lnTo>
                    <a:pt x="1132" y="772"/>
                  </a:lnTo>
                  <a:lnTo>
                    <a:pt x="1139" y="772"/>
                  </a:lnTo>
                  <a:lnTo>
                    <a:pt x="1146" y="772"/>
                  </a:lnTo>
                  <a:lnTo>
                    <a:pt x="1153" y="772"/>
                  </a:lnTo>
                  <a:lnTo>
                    <a:pt x="1161" y="772"/>
                  </a:lnTo>
                  <a:lnTo>
                    <a:pt x="1168" y="772"/>
                  </a:lnTo>
                  <a:lnTo>
                    <a:pt x="1173" y="772"/>
                  </a:lnTo>
                  <a:lnTo>
                    <a:pt x="1180" y="772"/>
                  </a:lnTo>
                  <a:lnTo>
                    <a:pt x="1187" y="772"/>
                  </a:lnTo>
                  <a:lnTo>
                    <a:pt x="1194" y="772"/>
                  </a:lnTo>
                  <a:lnTo>
                    <a:pt x="1201" y="772"/>
                  </a:lnTo>
                  <a:lnTo>
                    <a:pt x="1208" y="772"/>
                  </a:lnTo>
                  <a:lnTo>
                    <a:pt x="1215" y="772"/>
                  </a:lnTo>
                  <a:lnTo>
                    <a:pt x="1223" y="772"/>
                  </a:lnTo>
                  <a:lnTo>
                    <a:pt x="1230" y="772"/>
                  </a:lnTo>
                  <a:lnTo>
                    <a:pt x="1237" y="772"/>
                  </a:lnTo>
                  <a:lnTo>
                    <a:pt x="1244" y="772"/>
                  </a:lnTo>
                  <a:lnTo>
                    <a:pt x="1251" y="772"/>
                  </a:lnTo>
                  <a:lnTo>
                    <a:pt x="1258" y="772"/>
                  </a:lnTo>
                  <a:lnTo>
                    <a:pt x="1265" y="772"/>
                  </a:lnTo>
                  <a:lnTo>
                    <a:pt x="1272" y="772"/>
                  </a:lnTo>
                  <a:lnTo>
                    <a:pt x="1279" y="772"/>
                  </a:lnTo>
                  <a:lnTo>
                    <a:pt x="1286" y="772"/>
                  </a:lnTo>
                  <a:lnTo>
                    <a:pt x="1292" y="772"/>
                  </a:lnTo>
                  <a:lnTo>
                    <a:pt x="1299" y="772"/>
                  </a:lnTo>
                  <a:lnTo>
                    <a:pt x="1306" y="772"/>
                  </a:lnTo>
                  <a:lnTo>
                    <a:pt x="1313" y="772"/>
                  </a:lnTo>
                  <a:lnTo>
                    <a:pt x="1320" y="772"/>
                  </a:lnTo>
                  <a:lnTo>
                    <a:pt x="1327" y="772"/>
                  </a:lnTo>
                  <a:lnTo>
                    <a:pt x="1334" y="772"/>
                  </a:lnTo>
                  <a:lnTo>
                    <a:pt x="1341" y="772"/>
                  </a:lnTo>
                  <a:lnTo>
                    <a:pt x="1348" y="772"/>
                  </a:lnTo>
                  <a:lnTo>
                    <a:pt x="1355" y="772"/>
                  </a:lnTo>
                  <a:lnTo>
                    <a:pt x="1363" y="772"/>
                  </a:lnTo>
                  <a:lnTo>
                    <a:pt x="1370" y="772"/>
                  </a:lnTo>
                  <a:lnTo>
                    <a:pt x="1377" y="772"/>
                  </a:lnTo>
                  <a:lnTo>
                    <a:pt x="1384" y="772"/>
                  </a:lnTo>
                  <a:lnTo>
                    <a:pt x="1391" y="772"/>
                  </a:lnTo>
                  <a:lnTo>
                    <a:pt x="1398" y="772"/>
                  </a:lnTo>
                  <a:lnTo>
                    <a:pt x="1391" y="772"/>
                  </a:lnTo>
                  <a:lnTo>
                    <a:pt x="1384" y="772"/>
                  </a:lnTo>
                  <a:lnTo>
                    <a:pt x="1377" y="772"/>
                  </a:lnTo>
                  <a:lnTo>
                    <a:pt x="1370" y="772"/>
                  </a:lnTo>
                  <a:lnTo>
                    <a:pt x="1363" y="772"/>
                  </a:lnTo>
                  <a:lnTo>
                    <a:pt x="1355" y="772"/>
                  </a:lnTo>
                  <a:lnTo>
                    <a:pt x="1348" y="772"/>
                  </a:lnTo>
                  <a:lnTo>
                    <a:pt x="1341" y="772"/>
                  </a:lnTo>
                  <a:lnTo>
                    <a:pt x="1334" y="772"/>
                  </a:lnTo>
                  <a:lnTo>
                    <a:pt x="1327" y="772"/>
                  </a:lnTo>
                  <a:lnTo>
                    <a:pt x="1320" y="772"/>
                  </a:lnTo>
                  <a:lnTo>
                    <a:pt x="1313" y="772"/>
                  </a:lnTo>
                  <a:lnTo>
                    <a:pt x="1306" y="772"/>
                  </a:lnTo>
                  <a:lnTo>
                    <a:pt x="1299" y="772"/>
                  </a:lnTo>
                  <a:lnTo>
                    <a:pt x="1292" y="772"/>
                  </a:lnTo>
                  <a:lnTo>
                    <a:pt x="1286" y="772"/>
                  </a:lnTo>
                  <a:lnTo>
                    <a:pt x="1279" y="772"/>
                  </a:lnTo>
                  <a:lnTo>
                    <a:pt x="1272" y="772"/>
                  </a:lnTo>
                  <a:lnTo>
                    <a:pt x="1265" y="772"/>
                  </a:lnTo>
                  <a:lnTo>
                    <a:pt x="1258" y="772"/>
                  </a:lnTo>
                  <a:lnTo>
                    <a:pt x="1251" y="772"/>
                  </a:lnTo>
                  <a:lnTo>
                    <a:pt x="1244" y="772"/>
                  </a:lnTo>
                  <a:lnTo>
                    <a:pt x="1237" y="772"/>
                  </a:lnTo>
                  <a:lnTo>
                    <a:pt x="1230" y="772"/>
                  </a:lnTo>
                  <a:lnTo>
                    <a:pt x="1223" y="772"/>
                  </a:lnTo>
                  <a:lnTo>
                    <a:pt x="1215" y="772"/>
                  </a:lnTo>
                  <a:lnTo>
                    <a:pt x="1208" y="772"/>
                  </a:lnTo>
                  <a:lnTo>
                    <a:pt x="1201" y="772"/>
                  </a:lnTo>
                  <a:lnTo>
                    <a:pt x="1194" y="772"/>
                  </a:lnTo>
                  <a:lnTo>
                    <a:pt x="1187" y="772"/>
                  </a:lnTo>
                  <a:lnTo>
                    <a:pt x="1180" y="772"/>
                  </a:lnTo>
                  <a:lnTo>
                    <a:pt x="1173" y="772"/>
                  </a:lnTo>
                  <a:lnTo>
                    <a:pt x="1168" y="772"/>
                  </a:lnTo>
                  <a:lnTo>
                    <a:pt x="1161" y="772"/>
                  </a:lnTo>
                  <a:lnTo>
                    <a:pt x="1153" y="772"/>
                  </a:lnTo>
                  <a:lnTo>
                    <a:pt x="1146" y="772"/>
                  </a:lnTo>
                  <a:lnTo>
                    <a:pt x="1139" y="772"/>
                  </a:lnTo>
                  <a:lnTo>
                    <a:pt x="1132" y="772"/>
                  </a:lnTo>
                  <a:lnTo>
                    <a:pt x="1125" y="772"/>
                  </a:lnTo>
                  <a:lnTo>
                    <a:pt x="1118" y="772"/>
                  </a:lnTo>
                  <a:lnTo>
                    <a:pt x="1111" y="772"/>
                  </a:lnTo>
                  <a:lnTo>
                    <a:pt x="1104" y="772"/>
                  </a:lnTo>
                  <a:lnTo>
                    <a:pt x="1097" y="772"/>
                  </a:lnTo>
                  <a:lnTo>
                    <a:pt x="1090" y="772"/>
                  </a:lnTo>
                  <a:lnTo>
                    <a:pt x="1083" y="772"/>
                  </a:lnTo>
                  <a:lnTo>
                    <a:pt x="1076" y="772"/>
                  </a:lnTo>
                  <a:lnTo>
                    <a:pt x="1068" y="772"/>
                  </a:lnTo>
                  <a:lnTo>
                    <a:pt x="1061" y="772"/>
                  </a:lnTo>
                  <a:lnTo>
                    <a:pt x="1056" y="772"/>
                  </a:lnTo>
                  <a:lnTo>
                    <a:pt x="1049" y="772"/>
                  </a:lnTo>
                  <a:lnTo>
                    <a:pt x="1042" y="772"/>
                  </a:lnTo>
                  <a:lnTo>
                    <a:pt x="1035" y="772"/>
                  </a:lnTo>
                  <a:lnTo>
                    <a:pt x="1028" y="772"/>
                  </a:lnTo>
                  <a:lnTo>
                    <a:pt x="1021" y="772"/>
                  </a:lnTo>
                  <a:lnTo>
                    <a:pt x="1014" y="772"/>
                  </a:lnTo>
                  <a:lnTo>
                    <a:pt x="1006" y="772"/>
                  </a:lnTo>
                  <a:lnTo>
                    <a:pt x="999" y="772"/>
                  </a:lnTo>
                  <a:lnTo>
                    <a:pt x="992" y="772"/>
                  </a:lnTo>
                  <a:lnTo>
                    <a:pt x="985" y="772"/>
                  </a:lnTo>
                  <a:lnTo>
                    <a:pt x="978" y="772"/>
                  </a:lnTo>
                  <a:lnTo>
                    <a:pt x="971" y="772"/>
                  </a:lnTo>
                  <a:lnTo>
                    <a:pt x="964" y="772"/>
                  </a:lnTo>
                  <a:lnTo>
                    <a:pt x="957" y="772"/>
                  </a:lnTo>
                  <a:lnTo>
                    <a:pt x="950" y="772"/>
                  </a:lnTo>
                  <a:lnTo>
                    <a:pt x="943" y="772"/>
                  </a:lnTo>
                  <a:lnTo>
                    <a:pt x="936" y="772"/>
                  </a:lnTo>
                  <a:lnTo>
                    <a:pt x="928" y="772"/>
                  </a:lnTo>
                  <a:lnTo>
                    <a:pt x="923" y="772"/>
                  </a:lnTo>
                  <a:lnTo>
                    <a:pt x="916" y="772"/>
                  </a:lnTo>
                  <a:lnTo>
                    <a:pt x="909" y="772"/>
                  </a:lnTo>
                  <a:lnTo>
                    <a:pt x="902" y="772"/>
                  </a:lnTo>
                  <a:lnTo>
                    <a:pt x="895" y="772"/>
                  </a:lnTo>
                  <a:lnTo>
                    <a:pt x="888" y="772"/>
                  </a:lnTo>
                  <a:lnTo>
                    <a:pt x="881" y="772"/>
                  </a:lnTo>
                  <a:lnTo>
                    <a:pt x="874" y="772"/>
                  </a:lnTo>
                  <a:lnTo>
                    <a:pt x="866" y="772"/>
                  </a:lnTo>
                  <a:lnTo>
                    <a:pt x="859" y="772"/>
                  </a:lnTo>
                  <a:lnTo>
                    <a:pt x="852" y="772"/>
                  </a:lnTo>
                  <a:lnTo>
                    <a:pt x="845" y="772"/>
                  </a:lnTo>
                  <a:lnTo>
                    <a:pt x="838" y="772"/>
                  </a:lnTo>
                  <a:lnTo>
                    <a:pt x="831" y="772"/>
                  </a:lnTo>
                  <a:lnTo>
                    <a:pt x="824" y="772"/>
                  </a:lnTo>
                  <a:lnTo>
                    <a:pt x="817" y="772"/>
                  </a:lnTo>
                  <a:lnTo>
                    <a:pt x="810" y="772"/>
                  </a:lnTo>
                  <a:lnTo>
                    <a:pt x="803" y="772"/>
                  </a:lnTo>
                  <a:lnTo>
                    <a:pt x="796" y="772"/>
                  </a:lnTo>
                  <a:lnTo>
                    <a:pt x="790" y="772"/>
                  </a:lnTo>
                  <a:lnTo>
                    <a:pt x="783" y="772"/>
                  </a:lnTo>
                  <a:lnTo>
                    <a:pt x="776" y="772"/>
                  </a:lnTo>
                  <a:lnTo>
                    <a:pt x="769" y="772"/>
                  </a:lnTo>
                  <a:lnTo>
                    <a:pt x="762" y="772"/>
                  </a:lnTo>
                  <a:lnTo>
                    <a:pt x="755" y="772"/>
                  </a:lnTo>
                  <a:lnTo>
                    <a:pt x="748" y="772"/>
                  </a:lnTo>
                  <a:lnTo>
                    <a:pt x="741" y="772"/>
                  </a:lnTo>
                  <a:lnTo>
                    <a:pt x="734" y="772"/>
                  </a:lnTo>
                  <a:lnTo>
                    <a:pt x="726" y="772"/>
                  </a:lnTo>
                  <a:lnTo>
                    <a:pt x="719" y="772"/>
                  </a:lnTo>
                  <a:lnTo>
                    <a:pt x="712" y="772"/>
                  </a:lnTo>
                  <a:lnTo>
                    <a:pt x="705" y="772"/>
                  </a:lnTo>
                  <a:lnTo>
                    <a:pt x="698" y="772"/>
                  </a:lnTo>
                  <a:lnTo>
                    <a:pt x="691" y="772"/>
                  </a:lnTo>
                  <a:lnTo>
                    <a:pt x="684" y="772"/>
                  </a:lnTo>
                  <a:lnTo>
                    <a:pt x="679" y="772"/>
                  </a:lnTo>
                  <a:lnTo>
                    <a:pt x="672" y="772"/>
                  </a:lnTo>
                  <a:lnTo>
                    <a:pt x="664" y="772"/>
                  </a:lnTo>
                  <a:lnTo>
                    <a:pt x="657" y="772"/>
                  </a:lnTo>
                  <a:lnTo>
                    <a:pt x="650" y="772"/>
                  </a:lnTo>
                  <a:lnTo>
                    <a:pt x="643" y="772"/>
                  </a:lnTo>
                  <a:lnTo>
                    <a:pt x="636" y="772"/>
                  </a:lnTo>
                  <a:lnTo>
                    <a:pt x="629" y="772"/>
                  </a:lnTo>
                  <a:lnTo>
                    <a:pt x="622" y="772"/>
                  </a:lnTo>
                  <a:lnTo>
                    <a:pt x="615" y="772"/>
                  </a:lnTo>
                  <a:lnTo>
                    <a:pt x="608" y="772"/>
                  </a:lnTo>
                  <a:lnTo>
                    <a:pt x="601" y="772"/>
                  </a:lnTo>
                  <a:lnTo>
                    <a:pt x="594" y="772"/>
                  </a:lnTo>
                  <a:lnTo>
                    <a:pt x="586" y="772"/>
                  </a:lnTo>
                  <a:lnTo>
                    <a:pt x="579" y="772"/>
                  </a:lnTo>
                  <a:lnTo>
                    <a:pt x="572" y="772"/>
                  </a:lnTo>
                  <a:lnTo>
                    <a:pt x="567" y="772"/>
                  </a:lnTo>
                  <a:lnTo>
                    <a:pt x="560" y="772"/>
                  </a:lnTo>
                  <a:lnTo>
                    <a:pt x="553" y="772"/>
                  </a:lnTo>
                  <a:lnTo>
                    <a:pt x="546" y="772"/>
                  </a:lnTo>
                  <a:lnTo>
                    <a:pt x="539" y="772"/>
                  </a:lnTo>
                  <a:lnTo>
                    <a:pt x="532" y="772"/>
                  </a:lnTo>
                  <a:lnTo>
                    <a:pt x="524" y="772"/>
                  </a:lnTo>
                  <a:lnTo>
                    <a:pt x="517" y="772"/>
                  </a:lnTo>
                  <a:lnTo>
                    <a:pt x="510" y="772"/>
                  </a:lnTo>
                  <a:lnTo>
                    <a:pt x="503" y="772"/>
                  </a:lnTo>
                  <a:lnTo>
                    <a:pt x="496" y="772"/>
                  </a:lnTo>
                  <a:lnTo>
                    <a:pt x="489" y="772"/>
                  </a:lnTo>
                  <a:lnTo>
                    <a:pt x="482" y="772"/>
                  </a:lnTo>
                  <a:lnTo>
                    <a:pt x="475" y="772"/>
                  </a:lnTo>
                  <a:lnTo>
                    <a:pt x="468" y="772"/>
                  </a:lnTo>
                  <a:lnTo>
                    <a:pt x="461" y="772"/>
                  </a:lnTo>
                  <a:lnTo>
                    <a:pt x="454" y="772"/>
                  </a:lnTo>
                  <a:lnTo>
                    <a:pt x="447" y="772"/>
                  </a:lnTo>
                  <a:lnTo>
                    <a:pt x="439" y="772"/>
                  </a:lnTo>
                  <a:lnTo>
                    <a:pt x="432" y="772"/>
                  </a:lnTo>
                  <a:lnTo>
                    <a:pt x="425" y="772"/>
                  </a:lnTo>
                  <a:lnTo>
                    <a:pt x="420" y="772"/>
                  </a:lnTo>
                  <a:lnTo>
                    <a:pt x="413" y="772"/>
                  </a:lnTo>
                  <a:lnTo>
                    <a:pt x="406" y="772"/>
                  </a:lnTo>
                  <a:lnTo>
                    <a:pt x="399" y="772"/>
                  </a:lnTo>
                  <a:lnTo>
                    <a:pt x="392" y="772"/>
                  </a:lnTo>
                  <a:lnTo>
                    <a:pt x="384" y="772"/>
                  </a:lnTo>
                  <a:lnTo>
                    <a:pt x="377" y="772"/>
                  </a:lnTo>
                  <a:lnTo>
                    <a:pt x="370" y="772"/>
                  </a:lnTo>
                  <a:lnTo>
                    <a:pt x="363" y="772"/>
                  </a:lnTo>
                  <a:lnTo>
                    <a:pt x="356" y="772"/>
                  </a:lnTo>
                  <a:lnTo>
                    <a:pt x="349" y="772"/>
                  </a:lnTo>
                  <a:lnTo>
                    <a:pt x="342" y="772"/>
                  </a:lnTo>
                  <a:lnTo>
                    <a:pt x="335" y="772"/>
                  </a:lnTo>
                  <a:lnTo>
                    <a:pt x="328" y="772"/>
                  </a:lnTo>
                  <a:lnTo>
                    <a:pt x="321" y="772"/>
                  </a:lnTo>
                  <a:lnTo>
                    <a:pt x="314" y="772"/>
                  </a:lnTo>
                  <a:lnTo>
                    <a:pt x="307" y="772"/>
                  </a:lnTo>
                  <a:lnTo>
                    <a:pt x="301" y="772"/>
                  </a:lnTo>
                  <a:lnTo>
                    <a:pt x="294" y="772"/>
                  </a:lnTo>
                  <a:lnTo>
                    <a:pt x="287" y="772"/>
                  </a:lnTo>
                  <a:lnTo>
                    <a:pt x="280" y="772"/>
                  </a:lnTo>
                  <a:lnTo>
                    <a:pt x="273" y="772"/>
                  </a:lnTo>
                  <a:lnTo>
                    <a:pt x="266" y="772"/>
                  </a:lnTo>
                  <a:lnTo>
                    <a:pt x="259" y="772"/>
                  </a:lnTo>
                  <a:lnTo>
                    <a:pt x="252" y="772"/>
                  </a:lnTo>
                  <a:lnTo>
                    <a:pt x="245" y="772"/>
                  </a:lnTo>
                  <a:lnTo>
                    <a:pt x="237" y="772"/>
                  </a:lnTo>
                  <a:lnTo>
                    <a:pt x="230" y="772"/>
                  </a:lnTo>
                  <a:lnTo>
                    <a:pt x="223" y="772"/>
                  </a:lnTo>
                  <a:lnTo>
                    <a:pt x="216" y="772"/>
                  </a:lnTo>
                  <a:lnTo>
                    <a:pt x="209" y="772"/>
                  </a:lnTo>
                  <a:lnTo>
                    <a:pt x="202" y="772"/>
                  </a:lnTo>
                  <a:lnTo>
                    <a:pt x="195" y="772"/>
                  </a:lnTo>
                  <a:lnTo>
                    <a:pt x="190" y="772"/>
                  </a:lnTo>
                  <a:lnTo>
                    <a:pt x="183" y="772"/>
                  </a:lnTo>
                  <a:lnTo>
                    <a:pt x="175" y="772"/>
                  </a:lnTo>
                  <a:lnTo>
                    <a:pt x="168" y="772"/>
                  </a:lnTo>
                  <a:lnTo>
                    <a:pt x="161" y="772"/>
                  </a:lnTo>
                  <a:lnTo>
                    <a:pt x="154" y="772"/>
                  </a:lnTo>
                  <a:lnTo>
                    <a:pt x="147" y="772"/>
                  </a:lnTo>
                  <a:lnTo>
                    <a:pt x="140" y="772"/>
                  </a:lnTo>
                  <a:lnTo>
                    <a:pt x="133" y="772"/>
                  </a:lnTo>
                  <a:lnTo>
                    <a:pt x="126" y="772"/>
                  </a:lnTo>
                  <a:lnTo>
                    <a:pt x="119" y="772"/>
                  </a:lnTo>
                  <a:lnTo>
                    <a:pt x="112" y="772"/>
                  </a:lnTo>
                  <a:lnTo>
                    <a:pt x="105" y="772"/>
                  </a:lnTo>
                  <a:lnTo>
                    <a:pt x="97" y="772"/>
                  </a:lnTo>
                  <a:lnTo>
                    <a:pt x="90" y="772"/>
                  </a:lnTo>
                  <a:lnTo>
                    <a:pt x="83" y="772"/>
                  </a:lnTo>
                  <a:lnTo>
                    <a:pt x="76" y="772"/>
                  </a:lnTo>
                  <a:lnTo>
                    <a:pt x="69" y="772"/>
                  </a:lnTo>
                  <a:lnTo>
                    <a:pt x="62" y="772"/>
                  </a:lnTo>
                  <a:lnTo>
                    <a:pt x="57" y="772"/>
                  </a:lnTo>
                  <a:lnTo>
                    <a:pt x="50" y="772"/>
                  </a:lnTo>
                  <a:lnTo>
                    <a:pt x="43" y="772"/>
                  </a:lnTo>
                  <a:lnTo>
                    <a:pt x="35" y="772"/>
                  </a:lnTo>
                  <a:lnTo>
                    <a:pt x="28" y="772"/>
                  </a:lnTo>
                  <a:lnTo>
                    <a:pt x="21" y="772"/>
                  </a:lnTo>
                  <a:lnTo>
                    <a:pt x="14" y="772"/>
                  </a:lnTo>
                  <a:lnTo>
                    <a:pt x="7" y="772"/>
                  </a:lnTo>
                  <a:lnTo>
                    <a:pt x="0" y="772"/>
                  </a:lnTo>
                  <a:lnTo>
                    <a:pt x="0" y="0"/>
                  </a:lnTo>
                </a:path>
              </a:pathLst>
            </a:custGeom>
            <a:solidFill>
              <a:srgbClr val="C0C0C0"/>
            </a:solidFill>
            <a:ln w="12700" cap="rnd">
              <a:noFill/>
              <a:round/>
              <a:headEnd/>
              <a:tailEnd/>
            </a:ln>
          </p:spPr>
          <p:txBody>
            <a:bodyPr/>
            <a:lstStyle/>
            <a:p>
              <a:pPr fontAlgn="auto">
                <a:spcBef>
                  <a:spcPts val="0"/>
                </a:spcBef>
                <a:spcAft>
                  <a:spcPts val="0"/>
                </a:spcAft>
                <a:defRPr/>
              </a:pPr>
              <a:endParaRPr lang="en-US" sz="2800" i="0" kern="0" dirty="0">
                <a:solidFill>
                  <a:sysClr val="windowText" lastClr="000000"/>
                </a:solidFill>
              </a:endParaRPr>
            </a:p>
          </p:txBody>
        </p:sp>
        <p:sp>
          <p:nvSpPr>
            <p:cNvPr id="8" name="Rectangle 7"/>
            <p:cNvSpPr>
              <a:spLocks noChangeArrowheads="1"/>
            </p:cNvSpPr>
            <p:nvPr/>
          </p:nvSpPr>
          <p:spPr bwMode="auto">
            <a:xfrm>
              <a:off x="2728" y="2457"/>
              <a:ext cx="406" cy="124"/>
            </a:xfrm>
            <a:prstGeom prst="rect">
              <a:avLst/>
            </a:prstGeom>
            <a:noFill/>
            <a:ln w="12700">
              <a:noFill/>
              <a:miter lim="800000"/>
              <a:headEnd/>
              <a:tailEnd/>
            </a:ln>
          </p:spPr>
          <p:txBody>
            <a:bodyPr wrap="none" lIns="90488" tIns="44450" rIns="90488" bIns="44450" anchor="ctr"/>
            <a:lstStyle/>
            <a:p>
              <a:pPr algn="ctr" eaLnBrk="0" fontAlgn="auto" hangingPunct="0">
                <a:spcBef>
                  <a:spcPts val="0"/>
                </a:spcBef>
                <a:spcAft>
                  <a:spcPts val="0"/>
                </a:spcAft>
                <a:defRPr/>
              </a:pPr>
              <a:r>
                <a:rPr lang="en-US" sz="2800" b="1" i="0" kern="0" dirty="0">
                  <a:solidFill>
                    <a:srgbClr val="808080"/>
                  </a:solidFill>
                  <a:latin typeface="Symbol" pitchFamily="18" charset="2"/>
                </a:rPr>
                <a:t></a:t>
              </a:r>
              <a:r>
                <a:rPr lang="en-US" sz="2800" b="1" i="0" kern="0" dirty="0">
                  <a:solidFill>
                    <a:srgbClr val="808080"/>
                  </a:solidFill>
                  <a:latin typeface="+mj-lt"/>
                </a:rPr>
                <a:t>=$74,914</a:t>
              </a:r>
            </a:p>
          </p:txBody>
        </p:sp>
        <p:sp>
          <p:nvSpPr>
            <p:cNvPr id="9" name="Line 10"/>
            <p:cNvSpPr>
              <a:spLocks noChangeShapeType="1"/>
            </p:cNvSpPr>
            <p:nvPr/>
          </p:nvSpPr>
          <p:spPr bwMode="auto">
            <a:xfrm>
              <a:off x="2904" y="1103"/>
              <a:ext cx="0" cy="1267"/>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lang="en-US" sz="2800" i="0" kern="0" dirty="0">
                <a:solidFill>
                  <a:sysClr val="windowText" lastClr="000000"/>
                </a:solidFill>
              </a:endParaRPr>
            </a:p>
          </p:txBody>
        </p:sp>
        <p:sp>
          <p:nvSpPr>
            <p:cNvPr id="10" name="Freeform 9"/>
            <p:cNvSpPr>
              <a:spLocks/>
            </p:cNvSpPr>
            <p:nvPr/>
          </p:nvSpPr>
          <p:spPr bwMode="auto">
            <a:xfrm>
              <a:off x="808" y="2384"/>
              <a:ext cx="3504" cy="1"/>
            </a:xfrm>
            <a:custGeom>
              <a:avLst/>
              <a:gdLst>
                <a:gd name="T0" fmla="*/ 105 w 3506"/>
                <a:gd name="T1" fmla="*/ 0 h 1"/>
                <a:gd name="T2" fmla="*/ 217 w 3506"/>
                <a:gd name="T3" fmla="*/ 0 h 1"/>
                <a:gd name="T4" fmla="*/ 330 w 3506"/>
                <a:gd name="T5" fmla="*/ 0 h 1"/>
                <a:gd name="T6" fmla="*/ 442 w 3506"/>
                <a:gd name="T7" fmla="*/ 0 h 1"/>
                <a:gd name="T8" fmla="*/ 554 w 3506"/>
                <a:gd name="T9" fmla="*/ 0 h 1"/>
                <a:gd name="T10" fmla="*/ 666 w 3506"/>
                <a:gd name="T11" fmla="*/ 0 h 1"/>
                <a:gd name="T12" fmla="*/ 779 w 3506"/>
                <a:gd name="T13" fmla="*/ 0 h 1"/>
                <a:gd name="T14" fmla="*/ 891 w 3506"/>
                <a:gd name="T15" fmla="*/ 0 h 1"/>
                <a:gd name="T16" fmla="*/ 1003 w 3506"/>
                <a:gd name="T17" fmla="*/ 0 h 1"/>
                <a:gd name="T18" fmla="*/ 1117 w 3506"/>
                <a:gd name="T19" fmla="*/ 0 h 1"/>
                <a:gd name="T20" fmla="*/ 1230 w 3506"/>
                <a:gd name="T21" fmla="*/ 0 h 1"/>
                <a:gd name="T22" fmla="*/ 1342 w 3506"/>
                <a:gd name="T23" fmla="*/ 0 h 1"/>
                <a:gd name="T24" fmla="*/ 1454 w 3506"/>
                <a:gd name="T25" fmla="*/ 0 h 1"/>
                <a:gd name="T26" fmla="*/ 1566 w 3506"/>
                <a:gd name="T27" fmla="*/ 0 h 1"/>
                <a:gd name="T28" fmla="*/ 1679 w 3506"/>
                <a:gd name="T29" fmla="*/ 0 h 1"/>
                <a:gd name="T30" fmla="*/ 1791 w 3506"/>
                <a:gd name="T31" fmla="*/ 0 h 1"/>
                <a:gd name="T32" fmla="*/ 1903 w 3506"/>
                <a:gd name="T33" fmla="*/ 0 h 1"/>
                <a:gd name="T34" fmla="*/ 2015 w 3506"/>
                <a:gd name="T35" fmla="*/ 0 h 1"/>
                <a:gd name="T36" fmla="*/ 2129 w 3506"/>
                <a:gd name="T37" fmla="*/ 0 h 1"/>
                <a:gd name="T38" fmla="*/ 2242 w 3506"/>
                <a:gd name="T39" fmla="*/ 0 h 1"/>
                <a:gd name="T40" fmla="*/ 2354 w 3506"/>
                <a:gd name="T41" fmla="*/ 0 h 1"/>
                <a:gd name="T42" fmla="*/ 2466 w 3506"/>
                <a:gd name="T43" fmla="*/ 0 h 1"/>
                <a:gd name="T44" fmla="*/ 2578 w 3506"/>
                <a:gd name="T45" fmla="*/ 0 h 1"/>
                <a:gd name="T46" fmla="*/ 2691 w 3506"/>
                <a:gd name="T47" fmla="*/ 0 h 1"/>
                <a:gd name="T48" fmla="*/ 2803 w 3506"/>
                <a:gd name="T49" fmla="*/ 0 h 1"/>
                <a:gd name="T50" fmla="*/ 2915 w 3506"/>
                <a:gd name="T51" fmla="*/ 0 h 1"/>
                <a:gd name="T52" fmla="*/ 3027 w 3506"/>
                <a:gd name="T53" fmla="*/ 0 h 1"/>
                <a:gd name="T54" fmla="*/ 3140 w 3506"/>
                <a:gd name="T55" fmla="*/ 0 h 1"/>
                <a:gd name="T56" fmla="*/ 3252 w 3506"/>
                <a:gd name="T57" fmla="*/ 0 h 1"/>
                <a:gd name="T58" fmla="*/ 3366 w 3506"/>
                <a:gd name="T59" fmla="*/ 0 h 1"/>
                <a:gd name="T60" fmla="*/ 3478 w 3506"/>
                <a:gd name="T61" fmla="*/ 0 h 1"/>
                <a:gd name="T62" fmla="*/ 3421 w 3506"/>
                <a:gd name="T63" fmla="*/ 0 h 1"/>
                <a:gd name="T64" fmla="*/ 3309 w 3506"/>
                <a:gd name="T65" fmla="*/ 0 h 1"/>
                <a:gd name="T66" fmla="*/ 3197 w 3506"/>
                <a:gd name="T67" fmla="*/ 0 h 1"/>
                <a:gd name="T68" fmla="*/ 3084 w 3506"/>
                <a:gd name="T69" fmla="*/ 0 h 1"/>
                <a:gd name="T70" fmla="*/ 2972 w 3506"/>
                <a:gd name="T71" fmla="*/ 0 h 1"/>
                <a:gd name="T72" fmla="*/ 2860 w 3506"/>
                <a:gd name="T73" fmla="*/ 0 h 1"/>
                <a:gd name="T74" fmla="*/ 2746 w 3506"/>
                <a:gd name="T75" fmla="*/ 0 h 1"/>
                <a:gd name="T76" fmla="*/ 2634 w 3506"/>
                <a:gd name="T77" fmla="*/ 0 h 1"/>
                <a:gd name="T78" fmla="*/ 2521 w 3506"/>
                <a:gd name="T79" fmla="*/ 0 h 1"/>
                <a:gd name="T80" fmla="*/ 2409 w 3506"/>
                <a:gd name="T81" fmla="*/ 0 h 1"/>
                <a:gd name="T82" fmla="*/ 2297 w 3506"/>
                <a:gd name="T83" fmla="*/ 0 h 1"/>
                <a:gd name="T84" fmla="*/ 2185 w 3506"/>
                <a:gd name="T85" fmla="*/ 0 h 1"/>
                <a:gd name="T86" fmla="*/ 2072 w 3506"/>
                <a:gd name="T87" fmla="*/ 0 h 1"/>
                <a:gd name="T88" fmla="*/ 1960 w 3506"/>
                <a:gd name="T89" fmla="*/ 0 h 1"/>
                <a:gd name="T90" fmla="*/ 1848 w 3506"/>
                <a:gd name="T91" fmla="*/ 0 h 1"/>
                <a:gd name="T92" fmla="*/ 1736 w 3506"/>
                <a:gd name="T93" fmla="*/ 0 h 1"/>
                <a:gd name="T94" fmla="*/ 1623 w 3506"/>
                <a:gd name="T95" fmla="*/ 0 h 1"/>
                <a:gd name="T96" fmla="*/ 1509 w 3506"/>
                <a:gd name="T97" fmla="*/ 0 h 1"/>
                <a:gd name="T98" fmla="*/ 1397 w 3506"/>
                <a:gd name="T99" fmla="*/ 0 h 1"/>
                <a:gd name="T100" fmla="*/ 1285 w 3506"/>
                <a:gd name="T101" fmla="*/ 0 h 1"/>
                <a:gd name="T102" fmla="*/ 1172 w 3506"/>
                <a:gd name="T103" fmla="*/ 0 h 1"/>
                <a:gd name="T104" fmla="*/ 1060 w 3506"/>
                <a:gd name="T105" fmla="*/ 0 h 1"/>
                <a:gd name="T106" fmla="*/ 948 w 3506"/>
                <a:gd name="T107" fmla="*/ 0 h 1"/>
                <a:gd name="T108" fmla="*/ 836 w 3506"/>
                <a:gd name="T109" fmla="*/ 0 h 1"/>
                <a:gd name="T110" fmla="*/ 723 w 3506"/>
                <a:gd name="T111" fmla="*/ 0 h 1"/>
                <a:gd name="T112" fmla="*/ 611 w 3506"/>
                <a:gd name="T113" fmla="*/ 0 h 1"/>
                <a:gd name="T114" fmla="*/ 499 w 3506"/>
                <a:gd name="T115" fmla="*/ 0 h 1"/>
                <a:gd name="T116" fmla="*/ 387 w 3506"/>
                <a:gd name="T117" fmla="*/ 0 h 1"/>
                <a:gd name="T118" fmla="*/ 273 w 3506"/>
                <a:gd name="T119" fmla="*/ 0 h 1"/>
                <a:gd name="T120" fmla="*/ 160 w 3506"/>
                <a:gd name="T121" fmla="*/ 0 h 1"/>
                <a:gd name="T122" fmla="*/ 48 w 3506"/>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06"/>
                <a:gd name="T187" fmla="*/ 0 h 1"/>
                <a:gd name="T188" fmla="*/ 3506 w 3506"/>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06" h="1">
                  <a:moveTo>
                    <a:pt x="0" y="0"/>
                  </a:moveTo>
                  <a:lnTo>
                    <a:pt x="7" y="0"/>
                  </a:lnTo>
                  <a:lnTo>
                    <a:pt x="12" y="0"/>
                  </a:lnTo>
                  <a:lnTo>
                    <a:pt x="20" y="0"/>
                  </a:lnTo>
                  <a:lnTo>
                    <a:pt x="27" y="0"/>
                  </a:lnTo>
                  <a:lnTo>
                    <a:pt x="34" y="0"/>
                  </a:lnTo>
                  <a:lnTo>
                    <a:pt x="41" y="0"/>
                  </a:lnTo>
                  <a:lnTo>
                    <a:pt x="48" y="0"/>
                  </a:lnTo>
                  <a:lnTo>
                    <a:pt x="55" y="0"/>
                  </a:lnTo>
                  <a:lnTo>
                    <a:pt x="62" y="0"/>
                  </a:lnTo>
                  <a:lnTo>
                    <a:pt x="69" y="0"/>
                  </a:lnTo>
                  <a:lnTo>
                    <a:pt x="77" y="0"/>
                  </a:lnTo>
                  <a:lnTo>
                    <a:pt x="84" y="0"/>
                  </a:lnTo>
                  <a:lnTo>
                    <a:pt x="91" y="0"/>
                  </a:lnTo>
                  <a:lnTo>
                    <a:pt x="98" y="0"/>
                  </a:lnTo>
                  <a:lnTo>
                    <a:pt x="105" y="0"/>
                  </a:lnTo>
                  <a:lnTo>
                    <a:pt x="112" y="0"/>
                  </a:lnTo>
                  <a:lnTo>
                    <a:pt x="118" y="0"/>
                  </a:lnTo>
                  <a:lnTo>
                    <a:pt x="125" y="0"/>
                  </a:lnTo>
                  <a:lnTo>
                    <a:pt x="132" y="0"/>
                  </a:lnTo>
                  <a:lnTo>
                    <a:pt x="139" y="0"/>
                  </a:lnTo>
                  <a:lnTo>
                    <a:pt x="146" y="0"/>
                  </a:lnTo>
                  <a:lnTo>
                    <a:pt x="153" y="0"/>
                  </a:lnTo>
                  <a:lnTo>
                    <a:pt x="160" y="0"/>
                  </a:lnTo>
                  <a:lnTo>
                    <a:pt x="167" y="0"/>
                  </a:lnTo>
                  <a:lnTo>
                    <a:pt x="175" y="0"/>
                  </a:lnTo>
                  <a:lnTo>
                    <a:pt x="182" y="0"/>
                  </a:lnTo>
                  <a:lnTo>
                    <a:pt x="189" y="0"/>
                  </a:lnTo>
                  <a:lnTo>
                    <a:pt x="196" y="0"/>
                  </a:lnTo>
                  <a:lnTo>
                    <a:pt x="203" y="0"/>
                  </a:lnTo>
                  <a:lnTo>
                    <a:pt x="210" y="0"/>
                  </a:lnTo>
                  <a:lnTo>
                    <a:pt x="217" y="0"/>
                  </a:lnTo>
                  <a:lnTo>
                    <a:pt x="225" y="0"/>
                  </a:lnTo>
                  <a:lnTo>
                    <a:pt x="232" y="0"/>
                  </a:lnTo>
                  <a:lnTo>
                    <a:pt x="239" y="0"/>
                  </a:lnTo>
                  <a:lnTo>
                    <a:pt x="246" y="0"/>
                  </a:lnTo>
                  <a:lnTo>
                    <a:pt x="253" y="0"/>
                  </a:lnTo>
                  <a:lnTo>
                    <a:pt x="258" y="0"/>
                  </a:lnTo>
                  <a:lnTo>
                    <a:pt x="266" y="0"/>
                  </a:lnTo>
                  <a:lnTo>
                    <a:pt x="273" y="0"/>
                  </a:lnTo>
                  <a:lnTo>
                    <a:pt x="280" y="0"/>
                  </a:lnTo>
                  <a:lnTo>
                    <a:pt x="287" y="0"/>
                  </a:lnTo>
                  <a:lnTo>
                    <a:pt x="294" y="0"/>
                  </a:lnTo>
                  <a:lnTo>
                    <a:pt x="301" y="0"/>
                  </a:lnTo>
                  <a:lnTo>
                    <a:pt x="308" y="0"/>
                  </a:lnTo>
                  <a:lnTo>
                    <a:pt x="315" y="0"/>
                  </a:lnTo>
                  <a:lnTo>
                    <a:pt x="323" y="0"/>
                  </a:lnTo>
                  <a:lnTo>
                    <a:pt x="330" y="0"/>
                  </a:lnTo>
                  <a:lnTo>
                    <a:pt x="337" y="0"/>
                  </a:lnTo>
                  <a:lnTo>
                    <a:pt x="344" y="0"/>
                  </a:lnTo>
                  <a:lnTo>
                    <a:pt x="351" y="0"/>
                  </a:lnTo>
                  <a:lnTo>
                    <a:pt x="358" y="0"/>
                  </a:lnTo>
                  <a:lnTo>
                    <a:pt x="365" y="0"/>
                  </a:lnTo>
                  <a:lnTo>
                    <a:pt x="372" y="0"/>
                  </a:lnTo>
                  <a:lnTo>
                    <a:pt x="380" y="0"/>
                  </a:lnTo>
                  <a:lnTo>
                    <a:pt x="387" y="0"/>
                  </a:lnTo>
                  <a:lnTo>
                    <a:pt x="392" y="0"/>
                  </a:lnTo>
                  <a:lnTo>
                    <a:pt x="399" y="0"/>
                  </a:lnTo>
                  <a:lnTo>
                    <a:pt x="406" y="0"/>
                  </a:lnTo>
                  <a:lnTo>
                    <a:pt x="413" y="0"/>
                  </a:lnTo>
                  <a:lnTo>
                    <a:pt x="421" y="0"/>
                  </a:lnTo>
                  <a:lnTo>
                    <a:pt x="428" y="0"/>
                  </a:lnTo>
                  <a:lnTo>
                    <a:pt x="435" y="0"/>
                  </a:lnTo>
                  <a:lnTo>
                    <a:pt x="442" y="0"/>
                  </a:lnTo>
                  <a:lnTo>
                    <a:pt x="449" y="0"/>
                  </a:lnTo>
                  <a:lnTo>
                    <a:pt x="456" y="0"/>
                  </a:lnTo>
                  <a:lnTo>
                    <a:pt x="463" y="0"/>
                  </a:lnTo>
                  <a:lnTo>
                    <a:pt x="470" y="0"/>
                  </a:lnTo>
                  <a:lnTo>
                    <a:pt x="478" y="0"/>
                  </a:lnTo>
                  <a:lnTo>
                    <a:pt x="485" y="0"/>
                  </a:lnTo>
                  <a:lnTo>
                    <a:pt x="492" y="0"/>
                  </a:lnTo>
                  <a:lnTo>
                    <a:pt x="499" y="0"/>
                  </a:lnTo>
                  <a:lnTo>
                    <a:pt x="504" y="0"/>
                  </a:lnTo>
                  <a:lnTo>
                    <a:pt x="511" y="0"/>
                  </a:lnTo>
                  <a:lnTo>
                    <a:pt x="519" y="0"/>
                  </a:lnTo>
                  <a:lnTo>
                    <a:pt x="526" y="0"/>
                  </a:lnTo>
                  <a:lnTo>
                    <a:pt x="533" y="0"/>
                  </a:lnTo>
                  <a:lnTo>
                    <a:pt x="540" y="0"/>
                  </a:lnTo>
                  <a:lnTo>
                    <a:pt x="547" y="0"/>
                  </a:lnTo>
                  <a:lnTo>
                    <a:pt x="554" y="0"/>
                  </a:lnTo>
                  <a:lnTo>
                    <a:pt x="561" y="0"/>
                  </a:lnTo>
                  <a:lnTo>
                    <a:pt x="568" y="0"/>
                  </a:lnTo>
                  <a:lnTo>
                    <a:pt x="576" y="0"/>
                  </a:lnTo>
                  <a:lnTo>
                    <a:pt x="583" y="0"/>
                  </a:lnTo>
                  <a:lnTo>
                    <a:pt x="590" y="0"/>
                  </a:lnTo>
                  <a:lnTo>
                    <a:pt x="597" y="0"/>
                  </a:lnTo>
                  <a:lnTo>
                    <a:pt x="604" y="0"/>
                  </a:lnTo>
                  <a:lnTo>
                    <a:pt x="611" y="0"/>
                  </a:lnTo>
                  <a:lnTo>
                    <a:pt x="617" y="0"/>
                  </a:lnTo>
                  <a:lnTo>
                    <a:pt x="624" y="0"/>
                  </a:lnTo>
                  <a:lnTo>
                    <a:pt x="631" y="0"/>
                  </a:lnTo>
                  <a:lnTo>
                    <a:pt x="638" y="0"/>
                  </a:lnTo>
                  <a:lnTo>
                    <a:pt x="645" y="0"/>
                  </a:lnTo>
                  <a:lnTo>
                    <a:pt x="652" y="0"/>
                  </a:lnTo>
                  <a:lnTo>
                    <a:pt x="659" y="0"/>
                  </a:lnTo>
                  <a:lnTo>
                    <a:pt x="666" y="0"/>
                  </a:lnTo>
                  <a:lnTo>
                    <a:pt x="674" y="0"/>
                  </a:lnTo>
                  <a:lnTo>
                    <a:pt x="681" y="0"/>
                  </a:lnTo>
                  <a:lnTo>
                    <a:pt x="688" y="0"/>
                  </a:lnTo>
                  <a:lnTo>
                    <a:pt x="695" y="0"/>
                  </a:lnTo>
                  <a:lnTo>
                    <a:pt x="702" y="0"/>
                  </a:lnTo>
                  <a:lnTo>
                    <a:pt x="709" y="0"/>
                  </a:lnTo>
                  <a:lnTo>
                    <a:pt x="716" y="0"/>
                  </a:lnTo>
                  <a:lnTo>
                    <a:pt x="723" y="0"/>
                  </a:lnTo>
                  <a:lnTo>
                    <a:pt x="731" y="0"/>
                  </a:lnTo>
                  <a:lnTo>
                    <a:pt x="738" y="0"/>
                  </a:lnTo>
                  <a:lnTo>
                    <a:pt x="745" y="0"/>
                  </a:lnTo>
                  <a:lnTo>
                    <a:pt x="752" y="0"/>
                  </a:lnTo>
                  <a:lnTo>
                    <a:pt x="759" y="0"/>
                  </a:lnTo>
                  <a:lnTo>
                    <a:pt x="764" y="0"/>
                  </a:lnTo>
                  <a:lnTo>
                    <a:pt x="772" y="0"/>
                  </a:lnTo>
                  <a:lnTo>
                    <a:pt x="779" y="0"/>
                  </a:lnTo>
                  <a:lnTo>
                    <a:pt x="786" y="0"/>
                  </a:lnTo>
                  <a:lnTo>
                    <a:pt x="793" y="0"/>
                  </a:lnTo>
                  <a:lnTo>
                    <a:pt x="800" y="0"/>
                  </a:lnTo>
                  <a:lnTo>
                    <a:pt x="807" y="0"/>
                  </a:lnTo>
                  <a:lnTo>
                    <a:pt x="814" y="0"/>
                  </a:lnTo>
                  <a:lnTo>
                    <a:pt x="821" y="0"/>
                  </a:lnTo>
                  <a:lnTo>
                    <a:pt x="829" y="0"/>
                  </a:lnTo>
                  <a:lnTo>
                    <a:pt x="836" y="0"/>
                  </a:lnTo>
                  <a:lnTo>
                    <a:pt x="843" y="0"/>
                  </a:lnTo>
                  <a:lnTo>
                    <a:pt x="850" y="0"/>
                  </a:lnTo>
                  <a:lnTo>
                    <a:pt x="857" y="0"/>
                  </a:lnTo>
                  <a:lnTo>
                    <a:pt x="864" y="0"/>
                  </a:lnTo>
                  <a:lnTo>
                    <a:pt x="871" y="0"/>
                  </a:lnTo>
                  <a:lnTo>
                    <a:pt x="878" y="0"/>
                  </a:lnTo>
                  <a:lnTo>
                    <a:pt x="884" y="0"/>
                  </a:lnTo>
                  <a:lnTo>
                    <a:pt x="891" y="0"/>
                  </a:lnTo>
                  <a:lnTo>
                    <a:pt x="898" y="0"/>
                  </a:lnTo>
                  <a:lnTo>
                    <a:pt x="905" y="0"/>
                  </a:lnTo>
                  <a:lnTo>
                    <a:pt x="912" y="0"/>
                  </a:lnTo>
                  <a:lnTo>
                    <a:pt x="919" y="0"/>
                  </a:lnTo>
                  <a:lnTo>
                    <a:pt x="927" y="0"/>
                  </a:lnTo>
                  <a:lnTo>
                    <a:pt x="934" y="0"/>
                  </a:lnTo>
                  <a:lnTo>
                    <a:pt x="941" y="0"/>
                  </a:lnTo>
                  <a:lnTo>
                    <a:pt x="948" y="0"/>
                  </a:lnTo>
                  <a:lnTo>
                    <a:pt x="955" y="0"/>
                  </a:lnTo>
                  <a:lnTo>
                    <a:pt x="962" y="0"/>
                  </a:lnTo>
                  <a:lnTo>
                    <a:pt x="969" y="0"/>
                  </a:lnTo>
                  <a:lnTo>
                    <a:pt x="976" y="0"/>
                  </a:lnTo>
                  <a:lnTo>
                    <a:pt x="984" y="0"/>
                  </a:lnTo>
                  <a:lnTo>
                    <a:pt x="991" y="0"/>
                  </a:lnTo>
                  <a:lnTo>
                    <a:pt x="996" y="0"/>
                  </a:lnTo>
                  <a:lnTo>
                    <a:pt x="1003" y="0"/>
                  </a:lnTo>
                  <a:lnTo>
                    <a:pt x="1010" y="0"/>
                  </a:lnTo>
                  <a:lnTo>
                    <a:pt x="1017" y="0"/>
                  </a:lnTo>
                  <a:lnTo>
                    <a:pt x="1025" y="0"/>
                  </a:lnTo>
                  <a:lnTo>
                    <a:pt x="1032" y="0"/>
                  </a:lnTo>
                  <a:lnTo>
                    <a:pt x="1039" y="0"/>
                  </a:lnTo>
                  <a:lnTo>
                    <a:pt x="1046" y="0"/>
                  </a:lnTo>
                  <a:lnTo>
                    <a:pt x="1053" y="0"/>
                  </a:lnTo>
                  <a:lnTo>
                    <a:pt x="1060" y="0"/>
                  </a:lnTo>
                  <a:lnTo>
                    <a:pt x="1067" y="0"/>
                  </a:lnTo>
                  <a:lnTo>
                    <a:pt x="1074" y="0"/>
                  </a:lnTo>
                  <a:lnTo>
                    <a:pt x="1082" y="0"/>
                  </a:lnTo>
                  <a:lnTo>
                    <a:pt x="1089" y="0"/>
                  </a:lnTo>
                  <a:lnTo>
                    <a:pt x="1096" y="0"/>
                  </a:lnTo>
                  <a:lnTo>
                    <a:pt x="1103" y="0"/>
                  </a:lnTo>
                  <a:lnTo>
                    <a:pt x="1110" y="0"/>
                  </a:lnTo>
                  <a:lnTo>
                    <a:pt x="1117" y="0"/>
                  </a:lnTo>
                  <a:lnTo>
                    <a:pt x="1124" y="0"/>
                  </a:lnTo>
                  <a:lnTo>
                    <a:pt x="1130" y="0"/>
                  </a:lnTo>
                  <a:lnTo>
                    <a:pt x="1137" y="0"/>
                  </a:lnTo>
                  <a:lnTo>
                    <a:pt x="1144" y="0"/>
                  </a:lnTo>
                  <a:lnTo>
                    <a:pt x="1151" y="0"/>
                  </a:lnTo>
                  <a:lnTo>
                    <a:pt x="1158" y="0"/>
                  </a:lnTo>
                  <a:lnTo>
                    <a:pt x="1165" y="0"/>
                  </a:lnTo>
                  <a:lnTo>
                    <a:pt x="1172" y="0"/>
                  </a:lnTo>
                  <a:lnTo>
                    <a:pt x="1180" y="0"/>
                  </a:lnTo>
                  <a:lnTo>
                    <a:pt x="1187" y="0"/>
                  </a:lnTo>
                  <a:lnTo>
                    <a:pt x="1194" y="0"/>
                  </a:lnTo>
                  <a:lnTo>
                    <a:pt x="1201" y="0"/>
                  </a:lnTo>
                  <a:lnTo>
                    <a:pt x="1208" y="0"/>
                  </a:lnTo>
                  <a:lnTo>
                    <a:pt x="1215" y="0"/>
                  </a:lnTo>
                  <a:lnTo>
                    <a:pt x="1222" y="0"/>
                  </a:lnTo>
                  <a:lnTo>
                    <a:pt x="1230" y="0"/>
                  </a:lnTo>
                  <a:lnTo>
                    <a:pt x="1237" y="0"/>
                  </a:lnTo>
                  <a:lnTo>
                    <a:pt x="1244" y="0"/>
                  </a:lnTo>
                  <a:lnTo>
                    <a:pt x="1251" y="0"/>
                  </a:lnTo>
                  <a:lnTo>
                    <a:pt x="1258" y="0"/>
                  </a:lnTo>
                  <a:lnTo>
                    <a:pt x="1263" y="0"/>
                  </a:lnTo>
                  <a:lnTo>
                    <a:pt x="1270" y="0"/>
                  </a:lnTo>
                  <a:lnTo>
                    <a:pt x="1278" y="0"/>
                  </a:lnTo>
                  <a:lnTo>
                    <a:pt x="1285" y="0"/>
                  </a:lnTo>
                  <a:lnTo>
                    <a:pt x="1292" y="0"/>
                  </a:lnTo>
                  <a:lnTo>
                    <a:pt x="1299" y="0"/>
                  </a:lnTo>
                  <a:lnTo>
                    <a:pt x="1306" y="0"/>
                  </a:lnTo>
                  <a:lnTo>
                    <a:pt x="1313" y="0"/>
                  </a:lnTo>
                  <a:lnTo>
                    <a:pt x="1320" y="0"/>
                  </a:lnTo>
                  <a:lnTo>
                    <a:pt x="1328" y="0"/>
                  </a:lnTo>
                  <a:lnTo>
                    <a:pt x="1335" y="0"/>
                  </a:lnTo>
                  <a:lnTo>
                    <a:pt x="1342" y="0"/>
                  </a:lnTo>
                  <a:lnTo>
                    <a:pt x="1349" y="0"/>
                  </a:lnTo>
                  <a:lnTo>
                    <a:pt x="1356" y="0"/>
                  </a:lnTo>
                  <a:lnTo>
                    <a:pt x="1363" y="0"/>
                  </a:lnTo>
                  <a:lnTo>
                    <a:pt x="1370" y="0"/>
                  </a:lnTo>
                  <a:lnTo>
                    <a:pt x="1376" y="0"/>
                  </a:lnTo>
                  <a:lnTo>
                    <a:pt x="1383" y="0"/>
                  </a:lnTo>
                  <a:lnTo>
                    <a:pt x="1390" y="0"/>
                  </a:lnTo>
                  <a:lnTo>
                    <a:pt x="1397" y="0"/>
                  </a:lnTo>
                  <a:lnTo>
                    <a:pt x="1404" y="0"/>
                  </a:lnTo>
                  <a:lnTo>
                    <a:pt x="1411" y="0"/>
                  </a:lnTo>
                  <a:lnTo>
                    <a:pt x="1418" y="0"/>
                  </a:lnTo>
                  <a:lnTo>
                    <a:pt x="1426" y="0"/>
                  </a:lnTo>
                  <a:lnTo>
                    <a:pt x="1433" y="0"/>
                  </a:lnTo>
                  <a:lnTo>
                    <a:pt x="1440" y="0"/>
                  </a:lnTo>
                  <a:lnTo>
                    <a:pt x="1447" y="0"/>
                  </a:lnTo>
                  <a:lnTo>
                    <a:pt x="1454" y="0"/>
                  </a:lnTo>
                  <a:lnTo>
                    <a:pt x="1461" y="0"/>
                  </a:lnTo>
                  <a:lnTo>
                    <a:pt x="1468" y="0"/>
                  </a:lnTo>
                  <a:lnTo>
                    <a:pt x="1475" y="0"/>
                  </a:lnTo>
                  <a:lnTo>
                    <a:pt x="1483" y="0"/>
                  </a:lnTo>
                  <a:lnTo>
                    <a:pt x="1490" y="0"/>
                  </a:lnTo>
                  <a:lnTo>
                    <a:pt x="1495" y="0"/>
                  </a:lnTo>
                  <a:lnTo>
                    <a:pt x="1502" y="0"/>
                  </a:lnTo>
                  <a:lnTo>
                    <a:pt x="1509" y="0"/>
                  </a:lnTo>
                  <a:lnTo>
                    <a:pt x="1516" y="0"/>
                  </a:lnTo>
                  <a:lnTo>
                    <a:pt x="1524" y="0"/>
                  </a:lnTo>
                  <a:lnTo>
                    <a:pt x="1531" y="0"/>
                  </a:lnTo>
                  <a:lnTo>
                    <a:pt x="1538" y="0"/>
                  </a:lnTo>
                  <a:lnTo>
                    <a:pt x="1545" y="0"/>
                  </a:lnTo>
                  <a:lnTo>
                    <a:pt x="1552" y="0"/>
                  </a:lnTo>
                  <a:lnTo>
                    <a:pt x="1559" y="0"/>
                  </a:lnTo>
                  <a:lnTo>
                    <a:pt x="1566" y="0"/>
                  </a:lnTo>
                  <a:lnTo>
                    <a:pt x="1573" y="0"/>
                  </a:lnTo>
                  <a:lnTo>
                    <a:pt x="1581" y="0"/>
                  </a:lnTo>
                  <a:lnTo>
                    <a:pt x="1588" y="0"/>
                  </a:lnTo>
                  <a:lnTo>
                    <a:pt x="1595" y="0"/>
                  </a:lnTo>
                  <a:lnTo>
                    <a:pt x="1602" y="0"/>
                  </a:lnTo>
                  <a:lnTo>
                    <a:pt x="1609" y="0"/>
                  </a:lnTo>
                  <a:lnTo>
                    <a:pt x="1616" y="0"/>
                  </a:lnTo>
                  <a:lnTo>
                    <a:pt x="1623" y="0"/>
                  </a:lnTo>
                  <a:lnTo>
                    <a:pt x="1630" y="0"/>
                  </a:lnTo>
                  <a:lnTo>
                    <a:pt x="1636" y="0"/>
                  </a:lnTo>
                  <a:lnTo>
                    <a:pt x="1643" y="0"/>
                  </a:lnTo>
                  <a:lnTo>
                    <a:pt x="1650" y="0"/>
                  </a:lnTo>
                  <a:lnTo>
                    <a:pt x="1657" y="0"/>
                  </a:lnTo>
                  <a:lnTo>
                    <a:pt x="1664" y="0"/>
                  </a:lnTo>
                  <a:lnTo>
                    <a:pt x="1671" y="0"/>
                  </a:lnTo>
                  <a:lnTo>
                    <a:pt x="1679" y="0"/>
                  </a:lnTo>
                  <a:lnTo>
                    <a:pt x="1686" y="0"/>
                  </a:lnTo>
                  <a:lnTo>
                    <a:pt x="1693" y="0"/>
                  </a:lnTo>
                  <a:lnTo>
                    <a:pt x="1700" y="0"/>
                  </a:lnTo>
                  <a:lnTo>
                    <a:pt x="1707" y="0"/>
                  </a:lnTo>
                  <a:lnTo>
                    <a:pt x="1714" y="0"/>
                  </a:lnTo>
                  <a:lnTo>
                    <a:pt x="1721" y="0"/>
                  </a:lnTo>
                  <a:lnTo>
                    <a:pt x="1728" y="0"/>
                  </a:lnTo>
                  <a:lnTo>
                    <a:pt x="1736" y="0"/>
                  </a:lnTo>
                  <a:lnTo>
                    <a:pt x="1743" y="0"/>
                  </a:lnTo>
                  <a:lnTo>
                    <a:pt x="1750" y="0"/>
                  </a:lnTo>
                  <a:lnTo>
                    <a:pt x="1755" y="0"/>
                  </a:lnTo>
                  <a:lnTo>
                    <a:pt x="1762" y="0"/>
                  </a:lnTo>
                  <a:lnTo>
                    <a:pt x="1769" y="0"/>
                  </a:lnTo>
                  <a:lnTo>
                    <a:pt x="1777" y="0"/>
                  </a:lnTo>
                  <a:lnTo>
                    <a:pt x="1784" y="0"/>
                  </a:lnTo>
                  <a:lnTo>
                    <a:pt x="1791" y="0"/>
                  </a:lnTo>
                  <a:lnTo>
                    <a:pt x="1798" y="0"/>
                  </a:lnTo>
                  <a:lnTo>
                    <a:pt x="1805" y="0"/>
                  </a:lnTo>
                  <a:lnTo>
                    <a:pt x="1812" y="0"/>
                  </a:lnTo>
                  <a:lnTo>
                    <a:pt x="1819" y="0"/>
                  </a:lnTo>
                  <a:lnTo>
                    <a:pt x="1826" y="0"/>
                  </a:lnTo>
                  <a:lnTo>
                    <a:pt x="1834" y="0"/>
                  </a:lnTo>
                  <a:lnTo>
                    <a:pt x="1841" y="0"/>
                  </a:lnTo>
                  <a:lnTo>
                    <a:pt x="1848" y="0"/>
                  </a:lnTo>
                  <a:lnTo>
                    <a:pt x="1855" y="0"/>
                  </a:lnTo>
                  <a:lnTo>
                    <a:pt x="1862" y="0"/>
                  </a:lnTo>
                  <a:lnTo>
                    <a:pt x="1867" y="0"/>
                  </a:lnTo>
                  <a:lnTo>
                    <a:pt x="1875" y="0"/>
                  </a:lnTo>
                  <a:lnTo>
                    <a:pt x="1882" y="0"/>
                  </a:lnTo>
                  <a:lnTo>
                    <a:pt x="1889" y="0"/>
                  </a:lnTo>
                  <a:lnTo>
                    <a:pt x="1896" y="0"/>
                  </a:lnTo>
                  <a:lnTo>
                    <a:pt x="1903" y="0"/>
                  </a:lnTo>
                  <a:lnTo>
                    <a:pt x="1910" y="0"/>
                  </a:lnTo>
                  <a:lnTo>
                    <a:pt x="1917" y="0"/>
                  </a:lnTo>
                  <a:lnTo>
                    <a:pt x="1924" y="0"/>
                  </a:lnTo>
                  <a:lnTo>
                    <a:pt x="1932" y="0"/>
                  </a:lnTo>
                  <a:lnTo>
                    <a:pt x="1939" y="0"/>
                  </a:lnTo>
                  <a:lnTo>
                    <a:pt x="1946" y="0"/>
                  </a:lnTo>
                  <a:lnTo>
                    <a:pt x="1953" y="0"/>
                  </a:lnTo>
                  <a:lnTo>
                    <a:pt x="1960" y="0"/>
                  </a:lnTo>
                  <a:lnTo>
                    <a:pt x="1967" y="0"/>
                  </a:lnTo>
                  <a:lnTo>
                    <a:pt x="1974" y="0"/>
                  </a:lnTo>
                  <a:lnTo>
                    <a:pt x="1981" y="0"/>
                  </a:lnTo>
                  <a:lnTo>
                    <a:pt x="1989" y="0"/>
                  </a:lnTo>
                  <a:lnTo>
                    <a:pt x="1996" y="0"/>
                  </a:lnTo>
                  <a:lnTo>
                    <a:pt x="2001" y="0"/>
                  </a:lnTo>
                  <a:lnTo>
                    <a:pt x="2008" y="0"/>
                  </a:lnTo>
                  <a:lnTo>
                    <a:pt x="2015" y="0"/>
                  </a:lnTo>
                  <a:lnTo>
                    <a:pt x="2022" y="0"/>
                  </a:lnTo>
                  <a:lnTo>
                    <a:pt x="2030" y="0"/>
                  </a:lnTo>
                  <a:lnTo>
                    <a:pt x="2037" y="0"/>
                  </a:lnTo>
                  <a:lnTo>
                    <a:pt x="2044" y="0"/>
                  </a:lnTo>
                  <a:lnTo>
                    <a:pt x="2051" y="0"/>
                  </a:lnTo>
                  <a:lnTo>
                    <a:pt x="2058" y="0"/>
                  </a:lnTo>
                  <a:lnTo>
                    <a:pt x="2065" y="0"/>
                  </a:lnTo>
                  <a:lnTo>
                    <a:pt x="2072" y="0"/>
                  </a:lnTo>
                  <a:lnTo>
                    <a:pt x="2079" y="0"/>
                  </a:lnTo>
                  <a:lnTo>
                    <a:pt x="2087" y="0"/>
                  </a:lnTo>
                  <a:lnTo>
                    <a:pt x="2094" y="0"/>
                  </a:lnTo>
                  <a:lnTo>
                    <a:pt x="2101" y="0"/>
                  </a:lnTo>
                  <a:lnTo>
                    <a:pt x="2108" y="0"/>
                  </a:lnTo>
                  <a:lnTo>
                    <a:pt x="2115" y="0"/>
                  </a:lnTo>
                  <a:lnTo>
                    <a:pt x="2122" y="0"/>
                  </a:lnTo>
                  <a:lnTo>
                    <a:pt x="2129" y="0"/>
                  </a:lnTo>
                  <a:lnTo>
                    <a:pt x="2135" y="0"/>
                  </a:lnTo>
                  <a:lnTo>
                    <a:pt x="2142" y="0"/>
                  </a:lnTo>
                  <a:lnTo>
                    <a:pt x="2149" y="0"/>
                  </a:lnTo>
                  <a:lnTo>
                    <a:pt x="2156" y="0"/>
                  </a:lnTo>
                  <a:lnTo>
                    <a:pt x="2163" y="0"/>
                  </a:lnTo>
                  <a:lnTo>
                    <a:pt x="2170" y="0"/>
                  </a:lnTo>
                  <a:lnTo>
                    <a:pt x="2177" y="0"/>
                  </a:lnTo>
                  <a:lnTo>
                    <a:pt x="2185" y="0"/>
                  </a:lnTo>
                  <a:lnTo>
                    <a:pt x="2192" y="0"/>
                  </a:lnTo>
                  <a:lnTo>
                    <a:pt x="2199" y="0"/>
                  </a:lnTo>
                  <a:lnTo>
                    <a:pt x="2206" y="0"/>
                  </a:lnTo>
                  <a:lnTo>
                    <a:pt x="2213" y="0"/>
                  </a:lnTo>
                  <a:lnTo>
                    <a:pt x="2220" y="0"/>
                  </a:lnTo>
                  <a:lnTo>
                    <a:pt x="2227" y="0"/>
                  </a:lnTo>
                  <a:lnTo>
                    <a:pt x="2235" y="0"/>
                  </a:lnTo>
                  <a:lnTo>
                    <a:pt x="2242" y="0"/>
                  </a:lnTo>
                  <a:lnTo>
                    <a:pt x="2247" y="0"/>
                  </a:lnTo>
                  <a:lnTo>
                    <a:pt x="2254" y="0"/>
                  </a:lnTo>
                  <a:lnTo>
                    <a:pt x="2261" y="0"/>
                  </a:lnTo>
                  <a:lnTo>
                    <a:pt x="2268" y="0"/>
                  </a:lnTo>
                  <a:lnTo>
                    <a:pt x="2275" y="0"/>
                  </a:lnTo>
                  <a:lnTo>
                    <a:pt x="2283" y="0"/>
                  </a:lnTo>
                  <a:lnTo>
                    <a:pt x="2290" y="0"/>
                  </a:lnTo>
                  <a:lnTo>
                    <a:pt x="2297" y="0"/>
                  </a:lnTo>
                  <a:lnTo>
                    <a:pt x="2304" y="0"/>
                  </a:lnTo>
                  <a:lnTo>
                    <a:pt x="2311" y="0"/>
                  </a:lnTo>
                  <a:lnTo>
                    <a:pt x="2318" y="0"/>
                  </a:lnTo>
                  <a:lnTo>
                    <a:pt x="2325" y="0"/>
                  </a:lnTo>
                  <a:lnTo>
                    <a:pt x="2333" y="0"/>
                  </a:lnTo>
                  <a:lnTo>
                    <a:pt x="2340" y="0"/>
                  </a:lnTo>
                  <a:lnTo>
                    <a:pt x="2347" y="0"/>
                  </a:lnTo>
                  <a:lnTo>
                    <a:pt x="2354" y="0"/>
                  </a:lnTo>
                  <a:lnTo>
                    <a:pt x="2361" y="0"/>
                  </a:lnTo>
                  <a:lnTo>
                    <a:pt x="2366" y="0"/>
                  </a:lnTo>
                  <a:lnTo>
                    <a:pt x="2373" y="0"/>
                  </a:lnTo>
                  <a:lnTo>
                    <a:pt x="2381" y="0"/>
                  </a:lnTo>
                  <a:lnTo>
                    <a:pt x="2388" y="0"/>
                  </a:lnTo>
                  <a:lnTo>
                    <a:pt x="2395" y="0"/>
                  </a:lnTo>
                  <a:lnTo>
                    <a:pt x="2402" y="0"/>
                  </a:lnTo>
                  <a:lnTo>
                    <a:pt x="2409" y="0"/>
                  </a:lnTo>
                  <a:lnTo>
                    <a:pt x="2416" y="0"/>
                  </a:lnTo>
                  <a:lnTo>
                    <a:pt x="2423" y="0"/>
                  </a:lnTo>
                  <a:lnTo>
                    <a:pt x="2431" y="0"/>
                  </a:lnTo>
                  <a:lnTo>
                    <a:pt x="2438" y="0"/>
                  </a:lnTo>
                  <a:lnTo>
                    <a:pt x="2445" y="0"/>
                  </a:lnTo>
                  <a:lnTo>
                    <a:pt x="2452" y="0"/>
                  </a:lnTo>
                  <a:lnTo>
                    <a:pt x="2459" y="0"/>
                  </a:lnTo>
                  <a:lnTo>
                    <a:pt x="2466" y="0"/>
                  </a:lnTo>
                  <a:lnTo>
                    <a:pt x="2473" y="0"/>
                  </a:lnTo>
                  <a:lnTo>
                    <a:pt x="2480" y="0"/>
                  </a:lnTo>
                  <a:lnTo>
                    <a:pt x="2488" y="0"/>
                  </a:lnTo>
                  <a:lnTo>
                    <a:pt x="2495" y="0"/>
                  </a:lnTo>
                  <a:lnTo>
                    <a:pt x="2502" y="0"/>
                  </a:lnTo>
                  <a:lnTo>
                    <a:pt x="2507" y="0"/>
                  </a:lnTo>
                  <a:lnTo>
                    <a:pt x="2514" y="0"/>
                  </a:lnTo>
                  <a:lnTo>
                    <a:pt x="2521" y="0"/>
                  </a:lnTo>
                  <a:lnTo>
                    <a:pt x="2529" y="0"/>
                  </a:lnTo>
                  <a:lnTo>
                    <a:pt x="2536" y="0"/>
                  </a:lnTo>
                  <a:lnTo>
                    <a:pt x="2543" y="0"/>
                  </a:lnTo>
                  <a:lnTo>
                    <a:pt x="2550" y="0"/>
                  </a:lnTo>
                  <a:lnTo>
                    <a:pt x="2557" y="0"/>
                  </a:lnTo>
                  <a:lnTo>
                    <a:pt x="2564" y="0"/>
                  </a:lnTo>
                  <a:lnTo>
                    <a:pt x="2571" y="0"/>
                  </a:lnTo>
                  <a:lnTo>
                    <a:pt x="2578" y="0"/>
                  </a:lnTo>
                  <a:lnTo>
                    <a:pt x="2586" y="0"/>
                  </a:lnTo>
                  <a:lnTo>
                    <a:pt x="2593" y="0"/>
                  </a:lnTo>
                  <a:lnTo>
                    <a:pt x="2600" y="0"/>
                  </a:lnTo>
                  <a:lnTo>
                    <a:pt x="2607" y="0"/>
                  </a:lnTo>
                  <a:lnTo>
                    <a:pt x="2614" y="0"/>
                  </a:lnTo>
                  <a:lnTo>
                    <a:pt x="2621" y="0"/>
                  </a:lnTo>
                  <a:lnTo>
                    <a:pt x="2627" y="0"/>
                  </a:lnTo>
                  <a:lnTo>
                    <a:pt x="2634" y="0"/>
                  </a:lnTo>
                  <a:lnTo>
                    <a:pt x="2641" y="0"/>
                  </a:lnTo>
                  <a:lnTo>
                    <a:pt x="2648" y="0"/>
                  </a:lnTo>
                  <a:lnTo>
                    <a:pt x="2655" y="0"/>
                  </a:lnTo>
                  <a:lnTo>
                    <a:pt x="2662" y="0"/>
                  </a:lnTo>
                  <a:lnTo>
                    <a:pt x="2669" y="0"/>
                  </a:lnTo>
                  <a:lnTo>
                    <a:pt x="2676" y="0"/>
                  </a:lnTo>
                  <a:lnTo>
                    <a:pt x="2684" y="0"/>
                  </a:lnTo>
                  <a:lnTo>
                    <a:pt x="2691" y="0"/>
                  </a:lnTo>
                  <a:lnTo>
                    <a:pt x="2698" y="0"/>
                  </a:lnTo>
                  <a:lnTo>
                    <a:pt x="2705" y="0"/>
                  </a:lnTo>
                  <a:lnTo>
                    <a:pt x="2712" y="0"/>
                  </a:lnTo>
                  <a:lnTo>
                    <a:pt x="2719" y="0"/>
                  </a:lnTo>
                  <a:lnTo>
                    <a:pt x="2726" y="0"/>
                  </a:lnTo>
                  <a:lnTo>
                    <a:pt x="2733" y="0"/>
                  </a:lnTo>
                  <a:lnTo>
                    <a:pt x="2739" y="0"/>
                  </a:lnTo>
                  <a:lnTo>
                    <a:pt x="2746" y="0"/>
                  </a:lnTo>
                  <a:lnTo>
                    <a:pt x="2753" y="0"/>
                  </a:lnTo>
                  <a:lnTo>
                    <a:pt x="2760" y="0"/>
                  </a:lnTo>
                  <a:lnTo>
                    <a:pt x="2767" y="0"/>
                  </a:lnTo>
                  <a:lnTo>
                    <a:pt x="2774" y="0"/>
                  </a:lnTo>
                  <a:lnTo>
                    <a:pt x="2782" y="0"/>
                  </a:lnTo>
                  <a:lnTo>
                    <a:pt x="2789" y="0"/>
                  </a:lnTo>
                  <a:lnTo>
                    <a:pt x="2796" y="0"/>
                  </a:lnTo>
                  <a:lnTo>
                    <a:pt x="2803" y="0"/>
                  </a:lnTo>
                  <a:lnTo>
                    <a:pt x="2810" y="0"/>
                  </a:lnTo>
                  <a:lnTo>
                    <a:pt x="2817" y="0"/>
                  </a:lnTo>
                  <a:lnTo>
                    <a:pt x="2824" y="0"/>
                  </a:lnTo>
                  <a:lnTo>
                    <a:pt x="2831" y="0"/>
                  </a:lnTo>
                  <a:lnTo>
                    <a:pt x="2839" y="0"/>
                  </a:lnTo>
                  <a:lnTo>
                    <a:pt x="2846" y="0"/>
                  </a:lnTo>
                  <a:lnTo>
                    <a:pt x="2853" y="0"/>
                  </a:lnTo>
                  <a:lnTo>
                    <a:pt x="2860" y="0"/>
                  </a:lnTo>
                  <a:lnTo>
                    <a:pt x="2867" y="0"/>
                  </a:lnTo>
                  <a:lnTo>
                    <a:pt x="2872" y="0"/>
                  </a:lnTo>
                  <a:lnTo>
                    <a:pt x="2880" y="0"/>
                  </a:lnTo>
                  <a:lnTo>
                    <a:pt x="2887" y="0"/>
                  </a:lnTo>
                  <a:lnTo>
                    <a:pt x="2894" y="0"/>
                  </a:lnTo>
                  <a:lnTo>
                    <a:pt x="2901" y="0"/>
                  </a:lnTo>
                  <a:lnTo>
                    <a:pt x="2908" y="0"/>
                  </a:lnTo>
                  <a:lnTo>
                    <a:pt x="2915" y="0"/>
                  </a:lnTo>
                  <a:lnTo>
                    <a:pt x="2922" y="0"/>
                  </a:lnTo>
                  <a:lnTo>
                    <a:pt x="2929" y="0"/>
                  </a:lnTo>
                  <a:lnTo>
                    <a:pt x="2937" y="0"/>
                  </a:lnTo>
                  <a:lnTo>
                    <a:pt x="2944" y="0"/>
                  </a:lnTo>
                  <a:lnTo>
                    <a:pt x="2951" y="0"/>
                  </a:lnTo>
                  <a:lnTo>
                    <a:pt x="2958" y="0"/>
                  </a:lnTo>
                  <a:lnTo>
                    <a:pt x="2965" y="0"/>
                  </a:lnTo>
                  <a:lnTo>
                    <a:pt x="2972" y="0"/>
                  </a:lnTo>
                  <a:lnTo>
                    <a:pt x="2979" y="0"/>
                  </a:lnTo>
                  <a:lnTo>
                    <a:pt x="2986" y="0"/>
                  </a:lnTo>
                  <a:lnTo>
                    <a:pt x="2994" y="0"/>
                  </a:lnTo>
                  <a:lnTo>
                    <a:pt x="3001" y="0"/>
                  </a:lnTo>
                  <a:lnTo>
                    <a:pt x="3006" y="0"/>
                  </a:lnTo>
                  <a:lnTo>
                    <a:pt x="3013" y="0"/>
                  </a:lnTo>
                  <a:lnTo>
                    <a:pt x="3020" y="0"/>
                  </a:lnTo>
                  <a:lnTo>
                    <a:pt x="3027" y="0"/>
                  </a:lnTo>
                  <a:lnTo>
                    <a:pt x="3035" y="0"/>
                  </a:lnTo>
                  <a:lnTo>
                    <a:pt x="3042" y="0"/>
                  </a:lnTo>
                  <a:lnTo>
                    <a:pt x="3049" y="0"/>
                  </a:lnTo>
                  <a:lnTo>
                    <a:pt x="3056" y="0"/>
                  </a:lnTo>
                  <a:lnTo>
                    <a:pt x="3063" y="0"/>
                  </a:lnTo>
                  <a:lnTo>
                    <a:pt x="3070" y="0"/>
                  </a:lnTo>
                  <a:lnTo>
                    <a:pt x="3077" y="0"/>
                  </a:lnTo>
                  <a:lnTo>
                    <a:pt x="3084" y="0"/>
                  </a:lnTo>
                  <a:lnTo>
                    <a:pt x="3092" y="0"/>
                  </a:lnTo>
                  <a:lnTo>
                    <a:pt x="3099" y="0"/>
                  </a:lnTo>
                  <a:lnTo>
                    <a:pt x="3106" y="0"/>
                  </a:lnTo>
                  <a:lnTo>
                    <a:pt x="3113" y="0"/>
                  </a:lnTo>
                  <a:lnTo>
                    <a:pt x="3118" y="0"/>
                  </a:lnTo>
                  <a:lnTo>
                    <a:pt x="3125" y="0"/>
                  </a:lnTo>
                  <a:lnTo>
                    <a:pt x="3133" y="0"/>
                  </a:lnTo>
                  <a:lnTo>
                    <a:pt x="3140" y="0"/>
                  </a:lnTo>
                  <a:lnTo>
                    <a:pt x="3147" y="0"/>
                  </a:lnTo>
                  <a:lnTo>
                    <a:pt x="3154" y="0"/>
                  </a:lnTo>
                  <a:lnTo>
                    <a:pt x="3161" y="0"/>
                  </a:lnTo>
                  <a:lnTo>
                    <a:pt x="3168" y="0"/>
                  </a:lnTo>
                  <a:lnTo>
                    <a:pt x="3175" y="0"/>
                  </a:lnTo>
                  <a:lnTo>
                    <a:pt x="3182" y="0"/>
                  </a:lnTo>
                  <a:lnTo>
                    <a:pt x="3190" y="0"/>
                  </a:lnTo>
                  <a:lnTo>
                    <a:pt x="3197" y="0"/>
                  </a:lnTo>
                  <a:lnTo>
                    <a:pt x="3204" y="0"/>
                  </a:lnTo>
                  <a:lnTo>
                    <a:pt x="3211" y="0"/>
                  </a:lnTo>
                  <a:lnTo>
                    <a:pt x="3218" y="0"/>
                  </a:lnTo>
                  <a:lnTo>
                    <a:pt x="3225" y="0"/>
                  </a:lnTo>
                  <a:lnTo>
                    <a:pt x="3232" y="0"/>
                  </a:lnTo>
                  <a:lnTo>
                    <a:pt x="3238" y="0"/>
                  </a:lnTo>
                  <a:lnTo>
                    <a:pt x="3245" y="0"/>
                  </a:lnTo>
                  <a:lnTo>
                    <a:pt x="3252" y="0"/>
                  </a:lnTo>
                  <a:lnTo>
                    <a:pt x="3259" y="0"/>
                  </a:lnTo>
                  <a:lnTo>
                    <a:pt x="3266" y="0"/>
                  </a:lnTo>
                  <a:lnTo>
                    <a:pt x="3273" y="0"/>
                  </a:lnTo>
                  <a:lnTo>
                    <a:pt x="3280" y="0"/>
                  </a:lnTo>
                  <a:lnTo>
                    <a:pt x="3288" y="0"/>
                  </a:lnTo>
                  <a:lnTo>
                    <a:pt x="3295" y="0"/>
                  </a:lnTo>
                  <a:lnTo>
                    <a:pt x="3302" y="0"/>
                  </a:lnTo>
                  <a:lnTo>
                    <a:pt x="3309" y="0"/>
                  </a:lnTo>
                  <a:lnTo>
                    <a:pt x="3316" y="0"/>
                  </a:lnTo>
                  <a:lnTo>
                    <a:pt x="3323" y="0"/>
                  </a:lnTo>
                  <a:lnTo>
                    <a:pt x="3330" y="0"/>
                  </a:lnTo>
                  <a:lnTo>
                    <a:pt x="3338" y="0"/>
                  </a:lnTo>
                  <a:lnTo>
                    <a:pt x="3345" y="0"/>
                  </a:lnTo>
                  <a:lnTo>
                    <a:pt x="3352" y="0"/>
                  </a:lnTo>
                  <a:lnTo>
                    <a:pt x="3359" y="0"/>
                  </a:lnTo>
                  <a:lnTo>
                    <a:pt x="3366" y="0"/>
                  </a:lnTo>
                  <a:lnTo>
                    <a:pt x="3373" y="0"/>
                  </a:lnTo>
                  <a:lnTo>
                    <a:pt x="3380" y="0"/>
                  </a:lnTo>
                  <a:lnTo>
                    <a:pt x="3386" y="0"/>
                  </a:lnTo>
                  <a:lnTo>
                    <a:pt x="3393" y="0"/>
                  </a:lnTo>
                  <a:lnTo>
                    <a:pt x="3400" y="0"/>
                  </a:lnTo>
                  <a:lnTo>
                    <a:pt x="3407" y="0"/>
                  </a:lnTo>
                  <a:lnTo>
                    <a:pt x="3414" y="0"/>
                  </a:lnTo>
                  <a:lnTo>
                    <a:pt x="3421" y="0"/>
                  </a:lnTo>
                  <a:lnTo>
                    <a:pt x="3428" y="0"/>
                  </a:lnTo>
                  <a:lnTo>
                    <a:pt x="3436" y="0"/>
                  </a:lnTo>
                  <a:lnTo>
                    <a:pt x="3443" y="0"/>
                  </a:lnTo>
                  <a:lnTo>
                    <a:pt x="3450" y="0"/>
                  </a:lnTo>
                  <a:lnTo>
                    <a:pt x="3457" y="0"/>
                  </a:lnTo>
                  <a:lnTo>
                    <a:pt x="3464" y="0"/>
                  </a:lnTo>
                  <a:lnTo>
                    <a:pt x="3471" y="0"/>
                  </a:lnTo>
                  <a:lnTo>
                    <a:pt x="3478" y="0"/>
                  </a:lnTo>
                  <a:lnTo>
                    <a:pt x="3485" y="0"/>
                  </a:lnTo>
                  <a:lnTo>
                    <a:pt x="3493" y="0"/>
                  </a:lnTo>
                  <a:lnTo>
                    <a:pt x="3498" y="0"/>
                  </a:lnTo>
                  <a:lnTo>
                    <a:pt x="3505" y="0"/>
                  </a:lnTo>
                  <a:lnTo>
                    <a:pt x="3498" y="0"/>
                  </a:lnTo>
                  <a:lnTo>
                    <a:pt x="3493" y="0"/>
                  </a:lnTo>
                  <a:lnTo>
                    <a:pt x="3485" y="0"/>
                  </a:lnTo>
                  <a:lnTo>
                    <a:pt x="3478" y="0"/>
                  </a:lnTo>
                  <a:lnTo>
                    <a:pt x="3471" y="0"/>
                  </a:lnTo>
                  <a:lnTo>
                    <a:pt x="3464" y="0"/>
                  </a:lnTo>
                  <a:lnTo>
                    <a:pt x="3457" y="0"/>
                  </a:lnTo>
                  <a:lnTo>
                    <a:pt x="3450" y="0"/>
                  </a:lnTo>
                  <a:lnTo>
                    <a:pt x="3443" y="0"/>
                  </a:lnTo>
                  <a:lnTo>
                    <a:pt x="3436" y="0"/>
                  </a:lnTo>
                  <a:lnTo>
                    <a:pt x="3428" y="0"/>
                  </a:lnTo>
                  <a:lnTo>
                    <a:pt x="3421" y="0"/>
                  </a:lnTo>
                  <a:lnTo>
                    <a:pt x="3414" y="0"/>
                  </a:lnTo>
                  <a:lnTo>
                    <a:pt x="3407" y="0"/>
                  </a:lnTo>
                  <a:lnTo>
                    <a:pt x="3400" y="0"/>
                  </a:lnTo>
                  <a:lnTo>
                    <a:pt x="3393" y="0"/>
                  </a:lnTo>
                  <a:lnTo>
                    <a:pt x="3386" y="0"/>
                  </a:lnTo>
                  <a:lnTo>
                    <a:pt x="3380" y="0"/>
                  </a:lnTo>
                  <a:lnTo>
                    <a:pt x="3373" y="0"/>
                  </a:lnTo>
                  <a:lnTo>
                    <a:pt x="3366" y="0"/>
                  </a:lnTo>
                  <a:lnTo>
                    <a:pt x="3359" y="0"/>
                  </a:lnTo>
                  <a:lnTo>
                    <a:pt x="3352" y="0"/>
                  </a:lnTo>
                  <a:lnTo>
                    <a:pt x="3345" y="0"/>
                  </a:lnTo>
                  <a:lnTo>
                    <a:pt x="3338" y="0"/>
                  </a:lnTo>
                  <a:lnTo>
                    <a:pt x="3330" y="0"/>
                  </a:lnTo>
                  <a:lnTo>
                    <a:pt x="3323" y="0"/>
                  </a:lnTo>
                  <a:lnTo>
                    <a:pt x="3316" y="0"/>
                  </a:lnTo>
                  <a:lnTo>
                    <a:pt x="3309" y="0"/>
                  </a:lnTo>
                  <a:lnTo>
                    <a:pt x="3302" y="0"/>
                  </a:lnTo>
                  <a:lnTo>
                    <a:pt x="3295" y="0"/>
                  </a:lnTo>
                  <a:lnTo>
                    <a:pt x="3288" y="0"/>
                  </a:lnTo>
                  <a:lnTo>
                    <a:pt x="3280" y="0"/>
                  </a:lnTo>
                  <a:lnTo>
                    <a:pt x="3273" y="0"/>
                  </a:lnTo>
                  <a:lnTo>
                    <a:pt x="3266" y="0"/>
                  </a:lnTo>
                  <a:lnTo>
                    <a:pt x="3259" y="0"/>
                  </a:lnTo>
                  <a:lnTo>
                    <a:pt x="3252" y="0"/>
                  </a:lnTo>
                  <a:lnTo>
                    <a:pt x="3245" y="0"/>
                  </a:lnTo>
                  <a:lnTo>
                    <a:pt x="3238" y="0"/>
                  </a:lnTo>
                  <a:lnTo>
                    <a:pt x="3232" y="0"/>
                  </a:lnTo>
                  <a:lnTo>
                    <a:pt x="3225" y="0"/>
                  </a:lnTo>
                  <a:lnTo>
                    <a:pt x="3218" y="0"/>
                  </a:lnTo>
                  <a:lnTo>
                    <a:pt x="3211" y="0"/>
                  </a:lnTo>
                  <a:lnTo>
                    <a:pt x="3204" y="0"/>
                  </a:lnTo>
                  <a:lnTo>
                    <a:pt x="3197" y="0"/>
                  </a:lnTo>
                  <a:lnTo>
                    <a:pt x="3190" y="0"/>
                  </a:lnTo>
                  <a:lnTo>
                    <a:pt x="3182" y="0"/>
                  </a:lnTo>
                  <a:lnTo>
                    <a:pt x="3175" y="0"/>
                  </a:lnTo>
                  <a:lnTo>
                    <a:pt x="3168" y="0"/>
                  </a:lnTo>
                  <a:lnTo>
                    <a:pt x="3161" y="0"/>
                  </a:lnTo>
                  <a:lnTo>
                    <a:pt x="3154" y="0"/>
                  </a:lnTo>
                  <a:lnTo>
                    <a:pt x="3147" y="0"/>
                  </a:lnTo>
                  <a:lnTo>
                    <a:pt x="3140" y="0"/>
                  </a:lnTo>
                  <a:lnTo>
                    <a:pt x="3133" y="0"/>
                  </a:lnTo>
                  <a:lnTo>
                    <a:pt x="3125" y="0"/>
                  </a:lnTo>
                  <a:lnTo>
                    <a:pt x="3118" y="0"/>
                  </a:lnTo>
                  <a:lnTo>
                    <a:pt x="3113" y="0"/>
                  </a:lnTo>
                  <a:lnTo>
                    <a:pt x="3106" y="0"/>
                  </a:lnTo>
                  <a:lnTo>
                    <a:pt x="3099" y="0"/>
                  </a:lnTo>
                  <a:lnTo>
                    <a:pt x="3092" y="0"/>
                  </a:lnTo>
                  <a:lnTo>
                    <a:pt x="3084" y="0"/>
                  </a:lnTo>
                  <a:lnTo>
                    <a:pt x="3077" y="0"/>
                  </a:lnTo>
                  <a:lnTo>
                    <a:pt x="3070" y="0"/>
                  </a:lnTo>
                  <a:lnTo>
                    <a:pt x="3063" y="0"/>
                  </a:lnTo>
                  <a:lnTo>
                    <a:pt x="3056" y="0"/>
                  </a:lnTo>
                  <a:lnTo>
                    <a:pt x="3049" y="0"/>
                  </a:lnTo>
                  <a:lnTo>
                    <a:pt x="3042" y="0"/>
                  </a:lnTo>
                  <a:lnTo>
                    <a:pt x="3035" y="0"/>
                  </a:lnTo>
                  <a:lnTo>
                    <a:pt x="3027" y="0"/>
                  </a:lnTo>
                  <a:lnTo>
                    <a:pt x="3020" y="0"/>
                  </a:lnTo>
                  <a:lnTo>
                    <a:pt x="3013" y="0"/>
                  </a:lnTo>
                  <a:lnTo>
                    <a:pt x="3006" y="0"/>
                  </a:lnTo>
                  <a:lnTo>
                    <a:pt x="3001" y="0"/>
                  </a:lnTo>
                  <a:lnTo>
                    <a:pt x="2994" y="0"/>
                  </a:lnTo>
                  <a:lnTo>
                    <a:pt x="2986" y="0"/>
                  </a:lnTo>
                  <a:lnTo>
                    <a:pt x="2979" y="0"/>
                  </a:lnTo>
                  <a:lnTo>
                    <a:pt x="2972" y="0"/>
                  </a:lnTo>
                  <a:lnTo>
                    <a:pt x="2965" y="0"/>
                  </a:lnTo>
                  <a:lnTo>
                    <a:pt x="2958" y="0"/>
                  </a:lnTo>
                  <a:lnTo>
                    <a:pt x="2951" y="0"/>
                  </a:lnTo>
                  <a:lnTo>
                    <a:pt x="2944" y="0"/>
                  </a:lnTo>
                  <a:lnTo>
                    <a:pt x="2937" y="0"/>
                  </a:lnTo>
                  <a:lnTo>
                    <a:pt x="2929" y="0"/>
                  </a:lnTo>
                  <a:lnTo>
                    <a:pt x="2922" y="0"/>
                  </a:lnTo>
                  <a:lnTo>
                    <a:pt x="2915" y="0"/>
                  </a:lnTo>
                  <a:lnTo>
                    <a:pt x="2908" y="0"/>
                  </a:lnTo>
                  <a:lnTo>
                    <a:pt x="2901" y="0"/>
                  </a:lnTo>
                  <a:lnTo>
                    <a:pt x="2894" y="0"/>
                  </a:lnTo>
                  <a:lnTo>
                    <a:pt x="2887" y="0"/>
                  </a:lnTo>
                  <a:lnTo>
                    <a:pt x="2880" y="0"/>
                  </a:lnTo>
                  <a:lnTo>
                    <a:pt x="2872" y="0"/>
                  </a:lnTo>
                  <a:lnTo>
                    <a:pt x="2867" y="0"/>
                  </a:lnTo>
                  <a:lnTo>
                    <a:pt x="2860" y="0"/>
                  </a:lnTo>
                  <a:lnTo>
                    <a:pt x="2853" y="0"/>
                  </a:lnTo>
                  <a:lnTo>
                    <a:pt x="2846" y="0"/>
                  </a:lnTo>
                  <a:lnTo>
                    <a:pt x="2839" y="0"/>
                  </a:lnTo>
                  <a:lnTo>
                    <a:pt x="2831" y="0"/>
                  </a:lnTo>
                  <a:lnTo>
                    <a:pt x="2824" y="0"/>
                  </a:lnTo>
                  <a:lnTo>
                    <a:pt x="2817" y="0"/>
                  </a:lnTo>
                  <a:lnTo>
                    <a:pt x="2810" y="0"/>
                  </a:lnTo>
                  <a:lnTo>
                    <a:pt x="2803" y="0"/>
                  </a:lnTo>
                  <a:lnTo>
                    <a:pt x="2796" y="0"/>
                  </a:lnTo>
                  <a:lnTo>
                    <a:pt x="2789" y="0"/>
                  </a:lnTo>
                  <a:lnTo>
                    <a:pt x="2782" y="0"/>
                  </a:lnTo>
                  <a:lnTo>
                    <a:pt x="2774" y="0"/>
                  </a:lnTo>
                  <a:lnTo>
                    <a:pt x="2767" y="0"/>
                  </a:lnTo>
                  <a:lnTo>
                    <a:pt x="2760" y="0"/>
                  </a:lnTo>
                  <a:lnTo>
                    <a:pt x="2753" y="0"/>
                  </a:lnTo>
                  <a:lnTo>
                    <a:pt x="2746" y="0"/>
                  </a:lnTo>
                  <a:lnTo>
                    <a:pt x="2739" y="0"/>
                  </a:lnTo>
                  <a:lnTo>
                    <a:pt x="2733" y="0"/>
                  </a:lnTo>
                  <a:lnTo>
                    <a:pt x="2726" y="0"/>
                  </a:lnTo>
                  <a:lnTo>
                    <a:pt x="2719" y="0"/>
                  </a:lnTo>
                  <a:lnTo>
                    <a:pt x="2712" y="0"/>
                  </a:lnTo>
                  <a:lnTo>
                    <a:pt x="2705" y="0"/>
                  </a:lnTo>
                  <a:lnTo>
                    <a:pt x="2698" y="0"/>
                  </a:lnTo>
                  <a:lnTo>
                    <a:pt x="2691" y="0"/>
                  </a:lnTo>
                  <a:lnTo>
                    <a:pt x="2684" y="0"/>
                  </a:lnTo>
                  <a:lnTo>
                    <a:pt x="2676" y="0"/>
                  </a:lnTo>
                  <a:lnTo>
                    <a:pt x="2669" y="0"/>
                  </a:lnTo>
                  <a:lnTo>
                    <a:pt x="2662" y="0"/>
                  </a:lnTo>
                  <a:lnTo>
                    <a:pt x="2655" y="0"/>
                  </a:lnTo>
                  <a:lnTo>
                    <a:pt x="2648" y="0"/>
                  </a:lnTo>
                  <a:lnTo>
                    <a:pt x="2641" y="0"/>
                  </a:lnTo>
                  <a:lnTo>
                    <a:pt x="2634" y="0"/>
                  </a:lnTo>
                  <a:lnTo>
                    <a:pt x="2627" y="0"/>
                  </a:lnTo>
                  <a:lnTo>
                    <a:pt x="2621" y="0"/>
                  </a:lnTo>
                  <a:lnTo>
                    <a:pt x="2614" y="0"/>
                  </a:lnTo>
                  <a:lnTo>
                    <a:pt x="2607" y="0"/>
                  </a:lnTo>
                  <a:lnTo>
                    <a:pt x="2600" y="0"/>
                  </a:lnTo>
                  <a:lnTo>
                    <a:pt x="2593" y="0"/>
                  </a:lnTo>
                  <a:lnTo>
                    <a:pt x="2586" y="0"/>
                  </a:lnTo>
                  <a:lnTo>
                    <a:pt x="2578" y="0"/>
                  </a:lnTo>
                  <a:lnTo>
                    <a:pt x="2571" y="0"/>
                  </a:lnTo>
                  <a:lnTo>
                    <a:pt x="2564" y="0"/>
                  </a:lnTo>
                  <a:lnTo>
                    <a:pt x="2557" y="0"/>
                  </a:lnTo>
                  <a:lnTo>
                    <a:pt x="2550" y="0"/>
                  </a:lnTo>
                  <a:lnTo>
                    <a:pt x="2543" y="0"/>
                  </a:lnTo>
                  <a:lnTo>
                    <a:pt x="2536" y="0"/>
                  </a:lnTo>
                  <a:lnTo>
                    <a:pt x="2529" y="0"/>
                  </a:lnTo>
                  <a:lnTo>
                    <a:pt x="2521" y="0"/>
                  </a:lnTo>
                  <a:lnTo>
                    <a:pt x="2514" y="0"/>
                  </a:lnTo>
                  <a:lnTo>
                    <a:pt x="2507" y="0"/>
                  </a:lnTo>
                  <a:lnTo>
                    <a:pt x="2502" y="0"/>
                  </a:lnTo>
                  <a:lnTo>
                    <a:pt x="2495" y="0"/>
                  </a:lnTo>
                  <a:lnTo>
                    <a:pt x="2488" y="0"/>
                  </a:lnTo>
                  <a:lnTo>
                    <a:pt x="2480" y="0"/>
                  </a:lnTo>
                  <a:lnTo>
                    <a:pt x="2473" y="0"/>
                  </a:lnTo>
                  <a:lnTo>
                    <a:pt x="2466" y="0"/>
                  </a:lnTo>
                  <a:lnTo>
                    <a:pt x="2459" y="0"/>
                  </a:lnTo>
                  <a:lnTo>
                    <a:pt x="2452" y="0"/>
                  </a:lnTo>
                  <a:lnTo>
                    <a:pt x="2445" y="0"/>
                  </a:lnTo>
                  <a:lnTo>
                    <a:pt x="2438" y="0"/>
                  </a:lnTo>
                  <a:lnTo>
                    <a:pt x="2431" y="0"/>
                  </a:lnTo>
                  <a:lnTo>
                    <a:pt x="2423" y="0"/>
                  </a:lnTo>
                  <a:lnTo>
                    <a:pt x="2416" y="0"/>
                  </a:lnTo>
                  <a:lnTo>
                    <a:pt x="2409" y="0"/>
                  </a:lnTo>
                  <a:lnTo>
                    <a:pt x="2402" y="0"/>
                  </a:lnTo>
                  <a:lnTo>
                    <a:pt x="2395" y="0"/>
                  </a:lnTo>
                  <a:lnTo>
                    <a:pt x="2388" y="0"/>
                  </a:lnTo>
                  <a:lnTo>
                    <a:pt x="2381" y="0"/>
                  </a:lnTo>
                  <a:lnTo>
                    <a:pt x="2373" y="0"/>
                  </a:lnTo>
                  <a:lnTo>
                    <a:pt x="2366" y="0"/>
                  </a:lnTo>
                  <a:lnTo>
                    <a:pt x="2361" y="0"/>
                  </a:lnTo>
                  <a:lnTo>
                    <a:pt x="2354" y="0"/>
                  </a:lnTo>
                  <a:lnTo>
                    <a:pt x="2347" y="0"/>
                  </a:lnTo>
                  <a:lnTo>
                    <a:pt x="2340" y="0"/>
                  </a:lnTo>
                  <a:lnTo>
                    <a:pt x="2333" y="0"/>
                  </a:lnTo>
                  <a:lnTo>
                    <a:pt x="2325" y="0"/>
                  </a:lnTo>
                  <a:lnTo>
                    <a:pt x="2318" y="0"/>
                  </a:lnTo>
                  <a:lnTo>
                    <a:pt x="2311" y="0"/>
                  </a:lnTo>
                  <a:lnTo>
                    <a:pt x="2304" y="0"/>
                  </a:lnTo>
                  <a:lnTo>
                    <a:pt x="2297" y="0"/>
                  </a:lnTo>
                  <a:lnTo>
                    <a:pt x="2290" y="0"/>
                  </a:lnTo>
                  <a:lnTo>
                    <a:pt x="2283" y="0"/>
                  </a:lnTo>
                  <a:lnTo>
                    <a:pt x="2275" y="0"/>
                  </a:lnTo>
                  <a:lnTo>
                    <a:pt x="2268" y="0"/>
                  </a:lnTo>
                  <a:lnTo>
                    <a:pt x="2261" y="0"/>
                  </a:lnTo>
                  <a:lnTo>
                    <a:pt x="2254" y="0"/>
                  </a:lnTo>
                  <a:lnTo>
                    <a:pt x="2247" y="0"/>
                  </a:lnTo>
                  <a:lnTo>
                    <a:pt x="2242" y="0"/>
                  </a:lnTo>
                  <a:lnTo>
                    <a:pt x="2235" y="0"/>
                  </a:lnTo>
                  <a:lnTo>
                    <a:pt x="2227" y="0"/>
                  </a:lnTo>
                  <a:lnTo>
                    <a:pt x="2220" y="0"/>
                  </a:lnTo>
                  <a:lnTo>
                    <a:pt x="2213" y="0"/>
                  </a:lnTo>
                  <a:lnTo>
                    <a:pt x="2206" y="0"/>
                  </a:lnTo>
                  <a:lnTo>
                    <a:pt x="2199" y="0"/>
                  </a:lnTo>
                  <a:lnTo>
                    <a:pt x="2192" y="0"/>
                  </a:lnTo>
                  <a:lnTo>
                    <a:pt x="2185" y="0"/>
                  </a:lnTo>
                  <a:lnTo>
                    <a:pt x="2177" y="0"/>
                  </a:lnTo>
                  <a:lnTo>
                    <a:pt x="2170" y="0"/>
                  </a:lnTo>
                  <a:lnTo>
                    <a:pt x="2163" y="0"/>
                  </a:lnTo>
                  <a:lnTo>
                    <a:pt x="2156" y="0"/>
                  </a:lnTo>
                  <a:lnTo>
                    <a:pt x="2149" y="0"/>
                  </a:lnTo>
                  <a:lnTo>
                    <a:pt x="2142" y="0"/>
                  </a:lnTo>
                  <a:lnTo>
                    <a:pt x="2135" y="0"/>
                  </a:lnTo>
                  <a:lnTo>
                    <a:pt x="2129" y="0"/>
                  </a:lnTo>
                  <a:lnTo>
                    <a:pt x="2122" y="0"/>
                  </a:lnTo>
                  <a:lnTo>
                    <a:pt x="2115" y="0"/>
                  </a:lnTo>
                  <a:lnTo>
                    <a:pt x="2108" y="0"/>
                  </a:lnTo>
                  <a:lnTo>
                    <a:pt x="2101" y="0"/>
                  </a:lnTo>
                  <a:lnTo>
                    <a:pt x="2094" y="0"/>
                  </a:lnTo>
                  <a:lnTo>
                    <a:pt x="2087" y="0"/>
                  </a:lnTo>
                  <a:lnTo>
                    <a:pt x="2079" y="0"/>
                  </a:lnTo>
                  <a:lnTo>
                    <a:pt x="2072" y="0"/>
                  </a:lnTo>
                  <a:lnTo>
                    <a:pt x="2065" y="0"/>
                  </a:lnTo>
                  <a:lnTo>
                    <a:pt x="2058" y="0"/>
                  </a:lnTo>
                  <a:lnTo>
                    <a:pt x="2051" y="0"/>
                  </a:lnTo>
                  <a:lnTo>
                    <a:pt x="2044" y="0"/>
                  </a:lnTo>
                  <a:lnTo>
                    <a:pt x="2037" y="0"/>
                  </a:lnTo>
                  <a:lnTo>
                    <a:pt x="2030" y="0"/>
                  </a:lnTo>
                  <a:lnTo>
                    <a:pt x="2022" y="0"/>
                  </a:lnTo>
                  <a:lnTo>
                    <a:pt x="2015" y="0"/>
                  </a:lnTo>
                  <a:lnTo>
                    <a:pt x="2008" y="0"/>
                  </a:lnTo>
                  <a:lnTo>
                    <a:pt x="2001" y="0"/>
                  </a:lnTo>
                  <a:lnTo>
                    <a:pt x="1996" y="0"/>
                  </a:lnTo>
                  <a:lnTo>
                    <a:pt x="1989" y="0"/>
                  </a:lnTo>
                  <a:lnTo>
                    <a:pt x="1981" y="0"/>
                  </a:lnTo>
                  <a:lnTo>
                    <a:pt x="1974" y="0"/>
                  </a:lnTo>
                  <a:lnTo>
                    <a:pt x="1967" y="0"/>
                  </a:lnTo>
                  <a:lnTo>
                    <a:pt x="1960" y="0"/>
                  </a:lnTo>
                  <a:lnTo>
                    <a:pt x="1953" y="0"/>
                  </a:lnTo>
                  <a:lnTo>
                    <a:pt x="1946" y="0"/>
                  </a:lnTo>
                  <a:lnTo>
                    <a:pt x="1939" y="0"/>
                  </a:lnTo>
                  <a:lnTo>
                    <a:pt x="1932" y="0"/>
                  </a:lnTo>
                  <a:lnTo>
                    <a:pt x="1924" y="0"/>
                  </a:lnTo>
                  <a:lnTo>
                    <a:pt x="1917" y="0"/>
                  </a:lnTo>
                  <a:lnTo>
                    <a:pt x="1910" y="0"/>
                  </a:lnTo>
                  <a:lnTo>
                    <a:pt x="1903" y="0"/>
                  </a:lnTo>
                  <a:lnTo>
                    <a:pt x="1896" y="0"/>
                  </a:lnTo>
                  <a:lnTo>
                    <a:pt x="1889" y="0"/>
                  </a:lnTo>
                  <a:lnTo>
                    <a:pt x="1882" y="0"/>
                  </a:lnTo>
                  <a:lnTo>
                    <a:pt x="1875" y="0"/>
                  </a:lnTo>
                  <a:lnTo>
                    <a:pt x="1867" y="0"/>
                  </a:lnTo>
                  <a:lnTo>
                    <a:pt x="1862" y="0"/>
                  </a:lnTo>
                  <a:lnTo>
                    <a:pt x="1855" y="0"/>
                  </a:lnTo>
                  <a:lnTo>
                    <a:pt x="1848" y="0"/>
                  </a:lnTo>
                  <a:lnTo>
                    <a:pt x="1841" y="0"/>
                  </a:lnTo>
                  <a:lnTo>
                    <a:pt x="1834" y="0"/>
                  </a:lnTo>
                  <a:lnTo>
                    <a:pt x="1826" y="0"/>
                  </a:lnTo>
                  <a:lnTo>
                    <a:pt x="1819" y="0"/>
                  </a:lnTo>
                  <a:lnTo>
                    <a:pt x="1812" y="0"/>
                  </a:lnTo>
                  <a:lnTo>
                    <a:pt x="1805" y="0"/>
                  </a:lnTo>
                  <a:lnTo>
                    <a:pt x="1798" y="0"/>
                  </a:lnTo>
                  <a:lnTo>
                    <a:pt x="1791" y="0"/>
                  </a:lnTo>
                  <a:lnTo>
                    <a:pt x="1784" y="0"/>
                  </a:lnTo>
                  <a:lnTo>
                    <a:pt x="1777" y="0"/>
                  </a:lnTo>
                  <a:lnTo>
                    <a:pt x="1769" y="0"/>
                  </a:lnTo>
                  <a:lnTo>
                    <a:pt x="1762" y="0"/>
                  </a:lnTo>
                  <a:lnTo>
                    <a:pt x="1755" y="0"/>
                  </a:lnTo>
                  <a:lnTo>
                    <a:pt x="1750" y="0"/>
                  </a:lnTo>
                  <a:lnTo>
                    <a:pt x="1743" y="0"/>
                  </a:lnTo>
                  <a:lnTo>
                    <a:pt x="1736" y="0"/>
                  </a:lnTo>
                  <a:lnTo>
                    <a:pt x="1728" y="0"/>
                  </a:lnTo>
                  <a:lnTo>
                    <a:pt x="1721" y="0"/>
                  </a:lnTo>
                  <a:lnTo>
                    <a:pt x="1714" y="0"/>
                  </a:lnTo>
                  <a:lnTo>
                    <a:pt x="1707" y="0"/>
                  </a:lnTo>
                  <a:lnTo>
                    <a:pt x="1700" y="0"/>
                  </a:lnTo>
                  <a:lnTo>
                    <a:pt x="1693" y="0"/>
                  </a:lnTo>
                  <a:lnTo>
                    <a:pt x="1686" y="0"/>
                  </a:lnTo>
                  <a:lnTo>
                    <a:pt x="1679" y="0"/>
                  </a:lnTo>
                  <a:lnTo>
                    <a:pt x="1671" y="0"/>
                  </a:lnTo>
                  <a:lnTo>
                    <a:pt x="1664" y="0"/>
                  </a:lnTo>
                  <a:lnTo>
                    <a:pt x="1657" y="0"/>
                  </a:lnTo>
                  <a:lnTo>
                    <a:pt x="1650" y="0"/>
                  </a:lnTo>
                  <a:lnTo>
                    <a:pt x="1643" y="0"/>
                  </a:lnTo>
                  <a:lnTo>
                    <a:pt x="1636" y="0"/>
                  </a:lnTo>
                  <a:lnTo>
                    <a:pt x="1630" y="0"/>
                  </a:lnTo>
                  <a:lnTo>
                    <a:pt x="1623" y="0"/>
                  </a:lnTo>
                  <a:lnTo>
                    <a:pt x="1616" y="0"/>
                  </a:lnTo>
                  <a:lnTo>
                    <a:pt x="1609" y="0"/>
                  </a:lnTo>
                  <a:lnTo>
                    <a:pt x="1602" y="0"/>
                  </a:lnTo>
                  <a:lnTo>
                    <a:pt x="1595" y="0"/>
                  </a:lnTo>
                  <a:lnTo>
                    <a:pt x="1588" y="0"/>
                  </a:lnTo>
                  <a:lnTo>
                    <a:pt x="1581" y="0"/>
                  </a:lnTo>
                  <a:lnTo>
                    <a:pt x="1573" y="0"/>
                  </a:lnTo>
                  <a:lnTo>
                    <a:pt x="1566" y="0"/>
                  </a:lnTo>
                  <a:lnTo>
                    <a:pt x="1559" y="0"/>
                  </a:lnTo>
                  <a:lnTo>
                    <a:pt x="1552" y="0"/>
                  </a:lnTo>
                  <a:lnTo>
                    <a:pt x="1545" y="0"/>
                  </a:lnTo>
                  <a:lnTo>
                    <a:pt x="1538" y="0"/>
                  </a:lnTo>
                  <a:lnTo>
                    <a:pt x="1531" y="0"/>
                  </a:lnTo>
                  <a:lnTo>
                    <a:pt x="1524" y="0"/>
                  </a:lnTo>
                  <a:lnTo>
                    <a:pt x="1516" y="0"/>
                  </a:lnTo>
                  <a:lnTo>
                    <a:pt x="1509" y="0"/>
                  </a:lnTo>
                  <a:lnTo>
                    <a:pt x="1502" y="0"/>
                  </a:lnTo>
                  <a:lnTo>
                    <a:pt x="1495" y="0"/>
                  </a:lnTo>
                  <a:lnTo>
                    <a:pt x="1490" y="0"/>
                  </a:lnTo>
                  <a:lnTo>
                    <a:pt x="1483" y="0"/>
                  </a:lnTo>
                  <a:lnTo>
                    <a:pt x="1475" y="0"/>
                  </a:lnTo>
                  <a:lnTo>
                    <a:pt x="1468" y="0"/>
                  </a:lnTo>
                  <a:lnTo>
                    <a:pt x="1461" y="0"/>
                  </a:lnTo>
                  <a:lnTo>
                    <a:pt x="1454" y="0"/>
                  </a:lnTo>
                  <a:lnTo>
                    <a:pt x="1447" y="0"/>
                  </a:lnTo>
                  <a:lnTo>
                    <a:pt x="1440" y="0"/>
                  </a:lnTo>
                  <a:lnTo>
                    <a:pt x="1433" y="0"/>
                  </a:lnTo>
                  <a:lnTo>
                    <a:pt x="1426" y="0"/>
                  </a:lnTo>
                  <a:lnTo>
                    <a:pt x="1418" y="0"/>
                  </a:lnTo>
                  <a:lnTo>
                    <a:pt x="1411" y="0"/>
                  </a:lnTo>
                  <a:lnTo>
                    <a:pt x="1404" y="0"/>
                  </a:lnTo>
                  <a:lnTo>
                    <a:pt x="1397" y="0"/>
                  </a:lnTo>
                  <a:lnTo>
                    <a:pt x="1390" y="0"/>
                  </a:lnTo>
                  <a:lnTo>
                    <a:pt x="1383" y="0"/>
                  </a:lnTo>
                  <a:lnTo>
                    <a:pt x="1376" y="0"/>
                  </a:lnTo>
                  <a:lnTo>
                    <a:pt x="1370" y="0"/>
                  </a:lnTo>
                  <a:lnTo>
                    <a:pt x="1363" y="0"/>
                  </a:lnTo>
                  <a:lnTo>
                    <a:pt x="1356" y="0"/>
                  </a:lnTo>
                  <a:lnTo>
                    <a:pt x="1349" y="0"/>
                  </a:lnTo>
                  <a:lnTo>
                    <a:pt x="1342" y="0"/>
                  </a:lnTo>
                  <a:lnTo>
                    <a:pt x="1335" y="0"/>
                  </a:lnTo>
                  <a:lnTo>
                    <a:pt x="1328" y="0"/>
                  </a:lnTo>
                  <a:lnTo>
                    <a:pt x="1320" y="0"/>
                  </a:lnTo>
                  <a:lnTo>
                    <a:pt x="1313" y="0"/>
                  </a:lnTo>
                  <a:lnTo>
                    <a:pt x="1306" y="0"/>
                  </a:lnTo>
                  <a:lnTo>
                    <a:pt x="1299" y="0"/>
                  </a:lnTo>
                  <a:lnTo>
                    <a:pt x="1292" y="0"/>
                  </a:lnTo>
                  <a:lnTo>
                    <a:pt x="1285" y="0"/>
                  </a:lnTo>
                  <a:lnTo>
                    <a:pt x="1278" y="0"/>
                  </a:lnTo>
                  <a:lnTo>
                    <a:pt x="1270" y="0"/>
                  </a:lnTo>
                  <a:lnTo>
                    <a:pt x="1263" y="0"/>
                  </a:lnTo>
                  <a:lnTo>
                    <a:pt x="1258" y="0"/>
                  </a:lnTo>
                  <a:lnTo>
                    <a:pt x="1251" y="0"/>
                  </a:lnTo>
                  <a:lnTo>
                    <a:pt x="1244" y="0"/>
                  </a:lnTo>
                  <a:lnTo>
                    <a:pt x="1237" y="0"/>
                  </a:lnTo>
                  <a:lnTo>
                    <a:pt x="1230" y="0"/>
                  </a:lnTo>
                  <a:lnTo>
                    <a:pt x="1222" y="0"/>
                  </a:lnTo>
                  <a:lnTo>
                    <a:pt x="1215" y="0"/>
                  </a:lnTo>
                  <a:lnTo>
                    <a:pt x="1208" y="0"/>
                  </a:lnTo>
                  <a:lnTo>
                    <a:pt x="1201" y="0"/>
                  </a:lnTo>
                  <a:lnTo>
                    <a:pt x="1194" y="0"/>
                  </a:lnTo>
                  <a:lnTo>
                    <a:pt x="1187" y="0"/>
                  </a:lnTo>
                  <a:lnTo>
                    <a:pt x="1180" y="0"/>
                  </a:lnTo>
                  <a:lnTo>
                    <a:pt x="1172" y="0"/>
                  </a:lnTo>
                  <a:lnTo>
                    <a:pt x="1165" y="0"/>
                  </a:lnTo>
                  <a:lnTo>
                    <a:pt x="1158" y="0"/>
                  </a:lnTo>
                  <a:lnTo>
                    <a:pt x="1151" y="0"/>
                  </a:lnTo>
                  <a:lnTo>
                    <a:pt x="1144" y="0"/>
                  </a:lnTo>
                  <a:lnTo>
                    <a:pt x="1137" y="0"/>
                  </a:lnTo>
                  <a:lnTo>
                    <a:pt x="1130" y="0"/>
                  </a:lnTo>
                  <a:lnTo>
                    <a:pt x="1124" y="0"/>
                  </a:lnTo>
                  <a:lnTo>
                    <a:pt x="1117" y="0"/>
                  </a:lnTo>
                  <a:lnTo>
                    <a:pt x="1110" y="0"/>
                  </a:lnTo>
                  <a:lnTo>
                    <a:pt x="1103" y="0"/>
                  </a:lnTo>
                  <a:lnTo>
                    <a:pt x="1096" y="0"/>
                  </a:lnTo>
                  <a:lnTo>
                    <a:pt x="1089" y="0"/>
                  </a:lnTo>
                  <a:lnTo>
                    <a:pt x="1082" y="0"/>
                  </a:lnTo>
                  <a:lnTo>
                    <a:pt x="1074" y="0"/>
                  </a:lnTo>
                  <a:lnTo>
                    <a:pt x="1067" y="0"/>
                  </a:lnTo>
                  <a:lnTo>
                    <a:pt x="1060" y="0"/>
                  </a:lnTo>
                  <a:lnTo>
                    <a:pt x="1053" y="0"/>
                  </a:lnTo>
                  <a:lnTo>
                    <a:pt x="1046" y="0"/>
                  </a:lnTo>
                  <a:lnTo>
                    <a:pt x="1039" y="0"/>
                  </a:lnTo>
                  <a:lnTo>
                    <a:pt x="1032" y="0"/>
                  </a:lnTo>
                  <a:lnTo>
                    <a:pt x="1025" y="0"/>
                  </a:lnTo>
                  <a:lnTo>
                    <a:pt x="1017" y="0"/>
                  </a:lnTo>
                  <a:lnTo>
                    <a:pt x="1010" y="0"/>
                  </a:lnTo>
                  <a:lnTo>
                    <a:pt x="1003" y="0"/>
                  </a:lnTo>
                  <a:lnTo>
                    <a:pt x="996" y="0"/>
                  </a:lnTo>
                  <a:lnTo>
                    <a:pt x="991" y="0"/>
                  </a:lnTo>
                  <a:lnTo>
                    <a:pt x="984" y="0"/>
                  </a:lnTo>
                  <a:lnTo>
                    <a:pt x="976" y="0"/>
                  </a:lnTo>
                  <a:lnTo>
                    <a:pt x="969" y="0"/>
                  </a:lnTo>
                  <a:lnTo>
                    <a:pt x="962" y="0"/>
                  </a:lnTo>
                  <a:lnTo>
                    <a:pt x="955" y="0"/>
                  </a:lnTo>
                  <a:lnTo>
                    <a:pt x="948" y="0"/>
                  </a:lnTo>
                  <a:lnTo>
                    <a:pt x="941" y="0"/>
                  </a:lnTo>
                  <a:lnTo>
                    <a:pt x="934" y="0"/>
                  </a:lnTo>
                  <a:lnTo>
                    <a:pt x="927" y="0"/>
                  </a:lnTo>
                  <a:lnTo>
                    <a:pt x="919" y="0"/>
                  </a:lnTo>
                  <a:lnTo>
                    <a:pt x="912" y="0"/>
                  </a:lnTo>
                  <a:lnTo>
                    <a:pt x="905" y="0"/>
                  </a:lnTo>
                  <a:lnTo>
                    <a:pt x="898" y="0"/>
                  </a:lnTo>
                  <a:lnTo>
                    <a:pt x="891" y="0"/>
                  </a:lnTo>
                  <a:lnTo>
                    <a:pt x="884" y="0"/>
                  </a:lnTo>
                  <a:lnTo>
                    <a:pt x="878" y="0"/>
                  </a:lnTo>
                  <a:lnTo>
                    <a:pt x="871" y="0"/>
                  </a:lnTo>
                  <a:lnTo>
                    <a:pt x="864" y="0"/>
                  </a:lnTo>
                  <a:lnTo>
                    <a:pt x="857" y="0"/>
                  </a:lnTo>
                  <a:lnTo>
                    <a:pt x="850" y="0"/>
                  </a:lnTo>
                  <a:lnTo>
                    <a:pt x="843" y="0"/>
                  </a:lnTo>
                  <a:lnTo>
                    <a:pt x="836" y="0"/>
                  </a:lnTo>
                  <a:lnTo>
                    <a:pt x="829" y="0"/>
                  </a:lnTo>
                  <a:lnTo>
                    <a:pt x="821" y="0"/>
                  </a:lnTo>
                  <a:lnTo>
                    <a:pt x="814" y="0"/>
                  </a:lnTo>
                  <a:lnTo>
                    <a:pt x="807" y="0"/>
                  </a:lnTo>
                  <a:lnTo>
                    <a:pt x="800" y="0"/>
                  </a:lnTo>
                  <a:lnTo>
                    <a:pt x="793" y="0"/>
                  </a:lnTo>
                  <a:lnTo>
                    <a:pt x="786" y="0"/>
                  </a:lnTo>
                  <a:lnTo>
                    <a:pt x="779" y="0"/>
                  </a:lnTo>
                  <a:lnTo>
                    <a:pt x="772" y="0"/>
                  </a:lnTo>
                  <a:lnTo>
                    <a:pt x="764" y="0"/>
                  </a:lnTo>
                  <a:lnTo>
                    <a:pt x="759" y="0"/>
                  </a:lnTo>
                  <a:lnTo>
                    <a:pt x="752" y="0"/>
                  </a:lnTo>
                  <a:lnTo>
                    <a:pt x="745" y="0"/>
                  </a:lnTo>
                  <a:lnTo>
                    <a:pt x="738" y="0"/>
                  </a:lnTo>
                  <a:lnTo>
                    <a:pt x="731" y="0"/>
                  </a:lnTo>
                  <a:lnTo>
                    <a:pt x="723" y="0"/>
                  </a:lnTo>
                  <a:lnTo>
                    <a:pt x="716" y="0"/>
                  </a:lnTo>
                  <a:lnTo>
                    <a:pt x="709" y="0"/>
                  </a:lnTo>
                  <a:lnTo>
                    <a:pt x="702" y="0"/>
                  </a:lnTo>
                  <a:lnTo>
                    <a:pt x="695" y="0"/>
                  </a:lnTo>
                  <a:lnTo>
                    <a:pt x="688" y="0"/>
                  </a:lnTo>
                  <a:lnTo>
                    <a:pt x="681" y="0"/>
                  </a:lnTo>
                  <a:lnTo>
                    <a:pt x="674" y="0"/>
                  </a:lnTo>
                  <a:lnTo>
                    <a:pt x="666" y="0"/>
                  </a:lnTo>
                  <a:lnTo>
                    <a:pt x="659" y="0"/>
                  </a:lnTo>
                  <a:lnTo>
                    <a:pt x="652" y="0"/>
                  </a:lnTo>
                  <a:lnTo>
                    <a:pt x="645" y="0"/>
                  </a:lnTo>
                  <a:lnTo>
                    <a:pt x="638" y="0"/>
                  </a:lnTo>
                  <a:lnTo>
                    <a:pt x="631" y="0"/>
                  </a:lnTo>
                  <a:lnTo>
                    <a:pt x="624" y="0"/>
                  </a:lnTo>
                  <a:lnTo>
                    <a:pt x="617" y="0"/>
                  </a:lnTo>
                  <a:lnTo>
                    <a:pt x="611" y="0"/>
                  </a:lnTo>
                  <a:lnTo>
                    <a:pt x="604" y="0"/>
                  </a:lnTo>
                  <a:lnTo>
                    <a:pt x="597" y="0"/>
                  </a:lnTo>
                  <a:lnTo>
                    <a:pt x="590" y="0"/>
                  </a:lnTo>
                  <a:lnTo>
                    <a:pt x="583" y="0"/>
                  </a:lnTo>
                  <a:lnTo>
                    <a:pt x="576" y="0"/>
                  </a:lnTo>
                  <a:lnTo>
                    <a:pt x="568" y="0"/>
                  </a:lnTo>
                  <a:lnTo>
                    <a:pt x="561" y="0"/>
                  </a:lnTo>
                  <a:lnTo>
                    <a:pt x="554" y="0"/>
                  </a:lnTo>
                  <a:lnTo>
                    <a:pt x="547" y="0"/>
                  </a:lnTo>
                  <a:lnTo>
                    <a:pt x="540" y="0"/>
                  </a:lnTo>
                  <a:lnTo>
                    <a:pt x="533" y="0"/>
                  </a:lnTo>
                  <a:lnTo>
                    <a:pt x="526" y="0"/>
                  </a:lnTo>
                  <a:lnTo>
                    <a:pt x="519" y="0"/>
                  </a:lnTo>
                  <a:lnTo>
                    <a:pt x="511" y="0"/>
                  </a:lnTo>
                  <a:lnTo>
                    <a:pt x="504" y="0"/>
                  </a:lnTo>
                  <a:lnTo>
                    <a:pt x="499" y="0"/>
                  </a:lnTo>
                  <a:lnTo>
                    <a:pt x="492" y="0"/>
                  </a:lnTo>
                  <a:lnTo>
                    <a:pt x="485" y="0"/>
                  </a:lnTo>
                  <a:lnTo>
                    <a:pt x="478" y="0"/>
                  </a:lnTo>
                  <a:lnTo>
                    <a:pt x="470" y="0"/>
                  </a:lnTo>
                  <a:lnTo>
                    <a:pt x="463" y="0"/>
                  </a:lnTo>
                  <a:lnTo>
                    <a:pt x="456" y="0"/>
                  </a:lnTo>
                  <a:lnTo>
                    <a:pt x="449" y="0"/>
                  </a:lnTo>
                  <a:lnTo>
                    <a:pt x="442" y="0"/>
                  </a:lnTo>
                  <a:lnTo>
                    <a:pt x="435" y="0"/>
                  </a:lnTo>
                  <a:lnTo>
                    <a:pt x="428" y="0"/>
                  </a:lnTo>
                  <a:lnTo>
                    <a:pt x="421" y="0"/>
                  </a:lnTo>
                  <a:lnTo>
                    <a:pt x="413" y="0"/>
                  </a:lnTo>
                  <a:lnTo>
                    <a:pt x="406" y="0"/>
                  </a:lnTo>
                  <a:lnTo>
                    <a:pt x="399" y="0"/>
                  </a:lnTo>
                  <a:lnTo>
                    <a:pt x="392" y="0"/>
                  </a:lnTo>
                  <a:lnTo>
                    <a:pt x="387" y="0"/>
                  </a:lnTo>
                  <a:lnTo>
                    <a:pt x="380" y="0"/>
                  </a:lnTo>
                  <a:lnTo>
                    <a:pt x="372" y="0"/>
                  </a:lnTo>
                  <a:lnTo>
                    <a:pt x="365" y="0"/>
                  </a:lnTo>
                  <a:lnTo>
                    <a:pt x="358" y="0"/>
                  </a:lnTo>
                  <a:lnTo>
                    <a:pt x="351" y="0"/>
                  </a:lnTo>
                  <a:lnTo>
                    <a:pt x="344" y="0"/>
                  </a:lnTo>
                  <a:lnTo>
                    <a:pt x="337" y="0"/>
                  </a:lnTo>
                  <a:lnTo>
                    <a:pt x="330" y="0"/>
                  </a:lnTo>
                  <a:lnTo>
                    <a:pt x="323" y="0"/>
                  </a:lnTo>
                  <a:lnTo>
                    <a:pt x="315" y="0"/>
                  </a:lnTo>
                  <a:lnTo>
                    <a:pt x="308" y="0"/>
                  </a:lnTo>
                  <a:lnTo>
                    <a:pt x="301" y="0"/>
                  </a:lnTo>
                  <a:lnTo>
                    <a:pt x="294" y="0"/>
                  </a:lnTo>
                  <a:lnTo>
                    <a:pt x="287" y="0"/>
                  </a:lnTo>
                  <a:lnTo>
                    <a:pt x="280" y="0"/>
                  </a:lnTo>
                  <a:lnTo>
                    <a:pt x="273" y="0"/>
                  </a:lnTo>
                  <a:lnTo>
                    <a:pt x="266" y="0"/>
                  </a:lnTo>
                  <a:lnTo>
                    <a:pt x="258" y="0"/>
                  </a:lnTo>
                  <a:lnTo>
                    <a:pt x="253" y="0"/>
                  </a:lnTo>
                  <a:lnTo>
                    <a:pt x="246" y="0"/>
                  </a:lnTo>
                  <a:lnTo>
                    <a:pt x="239" y="0"/>
                  </a:lnTo>
                  <a:lnTo>
                    <a:pt x="232" y="0"/>
                  </a:lnTo>
                  <a:lnTo>
                    <a:pt x="225" y="0"/>
                  </a:lnTo>
                  <a:lnTo>
                    <a:pt x="217" y="0"/>
                  </a:lnTo>
                  <a:lnTo>
                    <a:pt x="210" y="0"/>
                  </a:lnTo>
                  <a:lnTo>
                    <a:pt x="203" y="0"/>
                  </a:lnTo>
                  <a:lnTo>
                    <a:pt x="196" y="0"/>
                  </a:lnTo>
                  <a:lnTo>
                    <a:pt x="189" y="0"/>
                  </a:lnTo>
                  <a:lnTo>
                    <a:pt x="182" y="0"/>
                  </a:lnTo>
                  <a:lnTo>
                    <a:pt x="175" y="0"/>
                  </a:lnTo>
                  <a:lnTo>
                    <a:pt x="167" y="0"/>
                  </a:lnTo>
                  <a:lnTo>
                    <a:pt x="160" y="0"/>
                  </a:lnTo>
                  <a:lnTo>
                    <a:pt x="153" y="0"/>
                  </a:lnTo>
                  <a:lnTo>
                    <a:pt x="146" y="0"/>
                  </a:lnTo>
                  <a:lnTo>
                    <a:pt x="139" y="0"/>
                  </a:lnTo>
                  <a:lnTo>
                    <a:pt x="132" y="0"/>
                  </a:lnTo>
                  <a:lnTo>
                    <a:pt x="125" y="0"/>
                  </a:lnTo>
                  <a:lnTo>
                    <a:pt x="118" y="0"/>
                  </a:lnTo>
                  <a:lnTo>
                    <a:pt x="112" y="0"/>
                  </a:lnTo>
                  <a:lnTo>
                    <a:pt x="105" y="0"/>
                  </a:lnTo>
                  <a:lnTo>
                    <a:pt x="98" y="0"/>
                  </a:lnTo>
                  <a:lnTo>
                    <a:pt x="91" y="0"/>
                  </a:lnTo>
                  <a:lnTo>
                    <a:pt x="84" y="0"/>
                  </a:lnTo>
                  <a:lnTo>
                    <a:pt x="77" y="0"/>
                  </a:lnTo>
                  <a:lnTo>
                    <a:pt x="69" y="0"/>
                  </a:lnTo>
                  <a:lnTo>
                    <a:pt x="62" y="0"/>
                  </a:lnTo>
                  <a:lnTo>
                    <a:pt x="55" y="0"/>
                  </a:lnTo>
                  <a:lnTo>
                    <a:pt x="48" y="0"/>
                  </a:lnTo>
                  <a:lnTo>
                    <a:pt x="41" y="0"/>
                  </a:lnTo>
                  <a:lnTo>
                    <a:pt x="34" y="0"/>
                  </a:lnTo>
                  <a:lnTo>
                    <a:pt x="27" y="0"/>
                  </a:lnTo>
                  <a:lnTo>
                    <a:pt x="20" y="0"/>
                  </a:lnTo>
                  <a:lnTo>
                    <a:pt x="12" y="0"/>
                  </a:lnTo>
                  <a:lnTo>
                    <a:pt x="7" y="0"/>
                  </a:lnTo>
                  <a:lnTo>
                    <a:pt x="0" y="0"/>
                  </a:lnTo>
                </a:path>
              </a:pathLst>
            </a:custGeom>
            <a:solidFill>
              <a:srgbClr val="C03000"/>
            </a:solidFill>
            <a:ln w="12700" cap="rnd">
              <a:noFill/>
              <a:round/>
              <a:headEnd/>
              <a:tailEnd/>
            </a:ln>
          </p:spPr>
          <p:txBody>
            <a:bodyPr/>
            <a:lstStyle/>
            <a:p>
              <a:pPr fontAlgn="auto">
                <a:spcBef>
                  <a:spcPts val="0"/>
                </a:spcBef>
                <a:spcAft>
                  <a:spcPts val="0"/>
                </a:spcAft>
                <a:defRPr/>
              </a:pPr>
              <a:endParaRPr lang="en-US" sz="2800" i="0" kern="0" dirty="0">
                <a:solidFill>
                  <a:sysClr val="windowText" lastClr="000000"/>
                </a:solidFill>
              </a:endParaRPr>
            </a:p>
          </p:txBody>
        </p:sp>
        <p:sp>
          <p:nvSpPr>
            <p:cNvPr id="11" name="Line 12"/>
            <p:cNvSpPr>
              <a:spLocks noChangeShapeType="1"/>
            </p:cNvSpPr>
            <p:nvPr/>
          </p:nvSpPr>
          <p:spPr bwMode="auto">
            <a:xfrm>
              <a:off x="812" y="2384"/>
              <a:ext cx="4220"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2800" i="0" kern="0" dirty="0">
                <a:solidFill>
                  <a:sysClr val="windowText" lastClr="000000"/>
                </a:solidFill>
              </a:endParaRPr>
            </a:p>
          </p:txBody>
        </p:sp>
        <p:sp>
          <p:nvSpPr>
            <p:cNvPr id="12" name="Rectangle 11"/>
            <p:cNvSpPr>
              <a:spLocks noChangeArrowheads="1"/>
            </p:cNvSpPr>
            <p:nvPr/>
          </p:nvSpPr>
          <p:spPr bwMode="auto">
            <a:xfrm>
              <a:off x="2079" y="2030"/>
              <a:ext cx="1860" cy="269"/>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800" b="1" i="0" kern="0" dirty="0">
                  <a:solidFill>
                    <a:srgbClr val="808080"/>
                  </a:solidFill>
                  <a:latin typeface="+mj-lt"/>
                </a:rPr>
                <a:t>Non Rejection Region</a:t>
              </a:r>
            </a:p>
          </p:txBody>
        </p:sp>
        <p:sp>
          <p:nvSpPr>
            <p:cNvPr id="13" name="Freeform 12"/>
            <p:cNvSpPr>
              <a:spLocks/>
            </p:cNvSpPr>
            <p:nvPr/>
          </p:nvSpPr>
          <p:spPr bwMode="auto">
            <a:xfrm>
              <a:off x="797" y="2230"/>
              <a:ext cx="1401" cy="155"/>
            </a:xfrm>
            <a:custGeom>
              <a:avLst/>
              <a:gdLst>
                <a:gd name="T0" fmla="*/ 1357 w 1401"/>
                <a:gd name="T1" fmla="*/ 154 h 155"/>
                <a:gd name="T2" fmla="*/ 1310 w 1401"/>
                <a:gd name="T3" fmla="*/ 154 h 155"/>
                <a:gd name="T4" fmla="*/ 1260 w 1401"/>
                <a:gd name="T5" fmla="*/ 154 h 155"/>
                <a:gd name="T6" fmla="*/ 1210 w 1401"/>
                <a:gd name="T7" fmla="*/ 154 h 155"/>
                <a:gd name="T8" fmla="*/ 1162 w 1401"/>
                <a:gd name="T9" fmla="*/ 154 h 155"/>
                <a:gd name="T10" fmla="*/ 1113 w 1401"/>
                <a:gd name="T11" fmla="*/ 154 h 155"/>
                <a:gd name="T12" fmla="*/ 1065 w 1401"/>
                <a:gd name="T13" fmla="*/ 154 h 155"/>
                <a:gd name="T14" fmla="*/ 1015 w 1401"/>
                <a:gd name="T15" fmla="*/ 154 h 155"/>
                <a:gd name="T16" fmla="*/ 967 w 1401"/>
                <a:gd name="T17" fmla="*/ 154 h 155"/>
                <a:gd name="T18" fmla="*/ 917 w 1401"/>
                <a:gd name="T19" fmla="*/ 154 h 155"/>
                <a:gd name="T20" fmla="*/ 868 w 1401"/>
                <a:gd name="T21" fmla="*/ 154 h 155"/>
                <a:gd name="T22" fmla="*/ 820 w 1401"/>
                <a:gd name="T23" fmla="*/ 154 h 155"/>
                <a:gd name="T24" fmla="*/ 770 w 1401"/>
                <a:gd name="T25" fmla="*/ 154 h 155"/>
                <a:gd name="T26" fmla="*/ 720 w 1401"/>
                <a:gd name="T27" fmla="*/ 154 h 155"/>
                <a:gd name="T28" fmla="*/ 672 w 1401"/>
                <a:gd name="T29" fmla="*/ 0 h 155"/>
                <a:gd name="T30" fmla="*/ 623 w 1401"/>
                <a:gd name="T31" fmla="*/ 21 h 155"/>
                <a:gd name="T32" fmla="*/ 575 w 1401"/>
                <a:gd name="T33" fmla="*/ 40 h 155"/>
                <a:gd name="T34" fmla="*/ 525 w 1401"/>
                <a:gd name="T35" fmla="*/ 57 h 155"/>
                <a:gd name="T36" fmla="*/ 476 w 1401"/>
                <a:gd name="T37" fmla="*/ 71 h 155"/>
                <a:gd name="T38" fmla="*/ 428 w 1401"/>
                <a:gd name="T39" fmla="*/ 83 h 155"/>
                <a:gd name="T40" fmla="*/ 378 w 1401"/>
                <a:gd name="T41" fmla="*/ 95 h 155"/>
                <a:gd name="T42" fmla="*/ 330 w 1401"/>
                <a:gd name="T43" fmla="*/ 104 h 155"/>
                <a:gd name="T44" fmla="*/ 280 w 1401"/>
                <a:gd name="T45" fmla="*/ 112 h 155"/>
                <a:gd name="T46" fmla="*/ 231 w 1401"/>
                <a:gd name="T47" fmla="*/ 119 h 155"/>
                <a:gd name="T48" fmla="*/ 183 w 1401"/>
                <a:gd name="T49" fmla="*/ 125 h 155"/>
                <a:gd name="T50" fmla="*/ 133 w 1401"/>
                <a:gd name="T51" fmla="*/ 130 h 155"/>
                <a:gd name="T52" fmla="*/ 85 w 1401"/>
                <a:gd name="T53" fmla="*/ 135 h 155"/>
                <a:gd name="T54" fmla="*/ 35 w 1401"/>
                <a:gd name="T55" fmla="*/ 139 h 155"/>
                <a:gd name="T56" fmla="*/ 7 w 1401"/>
                <a:gd name="T57" fmla="*/ 154 h 155"/>
                <a:gd name="T58" fmla="*/ 57 w 1401"/>
                <a:gd name="T59" fmla="*/ 154 h 155"/>
                <a:gd name="T60" fmla="*/ 106 w 1401"/>
                <a:gd name="T61" fmla="*/ 154 h 155"/>
                <a:gd name="T62" fmla="*/ 154 w 1401"/>
                <a:gd name="T63" fmla="*/ 154 h 155"/>
                <a:gd name="T64" fmla="*/ 204 w 1401"/>
                <a:gd name="T65" fmla="*/ 154 h 155"/>
                <a:gd name="T66" fmla="*/ 252 w 1401"/>
                <a:gd name="T67" fmla="*/ 154 h 155"/>
                <a:gd name="T68" fmla="*/ 302 w 1401"/>
                <a:gd name="T69" fmla="*/ 154 h 155"/>
                <a:gd name="T70" fmla="*/ 350 w 1401"/>
                <a:gd name="T71" fmla="*/ 154 h 155"/>
                <a:gd name="T72" fmla="*/ 399 w 1401"/>
                <a:gd name="T73" fmla="*/ 154 h 155"/>
                <a:gd name="T74" fmla="*/ 449 w 1401"/>
                <a:gd name="T75" fmla="*/ 154 h 155"/>
                <a:gd name="T76" fmla="*/ 497 w 1401"/>
                <a:gd name="T77" fmla="*/ 154 h 155"/>
                <a:gd name="T78" fmla="*/ 547 w 1401"/>
                <a:gd name="T79" fmla="*/ 154 h 155"/>
                <a:gd name="T80" fmla="*/ 596 w 1401"/>
                <a:gd name="T81" fmla="*/ 154 h 155"/>
                <a:gd name="T82" fmla="*/ 644 w 1401"/>
                <a:gd name="T83" fmla="*/ 154 h 155"/>
                <a:gd name="T84" fmla="*/ 694 w 1401"/>
                <a:gd name="T85" fmla="*/ 154 h 155"/>
                <a:gd name="T86" fmla="*/ 742 w 1401"/>
                <a:gd name="T87" fmla="*/ 154 h 155"/>
                <a:gd name="T88" fmla="*/ 791 w 1401"/>
                <a:gd name="T89" fmla="*/ 154 h 155"/>
                <a:gd name="T90" fmla="*/ 839 w 1401"/>
                <a:gd name="T91" fmla="*/ 154 h 155"/>
                <a:gd name="T92" fmla="*/ 889 w 1401"/>
                <a:gd name="T93" fmla="*/ 154 h 155"/>
                <a:gd name="T94" fmla="*/ 939 w 1401"/>
                <a:gd name="T95" fmla="*/ 154 h 155"/>
                <a:gd name="T96" fmla="*/ 987 w 1401"/>
                <a:gd name="T97" fmla="*/ 154 h 155"/>
                <a:gd name="T98" fmla="*/ 1036 w 1401"/>
                <a:gd name="T99" fmla="*/ 154 h 155"/>
                <a:gd name="T100" fmla="*/ 1086 w 1401"/>
                <a:gd name="T101" fmla="*/ 154 h 155"/>
                <a:gd name="T102" fmla="*/ 1134 w 1401"/>
                <a:gd name="T103" fmla="*/ 154 h 155"/>
                <a:gd name="T104" fmla="*/ 1184 w 1401"/>
                <a:gd name="T105" fmla="*/ 154 h 155"/>
                <a:gd name="T106" fmla="*/ 1231 w 1401"/>
                <a:gd name="T107" fmla="*/ 154 h 155"/>
                <a:gd name="T108" fmla="*/ 1281 w 1401"/>
                <a:gd name="T109" fmla="*/ 154 h 155"/>
                <a:gd name="T110" fmla="*/ 1331 w 1401"/>
                <a:gd name="T111" fmla="*/ 154 h 155"/>
                <a:gd name="T112" fmla="*/ 1379 w 1401"/>
                <a:gd name="T113" fmla="*/ 154 h 1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01"/>
                <a:gd name="T172" fmla="*/ 0 h 155"/>
                <a:gd name="T173" fmla="*/ 1401 w 1401"/>
                <a:gd name="T174" fmla="*/ 155 h 15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01" h="155">
                  <a:moveTo>
                    <a:pt x="1400" y="154"/>
                  </a:moveTo>
                  <a:lnTo>
                    <a:pt x="1393" y="154"/>
                  </a:lnTo>
                  <a:lnTo>
                    <a:pt x="1386" y="154"/>
                  </a:lnTo>
                  <a:lnTo>
                    <a:pt x="1379" y="154"/>
                  </a:lnTo>
                  <a:lnTo>
                    <a:pt x="1372" y="154"/>
                  </a:lnTo>
                  <a:lnTo>
                    <a:pt x="1365" y="154"/>
                  </a:lnTo>
                  <a:lnTo>
                    <a:pt x="1357" y="154"/>
                  </a:lnTo>
                  <a:lnTo>
                    <a:pt x="1350" y="154"/>
                  </a:lnTo>
                  <a:lnTo>
                    <a:pt x="1343" y="154"/>
                  </a:lnTo>
                  <a:lnTo>
                    <a:pt x="1338" y="154"/>
                  </a:lnTo>
                  <a:lnTo>
                    <a:pt x="1331" y="154"/>
                  </a:lnTo>
                  <a:lnTo>
                    <a:pt x="1324" y="154"/>
                  </a:lnTo>
                  <a:lnTo>
                    <a:pt x="1317" y="154"/>
                  </a:lnTo>
                  <a:lnTo>
                    <a:pt x="1310" y="154"/>
                  </a:lnTo>
                  <a:lnTo>
                    <a:pt x="1302" y="154"/>
                  </a:lnTo>
                  <a:lnTo>
                    <a:pt x="1295" y="154"/>
                  </a:lnTo>
                  <a:lnTo>
                    <a:pt x="1288" y="154"/>
                  </a:lnTo>
                  <a:lnTo>
                    <a:pt x="1281" y="154"/>
                  </a:lnTo>
                  <a:lnTo>
                    <a:pt x="1274" y="154"/>
                  </a:lnTo>
                  <a:lnTo>
                    <a:pt x="1267" y="154"/>
                  </a:lnTo>
                  <a:lnTo>
                    <a:pt x="1260" y="154"/>
                  </a:lnTo>
                  <a:lnTo>
                    <a:pt x="1253" y="154"/>
                  </a:lnTo>
                  <a:lnTo>
                    <a:pt x="1246" y="154"/>
                  </a:lnTo>
                  <a:lnTo>
                    <a:pt x="1239" y="154"/>
                  </a:lnTo>
                  <a:lnTo>
                    <a:pt x="1231" y="154"/>
                  </a:lnTo>
                  <a:lnTo>
                    <a:pt x="1224" y="154"/>
                  </a:lnTo>
                  <a:lnTo>
                    <a:pt x="1217" y="154"/>
                  </a:lnTo>
                  <a:lnTo>
                    <a:pt x="1210" y="154"/>
                  </a:lnTo>
                  <a:lnTo>
                    <a:pt x="1205" y="154"/>
                  </a:lnTo>
                  <a:lnTo>
                    <a:pt x="1198" y="154"/>
                  </a:lnTo>
                  <a:lnTo>
                    <a:pt x="1191" y="154"/>
                  </a:lnTo>
                  <a:lnTo>
                    <a:pt x="1184" y="154"/>
                  </a:lnTo>
                  <a:lnTo>
                    <a:pt x="1176" y="154"/>
                  </a:lnTo>
                  <a:lnTo>
                    <a:pt x="1169" y="154"/>
                  </a:lnTo>
                  <a:lnTo>
                    <a:pt x="1162" y="154"/>
                  </a:lnTo>
                  <a:lnTo>
                    <a:pt x="1155" y="154"/>
                  </a:lnTo>
                  <a:lnTo>
                    <a:pt x="1148" y="154"/>
                  </a:lnTo>
                  <a:lnTo>
                    <a:pt x="1141" y="154"/>
                  </a:lnTo>
                  <a:lnTo>
                    <a:pt x="1134" y="154"/>
                  </a:lnTo>
                  <a:lnTo>
                    <a:pt x="1127" y="154"/>
                  </a:lnTo>
                  <a:lnTo>
                    <a:pt x="1120" y="154"/>
                  </a:lnTo>
                  <a:lnTo>
                    <a:pt x="1113" y="154"/>
                  </a:lnTo>
                  <a:lnTo>
                    <a:pt x="1105" y="154"/>
                  </a:lnTo>
                  <a:lnTo>
                    <a:pt x="1098" y="154"/>
                  </a:lnTo>
                  <a:lnTo>
                    <a:pt x="1093" y="154"/>
                  </a:lnTo>
                  <a:lnTo>
                    <a:pt x="1086" y="154"/>
                  </a:lnTo>
                  <a:lnTo>
                    <a:pt x="1079" y="154"/>
                  </a:lnTo>
                  <a:lnTo>
                    <a:pt x="1072" y="154"/>
                  </a:lnTo>
                  <a:lnTo>
                    <a:pt x="1065" y="154"/>
                  </a:lnTo>
                  <a:lnTo>
                    <a:pt x="1058" y="154"/>
                  </a:lnTo>
                  <a:lnTo>
                    <a:pt x="1050" y="154"/>
                  </a:lnTo>
                  <a:lnTo>
                    <a:pt x="1043" y="154"/>
                  </a:lnTo>
                  <a:lnTo>
                    <a:pt x="1036" y="154"/>
                  </a:lnTo>
                  <a:lnTo>
                    <a:pt x="1029" y="154"/>
                  </a:lnTo>
                  <a:lnTo>
                    <a:pt x="1022" y="154"/>
                  </a:lnTo>
                  <a:lnTo>
                    <a:pt x="1015" y="154"/>
                  </a:lnTo>
                  <a:lnTo>
                    <a:pt x="1008" y="154"/>
                  </a:lnTo>
                  <a:lnTo>
                    <a:pt x="1001" y="154"/>
                  </a:lnTo>
                  <a:lnTo>
                    <a:pt x="994" y="154"/>
                  </a:lnTo>
                  <a:lnTo>
                    <a:pt x="987" y="154"/>
                  </a:lnTo>
                  <a:lnTo>
                    <a:pt x="979" y="154"/>
                  </a:lnTo>
                  <a:lnTo>
                    <a:pt x="974" y="154"/>
                  </a:lnTo>
                  <a:lnTo>
                    <a:pt x="967" y="154"/>
                  </a:lnTo>
                  <a:lnTo>
                    <a:pt x="960" y="154"/>
                  </a:lnTo>
                  <a:lnTo>
                    <a:pt x="953" y="154"/>
                  </a:lnTo>
                  <a:lnTo>
                    <a:pt x="946" y="154"/>
                  </a:lnTo>
                  <a:lnTo>
                    <a:pt x="939" y="154"/>
                  </a:lnTo>
                  <a:lnTo>
                    <a:pt x="932" y="154"/>
                  </a:lnTo>
                  <a:lnTo>
                    <a:pt x="924" y="154"/>
                  </a:lnTo>
                  <a:lnTo>
                    <a:pt x="917" y="154"/>
                  </a:lnTo>
                  <a:lnTo>
                    <a:pt x="910" y="154"/>
                  </a:lnTo>
                  <a:lnTo>
                    <a:pt x="903" y="154"/>
                  </a:lnTo>
                  <a:lnTo>
                    <a:pt x="896" y="154"/>
                  </a:lnTo>
                  <a:lnTo>
                    <a:pt x="889" y="154"/>
                  </a:lnTo>
                  <a:lnTo>
                    <a:pt x="882" y="154"/>
                  </a:lnTo>
                  <a:lnTo>
                    <a:pt x="875" y="154"/>
                  </a:lnTo>
                  <a:lnTo>
                    <a:pt x="868" y="154"/>
                  </a:lnTo>
                  <a:lnTo>
                    <a:pt x="861" y="154"/>
                  </a:lnTo>
                  <a:lnTo>
                    <a:pt x="853" y="154"/>
                  </a:lnTo>
                  <a:lnTo>
                    <a:pt x="846" y="154"/>
                  </a:lnTo>
                  <a:lnTo>
                    <a:pt x="839" y="154"/>
                  </a:lnTo>
                  <a:lnTo>
                    <a:pt x="832" y="154"/>
                  </a:lnTo>
                  <a:lnTo>
                    <a:pt x="827" y="154"/>
                  </a:lnTo>
                  <a:lnTo>
                    <a:pt x="820" y="154"/>
                  </a:lnTo>
                  <a:lnTo>
                    <a:pt x="813" y="154"/>
                  </a:lnTo>
                  <a:lnTo>
                    <a:pt x="806" y="154"/>
                  </a:lnTo>
                  <a:lnTo>
                    <a:pt x="798" y="154"/>
                  </a:lnTo>
                  <a:lnTo>
                    <a:pt x="791" y="154"/>
                  </a:lnTo>
                  <a:lnTo>
                    <a:pt x="784" y="154"/>
                  </a:lnTo>
                  <a:lnTo>
                    <a:pt x="777" y="154"/>
                  </a:lnTo>
                  <a:lnTo>
                    <a:pt x="770" y="154"/>
                  </a:lnTo>
                  <a:lnTo>
                    <a:pt x="763" y="154"/>
                  </a:lnTo>
                  <a:lnTo>
                    <a:pt x="756" y="154"/>
                  </a:lnTo>
                  <a:lnTo>
                    <a:pt x="749" y="154"/>
                  </a:lnTo>
                  <a:lnTo>
                    <a:pt x="742" y="154"/>
                  </a:lnTo>
                  <a:lnTo>
                    <a:pt x="735" y="154"/>
                  </a:lnTo>
                  <a:lnTo>
                    <a:pt x="728" y="154"/>
                  </a:lnTo>
                  <a:lnTo>
                    <a:pt x="720" y="154"/>
                  </a:lnTo>
                  <a:lnTo>
                    <a:pt x="715" y="154"/>
                  </a:lnTo>
                  <a:lnTo>
                    <a:pt x="708" y="154"/>
                  </a:lnTo>
                  <a:lnTo>
                    <a:pt x="701" y="154"/>
                  </a:lnTo>
                  <a:lnTo>
                    <a:pt x="694" y="154"/>
                  </a:lnTo>
                  <a:lnTo>
                    <a:pt x="687" y="154"/>
                  </a:lnTo>
                  <a:lnTo>
                    <a:pt x="680" y="154"/>
                  </a:lnTo>
                  <a:lnTo>
                    <a:pt x="672" y="0"/>
                  </a:lnTo>
                  <a:lnTo>
                    <a:pt x="665" y="3"/>
                  </a:lnTo>
                  <a:lnTo>
                    <a:pt x="658" y="6"/>
                  </a:lnTo>
                  <a:lnTo>
                    <a:pt x="651" y="10"/>
                  </a:lnTo>
                  <a:lnTo>
                    <a:pt x="644" y="13"/>
                  </a:lnTo>
                  <a:lnTo>
                    <a:pt x="637" y="15"/>
                  </a:lnTo>
                  <a:lnTo>
                    <a:pt x="630" y="18"/>
                  </a:lnTo>
                  <a:lnTo>
                    <a:pt x="623" y="21"/>
                  </a:lnTo>
                  <a:lnTo>
                    <a:pt x="616" y="24"/>
                  </a:lnTo>
                  <a:lnTo>
                    <a:pt x="609" y="27"/>
                  </a:lnTo>
                  <a:lnTo>
                    <a:pt x="603" y="29"/>
                  </a:lnTo>
                  <a:lnTo>
                    <a:pt x="596" y="32"/>
                  </a:lnTo>
                  <a:lnTo>
                    <a:pt x="589" y="34"/>
                  </a:lnTo>
                  <a:lnTo>
                    <a:pt x="582" y="36"/>
                  </a:lnTo>
                  <a:lnTo>
                    <a:pt x="575" y="40"/>
                  </a:lnTo>
                  <a:lnTo>
                    <a:pt x="568" y="42"/>
                  </a:lnTo>
                  <a:lnTo>
                    <a:pt x="561" y="45"/>
                  </a:lnTo>
                  <a:lnTo>
                    <a:pt x="554" y="47"/>
                  </a:lnTo>
                  <a:lnTo>
                    <a:pt x="547" y="49"/>
                  </a:lnTo>
                  <a:lnTo>
                    <a:pt x="539" y="51"/>
                  </a:lnTo>
                  <a:lnTo>
                    <a:pt x="532" y="53"/>
                  </a:lnTo>
                  <a:lnTo>
                    <a:pt x="525" y="57"/>
                  </a:lnTo>
                  <a:lnTo>
                    <a:pt x="518" y="58"/>
                  </a:lnTo>
                  <a:lnTo>
                    <a:pt x="511" y="60"/>
                  </a:lnTo>
                  <a:lnTo>
                    <a:pt x="504" y="63"/>
                  </a:lnTo>
                  <a:lnTo>
                    <a:pt x="497" y="64"/>
                  </a:lnTo>
                  <a:lnTo>
                    <a:pt x="490" y="66"/>
                  </a:lnTo>
                  <a:lnTo>
                    <a:pt x="483" y="68"/>
                  </a:lnTo>
                  <a:lnTo>
                    <a:pt x="476" y="71"/>
                  </a:lnTo>
                  <a:lnTo>
                    <a:pt x="470" y="73"/>
                  </a:lnTo>
                  <a:lnTo>
                    <a:pt x="463" y="75"/>
                  </a:lnTo>
                  <a:lnTo>
                    <a:pt x="456" y="76"/>
                  </a:lnTo>
                  <a:lnTo>
                    <a:pt x="449" y="78"/>
                  </a:lnTo>
                  <a:lnTo>
                    <a:pt x="442" y="80"/>
                  </a:lnTo>
                  <a:lnTo>
                    <a:pt x="435" y="81"/>
                  </a:lnTo>
                  <a:lnTo>
                    <a:pt x="428" y="83"/>
                  </a:lnTo>
                  <a:lnTo>
                    <a:pt x="421" y="86"/>
                  </a:lnTo>
                  <a:lnTo>
                    <a:pt x="413" y="87"/>
                  </a:lnTo>
                  <a:lnTo>
                    <a:pt x="406" y="89"/>
                  </a:lnTo>
                  <a:lnTo>
                    <a:pt x="399" y="90"/>
                  </a:lnTo>
                  <a:lnTo>
                    <a:pt x="392" y="92"/>
                  </a:lnTo>
                  <a:lnTo>
                    <a:pt x="385" y="93"/>
                  </a:lnTo>
                  <a:lnTo>
                    <a:pt x="378" y="95"/>
                  </a:lnTo>
                  <a:lnTo>
                    <a:pt x="371" y="96"/>
                  </a:lnTo>
                  <a:lnTo>
                    <a:pt x="364" y="97"/>
                  </a:lnTo>
                  <a:lnTo>
                    <a:pt x="357" y="99"/>
                  </a:lnTo>
                  <a:lnTo>
                    <a:pt x="350" y="99"/>
                  </a:lnTo>
                  <a:lnTo>
                    <a:pt x="342" y="102"/>
                  </a:lnTo>
                  <a:lnTo>
                    <a:pt x="337" y="103"/>
                  </a:lnTo>
                  <a:lnTo>
                    <a:pt x="330" y="104"/>
                  </a:lnTo>
                  <a:lnTo>
                    <a:pt x="323" y="105"/>
                  </a:lnTo>
                  <a:lnTo>
                    <a:pt x="316" y="107"/>
                  </a:lnTo>
                  <a:lnTo>
                    <a:pt x="309" y="108"/>
                  </a:lnTo>
                  <a:lnTo>
                    <a:pt x="302" y="109"/>
                  </a:lnTo>
                  <a:lnTo>
                    <a:pt x="295" y="110"/>
                  </a:lnTo>
                  <a:lnTo>
                    <a:pt x="287" y="111"/>
                  </a:lnTo>
                  <a:lnTo>
                    <a:pt x="280" y="112"/>
                  </a:lnTo>
                  <a:lnTo>
                    <a:pt x="273" y="113"/>
                  </a:lnTo>
                  <a:lnTo>
                    <a:pt x="266" y="114"/>
                  </a:lnTo>
                  <a:lnTo>
                    <a:pt x="259" y="116"/>
                  </a:lnTo>
                  <a:lnTo>
                    <a:pt x="252" y="117"/>
                  </a:lnTo>
                  <a:lnTo>
                    <a:pt x="245" y="118"/>
                  </a:lnTo>
                  <a:lnTo>
                    <a:pt x="238" y="119"/>
                  </a:lnTo>
                  <a:lnTo>
                    <a:pt x="231" y="119"/>
                  </a:lnTo>
                  <a:lnTo>
                    <a:pt x="225" y="120"/>
                  </a:lnTo>
                  <a:lnTo>
                    <a:pt x="218" y="121"/>
                  </a:lnTo>
                  <a:lnTo>
                    <a:pt x="211" y="122"/>
                  </a:lnTo>
                  <a:lnTo>
                    <a:pt x="204" y="123"/>
                  </a:lnTo>
                  <a:lnTo>
                    <a:pt x="197" y="124"/>
                  </a:lnTo>
                  <a:lnTo>
                    <a:pt x="190" y="125"/>
                  </a:lnTo>
                  <a:lnTo>
                    <a:pt x="183" y="125"/>
                  </a:lnTo>
                  <a:lnTo>
                    <a:pt x="176" y="126"/>
                  </a:lnTo>
                  <a:lnTo>
                    <a:pt x="169" y="127"/>
                  </a:lnTo>
                  <a:lnTo>
                    <a:pt x="161" y="127"/>
                  </a:lnTo>
                  <a:lnTo>
                    <a:pt x="154" y="128"/>
                  </a:lnTo>
                  <a:lnTo>
                    <a:pt x="147" y="129"/>
                  </a:lnTo>
                  <a:lnTo>
                    <a:pt x="140" y="129"/>
                  </a:lnTo>
                  <a:lnTo>
                    <a:pt x="133" y="130"/>
                  </a:lnTo>
                  <a:lnTo>
                    <a:pt x="126" y="132"/>
                  </a:lnTo>
                  <a:lnTo>
                    <a:pt x="119" y="132"/>
                  </a:lnTo>
                  <a:lnTo>
                    <a:pt x="112" y="133"/>
                  </a:lnTo>
                  <a:lnTo>
                    <a:pt x="106" y="133"/>
                  </a:lnTo>
                  <a:lnTo>
                    <a:pt x="99" y="134"/>
                  </a:lnTo>
                  <a:lnTo>
                    <a:pt x="92" y="135"/>
                  </a:lnTo>
                  <a:lnTo>
                    <a:pt x="85" y="135"/>
                  </a:lnTo>
                  <a:lnTo>
                    <a:pt x="78" y="136"/>
                  </a:lnTo>
                  <a:lnTo>
                    <a:pt x="71" y="136"/>
                  </a:lnTo>
                  <a:lnTo>
                    <a:pt x="64" y="137"/>
                  </a:lnTo>
                  <a:lnTo>
                    <a:pt x="57" y="137"/>
                  </a:lnTo>
                  <a:lnTo>
                    <a:pt x="50" y="138"/>
                  </a:lnTo>
                  <a:lnTo>
                    <a:pt x="43" y="138"/>
                  </a:lnTo>
                  <a:lnTo>
                    <a:pt x="35" y="139"/>
                  </a:lnTo>
                  <a:lnTo>
                    <a:pt x="28" y="139"/>
                  </a:lnTo>
                  <a:lnTo>
                    <a:pt x="21" y="139"/>
                  </a:lnTo>
                  <a:lnTo>
                    <a:pt x="14" y="140"/>
                  </a:lnTo>
                  <a:lnTo>
                    <a:pt x="7" y="140"/>
                  </a:lnTo>
                  <a:lnTo>
                    <a:pt x="0" y="141"/>
                  </a:lnTo>
                  <a:lnTo>
                    <a:pt x="0" y="154"/>
                  </a:lnTo>
                  <a:lnTo>
                    <a:pt x="7" y="154"/>
                  </a:lnTo>
                  <a:lnTo>
                    <a:pt x="14" y="154"/>
                  </a:lnTo>
                  <a:lnTo>
                    <a:pt x="21" y="154"/>
                  </a:lnTo>
                  <a:lnTo>
                    <a:pt x="28" y="154"/>
                  </a:lnTo>
                  <a:lnTo>
                    <a:pt x="35" y="154"/>
                  </a:lnTo>
                  <a:lnTo>
                    <a:pt x="43" y="154"/>
                  </a:lnTo>
                  <a:lnTo>
                    <a:pt x="50" y="154"/>
                  </a:lnTo>
                  <a:lnTo>
                    <a:pt x="57" y="154"/>
                  </a:lnTo>
                  <a:lnTo>
                    <a:pt x="64" y="154"/>
                  </a:lnTo>
                  <a:lnTo>
                    <a:pt x="71" y="154"/>
                  </a:lnTo>
                  <a:lnTo>
                    <a:pt x="78" y="154"/>
                  </a:lnTo>
                  <a:lnTo>
                    <a:pt x="85" y="154"/>
                  </a:lnTo>
                  <a:lnTo>
                    <a:pt x="92" y="154"/>
                  </a:lnTo>
                  <a:lnTo>
                    <a:pt x="99" y="154"/>
                  </a:lnTo>
                  <a:lnTo>
                    <a:pt x="106" y="154"/>
                  </a:lnTo>
                  <a:lnTo>
                    <a:pt x="112" y="154"/>
                  </a:lnTo>
                  <a:lnTo>
                    <a:pt x="119" y="154"/>
                  </a:lnTo>
                  <a:lnTo>
                    <a:pt x="126" y="154"/>
                  </a:lnTo>
                  <a:lnTo>
                    <a:pt x="133" y="154"/>
                  </a:lnTo>
                  <a:lnTo>
                    <a:pt x="140" y="154"/>
                  </a:lnTo>
                  <a:lnTo>
                    <a:pt x="147" y="154"/>
                  </a:lnTo>
                  <a:lnTo>
                    <a:pt x="154" y="154"/>
                  </a:lnTo>
                  <a:lnTo>
                    <a:pt x="161" y="154"/>
                  </a:lnTo>
                  <a:lnTo>
                    <a:pt x="169" y="154"/>
                  </a:lnTo>
                  <a:lnTo>
                    <a:pt x="176" y="154"/>
                  </a:lnTo>
                  <a:lnTo>
                    <a:pt x="183" y="154"/>
                  </a:lnTo>
                  <a:lnTo>
                    <a:pt x="190" y="154"/>
                  </a:lnTo>
                  <a:lnTo>
                    <a:pt x="197" y="154"/>
                  </a:lnTo>
                  <a:lnTo>
                    <a:pt x="204" y="154"/>
                  </a:lnTo>
                  <a:lnTo>
                    <a:pt x="211" y="154"/>
                  </a:lnTo>
                  <a:lnTo>
                    <a:pt x="218" y="154"/>
                  </a:lnTo>
                  <a:lnTo>
                    <a:pt x="225" y="154"/>
                  </a:lnTo>
                  <a:lnTo>
                    <a:pt x="231" y="154"/>
                  </a:lnTo>
                  <a:lnTo>
                    <a:pt x="238" y="154"/>
                  </a:lnTo>
                  <a:lnTo>
                    <a:pt x="245" y="154"/>
                  </a:lnTo>
                  <a:lnTo>
                    <a:pt x="252" y="154"/>
                  </a:lnTo>
                  <a:lnTo>
                    <a:pt x="259" y="154"/>
                  </a:lnTo>
                  <a:lnTo>
                    <a:pt x="266" y="154"/>
                  </a:lnTo>
                  <a:lnTo>
                    <a:pt x="273" y="154"/>
                  </a:lnTo>
                  <a:lnTo>
                    <a:pt x="280" y="154"/>
                  </a:lnTo>
                  <a:lnTo>
                    <a:pt x="287" y="154"/>
                  </a:lnTo>
                  <a:lnTo>
                    <a:pt x="295" y="154"/>
                  </a:lnTo>
                  <a:lnTo>
                    <a:pt x="302" y="154"/>
                  </a:lnTo>
                  <a:lnTo>
                    <a:pt x="309" y="154"/>
                  </a:lnTo>
                  <a:lnTo>
                    <a:pt x="316" y="154"/>
                  </a:lnTo>
                  <a:lnTo>
                    <a:pt x="323" y="154"/>
                  </a:lnTo>
                  <a:lnTo>
                    <a:pt x="330" y="154"/>
                  </a:lnTo>
                  <a:lnTo>
                    <a:pt x="337" y="154"/>
                  </a:lnTo>
                  <a:lnTo>
                    <a:pt x="342" y="154"/>
                  </a:lnTo>
                  <a:lnTo>
                    <a:pt x="350" y="154"/>
                  </a:lnTo>
                  <a:lnTo>
                    <a:pt x="357" y="154"/>
                  </a:lnTo>
                  <a:lnTo>
                    <a:pt x="364" y="154"/>
                  </a:lnTo>
                  <a:lnTo>
                    <a:pt x="371" y="154"/>
                  </a:lnTo>
                  <a:lnTo>
                    <a:pt x="378" y="154"/>
                  </a:lnTo>
                  <a:lnTo>
                    <a:pt x="385" y="154"/>
                  </a:lnTo>
                  <a:lnTo>
                    <a:pt x="392" y="154"/>
                  </a:lnTo>
                  <a:lnTo>
                    <a:pt x="399" y="154"/>
                  </a:lnTo>
                  <a:lnTo>
                    <a:pt x="406" y="154"/>
                  </a:lnTo>
                  <a:lnTo>
                    <a:pt x="413" y="154"/>
                  </a:lnTo>
                  <a:lnTo>
                    <a:pt x="421" y="154"/>
                  </a:lnTo>
                  <a:lnTo>
                    <a:pt x="428" y="154"/>
                  </a:lnTo>
                  <a:lnTo>
                    <a:pt x="435" y="154"/>
                  </a:lnTo>
                  <a:lnTo>
                    <a:pt x="442" y="154"/>
                  </a:lnTo>
                  <a:lnTo>
                    <a:pt x="449" y="154"/>
                  </a:lnTo>
                  <a:lnTo>
                    <a:pt x="456" y="154"/>
                  </a:lnTo>
                  <a:lnTo>
                    <a:pt x="463" y="154"/>
                  </a:lnTo>
                  <a:lnTo>
                    <a:pt x="470" y="154"/>
                  </a:lnTo>
                  <a:lnTo>
                    <a:pt x="476" y="154"/>
                  </a:lnTo>
                  <a:lnTo>
                    <a:pt x="483" y="154"/>
                  </a:lnTo>
                  <a:lnTo>
                    <a:pt x="490" y="154"/>
                  </a:lnTo>
                  <a:lnTo>
                    <a:pt x="497" y="154"/>
                  </a:lnTo>
                  <a:lnTo>
                    <a:pt x="504" y="154"/>
                  </a:lnTo>
                  <a:lnTo>
                    <a:pt x="511" y="154"/>
                  </a:lnTo>
                  <a:lnTo>
                    <a:pt x="518" y="154"/>
                  </a:lnTo>
                  <a:lnTo>
                    <a:pt x="525" y="154"/>
                  </a:lnTo>
                  <a:lnTo>
                    <a:pt x="532" y="154"/>
                  </a:lnTo>
                  <a:lnTo>
                    <a:pt x="539" y="154"/>
                  </a:lnTo>
                  <a:lnTo>
                    <a:pt x="547" y="154"/>
                  </a:lnTo>
                  <a:lnTo>
                    <a:pt x="554" y="154"/>
                  </a:lnTo>
                  <a:lnTo>
                    <a:pt x="561" y="154"/>
                  </a:lnTo>
                  <a:lnTo>
                    <a:pt x="568" y="154"/>
                  </a:lnTo>
                  <a:lnTo>
                    <a:pt x="575" y="154"/>
                  </a:lnTo>
                  <a:lnTo>
                    <a:pt x="582" y="154"/>
                  </a:lnTo>
                  <a:lnTo>
                    <a:pt x="589" y="154"/>
                  </a:lnTo>
                  <a:lnTo>
                    <a:pt x="596" y="154"/>
                  </a:lnTo>
                  <a:lnTo>
                    <a:pt x="603" y="154"/>
                  </a:lnTo>
                  <a:lnTo>
                    <a:pt x="609" y="154"/>
                  </a:lnTo>
                  <a:lnTo>
                    <a:pt x="616" y="154"/>
                  </a:lnTo>
                  <a:lnTo>
                    <a:pt x="623" y="154"/>
                  </a:lnTo>
                  <a:lnTo>
                    <a:pt x="630" y="154"/>
                  </a:lnTo>
                  <a:lnTo>
                    <a:pt x="637" y="154"/>
                  </a:lnTo>
                  <a:lnTo>
                    <a:pt x="644" y="154"/>
                  </a:lnTo>
                  <a:lnTo>
                    <a:pt x="651" y="154"/>
                  </a:lnTo>
                  <a:lnTo>
                    <a:pt x="658" y="154"/>
                  </a:lnTo>
                  <a:lnTo>
                    <a:pt x="665" y="154"/>
                  </a:lnTo>
                  <a:lnTo>
                    <a:pt x="672" y="154"/>
                  </a:lnTo>
                  <a:lnTo>
                    <a:pt x="680" y="154"/>
                  </a:lnTo>
                  <a:lnTo>
                    <a:pt x="687" y="154"/>
                  </a:lnTo>
                  <a:lnTo>
                    <a:pt x="694" y="154"/>
                  </a:lnTo>
                  <a:lnTo>
                    <a:pt x="701" y="154"/>
                  </a:lnTo>
                  <a:lnTo>
                    <a:pt x="708" y="154"/>
                  </a:lnTo>
                  <a:lnTo>
                    <a:pt x="715" y="154"/>
                  </a:lnTo>
                  <a:lnTo>
                    <a:pt x="720" y="154"/>
                  </a:lnTo>
                  <a:lnTo>
                    <a:pt x="728" y="154"/>
                  </a:lnTo>
                  <a:lnTo>
                    <a:pt x="735" y="154"/>
                  </a:lnTo>
                  <a:lnTo>
                    <a:pt x="742" y="154"/>
                  </a:lnTo>
                  <a:lnTo>
                    <a:pt x="749" y="154"/>
                  </a:lnTo>
                  <a:lnTo>
                    <a:pt x="756" y="154"/>
                  </a:lnTo>
                  <a:lnTo>
                    <a:pt x="763" y="154"/>
                  </a:lnTo>
                  <a:lnTo>
                    <a:pt x="770" y="154"/>
                  </a:lnTo>
                  <a:lnTo>
                    <a:pt x="777" y="154"/>
                  </a:lnTo>
                  <a:lnTo>
                    <a:pt x="784" y="154"/>
                  </a:lnTo>
                  <a:lnTo>
                    <a:pt x="791" y="154"/>
                  </a:lnTo>
                  <a:lnTo>
                    <a:pt x="798" y="154"/>
                  </a:lnTo>
                  <a:lnTo>
                    <a:pt x="806" y="154"/>
                  </a:lnTo>
                  <a:lnTo>
                    <a:pt x="813" y="154"/>
                  </a:lnTo>
                  <a:lnTo>
                    <a:pt x="820" y="154"/>
                  </a:lnTo>
                  <a:lnTo>
                    <a:pt x="827" y="154"/>
                  </a:lnTo>
                  <a:lnTo>
                    <a:pt x="832" y="154"/>
                  </a:lnTo>
                  <a:lnTo>
                    <a:pt x="839" y="154"/>
                  </a:lnTo>
                  <a:lnTo>
                    <a:pt x="846" y="154"/>
                  </a:lnTo>
                  <a:lnTo>
                    <a:pt x="853" y="154"/>
                  </a:lnTo>
                  <a:lnTo>
                    <a:pt x="861" y="154"/>
                  </a:lnTo>
                  <a:lnTo>
                    <a:pt x="868" y="154"/>
                  </a:lnTo>
                  <a:lnTo>
                    <a:pt x="875" y="154"/>
                  </a:lnTo>
                  <a:lnTo>
                    <a:pt x="882" y="154"/>
                  </a:lnTo>
                  <a:lnTo>
                    <a:pt x="889" y="154"/>
                  </a:lnTo>
                  <a:lnTo>
                    <a:pt x="896" y="154"/>
                  </a:lnTo>
                  <a:lnTo>
                    <a:pt x="903" y="154"/>
                  </a:lnTo>
                  <a:lnTo>
                    <a:pt x="910" y="154"/>
                  </a:lnTo>
                  <a:lnTo>
                    <a:pt x="917" y="154"/>
                  </a:lnTo>
                  <a:lnTo>
                    <a:pt x="924" y="154"/>
                  </a:lnTo>
                  <a:lnTo>
                    <a:pt x="932" y="154"/>
                  </a:lnTo>
                  <a:lnTo>
                    <a:pt x="939" y="154"/>
                  </a:lnTo>
                  <a:lnTo>
                    <a:pt x="946" y="154"/>
                  </a:lnTo>
                  <a:lnTo>
                    <a:pt x="953" y="154"/>
                  </a:lnTo>
                  <a:lnTo>
                    <a:pt x="960" y="154"/>
                  </a:lnTo>
                  <a:lnTo>
                    <a:pt x="967" y="154"/>
                  </a:lnTo>
                  <a:lnTo>
                    <a:pt x="974" y="154"/>
                  </a:lnTo>
                  <a:lnTo>
                    <a:pt x="979" y="154"/>
                  </a:lnTo>
                  <a:lnTo>
                    <a:pt x="987" y="154"/>
                  </a:lnTo>
                  <a:lnTo>
                    <a:pt x="994" y="154"/>
                  </a:lnTo>
                  <a:lnTo>
                    <a:pt x="1001" y="154"/>
                  </a:lnTo>
                  <a:lnTo>
                    <a:pt x="1008" y="154"/>
                  </a:lnTo>
                  <a:lnTo>
                    <a:pt x="1015" y="154"/>
                  </a:lnTo>
                  <a:lnTo>
                    <a:pt x="1022" y="154"/>
                  </a:lnTo>
                  <a:lnTo>
                    <a:pt x="1029" y="154"/>
                  </a:lnTo>
                  <a:lnTo>
                    <a:pt x="1036" y="154"/>
                  </a:lnTo>
                  <a:lnTo>
                    <a:pt x="1043" y="154"/>
                  </a:lnTo>
                  <a:lnTo>
                    <a:pt x="1050" y="154"/>
                  </a:lnTo>
                  <a:lnTo>
                    <a:pt x="1058" y="154"/>
                  </a:lnTo>
                  <a:lnTo>
                    <a:pt x="1065" y="154"/>
                  </a:lnTo>
                  <a:lnTo>
                    <a:pt x="1072" y="154"/>
                  </a:lnTo>
                  <a:lnTo>
                    <a:pt x="1079" y="154"/>
                  </a:lnTo>
                  <a:lnTo>
                    <a:pt x="1086" y="154"/>
                  </a:lnTo>
                  <a:lnTo>
                    <a:pt x="1093" y="154"/>
                  </a:lnTo>
                  <a:lnTo>
                    <a:pt x="1098" y="154"/>
                  </a:lnTo>
                  <a:lnTo>
                    <a:pt x="1105" y="154"/>
                  </a:lnTo>
                  <a:lnTo>
                    <a:pt x="1113" y="154"/>
                  </a:lnTo>
                  <a:lnTo>
                    <a:pt x="1120" y="154"/>
                  </a:lnTo>
                  <a:lnTo>
                    <a:pt x="1127" y="154"/>
                  </a:lnTo>
                  <a:lnTo>
                    <a:pt x="1134" y="154"/>
                  </a:lnTo>
                  <a:lnTo>
                    <a:pt x="1141" y="154"/>
                  </a:lnTo>
                  <a:lnTo>
                    <a:pt x="1148" y="154"/>
                  </a:lnTo>
                  <a:lnTo>
                    <a:pt x="1155" y="154"/>
                  </a:lnTo>
                  <a:lnTo>
                    <a:pt x="1162" y="154"/>
                  </a:lnTo>
                  <a:lnTo>
                    <a:pt x="1169" y="154"/>
                  </a:lnTo>
                  <a:lnTo>
                    <a:pt x="1176" y="154"/>
                  </a:lnTo>
                  <a:lnTo>
                    <a:pt x="1184" y="154"/>
                  </a:lnTo>
                  <a:lnTo>
                    <a:pt x="1191" y="154"/>
                  </a:lnTo>
                  <a:lnTo>
                    <a:pt x="1198" y="154"/>
                  </a:lnTo>
                  <a:lnTo>
                    <a:pt x="1205" y="154"/>
                  </a:lnTo>
                  <a:lnTo>
                    <a:pt x="1210" y="154"/>
                  </a:lnTo>
                  <a:lnTo>
                    <a:pt x="1217" y="154"/>
                  </a:lnTo>
                  <a:lnTo>
                    <a:pt x="1224" y="154"/>
                  </a:lnTo>
                  <a:lnTo>
                    <a:pt x="1231" y="154"/>
                  </a:lnTo>
                  <a:lnTo>
                    <a:pt x="1239" y="154"/>
                  </a:lnTo>
                  <a:lnTo>
                    <a:pt x="1246" y="154"/>
                  </a:lnTo>
                  <a:lnTo>
                    <a:pt x="1253" y="154"/>
                  </a:lnTo>
                  <a:lnTo>
                    <a:pt x="1260" y="154"/>
                  </a:lnTo>
                  <a:lnTo>
                    <a:pt x="1267" y="154"/>
                  </a:lnTo>
                  <a:lnTo>
                    <a:pt x="1274" y="154"/>
                  </a:lnTo>
                  <a:lnTo>
                    <a:pt x="1281" y="154"/>
                  </a:lnTo>
                  <a:lnTo>
                    <a:pt x="1288" y="154"/>
                  </a:lnTo>
                  <a:lnTo>
                    <a:pt x="1295" y="154"/>
                  </a:lnTo>
                  <a:lnTo>
                    <a:pt x="1302" y="154"/>
                  </a:lnTo>
                  <a:lnTo>
                    <a:pt x="1310" y="154"/>
                  </a:lnTo>
                  <a:lnTo>
                    <a:pt x="1317" y="154"/>
                  </a:lnTo>
                  <a:lnTo>
                    <a:pt x="1324" y="154"/>
                  </a:lnTo>
                  <a:lnTo>
                    <a:pt x="1331" y="154"/>
                  </a:lnTo>
                  <a:lnTo>
                    <a:pt x="1338" y="154"/>
                  </a:lnTo>
                  <a:lnTo>
                    <a:pt x="1343" y="154"/>
                  </a:lnTo>
                  <a:lnTo>
                    <a:pt x="1350" y="154"/>
                  </a:lnTo>
                  <a:lnTo>
                    <a:pt x="1357" y="154"/>
                  </a:lnTo>
                  <a:lnTo>
                    <a:pt x="1365" y="154"/>
                  </a:lnTo>
                  <a:lnTo>
                    <a:pt x="1372" y="154"/>
                  </a:lnTo>
                  <a:lnTo>
                    <a:pt x="1379" y="154"/>
                  </a:lnTo>
                  <a:lnTo>
                    <a:pt x="1386" y="154"/>
                  </a:lnTo>
                  <a:lnTo>
                    <a:pt x="1393" y="154"/>
                  </a:lnTo>
                  <a:lnTo>
                    <a:pt x="1400" y="154"/>
                  </a:lnTo>
                </a:path>
              </a:pathLst>
            </a:custGeom>
            <a:solidFill>
              <a:srgbClr val="CC0000"/>
            </a:solidFill>
            <a:ln w="12700" cap="rnd">
              <a:noFill/>
              <a:round/>
              <a:headEnd/>
              <a:tailEnd/>
            </a:ln>
          </p:spPr>
          <p:txBody>
            <a:bodyPr/>
            <a:lstStyle/>
            <a:p>
              <a:pPr fontAlgn="auto">
                <a:spcBef>
                  <a:spcPts val="0"/>
                </a:spcBef>
                <a:spcAft>
                  <a:spcPts val="0"/>
                </a:spcAft>
                <a:defRPr/>
              </a:pPr>
              <a:endParaRPr lang="en-US" sz="2800" i="0" kern="0" dirty="0">
                <a:solidFill>
                  <a:sysClr val="windowText" lastClr="000000"/>
                </a:solidFill>
              </a:endParaRPr>
            </a:p>
          </p:txBody>
        </p:sp>
        <p:sp>
          <p:nvSpPr>
            <p:cNvPr id="14" name="Line 15"/>
            <p:cNvSpPr>
              <a:spLocks noChangeShapeType="1"/>
            </p:cNvSpPr>
            <p:nvPr/>
          </p:nvSpPr>
          <p:spPr bwMode="auto">
            <a:xfrm>
              <a:off x="1100" y="1471"/>
              <a:ext cx="168" cy="800"/>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2800" i="0" kern="0" dirty="0">
                <a:solidFill>
                  <a:sysClr val="windowText" lastClr="000000"/>
                </a:solidFill>
              </a:endParaRPr>
            </a:p>
          </p:txBody>
        </p:sp>
        <p:sp>
          <p:nvSpPr>
            <p:cNvPr id="15" name="Rectangle 14"/>
            <p:cNvSpPr>
              <a:spLocks noChangeArrowheads="1"/>
            </p:cNvSpPr>
            <p:nvPr/>
          </p:nvSpPr>
          <p:spPr bwMode="auto">
            <a:xfrm>
              <a:off x="699" y="1214"/>
              <a:ext cx="1476" cy="269"/>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800" b="1" i="0" kern="0" dirty="0">
                  <a:solidFill>
                    <a:srgbClr val="808080"/>
                  </a:solidFill>
                  <a:latin typeface="+mj-lt"/>
                </a:rPr>
                <a:t>Rejection Region</a:t>
              </a:r>
            </a:p>
          </p:txBody>
        </p:sp>
        <p:sp>
          <p:nvSpPr>
            <p:cNvPr id="16" name="Rectangle 15"/>
            <p:cNvSpPr>
              <a:spLocks noChangeArrowheads="1"/>
            </p:cNvSpPr>
            <p:nvPr/>
          </p:nvSpPr>
          <p:spPr bwMode="auto">
            <a:xfrm>
              <a:off x="713" y="2614"/>
              <a:ext cx="1604" cy="269"/>
            </a:xfrm>
            <a:prstGeom prst="rect">
              <a:avLst/>
            </a:prstGeom>
            <a:noFill/>
            <a:ln w="12700">
              <a:noFill/>
              <a:miter lim="800000"/>
              <a:headEnd/>
              <a:tailEnd/>
            </a:ln>
          </p:spPr>
          <p:txBody>
            <a:bodyPr wrap="none" lIns="90488" tIns="44450" rIns="90488" bIns="44450">
              <a:spAutoFit/>
            </a:bodyPr>
            <a:lstStyle/>
            <a:p>
              <a:pPr eaLnBrk="0" hangingPunct="0"/>
              <a:r>
                <a:rPr lang="en-US" sz="2800" b="1" i="0">
                  <a:solidFill>
                    <a:srgbClr val="808080"/>
                  </a:solidFill>
                  <a:latin typeface="Calibri" pitchFamily="34" charset="0"/>
                </a:rPr>
                <a:t>Z</a:t>
              </a:r>
              <a:r>
                <a:rPr lang="en-US" sz="2800" b="1" i="0" baseline="-25000">
                  <a:solidFill>
                    <a:srgbClr val="808080"/>
                  </a:solidFill>
                  <a:latin typeface="Symbol" pitchFamily="18" charset="2"/>
                </a:rPr>
                <a:t>a</a:t>
              </a:r>
              <a:r>
                <a:rPr lang="en-US" sz="2800" b="1" i="0" baseline="-25000">
                  <a:solidFill>
                    <a:srgbClr val="808080"/>
                  </a:solidFill>
                  <a:latin typeface="Calibri" pitchFamily="34" charset="0"/>
                </a:rPr>
                <a:t>/2</a:t>
              </a:r>
              <a:r>
                <a:rPr lang="en-US" sz="2800" b="1" i="0">
                  <a:solidFill>
                    <a:srgbClr val="808080"/>
                  </a:solidFill>
                  <a:latin typeface="Calibri" pitchFamily="34" charset="0"/>
                </a:rPr>
                <a:t> = Z</a:t>
              </a:r>
              <a:r>
                <a:rPr lang="en-US" sz="2800" b="1" i="0" baseline="-25000">
                  <a:solidFill>
                    <a:srgbClr val="808080"/>
                  </a:solidFill>
                  <a:latin typeface="Calibri" pitchFamily="34" charset="0"/>
                </a:rPr>
                <a:t>0.025</a:t>
              </a:r>
              <a:r>
                <a:rPr lang="en-US" sz="2800" b="1" i="0">
                  <a:solidFill>
                    <a:srgbClr val="808080"/>
                  </a:solidFill>
                </a:rPr>
                <a:t> = -1.96</a:t>
              </a:r>
              <a:endParaRPr lang="en-US" sz="2800" b="1" i="0">
                <a:solidFill>
                  <a:srgbClr val="808080"/>
                </a:solidFill>
                <a:latin typeface="Calibri" pitchFamily="34" charset="0"/>
              </a:endParaRPr>
            </a:p>
          </p:txBody>
        </p:sp>
        <p:sp>
          <p:nvSpPr>
            <p:cNvPr id="17" name="Line 18"/>
            <p:cNvSpPr>
              <a:spLocks noChangeShapeType="1"/>
            </p:cNvSpPr>
            <p:nvPr/>
          </p:nvSpPr>
          <p:spPr bwMode="auto">
            <a:xfrm flipH="1" flipV="1">
              <a:off x="1464" y="2415"/>
              <a:ext cx="18" cy="238"/>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2800" i="0" kern="0" dirty="0">
                <a:solidFill>
                  <a:sysClr val="windowText" lastClr="000000"/>
                </a:solidFill>
              </a:endParaRPr>
            </a:p>
          </p:txBody>
        </p:sp>
        <p:sp>
          <p:nvSpPr>
            <p:cNvPr id="18" name="Line 19"/>
            <p:cNvSpPr>
              <a:spLocks noChangeShapeType="1"/>
            </p:cNvSpPr>
            <p:nvPr/>
          </p:nvSpPr>
          <p:spPr bwMode="auto">
            <a:xfrm>
              <a:off x="4268" y="1375"/>
              <a:ext cx="150" cy="860"/>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2800" i="0" kern="0" dirty="0">
                <a:solidFill>
                  <a:sysClr val="windowText" lastClr="000000"/>
                </a:solidFill>
              </a:endParaRPr>
            </a:p>
          </p:txBody>
        </p:sp>
        <p:sp>
          <p:nvSpPr>
            <p:cNvPr id="19" name="Rectangle 18"/>
            <p:cNvSpPr>
              <a:spLocks noChangeArrowheads="1"/>
            </p:cNvSpPr>
            <p:nvPr/>
          </p:nvSpPr>
          <p:spPr bwMode="auto">
            <a:xfrm>
              <a:off x="3675" y="1118"/>
              <a:ext cx="1476" cy="270"/>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800" b="1" i="0" kern="0" dirty="0">
                  <a:solidFill>
                    <a:srgbClr val="808080"/>
                  </a:solidFill>
                  <a:latin typeface="+mj-lt"/>
                </a:rPr>
                <a:t>Rejection Region</a:t>
              </a:r>
            </a:p>
          </p:txBody>
        </p:sp>
        <p:sp>
          <p:nvSpPr>
            <p:cNvPr id="20" name="Line 22"/>
            <p:cNvSpPr>
              <a:spLocks noChangeShapeType="1"/>
            </p:cNvSpPr>
            <p:nvPr/>
          </p:nvSpPr>
          <p:spPr bwMode="auto">
            <a:xfrm flipH="1" flipV="1">
              <a:off x="4344" y="2415"/>
              <a:ext cx="17" cy="199"/>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2800" i="0" kern="0" dirty="0">
                <a:solidFill>
                  <a:sysClr val="windowText" lastClr="000000"/>
                </a:solidFill>
              </a:endParaRPr>
            </a:p>
          </p:txBody>
        </p:sp>
      </p:grpSp>
      <p:sp>
        <p:nvSpPr>
          <p:cNvPr id="21" name="Rectangle 20"/>
          <p:cNvSpPr>
            <a:spLocks noChangeArrowheads="1"/>
          </p:cNvSpPr>
          <p:nvPr/>
        </p:nvSpPr>
        <p:spPr bwMode="auto">
          <a:xfrm>
            <a:off x="5629275" y="4648200"/>
            <a:ext cx="3209925" cy="520700"/>
          </a:xfrm>
          <a:prstGeom prst="rect">
            <a:avLst/>
          </a:prstGeom>
          <a:noFill/>
          <a:ln w="12700">
            <a:noFill/>
            <a:miter lim="800000"/>
            <a:headEnd/>
            <a:tailEnd/>
          </a:ln>
        </p:spPr>
        <p:txBody>
          <a:bodyPr wrap="none" lIns="90488" tIns="44450" rIns="90488" bIns="44450">
            <a:spAutoFit/>
          </a:bodyPr>
          <a:lstStyle/>
          <a:p>
            <a:pPr eaLnBrk="0" hangingPunct="0"/>
            <a:r>
              <a:rPr lang="en-US" sz="2800" b="1" i="0">
                <a:solidFill>
                  <a:srgbClr val="808080"/>
                </a:solidFill>
                <a:latin typeface="Calibri" pitchFamily="34" charset="0"/>
              </a:rPr>
              <a:t>Z</a:t>
            </a:r>
            <a:r>
              <a:rPr lang="en-US" sz="2800" b="1" i="0" baseline="-25000">
                <a:solidFill>
                  <a:srgbClr val="808080"/>
                </a:solidFill>
                <a:latin typeface="Calibri" pitchFamily="34" charset="0"/>
              </a:rPr>
              <a:t>1-</a:t>
            </a:r>
            <a:r>
              <a:rPr lang="en-US" sz="2800" b="1" i="0" baseline="-25000">
                <a:solidFill>
                  <a:srgbClr val="808080"/>
                </a:solidFill>
                <a:latin typeface="Symbol" pitchFamily="18" charset="2"/>
              </a:rPr>
              <a:t>a</a:t>
            </a:r>
            <a:r>
              <a:rPr lang="en-US" sz="2800" b="1" i="0" baseline="-25000">
                <a:solidFill>
                  <a:srgbClr val="808080"/>
                </a:solidFill>
                <a:latin typeface="Calibri" pitchFamily="34" charset="0"/>
              </a:rPr>
              <a:t>/2</a:t>
            </a:r>
            <a:r>
              <a:rPr lang="en-US" sz="2800" b="1" i="0">
                <a:solidFill>
                  <a:srgbClr val="808080"/>
                </a:solidFill>
                <a:latin typeface="Calibri" pitchFamily="34" charset="0"/>
              </a:rPr>
              <a:t> = Z</a:t>
            </a:r>
            <a:r>
              <a:rPr lang="en-US" sz="2800" b="1" i="0" baseline="-25000">
                <a:solidFill>
                  <a:srgbClr val="808080"/>
                </a:solidFill>
                <a:latin typeface="Calibri" pitchFamily="34" charset="0"/>
              </a:rPr>
              <a:t>0.975</a:t>
            </a:r>
            <a:r>
              <a:rPr lang="en-US" sz="2800" b="1" i="0">
                <a:solidFill>
                  <a:srgbClr val="808080"/>
                </a:solidFill>
              </a:rPr>
              <a:t> = +1.96</a:t>
            </a:r>
            <a:endParaRPr lang="en-US" sz="2800" b="1" i="0">
              <a:solidFill>
                <a:srgbClr val="808080"/>
              </a:solidFill>
              <a:latin typeface="Calibri" pitchFamily="34" charset="0"/>
            </a:endParaRPr>
          </a:p>
        </p:txBody>
      </p:sp>
      <p:sp>
        <p:nvSpPr>
          <p:cNvPr id="22" name="Rectangle 21"/>
          <p:cNvSpPr>
            <a:spLocks noChangeArrowheads="1"/>
          </p:cNvSpPr>
          <p:nvPr/>
        </p:nvSpPr>
        <p:spPr bwMode="auto">
          <a:xfrm>
            <a:off x="4225925" y="5334000"/>
            <a:ext cx="879475" cy="520700"/>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2800" b="1" i="0" kern="0" dirty="0">
                <a:solidFill>
                  <a:srgbClr val="808080"/>
                </a:solidFill>
                <a:latin typeface="+mj-lt"/>
              </a:rPr>
              <a:t>Z = 0</a:t>
            </a:r>
          </a:p>
        </p:txBody>
      </p:sp>
      <p:sp>
        <p:nvSpPr>
          <p:cNvPr id="23" name="Line 22"/>
          <p:cNvSpPr>
            <a:spLocks noChangeShapeType="1"/>
          </p:cNvSpPr>
          <p:nvPr/>
        </p:nvSpPr>
        <p:spPr bwMode="auto">
          <a:xfrm flipH="1" flipV="1">
            <a:off x="4616450" y="4645025"/>
            <a:ext cx="31750" cy="765175"/>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2800" i="0" kern="0" dirty="0">
              <a:solidFill>
                <a:sysClr val="windowText" lastClr="000000"/>
              </a:solidFill>
            </a:endParaRPr>
          </a:p>
        </p:txBody>
      </p:sp>
    </p:spTree>
    <p:extLst>
      <p:ext uri="{BB962C8B-B14F-4D97-AF65-F5344CB8AC3E}">
        <p14:creationId xmlns:p14="http://schemas.microsoft.com/office/powerpoint/2010/main" val="3848742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Decision Rule – CPA Example</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3" name="Content Placeholder 2"/>
          <p:cNvSpPr txBox="1">
            <a:spLocks/>
          </p:cNvSpPr>
          <p:nvPr/>
        </p:nvSpPr>
        <p:spPr>
          <a:xfrm>
            <a:off x="381000" y="1412875"/>
            <a:ext cx="8382000" cy="22113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latin typeface="Times New Roman" pitchFamily="18" charset="0"/>
                <a:cs typeface="Times New Roman" pitchFamily="18" charset="0"/>
              </a:rPr>
              <a:t>Thus, we will reject H</a:t>
            </a:r>
            <a:r>
              <a:rPr lang="en-US" baseline="-25000" smtClean="0">
                <a:latin typeface="Times New Roman" pitchFamily="18" charset="0"/>
                <a:cs typeface="Times New Roman" pitchFamily="18" charset="0"/>
              </a:rPr>
              <a:t>0</a:t>
            </a:r>
            <a:r>
              <a:rPr lang="en-US" smtClean="0">
                <a:latin typeface="Times New Roman" pitchFamily="18" charset="0"/>
                <a:cs typeface="Times New Roman" pitchFamily="18" charset="0"/>
              </a:rPr>
              <a:t> if Z &gt; 1.96 or Z &lt; -1.96</a:t>
            </a:r>
          </a:p>
          <a:p>
            <a:pPr lvl="1"/>
            <a:r>
              <a:rPr lang="en-US" smtClean="0">
                <a:latin typeface="Times New Roman" pitchFamily="18" charset="0"/>
                <a:cs typeface="Times New Roman" pitchFamily="18" charset="0"/>
              </a:rPr>
              <a:t>or reject H</a:t>
            </a:r>
            <a:r>
              <a:rPr lang="en-US" baseline="-25000" smtClean="0">
                <a:latin typeface="Times New Roman" pitchFamily="18" charset="0"/>
                <a:cs typeface="Times New Roman" pitchFamily="18" charset="0"/>
              </a:rPr>
              <a:t>0</a:t>
            </a:r>
            <a:r>
              <a:rPr lang="en-US" smtClean="0">
                <a:latin typeface="Times New Roman" pitchFamily="18" charset="0"/>
                <a:cs typeface="Times New Roman" pitchFamily="18" charset="0"/>
              </a:rPr>
              <a:t> if |Z| &gt; 1.96</a:t>
            </a:r>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en-US">
              <a:latin typeface="Times New Roman" pitchFamily="18" charset="0"/>
              <a:cs typeface="Times New Roman" pitchFamily="18" charset="0"/>
            </a:endParaRPr>
          </a:p>
        </p:txBody>
      </p:sp>
      <p:sp>
        <p:nvSpPr>
          <p:cNvPr id="3" name="Title 5"/>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Critical Value Based on Sample Mean</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4" name="Content Placeholder 5"/>
          <p:cNvSpPr txBox="1">
            <a:spLocks/>
          </p:cNvSpPr>
          <p:nvPr/>
        </p:nvSpPr>
        <p:spPr>
          <a:xfrm>
            <a:off x="381000" y="1066800"/>
            <a:ext cx="8382000" cy="117792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smtClean="0">
                <a:latin typeface="Times New Roman" pitchFamily="18" charset="0"/>
                <a:cs typeface="Times New Roman" pitchFamily="18" charset="0"/>
              </a:rPr>
              <a:t>Alternatively, you could calculate a critical value based not on Z, but on x-bar.</a:t>
            </a: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Thus, we would reject the null if the sample mean is above $77,605 or below $72,223.</a:t>
            </a:r>
            <a:endParaRPr lang="en-US" sz="2800" dirty="0" smtClean="0">
              <a:latin typeface="Times New Roman" pitchFamily="18" charset="0"/>
              <a:cs typeface="Times New Roman" pitchFamily="18" charset="0"/>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1449282415"/>
              </p:ext>
            </p:extLst>
          </p:nvPr>
        </p:nvGraphicFramePr>
        <p:xfrm>
          <a:off x="914400" y="2057400"/>
          <a:ext cx="7156450" cy="3471863"/>
        </p:xfrm>
        <a:graphic>
          <a:graphicData uri="http://schemas.openxmlformats.org/presentationml/2006/ole">
            <mc:AlternateContent xmlns:mc="http://schemas.openxmlformats.org/markup-compatibility/2006">
              <mc:Choice xmlns:v="urn:schemas-microsoft-com:vml" Requires="v">
                <p:oleObj spid="_x0000_s5252" name="Equation" r:id="rId3" imgW="5232240" imgH="2539800" progId="Equation.3">
                  <p:embed/>
                </p:oleObj>
              </mc:Choice>
              <mc:Fallback>
                <p:oleObj name="Equation" r:id="rId3" imgW="5232240" imgH="253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057400"/>
                        <a:ext cx="7156450" cy="3471863"/>
                      </a:xfrm>
                      <a:prstGeom prst="rect">
                        <a:avLst/>
                      </a:prstGeom>
                      <a:noFill/>
                      <a:ln w="57150">
                        <a:solidFill>
                          <a:srgbClr val="F6BF69"/>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384874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193675" y="457200"/>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Learning Objectives</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5" name="Content Placeholder 3"/>
          <p:cNvSpPr txBox="1">
            <a:spLocks/>
          </p:cNvSpPr>
          <p:nvPr/>
        </p:nvSpPr>
        <p:spPr>
          <a:xfrm>
            <a:off x="381000" y="1335087"/>
            <a:ext cx="8509000" cy="483552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smtClean="0">
                <a:solidFill>
                  <a:schemeClr val="tx1"/>
                </a:solidFill>
                <a:latin typeface="Times New Roman" pitchFamily="18" charset="0"/>
                <a:cs typeface="Times New Roman" pitchFamily="18" charset="0"/>
              </a:rPr>
              <a:t>Know how to implement the Hypothesis, Test, Action, Business (HTAB) system to test hypotheses.</a:t>
            </a:r>
          </a:p>
          <a:p>
            <a:pPr algn="l"/>
            <a:r>
              <a:rPr lang="en-US" sz="2400" dirty="0" smtClean="0">
                <a:solidFill>
                  <a:schemeClr val="tx1"/>
                </a:solidFill>
                <a:latin typeface="Times New Roman" pitchFamily="18" charset="0"/>
                <a:cs typeface="Times New Roman" pitchFamily="18" charset="0"/>
              </a:rPr>
              <a:t>Understand the logic of statistical hypothesis testing:</a:t>
            </a:r>
          </a:p>
          <a:p>
            <a:pPr lvl="1" algn="l"/>
            <a:r>
              <a:rPr lang="en-US" sz="2000" dirty="0" smtClean="0">
                <a:solidFill>
                  <a:schemeClr val="tx1"/>
                </a:solidFill>
                <a:latin typeface="Times New Roman" pitchFamily="18" charset="0"/>
                <a:cs typeface="Times New Roman" pitchFamily="18" charset="0"/>
              </a:rPr>
              <a:t>Know how to establish null and alternative hypotheses.</a:t>
            </a:r>
          </a:p>
          <a:p>
            <a:pPr lvl="1" algn="l"/>
            <a:r>
              <a:rPr lang="en-US" sz="2000" dirty="0" smtClean="0">
                <a:solidFill>
                  <a:schemeClr val="tx1"/>
                </a:solidFill>
                <a:latin typeface="Times New Roman" pitchFamily="18" charset="0"/>
                <a:cs typeface="Times New Roman" pitchFamily="18" charset="0"/>
              </a:rPr>
              <a:t>Understand Type I and Type II errors.</a:t>
            </a:r>
          </a:p>
          <a:p>
            <a:pPr lvl="1" algn="l"/>
            <a:r>
              <a:rPr lang="en-US" sz="2000" dirty="0" smtClean="0">
                <a:solidFill>
                  <a:schemeClr val="tx1"/>
                </a:solidFill>
                <a:latin typeface="Times New Roman" pitchFamily="18" charset="0"/>
                <a:cs typeface="Times New Roman" pitchFamily="18" charset="0"/>
              </a:rPr>
              <a:t>Calculate the probability of Type II error when failing to reject the null hypothesis.</a:t>
            </a:r>
          </a:p>
          <a:p>
            <a:pPr algn="l"/>
            <a:r>
              <a:rPr lang="en-US" sz="2400" dirty="0" smtClean="0">
                <a:solidFill>
                  <a:schemeClr val="tx1"/>
                </a:solidFill>
                <a:latin typeface="Times New Roman" pitchFamily="18" charset="0"/>
                <a:cs typeface="Times New Roman" pitchFamily="18" charset="0"/>
              </a:rPr>
              <a:t>Understand how to test hypotheses about a single population parameter:</a:t>
            </a:r>
          </a:p>
          <a:p>
            <a:pPr lvl="1" algn="l"/>
            <a:r>
              <a:rPr lang="en-US" sz="2000" dirty="0" smtClean="0">
                <a:solidFill>
                  <a:schemeClr val="tx1"/>
                </a:solidFill>
                <a:latin typeface="Times New Roman" pitchFamily="18" charset="0"/>
                <a:cs typeface="Times New Roman" pitchFamily="18" charset="0"/>
              </a:rPr>
              <a:t>Mean</a:t>
            </a:r>
          </a:p>
          <a:p>
            <a:pPr lvl="2" algn="l"/>
            <a:r>
              <a:rPr lang="en-US" sz="1800" dirty="0" smtClean="0">
                <a:solidFill>
                  <a:schemeClr val="tx1"/>
                </a:solidFill>
                <a:latin typeface="Times New Roman" pitchFamily="18" charset="0"/>
                <a:cs typeface="Times New Roman" pitchFamily="18" charset="0"/>
              </a:rPr>
              <a:t>when s is </a:t>
            </a:r>
            <a:r>
              <a:rPr lang="en-US" sz="1800" u="sng" dirty="0" smtClean="0">
                <a:solidFill>
                  <a:schemeClr val="tx1"/>
                </a:solidFill>
                <a:latin typeface="Times New Roman" pitchFamily="18" charset="0"/>
                <a:cs typeface="Times New Roman" pitchFamily="18" charset="0"/>
              </a:rPr>
              <a:t>known</a:t>
            </a:r>
            <a:r>
              <a:rPr lang="en-US" sz="1800" dirty="0" smtClean="0">
                <a:solidFill>
                  <a:schemeClr val="tx1"/>
                </a:solidFill>
                <a:latin typeface="Times New Roman" pitchFamily="18" charset="0"/>
                <a:cs typeface="Times New Roman" pitchFamily="18" charset="0"/>
              </a:rPr>
              <a:t> (using z-statistic)</a:t>
            </a:r>
          </a:p>
          <a:p>
            <a:pPr lvl="2" algn="l"/>
            <a:r>
              <a:rPr lang="en-US" sz="1800" dirty="0" smtClean="0">
                <a:solidFill>
                  <a:schemeClr val="tx1"/>
                </a:solidFill>
                <a:latin typeface="Times New Roman" pitchFamily="18" charset="0"/>
                <a:cs typeface="Times New Roman" pitchFamily="18" charset="0"/>
              </a:rPr>
              <a:t>when s is </a:t>
            </a:r>
            <a:r>
              <a:rPr lang="en-US" sz="1800" u="sng" dirty="0" smtClean="0">
                <a:solidFill>
                  <a:schemeClr val="tx1"/>
                </a:solidFill>
                <a:latin typeface="Times New Roman" pitchFamily="18" charset="0"/>
                <a:cs typeface="Times New Roman" pitchFamily="18" charset="0"/>
              </a:rPr>
              <a:t>unknown</a:t>
            </a:r>
            <a:r>
              <a:rPr lang="en-US" sz="1800" dirty="0" smtClean="0">
                <a:solidFill>
                  <a:schemeClr val="tx1"/>
                </a:solidFill>
                <a:latin typeface="Times New Roman" pitchFamily="18" charset="0"/>
                <a:cs typeface="Times New Roman" pitchFamily="18" charset="0"/>
              </a:rPr>
              <a:t> (using t-statistic)</a:t>
            </a:r>
          </a:p>
          <a:p>
            <a:pPr lvl="1" algn="l"/>
            <a:r>
              <a:rPr lang="en-US" sz="2000" dirty="0" smtClean="0">
                <a:solidFill>
                  <a:schemeClr val="tx1"/>
                </a:solidFill>
                <a:latin typeface="Times New Roman" pitchFamily="18" charset="0"/>
                <a:cs typeface="Times New Roman" pitchFamily="18" charset="0"/>
              </a:rPr>
              <a:t>Proportion (using z-statistic)</a:t>
            </a:r>
          </a:p>
          <a:p>
            <a:pPr lvl="1" algn="l"/>
            <a:r>
              <a:rPr lang="en-US" sz="2000" dirty="0" smtClean="0">
                <a:solidFill>
                  <a:schemeClr val="tx1"/>
                </a:solidFill>
                <a:latin typeface="Times New Roman" pitchFamily="18" charset="0"/>
                <a:cs typeface="Times New Roman" pitchFamily="18" charset="0"/>
              </a:rPr>
              <a:t>Variance (using c</a:t>
            </a:r>
            <a:r>
              <a:rPr lang="en-US" sz="2000" baseline="30000" dirty="0" smtClean="0">
                <a:solidFill>
                  <a:schemeClr val="tx1"/>
                </a:solidFill>
                <a:latin typeface="Times New Roman" pitchFamily="18" charset="0"/>
                <a:cs typeface="Times New Roman" pitchFamily="18" charset="0"/>
              </a:rPr>
              <a:t>2</a:t>
            </a:r>
            <a:r>
              <a:rPr lang="en-US" sz="2000" dirty="0" smtClean="0">
                <a:solidFill>
                  <a:schemeClr val="tx1"/>
                </a:solidFill>
                <a:latin typeface="Times New Roman" pitchFamily="18" charset="0"/>
                <a:cs typeface="Times New Roman" pitchFamily="18" charset="0"/>
              </a:rPr>
              <a:t>-statistic)</a:t>
            </a:r>
            <a:endParaRPr lang="en-US" sz="20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349290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6">
            <a:hlinkClick r:id="" action="ppaction://ole?verb=0"/>
          </p:cNvPr>
          <p:cNvGraphicFramePr>
            <a:graphicFrameLocks/>
          </p:cNvGraphicFramePr>
          <p:nvPr>
            <p:extLst>
              <p:ext uri="{D42A27DB-BD31-4B8C-83A1-F6EECF244321}">
                <p14:modId xmlns:p14="http://schemas.microsoft.com/office/powerpoint/2010/main" val="1177539282"/>
              </p:ext>
            </p:extLst>
          </p:nvPr>
        </p:nvGraphicFramePr>
        <p:xfrm>
          <a:off x="1435100" y="1447800"/>
          <a:ext cx="2217738" cy="1452563"/>
        </p:xfrm>
        <a:graphic>
          <a:graphicData uri="http://schemas.openxmlformats.org/presentationml/2006/ole">
            <mc:AlternateContent xmlns:mc="http://schemas.openxmlformats.org/markup-compatibility/2006">
              <mc:Choice xmlns:v="urn:schemas-microsoft-com:vml" Requires="v">
                <p:oleObj spid="_x0000_s6406" name="Equation" r:id="rId3" imgW="723586" imgH="457002" progId="Equation.3">
                  <p:embed/>
                </p:oleObj>
              </mc:Choice>
              <mc:Fallback>
                <p:oleObj name="Equation" r:id="rId3" imgW="723586" imgH="457002"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100" y="1447800"/>
                        <a:ext cx="2217738" cy="1452563"/>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3" name="Object 7">
            <a:hlinkClick r:id="" action="ppaction://ole?verb=0"/>
          </p:cNvPr>
          <p:cNvGraphicFramePr>
            <a:graphicFrameLocks/>
          </p:cNvGraphicFramePr>
          <p:nvPr>
            <p:extLst>
              <p:ext uri="{D42A27DB-BD31-4B8C-83A1-F6EECF244321}">
                <p14:modId xmlns:p14="http://schemas.microsoft.com/office/powerpoint/2010/main" val="2667719052"/>
              </p:ext>
            </p:extLst>
          </p:nvPr>
        </p:nvGraphicFramePr>
        <p:xfrm>
          <a:off x="5629275" y="1447800"/>
          <a:ext cx="2133600" cy="1490663"/>
        </p:xfrm>
        <a:graphic>
          <a:graphicData uri="http://schemas.openxmlformats.org/presentationml/2006/ole">
            <mc:AlternateContent xmlns:mc="http://schemas.openxmlformats.org/markup-compatibility/2006">
              <mc:Choice xmlns:v="urn:schemas-microsoft-com:vml" Requires="v">
                <p:oleObj spid="_x0000_s6407" name="Equation" r:id="rId5" imgW="723586" imgH="457002" progId="Equation.3">
                  <p:embed/>
                </p:oleObj>
              </mc:Choice>
              <mc:Fallback>
                <p:oleObj name="Equation" r:id="rId5" imgW="723586" imgH="457002"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9275" y="1447800"/>
                        <a:ext cx="2133600" cy="1490663"/>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
        <p:nvSpPr>
          <p:cNvPr id="4" name="Title 36"/>
          <p:cNvSpPr txBox="1">
            <a:spLocks/>
          </p:cNvSpPr>
          <p:nvPr/>
        </p:nvSpPr>
        <p:spPr>
          <a:xfrm>
            <a:off x="381000" y="230188"/>
            <a:ext cx="838200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One-tailed Tests</a:t>
            </a:r>
            <a:endParaRPr lang="en-US" dirty="0" smtClean="0">
              <a:solidFill>
                <a:schemeClr val="tx2">
                  <a:lumMod val="60000"/>
                  <a:lumOff val="40000"/>
                </a:schemeClr>
              </a:solidFill>
              <a:latin typeface="Times New Roman" pitchFamily="18" charset="0"/>
              <a:cs typeface="Times New Roman" pitchFamily="18" charset="0"/>
            </a:endParaRPr>
          </a:p>
        </p:txBody>
      </p:sp>
      <p:grpSp>
        <p:nvGrpSpPr>
          <p:cNvPr id="5" name="Group 21"/>
          <p:cNvGrpSpPr>
            <a:grpSpLocks/>
          </p:cNvGrpSpPr>
          <p:nvPr/>
        </p:nvGrpSpPr>
        <p:grpSpPr bwMode="auto">
          <a:xfrm>
            <a:off x="723900" y="3133725"/>
            <a:ext cx="3638550" cy="2947988"/>
            <a:chOff x="456" y="2079"/>
            <a:chExt cx="2292" cy="1497"/>
          </a:xfrm>
        </p:grpSpPr>
        <p:sp>
          <p:nvSpPr>
            <p:cNvPr id="6" name="Rectangle 7"/>
            <p:cNvSpPr>
              <a:spLocks noChangeArrowheads="1"/>
            </p:cNvSpPr>
            <p:nvPr/>
          </p:nvSpPr>
          <p:spPr bwMode="auto">
            <a:xfrm>
              <a:off x="456" y="2079"/>
              <a:ext cx="2292" cy="1497"/>
            </a:xfrm>
            <a:prstGeom prst="rect">
              <a:avLst/>
            </a:prstGeom>
            <a:noFill/>
            <a:ln w="76200">
              <a:solidFill>
                <a:srgbClr val="F6BF69"/>
              </a:solidFill>
              <a:miter lim="800000"/>
              <a:headEnd/>
              <a:tailEnd/>
            </a:ln>
          </p:spPr>
          <p:txBody>
            <a:bodyPr wrap="none" anchor="ctr"/>
            <a:lstStyle/>
            <a:p>
              <a:pPr eaLnBrk="0" hangingPunct="0"/>
              <a:endParaRPr lang="en-US" sz="1800" i="0">
                <a:solidFill>
                  <a:srgbClr val="000000"/>
                </a:solidFill>
              </a:endParaRPr>
            </a:p>
          </p:txBody>
        </p:sp>
        <p:sp>
          <p:nvSpPr>
            <p:cNvPr id="7" name="Freeform 8"/>
            <p:cNvSpPr>
              <a:spLocks/>
            </p:cNvSpPr>
            <p:nvPr/>
          </p:nvSpPr>
          <p:spPr bwMode="auto">
            <a:xfrm>
              <a:off x="561" y="2156"/>
              <a:ext cx="1754" cy="755"/>
            </a:xfrm>
            <a:custGeom>
              <a:avLst/>
              <a:gdLst>
                <a:gd name="T0" fmla="*/ 53 w 1754"/>
                <a:gd name="T1" fmla="*/ 742 h 756"/>
                <a:gd name="T2" fmla="*/ 109 w 1754"/>
                <a:gd name="T3" fmla="*/ 735 h 756"/>
                <a:gd name="T4" fmla="*/ 165 w 1754"/>
                <a:gd name="T5" fmla="*/ 724 h 756"/>
                <a:gd name="T6" fmla="*/ 221 w 1754"/>
                <a:gd name="T7" fmla="*/ 710 h 756"/>
                <a:gd name="T8" fmla="*/ 277 w 1754"/>
                <a:gd name="T9" fmla="*/ 690 h 756"/>
                <a:gd name="T10" fmla="*/ 333 w 1754"/>
                <a:gd name="T11" fmla="*/ 663 h 756"/>
                <a:gd name="T12" fmla="*/ 389 w 1754"/>
                <a:gd name="T13" fmla="*/ 629 h 756"/>
                <a:gd name="T14" fmla="*/ 446 w 1754"/>
                <a:gd name="T15" fmla="*/ 586 h 756"/>
                <a:gd name="T16" fmla="*/ 502 w 1754"/>
                <a:gd name="T17" fmla="*/ 535 h 756"/>
                <a:gd name="T18" fmla="*/ 559 w 1754"/>
                <a:gd name="T19" fmla="*/ 476 h 756"/>
                <a:gd name="T20" fmla="*/ 615 w 1754"/>
                <a:gd name="T21" fmla="*/ 409 h 756"/>
                <a:gd name="T22" fmla="*/ 671 w 1754"/>
                <a:gd name="T23" fmla="*/ 338 h 756"/>
                <a:gd name="T24" fmla="*/ 727 w 1754"/>
                <a:gd name="T25" fmla="*/ 265 h 756"/>
                <a:gd name="T26" fmla="*/ 783 w 1754"/>
                <a:gd name="T27" fmla="*/ 194 h 756"/>
                <a:gd name="T28" fmla="*/ 840 w 1754"/>
                <a:gd name="T29" fmla="*/ 128 h 756"/>
                <a:gd name="T30" fmla="*/ 896 w 1754"/>
                <a:gd name="T31" fmla="*/ 73 h 756"/>
                <a:gd name="T32" fmla="*/ 952 w 1754"/>
                <a:gd name="T33" fmla="*/ 31 h 756"/>
                <a:gd name="T34" fmla="*/ 1008 w 1754"/>
                <a:gd name="T35" fmla="*/ 6 h 756"/>
                <a:gd name="T36" fmla="*/ 1065 w 1754"/>
                <a:gd name="T37" fmla="*/ 0 h 756"/>
                <a:gd name="T38" fmla="*/ 1121 w 1754"/>
                <a:gd name="T39" fmla="*/ 13 h 756"/>
                <a:gd name="T40" fmla="*/ 1177 w 1754"/>
                <a:gd name="T41" fmla="*/ 44 h 756"/>
                <a:gd name="T42" fmla="*/ 1233 w 1754"/>
                <a:gd name="T43" fmla="*/ 92 h 756"/>
                <a:gd name="T44" fmla="*/ 1290 w 1754"/>
                <a:gd name="T45" fmla="*/ 151 h 756"/>
                <a:gd name="T46" fmla="*/ 1346 w 1754"/>
                <a:gd name="T47" fmla="*/ 220 h 756"/>
                <a:gd name="T48" fmla="*/ 1402 w 1754"/>
                <a:gd name="T49" fmla="*/ 292 h 756"/>
                <a:gd name="T50" fmla="*/ 1458 w 1754"/>
                <a:gd name="T51" fmla="*/ 365 h 756"/>
                <a:gd name="T52" fmla="*/ 1514 w 1754"/>
                <a:gd name="T53" fmla="*/ 435 h 756"/>
                <a:gd name="T54" fmla="*/ 1570 w 1754"/>
                <a:gd name="T55" fmla="*/ 499 h 756"/>
                <a:gd name="T56" fmla="*/ 1626 w 1754"/>
                <a:gd name="T57" fmla="*/ 555 h 756"/>
                <a:gd name="T58" fmla="*/ 1683 w 1754"/>
                <a:gd name="T59" fmla="*/ 603 h 756"/>
                <a:gd name="T60" fmla="*/ 1740 w 1754"/>
                <a:gd name="T61" fmla="*/ 642 h 756"/>
                <a:gd name="T62" fmla="*/ 1715 w 1754"/>
                <a:gd name="T63" fmla="*/ 755 h 756"/>
                <a:gd name="T64" fmla="*/ 1659 w 1754"/>
                <a:gd name="T65" fmla="*/ 755 h 756"/>
                <a:gd name="T66" fmla="*/ 1602 w 1754"/>
                <a:gd name="T67" fmla="*/ 755 h 756"/>
                <a:gd name="T68" fmla="*/ 1546 w 1754"/>
                <a:gd name="T69" fmla="*/ 755 h 756"/>
                <a:gd name="T70" fmla="*/ 1490 w 1754"/>
                <a:gd name="T71" fmla="*/ 755 h 756"/>
                <a:gd name="T72" fmla="*/ 1434 w 1754"/>
                <a:gd name="T73" fmla="*/ 755 h 756"/>
                <a:gd name="T74" fmla="*/ 1377 w 1754"/>
                <a:gd name="T75" fmla="*/ 755 h 756"/>
                <a:gd name="T76" fmla="*/ 1321 w 1754"/>
                <a:gd name="T77" fmla="*/ 755 h 756"/>
                <a:gd name="T78" fmla="*/ 1265 w 1754"/>
                <a:gd name="T79" fmla="*/ 755 h 756"/>
                <a:gd name="T80" fmla="*/ 1208 w 1754"/>
                <a:gd name="T81" fmla="*/ 755 h 756"/>
                <a:gd name="T82" fmla="*/ 1152 w 1754"/>
                <a:gd name="T83" fmla="*/ 755 h 756"/>
                <a:gd name="T84" fmla="*/ 1096 w 1754"/>
                <a:gd name="T85" fmla="*/ 755 h 756"/>
                <a:gd name="T86" fmla="*/ 1040 w 1754"/>
                <a:gd name="T87" fmla="*/ 755 h 756"/>
                <a:gd name="T88" fmla="*/ 984 w 1754"/>
                <a:gd name="T89" fmla="*/ 755 h 756"/>
                <a:gd name="T90" fmla="*/ 928 w 1754"/>
                <a:gd name="T91" fmla="*/ 755 h 756"/>
                <a:gd name="T92" fmla="*/ 872 w 1754"/>
                <a:gd name="T93" fmla="*/ 755 h 756"/>
                <a:gd name="T94" fmla="*/ 815 w 1754"/>
                <a:gd name="T95" fmla="*/ 755 h 756"/>
                <a:gd name="T96" fmla="*/ 758 w 1754"/>
                <a:gd name="T97" fmla="*/ 755 h 756"/>
                <a:gd name="T98" fmla="*/ 702 w 1754"/>
                <a:gd name="T99" fmla="*/ 755 h 756"/>
                <a:gd name="T100" fmla="*/ 646 w 1754"/>
                <a:gd name="T101" fmla="*/ 755 h 756"/>
                <a:gd name="T102" fmla="*/ 590 w 1754"/>
                <a:gd name="T103" fmla="*/ 755 h 756"/>
                <a:gd name="T104" fmla="*/ 534 w 1754"/>
                <a:gd name="T105" fmla="*/ 755 h 756"/>
                <a:gd name="T106" fmla="*/ 478 w 1754"/>
                <a:gd name="T107" fmla="*/ 755 h 756"/>
                <a:gd name="T108" fmla="*/ 422 w 1754"/>
                <a:gd name="T109" fmla="*/ 755 h 756"/>
                <a:gd name="T110" fmla="*/ 365 w 1754"/>
                <a:gd name="T111" fmla="*/ 755 h 756"/>
                <a:gd name="T112" fmla="*/ 308 w 1754"/>
                <a:gd name="T113" fmla="*/ 755 h 756"/>
                <a:gd name="T114" fmla="*/ 252 w 1754"/>
                <a:gd name="T115" fmla="*/ 755 h 756"/>
                <a:gd name="T116" fmla="*/ 196 w 1754"/>
                <a:gd name="T117" fmla="*/ 755 h 756"/>
                <a:gd name="T118" fmla="*/ 140 w 1754"/>
                <a:gd name="T119" fmla="*/ 755 h 756"/>
                <a:gd name="T120" fmla="*/ 84 w 1754"/>
                <a:gd name="T121" fmla="*/ 755 h 756"/>
                <a:gd name="T122" fmla="*/ 28 w 1754"/>
                <a:gd name="T123" fmla="*/ 755 h 75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4"/>
                <a:gd name="T187" fmla="*/ 0 h 756"/>
                <a:gd name="T188" fmla="*/ 1754 w 1754"/>
                <a:gd name="T189" fmla="*/ 756 h 75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4" h="756">
                  <a:moveTo>
                    <a:pt x="0" y="747"/>
                  </a:moveTo>
                  <a:lnTo>
                    <a:pt x="4" y="746"/>
                  </a:lnTo>
                  <a:lnTo>
                    <a:pt x="6" y="746"/>
                  </a:lnTo>
                  <a:lnTo>
                    <a:pt x="10" y="746"/>
                  </a:lnTo>
                  <a:lnTo>
                    <a:pt x="13" y="746"/>
                  </a:lnTo>
                  <a:lnTo>
                    <a:pt x="17" y="746"/>
                  </a:lnTo>
                  <a:lnTo>
                    <a:pt x="20" y="745"/>
                  </a:lnTo>
                  <a:lnTo>
                    <a:pt x="24" y="745"/>
                  </a:lnTo>
                  <a:lnTo>
                    <a:pt x="28" y="745"/>
                  </a:lnTo>
                  <a:lnTo>
                    <a:pt x="31" y="745"/>
                  </a:lnTo>
                  <a:lnTo>
                    <a:pt x="35" y="744"/>
                  </a:lnTo>
                  <a:lnTo>
                    <a:pt x="38" y="744"/>
                  </a:lnTo>
                  <a:lnTo>
                    <a:pt x="42" y="743"/>
                  </a:lnTo>
                  <a:lnTo>
                    <a:pt x="45" y="743"/>
                  </a:lnTo>
                  <a:lnTo>
                    <a:pt x="49" y="743"/>
                  </a:lnTo>
                  <a:lnTo>
                    <a:pt x="53" y="742"/>
                  </a:lnTo>
                  <a:lnTo>
                    <a:pt x="56" y="742"/>
                  </a:lnTo>
                  <a:lnTo>
                    <a:pt x="59" y="741"/>
                  </a:lnTo>
                  <a:lnTo>
                    <a:pt x="62" y="741"/>
                  </a:lnTo>
                  <a:lnTo>
                    <a:pt x="66" y="741"/>
                  </a:lnTo>
                  <a:lnTo>
                    <a:pt x="70" y="740"/>
                  </a:lnTo>
                  <a:lnTo>
                    <a:pt x="73" y="740"/>
                  </a:lnTo>
                  <a:lnTo>
                    <a:pt x="77" y="739"/>
                  </a:lnTo>
                  <a:lnTo>
                    <a:pt x="80" y="739"/>
                  </a:lnTo>
                  <a:lnTo>
                    <a:pt x="84" y="739"/>
                  </a:lnTo>
                  <a:lnTo>
                    <a:pt x="87" y="738"/>
                  </a:lnTo>
                  <a:lnTo>
                    <a:pt x="91" y="737"/>
                  </a:lnTo>
                  <a:lnTo>
                    <a:pt x="94" y="737"/>
                  </a:lnTo>
                  <a:lnTo>
                    <a:pt x="98" y="737"/>
                  </a:lnTo>
                  <a:lnTo>
                    <a:pt x="102" y="736"/>
                  </a:lnTo>
                  <a:lnTo>
                    <a:pt x="105" y="735"/>
                  </a:lnTo>
                  <a:lnTo>
                    <a:pt x="109" y="735"/>
                  </a:lnTo>
                  <a:lnTo>
                    <a:pt x="112" y="734"/>
                  </a:lnTo>
                  <a:lnTo>
                    <a:pt x="116" y="733"/>
                  </a:lnTo>
                  <a:lnTo>
                    <a:pt x="119" y="733"/>
                  </a:lnTo>
                  <a:lnTo>
                    <a:pt x="123" y="733"/>
                  </a:lnTo>
                  <a:lnTo>
                    <a:pt x="127" y="732"/>
                  </a:lnTo>
                  <a:lnTo>
                    <a:pt x="129" y="731"/>
                  </a:lnTo>
                  <a:lnTo>
                    <a:pt x="133" y="731"/>
                  </a:lnTo>
                  <a:lnTo>
                    <a:pt x="136" y="730"/>
                  </a:lnTo>
                  <a:lnTo>
                    <a:pt x="140" y="729"/>
                  </a:lnTo>
                  <a:lnTo>
                    <a:pt x="143" y="729"/>
                  </a:lnTo>
                  <a:lnTo>
                    <a:pt x="147" y="728"/>
                  </a:lnTo>
                  <a:lnTo>
                    <a:pt x="151" y="728"/>
                  </a:lnTo>
                  <a:lnTo>
                    <a:pt x="154" y="727"/>
                  </a:lnTo>
                  <a:lnTo>
                    <a:pt x="158" y="726"/>
                  </a:lnTo>
                  <a:lnTo>
                    <a:pt x="161" y="725"/>
                  </a:lnTo>
                  <a:lnTo>
                    <a:pt x="165" y="724"/>
                  </a:lnTo>
                  <a:lnTo>
                    <a:pt x="168" y="724"/>
                  </a:lnTo>
                  <a:lnTo>
                    <a:pt x="172" y="723"/>
                  </a:lnTo>
                  <a:lnTo>
                    <a:pt x="176" y="722"/>
                  </a:lnTo>
                  <a:lnTo>
                    <a:pt x="179" y="722"/>
                  </a:lnTo>
                  <a:lnTo>
                    <a:pt x="183" y="720"/>
                  </a:lnTo>
                  <a:lnTo>
                    <a:pt x="186" y="720"/>
                  </a:lnTo>
                  <a:lnTo>
                    <a:pt x="190" y="719"/>
                  </a:lnTo>
                  <a:lnTo>
                    <a:pt x="193" y="718"/>
                  </a:lnTo>
                  <a:lnTo>
                    <a:pt x="196" y="717"/>
                  </a:lnTo>
                  <a:lnTo>
                    <a:pt x="200" y="716"/>
                  </a:lnTo>
                  <a:lnTo>
                    <a:pt x="203" y="715"/>
                  </a:lnTo>
                  <a:lnTo>
                    <a:pt x="207" y="714"/>
                  </a:lnTo>
                  <a:lnTo>
                    <a:pt x="210" y="713"/>
                  </a:lnTo>
                  <a:lnTo>
                    <a:pt x="214" y="712"/>
                  </a:lnTo>
                  <a:lnTo>
                    <a:pt x="217" y="711"/>
                  </a:lnTo>
                  <a:lnTo>
                    <a:pt x="221" y="710"/>
                  </a:lnTo>
                  <a:lnTo>
                    <a:pt x="225" y="709"/>
                  </a:lnTo>
                  <a:lnTo>
                    <a:pt x="228" y="707"/>
                  </a:lnTo>
                  <a:lnTo>
                    <a:pt x="232" y="707"/>
                  </a:lnTo>
                  <a:lnTo>
                    <a:pt x="235" y="705"/>
                  </a:lnTo>
                  <a:lnTo>
                    <a:pt x="239" y="704"/>
                  </a:lnTo>
                  <a:lnTo>
                    <a:pt x="242" y="703"/>
                  </a:lnTo>
                  <a:lnTo>
                    <a:pt x="246" y="701"/>
                  </a:lnTo>
                  <a:lnTo>
                    <a:pt x="250" y="700"/>
                  </a:lnTo>
                  <a:lnTo>
                    <a:pt x="252" y="699"/>
                  </a:lnTo>
                  <a:lnTo>
                    <a:pt x="256" y="697"/>
                  </a:lnTo>
                  <a:lnTo>
                    <a:pt x="259" y="696"/>
                  </a:lnTo>
                  <a:lnTo>
                    <a:pt x="263" y="695"/>
                  </a:lnTo>
                  <a:lnTo>
                    <a:pt x="266" y="694"/>
                  </a:lnTo>
                  <a:lnTo>
                    <a:pt x="270" y="692"/>
                  </a:lnTo>
                  <a:lnTo>
                    <a:pt x="274" y="691"/>
                  </a:lnTo>
                  <a:lnTo>
                    <a:pt x="277" y="690"/>
                  </a:lnTo>
                  <a:lnTo>
                    <a:pt x="281" y="688"/>
                  </a:lnTo>
                  <a:lnTo>
                    <a:pt x="284" y="686"/>
                  </a:lnTo>
                  <a:lnTo>
                    <a:pt x="288" y="685"/>
                  </a:lnTo>
                  <a:lnTo>
                    <a:pt x="291" y="683"/>
                  </a:lnTo>
                  <a:lnTo>
                    <a:pt x="295" y="682"/>
                  </a:lnTo>
                  <a:lnTo>
                    <a:pt x="299" y="680"/>
                  </a:lnTo>
                  <a:lnTo>
                    <a:pt x="302" y="678"/>
                  </a:lnTo>
                  <a:lnTo>
                    <a:pt x="306" y="677"/>
                  </a:lnTo>
                  <a:lnTo>
                    <a:pt x="308" y="675"/>
                  </a:lnTo>
                  <a:lnTo>
                    <a:pt x="312" y="674"/>
                  </a:lnTo>
                  <a:lnTo>
                    <a:pt x="315" y="672"/>
                  </a:lnTo>
                  <a:lnTo>
                    <a:pt x="319" y="670"/>
                  </a:lnTo>
                  <a:lnTo>
                    <a:pt x="323" y="669"/>
                  </a:lnTo>
                  <a:lnTo>
                    <a:pt x="326" y="667"/>
                  </a:lnTo>
                  <a:lnTo>
                    <a:pt x="330" y="665"/>
                  </a:lnTo>
                  <a:lnTo>
                    <a:pt x="333" y="663"/>
                  </a:lnTo>
                  <a:lnTo>
                    <a:pt x="337" y="661"/>
                  </a:lnTo>
                  <a:lnTo>
                    <a:pt x="340" y="659"/>
                  </a:lnTo>
                  <a:lnTo>
                    <a:pt x="344" y="657"/>
                  </a:lnTo>
                  <a:lnTo>
                    <a:pt x="348" y="655"/>
                  </a:lnTo>
                  <a:lnTo>
                    <a:pt x="351" y="653"/>
                  </a:lnTo>
                  <a:lnTo>
                    <a:pt x="355" y="651"/>
                  </a:lnTo>
                  <a:lnTo>
                    <a:pt x="358" y="649"/>
                  </a:lnTo>
                  <a:lnTo>
                    <a:pt x="362" y="646"/>
                  </a:lnTo>
                  <a:lnTo>
                    <a:pt x="365" y="644"/>
                  </a:lnTo>
                  <a:lnTo>
                    <a:pt x="369" y="642"/>
                  </a:lnTo>
                  <a:lnTo>
                    <a:pt x="373" y="641"/>
                  </a:lnTo>
                  <a:lnTo>
                    <a:pt x="376" y="638"/>
                  </a:lnTo>
                  <a:lnTo>
                    <a:pt x="380" y="636"/>
                  </a:lnTo>
                  <a:lnTo>
                    <a:pt x="382" y="633"/>
                  </a:lnTo>
                  <a:lnTo>
                    <a:pt x="386" y="631"/>
                  </a:lnTo>
                  <a:lnTo>
                    <a:pt x="389" y="629"/>
                  </a:lnTo>
                  <a:lnTo>
                    <a:pt x="393" y="626"/>
                  </a:lnTo>
                  <a:lnTo>
                    <a:pt x="397" y="623"/>
                  </a:lnTo>
                  <a:lnTo>
                    <a:pt x="400" y="621"/>
                  </a:lnTo>
                  <a:lnTo>
                    <a:pt x="404" y="619"/>
                  </a:lnTo>
                  <a:lnTo>
                    <a:pt x="407" y="616"/>
                  </a:lnTo>
                  <a:lnTo>
                    <a:pt x="411" y="614"/>
                  </a:lnTo>
                  <a:lnTo>
                    <a:pt x="414" y="611"/>
                  </a:lnTo>
                  <a:lnTo>
                    <a:pt x="418" y="608"/>
                  </a:lnTo>
                  <a:lnTo>
                    <a:pt x="422" y="606"/>
                  </a:lnTo>
                  <a:lnTo>
                    <a:pt x="425" y="603"/>
                  </a:lnTo>
                  <a:lnTo>
                    <a:pt x="429" y="601"/>
                  </a:lnTo>
                  <a:lnTo>
                    <a:pt x="432" y="597"/>
                  </a:lnTo>
                  <a:lnTo>
                    <a:pt x="436" y="595"/>
                  </a:lnTo>
                  <a:lnTo>
                    <a:pt x="439" y="592"/>
                  </a:lnTo>
                  <a:lnTo>
                    <a:pt x="442" y="589"/>
                  </a:lnTo>
                  <a:lnTo>
                    <a:pt x="446" y="586"/>
                  </a:lnTo>
                  <a:lnTo>
                    <a:pt x="449" y="583"/>
                  </a:lnTo>
                  <a:lnTo>
                    <a:pt x="453" y="580"/>
                  </a:lnTo>
                  <a:lnTo>
                    <a:pt x="456" y="577"/>
                  </a:lnTo>
                  <a:lnTo>
                    <a:pt x="460" y="574"/>
                  </a:lnTo>
                  <a:lnTo>
                    <a:pt x="463" y="571"/>
                  </a:lnTo>
                  <a:lnTo>
                    <a:pt x="467" y="568"/>
                  </a:lnTo>
                  <a:lnTo>
                    <a:pt x="471" y="565"/>
                  </a:lnTo>
                  <a:lnTo>
                    <a:pt x="474" y="561"/>
                  </a:lnTo>
                  <a:lnTo>
                    <a:pt x="478" y="559"/>
                  </a:lnTo>
                  <a:lnTo>
                    <a:pt x="481" y="555"/>
                  </a:lnTo>
                  <a:lnTo>
                    <a:pt x="485" y="552"/>
                  </a:lnTo>
                  <a:lnTo>
                    <a:pt x="488" y="548"/>
                  </a:lnTo>
                  <a:lnTo>
                    <a:pt x="492" y="545"/>
                  </a:lnTo>
                  <a:lnTo>
                    <a:pt x="496" y="542"/>
                  </a:lnTo>
                  <a:lnTo>
                    <a:pt x="498" y="538"/>
                  </a:lnTo>
                  <a:lnTo>
                    <a:pt x="502" y="535"/>
                  </a:lnTo>
                  <a:lnTo>
                    <a:pt x="505" y="531"/>
                  </a:lnTo>
                  <a:lnTo>
                    <a:pt x="509" y="528"/>
                  </a:lnTo>
                  <a:lnTo>
                    <a:pt x="512" y="524"/>
                  </a:lnTo>
                  <a:lnTo>
                    <a:pt x="516" y="521"/>
                  </a:lnTo>
                  <a:lnTo>
                    <a:pt x="520" y="518"/>
                  </a:lnTo>
                  <a:lnTo>
                    <a:pt x="523" y="514"/>
                  </a:lnTo>
                  <a:lnTo>
                    <a:pt x="527" y="510"/>
                  </a:lnTo>
                  <a:lnTo>
                    <a:pt x="530" y="506"/>
                  </a:lnTo>
                  <a:lnTo>
                    <a:pt x="534" y="502"/>
                  </a:lnTo>
                  <a:lnTo>
                    <a:pt x="537" y="499"/>
                  </a:lnTo>
                  <a:lnTo>
                    <a:pt x="541" y="495"/>
                  </a:lnTo>
                  <a:lnTo>
                    <a:pt x="545" y="491"/>
                  </a:lnTo>
                  <a:lnTo>
                    <a:pt x="548" y="487"/>
                  </a:lnTo>
                  <a:lnTo>
                    <a:pt x="552" y="483"/>
                  </a:lnTo>
                  <a:lnTo>
                    <a:pt x="555" y="480"/>
                  </a:lnTo>
                  <a:lnTo>
                    <a:pt x="559" y="476"/>
                  </a:lnTo>
                  <a:lnTo>
                    <a:pt x="562" y="472"/>
                  </a:lnTo>
                  <a:lnTo>
                    <a:pt x="565" y="468"/>
                  </a:lnTo>
                  <a:lnTo>
                    <a:pt x="569" y="464"/>
                  </a:lnTo>
                  <a:lnTo>
                    <a:pt x="572" y="460"/>
                  </a:lnTo>
                  <a:lnTo>
                    <a:pt x="576" y="455"/>
                  </a:lnTo>
                  <a:lnTo>
                    <a:pt x="579" y="451"/>
                  </a:lnTo>
                  <a:lnTo>
                    <a:pt x="583" y="448"/>
                  </a:lnTo>
                  <a:lnTo>
                    <a:pt x="586" y="444"/>
                  </a:lnTo>
                  <a:lnTo>
                    <a:pt x="590" y="439"/>
                  </a:lnTo>
                  <a:lnTo>
                    <a:pt x="594" y="435"/>
                  </a:lnTo>
                  <a:lnTo>
                    <a:pt x="597" y="430"/>
                  </a:lnTo>
                  <a:lnTo>
                    <a:pt x="601" y="427"/>
                  </a:lnTo>
                  <a:lnTo>
                    <a:pt x="604" y="422"/>
                  </a:lnTo>
                  <a:lnTo>
                    <a:pt x="608" y="418"/>
                  </a:lnTo>
                  <a:lnTo>
                    <a:pt x="611" y="413"/>
                  </a:lnTo>
                  <a:lnTo>
                    <a:pt x="615" y="409"/>
                  </a:lnTo>
                  <a:lnTo>
                    <a:pt x="618" y="405"/>
                  </a:lnTo>
                  <a:lnTo>
                    <a:pt x="622" y="400"/>
                  </a:lnTo>
                  <a:lnTo>
                    <a:pt x="626" y="396"/>
                  </a:lnTo>
                  <a:lnTo>
                    <a:pt x="629" y="392"/>
                  </a:lnTo>
                  <a:lnTo>
                    <a:pt x="632" y="387"/>
                  </a:lnTo>
                  <a:lnTo>
                    <a:pt x="635" y="383"/>
                  </a:lnTo>
                  <a:lnTo>
                    <a:pt x="639" y="379"/>
                  </a:lnTo>
                  <a:lnTo>
                    <a:pt x="643" y="374"/>
                  </a:lnTo>
                  <a:lnTo>
                    <a:pt x="646" y="370"/>
                  </a:lnTo>
                  <a:lnTo>
                    <a:pt x="650" y="365"/>
                  </a:lnTo>
                  <a:lnTo>
                    <a:pt x="653" y="360"/>
                  </a:lnTo>
                  <a:lnTo>
                    <a:pt x="657" y="356"/>
                  </a:lnTo>
                  <a:lnTo>
                    <a:pt x="660" y="352"/>
                  </a:lnTo>
                  <a:lnTo>
                    <a:pt x="664" y="347"/>
                  </a:lnTo>
                  <a:lnTo>
                    <a:pt x="668" y="343"/>
                  </a:lnTo>
                  <a:lnTo>
                    <a:pt x="671" y="338"/>
                  </a:lnTo>
                  <a:lnTo>
                    <a:pt x="675" y="334"/>
                  </a:lnTo>
                  <a:lnTo>
                    <a:pt x="678" y="329"/>
                  </a:lnTo>
                  <a:lnTo>
                    <a:pt x="682" y="325"/>
                  </a:lnTo>
                  <a:lnTo>
                    <a:pt x="685" y="320"/>
                  </a:lnTo>
                  <a:lnTo>
                    <a:pt x="688" y="315"/>
                  </a:lnTo>
                  <a:lnTo>
                    <a:pt x="692" y="311"/>
                  </a:lnTo>
                  <a:lnTo>
                    <a:pt x="695" y="306"/>
                  </a:lnTo>
                  <a:lnTo>
                    <a:pt x="699" y="302"/>
                  </a:lnTo>
                  <a:lnTo>
                    <a:pt x="702" y="297"/>
                  </a:lnTo>
                  <a:lnTo>
                    <a:pt x="706" y="292"/>
                  </a:lnTo>
                  <a:lnTo>
                    <a:pt x="709" y="288"/>
                  </a:lnTo>
                  <a:lnTo>
                    <a:pt x="713" y="283"/>
                  </a:lnTo>
                  <a:lnTo>
                    <a:pt x="717" y="279"/>
                  </a:lnTo>
                  <a:lnTo>
                    <a:pt x="720" y="274"/>
                  </a:lnTo>
                  <a:lnTo>
                    <a:pt x="724" y="270"/>
                  </a:lnTo>
                  <a:lnTo>
                    <a:pt x="727" y="265"/>
                  </a:lnTo>
                  <a:lnTo>
                    <a:pt x="731" y="260"/>
                  </a:lnTo>
                  <a:lnTo>
                    <a:pt x="734" y="256"/>
                  </a:lnTo>
                  <a:lnTo>
                    <a:pt x="738" y="251"/>
                  </a:lnTo>
                  <a:lnTo>
                    <a:pt x="741" y="247"/>
                  </a:lnTo>
                  <a:lnTo>
                    <a:pt x="745" y="242"/>
                  </a:lnTo>
                  <a:lnTo>
                    <a:pt x="748" y="237"/>
                  </a:lnTo>
                  <a:lnTo>
                    <a:pt x="751" y="233"/>
                  </a:lnTo>
                  <a:lnTo>
                    <a:pt x="755" y="229"/>
                  </a:lnTo>
                  <a:lnTo>
                    <a:pt x="758" y="224"/>
                  </a:lnTo>
                  <a:lnTo>
                    <a:pt x="762" y="220"/>
                  </a:lnTo>
                  <a:lnTo>
                    <a:pt x="766" y="215"/>
                  </a:lnTo>
                  <a:lnTo>
                    <a:pt x="769" y="211"/>
                  </a:lnTo>
                  <a:lnTo>
                    <a:pt x="773" y="207"/>
                  </a:lnTo>
                  <a:lnTo>
                    <a:pt x="776" y="202"/>
                  </a:lnTo>
                  <a:lnTo>
                    <a:pt x="780" y="198"/>
                  </a:lnTo>
                  <a:lnTo>
                    <a:pt x="783" y="194"/>
                  </a:lnTo>
                  <a:lnTo>
                    <a:pt x="787" y="189"/>
                  </a:lnTo>
                  <a:lnTo>
                    <a:pt x="790" y="185"/>
                  </a:lnTo>
                  <a:lnTo>
                    <a:pt x="794" y="181"/>
                  </a:lnTo>
                  <a:lnTo>
                    <a:pt x="798" y="176"/>
                  </a:lnTo>
                  <a:lnTo>
                    <a:pt x="801" y="172"/>
                  </a:lnTo>
                  <a:lnTo>
                    <a:pt x="805" y="168"/>
                  </a:lnTo>
                  <a:lnTo>
                    <a:pt x="808" y="164"/>
                  </a:lnTo>
                  <a:lnTo>
                    <a:pt x="812" y="160"/>
                  </a:lnTo>
                  <a:lnTo>
                    <a:pt x="815" y="156"/>
                  </a:lnTo>
                  <a:lnTo>
                    <a:pt x="818" y="151"/>
                  </a:lnTo>
                  <a:lnTo>
                    <a:pt x="822" y="147"/>
                  </a:lnTo>
                  <a:lnTo>
                    <a:pt x="825" y="143"/>
                  </a:lnTo>
                  <a:lnTo>
                    <a:pt x="829" y="139"/>
                  </a:lnTo>
                  <a:lnTo>
                    <a:pt x="832" y="135"/>
                  </a:lnTo>
                  <a:lnTo>
                    <a:pt x="836" y="132"/>
                  </a:lnTo>
                  <a:lnTo>
                    <a:pt x="840" y="128"/>
                  </a:lnTo>
                  <a:lnTo>
                    <a:pt x="843" y="124"/>
                  </a:lnTo>
                  <a:lnTo>
                    <a:pt x="847" y="120"/>
                  </a:lnTo>
                  <a:lnTo>
                    <a:pt x="850" y="116"/>
                  </a:lnTo>
                  <a:lnTo>
                    <a:pt x="854" y="113"/>
                  </a:lnTo>
                  <a:lnTo>
                    <a:pt x="857" y="109"/>
                  </a:lnTo>
                  <a:lnTo>
                    <a:pt x="861" y="106"/>
                  </a:lnTo>
                  <a:lnTo>
                    <a:pt x="864" y="102"/>
                  </a:lnTo>
                  <a:lnTo>
                    <a:pt x="868" y="99"/>
                  </a:lnTo>
                  <a:lnTo>
                    <a:pt x="872" y="95"/>
                  </a:lnTo>
                  <a:lnTo>
                    <a:pt x="875" y="92"/>
                  </a:lnTo>
                  <a:lnTo>
                    <a:pt x="878" y="88"/>
                  </a:lnTo>
                  <a:lnTo>
                    <a:pt x="881" y="85"/>
                  </a:lnTo>
                  <a:lnTo>
                    <a:pt x="885" y="82"/>
                  </a:lnTo>
                  <a:lnTo>
                    <a:pt x="889" y="79"/>
                  </a:lnTo>
                  <a:lnTo>
                    <a:pt x="892" y="75"/>
                  </a:lnTo>
                  <a:lnTo>
                    <a:pt x="896" y="73"/>
                  </a:lnTo>
                  <a:lnTo>
                    <a:pt x="899" y="69"/>
                  </a:lnTo>
                  <a:lnTo>
                    <a:pt x="903" y="66"/>
                  </a:lnTo>
                  <a:lnTo>
                    <a:pt x="906" y="63"/>
                  </a:lnTo>
                  <a:lnTo>
                    <a:pt x="910" y="60"/>
                  </a:lnTo>
                  <a:lnTo>
                    <a:pt x="913" y="58"/>
                  </a:lnTo>
                  <a:lnTo>
                    <a:pt x="917" y="55"/>
                  </a:lnTo>
                  <a:lnTo>
                    <a:pt x="921" y="52"/>
                  </a:lnTo>
                  <a:lnTo>
                    <a:pt x="924" y="50"/>
                  </a:lnTo>
                  <a:lnTo>
                    <a:pt x="928" y="47"/>
                  </a:lnTo>
                  <a:lnTo>
                    <a:pt x="931" y="44"/>
                  </a:lnTo>
                  <a:lnTo>
                    <a:pt x="934" y="42"/>
                  </a:lnTo>
                  <a:lnTo>
                    <a:pt x="938" y="40"/>
                  </a:lnTo>
                  <a:lnTo>
                    <a:pt x="941" y="37"/>
                  </a:lnTo>
                  <a:lnTo>
                    <a:pt x="945" y="35"/>
                  </a:lnTo>
                  <a:lnTo>
                    <a:pt x="948" y="33"/>
                  </a:lnTo>
                  <a:lnTo>
                    <a:pt x="952" y="31"/>
                  </a:lnTo>
                  <a:lnTo>
                    <a:pt x="955" y="29"/>
                  </a:lnTo>
                  <a:lnTo>
                    <a:pt x="959" y="27"/>
                  </a:lnTo>
                  <a:lnTo>
                    <a:pt x="963" y="25"/>
                  </a:lnTo>
                  <a:lnTo>
                    <a:pt x="966" y="23"/>
                  </a:lnTo>
                  <a:lnTo>
                    <a:pt x="970" y="21"/>
                  </a:lnTo>
                  <a:lnTo>
                    <a:pt x="973" y="20"/>
                  </a:lnTo>
                  <a:lnTo>
                    <a:pt x="977" y="18"/>
                  </a:lnTo>
                  <a:lnTo>
                    <a:pt x="980" y="16"/>
                  </a:lnTo>
                  <a:lnTo>
                    <a:pt x="984" y="14"/>
                  </a:lnTo>
                  <a:lnTo>
                    <a:pt x="987" y="13"/>
                  </a:lnTo>
                  <a:lnTo>
                    <a:pt x="991" y="12"/>
                  </a:lnTo>
                  <a:lnTo>
                    <a:pt x="995" y="10"/>
                  </a:lnTo>
                  <a:lnTo>
                    <a:pt x="998" y="9"/>
                  </a:lnTo>
                  <a:lnTo>
                    <a:pt x="1001" y="8"/>
                  </a:lnTo>
                  <a:lnTo>
                    <a:pt x="1004" y="7"/>
                  </a:lnTo>
                  <a:lnTo>
                    <a:pt x="1008" y="6"/>
                  </a:lnTo>
                  <a:lnTo>
                    <a:pt x="1012" y="5"/>
                  </a:lnTo>
                  <a:lnTo>
                    <a:pt x="1015" y="4"/>
                  </a:lnTo>
                  <a:lnTo>
                    <a:pt x="1019" y="3"/>
                  </a:lnTo>
                  <a:lnTo>
                    <a:pt x="1022" y="3"/>
                  </a:lnTo>
                  <a:lnTo>
                    <a:pt x="1026" y="2"/>
                  </a:lnTo>
                  <a:lnTo>
                    <a:pt x="1029" y="1"/>
                  </a:lnTo>
                  <a:lnTo>
                    <a:pt x="1033" y="1"/>
                  </a:lnTo>
                  <a:lnTo>
                    <a:pt x="1036" y="1"/>
                  </a:lnTo>
                  <a:lnTo>
                    <a:pt x="1040" y="1"/>
                  </a:lnTo>
                  <a:lnTo>
                    <a:pt x="1044" y="0"/>
                  </a:lnTo>
                  <a:lnTo>
                    <a:pt x="1047" y="0"/>
                  </a:lnTo>
                  <a:lnTo>
                    <a:pt x="1051" y="0"/>
                  </a:lnTo>
                  <a:lnTo>
                    <a:pt x="1054" y="0"/>
                  </a:lnTo>
                  <a:lnTo>
                    <a:pt x="1058" y="0"/>
                  </a:lnTo>
                  <a:lnTo>
                    <a:pt x="1061" y="0"/>
                  </a:lnTo>
                  <a:lnTo>
                    <a:pt x="1065" y="0"/>
                  </a:lnTo>
                  <a:lnTo>
                    <a:pt x="1068" y="1"/>
                  </a:lnTo>
                  <a:lnTo>
                    <a:pt x="1071" y="1"/>
                  </a:lnTo>
                  <a:lnTo>
                    <a:pt x="1075" y="1"/>
                  </a:lnTo>
                  <a:lnTo>
                    <a:pt x="1078" y="1"/>
                  </a:lnTo>
                  <a:lnTo>
                    <a:pt x="1082" y="2"/>
                  </a:lnTo>
                  <a:lnTo>
                    <a:pt x="1085" y="3"/>
                  </a:lnTo>
                  <a:lnTo>
                    <a:pt x="1089" y="3"/>
                  </a:lnTo>
                  <a:lnTo>
                    <a:pt x="1093" y="4"/>
                  </a:lnTo>
                  <a:lnTo>
                    <a:pt x="1096" y="5"/>
                  </a:lnTo>
                  <a:lnTo>
                    <a:pt x="1100" y="6"/>
                  </a:lnTo>
                  <a:lnTo>
                    <a:pt x="1103" y="7"/>
                  </a:lnTo>
                  <a:lnTo>
                    <a:pt x="1107" y="8"/>
                  </a:lnTo>
                  <a:lnTo>
                    <a:pt x="1110" y="9"/>
                  </a:lnTo>
                  <a:lnTo>
                    <a:pt x="1114" y="10"/>
                  </a:lnTo>
                  <a:lnTo>
                    <a:pt x="1118" y="12"/>
                  </a:lnTo>
                  <a:lnTo>
                    <a:pt x="1121" y="13"/>
                  </a:lnTo>
                  <a:lnTo>
                    <a:pt x="1124" y="14"/>
                  </a:lnTo>
                  <a:lnTo>
                    <a:pt x="1127" y="16"/>
                  </a:lnTo>
                  <a:lnTo>
                    <a:pt x="1131" y="18"/>
                  </a:lnTo>
                  <a:lnTo>
                    <a:pt x="1135" y="20"/>
                  </a:lnTo>
                  <a:lnTo>
                    <a:pt x="1138" y="21"/>
                  </a:lnTo>
                  <a:lnTo>
                    <a:pt x="1142" y="23"/>
                  </a:lnTo>
                  <a:lnTo>
                    <a:pt x="1145" y="25"/>
                  </a:lnTo>
                  <a:lnTo>
                    <a:pt x="1149" y="27"/>
                  </a:lnTo>
                  <a:lnTo>
                    <a:pt x="1152" y="29"/>
                  </a:lnTo>
                  <a:lnTo>
                    <a:pt x="1156" y="31"/>
                  </a:lnTo>
                  <a:lnTo>
                    <a:pt x="1159" y="33"/>
                  </a:lnTo>
                  <a:lnTo>
                    <a:pt x="1163" y="35"/>
                  </a:lnTo>
                  <a:lnTo>
                    <a:pt x="1167" y="37"/>
                  </a:lnTo>
                  <a:lnTo>
                    <a:pt x="1170" y="40"/>
                  </a:lnTo>
                  <a:lnTo>
                    <a:pt x="1174" y="42"/>
                  </a:lnTo>
                  <a:lnTo>
                    <a:pt x="1177" y="44"/>
                  </a:lnTo>
                  <a:lnTo>
                    <a:pt x="1181" y="47"/>
                  </a:lnTo>
                  <a:lnTo>
                    <a:pt x="1184" y="50"/>
                  </a:lnTo>
                  <a:lnTo>
                    <a:pt x="1187" y="52"/>
                  </a:lnTo>
                  <a:lnTo>
                    <a:pt x="1191" y="55"/>
                  </a:lnTo>
                  <a:lnTo>
                    <a:pt x="1194" y="58"/>
                  </a:lnTo>
                  <a:lnTo>
                    <a:pt x="1198" y="60"/>
                  </a:lnTo>
                  <a:lnTo>
                    <a:pt x="1201" y="63"/>
                  </a:lnTo>
                  <a:lnTo>
                    <a:pt x="1205" y="66"/>
                  </a:lnTo>
                  <a:lnTo>
                    <a:pt x="1208" y="69"/>
                  </a:lnTo>
                  <a:lnTo>
                    <a:pt x="1212" y="73"/>
                  </a:lnTo>
                  <a:lnTo>
                    <a:pt x="1216" y="75"/>
                  </a:lnTo>
                  <a:lnTo>
                    <a:pt x="1219" y="79"/>
                  </a:lnTo>
                  <a:lnTo>
                    <a:pt x="1223" y="82"/>
                  </a:lnTo>
                  <a:lnTo>
                    <a:pt x="1226" y="85"/>
                  </a:lnTo>
                  <a:lnTo>
                    <a:pt x="1230" y="88"/>
                  </a:lnTo>
                  <a:lnTo>
                    <a:pt x="1233" y="92"/>
                  </a:lnTo>
                  <a:lnTo>
                    <a:pt x="1237" y="95"/>
                  </a:lnTo>
                  <a:lnTo>
                    <a:pt x="1241" y="99"/>
                  </a:lnTo>
                  <a:lnTo>
                    <a:pt x="1244" y="102"/>
                  </a:lnTo>
                  <a:lnTo>
                    <a:pt x="1248" y="106"/>
                  </a:lnTo>
                  <a:lnTo>
                    <a:pt x="1251" y="109"/>
                  </a:lnTo>
                  <a:lnTo>
                    <a:pt x="1254" y="113"/>
                  </a:lnTo>
                  <a:lnTo>
                    <a:pt x="1257" y="116"/>
                  </a:lnTo>
                  <a:lnTo>
                    <a:pt x="1261" y="120"/>
                  </a:lnTo>
                  <a:lnTo>
                    <a:pt x="1265" y="124"/>
                  </a:lnTo>
                  <a:lnTo>
                    <a:pt x="1268" y="128"/>
                  </a:lnTo>
                  <a:lnTo>
                    <a:pt x="1272" y="132"/>
                  </a:lnTo>
                  <a:lnTo>
                    <a:pt x="1275" y="135"/>
                  </a:lnTo>
                  <a:lnTo>
                    <a:pt x="1279" y="139"/>
                  </a:lnTo>
                  <a:lnTo>
                    <a:pt x="1282" y="143"/>
                  </a:lnTo>
                  <a:lnTo>
                    <a:pt x="1286" y="147"/>
                  </a:lnTo>
                  <a:lnTo>
                    <a:pt x="1290" y="151"/>
                  </a:lnTo>
                  <a:lnTo>
                    <a:pt x="1293" y="156"/>
                  </a:lnTo>
                  <a:lnTo>
                    <a:pt x="1297" y="160"/>
                  </a:lnTo>
                  <a:lnTo>
                    <a:pt x="1300" y="164"/>
                  </a:lnTo>
                  <a:lnTo>
                    <a:pt x="1304" y="168"/>
                  </a:lnTo>
                  <a:lnTo>
                    <a:pt x="1307" y="172"/>
                  </a:lnTo>
                  <a:lnTo>
                    <a:pt x="1311" y="176"/>
                  </a:lnTo>
                  <a:lnTo>
                    <a:pt x="1314" y="181"/>
                  </a:lnTo>
                  <a:lnTo>
                    <a:pt x="1317" y="185"/>
                  </a:lnTo>
                  <a:lnTo>
                    <a:pt x="1321" y="189"/>
                  </a:lnTo>
                  <a:lnTo>
                    <a:pt x="1324" y="194"/>
                  </a:lnTo>
                  <a:lnTo>
                    <a:pt x="1328" y="198"/>
                  </a:lnTo>
                  <a:lnTo>
                    <a:pt x="1331" y="202"/>
                  </a:lnTo>
                  <a:lnTo>
                    <a:pt x="1335" y="207"/>
                  </a:lnTo>
                  <a:lnTo>
                    <a:pt x="1339" y="211"/>
                  </a:lnTo>
                  <a:lnTo>
                    <a:pt x="1342" y="215"/>
                  </a:lnTo>
                  <a:lnTo>
                    <a:pt x="1346" y="220"/>
                  </a:lnTo>
                  <a:lnTo>
                    <a:pt x="1349" y="224"/>
                  </a:lnTo>
                  <a:lnTo>
                    <a:pt x="1353" y="229"/>
                  </a:lnTo>
                  <a:lnTo>
                    <a:pt x="1356" y="233"/>
                  </a:lnTo>
                  <a:lnTo>
                    <a:pt x="1360" y="237"/>
                  </a:lnTo>
                  <a:lnTo>
                    <a:pt x="1364" y="242"/>
                  </a:lnTo>
                  <a:lnTo>
                    <a:pt x="1367" y="247"/>
                  </a:lnTo>
                  <a:lnTo>
                    <a:pt x="1370" y="251"/>
                  </a:lnTo>
                  <a:lnTo>
                    <a:pt x="1373" y="256"/>
                  </a:lnTo>
                  <a:lnTo>
                    <a:pt x="1377" y="260"/>
                  </a:lnTo>
                  <a:lnTo>
                    <a:pt x="1380" y="265"/>
                  </a:lnTo>
                  <a:lnTo>
                    <a:pt x="1384" y="270"/>
                  </a:lnTo>
                  <a:lnTo>
                    <a:pt x="1388" y="274"/>
                  </a:lnTo>
                  <a:lnTo>
                    <a:pt x="1391" y="279"/>
                  </a:lnTo>
                  <a:lnTo>
                    <a:pt x="1395" y="283"/>
                  </a:lnTo>
                  <a:lnTo>
                    <a:pt x="1398" y="288"/>
                  </a:lnTo>
                  <a:lnTo>
                    <a:pt x="1402" y="292"/>
                  </a:lnTo>
                  <a:lnTo>
                    <a:pt x="1405" y="297"/>
                  </a:lnTo>
                  <a:lnTo>
                    <a:pt x="1409" y="302"/>
                  </a:lnTo>
                  <a:lnTo>
                    <a:pt x="1413" y="306"/>
                  </a:lnTo>
                  <a:lnTo>
                    <a:pt x="1416" y="311"/>
                  </a:lnTo>
                  <a:lnTo>
                    <a:pt x="1420" y="315"/>
                  </a:lnTo>
                  <a:lnTo>
                    <a:pt x="1423" y="320"/>
                  </a:lnTo>
                  <a:lnTo>
                    <a:pt x="1427" y="325"/>
                  </a:lnTo>
                  <a:lnTo>
                    <a:pt x="1430" y="329"/>
                  </a:lnTo>
                  <a:lnTo>
                    <a:pt x="1434" y="334"/>
                  </a:lnTo>
                  <a:lnTo>
                    <a:pt x="1437" y="338"/>
                  </a:lnTo>
                  <a:lnTo>
                    <a:pt x="1440" y="343"/>
                  </a:lnTo>
                  <a:lnTo>
                    <a:pt x="1444" y="347"/>
                  </a:lnTo>
                  <a:lnTo>
                    <a:pt x="1447" y="352"/>
                  </a:lnTo>
                  <a:lnTo>
                    <a:pt x="1451" y="356"/>
                  </a:lnTo>
                  <a:lnTo>
                    <a:pt x="1454" y="360"/>
                  </a:lnTo>
                  <a:lnTo>
                    <a:pt x="1458" y="365"/>
                  </a:lnTo>
                  <a:lnTo>
                    <a:pt x="1462" y="370"/>
                  </a:lnTo>
                  <a:lnTo>
                    <a:pt x="1465" y="374"/>
                  </a:lnTo>
                  <a:lnTo>
                    <a:pt x="1469" y="379"/>
                  </a:lnTo>
                  <a:lnTo>
                    <a:pt x="1472" y="383"/>
                  </a:lnTo>
                  <a:lnTo>
                    <a:pt x="1476" y="387"/>
                  </a:lnTo>
                  <a:lnTo>
                    <a:pt x="1479" y="392"/>
                  </a:lnTo>
                  <a:lnTo>
                    <a:pt x="1483" y="396"/>
                  </a:lnTo>
                  <a:lnTo>
                    <a:pt x="1487" y="400"/>
                  </a:lnTo>
                  <a:lnTo>
                    <a:pt x="1490" y="405"/>
                  </a:lnTo>
                  <a:lnTo>
                    <a:pt x="1494" y="409"/>
                  </a:lnTo>
                  <a:lnTo>
                    <a:pt x="1497" y="413"/>
                  </a:lnTo>
                  <a:lnTo>
                    <a:pt x="1501" y="418"/>
                  </a:lnTo>
                  <a:lnTo>
                    <a:pt x="1503" y="422"/>
                  </a:lnTo>
                  <a:lnTo>
                    <a:pt x="1507" y="427"/>
                  </a:lnTo>
                  <a:lnTo>
                    <a:pt x="1511" y="430"/>
                  </a:lnTo>
                  <a:lnTo>
                    <a:pt x="1514" y="435"/>
                  </a:lnTo>
                  <a:lnTo>
                    <a:pt x="1518" y="439"/>
                  </a:lnTo>
                  <a:lnTo>
                    <a:pt x="1521" y="444"/>
                  </a:lnTo>
                  <a:lnTo>
                    <a:pt x="1525" y="448"/>
                  </a:lnTo>
                  <a:lnTo>
                    <a:pt x="1528" y="451"/>
                  </a:lnTo>
                  <a:lnTo>
                    <a:pt x="1532" y="455"/>
                  </a:lnTo>
                  <a:lnTo>
                    <a:pt x="1536" y="460"/>
                  </a:lnTo>
                  <a:lnTo>
                    <a:pt x="1539" y="464"/>
                  </a:lnTo>
                  <a:lnTo>
                    <a:pt x="1543" y="468"/>
                  </a:lnTo>
                  <a:lnTo>
                    <a:pt x="1546" y="472"/>
                  </a:lnTo>
                  <a:lnTo>
                    <a:pt x="1550" y="476"/>
                  </a:lnTo>
                  <a:lnTo>
                    <a:pt x="1553" y="480"/>
                  </a:lnTo>
                  <a:lnTo>
                    <a:pt x="1557" y="483"/>
                  </a:lnTo>
                  <a:lnTo>
                    <a:pt x="1560" y="487"/>
                  </a:lnTo>
                  <a:lnTo>
                    <a:pt x="1563" y="491"/>
                  </a:lnTo>
                  <a:lnTo>
                    <a:pt x="1567" y="495"/>
                  </a:lnTo>
                  <a:lnTo>
                    <a:pt x="1570" y="499"/>
                  </a:lnTo>
                  <a:lnTo>
                    <a:pt x="1574" y="502"/>
                  </a:lnTo>
                  <a:lnTo>
                    <a:pt x="1577" y="506"/>
                  </a:lnTo>
                  <a:lnTo>
                    <a:pt x="1581" y="510"/>
                  </a:lnTo>
                  <a:lnTo>
                    <a:pt x="1585" y="514"/>
                  </a:lnTo>
                  <a:lnTo>
                    <a:pt x="1588" y="518"/>
                  </a:lnTo>
                  <a:lnTo>
                    <a:pt x="1592" y="521"/>
                  </a:lnTo>
                  <a:lnTo>
                    <a:pt x="1595" y="524"/>
                  </a:lnTo>
                  <a:lnTo>
                    <a:pt x="1599" y="528"/>
                  </a:lnTo>
                  <a:lnTo>
                    <a:pt x="1602" y="531"/>
                  </a:lnTo>
                  <a:lnTo>
                    <a:pt x="1606" y="535"/>
                  </a:lnTo>
                  <a:lnTo>
                    <a:pt x="1610" y="538"/>
                  </a:lnTo>
                  <a:lnTo>
                    <a:pt x="1613" y="542"/>
                  </a:lnTo>
                  <a:lnTo>
                    <a:pt x="1617" y="545"/>
                  </a:lnTo>
                  <a:lnTo>
                    <a:pt x="1619" y="548"/>
                  </a:lnTo>
                  <a:lnTo>
                    <a:pt x="1623" y="552"/>
                  </a:lnTo>
                  <a:lnTo>
                    <a:pt x="1626" y="555"/>
                  </a:lnTo>
                  <a:lnTo>
                    <a:pt x="1630" y="559"/>
                  </a:lnTo>
                  <a:lnTo>
                    <a:pt x="1634" y="561"/>
                  </a:lnTo>
                  <a:lnTo>
                    <a:pt x="1637" y="565"/>
                  </a:lnTo>
                  <a:lnTo>
                    <a:pt x="1641" y="568"/>
                  </a:lnTo>
                  <a:lnTo>
                    <a:pt x="1644" y="571"/>
                  </a:lnTo>
                  <a:lnTo>
                    <a:pt x="1648" y="574"/>
                  </a:lnTo>
                  <a:lnTo>
                    <a:pt x="1651" y="577"/>
                  </a:lnTo>
                  <a:lnTo>
                    <a:pt x="1655" y="580"/>
                  </a:lnTo>
                  <a:lnTo>
                    <a:pt x="1659" y="583"/>
                  </a:lnTo>
                  <a:lnTo>
                    <a:pt x="1662" y="586"/>
                  </a:lnTo>
                  <a:lnTo>
                    <a:pt x="1666" y="589"/>
                  </a:lnTo>
                  <a:lnTo>
                    <a:pt x="1669" y="592"/>
                  </a:lnTo>
                  <a:lnTo>
                    <a:pt x="1673" y="595"/>
                  </a:lnTo>
                  <a:lnTo>
                    <a:pt x="1676" y="597"/>
                  </a:lnTo>
                  <a:lnTo>
                    <a:pt x="1680" y="601"/>
                  </a:lnTo>
                  <a:lnTo>
                    <a:pt x="1683" y="603"/>
                  </a:lnTo>
                  <a:lnTo>
                    <a:pt x="1687" y="606"/>
                  </a:lnTo>
                  <a:lnTo>
                    <a:pt x="1691" y="608"/>
                  </a:lnTo>
                  <a:lnTo>
                    <a:pt x="1693" y="611"/>
                  </a:lnTo>
                  <a:lnTo>
                    <a:pt x="1697" y="614"/>
                  </a:lnTo>
                  <a:lnTo>
                    <a:pt x="1700" y="616"/>
                  </a:lnTo>
                  <a:lnTo>
                    <a:pt x="1704" y="619"/>
                  </a:lnTo>
                  <a:lnTo>
                    <a:pt x="1708" y="621"/>
                  </a:lnTo>
                  <a:lnTo>
                    <a:pt x="1711" y="623"/>
                  </a:lnTo>
                  <a:lnTo>
                    <a:pt x="1715" y="626"/>
                  </a:lnTo>
                  <a:lnTo>
                    <a:pt x="1718" y="629"/>
                  </a:lnTo>
                  <a:lnTo>
                    <a:pt x="1722" y="631"/>
                  </a:lnTo>
                  <a:lnTo>
                    <a:pt x="1725" y="633"/>
                  </a:lnTo>
                  <a:lnTo>
                    <a:pt x="1729" y="636"/>
                  </a:lnTo>
                  <a:lnTo>
                    <a:pt x="1733" y="638"/>
                  </a:lnTo>
                  <a:lnTo>
                    <a:pt x="1736" y="641"/>
                  </a:lnTo>
                  <a:lnTo>
                    <a:pt x="1740" y="642"/>
                  </a:lnTo>
                  <a:lnTo>
                    <a:pt x="1743" y="644"/>
                  </a:lnTo>
                  <a:lnTo>
                    <a:pt x="1747" y="646"/>
                  </a:lnTo>
                  <a:lnTo>
                    <a:pt x="1749" y="649"/>
                  </a:lnTo>
                  <a:lnTo>
                    <a:pt x="1753" y="651"/>
                  </a:lnTo>
                  <a:lnTo>
                    <a:pt x="1753" y="755"/>
                  </a:lnTo>
                  <a:lnTo>
                    <a:pt x="1749" y="755"/>
                  </a:lnTo>
                  <a:lnTo>
                    <a:pt x="1747" y="755"/>
                  </a:lnTo>
                  <a:lnTo>
                    <a:pt x="1743" y="755"/>
                  </a:lnTo>
                  <a:lnTo>
                    <a:pt x="1740" y="755"/>
                  </a:lnTo>
                  <a:lnTo>
                    <a:pt x="1736" y="755"/>
                  </a:lnTo>
                  <a:lnTo>
                    <a:pt x="1733" y="755"/>
                  </a:lnTo>
                  <a:lnTo>
                    <a:pt x="1729" y="755"/>
                  </a:lnTo>
                  <a:lnTo>
                    <a:pt x="1725" y="755"/>
                  </a:lnTo>
                  <a:lnTo>
                    <a:pt x="1722" y="755"/>
                  </a:lnTo>
                  <a:lnTo>
                    <a:pt x="1718" y="755"/>
                  </a:lnTo>
                  <a:lnTo>
                    <a:pt x="1715" y="755"/>
                  </a:lnTo>
                  <a:lnTo>
                    <a:pt x="1711" y="755"/>
                  </a:lnTo>
                  <a:lnTo>
                    <a:pt x="1708" y="755"/>
                  </a:lnTo>
                  <a:lnTo>
                    <a:pt x="1704" y="755"/>
                  </a:lnTo>
                  <a:lnTo>
                    <a:pt x="1700" y="755"/>
                  </a:lnTo>
                  <a:lnTo>
                    <a:pt x="1697" y="755"/>
                  </a:lnTo>
                  <a:lnTo>
                    <a:pt x="1693" y="755"/>
                  </a:lnTo>
                  <a:lnTo>
                    <a:pt x="1691" y="755"/>
                  </a:lnTo>
                  <a:lnTo>
                    <a:pt x="1687" y="755"/>
                  </a:lnTo>
                  <a:lnTo>
                    <a:pt x="1683" y="755"/>
                  </a:lnTo>
                  <a:lnTo>
                    <a:pt x="1680" y="755"/>
                  </a:lnTo>
                  <a:lnTo>
                    <a:pt x="1676" y="755"/>
                  </a:lnTo>
                  <a:lnTo>
                    <a:pt x="1673" y="755"/>
                  </a:lnTo>
                  <a:lnTo>
                    <a:pt x="1669" y="755"/>
                  </a:lnTo>
                  <a:lnTo>
                    <a:pt x="1666" y="755"/>
                  </a:lnTo>
                  <a:lnTo>
                    <a:pt x="1662" y="755"/>
                  </a:lnTo>
                  <a:lnTo>
                    <a:pt x="1659" y="755"/>
                  </a:lnTo>
                  <a:lnTo>
                    <a:pt x="1655" y="755"/>
                  </a:lnTo>
                  <a:lnTo>
                    <a:pt x="1651" y="755"/>
                  </a:lnTo>
                  <a:lnTo>
                    <a:pt x="1648" y="755"/>
                  </a:lnTo>
                  <a:lnTo>
                    <a:pt x="1644" y="755"/>
                  </a:lnTo>
                  <a:lnTo>
                    <a:pt x="1641" y="755"/>
                  </a:lnTo>
                  <a:lnTo>
                    <a:pt x="1637" y="755"/>
                  </a:lnTo>
                  <a:lnTo>
                    <a:pt x="1634" y="755"/>
                  </a:lnTo>
                  <a:lnTo>
                    <a:pt x="1630" y="755"/>
                  </a:lnTo>
                  <a:lnTo>
                    <a:pt x="1626" y="755"/>
                  </a:lnTo>
                  <a:lnTo>
                    <a:pt x="1623" y="755"/>
                  </a:lnTo>
                  <a:lnTo>
                    <a:pt x="1619" y="755"/>
                  </a:lnTo>
                  <a:lnTo>
                    <a:pt x="1617" y="755"/>
                  </a:lnTo>
                  <a:lnTo>
                    <a:pt x="1613" y="755"/>
                  </a:lnTo>
                  <a:lnTo>
                    <a:pt x="1610" y="755"/>
                  </a:lnTo>
                  <a:lnTo>
                    <a:pt x="1606" y="755"/>
                  </a:lnTo>
                  <a:lnTo>
                    <a:pt x="1602" y="755"/>
                  </a:lnTo>
                  <a:lnTo>
                    <a:pt x="1599" y="755"/>
                  </a:lnTo>
                  <a:lnTo>
                    <a:pt x="1595" y="755"/>
                  </a:lnTo>
                  <a:lnTo>
                    <a:pt x="1592" y="755"/>
                  </a:lnTo>
                  <a:lnTo>
                    <a:pt x="1588" y="755"/>
                  </a:lnTo>
                  <a:lnTo>
                    <a:pt x="1585" y="755"/>
                  </a:lnTo>
                  <a:lnTo>
                    <a:pt x="1581" y="755"/>
                  </a:lnTo>
                  <a:lnTo>
                    <a:pt x="1577" y="755"/>
                  </a:lnTo>
                  <a:lnTo>
                    <a:pt x="1574" y="755"/>
                  </a:lnTo>
                  <a:lnTo>
                    <a:pt x="1570" y="755"/>
                  </a:lnTo>
                  <a:lnTo>
                    <a:pt x="1567" y="755"/>
                  </a:lnTo>
                  <a:lnTo>
                    <a:pt x="1563" y="755"/>
                  </a:lnTo>
                  <a:lnTo>
                    <a:pt x="1560" y="755"/>
                  </a:lnTo>
                  <a:lnTo>
                    <a:pt x="1557" y="755"/>
                  </a:lnTo>
                  <a:lnTo>
                    <a:pt x="1553" y="755"/>
                  </a:lnTo>
                  <a:lnTo>
                    <a:pt x="1550" y="755"/>
                  </a:lnTo>
                  <a:lnTo>
                    <a:pt x="1546" y="755"/>
                  </a:lnTo>
                  <a:lnTo>
                    <a:pt x="1543" y="755"/>
                  </a:lnTo>
                  <a:lnTo>
                    <a:pt x="1539" y="755"/>
                  </a:lnTo>
                  <a:lnTo>
                    <a:pt x="1536" y="755"/>
                  </a:lnTo>
                  <a:lnTo>
                    <a:pt x="1532" y="755"/>
                  </a:lnTo>
                  <a:lnTo>
                    <a:pt x="1528" y="755"/>
                  </a:lnTo>
                  <a:lnTo>
                    <a:pt x="1525" y="755"/>
                  </a:lnTo>
                  <a:lnTo>
                    <a:pt x="1521" y="755"/>
                  </a:lnTo>
                  <a:lnTo>
                    <a:pt x="1518" y="755"/>
                  </a:lnTo>
                  <a:lnTo>
                    <a:pt x="1514" y="755"/>
                  </a:lnTo>
                  <a:lnTo>
                    <a:pt x="1511" y="755"/>
                  </a:lnTo>
                  <a:lnTo>
                    <a:pt x="1507" y="755"/>
                  </a:lnTo>
                  <a:lnTo>
                    <a:pt x="1503" y="755"/>
                  </a:lnTo>
                  <a:lnTo>
                    <a:pt x="1501" y="755"/>
                  </a:lnTo>
                  <a:lnTo>
                    <a:pt x="1497" y="755"/>
                  </a:lnTo>
                  <a:lnTo>
                    <a:pt x="1494" y="755"/>
                  </a:lnTo>
                  <a:lnTo>
                    <a:pt x="1490" y="755"/>
                  </a:lnTo>
                  <a:lnTo>
                    <a:pt x="1487" y="755"/>
                  </a:lnTo>
                  <a:lnTo>
                    <a:pt x="1483" y="755"/>
                  </a:lnTo>
                  <a:lnTo>
                    <a:pt x="1479" y="755"/>
                  </a:lnTo>
                  <a:lnTo>
                    <a:pt x="1476" y="755"/>
                  </a:lnTo>
                  <a:lnTo>
                    <a:pt x="1472" y="755"/>
                  </a:lnTo>
                  <a:lnTo>
                    <a:pt x="1469" y="755"/>
                  </a:lnTo>
                  <a:lnTo>
                    <a:pt x="1465" y="755"/>
                  </a:lnTo>
                  <a:lnTo>
                    <a:pt x="1462" y="755"/>
                  </a:lnTo>
                  <a:lnTo>
                    <a:pt x="1458" y="755"/>
                  </a:lnTo>
                  <a:lnTo>
                    <a:pt x="1454" y="755"/>
                  </a:lnTo>
                  <a:lnTo>
                    <a:pt x="1451" y="755"/>
                  </a:lnTo>
                  <a:lnTo>
                    <a:pt x="1447" y="755"/>
                  </a:lnTo>
                  <a:lnTo>
                    <a:pt x="1444" y="755"/>
                  </a:lnTo>
                  <a:lnTo>
                    <a:pt x="1440" y="755"/>
                  </a:lnTo>
                  <a:lnTo>
                    <a:pt x="1437" y="755"/>
                  </a:lnTo>
                  <a:lnTo>
                    <a:pt x="1434" y="755"/>
                  </a:lnTo>
                  <a:lnTo>
                    <a:pt x="1430" y="755"/>
                  </a:lnTo>
                  <a:lnTo>
                    <a:pt x="1427" y="755"/>
                  </a:lnTo>
                  <a:lnTo>
                    <a:pt x="1423" y="755"/>
                  </a:lnTo>
                  <a:lnTo>
                    <a:pt x="1420" y="755"/>
                  </a:lnTo>
                  <a:lnTo>
                    <a:pt x="1416" y="755"/>
                  </a:lnTo>
                  <a:lnTo>
                    <a:pt x="1413" y="755"/>
                  </a:lnTo>
                  <a:lnTo>
                    <a:pt x="1409" y="755"/>
                  </a:lnTo>
                  <a:lnTo>
                    <a:pt x="1405" y="755"/>
                  </a:lnTo>
                  <a:lnTo>
                    <a:pt x="1402" y="755"/>
                  </a:lnTo>
                  <a:lnTo>
                    <a:pt x="1398" y="755"/>
                  </a:lnTo>
                  <a:lnTo>
                    <a:pt x="1395" y="755"/>
                  </a:lnTo>
                  <a:lnTo>
                    <a:pt x="1391" y="755"/>
                  </a:lnTo>
                  <a:lnTo>
                    <a:pt x="1388" y="755"/>
                  </a:lnTo>
                  <a:lnTo>
                    <a:pt x="1384" y="755"/>
                  </a:lnTo>
                  <a:lnTo>
                    <a:pt x="1380" y="755"/>
                  </a:lnTo>
                  <a:lnTo>
                    <a:pt x="1377" y="755"/>
                  </a:lnTo>
                  <a:lnTo>
                    <a:pt x="1373" y="755"/>
                  </a:lnTo>
                  <a:lnTo>
                    <a:pt x="1370" y="755"/>
                  </a:lnTo>
                  <a:lnTo>
                    <a:pt x="1367" y="755"/>
                  </a:lnTo>
                  <a:lnTo>
                    <a:pt x="1364" y="755"/>
                  </a:lnTo>
                  <a:lnTo>
                    <a:pt x="1360" y="755"/>
                  </a:lnTo>
                  <a:lnTo>
                    <a:pt x="1356" y="755"/>
                  </a:lnTo>
                  <a:lnTo>
                    <a:pt x="1353" y="755"/>
                  </a:lnTo>
                  <a:lnTo>
                    <a:pt x="1349" y="755"/>
                  </a:lnTo>
                  <a:lnTo>
                    <a:pt x="1346" y="755"/>
                  </a:lnTo>
                  <a:lnTo>
                    <a:pt x="1342" y="755"/>
                  </a:lnTo>
                  <a:lnTo>
                    <a:pt x="1339" y="755"/>
                  </a:lnTo>
                  <a:lnTo>
                    <a:pt x="1335" y="755"/>
                  </a:lnTo>
                  <a:lnTo>
                    <a:pt x="1331" y="755"/>
                  </a:lnTo>
                  <a:lnTo>
                    <a:pt x="1328" y="755"/>
                  </a:lnTo>
                  <a:lnTo>
                    <a:pt x="1324" y="755"/>
                  </a:lnTo>
                  <a:lnTo>
                    <a:pt x="1321" y="755"/>
                  </a:lnTo>
                  <a:lnTo>
                    <a:pt x="1317" y="755"/>
                  </a:lnTo>
                  <a:lnTo>
                    <a:pt x="1314" y="755"/>
                  </a:lnTo>
                  <a:lnTo>
                    <a:pt x="1311" y="755"/>
                  </a:lnTo>
                  <a:lnTo>
                    <a:pt x="1307" y="755"/>
                  </a:lnTo>
                  <a:lnTo>
                    <a:pt x="1304" y="755"/>
                  </a:lnTo>
                  <a:lnTo>
                    <a:pt x="1300" y="755"/>
                  </a:lnTo>
                  <a:lnTo>
                    <a:pt x="1297" y="755"/>
                  </a:lnTo>
                  <a:lnTo>
                    <a:pt x="1293" y="755"/>
                  </a:lnTo>
                  <a:lnTo>
                    <a:pt x="1290" y="755"/>
                  </a:lnTo>
                  <a:lnTo>
                    <a:pt x="1286" y="755"/>
                  </a:lnTo>
                  <a:lnTo>
                    <a:pt x="1282" y="755"/>
                  </a:lnTo>
                  <a:lnTo>
                    <a:pt x="1279" y="755"/>
                  </a:lnTo>
                  <a:lnTo>
                    <a:pt x="1275" y="755"/>
                  </a:lnTo>
                  <a:lnTo>
                    <a:pt x="1272" y="755"/>
                  </a:lnTo>
                  <a:lnTo>
                    <a:pt x="1268" y="755"/>
                  </a:lnTo>
                  <a:lnTo>
                    <a:pt x="1265" y="755"/>
                  </a:lnTo>
                  <a:lnTo>
                    <a:pt x="1261" y="755"/>
                  </a:lnTo>
                  <a:lnTo>
                    <a:pt x="1257" y="755"/>
                  </a:lnTo>
                  <a:lnTo>
                    <a:pt x="1254" y="755"/>
                  </a:lnTo>
                  <a:lnTo>
                    <a:pt x="1251" y="755"/>
                  </a:lnTo>
                  <a:lnTo>
                    <a:pt x="1248" y="755"/>
                  </a:lnTo>
                  <a:lnTo>
                    <a:pt x="1244" y="755"/>
                  </a:lnTo>
                  <a:lnTo>
                    <a:pt x="1241" y="755"/>
                  </a:lnTo>
                  <a:lnTo>
                    <a:pt x="1237" y="755"/>
                  </a:lnTo>
                  <a:lnTo>
                    <a:pt x="1233" y="755"/>
                  </a:lnTo>
                  <a:lnTo>
                    <a:pt x="1230" y="755"/>
                  </a:lnTo>
                  <a:lnTo>
                    <a:pt x="1226" y="755"/>
                  </a:lnTo>
                  <a:lnTo>
                    <a:pt x="1223" y="755"/>
                  </a:lnTo>
                  <a:lnTo>
                    <a:pt x="1219" y="755"/>
                  </a:lnTo>
                  <a:lnTo>
                    <a:pt x="1216" y="755"/>
                  </a:lnTo>
                  <a:lnTo>
                    <a:pt x="1212" y="755"/>
                  </a:lnTo>
                  <a:lnTo>
                    <a:pt x="1208" y="755"/>
                  </a:lnTo>
                  <a:lnTo>
                    <a:pt x="1205" y="755"/>
                  </a:lnTo>
                  <a:lnTo>
                    <a:pt x="1201" y="755"/>
                  </a:lnTo>
                  <a:lnTo>
                    <a:pt x="1198" y="755"/>
                  </a:lnTo>
                  <a:lnTo>
                    <a:pt x="1194" y="755"/>
                  </a:lnTo>
                  <a:lnTo>
                    <a:pt x="1191" y="755"/>
                  </a:lnTo>
                  <a:lnTo>
                    <a:pt x="1187" y="755"/>
                  </a:lnTo>
                  <a:lnTo>
                    <a:pt x="1184" y="755"/>
                  </a:lnTo>
                  <a:lnTo>
                    <a:pt x="1181" y="755"/>
                  </a:lnTo>
                  <a:lnTo>
                    <a:pt x="1177" y="755"/>
                  </a:lnTo>
                  <a:lnTo>
                    <a:pt x="1174" y="755"/>
                  </a:lnTo>
                  <a:lnTo>
                    <a:pt x="1170" y="755"/>
                  </a:lnTo>
                  <a:lnTo>
                    <a:pt x="1167" y="755"/>
                  </a:lnTo>
                  <a:lnTo>
                    <a:pt x="1163" y="755"/>
                  </a:lnTo>
                  <a:lnTo>
                    <a:pt x="1159" y="755"/>
                  </a:lnTo>
                  <a:lnTo>
                    <a:pt x="1156" y="755"/>
                  </a:lnTo>
                  <a:lnTo>
                    <a:pt x="1152" y="755"/>
                  </a:lnTo>
                  <a:lnTo>
                    <a:pt x="1149" y="755"/>
                  </a:lnTo>
                  <a:lnTo>
                    <a:pt x="1145" y="755"/>
                  </a:lnTo>
                  <a:lnTo>
                    <a:pt x="1142" y="755"/>
                  </a:lnTo>
                  <a:lnTo>
                    <a:pt x="1138" y="755"/>
                  </a:lnTo>
                  <a:lnTo>
                    <a:pt x="1135" y="755"/>
                  </a:lnTo>
                  <a:lnTo>
                    <a:pt x="1131" y="755"/>
                  </a:lnTo>
                  <a:lnTo>
                    <a:pt x="1127" y="755"/>
                  </a:lnTo>
                  <a:lnTo>
                    <a:pt x="1124" y="755"/>
                  </a:lnTo>
                  <a:lnTo>
                    <a:pt x="1121" y="755"/>
                  </a:lnTo>
                  <a:lnTo>
                    <a:pt x="1118" y="755"/>
                  </a:lnTo>
                  <a:lnTo>
                    <a:pt x="1114" y="755"/>
                  </a:lnTo>
                  <a:lnTo>
                    <a:pt x="1110" y="755"/>
                  </a:lnTo>
                  <a:lnTo>
                    <a:pt x="1107" y="755"/>
                  </a:lnTo>
                  <a:lnTo>
                    <a:pt x="1103" y="755"/>
                  </a:lnTo>
                  <a:lnTo>
                    <a:pt x="1100" y="755"/>
                  </a:lnTo>
                  <a:lnTo>
                    <a:pt x="1096" y="755"/>
                  </a:lnTo>
                  <a:lnTo>
                    <a:pt x="1093" y="755"/>
                  </a:lnTo>
                  <a:lnTo>
                    <a:pt x="1089" y="755"/>
                  </a:lnTo>
                  <a:lnTo>
                    <a:pt x="1085" y="755"/>
                  </a:lnTo>
                  <a:lnTo>
                    <a:pt x="1082" y="755"/>
                  </a:lnTo>
                  <a:lnTo>
                    <a:pt x="1078" y="755"/>
                  </a:lnTo>
                  <a:lnTo>
                    <a:pt x="1075" y="755"/>
                  </a:lnTo>
                  <a:lnTo>
                    <a:pt x="1071" y="755"/>
                  </a:lnTo>
                  <a:lnTo>
                    <a:pt x="1068" y="755"/>
                  </a:lnTo>
                  <a:lnTo>
                    <a:pt x="1065" y="755"/>
                  </a:lnTo>
                  <a:lnTo>
                    <a:pt x="1061" y="755"/>
                  </a:lnTo>
                  <a:lnTo>
                    <a:pt x="1058" y="755"/>
                  </a:lnTo>
                  <a:lnTo>
                    <a:pt x="1054" y="755"/>
                  </a:lnTo>
                  <a:lnTo>
                    <a:pt x="1051" y="755"/>
                  </a:lnTo>
                  <a:lnTo>
                    <a:pt x="1047" y="755"/>
                  </a:lnTo>
                  <a:lnTo>
                    <a:pt x="1044" y="755"/>
                  </a:lnTo>
                  <a:lnTo>
                    <a:pt x="1040" y="755"/>
                  </a:lnTo>
                  <a:lnTo>
                    <a:pt x="1036" y="755"/>
                  </a:lnTo>
                  <a:lnTo>
                    <a:pt x="1033" y="755"/>
                  </a:lnTo>
                  <a:lnTo>
                    <a:pt x="1029" y="755"/>
                  </a:lnTo>
                  <a:lnTo>
                    <a:pt x="1026" y="755"/>
                  </a:lnTo>
                  <a:lnTo>
                    <a:pt x="1022" y="755"/>
                  </a:lnTo>
                  <a:lnTo>
                    <a:pt x="1019" y="755"/>
                  </a:lnTo>
                  <a:lnTo>
                    <a:pt x="1015" y="755"/>
                  </a:lnTo>
                  <a:lnTo>
                    <a:pt x="1012" y="755"/>
                  </a:lnTo>
                  <a:lnTo>
                    <a:pt x="1008" y="755"/>
                  </a:lnTo>
                  <a:lnTo>
                    <a:pt x="1004" y="755"/>
                  </a:lnTo>
                  <a:lnTo>
                    <a:pt x="1001" y="755"/>
                  </a:lnTo>
                  <a:lnTo>
                    <a:pt x="998" y="755"/>
                  </a:lnTo>
                  <a:lnTo>
                    <a:pt x="995" y="755"/>
                  </a:lnTo>
                  <a:lnTo>
                    <a:pt x="991" y="755"/>
                  </a:lnTo>
                  <a:lnTo>
                    <a:pt x="987" y="755"/>
                  </a:lnTo>
                  <a:lnTo>
                    <a:pt x="984" y="755"/>
                  </a:lnTo>
                  <a:lnTo>
                    <a:pt x="980" y="755"/>
                  </a:lnTo>
                  <a:lnTo>
                    <a:pt x="977" y="755"/>
                  </a:lnTo>
                  <a:lnTo>
                    <a:pt x="973" y="755"/>
                  </a:lnTo>
                  <a:lnTo>
                    <a:pt x="970" y="755"/>
                  </a:lnTo>
                  <a:lnTo>
                    <a:pt x="966" y="755"/>
                  </a:lnTo>
                  <a:lnTo>
                    <a:pt x="963" y="755"/>
                  </a:lnTo>
                  <a:lnTo>
                    <a:pt x="959" y="755"/>
                  </a:lnTo>
                  <a:lnTo>
                    <a:pt x="955" y="755"/>
                  </a:lnTo>
                  <a:lnTo>
                    <a:pt x="952" y="755"/>
                  </a:lnTo>
                  <a:lnTo>
                    <a:pt x="948" y="755"/>
                  </a:lnTo>
                  <a:lnTo>
                    <a:pt x="945" y="755"/>
                  </a:lnTo>
                  <a:lnTo>
                    <a:pt x="941" y="755"/>
                  </a:lnTo>
                  <a:lnTo>
                    <a:pt x="938" y="755"/>
                  </a:lnTo>
                  <a:lnTo>
                    <a:pt x="934" y="755"/>
                  </a:lnTo>
                  <a:lnTo>
                    <a:pt x="931" y="755"/>
                  </a:lnTo>
                  <a:lnTo>
                    <a:pt x="928" y="755"/>
                  </a:lnTo>
                  <a:lnTo>
                    <a:pt x="924" y="755"/>
                  </a:lnTo>
                  <a:lnTo>
                    <a:pt x="921" y="755"/>
                  </a:lnTo>
                  <a:lnTo>
                    <a:pt x="917" y="755"/>
                  </a:lnTo>
                  <a:lnTo>
                    <a:pt x="913" y="755"/>
                  </a:lnTo>
                  <a:lnTo>
                    <a:pt x="910" y="755"/>
                  </a:lnTo>
                  <a:lnTo>
                    <a:pt x="906" y="755"/>
                  </a:lnTo>
                  <a:lnTo>
                    <a:pt x="903" y="755"/>
                  </a:lnTo>
                  <a:lnTo>
                    <a:pt x="899" y="755"/>
                  </a:lnTo>
                  <a:lnTo>
                    <a:pt x="896" y="755"/>
                  </a:lnTo>
                  <a:lnTo>
                    <a:pt x="892" y="755"/>
                  </a:lnTo>
                  <a:lnTo>
                    <a:pt x="889" y="755"/>
                  </a:lnTo>
                  <a:lnTo>
                    <a:pt x="885" y="755"/>
                  </a:lnTo>
                  <a:lnTo>
                    <a:pt x="881" y="755"/>
                  </a:lnTo>
                  <a:lnTo>
                    <a:pt x="878" y="755"/>
                  </a:lnTo>
                  <a:lnTo>
                    <a:pt x="875" y="755"/>
                  </a:lnTo>
                  <a:lnTo>
                    <a:pt x="872" y="755"/>
                  </a:lnTo>
                  <a:lnTo>
                    <a:pt x="868" y="755"/>
                  </a:lnTo>
                  <a:lnTo>
                    <a:pt x="864" y="755"/>
                  </a:lnTo>
                  <a:lnTo>
                    <a:pt x="861" y="755"/>
                  </a:lnTo>
                  <a:lnTo>
                    <a:pt x="857" y="755"/>
                  </a:lnTo>
                  <a:lnTo>
                    <a:pt x="854" y="755"/>
                  </a:lnTo>
                  <a:lnTo>
                    <a:pt x="850" y="755"/>
                  </a:lnTo>
                  <a:lnTo>
                    <a:pt x="847" y="755"/>
                  </a:lnTo>
                  <a:lnTo>
                    <a:pt x="843" y="755"/>
                  </a:lnTo>
                  <a:lnTo>
                    <a:pt x="840" y="755"/>
                  </a:lnTo>
                  <a:lnTo>
                    <a:pt x="836" y="755"/>
                  </a:lnTo>
                  <a:lnTo>
                    <a:pt x="832" y="755"/>
                  </a:lnTo>
                  <a:lnTo>
                    <a:pt x="829" y="755"/>
                  </a:lnTo>
                  <a:lnTo>
                    <a:pt x="825" y="755"/>
                  </a:lnTo>
                  <a:lnTo>
                    <a:pt x="822" y="755"/>
                  </a:lnTo>
                  <a:lnTo>
                    <a:pt x="818" y="755"/>
                  </a:lnTo>
                  <a:lnTo>
                    <a:pt x="815" y="755"/>
                  </a:lnTo>
                  <a:lnTo>
                    <a:pt x="812" y="755"/>
                  </a:lnTo>
                  <a:lnTo>
                    <a:pt x="808" y="755"/>
                  </a:lnTo>
                  <a:lnTo>
                    <a:pt x="805" y="755"/>
                  </a:lnTo>
                  <a:lnTo>
                    <a:pt x="801" y="755"/>
                  </a:lnTo>
                  <a:lnTo>
                    <a:pt x="798" y="755"/>
                  </a:lnTo>
                  <a:lnTo>
                    <a:pt x="794" y="755"/>
                  </a:lnTo>
                  <a:lnTo>
                    <a:pt x="790" y="755"/>
                  </a:lnTo>
                  <a:lnTo>
                    <a:pt x="787" y="755"/>
                  </a:lnTo>
                  <a:lnTo>
                    <a:pt x="783" y="755"/>
                  </a:lnTo>
                  <a:lnTo>
                    <a:pt x="780" y="755"/>
                  </a:lnTo>
                  <a:lnTo>
                    <a:pt x="776" y="755"/>
                  </a:lnTo>
                  <a:lnTo>
                    <a:pt x="773" y="755"/>
                  </a:lnTo>
                  <a:lnTo>
                    <a:pt x="769" y="755"/>
                  </a:lnTo>
                  <a:lnTo>
                    <a:pt x="766" y="755"/>
                  </a:lnTo>
                  <a:lnTo>
                    <a:pt x="762" y="755"/>
                  </a:lnTo>
                  <a:lnTo>
                    <a:pt x="758" y="755"/>
                  </a:lnTo>
                  <a:lnTo>
                    <a:pt x="755" y="755"/>
                  </a:lnTo>
                  <a:lnTo>
                    <a:pt x="751" y="755"/>
                  </a:lnTo>
                  <a:lnTo>
                    <a:pt x="748" y="755"/>
                  </a:lnTo>
                  <a:lnTo>
                    <a:pt x="745" y="755"/>
                  </a:lnTo>
                  <a:lnTo>
                    <a:pt x="741" y="755"/>
                  </a:lnTo>
                  <a:lnTo>
                    <a:pt x="738" y="755"/>
                  </a:lnTo>
                  <a:lnTo>
                    <a:pt x="734" y="755"/>
                  </a:lnTo>
                  <a:lnTo>
                    <a:pt x="731" y="755"/>
                  </a:lnTo>
                  <a:lnTo>
                    <a:pt x="727" y="755"/>
                  </a:lnTo>
                  <a:lnTo>
                    <a:pt x="724" y="755"/>
                  </a:lnTo>
                  <a:lnTo>
                    <a:pt x="720" y="755"/>
                  </a:lnTo>
                  <a:lnTo>
                    <a:pt x="717" y="755"/>
                  </a:lnTo>
                  <a:lnTo>
                    <a:pt x="713" y="755"/>
                  </a:lnTo>
                  <a:lnTo>
                    <a:pt x="709" y="755"/>
                  </a:lnTo>
                  <a:lnTo>
                    <a:pt x="706" y="755"/>
                  </a:lnTo>
                  <a:lnTo>
                    <a:pt x="702" y="755"/>
                  </a:lnTo>
                  <a:lnTo>
                    <a:pt x="699" y="755"/>
                  </a:lnTo>
                  <a:lnTo>
                    <a:pt x="695" y="755"/>
                  </a:lnTo>
                  <a:lnTo>
                    <a:pt x="692" y="755"/>
                  </a:lnTo>
                  <a:lnTo>
                    <a:pt x="688" y="755"/>
                  </a:lnTo>
                  <a:lnTo>
                    <a:pt x="685" y="755"/>
                  </a:lnTo>
                  <a:lnTo>
                    <a:pt x="682" y="755"/>
                  </a:lnTo>
                  <a:lnTo>
                    <a:pt x="678" y="755"/>
                  </a:lnTo>
                  <a:lnTo>
                    <a:pt x="675" y="755"/>
                  </a:lnTo>
                  <a:lnTo>
                    <a:pt x="671" y="755"/>
                  </a:lnTo>
                  <a:lnTo>
                    <a:pt x="668" y="755"/>
                  </a:lnTo>
                  <a:lnTo>
                    <a:pt x="664" y="755"/>
                  </a:lnTo>
                  <a:lnTo>
                    <a:pt x="660" y="755"/>
                  </a:lnTo>
                  <a:lnTo>
                    <a:pt x="657" y="755"/>
                  </a:lnTo>
                  <a:lnTo>
                    <a:pt x="653" y="755"/>
                  </a:lnTo>
                  <a:lnTo>
                    <a:pt x="650" y="755"/>
                  </a:lnTo>
                  <a:lnTo>
                    <a:pt x="646" y="755"/>
                  </a:lnTo>
                  <a:lnTo>
                    <a:pt x="643" y="755"/>
                  </a:lnTo>
                  <a:lnTo>
                    <a:pt x="639" y="755"/>
                  </a:lnTo>
                  <a:lnTo>
                    <a:pt x="635" y="755"/>
                  </a:lnTo>
                  <a:lnTo>
                    <a:pt x="632" y="755"/>
                  </a:lnTo>
                  <a:lnTo>
                    <a:pt x="629" y="755"/>
                  </a:lnTo>
                  <a:lnTo>
                    <a:pt x="626" y="755"/>
                  </a:lnTo>
                  <a:lnTo>
                    <a:pt x="622" y="755"/>
                  </a:lnTo>
                  <a:lnTo>
                    <a:pt x="618" y="755"/>
                  </a:lnTo>
                  <a:lnTo>
                    <a:pt x="615" y="755"/>
                  </a:lnTo>
                  <a:lnTo>
                    <a:pt x="611" y="755"/>
                  </a:lnTo>
                  <a:lnTo>
                    <a:pt x="608" y="755"/>
                  </a:lnTo>
                  <a:lnTo>
                    <a:pt x="604" y="755"/>
                  </a:lnTo>
                  <a:lnTo>
                    <a:pt x="601" y="755"/>
                  </a:lnTo>
                  <a:lnTo>
                    <a:pt x="597" y="755"/>
                  </a:lnTo>
                  <a:lnTo>
                    <a:pt x="594" y="755"/>
                  </a:lnTo>
                  <a:lnTo>
                    <a:pt x="590" y="755"/>
                  </a:lnTo>
                  <a:lnTo>
                    <a:pt x="586" y="755"/>
                  </a:lnTo>
                  <a:lnTo>
                    <a:pt x="583" y="755"/>
                  </a:lnTo>
                  <a:lnTo>
                    <a:pt x="579" y="755"/>
                  </a:lnTo>
                  <a:lnTo>
                    <a:pt x="576" y="755"/>
                  </a:lnTo>
                  <a:lnTo>
                    <a:pt x="572" y="755"/>
                  </a:lnTo>
                  <a:lnTo>
                    <a:pt x="569" y="755"/>
                  </a:lnTo>
                  <a:lnTo>
                    <a:pt x="565" y="755"/>
                  </a:lnTo>
                  <a:lnTo>
                    <a:pt x="562" y="755"/>
                  </a:lnTo>
                  <a:lnTo>
                    <a:pt x="559" y="755"/>
                  </a:lnTo>
                  <a:lnTo>
                    <a:pt x="555" y="755"/>
                  </a:lnTo>
                  <a:lnTo>
                    <a:pt x="552" y="755"/>
                  </a:lnTo>
                  <a:lnTo>
                    <a:pt x="548" y="755"/>
                  </a:lnTo>
                  <a:lnTo>
                    <a:pt x="545" y="755"/>
                  </a:lnTo>
                  <a:lnTo>
                    <a:pt x="541" y="755"/>
                  </a:lnTo>
                  <a:lnTo>
                    <a:pt x="537" y="755"/>
                  </a:lnTo>
                  <a:lnTo>
                    <a:pt x="534" y="755"/>
                  </a:lnTo>
                  <a:lnTo>
                    <a:pt x="530" y="755"/>
                  </a:lnTo>
                  <a:lnTo>
                    <a:pt x="527" y="755"/>
                  </a:lnTo>
                  <a:lnTo>
                    <a:pt x="523" y="755"/>
                  </a:lnTo>
                  <a:lnTo>
                    <a:pt x="520" y="755"/>
                  </a:lnTo>
                  <a:lnTo>
                    <a:pt x="516" y="755"/>
                  </a:lnTo>
                  <a:lnTo>
                    <a:pt x="512" y="755"/>
                  </a:lnTo>
                  <a:lnTo>
                    <a:pt x="509" y="755"/>
                  </a:lnTo>
                  <a:lnTo>
                    <a:pt x="505" y="755"/>
                  </a:lnTo>
                  <a:lnTo>
                    <a:pt x="502" y="755"/>
                  </a:lnTo>
                  <a:lnTo>
                    <a:pt x="498" y="755"/>
                  </a:lnTo>
                  <a:lnTo>
                    <a:pt x="496" y="755"/>
                  </a:lnTo>
                  <a:lnTo>
                    <a:pt x="492" y="755"/>
                  </a:lnTo>
                  <a:lnTo>
                    <a:pt x="488" y="755"/>
                  </a:lnTo>
                  <a:lnTo>
                    <a:pt x="485" y="755"/>
                  </a:lnTo>
                  <a:lnTo>
                    <a:pt x="481" y="755"/>
                  </a:lnTo>
                  <a:lnTo>
                    <a:pt x="478" y="755"/>
                  </a:lnTo>
                  <a:lnTo>
                    <a:pt x="474" y="755"/>
                  </a:lnTo>
                  <a:lnTo>
                    <a:pt x="471" y="755"/>
                  </a:lnTo>
                  <a:lnTo>
                    <a:pt x="467" y="755"/>
                  </a:lnTo>
                  <a:lnTo>
                    <a:pt x="463" y="755"/>
                  </a:lnTo>
                  <a:lnTo>
                    <a:pt x="460" y="755"/>
                  </a:lnTo>
                  <a:lnTo>
                    <a:pt x="456" y="755"/>
                  </a:lnTo>
                  <a:lnTo>
                    <a:pt x="453" y="755"/>
                  </a:lnTo>
                  <a:lnTo>
                    <a:pt x="449" y="755"/>
                  </a:lnTo>
                  <a:lnTo>
                    <a:pt x="446" y="755"/>
                  </a:lnTo>
                  <a:lnTo>
                    <a:pt x="442" y="755"/>
                  </a:lnTo>
                  <a:lnTo>
                    <a:pt x="439" y="755"/>
                  </a:lnTo>
                  <a:lnTo>
                    <a:pt x="436" y="755"/>
                  </a:lnTo>
                  <a:lnTo>
                    <a:pt x="432" y="755"/>
                  </a:lnTo>
                  <a:lnTo>
                    <a:pt x="429" y="755"/>
                  </a:lnTo>
                  <a:lnTo>
                    <a:pt x="425" y="755"/>
                  </a:lnTo>
                  <a:lnTo>
                    <a:pt x="422" y="755"/>
                  </a:lnTo>
                  <a:lnTo>
                    <a:pt x="418" y="755"/>
                  </a:lnTo>
                  <a:lnTo>
                    <a:pt x="414" y="755"/>
                  </a:lnTo>
                  <a:lnTo>
                    <a:pt x="411" y="755"/>
                  </a:lnTo>
                  <a:lnTo>
                    <a:pt x="407" y="755"/>
                  </a:lnTo>
                  <a:lnTo>
                    <a:pt x="404" y="755"/>
                  </a:lnTo>
                  <a:lnTo>
                    <a:pt x="400" y="755"/>
                  </a:lnTo>
                  <a:lnTo>
                    <a:pt x="397" y="755"/>
                  </a:lnTo>
                  <a:lnTo>
                    <a:pt x="393" y="755"/>
                  </a:lnTo>
                  <a:lnTo>
                    <a:pt x="389" y="755"/>
                  </a:lnTo>
                  <a:lnTo>
                    <a:pt x="386" y="755"/>
                  </a:lnTo>
                  <a:lnTo>
                    <a:pt x="382" y="755"/>
                  </a:lnTo>
                  <a:lnTo>
                    <a:pt x="380" y="755"/>
                  </a:lnTo>
                  <a:lnTo>
                    <a:pt x="376" y="755"/>
                  </a:lnTo>
                  <a:lnTo>
                    <a:pt x="373" y="755"/>
                  </a:lnTo>
                  <a:lnTo>
                    <a:pt x="369" y="755"/>
                  </a:lnTo>
                  <a:lnTo>
                    <a:pt x="365" y="755"/>
                  </a:lnTo>
                  <a:lnTo>
                    <a:pt x="362" y="755"/>
                  </a:lnTo>
                  <a:lnTo>
                    <a:pt x="358" y="755"/>
                  </a:lnTo>
                  <a:lnTo>
                    <a:pt x="355" y="755"/>
                  </a:lnTo>
                  <a:lnTo>
                    <a:pt x="351" y="755"/>
                  </a:lnTo>
                  <a:lnTo>
                    <a:pt x="348" y="755"/>
                  </a:lnTo>
                  <a:lnTo>
                    <a:pt x="344" y="755"/>
                  </a:lnTo>
                  <a:lnTo>
                    <a:pt x="340" y="755"/>
                  </a:lnTo>
                  <a:lnTo>
                    <a:pt x="337" y="755"/>
                  </a:lnTo>
                  <a:lnTo>
                    <a:pt x="333" y="755"/>
                  </a:lnTo>
                  <a:lnTo>
                    <a:pt x="330" y="755"/>
                  </a:lnTo>
                  <a:lnTo>
                    <a:pt x="326" y="755"/>
                  </a:lnTo>
                  <a:lnTo>
                    <a:pt x="323" y="755"/>
                  </a:lnTo>
                  <a:lnTo>
                    <a:pt x="319" y="755"/>
                  </a:lnTo>
                  <a:lnTo>
                    <a:pt x="315" y="755"/>
                  </a:lnTo>
                  <a:lnTo>
                    <a:pt x="312" y="755"/>
                  </a:lnTo>
                  <a:lnTo>
                    <a:pt x="308" y="755"/>
                  </a:lnTo>
                  <a:lnTo>
                    <a:pt x="306" y="755"/>
                  </a:lnTo>
                  <a:lnTo>
                    <a:pt x="302" y="755"/>
                  </a:lnTo>
                  <a:lnTo>
                    <a:pt x="299" y="755"/>
                  </a:lnTo>
                  <a:lnTo>
                    <a:pt x="295" y="755"/>
                  </a:lnTo>
                  <a:lnTo>
                    <a:pt x="291" y="755"/>
                  </a:lnTo>
                  <a:lnTo>
                    <a:pt x="288" y="755"/>
                  </a:lnTo>
                  <a:lnTo>
                    <a:pt x="284" y="755"/>
                  </a:lnTo>
                  <a:lnTo>
                    <a:pt x="281" y="755"/>
                  </a:lnTo>
                  <a:lnTo>
                    <a:pt x="277" y="755"/>
                  </a:lnTo>
                  <a:lnTo>
                    <a:pt x="274" y="755"/>
                  </a:lnTo>
                  <a:lnTo>
                    <a:pt x="270" y="755"/>
                  </a:lnTo>
                  <a:lnTo>
                    <a:pt x="266" y="755"/>
                  </a:lnTo>
                  <a:lnTo>
                    <a:pt x="263" y="755"/>
                  </a:lnTo>
                  <a:lnTo>
                    <a:pt x="259" y="755"/>
                  </a:lnTo>
                  <a:lnTo>
                    <a:pt x="256" y="755"/>
                  </a:lnTo>
                  <a:lnTo>
                    <a:pt x="252" y="755"/>
                  </a:lnTo>
                  <a:lnTo>
                    <a:pt x="250" y="755"/>
                  </a:lnTo>
                  <a:lnTo>
                    <a:pt x="246" y="755"/>
                  </a:lnTo>
                  <a:lnTo>
                    <a:pt x="242" y="755"/>
                  </a:lnTo>
                  <a:lnTo>
                    <a:pt x="239" y="755"/>
                  </a:lnTo>
                  <a:lnTo>
                    <a:pt x="235" y="755"/>
                  </a:lnTo>
                  <a:lnTo>
                    <a:pt x="232" y="755"/>
                  </a:lnTo>
                  <a:lnTo>
                    <a:pt x="228" y="755"/>
                  </a:lnTo>
                  <a:lnTo>
                    <a:pt x="225" y="755"/>
                  </a:lnTo>
                  <a:lnTo>
                    <a:pt x="221" y="755"/>
                  </a:lnTo>
                  <a:lnTo>
                    <a:pt x="217" y="755"/>
                  </a:lnTo>
                  <a:lnTo>
                    <a:pt x="214" y="755"/>
                  </a:lnTo>
                  <a:lnTo>
                    <a:pt x="210" y="755"/>
                  </a:lnTo>
                  <a:lnTo>
                    <a:pt x="207" y="755"/>
                  </a:lnTo>
                  <a:lnTo>
                    <a:pt x="203" y="755"/>
                  </a:lnTo>
                  <a:lnTo>
                    <a:pt x="200" y="755"/>
                  </a:lnTo>
                  <a:lnTo>
                    <a:pt x="196" y="755"/>
                  </a:lnTo>
                  <a:lnTo>
                    <a:pt x="193" y="755"/>
                  </a:lnTo>
                  <a:lnTo>
                    <a:pt x="190" y="755"/>
                  </a:lnTo>
                  <a:lnTo>
                    <a:pt x="186" y="755"/>
                  </a:lnTo>
                  <a:lnTo>
                    <a:pt x="183" y="755"/>
                  </a:lnTo>
                  <a:lnTo>
                    <a:pt x="179" y="755"/>
                  </a:lnTo>
                  <a:lnTo>
                    <a:pt x="176" y="755"/>
                  </a:lnTo>
                  <a:lnTo>
                    <a:pt x="172" y="755"/>
                  </a:lnTo>
                  <a:lnTo>
                    <a:pt x="168" y="755"/>
                  </a:lnTo>
                  <a:lnTo>
                    <a:pt x="165" y="755"/>
                  </a:lnTo>
                  <a:lnTo>
                    <a:pt x="161" y="755"/>
                  </a:lnTo>
                  <a:lnTo>
                    <a:pt x="158" y="755"/>
                  </a:lnTo>
                  <a:lnTo>
                    <a:pt x="154" y="755"/>
                  </a:lnTo>
                  <a:lnTo>
                    <a:pt x="151" y="755"/>
                  </a:lnTo>
                  <a:lnTo>
                    <a:pt x="147" y="755"/>
                  </a:lnTo>
                  <a:lnTo>
                    <a:pt x="143" y="755"/>
                  </a:lnTo>
                  <a:lnTo>
                    <a:pt x="140" y="755"/>
                  </a:lnTo>
                  <a:lnTo>
                    <a:pt x="136" y="755"/>
                  </a:lnTo>
                  <a:lnTo>
                    <a:pt x="133" y="755"/>
                  </a:lnTo>
                  <a:lnTo>
                    <a:pt x="129" y="755"/>
                  </a:lnTo>
                  <a:lnTo>
                    <a:pt x="127" y="755"/>
                  </a:lnTo>
                  <a:lnTo>
                    <a:pt x="123" y="755"/>
                  </a:lnTo>
                  <a:lnTo>
                    <a:pt x="119" y="755"/>
                  </a:lnTo>
                  <a:lnTo>
                    <a:pt x="116" y="755"/>
                  </a:lnTo>
                  <a:lnTo>
                    <a:pt x="112" y="755"/>
                  </a:lnTo>
                  <a:lnTo>
                    <a:pt x="109" y="755"/>
                  </a:lnTo>
                  <a:lnTo>
                    <a:pt x="105" y="755"/>
                  </a:lnTo>
                  <a:lnTo>
                    <a:pt x="102" y="755"/>
                  </a:lnTo>
                  <a:lnTo>
                    <a:pt x="98" y="755"/>
                  </a:lnTo>
                  <a:lnTo>
                    <a:pt x="94" y="755"/>
                  </a:lnTo>
                  <a:lnTo>
                    <a:pt x="91" y="755"/>
                  </a:lnTo>
                  <a:lnTo>
                    <a:pt x="87" y="755"/>
                  </a:lnTo>
                  <a:lnTo>
                    <a:pt x="84" y="755"/>
                  </a:lnTo>
                  <a:lnTo>
                    <a:pt x="80" y="755"/>
                  </a:lnTo>
                  <a:lnTo>
                    <a:pt x="77" y="755"/>
                  </a:lnTo>
                  <a:lnTo>
                    <a:pt x="73" y="755"/>
                  </a:lnTo>
                  <a:lnTo>
                    <a:pt x="70" y="755"/>
                  </a:lnTo>
                  <a:lnTo>
                    <a:pt x="66" y="755"/>
                  </a:lnTo>
                  <a:lnTo>
                    <a:pt x="62" y="755"/>
                  </a:lnTo>
                  <a:lnTo>
                    <a:pt x="59" y="755"/>
                  </a:lnTo>
                  <a:lnTo>
                    <a:pt x="56" y="755"/>
                  </a:lnTo>
                  <a:lnTo>
                    <a:pt x="53" y="755"/>
                  </a:lnTo>
                  <a:lnTo>
                    <a:pt x="49" y="755"/>
                  </a:lnTo>
                  <a:lnTo>
                    <a:pt x="45" y="755"/>
                  </a:lnTo>
                  <a:lnTo>
                    <a:pt x="42" y="755"/>
                  </a:lnTo>
                  <a:lnTo>
                    <a:pt x="38" y="755"/>
                  </a:lnTo>
                  <a:lnTo>
                    <a:pt x="35" y="755"/>
                  </a:lnTo>
                  <a:lnTo>
                    <a:pt x="31" y="755"/>
                  </a:lnTo>
                  <a:lnTo>
                    <a:pt x="28" y="755"/>
                  </a:lnTo>
                  <a:lnTo>
                    <a:pt x="24" y="755"/>
                  </a:lnTo>
                  <a:lnTo>
                    <a:pt x="20" y="755"/>
                  </a:lnTo>
                  <a:lnTo>
                    <a:pt x="17" y="755"/>
                  </a:lnTo>
                  <a:lnTo>
                    <a:pt x="13" y="755"/>
                  </a:lnTo>
                  <a:lnTo>
                    <a:pt x="10" y="755"/>
                  </a:lnTo>
                  <a:lnTo>
                    <a:pt x="6" y="755"/>
                  </a:lnTo>
                  <a:lnTo>
                    <a:pt x="4" y="755"/>
                  </a:lnTo>
                  <a:lnTo>
                    <a:pt x="0" y="755"/>
                  </a:lnTo>
                  <a:lnTo>
                    <a:pt x="0" y="747"/>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dirty="0">
                <a:solidFill>
                  <a:sysClr val="windowText" lastClr="000000"/>
                </a:solidFill>
              </a:endParaRPr>
            </a:p>
          </p:txBody>
        </p:sp>
        <p:sp>
          <p:nvSpPr>
            <p:cNvPr id="8" name="Freeform 9"/>
            <p:cNvSpPr>
              <a:spLocks/>
            </p:cNvSpPr>
            <p:nvPr/>
          </p:nvSpPr>
          <p:spPr bwMode="auto">
            <a:xfrm>
              <a:off x="1947" y="2820"/>
              <a:ext cx="700" cy="92"/>
            </a:xfrm>
            <a:custGeom>
              <a:avLst/>
              <a:gdLst>
                <a:gd name="T0" fmla="*/ 21 w 700"/>
                <a:gd name="T1" fmla="*/ 91 h 92"/>
                <a:gd name="T2" fmla="*/ 45 w 700"/>
                <a:gd name="T3" fmla="*/ 91 h 92"/>
                <a:gd name="T4" fmla="*/ 70 w 700"/>
                <a:gd name="T5" fmla="*/ 91 h 92"/>
                <a:gd name="T6" fmla="*/ 95 w 700"/>
                <a:gd name="T7" fmla="*/ 91 h 92"/>
                <a:gd name="T8" fmla="*/ 119 w 700"/>
                <a:gd name="T9" fmla="*/ 91 h 92"/>
                <a:gd name="T10" fmla="*/ 144 w 700"/>
                <a:gd name="T11" fmla="*/ 91 h 92"/>
                <a:gd name="T12" fmla="*/ 167 w 700"/>
                <a:gd name="T13" fmla="*/ 91 h 92"/>
                <a:gd name="T14" fmla="*/ 192 w 700"/>
                <a:gd name="T15" fmla="*/ 91 h 92"/>
                <a:gd name="T16" fmla="*/ 216 w 700"/>
                <a:gd name="T17" fmla="*/ 91 h 92"/>
                <a:gd name="T18" fmla="*/ 241 w 700"/>
                <a:gd name="T19" fmla="*/ 91 h 92"/>
                <a:gd name="T20" fmla="*/ 266 w 700"/>
                <a:gd name="T21" fmla="*/ 91 h 92"/>
                <a:gd name="T22" fmla="*/ 290 w 700"/>
                <a:gd name="T23" fmla="*/ 91 h 92"/>
                <a:gd name="T24" fmla="*/ 315 w 700"/>
                <a:gd name="T25" fmla="*/ 91 h 92"/>
                <a:gd name="T26" fmla="*/ 339 w 700"/>
                <a:gd name="T27" fmla="*/ 91 h 92"/>
                <a:gd name="T28" fmla="*/ 363 w 700"/>
                <a:gd name="T29" fmla="*/ 0 h 92"/>
                <a:gd name="T30" fmla="*/ 388 w 700"/>
                <a:gd name="T31" fmla="*/ 13 h 92"/>
                <a:gd name="T32" fmla="*/ 412 w 700"/>
                <a:gd name="T33" fmla="*/ 23 h 92"/>
                <a:gd name="T34" fmla="*/ 437 w 700"/>
                <a:gd name="T35" fmla="*/ 33 h 92"/>
                <a:gd name="T36" fmla="*/ 462 w 700"/>
                <a:gd name="T37" fmla="*/ 42 h 92"/>
                <a:gd name="T38" fmla="*/ 485 w 700"/>
                <a:gd name="T39" fmla="*/ 49 h 92"/>
                <a:gd name="T40" fmla="*/ 510 w 700"/>
                <a:gd name="T41" fmla="*/ 56 h 92"/>
                <a:gd name="T42" fmla="*/ 534 w 700"/>
                <a:gd name="T43" fmla="*/ 61 h 92"/>
                <a:gd name="T44" fmla="*/ 559 w 700"/>
                <a:gd name="T45" fmla="*/ 66 h 92"/>
                <a:gd name="T46" fmla="*/ 584 w 700"/>
                <a:gd name="T47" fmla="*/ 70 h 92"/>
                <a:gd name="T48" fmla="*/ 608 w 700"/>
                <a:gd name="T49" fmla="*/ 74 h 92"/>
                <a:gd name="T50" fmla="*/ 633 w 700"/>
                <a:gd name="T51" fmla="*/ 77 h 92"/>
                <a:gd name="T52" fmla="*/ 656 w 700"/>
                <a:gd name="T53" fmla="*/ 80 h 92"/>
                <a:gd name="T54" fmla="*/ 681 w 700"/>
                <a:gd name="T55" fmla="*/ 82 h 92"/>
                <a:gd name="T56" fmla="*/ 695 w 700"/>
                <a:gd name="T57" fmla="*/ 91 h 92"/>
                <a:gd name="T58" fmla="*/ 671 w 700"/>
                <a:gd name="T59" fmla="*/ 91 h 92"/>
                <a:gd name="T60" fmla="*/ 646 w 700"/>
                <a:gd name="T61" fmla="*/ 91 h 92"/>
                <a:gd name="T62" fmla="*/ 622 w 700"/>
                <a:gd name="T63" fmla="*/ 91 h 92"/>
                <a:gd name="T64" fmla="*/ 597 w 700"/>
                <a:gd name="T65" fmla="*/ 91 h 92"/>
                <a:gd name="T66" fmla="*/ 573 w 700"/>
                <a:gd name="T67" fmla="*/ 91 h 92"/>
                <a:gd name="T68" fmla="*/ 548 w 700"/>
                <a:gd name="T69" fmla="*/ 91 h 92"/>
                <a:gd name="T70" fmla="*/ 524 w 700"/>
                <a:gd name="T71" fmla="*/ 91 h 92"/>
                <a:gd name="T72" fmla="*/ 500 w 700"/>
                <a:gd name="T73" fmla="*/ 91 h 92"/>
                <a:gd name="T74" fmla="*/ 475 w 700"/>
                <a:gd name="T75" fmla="*/ 91 h 92"/>
                <a:gd name="T76" fmla="*/ 451 w 700"/>
                <a:gd name="T77" fmla="*/ 91 h 92"/>
                <a:gd name="T78" fmla="*/ 426 w 700"/>
                <a:gd name="T79" fmla="*/ 91 h 92"/>
                <a:gd name="T80" fmla="*/ 401 w 700"/>
                <a:gd name="T81" fmla="*/ 91 h 92"/>
                <a:gd name="T82" fmla="*/ 377 w 700"/>
                <a:gd name="T83" fmla="*/ 91 h 92"/>
                <a:gd name="T84" fmla="*/ 353 w 700"/>
                <a:gd name="T85" fmla="*/ 91 h 92"/>
                <a:gd name="T86" fmla="*/ 329 w 700"/>
                <a:gd name="T87" fmla="*/ 91 h 92"/>
                <a:gd name="T88" fmla="*/ 304 w 700"/>
                <a:gd name="T89" fmla="*/ 91 h 92"/>
                <a:gd name="T90" fmla="*/ 280 w 700"/>
                <a:gd name="T91" fmla="*/ 91 h 92"/>
                <a:gd name="T92" fmla="*/ 255 w 700"/>
                <a:gd name="T93" fmla="*/ 91 h 92"/>
                <a:gd name="T94" fmla="*/ 230 w 700"/>
                <a:gd name="T95" fmla="*/ 91 h 92"/>
                <a:gd name="T96" fmla="*/ 206 w 700"/>
                <a:gd name="T97" fmla="*/ 91 h 92"/>
                <a:gd name="T98" fmla="*/ 182 w 700"/>
                <a:gd name="T99" fmla="*/ 91 h 92"/>
                <a:gd name="T100" fmla="*/ 157 w 700"/>
                <a:gd name="T101" fmla="*/ 91 h 92"/>
                <a:gd name="T102" fmla="*/ 133 w 700"/>
                <a:gd name="T103" fmla="*/ 91 h 92"/>
                <a:gd name="T104" fmla="*/ 108 w 700"/>
                <a:gd name="T105" fmla="*/ 91 h 92"/>
                <a:gd name="T106" fmla="*/ 84 w 700"/>
                <a:gd name="T107" fmla="*/ 91 h 92"/>
                <a:gd name="T108" fmla="*/ 59 w 700"/>
                <a:gd name="T109" fmla="*/ 91 h 92"/>
                <a:gd name="T110" fmla="*/ 35 w 700"/>
                <a:gd name="T111" fmla="*/ 91 h 92"/>
                <a:gd name="T112" fmla="*/ 11 w 700"/>
                <a:gd name="T113" fmla="*/ 91 h 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92"/>
                <a:gd name="T173" fmla="*/ 700 w 700"/>
                <a:gd name="T174" fmla="*/ 92 h 9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92">
                  <a:moveTo>
                    <a:pt x="0" y="91"/>
                  </a:moveTo>
                  <a:lnTo>
                    <a:pt x="4" y="91"/>
                  </a:lnTo>
                  <a:lnTo>
                    <a:pt x="7" y="91"/>
                  </a:lnTo>
                  <a:lnTo>
                    <a:pt x="11" y="91"/>
                  </a:lnTo>
                  <a:lnTo>
                    <a:pt x="14" y="91"/>
                  </a:lnTo>
                  <a:lnTo>
                    <a:pt x="18" y="91"/>
                  </a:lnTo>
                  <a:lnTo>
                    <a:pt x="21" y="91"/>
                  </a:lnTo>
                  <a:lnTo>
                    <a:pt x="25" y="91"/>
                  </a:lnTo>
                  <a:lnTo>
                    <a:pt x="28" y="91"/>
                  </a:lnTo>
                  <a:lnTo>
                    <a:pt x="31" y="91"/>
                  </a:lnTo>
                  <a:lnTo>
                    <a:pt x="35" y="91"/>
                  </a:lnTo>
                  <a:lnTo>
                    <a:pt x="38" y="91"/>
                  </a:lnTo>
                  <a:lnTo>
                    <a:pt x="42" y="91"/>
                  </a:lnTo>
                  <a:lnTo>
                    <a:pt x="45" y="91"/>
                  </a:lnTo>
                  <a:lnTo>
                    <a:pt x="49" y="91"/>
                  </a:lnTo>
                  <a:lnTo>
                    <a:pt x="52" y="91"/>
                  </a:lnTo>
                  <a:lnTo>
                    <a:pt x="56" y="91"/>
                  </a:lnTo>
                  <a:lnTo>
                    <a:pt x="59" y="91"/>
                  </a:lnTo>
                  <a:lnTo>
                    <a:pt x="63" y="91"/>
                  </a:lnTo>
                  <a:lnTo>
                    <a:pt x="66" y="91"/>
                  </a:lnTo>
                  <a:lnTo>
                    <a:pt x="70" y="91"/>
                  </a:lnTo>
                  <a:lnTo>
                    <a:pt x="74" y="91"/>
                  </a:lnTo>
                  <a:lnTo>
                    <a:pt x="77" y="91"/>
                  </a:lnTo>
                  <a:lnTo>
                    <a:pt x="81" y="91"/>
                  </a:lnTo>
                  <a:lnTo>
                    <a:pt x="84" y="91"/>
                  </a:lnTo>
                  <a:lnTo>
                    <a:pt x="88" y="91"/>
                  </a:lnTo>
                  <a:lnTo>
                    <a:pt x="91" y="91"/>
                  </a:lnTo>
                  <a:lnTo>
                    <a:pt x="95" y="91"/>
                  </a:lnTo>
                  <a:lnTo>
                    <a:pt x="97" y="91"/>
                  </a:lnTo>
                  <a:lnTo>
                    <a:pt x="101" y="91"/>
                  </a:lnTo>
                  <a:lnTo>
                    <a:pt x="105" y="91"/>
                  </a:lnTo>
                  <a:lnTo>
                    <a:pt x="108" y="91"/>
                  </a:lnTo>
                  <a:lnTo>
                    <a:pt x="112" y="91"/>
                  </a:lnTo>
                  <a:lnTo>
                    <a:pt x="115" y="91"/>
                  </a:lnTo>
                  <a:lnTo>
                    <a:pt x="119" y="91"/>
                  </a:lnTo>
                  <a:lnTo>
                    <a:pt x="122" y="91"/>
                  </a:lnTo>
                  <a:lnTo>
                    <a:pt x="126" y="91"/>
                  </a:lnTo>
                  <a:lnTo>
                    <a:pt x="129" y="91"/>
                  </a:lnTo>
                  <a:lnTo>
                    <a:pt x="133" y="91"/>
                  </a:lnTo>
                  <a:lnTo>
                    <a:pt x="136" y="91"/>
                  </a:lnTo>
                  <a:lnTo>
                    <a:pt x="140" y="91"/>
                  </a:lnTo>
                  <a:lnTo>
                    <a:pt x="144" y="91"/>
                  </a:lnTo>
                  <a:lnTo>
                    <a:pt x="147" y="91"/>
                  </a:lnTo>
                  <a:lnTo>
                    <a:pt x="151" y="91"/>
                  </a:lnTo>
                  <a:lnTo>
                    <a:pt x="153" y="91"/>
                  </a:lnTo>
                  <a:lnTo>
                    <a:pt x="157" y="91"/>
                  </a:lnTo>
                  <a:lnTo>
                    <a:pt x="160" y="91"/>
                  </a:lnTo>
                  <a:lnTo>
                    <a:pt x="164" y="91"/>
                  </a:lnTo>
                  <a:lnTo>
                    <a:pt x="167" y="91"/>
                  </a:lnTo>
                  <a:lnTo>
                    <a:pt x="171" y="91"/>
                  </a:lnTo>
                  <a:lnTo>
                    <a:pt x="175" y="91"/>
                  </a:lnTo>
                  <a:lnTo>
                    <a:pt x="178" y="91"/>
                  </a:lnTo>
                  <a:lnTo>
                    <a:pt x="182" y="91"/>
                  </a:lnTo>
                  <a:lnTo>
                    <a:pt x="185" y="91"/>
                  </a:lnTo>
                  <a:lnTo>
                    <a:pt x="189" y="91"/>
                  </a:lnTo>
                  <a:lnTo>
                    <a:pt x="192" y="91"/>
                  </a:lnTo>
                  <a:lnTo>
                    <a:pt x="196" y="91"/>
                  </a:lnTo>
                  <a:lnTo>
                    <a:pt x="199" y="91"/>
                  </a:lnTo>
                  <a:lnTo>
                    <a:pt x="203" y="91"/>
                  </a:lnTo>
                  <a:lnTo>
                    <a:pt x="206" y="91"/>
                  </a:lnTo>
                  <a:lnTo>
                    <a:pt x="210" y="91"/>
                  </a:lnTo>
                  <a:lnTo>
                    <a:pt x="213" y="91"/>
                  </a:lnTo>
                  <a:lnTo>
                    <a:pt x="216" y="91"/>
                  </a:lnTo>
                  <a:lnTo>
                    <a:pt x="220" y="91"/>
                  </a:lnTo>
                  <a:lnTo>
                    <a:pt x="223" y="91"/>
                  </a:lnTo>
                  <a:lnTo>
                    <a:pt x="227" y="91"/>
                  </a:lnTo>
                  <a:lnTo>
                    <a:pt x="230" y="91"/>
                  </a:lnTo>
                  <a:lnTo>
                    <a:pt x="234" y="91"/>
                  </a:lnTo>
                  <a:lnTo>
                    <a:pt x="237" y="91"/>
                  </a:lnTo>
                  <a:lnTo>
                    <a:pt x="241" y="91"/>
                  </a:lnTo>
                  <a:lnTo>
                    <a:pt x="245" y="91"/>
                  </a:lnTo>
                  <a:lnTo>
                    <a:pt x="248" y="91"/>
                  </a:lnTo>
                  <a:lnTo>
                    <a:pt x="252" y="91"/>
                  </a:lnTo>
                  <a:lnTo>
                    <a:pt x="255" y="91"/>
                  </a:lnTo>
                  <a:lnTo>
                    <a:pt x="259" y="91"/>
                  </a:lnTo>
                  <a:lnTo>
                    <a:pt x="262" y="91"/>
                  </a:lnTo>
                  <a:lnTo>
                    <a:pt x="266" y="91"/>
                  </a:lnTo>
                  <a:lnTo>
                    <a:pt x="269" y="91"/>
                  </a:lnTo>
                  <a:lnTo>
                    <a:pt x="273" y="91"/>
                  </a:lnTo>
                  <a:lnTo>
                    <a:pt x="276" y="91"/>
                  </a:lnTo>
                  <a:lnTo>
                    <a:pt x="280" y="91"/>
                  </a:lnTo>
                  <a:lnTo>
                    <a:pt x="283" y="91"/>
                  </a:lnTo>
                  <a:lnTo>
                    <a:pt x="286" y="91"/>
                  </a:lnTo>
                  <a:lnTo>
                    <a:pt x="290" y="91"/>
                  </a:lnTo>
                  <a:lnTo>
                    <a:pt x="293" y="91"/>
                  </a:lnTo>
                  <a:lnTo>
                    <a:pt x="297" y="91"/>
                  </a:lnTo>
                  <a:lnTo>
                    <a:pt x="300" y="91"/>
                  </a:lnTo>
                  <a:lnTo>
                    <a:pt x="304" y="91"/>
                  </a:lnTo>
                  <a:lnTo>
                    <a:pt x="307" y="91"/>
                  </a:lnTo>
                  <a:lnTo>
                    <a:pt x="311" y="91"/>
                  </a:lnTo>
                  <a:lnTo>
                    <a:pt x="315" y="91"/>
                  </a:lnTo>
                  <a:lnTo>
                    <a:pt x="318" y="91"/>
                  </a:lnTo>
                  <a:lnTo>
                    <a:pt x="322" y="91"/>
                  </a:lnTo>
                  <a:lnTo>
                    <a:pt x="325" y="91"/>
                  </a:lnTo>
                  <a:lnTo>
                    <a:pt x="329" y="91"/>
                  </a:lnTo>
                  <a:lnTo>
                    <a:pt x="332" y="91"/>
                  </a:lnTo>
                  <a:lnTo>
                    <a:pt x="336" y="91"/>
                  </a:lnTo>
                  <a:lnTo>
                    <a:pt x="339" y="91"/>
                  </a:lnTo>
                  <a:lnTo>
                    <a:pt x="342" y="91"/>
                  </a:lnTo>
                  <a:lnTo>
                    <a:pt x="346" y="91"/>
                  </a:lnTo>
                  <a:lnTo>
                    <a:pt x="349" y="91"/>
                  </a:lnTo>
                  <a:lnTo>
                    <a:pt x="353" y="91"/>
                  </a:lnTo>
                  <a:lnTo>
                    <a:pt x="356" y="91"/>
                  </a:lnTo>
                  <a:lnTo>
                    <a:pt x="360" y="91"/>
                  </a:lnTo>
                  <a:lnTo>
                    <a:pt x="363" y="0"/>
                  </a:lnTo>
                  <a:lnTo>
                    <a:pt x="367" y="2"/>
                  </a:lnTo>
                  <a:lnTo>
                    <a:pt x="370" y="4"/>
                  </a:lnTo>
                  <a:lnTo>
                    <a:pt x="374" y="6"/>
                  </a:lnTo>
                  <a:lnTo>
                    <a:pt x="377" y="8"/>
                  </a:lnTo>
                  <a:lnTo>
                    <a:pt x="381" y="9"/>
                  </a:lnTo>
                  <a:lnTo>
                    <a:pt x="384" y="11"/>
                  </a:lnTo>
                  <a:lnTo>
                    <a:pt x="388" y="13"/>
                  </a:lnTo>
                  <a:lnTo>
                    <a:pt x="392" y="14"/>
                  </a:lnTo>
                  <a:lnTo>
                    <a:pt x="395" y="16"/>
                  </a:lnTo>
                  <a:lnTo>
                    <a:pt x="398" y="17"/>
                  </a:lnTo>
                  <a:lnTo>
                    <a:pt x="401" y="19"/>
                  </a:lnTo>
                  <a:lnTo>
                    <a:pt x="405" y="20"/>
                  </a:lnTo>
                  <a:lnTo>
                    <a:pt x="408" y="21"/>
                  </a:lnTo>
                  <a:lnTo>
                    <a:pt x="412" y="23"/>
                  </a:lnTo>
                  <a:lnTo>
                    <a:pt x="416" y="25"/>
                  </a:lnTo>
                  <a:lnTo>
                    <a:pt x="419" y="27"/>
                  </a:lnTo>
                  <a:lnTo>
                    <a:pt x="423" y="28"/>
                  </a:lnTo>
                  <a:lnTo>
                    <a:pt x="426" y="29"/>
                  </a:lnTo>
                  <a:lnTo>
                    <a:pt x="430" y="30"/>
                  </a:lnTo>
                  <a:lnTo>
                    <a:pt x="433" y="32"/>
                  </a:lnTo>
                  <a:lnTo>
                    <a:pt x="437" y="33"/>
                  </a:lnTo>
                  <a:lnTo>
                    <a:pt x="440" y="34"/>
                  </a:lnTo>
                  <a:lnTo>
                    <a:pt x="444" y="35"/>
                  </a:lnTo>
                  <a:lnTo>
                    <a:pt x="447" y="37"/>
                  </a:lnTo>
                  <a:lnTo>
                    <a:pt x="451" y="38"/>
                  </a:lnTo>
                  <a:lnTo>
                    <a:pt x="454" y="39"/>
                  </a:lnTo>
                  <a:lnTo>
                    <a:pt x="458" y="40"/>
                  </a:lnTo>
                  <a:lnTo>
                    <a:pt x="462" y="42"/>
                  </a:lnTo>
                  <a:lnTo>
                    <a:pt x="464" y="43"/>
                  </a:lnTo>
                  <a:lnTo>
                    <a:pt x="468" y="44"/>
                  </a:lnTo>
                  <a:lnTo>
                    <a:pt x="471" y="45"/>
                  </a:lnTo>
                  <a:lnTo>
                    <a:pt x="475" y="46"/>
                  </a:lnTo>
                  <a:lnTo>
                    <a:pt x="478" y="47"/>
                  </a:lnTo>
                  <a:lnTo>
                    <a:pt x="482" y="48"/>
                  </a:lnTo>
                  <a:lnTo>
                    <a:pt x="485" y="49"/>
                  </a:lnTo>
                  <a:lnTo>
                    <a:pt x="489" y="51"/>
                  </a:lnTo>
                  <a:lnTo>
                    <a:pt x="493" y="51"/>
                  </a:lnTo>
                  <a:lnTo>
                    <a:pt x="496" y="52"/>
                  </a:lnTo>
                  <a:lnTo>
                    <a:pt x="500" y="53"/>
                  </a:lnTo>
                  <a:lnTo>
                    <a:pt x="503" y="54"/>
                  </a:lnTo>
                  <a:lnTo>
                    <a:pt x="507" y="55"/>
                  </a:lnTo>
                  <a:lnTo>
                    <a:pt x="510" y="56"/>
                  </a:lnTo>
                  <a:lnTo>
                    <a:pt x="514" y="57"/>
                  </a:lnTo>
                  <a:lnTo>
                    <a:pt x="517" y="58"/>
                  </a:lnTo>
                  <a:lnTo>
                    <a:pt x="521" y="59"/>
                  </a:lnTo>
                  <a:lnTo>
                    <a:pt x="524" y="59"/>
                  </a:lnTo>
                  <a:lnTo>
                    <a:pt x="528" y="60"/>
                  </a:lnTo>
                  <a:lnTo>
                    <a:pt x="531" y="61"/>
                  </a:lnTo>
                  <a:lnTo>
                    <a:pt x="534" y="61"/>
                  </a:lnTo>
                  <a:lnTo>
                    <a:pt x="538" y="62"/>
                  </a:lnTo>
                  <a:lnTo>
                    <a:pt x="541" y="63"/>
                  </a:lnTo>
                  <a:lnTo>
                    <a:pt x="545" y="64"/>
                  </a:lnTo>
                  <a:lnTo>
                    <a:pt x="548" y="64"/>
                  </a:lnTo>
                  <a:lnTo>
                    <a:pt x="552" y="65"/>
                  </a:lnTo>
                  <a:lnTo>
                    <a:pt x="555" y="66"/>
                  </a:lnTo>
                  <a:lnTo>
                    <a:pt x="559" y="66"/>
                  </a:lnTo>
                  <a:lnTo>
                    <a:pt x="563" y="67"/>
                  </a:lnTo>
                  <a:lnTo>
                    <a:pt x="566" y="68"/>
                  </a:lnTo>
                  <a:lnTo>
                    <a:pt x="570" y="68"/>
                  </a:lnTo>
                  <a:lnTo>
                    <a:pt x="573" y="69"/>
                  </a:lnTo>
                  <a:lnTo>
                    <a:pt x="577" y="70"/>
                  </a:lnTo>
                  <a:lnTo>
                    <a:pt x="580" y="70"/>
                  </a:lnTo>
                  <a:lnTo>
                    <a:pt x="584" y="70"/>
                  </a:lnTo>
                  <a:lnTo>
                    <a:pt x="586" y="71"/>
                  </a:lnTo>
                  <a:lnTo>
                    <a:pt x="590" y="71"/>
                  </a:lnTo>
                  <a:lnTo>
                    <a:pt x="594" y="72"/>
                  </a:lnTo>
                  <a:lnTo>
                    <a:pt x="597" y="73"/>
                  </a:lnTo>
                  <a:lnTo>
                    <a:pt x="601" y="73"/>
                  </a:lnTo>
                  <a:lnTo>
                    <a:pt x="604" y="74"/>
                  </a:lnTo>
                  <a:lnTo>
                    <a:pt x="608" y="74"/>
                  </a:lnTo>
                  <a:lnTo>
                    <a:pt x="611" y="75"/>
                  </a:lnTo>
                  <a:lnTo>
                    <a:pt x="615" y="75"/>
                  </a:lnTo>
                  <a:lnTo>
                    <a:pt x="618" y="75"/>
                  </a:lnTo>
                  <a:lnTo>
                    <a:pt x="622" y="76"/>
                  </a:lnTo>
                  <a:lnTo>
                    <a:pt x="625" y="76"/>
                  </a:lnTo>
                  <a:lnTo>
                    <a:pt x="629" y="76"/>
                  </a:lnTo>
                  <a:lnTo>
                    <a:pt x="633" y="77"/>
                  </a:lnTo>
                  <a:lnTo>
                    <a:pt x="636" y="78"/>
                  </a:lnTo>
                  <a:lnTo>
                    <a:pt x="640" y="78"/>
                  </a:lnTo>
                  <a:lnTo>
                    <a:pt x="643" y="78"/>
                  </a:lnTo>
                  <a:lnTo>
                    <a:pt x="646" y="78"/>
                  </a:lnTo>
                  <a:lnTo>
                    <a:pt x="649" y="79"/>
                  </a:lnTo>
                  <a:lnTo>
                    <a:pt x="653" y="80"/>
                  </a:lnTo>
                  <a:lnTo>
                    <a:pt x="656" y="80"/>
                  </a:lnTo>
                  <a:lnTo>
                    <a:pt x="660" y="80"/>
                  </a:lnTo>
                  <a:lnTo>
                    <a:pt x="664" y="80"/>
                  </a:lnTo>
                  <a:lnTo>
                    <a:pt x="667" y="81"/>
                  </a:lnTo>
                  <a:lnTo>
                    <a:pt x="671" y="81"/>
                  </a:lnTo>
                  <a:lnTo>
                    <a:pt x="674" y="82"/>
                  </a:lnTo>
                  <a:lnTo>
                    <a:pt x="678" y="82"/>
                  </a:lnTo>
                  <a:lnTo>
                    <a:pt x="681" y="82"/>
                  </a:lnTo>
                  <a:lnTo>
                    <a:pt x="685" y="82"/>
                  </a:lnTo>
                  <a:lnTo>
                    <a:pt x="688" y="82"/>
                  </a:lnTo>
                  <a:lnTo>
                    <a:pt x="692" y="83"/>
                  </a:lnTo>
                  <a:lnTo>
                    <a:pt x="695" y="83"/>
                  </a:lnTo>
                  <a:lnTo>
                    <a:pt x="699" y="83"/>
                  </a:lnTo>
                  <a:lnTo>
                    <a:pt x="699" y="91"/>
                  </a:lnTo>
                  <a:lnTo>
                    <a:pt x="695" y="91"/>
                  </a:lnTo>
                  <a:lnTo>
                    <a:pt x="692" y="91"/>
                  </a:lnTo>
                  <a:lnTo>
                    <a:pt x="688" y="91"/>
                  </a:lnTo>
                  <a:lnTo>
                    <a:pt x="685" y="91"/>
                  </a:lnTo>
                  <a:lnTo>
                    <a:pt x="681" y="91"/>
                  </a:lnTo>
                  <a:lnTo>
                    <a:pt x="678" y="91"/>
                  </a:lnTo>
                  <a:lnTo>
                    <a:pt x="674" y="91"/>
                  </a:lnTo>
                  <a:lnTo>
                    <a:pt x="671" y="91"/>
                  </a:lnTo>
                  <a:lnTo>
                    <a:pt x="667" y="91"/>
                  </a:lnTo>
                  <a:lnTo>
                    <a:pt x="664" y="91"/>
                  </a:lnTo>
                  <a:lnTo>
                    <a:pt x="660" y="91"/>
                  </a:lnTo>
                  <a:lnTo>
                    <a:pt x="656" y="91"/>
                  </a:lnTo>
                  <a:lnTo>
                    <a:pt x="653" y="91"/>
                  </a:lnTo>
                  <a:lnTo>
                    <a:pt x="649" y="91"/>
                  </a:lnTo>
                  <a:lnTo>
                    <a:pt x="646" y="91"/>
                  </a:lnTo>
                  <a:lnTo>
                    <a:pt x="643" y="91"/>
                  </a:lnTo>
                  <a:lnTo>
                    <a:pt x="640" y="91"/>
                  </a:lnTo>
                  <a:lnTo>
                    <a:pt x="636" y="91"/>
                  </a:lnTo>
                  <a:lnTo>
                    <a:pt x="633" y="91"/>
                  </a:lnTo>
                  <a:lnTo>
                    <a:pt x="629" y="91"/>
                  </a:lnTo>
                  <a:lnTo>
                    <a:pt x="625" y="91"/>
                  </a:lnTo>
                  <a:lnTo>
                    <a:pt x="622" y="91"/>
                  </a:lnTo>
                  <a:lnTo>
                    <a:pt x="618" y="91"/>
                  </a:lnTo>
                  <a:lnTo>
                    <a:pt x="615" y="91"/>
                  </a:lnTo>
                  <a:lnTo>
                    <a:pt x="611" y="91"/>
                  </a:lnTo>
                  <a:lnTo>
                    <a:pt x="608" y="91"/>
                  </a:lnTo>
                  <a:lnTo>
                    <a:pt x="604" y="91"/>
                  </a:lnTo>
                  <a:lnTo>
                    <a:pt x="601" y="91"/>
                  </a:lnTo>
                  <a:lnTo>
                    <a:pt x="597" y="91"/>
                  </a:lnTo>
                  <a:lnTo>
                    <a:pt x="594" y="91"/>
                  </a:lnTo>
                  <a:lnTo>
                    <a:pt x="590" y="91"/>
                  </a:lnTo>
                  <a:lnTo>
                    <a:pt x="586" y="91"/>
                  </a:lnTo>
                  <a:lnTo>
                    <a:pt x="584" y="91"/>
                  </a:lnTo>
                  <a:lnTo>
                    <a:pt x="580" y="91"/>
                  </a:lnTo>
                  <a:lnTo>
                    <a:pt x="577" y="91"/>
                  </a:lnTo>
                  <a:lnTo>
                    <a:pt x="573" y="91"/>
                  </a:lnTo>
                  <a:lnTo>
                    <a:pt x="570" y="91"/>
                  </a:lnTo>
                  <a:lnTo>
                    <a:pt x="566" y="91"/>
                  </a:lnTo>
                  <a:lnTo>
                    <a:pt x="563" y="91"/>
                  </a:lnTo>
                  <a:lnTo>
                    <a:pt x="559" y="91"/>
                  </a:lnTo>
                  <a:lnTo>
                    <a:pt x="555" y="91"/>
                  </a:lnTo>
                  <a:lnTo>
                    <a:pt x="552" y="91"/>
                  </a:lnTo>
                  <a:lnTo>
                    <a:pt x="548" y="91"/>
                  </a:lnTo>
                  <a:lnTo>
                    <a:pt x="545" y="91"/>
                  </a:lnTo>
                  <a:lnTo>
                    <a:pt x="541" y="91"/>
                  </a:lnTo>
                  <a:lnTo>
                    <a:pt x="538" y="91"/>
                  </a:lnTo>
                  <a:lnTo>
                    <a:pt x="534" y="91"/>
                  </a:lnTo>
                  <a:lnTo>
                    <a:pt x="531" y="91"/>
                  </a:lnTo>
                  <a:lnTo>
                    <a:pt x="528" y="91"/>
                  </a:lnTo>
                  <a:lnTo>
                    <a:pt x="524" y="91"/>
                  </a:lnTo>
                  <a:lnTo>
                    <a:pt x="521" y="91"/>
                  </a:lnTo>
                  <a:lnTo>
                    <a:pt x="517" y="91"/>
                  </a:lnTo>
                  <a:lnTo>
                    <a:pt x="514" y="91"/>
                  </a:lnTo>
                  <a:lnTo>
                    <a:pt x="510" y="91"/>
                  </a:lnTo>
                  <a:lnTo>
                    <a:pt x="507" y="91"/>
                  </a:lnTo>
                  <a:lnTo>
                    <a:pt x="503" y="91"/>
                  </a:lnTo>
                  <a:lnTo>
                    <a:pt x="500" y="91"/>
                  </a:lnTo>
                  <a:lnTo>
                    <a:pt x="496" y="91"/>
                  </a:lnTo>
                  <a:lnTo>
                    <a:pt x="493" y="91"/>
                  </a:lnTo>
                  <a:lnTo>
                    <a:pt x="489" y="91"/>
                  </a:lnTo>
                  <a:lnTo>
                    <a:pt x="485" y="91"/>
                  </a:lnTo>
                  <a:lnTo>
                    <a:pt x="482" y="91"/>
                  </a:lnTo>
                  <a:lnTo>
                    <a:pt x="478" y="91"/>
                  </a:lnTo>
                  <a:lnTo>
                    <a:pt x="475" y="91"/>
                  </a:lnTo>
                  <a:lnTo>
                    <a:pt x="471" y="91"/>
                  </a:lnTo>
                  <a:lnTo>
                    <a:pt x="468" y="91"/>
                  </a:lnTo>
                  <a:lnTo>
                    <a:pt x="464" y="91"/>
                  </a:lnTo>
                  <a:lnTo>
                    <a:pt x="462" y="91"/>
                  </a:lnTo>
                  <a:lnTo>
                    <a:pt x="458" y="91"/>
                  </a:lnTo>
                  <a:lnTo>
                    <a:pt x="454" y="91"/>
                  </a:lnTo>
                  <a:lnTo>
                    <a:pt x="451" y="91"/>
                  </a:lnTo>
                  <a:lnTo>
                    <a:pt x="447" y="91"/>
                  </a:lnTo>
                  <a:lnTo>
                    <a:pt x="444" y="91"/>
                  </a:lnTo>
                  <a:lnTo>
                    <a:pt x="440" y="91"/>
                  </a:lnTo>
                  <a:lnTo>
                    <a:pt x="437" y="91"/>
                  </a:lnTo>
                  <a:lnTo>
                    <a:pt x="433" y="91"/>
                  </a:lnTo>
                  <a:lnTo>
                    <a:pt x="430" y="91"/>
                  </a:lnTo>
                  <a:lnTo>
                    <a:pt x="426" y="91"/>
                  </a:lnTo>
                  <a:lnTo>
                    <a:pt x="423" y="91"/>
                  </a:lnTo>
                  <a:lnTo>
                    <a:pt x="419" y="91"/>
                  </a:lnTo>
                  <a:lnTo>
                    <a:pt x="416" y="91"/>
                  </a:lnTo>
                  <a:lnTo>
                    <a:pt x="412" y="91"/>
                  </a:lnTo>
                  <a:lnTo>
                    <a:pt x="408" y="91"/>
                  </a:lnTo>
                  <a:lnTo>
                    <a:pt x="405" y="91"/>
                  </a:lnTo>
                  <a:lnTo>
                    <a:pt x="401" y="91"/>
                  </a:lnTo>
                  <a:lnTo>
                    <a:pt x="398" y="91"/>
                  </a:lnTo>
                  <a:lnTo>
                    <a:pt x="395" y="91"/>
                  </a:lnTo>
                  <a:lnTo>
                    <a:pt x="392" y="91"/>
                  </a:lnTo>
                  <a:lnTo>
                    <a:pt x="388" y="91"/>
                  </a:lnTo>
                  <a:lnTo>
                    <a:pt x="384" y="91"/>
                  </a:lnTo>
                  <a:lnTo>
                    <a:pt x="381" y="91"/>
                  </a:lnTo>
                  <a:lnTo>
                    <a:pt x="377" y="91"/>
                  </a:lnTo>
                  <a:lnTo>
                    <a:pt x="374" y="91"/>
                  </a:lnTo>
                  <a:lnTo>
                    <a:pt x="370" y="91"/>
                  </a:lnTo>
                  <a:lnTo>
                    <a:pt x="367" y="91"/>
                  </a:lnTo>
                  <a:lnTo>
                    <a:pt x="363" y="91"/>
                  </a:lnTo>
                  <a:lnTo>
                    <a:pt x="360" y="91"/>
                  </a:lnTo>
                  <a:lnTo>
                    <a:pt x="356" y="91"/>
                  </a:lnTo>
                  <a:lnTo>
                    <a:pt x="353" y="91"/>
                  </a:lnTo>
                  <a:lnTo>
                    <a:pt x="349" y="91"/>
                  </a:lnTo>
                  <a:lnTo>
                    <a:pt x="346" y="91"/>
                  </a:lnTo>
                  <a:lnTo>
                    <a:pt x="342" y="91"/>
                  </a:lnTo>
                  <a:lnTo>
                    <a:pt x="339" y="91"/>
                  </a:lnTo>
                  <a:lnTo>
                    <a:pt x="336" y="91"/>
                  </a:lnTo>
                  <a:lnTo>
                    <a:pt x="332" y="91"/>
                  </a:lnTo>
                  <a:lnTo>
                    <a:pt x="329" y="91"/>
                  </a:lnTo>
                  <a:lnTo>
                    <a:pt x="325" y="91"/>
                  </a:lnTo>
                  <a:lnTo>
                    <a:pt x="322" y="91"/>
                  </a:lnTo>
                  <a:lnTo>
                    <a:pt x="318" y="91"/>
                  </a:lnTo>
                  <a:lnTo>
                    <a:pt x="315" y="91"/>
                  </a:lnTo>
                  <a:lnTo>
                    <a:pt x="311" y="91"/>
                  </a:lnTo>
                  <a:lnTo>
                    <a:pt x="307" y="91"/>
                  </a:lnTo>
                  <a:lnTo>
                    <a:pt x="304" y="91"/>
                  </a:lnTo>
                  <a:lnTo>
                    <a:pt x="300" y="91"/>
                  </a:lnTo>
                  <a:lnTo>
                    <a:pt x="297" y="91"/>
                  </a:lnTo>
                  <a:lnTo>
                    <a:pt x="293" y="91"/>
                  </a:lnTo>
                  <a:lnTo>
                    <a:pt x="290" y="91"/>
                  </a:lnTo>
                  <a:lnTo>
                    <a:pt x="286" y="91"/>
                  </a:lnTo>
                  <a:lnTo>
                    <a:pt x="283" y="91"/>
                  </a:lnTo>
                  <a:lnTo>
                    <a:pt x="280" y="91"/>
                  </a:lnTo>
                  <a:lnTo>
                    <a:pt x="276" y="91"/>
                  </a:lnTo>
                  <a:lnTo>
                    <a:pt x="273" y="91"/>
                  </a:lnTo>
                  <a:lnTo>
                    <a:pt x="269" y="91"/>
                  </a:lnTo>
                  <a:lnTo>
                    <a:pt x="266" y="91"/>
                  </a:lnTo>
                  <a:lnTo>
                    <a:pt x="262" y="91"/>
                  </a:lnTo>
                  <a:lnTo>
                    <a:pt x="259" y="91"/>
                  </a:lnTo>
                  <a:lnTo>
                    <a:pt x="255" y="91"/>
                  </a:lnTo>
                  <a:lnTo>
                    <a:pt x="252" y="91"/>
                  </a:lnTo>
                  <a:lnTo>
                    <a:pt x="248" y="91"/>
                  </a:lnTo>
                  <a:lnTo>
                    <a:pt x="245" y="91"/>
                  </a:lnTo>
                  <a:lnTo>
                    <a:pt x="241" y="91"/>
                  </a:lnTo>
                  <a:lnTo>
                    <a:pt x="237" y="91"/>
                  </a:lnTo>
                  <a:lnTo>
                    <a:pt x="234" y="91"/>
                  </a:lnTo>
                  <a:lnTo>
                    <a:pt x="230" y="91"/>
                  </a:lnTo>
                  <a:lnTo>
                    <a:pt x="227" y="91"/>
                  </a:lnTo>
                  <a:lnTo>
                    <a:pt x="223" y="91"/>
                  </a:lnTo>
                  <a:lnTo>
                    <a:pt x="220" y="91"/>
                  </a:lnTo>
                  <a:lnTo>
                    <a:pt x="216" y="91"/>
                  </a:lnTo>
                  <a:lnTo>
                    <a:pt x="213" y="91"/>
                  </a:lnTo>
                  <a:lnTo>
                    <a:pt x="210" y="91"/>
                  </a:lnTo>
                  <a:lnTo>
                    <a:pt x="206" y="91"/>
                  </a:lnTo>
                  <a:lnTo>
                    <a:pt x="203" y="91"/>
                  </a:lnTo>
                  <a:lnTo>
                    <a:pt x="199" y="91"/>
                  </a:lnTo>
                  <a:lnTo>
                    <a:pt x="196" y="91"/>
                  </a:lnTo>
                  <a:lnTo>
                    <a:pt x="192" y="91"/>
                  </a:lnTo>
                  <a:lnTo>
                    <a:pt x="189" y="91"/>
                  </a:lnTo>
                  <a:lnTo>
                    <a:pt x="185" y="91"/>
                  </a:lnTo>
                  <a:lnTo>
                    <a:pt x="182" y="91"/>
                  </a:lnTo>
                  <a:lnTo>
                    <a:pt x="178" y="91"/>
                  </a:lnTo>
                  <a:lnTo>
                    <a:pt x="175" y="91"/>
                  </a:lnTo>
                  <a:lnTo>
                    <a:pt x="171" y="91"/>
                  </a:lnTo>
                  <a:lnTo>
                    <a:pt x="167" y="91"/>
                  </a:lnTo>
                  <a:lnTo>
                    <a:pt x="164" y="91"/>
                  </a:lnTo>
                  <a:lnTo>
                    <a:pt x="160" y="91"/>
                  </a:lnTo>
                  <a:lnTo>
                    <a:pt x="157" y="91"/>
                  </a:lnTo>
                  <a:lnTo>
                    <a:pt x="153" y="91"/>
                  </a:lnTo>
                  <a:lnTo>
                    <a:pt x="151" y="91"/>
                  </a:lnTo>
                  <a:lnTo>
                    <a:pt x="147" y="91"/>
                  </a:lnTo>
                  <a:lnTo>
                    <a:pt x="144" y="91"/>
                  </a:lnTo>
                  <a:lnTo>
                    <a:pt x="140" y="91"/>
                  </a:lnTo>
                  <a:lnTo>
                    <a:pt x="136" y="91"/>
                  </a:lnTo>
                  <a:lnTo>
                    <a:pt x="133" y="91"/>
                  </a:lnTo>
                  <a:lnTo>
                    <a:pt x="129" y="91"/>
                  </a:lnTo>
                  <a:lnTo>
                    <a:pt x="126" y="91"/>
                  </a:lnTo>
                  <a:lnTo>
                    <a:pt x="122" y="91"/>
                  </a:lnTo>
                  <a:lnTo>
                    <a:pt x="119" y="91"/>
                  </a:lnTo>
                  <a:lnTo>
                    <a:pt x="115" y="91"/>
                  </a:lnTo>
                  <a:lnTo>
                    <a:pt x="112" y="91"/>
                  </a:lnTo>
                  <a:lnTo>
                    <a:pt x="108" y="91"/>
                  </a:lnTo>
                  <a:lnTo>
                    <a:pt x="105" y="91"/>
                  </a:lnTo>
                  <a:lnTo>
                    <a:pt x="101" y="91"/>
                  </a:lnTo>
                  <a:lnTo>
                    <a:pt x="97" y="91"/>
                  </a:lnTo>
                  <a:lnTo>
                    <a:pt x="95" y="91"/>
                  </a:lnTo>
                  <a:lnTo>
                    <a:pt x="91" y="91"/>
                  </a:lnTo>
                  <a:lnTo>
                    <a:pt x="88" y="91"/>
                  </a:lnTo>
                  <a:lnTo>
                    <a:pt x="84" y="91"/>
                  </a:lnTo>
                  <a:lnTo>
                    <a:pt x="81" y="91"/>
                  </a:lnTo>
                  <a:lnTo>
                    <a:pt x="77" y="91"/>
                  </a:lnTo>
                  <a:lnTo>
                    <a:pt x="74" y="91"/>
                  </a:lnTo>
                  <a:lnTo>
                    <a:pt x="70" y="91"/>
                  </a:lnTo>
                  <a:lnTo>
                    <a:pt x="66" y="91"/>
                  </a:lnTo>
                  <a:lnTo>
                    <a:pt x="63" y="91"/>
                  </a:lnTo>
                  <a:lnTo>
                    <a:pt x="59" y="91"/>
                  </a:lnTo>
                  <a:lnTo>
                    <a:pt x="56" y="91"/>
                  </a:lnTo>
                  <a:lnTo>
                    <a:pt x="52" y="91"/>
                  </a:lnTo>
                  <a:lnTo>
                    <a:pt x="49" y="91"/>
                  </a:lnTo>
                  <a:lnTo>
                    <a:pt x="45" y="91"/>
                  </a:lnTo>
                  <a:lnTo>
                    <a:pt x="42" y="91"/>
                  </a:lnTo>
                  <a:lnTo>
                    <a:pt x="38" y="91"/>
                  </a:lnTo>
                  <a:lnTo>
                    <a:pt x="35" y="91"/>
                  </a:lnTo>
                  <a:lnTo>
                    <a:pt x="31" y="91"/>
                  </a:lnTo>
                  <a:lnTo>
                    <a:pt x="28" y="91"/>
                  </a:lnTo>
                  <a:lnTo>
                    <a:pt x="25" y="91"/>
                  </a:lnTo>
                  <a:lnTo>
                    <a:pt x="21" y="91"/>
                  </a:lnTo>
                  <a:lnTo>
                    <a:pt x="18" y="91"/>
                  </a:lnTo>
                  <a:lnTo>
                    <a:pt x="14" y="91"/>
                  </a:lnTo>
                  <a:lnTo>
                    <a:pt x="11" y="91"/>
                  </a:lnTo>
                  <a:lnTo>
                    <a:pt x="7" y="91"/>
                  </a:lnTo>
                  <a:lnTo>
                    <a:pt x="4" y="91"/>
                  </a:lnTo>
                  <a:lnTo>
                    <a:pt x="0" y="91"/>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dirty="0">
                <a:solidFill>
                  <a:sysClr val="windowText" lastClr="000000"/>
                </a:solidFill>
              </a:endParaRPr>
            </a:p>
          </p:txBody>
        </p:sp>
        <p:sp>
          <p:nvSpPr>
            <p:cNvPr id="9" name="Freeform 10"/>
            <p:cNvSpPr>
              <a:spLocks/>
            </p:cNvSpPr>
            <p:nvPr/>
          </p:nvSpPr>
          <p:spPr bwMode="auto">
            <a:xfrm>
              <a:off x="1970" y="2455"/>
              <a:ext cx="700" cy="457"/>
            </a:xfrm>
            <a:custGeom>
              <a:avLst/>
              <a:gdLst>
                <a:gd name="T0" fmla="*/ 21 w 700"/>
                <a:gd name="T1" fmla="*/ 27 h 457"/>
                <a:gd name="T2" fmla="*/ 45 w 700"/>
                <a:gd name="T3" fmla="*/ 59 h 457"/>
                <a:gd name="T4" fmla="*/ 70 w 700"/>
                <a:gd name="T5" fmla="*/ 90 h 457"/>
                <a:gd name="T6" fmla="*/ 95 w 700"/>
                <a:gd name="T7" fmla="*/ 121 h 457"/>
                <a:gd name="T8" fmla="*/ 119 w 700"/>
                <a:gd name="T9" fmla="*/ 150 h 457"/>
                <a:gd name="T10" fmla="*/ 144 w 700"/>
                <a:gd name="T11" fmla="*/ 178 h 457"/>
                <a:gd name="T12" fmla="*/ 167 w 700"/>
                <a:gd name="T13" fmla="*/ 205 h 457"/>
                <a:gd name="T14" fmla="*/ 192 w 700"/>
                <a:gd name="T15" fmla="*/ 230 h 457"/>
                <a:gd name="T16" fmla="*/ 216 w 700"/>
                <a:gd name="T17" fmla="*/ 253 h 457"/>
                <a:gd name="T18" fmla="*/ 241 w 700"/>
                <a:gd name="T19" fmla="*/ 276 h 457"/>
                <a:gd name="T20" fmla="*/ 266 w 700"/>
                <a:gd name="T21" fmla="*/ 296 h 457"/>
                <a:gd name="T22" fmla="*/ 290 w 700"/>
                <a:gd name="T23" fmla="*/ 315 h 457"/>
                <a:gd name="T24" fmla="*/ 315 w 700"/>
                <a:gd name="T25" fmla="*/ 332 h 457"/>
                <a:gd name="T26" fmla="*/ 339 w 700"/>
                <a:gd name="T27" fmla="*/ 348 h 457"/>
                <a:gd name="T28" fmla="*/ 363 w 700"/>
                <a:gd name="T29" fmla="*/ 456 h 457"/>
                <a:gd name="T30" fmla="*/ 388 w 700"/>
                <a:gd name="T31" fmla="*/ 456 h 457"/>
                <a:gd name="T32" fmla="*/ 412 w 700"/>
                <a:gd name="T33" fmla="*/ 456 h 457"/>
                <a:gd name="T34" fmla="*/ 437 w 700"/>
                <a:gd name="T35" fmla="*/ 456 h 457"/>
                <a:gd name="T36" fmla="*/ 462 w 700"/>
                <a:gd name="T37" fmla="*/ 456 h 457"/>
                <a:gd name="T38" fmla="*/ 485 w 700"/>
                <a:gd name="T39" fmla="*/ 456 h 457"/>
                <a:gd name="T40" fmla="*/ 510 w 700"/>
                <a:gd name="T41" fmla="*/ 456 h 457"/>
                <a:gd name="T42" fmla="*/ 534 w 700"/>
                <a:gd name="T43" fmla="*/ 456 h 457"/>
                <a:gd name="T44" fmla="*/ 559 w 700"/>
                <a:gd name="T45" fmla="*/ 456 h 457"/>
                <a:gd name="T46" fmla="*/ 584 w 700"/>
                <a:gd name="T47" fmla="*/ 456 h 457"/>
                <a:gd name="T48" fmla="*/ 608 w 700"/>
                <a:gd name="T49" fmla="*/ 456 h 457"/>
                <a:gd name="T50" fmla="*/ 633 w 700"/>
                <a:gd name="T51" fmla="*/ 456 h 457"/>
                <a:gd name="T52" fmla="*/ 656 w 700"/>
                <a:gd name="T53" fmla="*/ 456 h 457"/>
                <a:gd name="T54" fmla="*/ 681 w 700"/>
                <a:gd name="T55" fmla="*/ 456 h 457"/>
                <a:gd name="T56" fmla="*/ 692 w 700"/>
                <a:gd name="T57" fmla="*/ 456 h 457"/>
                <a:gd name="T58" fmla="*/ 667 w 700"/>
                <a:gd name="T59" fmla="*/ 456 h 457"/>
                <a:gd name="T60" fmla="*/ 643 w 700"/>
                <a:gd name="T61" fmla="*/ 456 h 457"/>
                <a:gd name="T62" fmla="*/ 618 w 700"/>
                <a:gd name="T63" fmla="*/ 456 h 457"/>
                <a:gd name="T64" fmla="*/ 594 w 700"/>
                <a:gd name="T65" fmla="*/ 456 h 457"/>
                <a:gd name="T66" fmla="*/ 570 w 700"/>
                <a:gd name="T67" fmla="*/ 456 h 457"/>
                <a:gd name="T68" fmla="*/ 545 w 700"/>
                <a:gd name="T69" fmla="*/ 456 h 457"/>
                <a:gd name="T70" fmla="*/ 521 w 700"/>
                <a:gd name="T71" fmla="*/ 456 h 457"/>
                <a:gd name="T72" fmla="*/ 496 w 700"/>
                <a:gd name="T73" fmla="*/ 456 h 457"/>
                <a:gd name="T74" fmla="*/ 471 w 700"/>
                <a:gd name="T75" fmla="*/ 456 h 457"/>
                <a:gd name="T76" fmla="*/ 447 w 700"/>
                <a:gd name="T77" fmla="*/ 456 h 457"/>
                <a:gd name="T78" fmla="*/ 423 w 700"/>
                <a:gd name="T79" fmla="*/ 456 h 457"/>
                <a:gd name="T80" fmla="*/ 398 w 700"/>
                <a:gd name="T81" fmla="*/ 456 h 457"/>
                <a:gd name="T82" fmla="*/ 374 w 700"/>
                <a:gd name="T83" fmla="*/ 456 h 457"/>
                <a:gd name="T84" fmla="*/ 349 w 700"/>
                <a:gd name="T85" fmla="*/ 456 h 457"/>
                <a:gd name="T86" fmla="*/ 325 w 700"/>
                <a:gd name="T87" fmla="*/ 456 h 457"/>
                <a:gd name="T88" fmla="*/ 300 w 700"/>
                <a:gd name="T89" fmla="*/ 456 h 457"/>
                <a:gd name="T90" fmla="*/ 276 w 700"/>
                <a:gd name="T91" fmla="*/ 456 h 457"/>
                <a:gd name="T92" fmla="*/ 252 w 700"/>
                <a:gd name="T93" fmla="*/ 456 h 457"/>
                <a:gd name="T94" fmla="*/ 227 w 700"/>
                <a:gd name="T95" fmla="*/ 456 h 457"/>
                <a:gd name="T96" fmla="*/ 203 w 700"/>
                <a:gd name="T97" fmla="*/ 456 h 457"/>
                <a:gd name="T98" fmla="*/ 178 w 700"/>
                <a:gd name="T99" fmla="*/ 456 h 457"/>
                <a:gd name="T100" fmla="*/ 153 w 700"/>
                <a:gd name="T101" fmla="*/ 456 h 457"/>
                <a:gd name="T102" fmla="*/ 129 w 700"/>
                <a:gd name="T103" fmla="*/ 456 h 457"/>
                <a:gd name="T104" fmla="*/ 105 w 700"/>
                <a:gd name="T105" fmla="*/ 456 h 457"/>
                <a:gd name="T106" fmla="*/ 81 w 700"/>
                <a:gd name="T107" fmla="*/ 456 h 457"/>
                <a:gd name="T108" fmla="*/ 56 w 700"/>
                <a:gd name="T109" fmla="*/ 456 h 457"/>
                <a:gd name="T110" fmla="*/ 31 w 700"/>
                <a:gd name="T111" fmla="*/ 456 h 457"/>
                <a:gd name="T112" fmla="*/ 7 w 700"/>
                <a:gd name="T113" fmla="*/ 456 h 4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457"/>
                <a:gd name="T173" fmla="*/ 700 w 700"/>
                <a:gd name="T174" fmla="*/ 457 h 45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457">
                  <a:moveTo>
                    <a:pt x="0" y="0"/>
                  </a:moveTo>
                  <a:lnTo>
                    <a:pt x="4" y="5"/>
                  </a:lnTo>
                  <a:lnTo>
                    <a:pt x="7" y="9"/>
                  </a:lnTo>
                  <a:lnTo>
                    <a:pt x="11" y="14"/>
                  </a:lnTo>
                  <a:lnTo>
                    <a:pt x="14" y="18"/>
                  </a:lnTo>
                  <a:lnTo>
                    <a:pt x="18" y="23"/>
                  </a:lnTo>
                  <a:lnTo>
                    <a:pt x="21" y="27"/>
                  </a:lnTo>
                  <a:lnTo>
                    <a:pt x="25" y="32"/>
                  </a:lnTo>
                  <a:lnTo>
                    <a:pt x="28" y="36"/>
                  </a:lnTo>
                  <a:lnTo>
                    <a:pt x="31" y="41"/>
                  </a:lnTo>
                  <a:lnTo>
                    <a:pt x="35" y="46"/>
                  </a:lnTo>
                  <a:lnTo>
                    <a:pt x="38" y="50"/>
                  </a:lnTo>
                  <a:lnTo>
                    <a:pt x="42" y="55"/>
                  </a:lnTo>
                  <a:lnTo>
                    <a:pt x="45" y="59"/>
                  </a:lnTo>
                  <a:lnTo>
                    <a:pt x="49" y="63"/>
                  </a:lnTo>
                  <a:lnTo>
                    <a:pt x="52" y="68"/>
                  </a:lnTo>
                  <a:lnTo>
                    <a:pt x="56" y="72"/>
                  </a:lnTo>
                  <a:lnTo>
                    <a:pt x="59" y="77"/>
                  </a:lnTo>
                  <a:lnTo>
                    <a:pt x="63" y="81"/>
                  </a:lnTo>
                  <a:lnTo>
                    <a:pt x="66" y="85"/>
                  </a:lnTo>
                  <a:lnTo>
                    <a:pt x="70" y="90"/>
                  </a:lnTo>
                  <a:lnTo>
                    <a:pt x="74" y="94"/>
                  </a:lnTo>
                  <a:lnTo>
                    <a:pt x="77" y="99"/>
                  </a:lnTo>
                  <a:lnTo>
                    <a:pt x="81" y="103"/>
                  </a:lnTo>
                  <a:lnTo>
                    <a:pt x="84" y="107"/>
                  </a:lnTo>
                  <a:lnTo>
                    <a:pt x="88" y="111"/>
                  </a:lnTo>
                  <a:lnTo>
                    <a:pt x="91" y="116"/>
                  </a:lnTo>
                  <a:lnTo>
                    <a:pt x="95" y="121"/>
                  </a:lnTo>
                  <a:lnTo>
                    <a:pt x="97" y="124"/>
                  </a:lnTo>
                  <a:lnTo>
                    <a:pt x="101" y="129"/>
                  </a:lnTo>
                  <a:lnTo>
                    <a:pt x="105" y="133"/>
                  </a:lnTo>
                  <a:lnTo>
                    <a:pt x="108" y="137"/>
                  </a:lnTo>
                  <a:lnTo>
                    <a:pt x="112" y="141"/>
                  </a:lnTo>
                  <a:lnTo>
                    <a:pt x="115" y="146"/>
                  </a:lnTo>
                  <a:lnTo>
                    <a:pt x="119" y="150"/>
                  </a:lnTo>
                  <a:lnTo>
                    <a:pt x="122" y="154"/>
                  </a:lnTo>
                  <a:lnTo>
                    <a:pt x="126" y="158"/>
                  </a:lnTo>
                  <a:lnTo>
                    <a:pt x="129" y="162"/>
                  </a:lnTo>
                  <a:lnTo>
                    <a:pt x="133" y="166"/>
                  </a:lnTo>
                  <a:lnTo>
                    <a:pt x="136" y="170"/>
                  </a:lnTo>
                  <a:lnTo>
                    <a:pt x="140" y="174"/>
                  </a:lnTo>
                  <a:lnTo>
                    <a:pt x="144" y="178"/>
                  </a:lnTo>
                  <a:lnTo>
                    <a:pt x="147" y="182"/>
                  </a:lnTo>
                  <a:lnTo>
                    <a:pt x="151" y="186"/>
                  </a:lnTo>
                  <a:lnTo>
                    <a:pt x="153" y="190"/>
                  </a:lnTo>
                  <a:lnTo>
                    <a:pt x="157" y="193"/>
                  </a:lnTo>
                  <a:lnTo>
                    <a:pt x="160" y="197"/>
                  </a:lnTo>
                  <a:lnTo>
                    <a:pt x="164" y="201"/>
                  </a:lnTo>
                  <a:lnTo>
                    <a:pt x="167" y="205"/>
                  </a:lnTo>
                  <a:lnTo>
                    <a:pt x="171" y="208"/>
                  </a:lnTo>
                  <a:lnTo>
                    <a:pt x="175" y="212"/>
                  </a:lnTo>
                  <a:lnTo>
                    <a:pt x="178" y="216"/>
                  </a:lnTo>
                  <a:lnTo>
                    <a:pt x="182" y="220"/>
                  </a:lnTo>
                  <a:lnTo>
                    <a:pt x="185" y="223"/>
                  </a:lnTo>
                  <a:lnTo>
                    <a:pt x="189" y="226"/>
                  </a:lnTo>
                  <a:lnTo>
                    <a:pt x="192" y="230"/>
                  </a:lnTo>
                  <a:lnTo>
                    <a:pt x="196" y="233"/>
                  </a:lnTo>
                  <a:lnTo>
                    <a:pt x="199" y="236"/>
                  </a:lnTo>
                  <a:lnTo>
                    <a:pt x="203" y="240"/>
                  </a:lnTo>
                  <a:lnTo>
                    <a:pt x="206" y="244"/>
                  </a:lnTo>
                  <a:lnTo>
                    <a:pt x="210" y="247"/>
                  </a:lnTo>
                  <a:lnTo>
                    <a:pt x="213" y="250"/>
                  </a:lnTo>
                  <a:lnTo>
                    <a:pt x="216" y="253"/>
                  </a:lnTo>
                  <a:lnTo>
                    <a:pt x="220" y="257"/>
                  </a:lnTo>
                  <a:lnTo>
                    <a:pt x="223" y="261"/>
                  </a:lnTo>
                  <a:lnTo>
                    <a:pt x="227" y="263"/>
                  </a:lnTo>
                  <a:lnTo>
                    <a:pt x="230" y="266"/>
                  </a:lnTo>
                  <a:lnTo>
                    <a:pt x="234" y="270"/>
                  </a:lnTo>
                  <a:lnTo>
                    <a:pt x="237" y="273"/>
                  </a:lnTo>
                  <a:lnTo>
                    <a:pt x="241" y="276"/>
                  </a:lnTo>
                  <a:lnTo>
                    <a:pt x="245" y="279"/>
                  </a:lnTo>
                  <a:lnTo>
                    <a:pt x="248" y="282"/>
                  </a:lnTo>
                  <a:lnTo>
                    <a:pt x="252" y="285"/>
                  </a:lnTo>
                  <a:lnTo>
                    <a:pt x="255" y="288"/>
                  </a:lnTo>
                  <a:lnTo>
                    <a:pt x="259" y="291"/>
                  </a:lnTo>
                  <a:lnTo>
                    <a:pt x="262" y="294"/>
                  </a:lnTo>
                  <a:lnTo>
                    <a:pt x="266" y="296"/>
                  </a:lnTo>
                  <a:lnTo>
                    <a:pt x="269" y="299"/>
                  </a:lnTo>
                  <a:lnTo>
                    <a:pt x="273" y="302"/>
                  </a:lnTo>
                  <a:lnTo>
                    <a:pt x="276" y="305"/>
                  </a:lnTo>
                  <a:lnTo>
                    <a:pt x="280" y="307"/>
                  </a:lnTo>
                  <a:lnTo>
                    <a:pt x="283" y="310"/>
                  </a:lnTo>
                  <a:lnTo>
                    <a:pt x="286" y="313"/>
                  </a:lnTo>
                  <a:lnTo>
                    <a:pt x="290" y="315"/>
                  </a:lnTo>
                  <a:lnTo>
                    <a:pt x="293" y="318"/>
                  </a:lnTo>
                  <a:lnTo>
                    <a:pt x="297" y="321"/>
                  </a:lnTo>
                  <a:lnTo>
                    <a:pt x="300" y="322"/>
                  </a:lnTo>
                  <a:lnTo>
                    <a:pt x="304" y="325"/>
                  </a:lnTo>
                  <a:lnTo>
                    <a:pt x="307" y="328"/>
                  </a:lnTo>
                  <a:lnTo>
                    <a:pt x="311" y="330"/>
                  </a:lnTo>
                  <a:lnTo>
                    <a:pt x="315" y="332"/>
                  </a:lnTo>
                  <a:lnTo>
                    <a:pt x="318" y="335"/>
                  </a:lnTo>
                  <a:lnTo>
                    <a:pt x="322" y="337"/>
                  </a:lnTo>
                  <a:lnTo>
                    <a:pt x="325" y="339"/>
                  </a:lnTo>
                  <a:lnTo>
                    <a:pt x="329" y="342"/>
                  </a:lnTo>
                  <a:lnTo>
                    <a:pt x="332" y="344"/>
                  </a:lnTo>
                  <a:lnTo>
                    <a:pt x="336" y="346"/>
                  </a:lnTo>
                  <a:lnTo>
                    <a:pt x="339" y="348"/>
                  </a:lnTo>
                  <a:lnTo>
                    <a:pt x="342" y="350"/>
                  </a:lnTo>
                  <a:lnTo>
                    <a:pt x="346" y="352"/>
                  </a:lnTo>
                  <a:lnTo>
                    <a:pt x="349" y="354"/>
                  </a:lnTo>
                  <a:lnTo>
                    <a:pt x="353" y="356"/>
                  </a:lnTo>
                  <a:lnTo>
                    <a:pt x="356" y="358"/>
                  </a:lnTo>
                  <a:lnTo>
                    <a:pt x="360" y="360"/>
                  </a:lnTo>
                  <a:lnTo>
                    <a:pt x="363" y="456"/>
                  </a:lnTo>
                  <a:lnTo>
                    <a:pt x="367" y="456"/>
                  </a:lnTo>
                  <a:lnTo>
                    <a:pt x="370" y="456"/>
                  </a:lnTo>
                  <a:lnTo>
                    <a:pt x="374" y="456"/>
                  </a:lnTo>
                  <a:lnTo>
                    <a:pt x="377" y="456"/>
                  </a:lnTo>
                  <a:lnTo>
                    <a:pt x="381" y="456"/>
                  </a:lnTo>
                  <a:lnTo>
                    <a:pt x="384" y="456"/>
                  </a:lnTo>
                  <a:lnTo>
                    <a:pt x="388" y="456"/>
                  </a:lnTo>
                  <a:lnTo>
                    <a:pt x="392" y="456"/>
                  </a:lnTo>
                  <a:lnTo>
                    <a:pt x="395" y="456"/>
                  </a:lnTo>
                  <a:lnTo>
                    <a:pt x="398" y="456"/>
                  </a:lnTo>
                  <a:lnTo>
                    <a:pt x="401" y="456"/>
                  </a:lnTo>
                  <a:lnTo>
                    <a:pt x="405" y="456"/>
                  </a:lnTo>
                  <a:lnTo>
                    <a:pt x="408" y="456"/>
                  </a:lnTo>
                  <a:lnTo>
                    <a:pt x="412" y="456"/>
                  </a:lnTo>
                  <a:lnTo>
                    <a:pt x="416" y="456"/>
                  </a:lnTo>
                  <a:lnTo>
                    <a:pt x="419" y="456"/>
                  </a:lnTo>
                  <a:lnTo>
                    <a:pt x="423" y="456"/>
                  </a:lnTo>
                  <a:lnTo>
                    <a:pt x="426" y="456"/>
                  </a:lnTo>
                  <a:lnTo>
                    <a:pt x="430" y="456"/>
                  </a:lnTo>
                  <a:lnTo>
                    <a:pt x="433" y="456"/>
                  </a:lnTo>
                  <a:lnTo>
                    <a:pt x="437" y="456"/>
                  </a:lnTo>
                  <a:lnTo>
                    <a:pt x="440" y="456"/>
                  </a:lnTo>
                  <a:lnTo>
                    <a:pt x="444" y="456"/>
                  </a:lnTo>
                  <a:lnTo>
                    <a:pt x="447" y="456"/>
                  </a:lnTo>
                  <a:lnTo>
                    <a:pt x="451" y="456"/>
                  </a:lnTo>
                  <a:lnTo>
                    <a:pt x="454" y="456"/>
                  </a:lnTo>
                  <a:lnTo>
                    <a:pt x="458" y="456"/>
                  </a:lnTo>
                  <a:lnTo>
                    <a:pt x="462" y="456"/>
                  </a:lnTo>
                  <a:lnTo>
                    <a:pt x="464" y="456"/>
                  </a:lnTo>
                  <a:lnTo>
                    <a:pt x="468" y="456"/>
                  </a:lnTo>
                  <a:lnTo>
                    <a:pt x="471" y="456"/>
                  </a:lnTo>
                  <a:lnTo>
                    <a:pt x="475" y="456"/>
                  </a:lnTo>
                  <a:lnTo>
                    <a:pt x="478" y="456"/>
                  </a:lnTo>
                  <a:lnTo>
                    <a:pt x="482" y="456"/>
                  </a:lnTo>
                  <a:lnTo>
                    <a:pt x="485" y="456"/>
                  </a:lnTo>
                  <a:lnTo>
                    <a:pt x="489" y="456"/>
                  </a:lnTo>
                  <a:lnTo>
                    <a:pt x="493" y="456"/>
                  </a:lnTo>
                  <a:lnTo>
                    <a:pt x="496" y="456"/>
                  </a:lnTo>
                  <a:lnTo>
                    <a:pt x="500" y="456"/>
                  </a:lnTo>
                  <a:lnTo>
                    <a:pt x="503" y="456"/>
                  </a:lnTo>
                  <a:lnTo>
                    <a:pt x="507" y="456"/>
                  </a:lnTo>
                  <a:lnTo>
                    <a:pt x="510" y="456"/>
                  </a:lnTo>
                  <a:lnTo>
                    <a:pt x="514" y="456"/>
                  </a:lnTo>
                  <a:lnTo>
                    <a:pt x="517" y="456"/>
                  </a:lnTo>
                  <a:lnTo>
                    <a:pt x="521" y="456"/>
                  </a:lnTo>
                  <a:lnTo>
                    <a:pt x="524" y="456"/>
                  </a:lnTo>
                  <a:lnTo>
                    <a:pt x="528" y="456"/>
                  </a:lnTo>
                  <a:lnTo>
                    <a:pt x="531" y="456"/>
                  </a:lnTo>
                  <a:lnTo>
                    <a:pt x="534" y="456"/>
                  </a:lnTo>
                  <a:lnTo>
                    <a:pt x="538" y="456"/>
                  </a:lnTo>
                  <a:lnTo>
                    <a:pt x="541" y="456"/>
                  </a:lnTo>
                  <a:lnTo>
                    <a:pt x="545" y="456"/>
                  </a:lnTo>
                  <a:lnTo>
                    <a:pt x="548" y="456"/>
                  </a:lnTo>
                  <a:lnTo>
                    <a:pt x="552" y="456"/>
                  </a:lnTo>
                  <a:lnTo>
                    <a:pt x="555" y="456"/>
                  </a:lnTo>
                  <a:lnTo>
                    <a:pt x="559" y="456"/>
                  </a:lnTo>
                  <a:lnTo>
                    <a:pt x="563" y="456"/>
                  </a:lnTo>
                  <a:lnTo>
                    <a:pt x="566" y="456"/>
                  </a:lnTo>
                  <a:lnTo>
                    <a:pt x="570" y="456"/>
                  </a:lnTo>
                  <a:lnTo>
                    <a:pt x="573" y="456"/>
                  </a:lnTo>
                  <a:lnTo>
                    <a:pt x="577" y="456"/>
                  </a:lnTo>
                  <a:lnTo>
                    <a:pt x="580" y="456"/>
                  </a:lnTo>
                  <a:lnTo>
                    <a:pt x="584" y="456"/>
                  </a:lnTo>
                  <a:lnTo>
                    <a:pt x="586" y="456"/>
                  </a:lnTo>
                  <a:lnTo>
                    <a:pt x="590" y="456"/>
                  </a:lnTo>
                  <a:lnTo>
                    <a:pt x="594" y="456"/>
                  </a:lnTo>
                  <a:lnTo>
                    <a:pt x="597" y="456"/>
                  </a:lnTo>
                  <a:lnTo>
                    <a:pt x="601" y="456"/>
                  </a:lnTo>
                  <a:lnTo>
                    <a:pt x="604" y="456"/>
                  </a:lnTo>
                  <a:lnTo>
                    <a:pt x="608" y="456"/>
                  </a:lnTo>
                  <a:lnTo>
                    <a:pt x="611" y="456"/>
                  </a:lnTo>
                  <a:lnTo>
                    <a:pt x="615" y="456"/>
                  </a:lnTo>
                  <a:lnTo>
                    <a:pt x="618" y="456"/>
                  </a:lnTo>
                  <a:lnTo>
                    <a:pt x="622" y="456"/>
                  </a:lnTo>
                  <a:lnTo>
                    <a:pt x="625" y="456"/>
                  </a:lnTo>
                  <a:lnTo>
                    <a:pt x="629" y="456"/>
                  </a:lnTo>
                  <a:lnTo>
                    <a:pt x="633" y="456"/>
                  </a:lnTo>
                  <a:lnTo>
                    <a:pt x="636" y="456"/>
                  </a:lnTo>
                  <a:lnTo>
                    <a:pt x="640" y="456"/>
                  </a:lnTo>
                  <a:lnTo>
                    <a:pt x="643" y="456"/>
                  </a:lnTo>
                  <a:lnTo>
                    <a:pt x="646" y="456"/>
                  </a:lnTo>
                  <a:lnTo>
                    <a:pt x="649" y="456"/>
                  </a:lnTo>
                  <a:lnTo>
                    <a:pt x="653" y="456"/>
                  </a:lnTo>
                  <a:lnTo>
                    <a:pt x="656" y="456"/>
                  </a:lnTo>
                  <a:lnTo>
                    <a:pt x="660" y="456"/>
                  </a:lnTo>
                  <a:lnTo>
                    <a:pt x="664" y="456"/>
                  </a:lnTo>
                  <a:lnTo>
                    <a:pt x="667" y="456"/>
                  </a:lnTo>
                  <a:lnTo>
                    <a:pt x="671" y="456"/>
                  </a:lnTo>
                  <a:lnTo>
                    <a:pt x="674" y="456"/>
                  </a:lnTo>
                  <a:lnTo>
                    <a:pt x="678" y="456"/>
                  </a:lnTo>
                  <a:lnTo>
                    <a:pt x="681" y="456"/>
                  </a:lnTo>
                  <a:lnTo>
                    <a:pt x="685" y="456"/>
                  </a:lnTo>
                  <a:lnTo>
                    <a:pt x="688" y="456"/>
                  </a:lnTo>
                  <a:lnTo>
                    <a:pt x="692" y="456"/>
                  </a:lnTo>
                  <a:lnTo>
                    <a:pt x="695" y="456"/>
                  </a:lnTo>
                  <a:lnTo>
                    <a:pt x="699" y="456"/>
                  </a:lnTo>
                  <a:lnTo>
                    <a:pt x="695" y="456"/>
                  </a:lnTo>
                  <a:lnTo>
                    <a:pt x="692" y="456"/>
                  </a:lnTo>
                  <a:lnTo>
                    <a:pt x="688" y="456"/>
                  </a:lnTo>
                  <a:lnTo>
                    <a:pt x="685" y="456"/>
                  </a:lnTo>
                  <a:lnTo>
                    <a:pt x="681" y="456"/>
                  </a:lnTo>
                  <a:lnTo>
                    <a:pt x="678" y="456"/>
                  </a:lnTo>
                  <a:lnTo>
                    <a:pt x="674" y="456"/>
                  </a:lnTo>
                  <a:lnTo>
                    <a:pt x="671" y="456"/>
                  </a:lnTo>
                  <a:lnTo>
                    <a:pt x="667" y="456"/>
                  </a:lnTo>
                  <a:lnTo>
                    <a:pt x="664" y="456"/>
                  </a:lnTo>
                  <a:lnTo>
                    <a:pt x="660" y="456"/>
                  </a:lnTo>
                  <a:lnTo>
                    <a:pt x="656" y="456"/>
                  </a:lnTo>
                  <a:lnTo>
                    <a:pt x="653" y="456"/>
                  </a:lnTo>
                  <a:lnTo>
                    <a:pt x="649" y="456"/>
                  </a:lnTo>
                  <a:lnTo>
                    <a:pt x="646" y="456"/>
                  </a:lnTo>
                  <a:lnTo>
                    <a:pt x="643" y="456"/>
                  </a:lnTo>
                  <a:lnTo>
                    <a:pt x="640" y="456"/>
                  </a:lnTo>
                  <a:lnTo>
                    <a:pt x="636" y="456"/>
                  </a:lnTo>
                  <a:lnTo>
                    <a:pt x="633" y="456"/>
                  </a:lnTo>
                  <a:lnTo>
                    <a:pt x="629" y="456"/>
                  </a:lnTo>
                  <a:lnTo>
                    <a:pt x="625" y="456"/>
                  </a:lnTo>
                  <a:lnTo>
                    <a:pt x="622" y="456"/>
                  </a:lnTo>
                  <a:lnTo>
                    <a:pt x="618" y="456"/>
                  </a:lnTo>
                  <a:lnTo>
                    <a:pt x="615" y="456"/>
                  </a:lnTo>
                  <a:lnTo>
                    <a:pt x="611" y="456"/>
                  </a:lnTo>
                  <a:lnTo>
                    <a:pt x="608" y="456"/>
                  </a:lnTo>
                  <a:lnTo>
                    <a:pt x="604" y="456"/>
                  </a:lnTo>
                  <a:lnTo>
                    <a:pt x="601" y="456"/>
                  </a:lnTo>
                  <a:lnTo>
                    <a:pt x="597" y="456"/>
                  </a:lnTo>
                  <a:lnTo>
                    <a:pt x="594" y="456"/>
                  </a:lnTo>
                  <a:lnTo>
                    <a:pt x="590" y="456"/>
                  </a:lnTo>
                  <a:lnTo>
                    <a:pt x="586" y="456"/>
                  </a:lnTo>
                  <a:lnTo>
                    <a:pt x="584" y="456"/>
                  </a:lnTo>
                  <a:lnTo>
                    <a:pt x="580" y="456"/>
                  </a:lnTo>
                  <a:lnTo>
                    <a:pt x="577" y="456"/>
                  </a:lnTo>
                  <a:lnTo>
                    <a:pt x="573" y="456"/>
                  </a:lnTo>
                  <a:lnTo>
                    <a:pt x="570" y="456"/>
                  </a:lnTo>
                  <a:lnTo>
                    <a:pt x="566" y="456"/>
                  </a:lnTo>
                  <a:lnTo>
                    <a:pt x="563" y="456"/>
                  </a:lnTo>
                  <a:lnTo>
                    <a:pt x="559" y="456"/>
                  </a:lnTo>
                  <a:lnTo>
                    <a:pt x="555" y="456"/>
                  </a:lnTo>
                  <a:lnTo>
                    <a:pt x="552" y="456"/>
                  </a:lnTo>
                  <a:lnTo>
                    <a:pt x="548" y="456"/>
                  </a:lnTo>
                  <a:lnTo>
                    <a:pt x="545" y="456"/>
                  </a:lnTo>
                  <a:lnTo>
                    <a:pt x="541" y="456"/>
                  </a:lnTo>
                  <a:lnTo>
                    <a:pt x="538" y="456"/>
                  </a:lnTo>
                  <a:lnTo>
                    <a:pt x="534" y="456"/>
                  </a:lnTo>
                  <a:lnTo>
                    <a:pt x="531" y="456"/>
                  </a:lnTo>
                  <a:lnTo>
                    <a:pt x="528" y="456"/>
                  </a:lnTo>
                  <a:lnTo>
                    <a:pt x="524" y="456"/>
                  </a:lnTo>
                  <a:lnTo>
                    <a:pt x="521" y="456"/>
                  </a:lnTo>
                  <a:lnTo>
                    <a:pt x="517" y="456"/>
                  </a:lnTo>
                  <a:lnTo>
                    <a:pt x="514" y="456"/>
                  </a:lnTo>
                  <a:lnTo>
                    <a:pt x="510" y="456"/>
                  </a:lnTo>
                  <a:lnTo>
                    <a:pt x="507" y="456"/>
                  </a:lnTo>
                  <a:lnTo>
                    <a:pt x="503" y="456"/>
                  </a:lnTo>
                  <a:lnTo>
                    <a:pt x="500" y="456"/>
                  </a:lnTo>
                  <a:lnTo>
                    <a:pt x="496" y="456"/>
                  </a:lnTo>
                  <a:lnTo>
                    <a:pt x="493" y="456"/>
                  </a:lnTo>
                  <a:lnTo>
                    <a:pt x="489" y="456"/>
                  </a:lnTo>
                  <a:lnTo>
                    <a:pt x="485" y="456"/>
                  </a:lnTo>
                  <a:lnTo>
                    <a:pt x="482" y="456"/>
                  </a:lnTo>
                  <a:lnTo>
                    <a:pt x="478" y="456"/>
                  </a:lnTo>
                  <a:lnTo>
                    <a:pt x="475" y="456"/>
                  </a:lnTo>
                  <a:lnTo>
                    <a:pt x="471" y="456"/>
                  </a:lnTo>
                  <a:lnTo>
                    <a:pt x="468" y="456"/>
                  </a:lnTo>
                  <a:lnTo>
                    <a:pt x="464" y="456"/>
                  </a:lnTo>
                  <a:lnTo>
                    <a:pt x="462" y="456"/>
                  </a:lnTo>
                  <a:lnTo>
                    <a:pt x="458" y="456"/>
                  </a:lnTo>
                  <a:lnTo>
                    <a:pt x="454" y="456"/>
                  </a:lnTo>
                  <a:lnTo>
                    <a:pt x="451" y="456"/>
                  </a:lnTo>
                  <a:lnTo>
                    <a:pt x="447" y="456"/>
                  </a:lnTo>
                  <a:lnTo>
                    <a:pt x="444" y="456"/>
                  </a:lnTo>
                  <a:lnTo>
                    <a:pt x="440" y="456"/>
                  </a:lnTo>
                  <a:lnTo>
                    <a:pt x="437" y="456"/>
                  </a:lnTo>
                  <a:lnTo>
                    <a:pt x="433" y="456"/>
                  </a:lnTo>
                  <a:lnTo>
                    <a:pt x="430" y="456"/>
                  </a:lnTo>
                  <a:lnTo>
                    <a:pt x="426" y="456"/>
                  </a:lnTo>
                  <a:lnTo>
                    <a:pt x="423" y="456"/>
                  </a:lnTo>
                  <a:lnTo>
                    <a:pt x="419" y="456"/>
                  </a:lnTo>
                  <a:lnTo>
                    <a:pt x="416" y="456"/>
                  </a:lnTo>
                  <a:lnTo>
                    <a:pt x="412" y="456"/>
                  </a:lnTo>
                  <a:lnTo>
                    <a:pt x="408" y="456"/>
                  </a:lnTo>
                  <a:lnTo>
                    <a:pt x="405" y="456"/>
                  </a:lnTo>
                  <a:lnTo>
                    <a:pt x="401" y="456"/>
                  </a:lnTo>
                  <a:lnTo>
                    <a:pt x="398" y="456"/>
                  </a:lnTo>
                  <a:lnTo>
                    <a:pt x="395" y="456"/>
                  </a:lnTo>
                  <a:lnTo>
                    <a:pt x="392" y="456"/>
                  </a:lnTo>
                  <a:lnTo>
                    <a:pt x="388" y="456"/>
                  </a:lnTo>
                  <a:lnTo>
                    <a:pt x="384" y="456"/>
                  </a:lnTo>
                  <a:lnTo>
                    <a:pt x="381" y="456"/>
                  </a:lnTo>
                  <a:lnTo>
                    <a:pt x="377" y="456"/>
                  </a:lnTo>
                  <a:lnTo>
                    <a:pt x="374" y="456"/>
                  </a:lnTo>
                  <a:lnTo>
                    <a:pt x="370" y="456"/>
                  </a:lnTo>
                  <a:lnTo>
                    <a:pt x="367" y="456"/>
                  </a:lnTo>
                  <a:lnTo>
                    <a:pt x="363" y="456"/>
                  </a:lnTo>
                  <a:lnTo>
                    <a:pt x="360" y="456"/>
                  </a:lnTo>
                  <a:lnTo>
                    <a:pt x="356" y="456"/>
                  </a:lnTo>
                  <a:lnTo>
                    <a:pt x="353" y="456"/>
                  </a:lnTo>
                  <a:lnTo>
                    <a:pt x="349" y="456"/>
                  </a:lnTo>
                  <a:lnTo>
                    <a:pt x="346" y="456"/>
                  </a:lnTo>
                  <a:lnTo>
                    <a:pt x="342" y="456"/>
                  </a:lnTo>
                  <a:lnTo>
                    <a:pt x="339" y="456"/>
                  </a:lnTo>
                  <a:lnTo>
                    <a:pt x="336" y="456"/>
                  </a:lnTo>
                  <a:lnTo>
                    <a:pt x="332" y="456"/>
                  </a:lnTo>
                  <a:lnTo>
                    <a:pt x="329" y="456"/>
                  </a:lnTo>
                  <a:lnTo>
                    <a:pt x="325" y="456"/>
                  </a:lnTo>
                  <a:lnTo>
                    <a:pt x="322" y="456"/>
                  </a:lnTo>
                  <a:lnTo>
                    <a:pt x="318" y="456"/>
                  </a:lnTo>
                  <a:lnTo>
                    <a:pt x="315" y="456"/>
                  </a:lnTo>
                  <a:lnTo>
                    <a:pt x="311" y="456"/>
                  </a:lnTo>
                  <a:lnTo>
                    <a:pt x="307" y="456"/>
                  </a:lnTo>
                  <a:lnTo>
                    <a:pt x="304" y="456"/>
                  </a:lnTo>
                  <a:lnTo>
                    <a:pt x="300" y="456"/>
                  </a:lnTo>
                  <a:lnTo>
                    <a:pt x="297" y="456"/>
                  </a:lnTo>
                  <a:lnTo>
                    <a:pt x="293" y="456"/>
                  </a:lnTo>
                  <a:lnTo>
                    <a:pt x="290" y="456"/>
                  </a:lnTo>
                  <a:lnTo>
                    <a:pt x="286" y="456"/>
                  </a:lnTo>
                  <a:lnTo>
                    <a:pt x="283" y="456"/>
                  </a:lnTo>
                  <a:lnTo>
                    <a:pt x="280" y="456"/>
                  </a:lnTo>
                  <a:lnTo>
                    <a:pt x="276" y="456"/>
                  </a:lnTo>
                  <a:lnTo>
                    <a:pt x="273" y="456"/>
                  </a:lnTo>
                  <a:lnTo>
                    <a:pt x="269" y="456"/>
                  </a:lnTo>
                  <a:lnTo>
                    <a:pt x="266" y="456"/>
                  </a:lnTo>
                  <a:lnTo>
                    <a:pt x="262" y="456"/>
                  </a:lnTo>
                  <a:lnTo>
                    <a:pt x="259" y="456"/>
                  </a:lnTo>
                  <a:lnTo>
                    <a:pt x="255" y="456"/>
                  </a:lnTo>
                  <a:lnTo>
                    <a:pt x="252" y="456"/>
                  </a:lnTo>
                  <a:lnTo>
                    <a:pt x="248" y="456"/>
                  </a:lnTo>
                  <a:lnTo>
                    <a:pt x="245" y="456"/>
                  </a:lnTo>
                  <a:lnTo>
                    <a:pt x="241" y="456"/>
                  </a:lnTo>
                  <a:lnTo>
                    <a:pt x="237" y="456"/>
                  </a:lnTo>
                  <a:lnTo>
                    <a:pt x="234" y="456"/>
                  </a:lnTo>
                  <a:lnTo>
                    <a:pt x="230" y="456"/>
                  </a:lnTo>
                  <a:lnTo>
                    <a:pt x="227" y="456"/>
                  </a:lnTo>
                  <a:lnTo>
                    <a:pt x="223" y="456"/>
                  </a:lnTo>
                  <a:lnTo>
                    <a:pt x="220" y="456"/>
                  </a:lnTo>
                  <a:lnTo>
                    <a:pt x="216" y="456"/>
                  </a:lnTo>
                  <a:lnTo>
                    <a:pt x="213" y="456"/>
                  </a:lnTo>
                  <a:lnTo>
                    <a:pt x="210" y="456"/>
                  </a:lnTo>
                  <a:lnTo>
                    <a:pt x="206" y="456"/>
                  </a:lnTo>
                  <a:lnTo>
                    <a:pt x="203" y="456"/>
                  </a:lnTo>
                  <a:lnTo>
                    <a:pt x="199" y="456"/>
                  </a:lnTo>
                  <a:lnTo>
                    <a:pt x="196" y="456"/>
                  </a:lnTo>
                  <a:lnTo>
                    <a:pt x="192" y="456"/>
                  </a:lnTo>
                  <a:lnTo>
                    <a:pt x="189" y="456"/>
                  </a:lnTo>
                  <a:lnTo>
                    <a:pt x="185" y="456"/>
                  </a:lnTo>
                  <a:lnTo>
                    <a:pt x="182" y="456"/>
                  </a:lnTo>
                  <a:lnTo>
                    <a:pt x="178" y="456"/>
                  </a:lnTo>
                  <a:lnTo>
                    <a:pt x="175" y="456"/>
                  </a:lnTo>
                  <a:lnTo>
                    <a:pt x="171" y="456"/>
                  </a:lnTo>
                  <a:lnTo>
                    <a:pt x="167" y="456"/>
                  </a:lnTo>
                  <a:lnTo>
                    <a:pt x="164" y="456"/>
                  </a:lnTo>
                  <a:lnTo>
                    <a:pt x="160" y="456"/>
                  </a:lnTo>
                  <a:lnTo>
                    <a:pt x="157" y="456"/>
                  </a:lnTo>
                  <a:lnTo>
                    <a:pt x="153" y="456"/>
                  </a:lnTo>
                  <a:lnTo>
                    <a:pt x="151" y="456"/>
                  </a:lnTo>
                  <a:lnTo>
                    <a:pt x="147" y="456"/>
                  </a:lnTo>
                  <a:lnTo>
                    <a:pt x="144" y="456"/>
                  </a:lnTo>
                  <a:lnTo>
                    <a:pt x="140" y="456"/>
                  </a:lnTo>
                  <a:lnTo>
                    <a:pt x="136" y="456"/>
                  </a:lnTo>
                  <a:lnTo>
                    <a:pt x="133" y="456"/>
                  </a:lnTo>
                  <a:lnTo>
                    <a:pt x="129" y="456"/>
                  </a:lnTo>
                  <a:lnTo>
                    <a:pt x="126" y="456"/>
                  </a:lnTo>
                  <a:lnTo>
                    <a:pt x="122" y="456"/>
                  </a:lnTo>
                  <a:lnTo>
                    <a:pt x="119" y="456"/>
                  </a:lnTo>
                  <a:lnTo>
                    <a:pt x="115" y="456"/>
                  </a:lnTo>
                  <a:lnTo>
                    <a:pt x="112" y="456"/>
                  </a:lnTo>
                  <a:lnTo>
                    <a:pt x="108" y="456"/>
                  </a:lnTo>
                  <a:lnTo>
                    <a:pt x="105" y="456"/>
                  </a:lnTo>
                  <a:lnTo>
                    <a:pt x="101" y="456"/>
                  </a:lnTo>
                  <a:lnTo>
                    <a:pt x="97" y="456"/>
                  </a:lnTo>
                  <a:lnTo>
                    <a:pt x="95" y="456"/>
                  </a:lnTo>
                  <a:lnTo>
                    <a:pt x="91" y="456"/>
                  </a:lnTo>
                  <a:lnTo>
                    <a:pt x="88" y="456"/>
                  </a:lnTo>
                  <a:lnTo>
                    <a:pt x="84" y="456"/>
                  </a:lnTo>
                  <a:lnTo>
                    <a:pt x="81" y="456"/>
                  </a:lnTo>
                  <a:lnTo>
                    <a:pt x="77" y="456"/>
                  </a:lnTo>
                  <a:lnTo>
                    <a:pt x="74" y="456"/>
                  </a:lnTo>
                  <a:lnTo>
                    <a:pt x="70" y="456"/>
                  </a:lnTo>
                  <a:lnTo>
                    <a:pt x="66" y="456"/>
                  </a:lnTo>
                  <a:lnTo>
                    <a:pt x="63" y="456"/>
                  </a:lnTo>
                  <a:lnTo>
                    <a:pt x="59" y="456"/>
                  </a:lnTo>
                  <a:lnTo>
                    <a:pt x="56" y="456"/>
                  </a:lnTo>
                  <a:lnTo>
                    <a:pt x="52" y="456"/>
                  </a:lnTo>
                  <a:lnTo>
                    <a:pt x="49" y="456"/>
                  </a:lnTo>
                  <a:lnTo>
                    <a:pt x="45" y="456"/>
                  </a:lnTo>
                  <a:lnTo>
                    <a:pt x="42" y="456"/>
                  </a:lnTo>
                  <a:lnTo>
                    <a:pt x="38" y="456"/>
                  </a:lnTo>
                  <a:lnTo>
                    <a:pt x="35" y="456"/>
                  </a:lnTo>
                  <a:lnTo>
                    <a:pt x="31" y="456"/>
                  </a:lnTo>
                  <a:lnTo>
                    <a:pt x="28" y="456"/>
                  </a:lnTo>
                  <a:lnTo>
                    <a:pt x="25" y="456"/>
                  </a:lnTo>
                  <a:lnTo>
                    <a:pt x="21" y="456"/>
                  </a:lnTo>
                  <a:lnTo>
                    <a:pt x="18" y="456"/>
                  </a:lnTo>
                  <a:lnTo>
                    <a:pt x="14" y="456"/>
                  </a:lnTo>
                  <a:lnTo>
                    <a:pt x="11" y="456"/>
                  </a:lnTo>
                  <a:lnTo>
                    <a:pt x="7" y="456"/>
                  </a:lnTo>
                  <a:lnTo>
                    <a:pt x="4" y="456"/>
                  </a:lnTo>
                  <a:lnTo>
                    <a:pt x="0" y="456"/>
                  </a:lnTo>
                  <a:lnTo>
                    <a:pt x="0" y="0"/>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dirty="0">
                <a:solidFill>
                  <a:sysClr val="windowText" lastClr="000000"/>
                </a:solidFill>
              </a:endParaRPr>
            </a:p>
          </p:txBody>
        </p:sp>
        <p:sp>
          <p:nvSpPr>
            <p:cNvPr id="10" name="Rectangle 11"/>
            <p:cNvSpPr>
              <a:spLocks noChangeArrowheads="1"/>
            </p:cNvSpPr>
            <p:nvPr/>
          </p:nvSpPr>
          <p:spPr bwMode="auto">
            <a:xfrm>
              <a:off x="1526" y="2952"/>
              <a:ext cx="203" cy="74"/>
            </a:xfrm>
            <a:prstGeom prst="rect">
              <a:avLst/>
            </a:prstGeom>
            <a:noFill/>
            <a:ln w="12700">
              <a:noFill/>
              <a:miter lim="800000"/>
              <a:headEnd/>
              <a:tailEnd/>
            </a:ln>
          </p:spPr>
          <p:txBody>
            <a:bodyPr wrap="none" lIns="90488" tIns="44450" rIns="90488" bIns="44450" anchor="ctr"/>
            <a:lstStyle/>
            <a:p>
              <a:pPr algn="ctr" eaLnBrk="0" fontAlgn="auto" hangingPunct="0">
                <a:spcBef>
                  <a:spcPts val="0"/>
                </a:spcBef>
                <a:spcAft>
                  <a:spcPts val="0"/>
                </a:spcAft>
                <a:defRPr/>
              </a:pPr>
              <a:r>
                <a:rPr lang="en-US" sz="1800" b="1" i="0" kern="0" dirty="0">
                  <a:solidFill>
                    <a:srgbClr val="808080"/>
                  </a:solidFill>
                  <a:latin typeface="Symbol" pitchFamily="18" charset="2"/>
                  <a:sym typeface="Symbol" pitchFamily="18" charset="2"/>
                </a:rPr>
                <a:t></a:t>
              </a:r>
              <a:r>
                <a:rPr lang="en-US" sz="1800" b="1" i="0" kern="0" dirty="0">
                  <a:solidFill>
                    <a:srgbClr val="808080"/>
                  </a:solidFill>
                </a:rPr>
                <a:t>=40 oz</a:t>
              </a:r>
            </a:p>
          </p:txBody>
        </p:sp>
        <p:sp>
          <p:nvSpPr>
            <p:cNvPr id="11" name="Line 12"/>
            <p:cNvSpPr>
              <a:spLocks noChangeShapeType="1"/>
            </p:cNvSpPr>
            <p:nvPr/>
          </p:nvSpPr>
          <p:spPr bwMode="auto">
            <a:xfrm>
              <a:off x="1614" y="2156"/>
              <a:ext cx="0" cy="741"/>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lang="en-US" sz="1800" i="0" kern="0" dirty="0">
                <a:solidFill>
                  <a:sysClr val="windowText" lastClr="000000"/>
                </a:solidFill>
              </a:endParaRPr>
            </a:p>
          </p:txBody>
        </p:sp>
        <p:sp>
          <p:nvSpPr>
            <p:cNvPr id="12" name="Freeform 13"/>
            <p:cNvSpPr>
              <a:spLocks/>
            </p:cNvSpPr>
            <p:nvPr/>
          </p:nvSpPr>
          <p:spPr bwMode="auto">
            <a:xfrm>
              <a:off x="566" y="2909"/>
              <a:ext cx="1753" cy="1"/>
            </a:xfrm>
            <a:custGeom>
              <a:avLst/>
              <a:gdLst>
                <a:gd name="T0" fmla="*/ 53 w 1753"/>
                <a:gd name="T1" fmla="*/ 0 h 1"/>
                <a:gd name="T2" fmla="*/ 109 w 1753"/>
                <a:gd name="T3" fmla="*/ 0 h 1"/>
                <a:gd name="T4" fmla="*/ 165 w 1753"/>
                <a:gd name="T5" fmla="*/ 0 h 1"/>
                <a:gd name="T6" fmla="*/ 221 w 1753"/>
                <a:gd name="T7" fmla="*/ 0 h 1"/>
                <a:gd name="T8" fmla="*/ 277 w 1753"/>
                <a:gd name="T9" fmla="*/ 0 h 1"/>
                <a:gd name="T10" fmla="*/ 333 w 1753"/>
                <a:gd name="T11" fmla="*/ 0 h 1"/>
                <a:gd name="T12" fmla="*/ 389 w 1753"/>
                <a:gd name="T13" fmla="*/ 0 h 1"/>
                <a:gd name="T14" fmla="*/ 445 w 1753"/>
                <a:gd name="T15" fmla="*/ 0 h 1"/>
                <a:gd name="T16" fmla="*/ 501 w 1753"/>
                <a:gd name="T17" fmla="*/ 0 h 1"/>
                <a:gd name="T18" fmla="*/ 558 w 1753"/>
                <a:gd name="T19" fmla="*/ 0 h 1"/>
                <a:gd name="T20" fmla="*/ 615 w 1753"/>
                <a:gd name="T21" fmla="*/ 0 h 1"/>
                <a:gd name="T22" fmla="*/ 671 w 1753"/>
                <a:gd name="T23" fmla="*/ 0 h 1"/>
                <a:gd name="T24" fmla="*/ 727 w 1753"/>
                <a:gd name="T25" fmla="*/ 0 h 1"/>
                <a:gd name="T26" fmla="*/ 783 w 1753"/>
                <a:gd name="T27" fmla="*/ 0 h 1"/>
                <a:gd name="T28" fmla="*/ 839 w 1753"/>
                <a:gd name="T29" fmla="*/ 0 h 1"/>
                <a:gd name="T30" fmla="*/ 895 w 1753"/>
                <a:gd name="T31" fmla="*/ 0 h 1"/>
                <a:gd name="T32" fmla="*/ 951 w 1753"/>
                <a:gd name="T33" fmla="*/ 0 h 1"/>
                <a:gd name="T34" fmla="*/ 1007 w 1753"/>
                <a:gd name="T35" fmla="*/ 0 h 1"/>
                <a:gd name="T36" fmla="*/ 1064 w 1753"/>
                <a:gd name="T37" fmla="*/ 0 h 1"/>
                <a:gd name="T38" fmla="*/ 1120 w 1753"/>
                <a:gd name="T39" fmla="*/ 0 h 1"/>
                <a:gd name="T40" fmla="*/ 1177 w 1753"/>
                <a:gd name="T41" fmla="*/ 0 h 1"/>
                <a:gd name="T42" fmla="*/ 1233 w 1753"/>
                <a:gd name="T43" fmla="*/ 0 h 1"/>
                <a:gd name="T44" fmla="*/ 1289 w 1753"/>
                <a:gd name="T45" fmla="*/ 0 h 1"/>
                <a:gd name="T46" fmla="*/ 1345 w 1753"/>
                <a:gd name="T47" fmla="*/ 0 h 1"/>
                <a:gd name="T48" fmla="*/ 1401 w 1753"/>
                <a:gd name="T49" fmla="*/ 0 h 1"/>
                <a:gd name="T50" fmla="*/ 1457 w 1753"/>
                <a:gd name="T51" fmla="*/ 0 h 1"/>
                <a:gd name="T52" fmla="*/ 1513 w 1753"/>
                <a:gd name="T53" fmla="*/ 0 h 1"/>
                <a:gd name="T54" fmla="*/ 1569 w 1753"/>
                <a:gd name="T55" fmla="*/ 0 h 1"/>
                <a:gd name="T56" fmla="*/ 1626 w 1753"/>
                <a:gd name="T57" fmla="*/ 0 h 1"/>
                <a:gd name="T58" fmla="*/ 1683 w 1753"/>
                <a:gd name="T59" fmla="*/ 0 h 1"/>
                <a:gd name="T60" fmla="*/ 1739 w 1753"/>
                <a:gd name="T61" fmla="*/ 0 h 1"/>
                <a:gd name="T62" fmla="*/ 1710 w 1753"/>
                <a:gd name="T63" fmla="*/ 0 h 1"/>
                <a:gd name="T64" fmla="*/ 1654 w 1753"/>
                <a:gd name="T65" fmla="*/ 0 h 1"/>
                <a:gd name="T66" fmla="*/ 1598 w 1753"/>
                <a:gd name="T67" fmla="*/ 0 h 1"/>
                <a:gd name="T68" fmla="*/ 1542 w 1753"/>
                <a:gd name="T69" fmla="*/ 0 h 1"/>
                <a:gd name="T70" fmla="*/ 1486 w 1753"/>
                <a:gd name="T71" fmla="*/ 0 h 1"/>
                <a:gd name="T72" fmla="*/ 1430 w 1753"/>
                <a:gd name="T73" fmla="*/ 0 h 1"/>
                <a:gd name="T74" fmla="*/ 1373 w 1753"/>
                <a:gd name="T75" fmla="*/ 0 h 1"/>
                <a:gd name="T76" fmla="*/ 1316 w 1753"/>
                <a:gd name="T77" fmla="*/ 0 h 1"/>
                <a:gd name="T78" fmla="*/ 1260 w 1753"/>
                <a:gd name="T79" fmla="*/ 0 h 1"/>
                <a:gd name="T80" fmla="*/ 1204 w 1753"/>
                <a:gd name="T81" fmla="*/ 0 h 1"/>
                <a:gd name="T82" fmla="*/ 1148 w 1753"/>
                <a:gd name="T83" fmla="*/ 0 h 1"/>
                <a:gd name="T84" fmla="*/ 1092 w 1753"/>
                <a:gd name="T85" fmla="*/ 0 h 1"/>
                <a:gd name="T86" fmla="*/ 1036 w 1753"/>
                <a:gd name="T87" fmla="*/ 0 h 1"/>
                <a:gd name="T88" fmla="*/ 980 w 1753"/>
                <a:gd name="T89" fmla="*/ 0 h 1"/>
                <a:gd name="T90" fmla="*/ 924 w 1753"/>
                <a:gd name="T91" fmla="*/ 0 h 1"/>
                <a:gd name="T92" fmla="*/ 868 w 1753"/>
                <a:gd name="T93" fmla="*/ 0 h 1"/>
                <a:gd name="T94" fmla="*/ 811 w 1753"/>
                <a:gd name="T95" fmla="*/ 0 h 1"/>
                <a:gd name="T96" fmla="*/ 754 w 1753"/>
                <a:gd name="T97" fmla="*/ 0 h 1"/>
                <a:gd name="T98" fmla="*/ 698 w 1753"/>
                <a:gd name="T99" fmla="*/ 0 h 1"/>
                <a:gd name="T100" fmla="*/ 642 w 1753"/>
                <a:gd name="T101" fmla="*/ 0 h 1"/>
                <a:gd name="T102" fmla="*/ 586 w 1753"/>
                <a:gd name="T103" fmla="*/ 0 h 1"/>
                <a:gd name="T104" fmla="*/ 530 w 1753"/>
                <a:gd name="T105" fmla="*/ 0 h 1"/>
                <a:gd name="T106" fmla="*/ 474 w 1753"/>
                <a:gd name="T107" fmla="*/ 0 h 1"/>
                <a:gd name="T108" fmla="*/ 418 w 1753"/>
                <a:gd name="T109" fmla="*/ 0 h 1"/>
                <a:gd name="T110" fmla="*/ 362 w 1753"/>
                <a:gd name="T111" fmla="*/ 0 h 1"/>
                <a:gd name="T112" fmla="*/ 306 w 1753"/>
                <a:gd name="T113" fmla="*/ 0 h 1"/>
                <a:gd name="T114" fmla="*/ 249 w 1753"/>
                <a:gd name="T115" fmla="*/ 0 h 1"/>
                <a:gd name="T116" fmla="*/ 193 w 1753"/>
                <a:gd name="T117" fmla="*/ 0 h 1"/>
                <a:gd name="T118" fmla="*/ 136 w 1753"/>
                <a:gd name="T119" fmla="*/ 0 h 1"/>
                <a:gd name="T120" fmla="*/ 80 w 1753"/>
                <a:gd name="T121" fmla="*/ 0 h 1"/>
                <a:gd name="T122" fmla="*/ 24 w 1753"/>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3"/>
                <a:gd name="T187" fmla="*/ 0 h 1"/>
                <a:gd name="T188" fmla="*/ 1753 w 1753"/>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3" h="1">
                  <a:moveTo>
                    <a:pt x="0" y="0"/>
                  </a:moveTo>
                  <a:lnTo>
                    <a:pt x="4" y="0"/>
                  </a:lnTo>
                  <a:lnTo>
                    <a:pt x="6" y="0"/>
                  </a:lnTo>
                  <a:lnTo>
                    <a:pt x="10" y="0"/>
                  </a:lnTo>
                  <a:lnTo>
                    <a:pt x="13" y="0"/>
                  </a:lnTo>
                  <a:lnTo>
                    <a:pt x="17" y="0"/>
                  </a:lnTo>
                  <a:lnTo>
                    <a:pt x="20" y="0"/>
                  </a:lnTo>
                  <a:lnTo>
                    <a:pt x="24" y="0"/>
                  </a:lnTo>
                  <a:lnTo>
                    <a:pt x="28" y="0"/>
                  </a:lnTo>
                  <a:lnTo>
                    <a:pt x="31" y="0"/>
                  </a:lnTo>
                  <a:lnTo>
                    <a:pt x="35" y="0"/>
                  </a:lnTo>
                  <a:lnTo>
                    <a:pt x="38" y="0"/>
                  </a:lnTo>
                  <a:lnTo>
                    <a:pt x="42" y="0"/>
                  </a:lnTo>
                  <a:lnTo>
                    <a:pt x="45" y="0"/>
                  </a:lnTo>
                  <a:lnTo>
                    <a:pt x="49" y="0"/>
                  </a:lnTo>
                  <a:lnTo>
                    <a:pt x="53" y="0"/>
                  </a:lnTo>
                  <a:lnTo>
                    <a:pt x="56" y="0"/>
                  </a:lnTo>
                  <a:lnTo>
                    <a:pt x="59" y="0"/>
                  </a:lnTo>
                  <a:lnTo>
                    <a:pt x="62" y="0"/>
                  </a:lnTo>
                  <a:lnTo>
                    <a:pt x="66" y="0"/>
                  </a:lnTo>
                  <a:lnTo>
                    <a:pt x="69" y="0"/>
                  </a:lnTo>
                  <a:lnTo>
                    <a:pt x="73" y="0"/>
                  </a:lnTo>
                  <a:lnTo>
                    <a:pt x="77" y="0"/>
                  </a:lnTo>
                  <a:lnTo>
                    <a:pt x="80" y="0"/>
                  </a:lnTo>
                  <a:lnTo>
                    <a:pt x="84" y="0"/>
                  </a:lnTo>
                  <a:lnTo>
                    <a:pt x="87" y="0"/>
                  </a:lnTo>
                  <a:lnTo>
                    <a:pt x="91" y="0"/>
                  </a:lnTo>
                  <a:lnTo>
                    <a:pt x="94" y="0"/>
                  </a:lnTo>
                  <a:lnTo>
                    <a:pt x="98" y="0"/>
                  </a:lnTo>
                  <a:lnTo>
                    <a:pt x="102" y="0"/>
                  </a:lnTo>
                  <a:lnTo>
                    <a:pt x="105" y="0"/>
                  </a:lnTo>
                  <a:lnTo>
                    <a:pt x="109" y="0"/>
                  </a:lnTo>
                  <a:lnTo>
                    <a:pt x="112" y="0"/>
                  </a:lnTo>
                  <a:lnTo>
                    <a:pt x="116" y="0"/>
                  </a:lnTo>
                  <a:lnTo>
                    <a:pt x="119" y="0"/>
                  </a:lnTo>
                  <a:lnTo>
                    <a:pt x="123" y="0"/>
                  </a:lnTo>
                  <a:lnTo>
                    <a:pt x="126" y="0"/>
                  </a:lnTo>
                  <a:lnTo>
                    <a:pt x="129" y="0"/>
                  </a:lnTo>
                  <a:lnTo>
                    <a:pt x="133" y="0"/>
                  </a:lnTo>
                  <a:lnTo>
                    <a:pt x="136" y="0"/>
                  </a:lnTo>
                  <a:lnTo>
                    <a:pt x="140" y="0"/>
                  </a:lnTo>
                  <a:lnTo>
                    <a:pt x="143" y="0"/>
                  </a:lnTo>
                  <a:lnTo>
                    <a:pt x="147" y="0"/>
                  </a:lnTo>
                  <a:lnTo>
                    <a:pt x="151" y="0"/>
                  </a:lnTo>
                  <a:lnTo>
                    <a:pt x="154" y="0"/>
                  </a:lnTo>
                  <a:lnTo>
                    <a:pt x="158" y="0"/>
                  </a:lnTo>
                  <a:lnTo>
                    <a:pt x="161" y="0"/>
                  </a:lnTo>
                  <a:lnTo>
                    <a:pt x="165" y="0"/>
                  </a:lnTo>
                  <a:lnTo>
                    <a:pt x="168" y="0"/>
                  </a:lnTo>
                  <a:lnTo>
                    <a:pt x="172" y="0"/>
                  </a:lnTo>
                  <a:lnTo>
                    <a:pt x="175" y="0"/>
                  </a:lnTo>
                  <a:lnTo>
                    <a:pt x="179" y="0"/>
                  </a:lnTo>
                  <a:lnTo>
                    <a:pt x="183" y="0"/>
                  </a:lnTo>
                  <a:lnTo>
                    <a:pt x="186" y="0"/>
                  </a:lnTo>
                  <a:lnTo>
                    <a:pt x="190" y="0"/>
                  </a:lnTo>
                  <a:lnTo>
                    <a:pt x="193" y="0"/>
                  </a:lnTo>
                  <a:lnTo>
                    <a:pt x="196" y="0"/>
                  </a:lnTo>
                  <a:lnTo>
                    <a:pt x="200" y="0"/>
                  </a:lnTo>
                  <a:lnTo>
                    <a:pt x="203" y="0"/>
                  </a:lnTo>
                  <a:lnTo>
                    <a:pt x="207" y="0"/>
                  </a:lnTo>
                  <a:lnTo>
                    <a:pt x="210" y="0"/>
                  </a:lnTo>
                  <a:lnTo>
                    <a:pt x="214" y="0"/>
                  </a:lnTo>
                  <a:lnTo>
                    <a:pt x="217" y="0"/>
                  </a:lnTo>
                  <a:lnTo>
                    <a:pt x="221" y="0"/>
                  </a:lnTo>
                  <a:lnTo>
                    <a:pt x="224" y="0"/>
                  </a:lnTo>
                  <a:lnTo>
                    <a:pt x="228" y="0"/>
                  </a:lnTo>
                  <a:lnTo>
                    <a:pt x="232" y="0"/>
                  </a:lnTo>
                  <a:lnTo>
                    <a:pt x="235" y="0"/>
                  </a:lnTo>
                  <a:lnTo>
                    <a:pt x="239" y="0"/>
                  </a:lnTo>
                  <a:lnTo>
                    <a:pt x="242" y="0"/>
                  </a:lnTo>
                  <a:lnTo>
                    <a:pt x="246" y="0"/>
                  </a:lnTo>
                  <a:lnTo>
                    <a:pt x="249" y="0"/>
                  </a:lnTo>
                  <a:lnTo>
                    <a:pt x="252" y="0"/>
                  </a:lnTo>
                  <a:lnTo>
                    <a:pt x="256" y="0"/>
                  </a:lnTo>
                  <a:lnTo>
                    <a:pt x="259" y="0"/>
                  </a:lnTo>
                  <a:lnTo>
                    <a:pt x="263" y="0"/>
                  </a:lnTo>
                  <a:lnTo>
                    <a:pt x="266" y="0"/>
                  </a:lnTo>
                  <a:lnTo>
                    <a:pt x="270" y="0"/>
                  </a:lnTo>
                  <a:lnTo>
                    <a:pt x="273" y="0"/>
                  </a:lnTo>
                  <a:lnTo>
                    <a:pt x="277" y="0"/>
                  </a:lnTo>
                  <a:lnTo>
                    <a:pt x="281" y="0"/>
                  </a:lnTo>
                  <a:lnTo>
                    <a:pt x="284" y="0"/>
                  </a:lnTo>
                  <a:lnTo>
                    <a:pt x="288" y="0"/>
                  </a:lnTo>
                  <a:lnTo>
                    <a:pt x="291" y="0"/>
                  </a:lnTo>
                  <a:lnTo>
                    <a:pt x="295" y="0"/>
                  </a:lnTo>
                  <a:lnTo>
                    <a:pt x="298" y="0"/>
                  </a:lnTo>
                  <a:lnTo>
                    <a:pt x="302" y="0"/>
                  </a:lnTo>
                  <a:lnTo>
                    <a:pt x="306" y="0"/>
                  </a:lnTo>
                  <a:lnTo>
                    <a:pt x="308" y="0"/>
                  </a:lnTo>
                  <a:lnTo>
                    <a:pt x="312" y="0"/>
                  </a:lnTo>
                  <a:lnTo>
                    <a:pt x="315" y="0"/>
                  </a:lnTo>
                  <a:lnTo>
                    <a:pt x="319" y="0"/>
                  </a:lnTo>
                  <a:lnTo>
                    <a:pt x="322" y="0"/>
                  </a:lnTo>
                  <a:lnTo>
                    <a:pt x="326" y="0"/>
                  </a:lnTo>
                  <a:lnTo>
                    <a:pt x="330" y="0"/>
                  </a:lnTo>
                  <a:lnTo>
                    <a:pt x="333" y="0"/>
                  </a:lnTo>
                  <a:lnTo>
                    <a:pt x="337" y="0"/>
                  </a:lnTo>
                  <a:lnTo>
                    <a:pt x="340" y="0"/>
                  </a:lnTo>
                  <a:lnTo>
                    <a:pt x="344" y="0"/>
                  </a:lnTo>
                  <a:lnTo>
                    <a:pt x="347" y="0"/>
                  </a:lnTo>
                  <a:lnTo>
                    <a:pt x="351" y="0"/>
                  </a:lnTo>
                  <a:lnTo>
                    <a:pt x="354" y="0"/>
                  </a:lnTo>
                  <a:lnTo>
                    <a:pt x="358" y="0"/>
                  </a:lnTo>
                  <a:lnTo>
                    <a:pt x="362" y="0"/>
                  </a:lnTo>
                  <a:lnTo>
                    <a:pt x="365" y="0"/>
                  </a:lnTo>
                  <a:lnTo>
                    <a:pt x="369" y="0"/>
                  </a:lnTo>
                  <a:lnTo>
                    <a:pt x="372" y="0"/>
                  </a:lnTo>
                  <a:lnTo>
                    <a:pt x="376" y="0"/>
                  </a:lnTo>
                  <a:lnTo>
                    <a:pt x="379" y="0"/>
                  </a:lnTo>
                  <a:lnTo>
                    <a:pt x="382" y="0"/>
                  </a:lnTo>
                  <a:lnTo>
                    <a:pt x="386" y="0"/>
                  </a:lnTo>
                  <a:lnTo>
                    <a:pt x="389" y="0"/>
                  </a:lnTo>
                  <a:lnTo>
                    <a:pt x="393" y="0"/>
                  </a:lnTo>
                  <a:lnTo>
                    <a:pt x="396" y="0"/>
                  </a:lnTo>
                  <a:lnTo>
                    <a:pt x="400" y="0"/>
                  </a:lnTo>
                  <a:lnTo>
                    <a:pt x="403" y="0"/>
                  </a:lnTo>
                  <a:lnTo>
                    <a:pt x="407" y="0"/>
                  </a:lnTo>
                  <a:lnTo>
                    <a:pt x="411" y="0"/>
                  </a:lnTo>
                  <a:lnTo>
                    <a:pt x="414" y="0"/>
                  </a:lnTo>
                  <a:lnTo>
                    <a:pt x="418" y="0"/>
                  </a:lnTo>
                  <a:lnTo>
                    <a:pt x="421" y="0"/>
                  </a:lnTo>
                  <a:lnTo>
                    <a:pt x="425" y="0"/>
                  </a:lnTo>
                  <a:lnTo>
                    <a:pt x="428" y="0"/>
                  </a:lnTo>
                  <a:lnTo>
                    <a:pt x="432" y="0"/>
                  </a:lnTo>
                  <a:lnTo>
                    <a:pt x="436" y="0"/>
                  </a:lnTo>
                  <a:lnTo>
                    <a:pt x="439" y="0"/>
                  </a:lnTo>
                  <a:lnTo>
                    <a:pt x="442" y="0"/>
                  </a:lnTo>
                  <a:lnTo>
                    <a:pt x="445" y="0"/>
                  </a:lnTo>
                  <a:lnTo>
                    <a:pt x="449" y="0"/>
                  </a:lnTo>
                  <a:lnTo>
                    <a:pt x="452" y="0"/>
                  </a:lnTo>
                  <a:lnTo>
                    <a:pt x="456" y="0"/>
                  </a:lnTo>
                  <a:lnTo>
                    <a:pt x="460" y="0"/>
                  </a:lnTo>
                  <a:lnTo>
                    <a:pt x="463" y="0"/>
                  </a:lnTo>
                  <a:lnTo>
                    <a:pt x="467" y="0"/>
                  </a:lnTo>
                  <a:lnTo>
                    <a:pt x="470" y="0"/>
                  </a:lnTo>
                  <a:lnTo>
                    <a:pt x="474" y="0"/>
                  </a:lnTo>
                  <a:lnTo>
                    <a:pt x="477" y="0"/>
                  </a:lnTo>
                  <a:lnTo>
                    <a:pt x="481" y="0"/>
                  </a:lnTo>
                  <a:lnTo>
                    <a:pt x="485" y="0"/>
                  </a:lnTo>
                  <a:lnTo>
                    <a:pt x="488" y="0"/>
                  </a:lnTo>
                  <a:lnTo>
                    <a:pt x="492" y="0"/>
                  </a:lnTo>
                  <a:lnTo>
                    <a:pt x="495" y="0"/>
                  </a:lnTo>
                  <a:lnTo>
                    <a:pt x="498" y="0"/>
                  </a:lnTo>
                  <a:lnTo>
                    <a:pt x="501" y="0"/>
                  </a:lnTo>
                  <a:lnTo>
                    <a:pt x="505" y="0"/>
                  </a:lnTo>
                  <a:lnTo>
                    <a:pt x="509" y="0"/>
                  </a:lnTo>
                  <a:lnTo>
                    <a:pt x="512" y="0"/>
                  </a:lnTo>
                  <a:lnTo>
                    <a:pt x="516" y="0"/>
                  </a:lnTo>
                  <a:lnTo>
                    <a:pt x="519" y="0"/>
                  </a:lnTo>
                  <a:lnTo>
                    <a:pt x="523" y="0"/>
                  </a:lnTo>
                  <a:lnTo>
                    <a:pt x="526" y="0"/>
                  </a:lnTo>
                  <a:lnTo>
                    <a:pt x="530" y="0"/>
                  </a:lnTo>
                  <a:lnTo>
                    <a:pt x="534" y="0"/>
                  </a:lnTo>
                  <a:lnTo>
                    <a:pt x="537" y="0"/>
                  </a:lnTo>
                  <a:lnTo>
                    <a:pt x="541" y="0"/>
                  </a:lnTo>
                  <a:lnTo>
                    <a:pt x="544" y="0"/>
                  </a:lnTo>
                  <a:lnTo>
                    <a:pt x="548" y="0"/>
                  </a:lnTo>
                  <a:lnTo>
                    <a:pt x="551" y="0"/>
                  </a:lnTo>
                  <a:lnTo>
                    <a:pt x="555" y="0"/>
                  </a:lnTo>
                  <a:lnTo>
                    <a:pt x="558" y="0"/>
                  </a:lnTo>
                  <a:lnTo>
                    <a:pt x="562" y="0"/>
                  </a:lnTo>
                  <a:lnTo>
                    <a:pt x="565" y="0"/>
                  </a:lnTo>
                  <a:lnTo>
                    <a:pt x="568" y="0"/>
                  </a:lnTo>
                  <a:lnTo>
                    <a:pt x="572" y="0"/>
                  </a:lnTo>
                  <a:lnTo>
                    <a:pt x="575" y="0"/>
                  </a:lnTo>
                  <a:lnTo>
                    <a:pt x="579" y="0"/>
                  </a:lnTo>
                  <a:lnTo>
                    <a:pt x="583" y="0"/>
                  </a:lnTo>
                  <a:lnTo>
                    <a:pt x="586" y="0"/>
                  </a:lnTo>
                  <a:lnTo>
                    <a:pt x="590" y="0"/>
                  </a:lnTo>
                  <a:lnTo>
                    <a:pt x="593" y="0"/>
                  </a:lnTo>
                  <a:lnTo>
                    <a:pt x="597" y="0"/>
                  </a:lnTo>
                  <a:lnTo>
                    <a:pt x="600" y="0"/>
                  </a:lnTo>
                  <a:lnTo>
                    <a:pt x="604" y="0"/>
                  </a:lnTo>
                  <a:lnTo>
                    <a:pt x="607" y="0"/>
                  </a:lnTo>
                  <a:lnTo>
                    <a:pt x="611" y="0"/>
                  </a:lnTo>
                  <a:lnTo>
                    <a:pt x="615" y="0"/>
                  </a:lnTo>
                  <a:lnTo>
                    <a:pt x="618" y="0"/>
                  </a:lnTo>
                  <a:lnTo>
                    <a:pt x="622" y="0"/>
                  </a:lnTo>
                  <a:lnTo>
                    <a:pt x="625" y="0"/>
                  </a:lnTo>
                  <a:lnTo>
                    <a:pt x="629" y="0"/>
                  </a:lnTo>
                  <a:lnTo>
                    <a:pt x="632" y="0"/>
                  </a:lnTo>
                  <a:lnTo>
                    <a:pt x="635" y="0"/>
                  </a:lnTo>
                  <a:lnTo>
                    <a:pt x="639" y="0"/>
                  </a:lnTo>
                  <a:lnTo>
                    <a:pt x="642" y="0"/>
                  </a:lnTo>
                  <a:lnTo>
                    <a:pt x="646" y="0"/>
                  </a:lnTo>
                  <a:lnTo>
                    <a:pt x="649" y="0"/>
                  </a:lnTo>
                  <a:lnTo>
                    <a:pt x="653" y="0"/>
                  </a:lnTo>
                  <a:lnTo>
                    <a:pt x="656" y="0"/>
                  </a:lnTo>
                  <a:lnTo>
                    <a:pt x="660" y="0"/>
                  </a:lnTo>
                  <a:lnTo>
                    <a:pt x="664" y="0"/>
                  </a:lnTo>
                  <a:lnTo>
                    <a:pt x="667" y="0"/>
                  </a:lnTo>
                  <a:lnTo>
                    <a:pt x="671" y="0"/>
                  </a:lnTo>
                  <a:lnTo>
                    <a:pt x="674" y="0"/>
                  </a:lnTo>
                  <a:lnTo>
                    <a:pt x="678" y="0"/>
                  </a:lnTo>
                  <a:lnTo>
                    <a:pt x="681" y="0"/>
                  </a:lnTo>
                  <a:lnTo>
                    <a:pt x="685" y="0"/>
                  </a:lnTo>
                  <a:lnTo>
                    <a:pt x="688" y="0"/>
                  </a:lnTo>
                  <a:lnTo>
                    <a:pt x="691" y="0"/>
                  </a:lnTo>
                  <a:lnTo>
                    <a:pt x="695" y="0"/>
                  </a:lnTo>
                  <a:lnTo>
                    <a:pt x="698" y="0"/>
                  </a:lnTo>
                  <a:lnTo>
                    <a:pt x="702" y="0"/>
                  </a:lnTo>
                  <a:lnTo>
                    <a:pt x="705" y="0"/>
                  </a:lnTo>
                  <a:lnTo>
                    <a:pt x="709" y="0"/>
                  </a:lnTo>
                  <a:lnTo>
                    <a:pt x="713" y="0"/>
                  </a:lnTo>
                  <a:lnTo>
                    <a:pt x="716" y="0"/>
                  </a:lnTo>
                  <a:lnTo>
                    <a:pt x="720" y="0"/>
                  </a:lnTo>
                  <a:lnTo>
                    <a:pt x="723" y="0"/>
                  </a:lnTo>
                  <a:lnTo>
                    <a:pt x="727" y="0"/>
                  </a:lnTo>
                  <a:lnTo>
                    <a:pt x="730" y="0"/>
                  </a:lnTo>
                  <a:lnTo>
                    <a:pt x="734" y="0"/>
                  </a:lnTo>
                  <a:lnTo>
                    <a:pt x="737" y="0"/>
                  </a:lnTo>
                  <a:lnTo>
                    <a:pt x="741" y="0"/>
                  </a:lnTo>
                  <a:lnTo>
                    <a:pt x="745" y="0"/>
                  </a:lnTo>
                  <a:lnTo>
                    <a:pt x="747" y="0"/>
                  </a:lnTo>
                  <a:lnTo>
                    <a:pt x="751" y="0"/>
                  </a:lnTo>
                  <a:lnTo>
                    <a:pt x="754" y="0"/>
                  </a:lnTo>
                  <a:lnTo>
                    <a:pt x="758" y="0"/>
                  </a:lnTo>
                  <a:lnTo>
                    <a:pt x="762" y="0"/>
                  </a:lnTo>
                  <a:lnTo>
                    <a:pt x="765" y="0"/>
                  </a:lnTo>
                  <a:lnTo>
                    <a:pt x="769" y="0"/>
                  </a:lnTo>
                  <a:lnTo>
                    <a:pt x="772" y="0"/>
                  </a:lnTo>
                  <a:lnTo>
                    <a:pt x="776" y="0"/>
                  </a:lnTo>
                  <a:lnTo>
                    <a:pt x="779" y="0"/>
                  </a:lnTo>
                  <a:lnTo>
                    <a:pt x="783" y="0"/>
                  </a:lnTo>
                  <a:lnTo>
                    <a:pt x="786" y="0"/>
                  </a:lnTo>
                  <a:lnTo>
                    <a:pt x="790" y="0"/>
                  </a:lnTo>
                  <a:lnTo>
                    <a:pt x="794" y="0"/>
                  </a:lnTo>
                  <a:lnTo>
                    <a:pt x="797" y="0"/>
                  </a:lnTo>
                  <a:lnTo>
                    <a:pt x="801" y="0"/>
                  </a:lnTo>
                  <a:lnTo>
                    <a:pt x="804" y="0"/>
                  </a:lnTo>
                  <a:lnTo>
                    <a:pt x="808" y="0"/>
                  </a:lnTo>
                  <a:lnTo>
                    <a:pt x="811" y="0"/>
                  </a:lnTo>
                  <a:lnTo>
                    <a:pt x="815" y="0"/>
                  </a:lnTo>
                  <a:lnTo>
                    <a:pt x="818" y="0"/>
                  </a:lnTo>
                  <a:lnTo>
                    <a:pt x="821" y="0"/>
                  </a:lnTo>
                  <a:lnTo>
                    <a:pt x="825" y="0"/>
                  </a:lnTo>
                  <a:lnTo>
                    <a:pt x="828" y="0"/>
                  </a:lnTo>
                  <a:lnTo>
                    <a:pt x="832" y="0"/>
                  </a:lnTo>
                  <a:lnTo>
                    <a:pt x="835" y="0"/>
                  </a:lnTo>
                  <a:lnTo>
                    <a:pt x="839" y="0"/>
                  </a:lnTo>
                  <a:lnTo>
                    <a:pt x="843" y="0"/>
                  </a:lnTo>
                  <a:lnTo>
                    <a:pt x="846" y="0"/>
                  </a:lnTo>
                  <a:lnTo>
                    <a:pt x="850" y="0"/>
                  </a:lnTo>
                  <a:lnTo>
                    <a:pt x="853" y="0"/>
                  </a:lnTo>
                  <a:lnTo>
                    <a:pt x="857" y="0"/>
                  </a:lnTo>
                  <a:lnTo>
                    <a:pt x="860" y="0"/>
                  </a:lnTo>
                  <a:lnTo>
                    <a:pt x="864" y="0"/>
                  </a:lnTo>
                  <a:lnTo>
                    <a:pt x="868" y="0"/>
                  </a:lnTo>
                  <a:lnTo>
                    <a:pt x="871" y="0"/>
                  </a:lnTo>
                  <a:lnTo>
                    <a:pt x="875" y="0"/>
                  </a:lnTo>
                  <a:lnTo>
                    <a:pt x="877" y="0"/>
                  </a:lnTo>
                  <a:lnTo>
                    <a:pt x="881" y="0"/>
                  </a:lnTo>
                  <a:lnTo>
                    <a:pt x="884" y="0"/>
                  </a:lnTo>
                  <a:lnTo>
                    <a:pt x="888" y="0"/>
                  </a:lnTo>
                  <a:lnTo>
                    <a:pt x="892" y="0"/>
                  </a:lnTo>
                  <a:lnTo>
                    <a:pt x="895" y="0"/>
                  </a:lnTo>
                  <a:lnTo>
                    <a:pt x="899" y="0"/>
                  </a:lnTo>
                  <a:lnTo>
                    <a:pt x="902" y="0"/>
                  </a:lnTo>
                  <a:lnTo>
                    <a:pt x="906" y="0"/>
                  </a:lnTo>
                  <a:lnTo>
                    <a:pt x="909" y="0"/>
                  </a:lnTo>
                  <a:lnTo>
                    <a:pt x="913" y="0"/>
                  </a:lnTo>
                  <a:lnTo>
                    <a:pt x="917" y="0"/>
                  </a:lnTo>
                  <a:lnTo>
                    <a:pt x="920" y="0"/>
                  </a:lnTo>
                  <a:lnTo>
                    <a:pt x="924" y="0"/>
                  </a:lnTo>
                  <a:lnTo>
                    <a:pt x="927" y="0"/>
                  </a:lnTo>
                  <a:lnTo>
                    <a:pt x="931" y="0"/>
                  </a:lnTo>
                  <a:lnTo>
                    <a:pt x="933" y="0"/>
                  </a:lnTo>
                  <a:lnTo>
                    <a:pt x="937" y="0"/>
                  </a:lnTo>
                  <a:lnTo>
                    <a:pt x="941" y="0"/>
                  </a:lnTo>
                  <a:lnTo>
                    <a:pt x="944" y="0"/>
                  </a:lnTo>
                  <a:lnTo>
                    <a:pt x="948" y="0"/>
                  </a:lnTo>
                  <a:lnTo>
                    <a:pt x="951" y="0"/>
                  </a:lnTo>
                  <a:lnTo>
                    <a:pt x="955" y="0"/>
                  </a:lnTo>
                  <a:lnTo>
                    <a:pt x="958" y="0"/>
                  </a:lnTo>
                  <a:lnTo>
                    <a:pt x="962" y="0"/>
                  </a:lnTo>
                  <a:lnTo>
                    <a:pt x="966" y="0"/>
                  </a:lnTo>
                  <a:lnTo>
                    <a:pt x="969" y="0"/>
                  </a:lnTo>
                  <a:lnTo>
                    <a:pt x="973" y="0"/>
                  </a:lnTo>
                  <a:lnTo>
                    <a:pt x="976" y="0"/>
                  </a:lnTo>
                  <a:lnTo>
                    <a:pt x="980" y="0"/>
                  </a:lnTo>
                  <a:lnTo>
                    <a:pt x="983" y="0"/>
                  </a:lnTo>
                  <a:lnTo>
                    <a:pt x="987" y="0"/>
                  </a:lnTo>
                  <a:lnTo>
                    <a:pt x="990" y="0"/>
                  </a:lnTo>
                  <a:lnTo>
                    <a:pt x="994" y="0"/>
                  </a:lnTo>
                  <a:lnTo>
                    <a:pt x="998" y="0"/>
                  </a:lnTo>
                  <a:lnTo>
                    <a:pt x="1000" y="0"/>
                  </a:lnTo>
                  <a:lnTo>
                    <a:pt x="1004" y="0"/>
                  </a:lnTo>
                  <a:lnTo>
                    <a:pt x="1007" y="0"/>
                  </a:lnTo>
                  <a:lnTo>
                    <a:pt x="1011" y="0"/>
                  </a:lnTo>
                  <a:lnTo>
                    <a:pt x="1015" y="0"/>
                  </a:lnTo>
                  <a:lnTo>
                    <a:pt x="1018" y="0"/>
                  </a:lnTo>
                  <a:lnTo>
                    <a:pt x="1022" y="0"/>
                  </a:lnTo>
                  <a:lnTo>
                    <a:pt x="1025" y="0"/>
                  </a:lnTo>
                  <a:lnTo>
                    <a:pt x="1029" y="0"/>
                  </a:lnTo>
                  <a:lnTo>
                    <a:pt x="1032" y="0"/>
                  </a:lnTo>
                  <a:lnTo>
                    <a:pt x="1036" y="0"/>
                  </a:lnTo>
                  <a:lnTo>
                    <a:pt x="1039" y="0"/>
                  </a:lnTo>
                  <a:lnTo>
                    <a:pt x="1043" y="0"/>
                  </a:lnTo>
                  <a:lnTo>
                    <a:pt x="1047" y="0"/>
                  </a:lnTo>
                  <a:lnTo>
                    <a:pt x="1050" y="0"/>
                  </a:lnTo>
                  <a:lnTo>
                    <a:pt x="1054" y="0"/>
                  </a:lnTo>
                  <a:lnTo>
                    <a:pt x="1057" y="0"/>
                  </a:lnTo>
                  <a:lnTo>
                    <a:pt x="1061" y="0"/>
                  </a:lnTo>
                  <a:lnTo>
                    <a:pt x="1064" y="0"/>
                  </a:lnTo>
                  <a:lnTo>
                    <a:pt x="1067" y="0"/>
                  </a:lnTo>
                  <a:lnTo>
                    <a:pt x="1071" y="0"/>
                  </a:lnTo>
                  <a:lnTo>
                    <a:pt x="1074" y="0"/>
                  </a:lnTo>
                  <a:lnTo>
                    <a:pt x="1078" y="0"/>
                  </a:lnTo>
                  <a:lnTo>
                    <a:pt x="1081" y="0"/>
                  </a:lnTo>
                  <a:lnTo>
                    <a:pt x="1085" y="0"/>
                  </a:lnTo>
                  <a:lnTo>
                    <a:pt x="1088" y="0"/>
                  </a:lnTo>
                  <a:lnTo>
                    <a:pt x="1092" y="0"/>
                  </a:lnTo>
                  <a:lnTo>
                    <a:pt x="1096" y="0"/>
                  </a:lnTo>
                  <a:lnTo>
                    <a:pt x="1099" y="0"/>
                  </a:lnTo>
                  <a:lnTo>
                    <a:pt x="1103" y="0"/>
                  </a:lnTo>
                  <a:lnTo>
                    <a:pt x="1106" y="0"/>
                  </a:lnTo>
                  <a:lnTo>
                    <a:pt x="1110" y="0"/>
                  </a:lnTo>
                  <a:lnTo>
                    <a:pt x="1113" y="0"/>
                  </a:lnTo>
                  <a:lnTo>
                    <a:pt x="1117" y="0"/>
                  </a:lnTo>
                  <a:lnTo>
                    <a:pt x="1120" y="0"/>
                  </a:lnTo>
                  <a:lnTo>
                    <a:pt x="1123" y="0"/>
                  </a:lnTo>
                  <a:lnTo>
                    <a:pt x="1127" y="0"/>
                  </a:lnTo>
                  <a:lnTo>
                    <a:pt x="1130" y="0"/>
                  </a:lnTo>
                  <a:lnTo>
                    <a:pt x="1134" y="0"/>
                  </a:lnTo>
                  <a:lnTo>
                    <a:pt x="1137" y="0"/>
                  </a:lnTo>
                  <a:lnTo>
                    <a:pt x="1141" y="0"/>
                  </a:lnTo>
                  <a:lnTo>
                    <a:pt x="1145" y="0"/>
                  </a:lnTo>
                  <a:lnTo>
                    <a:pt x="1148" y="0"/>
                  </a:lnTo>
                  <a:lnTo>
                    <a:pt x="1152" y="0"/>
                  </a:lnTo>
                  <a:lnTo>
                    <a:pt x="1155" y="0"/>
                  </a:lnTo>
                  <a:lnTo>
                    <a:pt x="1159" y="0"/>
                  </a:lnTo>
                  <a:lnTo>
                    <a:pt x="1162" y="0"/>
                  </a:lnTo>
                  <a:lnTo>
                    <a:pt x="1166" y="0"/>
                  </a:lnTo>
                  <a:lnTo>
                    <a:pt x="1169" y="0"/>
                  </a:lnTo>
                  <a:lnTo>
                    <a:pt x="1173" y="0"/>
                  </a:lnTo>
                  <a:lnTo>
                    <a:pt x="1177" y="0"/>
                  </a:lnTo>
                  <a:lnTo>
                    <a:pt x="1180" y="0"/>
                  </a:lnTo>
                  <a:lnTo>
                    <a:pt x="1183" y="0"/>
                  </a:lnTo>
                  <a:lnTo>
                    <a:pt x="1186" y="0"/>
                  </a:lnTo>
                  <a:lnTo>
                    <a:pt x="1190" y="0"/>
                  </a:lnTo>
                  <a:lnTo>
                    <a:pt x="1194" y="0"/>
                  </a:lnTo>
                  <a:lnTo>
                    <a:pt x="1197" y="0"/>
                  </a:lnTo>
                  <a:lnTo>
                    <a:pt x="1201" y="0"/>
                  </a:lnTo>
                  <a:lnTo>
                    <a:pt x="1204" y="0"/>
                  </a:lnTo>
                  <a:lnTo>
                    <a:pt x="1208" y="0"/>
                  </a:lnTo>
                  <a:lnTo>
                    <a:pt x="1211" y="0"/>
                  </a:lnTo>
                  <a:lnTo>
                    <a:pt x="1215" y="0"/>
                  </a:lnTo>
                  <a:lnTo>
                    <a:pt x="1218" y="0"/>
                  </a:lnTo>
                  <a:lnTo>
                    <a:pt x="1222" y="0"/>
                  </a:lnTo>
                  <a:lnTo>
                    <a:pt x="1226" y="0"/>
                  </a:lnTo>
                  <a:lnTo>
                    <a:pt x="1229" y="0"/>
                  </a:lnTo>
                  <a:lnTo>
                    <a:pt x="1233" y="0"/>
                  </a:lnTo>
                  <a:lnTo>
                    <a:pt x="1236" y="0"/>
                  </a:lnTo>
                  <a:lnTo>
                    <a:pt x="1240" y="0"/>
                  </a:lnTo>
                  <a:lnTo>
                    <a:pt x="1243" y="0"/>
                  </a:lnTo>
                  <a:lnTo>
                    <a:pt x="1247" y="0"/>
                  </a:lnTo>
                  <a:lnTo>
                    <a:pt x="1251" y="0"/>
                  </a:lnTo>
                  <a:lnTo>
                    <a:pt x="1253" y="0"/>
                  </a:lnTo>
                  <a:lnTo>
                    <a:pt x="1257" y="0"/>
                  </a:lnTo>
                  <a:lnTo>
                    <a:pt x="1260" y="0"/>
                  </a:lnTo>
                  <a:lnTo>
                    <a:pt x="1264" y="0"/>
                  </a:lnTo>
                  <a:lnTo>
                    <a:pt x="1267" y="0"/>
                  </a:lnTo>
                  <a:lnTo>
                    <a:pt x="1271" y="0"/>
                  </a:lnTo>
                  <a:lnTo>
                    <a:pt x="1275" y="0"/>
                  </a:lnTo>
                  <a:lnTo>
                    <a:pt x="1278" y="0"/>
                  </a:lnTo>
                  <a:lnTo>
                    <a:pt x="1282" y="0"/>
                  </a:lnTo>
                  <a:lnTo>
                    <a:pt x="1285" y="0"/>
                  </a:lnTo>
                  <a:lnTo>
                    <a:pt x="1289" y="0"/>
                  </a:lnTo>
                  <a:lnTo>
                    <a:pt x="1292" y="0"/>
                  </a:lnTo>
                  <a:lnTo>
                    <a:pt x="1296" y="0"/>
                  </a:lnTo>
                  <a:lnTo>
                    <a:pt x="1300" y="0"/>
                  </a:lnTo>
                  <a:lnTo>
                    <a:pt x="1303" y="0"/>
                  </a:lnTo>
                  <a:lnTo>
                    <a:pt x="1307" y="0"/>
                  </a:lnTo>
                  <a:lnTo>
                    <a:pt x="1310" y="0"/>
                  </a:lnTo>
                  <a:lnTo>
                    <a:pt x="1313" y="0"/>
                  </a:lnTo>
                  <a:lnTo>
                    <a:pt x="1316" y="0"/>
                  </a:lnTo>
                  <a:lnTo>
                    <a:pt x="1320" y="0"/>
                  </a:lnTo>
                  <a:lnTo>
                    <a:pt x="1324" y="0"/>
                  </a:lnTo>
                  <a:lnTo>
                    <a:pt x="1327" y="0"/>
                  </a:lnTo>
                  <a:lnTo>
                    <a:pt x="1331" y="0"/>
                  </a:lnTo>
                  <a:lnTo>
                    <a:pt x="1334" y="0"/>
                  </a:lnTo>
                  <a:lnTo>
                    <a:pt x="1338" y="0"/>
                  </a:lnTo>
                  <a:lnTo>
                    <a:pt x="1341" y="0"/>
                  </a:lnTo>
                  <a:lnTo>
                    <a:pt x="1345" y="0"/>
                  </a:lnTo>
                  <a:lnTo>
                    <a:pt x="1349" y="0"/>
                  </a:lnTo>
                  <a:lnTo>
                    <a:pt x="1352" y="0"/>
                  </a:lnTo>
                  <a:lnTo>
                    <a:pt x="1356" y="0"/>
                  </a:lnTo>
                  <a:lnTo>
                    <a:pt x="1359" y="0"/>
                  </a:lnTo>
                  <a:lnTo>
                    <a:pt x="1363" y="0"/>
                  </a:lnTo>
                  <a:lnTo>
                    <a:pt x="1366" y="0"/>
                  </a:lnTo>
                  <a:lnTo>
                    <a:pt x="1369" y="0"/>
                  </a:lnTo>
                  <a:lnTo>
                    <a:pt x="1373" y="0"/>
                  </a:lnTo>
                  <a:lnTo>
                    <a:pt x="1376" y="0"/>
                  </a:lnTo>
                  <a:lnTo>
                    <a:pt x="1380" y="0"/>
                  </a:lnTo>
                  <a:lnTo>
                    <a:pt x="1383" y="0"/>
                  </a:lnTo>
                  <a:lnTo>
                    <a:pt x="1387" y="0"/>
                  </a:lnTo>
                  <a:lnTo>
                    <a:pt x="1390" y="0"/>
                  </a:lnTo>
                  <a:lnTo>
                    <a:pt x="1394" y="0"/>
                  </a:lnTo>
                  <a:lnTo>
                    <a:pt x="1398" y="0"/>
                  </a:lnTo>
                  <a:lnTo>
                    <a:pt x="1401" y="0"/>
                  </a:lnTo>
                  <a:lnTo>
                    <a:pt x="1405" y="0"/>
                  </a:lnTo>
                  <a:lnTo>
                    <a:pt x="1408" y="0"/>
                  </a:lnTo>
                  <a:lnTo>
                    <a:pt x="1412" y="0"/>
                  </a:lnTo>
                  <a:lnTo>
                    <a:pt x="1415" y="0"/>
                  </a:lnTo>
                  <a:lnTo>
                    <a:pt x="1419" y="0"/>
                  </a:lnTo>
                  <a:lnTo>
                    <a:pt x="1422" y="0"/>
                  </a:lnTo>
                  <a:lnTo>
                    <a:pt x="1426" y="0"/>
                  </a:lnTo>
                  <a:lnTo>
                    <a:pt x="1430" y="0"/>
                  </a:lnTo>
                  <a:lnTo>
                    <a:pt x="1433" y="0"/>
                  </a:lnTo>
                  <a:lnTo>
                    <a:pt x="1436" y="0"/>
                  </a:lnTo>
                  <a:lnTo>
                    <a:pt x="1439" y="0"/>
                  </a:lnTo>
                  <a:lnTo>
                    <a:pt x="1443" y="0"/>
                  </a:lnTo>
                  <a:lnTo>
                    <a:pt x="1446" y="0"/>
                  </a:lnTo>
                  <a:lnTo>
                    <a:pt x="1450" y="0"/>
                  </a:lnTo>
                  <a:lnTo>
                    <a:pt x="1454" y="0"/>
                  </a:lnTo>
                  <a:lnTo>
                    <a:pt x="1457" y="0"/>
                  </a:lnTo>
                  <a:lnTo>
                    <a:pt x="1461" y="0"/>
                  </a:lnTo>
                  <a:lnTo>
                    <a:pt x="1464" y="0"/>
                  </a:lnTo>
                  <a:lnTo>
                    <a:pt x="1468" y="0"/>
                  </a:lnTo>
                  <a:lnTo>
                    <a:pt x="1471" y="0"/>
                  </a:lnTo>
                  <a:lnTo>
                    <a:pt x="1475" y="0"/>
                  </a:lnTo>
                  <a:lnTo>
                    <a:pt x="1479" y="0"/>
                  </a:lnTo>
                  <a:lnTo>
                    <a:pt x="1482" y="0"/>
                  </a:lnTo>
                  <a:lnTo>
                    <a:pt x="1486" y="0"/>
                  </a:lnTo>
                  <a:lnTo>
                    <a:pt x="1489" y="0"/>
                  </a:lnTo>
                  <a:lnTo>
                    <a:pt x="1493" y="0"/>
                  </a:lnTo>
                  <a:lnTo>
                    <a:pt x="1496" y="0"/>
                  </a:lnTo>
                  <a:lnTo>
                    <a:pt x="1500" y="0"/>
                  </a:lnTo>
                  <a:lnTo>
                    <a:pt x="1503" y="0"/>
                  </a:lnTo>
                  <a:lnTo>
                    <a:pt x="1506" y="0"/>
                  </a:lnTo>
                  <a:lnTo>
                    <a:pt x="1510" y="0"/>
                  </a:lnTo>
                  <a:lnTo>
                    <a:pt x="1513" y="0"/>
                  </a:lnTo>
                  <a:lnTo>
                    <a:pt x="1517" y="0"/>
                  </a:lnTo>
                  <a:lnTo>
                    <a:pt x="1520" y="0"/>
                  </a:lnTo>
                  <a:lnTo>
                    <a:pt x="1524" y="0"/>
                  </a:lnTo>
                  <a:lnTo>
                    <a:pt x="1528" y="0"/>
                  </a:lnTo>
                  <a:lnTo>
                    <a:pt x="1531" y="0"/>
                  </a:lnTo>
                  <a:lnTo>
                    <a:pt x="1535" y="0"/>
                  </a:lnTo>
                  <a:lnTo>
                    <a:pt x="1538" y="0"/>
                  </a:lnTo>
                  <a:lnTo>
                    <a:pt x="1542" y="0"/>
                  </a:lnTo>
                  <a:lnTo>
                    <a:pt x="1545" y="0"/>
                  </a:lnTo>
                  <a:lnTo>
                    <a:pt x="1549" y="0"/>
                  </a:lnTo>
                  <a:lnTo>
                    <a:pt x="1552" y="0"/>
                  </a:lnTo>
                  <a:lnTo>
                    <a:pt x="1556" y="0"/>
                  </a:lnTo>
                  <a:lnTo>
                    <a:pt x="1559" y="0"/>
                  </a:lnTo>
                  <a:lnTo>
                    <a:pt x="1562" y="0"/>
                  </a:lnTo>
                  <a:lnTo>
                    <a:pt x="1566" y="0"/>
                  </a:lnTo>
                  <a:lnTo>
                    <a:pt x="1569" y="0"/>
                  </a:lnTo>
                  <a:lnTo>
                    <a:pt x="1573" y="0"/>
                  </a:lnTo>
                  <a:lnTo>
                    <a:pt x="1577" y="0"/>
                  </a:lnTo>
                  <a:lnTo>
                    <a:pt x="1580" y="0"/>
                  </a:lnTo>
                  <a:lnTo>
                    <a:pt x="1584" y="0"/>
                  </a:lnTo>
                  <a:lnTo>
                    <a:pt x="1587" y="0"/>
                  </a:lnTo>
                  <a:lnTo>
                    <a:pt x="1591" y="0"/>
                  </a:lnTo>
                  <a:lnTo>
                    <a:pt x="1594" y="0"/>
                  </a:lnTo>
                  <a:lnTo>
                    <a:pt x="1598" y="0"/>
                  </a:lnTo>
                  <a:lnTo>
                    <a:pt x="1601" y="0"/>
                  </a:lnTo>
                  <a:lnTo>
                    <a:pt x="1605" y="0"/>
                  </a:lnTo>
                  <a:lnTo>
                    <a:pt x="1609" y="0"/>
                  </a:lnTo>
                  <a:lnTo>
                    <a:pt x="1612" y="0"/>
                  </a:lnTo>
                  <a:lnTo>
                    <a:pt x="1616" y="0"/>
                  </a:lnTo>
                  <a:lnTo>
                    <a:pt x="1618" y="0"/>
                  </a:lnTo>
                  <a:lnTo>
                    <a:pt x="1622" y="0"/>
                  </a:lnTo>
                  <a:lnTo>
                    <a:pt x="1626" y="0"/>
                  </a:lnTo>
                  <a:lnTo>
                    <a:pt x="1629" y="0"/>
                  </a:lnTo>
                  <a:lnTo>
                    <a:pt x="1633" y="0"/>
                  </a:lnTo>
                  <a:lnTo>
                    <a:pt x="1636" y="0"/>
                  </a:lnTo>
                  <a:lnTo>
                    <a:pt x="1640" y="0"/>
                  </a:lnTo>
                  <a:lnTo>
                    <a:pt x="1643" y="0"/>
                  </a:lnTo>
                  <a:lnTo>
                    <a:pt x="1647" y="0"/>
                  </a:lnTo>
                  <a:lnTo>
                    <a:pt x="1650" y="0"/>
                  </a:lnTo>
                  <a:lnTo>
                    <a:pt x="1654" y="0"/>
                  </a:lnTo>
                  <a:lnTo>
                    <a:pt x="1658" y="0"/>
                  </a:lnTo>
                  <a:lnTo>
                    <a:pt x="1661" y="0"/>
                  </a:lnTo>
                  <a:lnTo>
                    <a:pt x="1665" y="0"/>
                  </a:lnTo>
                  <a:lnTo>
                    <a:pt x="1668" y="0"/>
                  </a:lnTo>
                  <a:lnTo>
                    <a:pt x="1672" y="0"/>
                  </a:lnTo>
                  <a:lnTo>
                    <a:pt x="1675" y="0"/>
                  </a:lnTo>
                  <a:lnTo>
                    <a:pt x="1679" y="0"/>
                  </a:lnTo>
                  <a:lnTo>
                    <a:pt x="1683" y="0"/>
                  </a:lnTo>
                  <a:lnTo>
                    <a:pt x="1686" y="0"/>
                  </a:lnTo>
                  <a:lnTo>
                    <a:pt x="1690" y="0"/>
                  </a:lnTo>
                  <a:lnTo>
                    <a:pt x="1692" y="0"/>
                  </a:lnTo>
                  <a:lnTo>
                    <a:pt x="1696" y="0"/>
                  </a:lnTo>
                  <a:lnTo>
                    <a:pt x="1699" y="0"/>
                  </a:lnTo>
                  <a:lnTo>
                    <a:pt x="1703" y="0"/>
                  </a:lnTo>
                  <a:lnTo>
                    <a:pt x="1707" y="0"/>
                  </a:lnTo>
                  <a:lnTo>
                    <a:pt x="1710" y="0"/>
                  </a:lnTo>
                  <a:lnTo>
                    <a:pt x="1714" y="0"/>
                  </a:lnTo>
                  <a:lnTo>
                    <a:pt x="1717" y="0"/>
                  </a:lnTo>
                  <a:lnTo>
                    <a:pt x="1721" y="0"/>
                  </a:lnTo>
                  <a:lnTo>
                    <a:pt x="1724" y="0"/>
                  </a:lnTo>
                  <a:lnTo>
                    <a:pt x="1728" y="0"/>
                  </a:lnTo>
                  <a:lnTo>
                    <a:pt x="1732" y="0"/>
                  </a:lnTo>
                  <a:lnTo>
                    <a:pt x="1735" y="0"/>
                  </a:lnTo>
                  <a:lnTo>
                    <a:pt x="1739" y="0"/>
                  </a:lnTo>
                  <a:lnTo>
                    <a:pt x="1742" y="0"/>
                  </a:lnTo>
                  <a:lnTo>
                    <a:pt x="1746" y="0"/>
                  </a:lnTo>
                  <a:lnTo>
                    <a:pt x="1748" y="0"/>
                  </a:lnTo>
                  <a:lnTo>
                    <a:pt x="1752" y="0"/>
                  </a:lnTo>
                  <a:lnTo>
                    <a:pt x="1748" y="0"/>
                  </a:lnTo>
                  <a:lnTo>
                    <a:pt x="1746" y="0"/>
                  </a:lnTo>
                  <a:lnTo>
                    <a:pt x="1742" y="0"/>
                  </a:lnTo>
                  <a:lnTo>
                    <a:pt x="1739" y="0"/>
                  </a:lnTo>
                  <a:lnTo>
                    <a:pt x="1735" y="0"/>
                  </a:lnTo>
                  <a:lnTo>
                    <a:pt x="1732" y="0"/>
                  </a:lnTo>
                  <a:lnTo>
                    <a:pt x="1728" y="0"/>
                  </a:lnTo>
                  <a:lnTo>
                    <a:pt x="1724" y="0"/>
                  </a:lnTo>
                  <a:lnTo>
                    <a:pt x="1721" y="0"/>
                  </a:lnTo>
                  <a:lnTo>
                    <a:pt x="1717" y="0"/>
                  </a:lnTo>
                  <a:lnTo>
                    <a:pt x="1714" y="0"/>
                  </a:lnTo>
                  <a:lnTo>
                    <a:pt x="1710" y="0"/>
                  </a:lnTo>
                  <a:lnTo>
                    <a:pt x="1707" y="0"/>
                  </a:lnTo>
                  <a:lnTo>
                    <a:pt x="1703" y="0"/>
                  </a:lnTo>
                  <a:lnTo>
                    <a:pt x="1699" y="0"/>
                  </a:lnTo>
                  <a:lnTo>
                    <a:pt x="1696" y="0"/>
                  </a:lnTo>
                  <a:lnTo>
                    <a:pt x="1692" y="0"/>
                  </a:lnTo>
                  <a:lnTo>
                    <a:pt x="1690" y="0"/>
                  </a:lnTo>
                  <a:lnTo>
                    <a:pt x="1686" y="0"/>
                  </a:lnTo>
                  <a:lnTo>
                    <a:pt x="1683" y="0"/>
                  </a:lnTo>
                  <a:lnTo>
                    <a:pt x="1679" y="0"/>
                  </a:lnTo>
                  <a:lnTo>
                    <a:pt x="1675" y="0"/>
                  </a:lnTo>
                  <a:lnTo>
                    <a:pt x="1672" y="0"/>
                  </a:lnTo>
                  <a:lnTo>
                    <a:pt x="1668" y="0"/>
                  </a:lnTo>
                  <a:lnTo>
                    <a:pt x="1665" y="0"/>
                  </a:lnTo>
                  <a:lnTo>
                    <a:pt x="1661" y="0"/>
                  </a:lnTo>
                  <a:lnTo>
                    <a:pt x="1658" y="0"/>
                  </a:lnTo>
                  <a:lnTo>
                    <a:pt x="1654" y="0"/>
                  </a:lnTo>
                  <a:lnTo>
                    <a:pt x="1650" y="0"/>
                  </a:lnTo>
                  <a:lnTo>
                    <a:pt x="1647" y="0"/>
                  </a:lnTo>
                  <a:lnTo>
                    <a:pt x="1643" y="0"/>
                  </a:lnTo>
                  <a:lnTo>
                    <a:pt x="1640" y="0"/>
                  </a:lnTo>
                  <a:lnTo>
                    <a:pt x="1636" y="0"/>
                  </a:lnTo>
                  <a:lnTo>
                    <a:pt x="1633" y="0"/>
                  </a:lnTo>
                  <a:lnTo>
                    <a:pt x="1629" y="0"/>
                  </a:lnTo>
                  <a:lnTo>
                    <a:pt x="1626" y="0"/>
                  </a:lnTo>
                  <a:lnTo>
                    <a:pt x="1622" y="0"/>
                  </a:lnTo>
                  <a:lnTo>
                    <a:pt x="1618" y="0"/>
                  </a:lnTo>
                  <a:lnTo>
                    <a:pt x="1616" y="0"/>
                  </a:lnTo>
                  <a:lnTo>
                    <a:pt x="1612" y="0"/>
                  </a:lnTo>
                  <a:lnTo>
                    <a:pt x="1609" y="0"/>
                  </a:lnTo>
                  <a:lnTo>
                    <a:pt x="1605" y="0"/>
                  </a:lnTo>
                  <a:lnTo>
                    <a:pt x="1601" y="0"/>
                  </a:lnTo>
                  <a:lnTo>
                    <a:pt x="1598" y="0"/>
                  </a:lnTo>
                  <a:lnTo>
                    <a:pt x="1594" y="0"/>
                  </a:lnTo>
                  <a:lnTo>
                    <a:pt x="1591" y="0"/>
                  </a:lnTo>
                  <a:lnTo>
                    <a:pt x="1587" y="0"/>
                  </a:lnTo>
                  <a:lnTo>
                    <a:pt x="1584" y="0"/>
                  </a:lnTo>
                  <a:lnTo>
                    <a:pt x="1580" y="0"/>
                  </a:lnTo>
                  <a:lnTo>
                    <a:pt x="1577" y="0"/>
                  </a:lnTo>
                  <a:lnTo>
                    <a:pt x="1573" y="0"/>
                  </a:lnTo>
                  <a:lnTo>
                    <a:pt x="1569" y="0"/>
                  </a:lnTo>
                  <a:lnTo>
                    <a:pt x="1566" y="0"/>
                  </a:lnTo>
                  <a:lnTo>
                    <a:pt x="1562" y="0"/>
                  </a:lnTo>
                  <a:lnTo>
                    <a:pt x="1559" y="0"/>
                  </a:lnTo>
                  <a:lnTo>
                    <a:pt x="1556" y="0"/>
                  </a:lnTo>
                  <a:lnTo>
                    <a:pt x="1552" y="0"/>
                  </a:lnTo>
                  <a:lnTo>
                    <a:pt x="1549" y="0"/>
                  </a:lnTo>
                  <a:lnTo>
                    <a:pt x="1545" y="0"/>
                  </a:lnTo>
                  <a:lnTo>
                    <a:pt x="1542" y="0"/>
                  </a:lnTo>
                  <a:lnTo>
                    <a:pt x="1538" y="0"/>
                  </a:lnTo>
                  <a:lnTo>
                    <a:pt x="1535" y="0"/>
                  </a:lnTo>
                  <a:lnTo>
                    <a:pt x="1531" y="0"/>
                  </a:lnTo>
                  <a:lnTo>
                    <a:pt x="1528" y="0"/>
                  </a:lnTo>
                  <a:lnTo>
                    <a:pt x="1524" y="0"/>
                  </a:lnTo>
                  <a:lnTo>
                    <a:pt x="1520" y="0"/>
                  </a:lnTo>
                  <a:lnTo>
                    <a:pt x="1517" y="0"/>
                  </a:lnTo>
                  <a:lnTo>
                    <a:pt x="1513" y="0"/>
                  </a:lnTo>
                  <a:lnTo>
                    <a:pt x="1510" y="0"/>
                  </a:lnTo>
                  <a:lnTo>
                    <a:pt x="1506" y="0"/>
                  </a:lnTo>
                  <a:lnTo>
                    <a:pt x="1503" y="0"/>
                  </a:lnTo>
                  <a:lnTo>
                    <a:pt x="1500" y="0"/>
                  </a:lnTo>
                  <a:lnTo>
                    <a:pt x="1496" y="0"/>
                  </a:lnTo>
                  <a:lnTo>
                    <a:pt x="1493" y="0"/>
                  </a:lnTo>
                  <a:lnTo>
                    <a:pt x="1489" y="0"/>
                  </a:lnTo>
                  <a:lnTo>
                    <a:pt x="1486" y="0"/>
                  </a:lnTo>
                  <a:lnTo>
                    <a:pt x="1482" y="0"/>
                  </a:lnTo>
                  <a:lnTo>
                    <a:pt x="1479" y="0"/>
                  </a:lnTo>
                  <a:lnTo>
                    <a:pt x="1475" y="0"/>
                  </a:lnTo>
                  <a:lnTo>
                    <a:pt x="1471" y="0"/>
                  </a:lnTo>
                  <a:lnTo>
                    <a:pt x="1468" y="0"/>
                  </a:lnTo>
                  <a:lnTo>
                    <a:pt x="1464" y="0"/>
                  </a:lnTo>
                  <a:lnTo>
                    <a:pt x="1461" y="0"/>
                  </a:lnTo>
                  <a:lnTo>
                    <a:pt x="1457" y="0"/>
                  </a:lnTo>
                  <a:lnTo>
                    <a:pt x="1454" y="0"/>
                  </a:lnTo>
                  <a:lnTo>
                    <a:pt x="1450" y="0"/>
                  </a:lnTo>
                  <a:lnTo>
                    <a:pt x="1446" y="0"/>
                  </a:lnTo>
                  <a:lnTo>
                    <a:pt x="1443" y="0"/>
                  </a:lnTo>
                  <a:lnTo>
                    <a:pt x="1439" y="0"/>
                  </a:lnTo>
                  <a:lnTo>
                    <a:pt x="1436" y="0"/>
                  </a:lnTo>
                  <a:lnTo>
                    <a:pt x="1433" y="0"/>
                  </a:lnTo>
                  <a:lnTo>
                    <a:pt x="1430" y="0"/>
                  </a:lnTo>
                  <a:lnTo>
                    <a:pt x="1426" y="0"/>
                  </a:lnTo>
                  <a:lnTo>
                    <a:pt x="1422" y="0"/>
                  </a:lnTo>
                  <a:lnTo>
                    <a:pt x="1419" y="0"/>
                  </a:lnTo>
                  <a:lnTo>
                    <a:pt x="1415" y="0"/>
                  </a:lnTo>
                  <a:lnTo>
                    <a:pt x="1412" y="0"/>
                  </a:lnTo>
                  <a:lnTo>
                    <a:pt x="1408" y="0"/>
                  </a:lnTo>
                  <a:lnTo>
                    <a:pt x="1405" y="0"/>
                  </a:lnTo>
                  <a:lnTo>
                    <a:pt x="1401" y="0"/>
                  </a:lnTo>
                  <a:lnTo>
                    <a:pt x="1398" y="0"/>
                  </a:lnTo>
                  <a:lnTo>
                    <a:pt x="1394" y="0"/>
                  </a:lnTo>
                  <a:lnTo>
                    <a:pt x="1390" y="0"/>
                  </a:lnTo>
                  <a:lnTo>
                    <a:pt x="1387" y="0"/>
                  </a:lnTo>
                  <a:lnTo>
                    <a:pt x="1383" y="0"/>
                  </a:lnTo>
                  <a:lnTo>
                    <a:pt x="1380" y="0"/>
                  </a:lnTo>
                  <a:lnTo>
                    <a:pt x="1376" y="0"/>
                  </a:lnTo>
                  <a:lnTo>
                    <a:pt x="1373" y="0"/>
                  </a:lnTo>
                  <a:lnTo>
                    <a:pt x="1369" y="0"/>
                  </a:lnTo>
                  <a:lnTo>
                    <a:pt x="1366" y="0"/>
                  </a:lnTo>
                  <a:lnTo>
                    <a:pt x="1363" y="0"/>
                  </a:lnTo>
                  <a:lnTo>
                    <a:pt x="1359" y="0"/>
                  </a:lnTo>
                  <a:lnTo>
                    <a:pt x="1356" y="0"/>
                  </a:lnTo>
                  <a:lnTo>
                    <a:pt x="1352" y="0"/>
                  </a:lnTo>
                  <a:lnTo>
                    <a:pt x="1349" y="0"/>
                  </a:lnTo>
                  <a:lnTo>
                    <a:pt x="1345" y="0"/>
                  </a:lnTo>
                  <a:lnTo>
                    <a:pt x="1341" y="0"/>
                  </a:lnTo>
                  <a:lnTo>
                    <a:pt x="1338" y="0"/>
                  </a:lnTo>
                  <a:lnTo>
                    <a:pt x="1334" y="0"/>
                  </a:lnTo>
                  <a:lnTo>
                    <a:pt x="1331" y="0"/>
                  </a:lnTo>
                  <a:lnTo>
                    <a:pt x="1327" y="0"/>
                  </a:lnTo>
                  <a:lnTo>
                    <a:pt x="1324" y="0"/>
                  </a:lnTo>
                  <a:lnTo>
                    <a:pt x="1320" y="0"/>
                  </a:lnTo>
                  <a:lnTo>
                    <a:pt x="1316" y="0"/>
                  </a:lnTo>
                  <a:lnTo>
                    <a:pt x="1313" y="0"/>
                  </a:lnTo>
                  <a:lnTo>
                    <a:pt x="1310" y="0"/>
                  </a:lnTo>
                  <a:lnTo>
                    <a:pt x="1307" y="0"/>
                  </a:lnTo>
                  <a:lnTo>
                    <a:pt x="1303" y="0"/>
                  </a:lnTo>
                  <a:lnTo>
                    <a:pt x="1300" y="0"/>
                  </a:lnTo>
                  <a:lnTo>
                    <a:pt x="1296" y="0"/>
                  </a:lnTo>
                  <a:lnTo>
                    <a:pt x="1292" y="0"/>
                  </a:lnTo>
                  <a:lnTo>
                    <a:pt x="1289" y="0"/>
                  </a:lnTo>
                  <a:lnTo>
                    <a:pt x="1285" y="0"/>
                  </a:lnTo>
                  <a:lnTo>
                    <a:pt x="1282" y="0"/>
                  </a:lnTo>
                  <a:lnTo>
                    <a:pt x="1278" y="0"/>
                  </a:lnTo>
                  <a:lnTo>
                    <a:pt x="1275" y="0"/>
                  </a:lnTo>
                  <a:lnTo>
                    <a:pt x="1271" y="0"/>
                  </a:lnTo>
                  <a:lnTo>
                    <a:pt x="1267" y="0"/>
                  </a:lnTo>
                  <a:lnTo>
                    <a:pt x="1264" y="0"/>
                  </a:lnTo>
                  <a:lnTo>
                    <a:pt x="1260" y="0"/>
                  </a:lnTo>
                  <a:lnTo>
                    <a:pt x="1257" y="0"/>
                  </a:lnTo>
                  <a:lnTo>
                    <a:pt x="1253" y="0"/>
                  </a:lnTo>
                  <a:lnTo>
                    <a:pt x="1251" y="0"/>
                  </a:lnTo>
                  <a:lnTo>
                    <a:pt x="1247" y="0"/>
                  </a:lnTo>
                  <a:lnTo>
                    <a:pt x="1243" y="0"/>
                  </a:lnTo>
                  <a:lnTo>
                    <a:pt x="1240" y="0"/>
                  </a:lnTo>
                  <a:lnTo>
                    <a:pt x="1236" y="0"/>
                  </a:lnTo>
                  <a:lnTo>
                    <a:pt x="1233" y="0"/>
                  </a:lnTo>
                  <a:lnTo>
                    <a:pt x="1229" y="0"/>
                  </a:lnTo>
                  <a:lnTo>
                    <a:pt x="1226" y="0"/>
                  </a:lnTo>
                  <a:lnTo>
                    <a:pt x="1222" y="0"/>
                  </a:lnTo>
                  <a:lnTo>
                    <a:pt x="1218" y="0"/>
                  </a:lnTo>
                  <a:lnTo>
                    <a:pt x="1215" y="0"/>
                  </a:lnTo>
                  <a:lnTo>
                    <a:pt x="1211" y="0"/>
                  </a:lnTo>
                  <a:lnTo>
                    <a:pt x="1208" y="0"/>
                  </a:lnTo>
                  <a:lnTo>
                    <a:pt x="1204" y="0"/>
                  </a:lnTo>
                  <a:lnTo>
                    <a:pt x="1201" y="0"/>
                  </a:lnTo>
                  <a:lnTo>
                    <a:pt x="1197" y="0"/>
                  </a:lnTo>
                  <a:lnTo>
                    <a:pt x="1194" y="0"/>
                  </a:lnTo>
                  <a:lnTo>
                    <a:pt x="1190" y="0"/>
                  </a:lnTo>
                  <a:lnTo>
                    <a:pt x="1186" y="0"/>
                  </a:lnTo>
                  <a:lnTo>
                    <a:pt x="1183" y="0"/>
                  </a:lnTo>
                  <a:lnTo>
                    <a:pt x="1180" y="0"/>
                  </a:lnTo>
                  <a:lnTo>
                    <a:pt x="1177" y="0"/>
                  </a:lnTo>
                  <a:lnTo>
                    <a:pt x="1173" y="0"/>
                  </a:lnTo>
                  <a:lnTo>
                    <a:pt x="1169" y="0"/>
                  </a:lnTo>
                  <a:lnTo>
                    <a:pt x="1166" y="0"/>
                  </a:lnTo>
                  <a:lnTo>
                    <a:pt x="1162" y="0"/>
                  </a:lnTo>
                  <a:lnTo>
                    <a:pt x="1159" y="0"/>
                  </a:lnTo>
                  <a:lnTo>
                    <a:pt x="1155" y="0"/>
                  </a:lnTo>
                  <a:lnTo>
                    <a:pt x="1152" y="0"/>
                  </a:lnTo>
                  <a:lnTo>
                    <a:pt x="1148" y="0"/>
                  </a:lnTo>
                  <a:lnTo>
                    <a:pt x="1145" y="0"/>
                  </a:lnTo>
                  <a:lnTo>
                    <a:pt x="1141" y="0"/>
                  </a:lnTo>
                  <a:lnTo>
                    <a:pt x="1137" y="0"/>
                  </a:lnTo>
                  <a:lnTo>
                    <a:pt x="1134" y="0"/>
                  </a:lnTo>
                  <a:lnTo>
                    <a:pt x="1130" y="0"/>
                  </a:lnTo>
                  <a:lnTo>
                    <a:pt x="1127" y="0"/>
                  </a:lnTo>
                  <a:lnTo>
                    <a:pt x="1123" y="0"/>
                  </a:lnTo>
                  <a:lnTo>
                    <a:pt x="1120" y="0"/>
                  </a:lnTo>
                  <a:lnTo>
                    <a:pt x="1117" y="0"/>
                  </a:lnTo>
                  <a:lnTo>
                    <a:pt x="1113" y="0"/>
                  </a:lnTo>
                  <a:lnTo>
                    <a:pt x="1110" y="0"/>
                  </a:lnTo>
                  <a:lnTo>
                    <a:pt x="1106" y="0"/>
                  </a:lnTo>
                  <a:lnTo>
                    <a:pt x="1103" y="0"/>
                  </a:lnTo>
                  <a:lnTo>
                    <a:pt x="1099" y="0"/>
                  </a:lnTo>
                  <a:lnTo>
                    <a:pt x="1096" y="0"/>
                  </a:lnTo>
                  <a:lnTo>
                    <a:pt x="1092" y="0"/>
                  </a:lnTo>
                  <a:lnTo>
                    <a:pt x="1088" y="0"/>
                  </a:lnTo>
                  <a:lnTo>
                    <a:pt x="1085" y="0"/>
                  </a:lnTo>
                  <a:lnTo>
                    <a:pt x="1081" y="0"/>
                  </a:lnTo>
                  <a:lnTo>
                    <a:pt x="1078" y="0"/>
                  </a:lnTo>
                  <a:lnTo>
                    <a:pt x="1074" y="0"/>
                  </a:lnTo>
                  <a:lnTo>
                    <a:pt x="1071" y="0"/>
                  </a:lnTo>
                  <a:lnTo>
                    <a:pt x="1067" y="0"/>
                  </a:lnTo>
                  <a:lnTo>
                    <a:pt x="1064" y="0"/>
                  </a:lnTo>
                  <a:lnTo>
                    <a:pt x="1061" y="0"/>
                  </a:lnTo>
                  <a:lnTo>
                    <a:pt x="1057" y="0"/>
                  </a:lnTo>
                  <a:lnTo>
                    <a:pt x="1054" y="0"/>
                  </a:lnTo>
                  <a:lnTo>
                    <a:pt x="1050" y="0"/>
                  </a:lnTo>
                  <a:lnTo>
                    <a:pt x="1047" y="0"/>
                  </a:lnTo>
                  <a:lnTo>
                    <a:pt x="1043" y="0"/>
                  </a:lnTo>
                  <a:lnTo>
                    <a:pt x="1039" y="0"/>
                  </a:lnTo>
                  <a:lnTo>
                    <a:pt x="1036" y="0"/>
                  </a:lnTo>
                  <a:lnTo>
                    <a:pt x="1032" y="0"/>
                  </a:lnTo>
                  <a:lnTo>
                    <a:pt x="1029" y="0"/>
                  </a:lnTo>
                  <a:lnTo>
                    <a:pt x="1025" y="0"/>
                  </a:lnTo>
                  <a:lnTo>
                    <a:pt x="1022" y="0"/>
                  </a:lnTo>
                  <a:lnTo>
                    <a:pt x="1018" y="0"/>
                  </a:lnTo>
                  <a:lnTo>
                    <a:pt x="1015" y="0"/>
                  </a:lnTo>
                  <a:lnTo>
                    <a:pt x="1011" y="0"/>
                  </a:lnTo>
                  <a:lnTo>
                    <a:pt x="1007" y="0"/>
                  </a:lnTo>
                  <a:lnTo>
                    <a:pt x="1004" y="0"/>
                  </a:lnTo>
                  <a:lnTo>
                    <a:pt x="1000" y="0"/>
                  </a:lnTo>
                  <a:lnTo>
                    <a:pt x="998" y="0"/>
                  </a:lnTo>
                  <a:lnTo>
                    <a:pt x="994" y="0"/>
                  </a:lnTo>
                  <a:lnTo>
                    <a:pt x="990" y="0"/>
                  </a:lnTo>
                  <a:lnTo>
                    <a:pt x="987" y="0"/>
                  </a:lnTo>
                  <a:lnTo>
                    <a:pt x="983" y="0"/>
                  </a:lnTo>
                  <a:lnTo>
                    <a:pt x="980" y="0"/>
                  </a:lnTo>
                  <a:lnTo>
                    <a:pt x="976" y="0"/>
                  </a:lnTo>
                  <a:lnTo>
                    <a:pt x="973" y="0"/>
                  </a:lnTo>
                  <a:lnTo>
                    <a:pt x="969" y="0"/>
                  </a:lnTo>
                  <a:lnTo>
                    <a:pt x="966" y="0"/>
                  </a:lnTo>
                  <a:lnTo>
                    <a:pt x="962" y="0"/>
                  </a:lnTo>
                  <a:lnTo>
                    <a:pt x="958" y="0"/>
                  </a:lnTo>
                  <a:lnTo>
                    <a:pt x="955" y="0"/>
                  </a:lnTo>
                  <a:lnTo>
                    <a:pt x="951" y="0"/>
                  </a:lnTo>
                  <a:lnTo>
                    <a:pt x="948" y="0"/>
                  </a:lnTo>
                  <a:lnTo>
                    <a:pt x="944" y="0"/>
                  </a:lnTo>
                  <a:lnTo>
                    <a:pt x="941" y="0"/>
                  </a:lnTo>
                  <a:lnTo>
                    <a:pt x="937" y="0"/>
                  </a:lnTo>
                  <a:lnTo>
                    <a:pt x="933" y="0"/>
                  </a:lnTo>
                  <a:lnTo>
                    <a:pt x="931" y="0"/>
                  </a:lnTo>
                  <a:lnTo>
                    <a:pt x="927" y="0"/>
                  </a:lnTo>
                  <a:lnTo>
                    <a:pt x="924" y="0"/>
                  </a:lnTo>
                  <a:lnTo>
                    <a:pt x="920" y="0"/>
                  </a:lnTo>
                  <a:lnTo>
                    <a:pt x="917" y="0"/>
                  </a:lnTo>
                  <a:lnTo>
                    <a:pt x="913" y="0"/>
                  </a:lnTo>
                  <a:lnTo>
                    <a:pt x="909" y="0"/>
                  </a:lnTo>
                  <a:lnTo>
                    <a:pt x="906" y="0"/>
                  </a:lnTo>
                  <a:lnTo>
                    <a:pt x="902" y="0"/>
                  </a:lnTo>
                  <a:lnTo>
                    <a:pt x="899" y="0"/>
                  </a:lnTo>
                  <a:lnTo>
                    <a:pt x="895" y="0"/>
                  </a:lnTo>
                  <a:lnTo>
                    <a:pt x="892" y="0"/>
                  </a:lnTo>
                  <a:lnTo>
                    <a:pt x="888" y="0"/>
                  </a:lnTo>
                  <a:lnTo>
                    <a:pt x="884" y="0"/>
                  </a:lnTo>
                  <a:lnTo>
                    <a:pt x="881" y="0"/>
                  </a:lnTo>
                  <a:lnTo>
                    <a:pt x="877" y="0"/>
                  </a:lnTo>
                  <a:lnTo>
                    <a:pt x="875" y="0"/>
                  </a:lnTo>
                  <a:lnTo>
                    <a:pt x="871" y="0"/>
                  </a:lnTo>
                  <a:lnTo>
                    <a:pt x="868" y="0"/>
                  </a:lnTo>
                  <a:lnTo>
                    <a:pt x="864" y="0"/>
                  </a:lnTo>
                  <a:lnTo>
                    <a:pt x="860" y="0"/>
                  </a:lnTo>
                  <a:lnTo>
                    <a:pt x="857" y="0"/>
                  </a:lnTo>
                  <a:lnTo>
                    <a:pt x="853" y="0"/>
                  </a:lnTo>
                  <a:lnTo>
                    <a:pt x="850" y="0"/>
                  </a:lnTo>
                  <a:lnTo>
                    <a:pt x="846" y="0"/>
                  </a:lnTo>
                  <a:lnTo>
                    <a:pt x="843" y="0"/>
                  </a:lnTo>
                  <a:lnTo>
                    <a:pt x="839" y="0"/>
                  </a:lnTo>
                  <a:lnTo>
                    <a:pt x="835" y="0"/>
                  </a:lnTo>
                  <a:lnTo>
                    <a:pt x="832" y="0"/>
                  </a:lnTo>
                  <a:lnTo>
                    <a:pt x="828" y="0"/>
                  </a:lnTo>
                  <a:lnTo>
                    <a:pt x="825" y="0"/>
                  </a:lnTo>
                  <a:lnTo>
                    <a:pt x="821" y="0"/>
                  </a:lnTo>
                  <a:lnTo>
                    <a:pt x="818" y="0"/>
                  </a:lnTo>
                  <a:lnTo>
                    <a:pt x="815" y="0"/>
                  </a:lnTo>
                  <a:lnTo>
                    <a:pt x="811" y="0"/>
                  </a:lnTo>
                  <a:lnTo>
                    <a:pt x="808" y="0"/>
                  </a:lnTo>
                  <a:lnTo>
                    <a:pt x="804" y="0"/>
                  </a:lnTo>
                  <a:lnTo>
                    <a:pt x="801" y="0"/>
                  </a:lnTo>
                  <a:lnTo>
                    <a:pt x="797" y="0"/>
                  </a:lnTo>
                  <a:lnTo>
                    <a:pt x="794" y="0"/>
                  </a:lnTo>
                  <a:lnTo>
                    <a:pt x="790" y="0"/>
                  </a:lnTo>
                  <a:lnTo>
                    <a:pt x="786" y="0"/>
                  </a:lnTo>
                  <a:lnTo>
                    <a:pt x="783" y="0"/>
                  </a:lnTo>
                  <a:lnTo>
                    <a:pt x="779" y="0"/>
                  </a:lnTo>
                  <a:lnTo>
                    <a:pt x="776" y="0"/>
                  </a:lnTo>
                  <a:lnTo>
                    <a:pt x="772" y="0"/>
                  </a:lnTo>
                  <a:lnTo>
                    <a:pt x="769" y="0"/>
                  </a:lnTo>
                  <a:lnTo>
                    <a:pt x="765" y="0"/>
                  </a:lnTo>
                  <a:lnTo>
                    <a:pt x="762" y="0"/>
                  </a:lnTo>
                  <a:lnTo>
                    <a:pt x="758" y="0"/>
                  </a:lnTo>
                  <a:lnTo>
                    <a:pt x="754" y="0"/>
                  </a:lnTo>
                  <a:lnTo>
                    <a:pt x="751" y="0"/>
                  </a:lnTo>
                  <a:lnTo>
                    <a:pt x="747" y="0"/>
                  </a:lnTo>
                  <a:lnTo>
                    <a:pt x="745" y="0"/>
                  </a:lnTo>
                  <a:lnTo>
                    <a:pt x="741" y="0"/>
                  </a:lnTo>
                  <a:lnTo>
                    <a:pt x="737" y="0"/>
                  </a:lnTo>
                  <a:lnTo>
                    <a:pt x="734" y="0"/>
                  </a:lnTo>
                  <a:lnTo>
                    <a:pt x="730" y="0"/>
                  </a:lnTo>
                  <a:lnTo>
                    <a:pt x="727" y="0"/>
                  </a:lnTo>
                  <a:lnTo>
                    <a:pt x="723" y="0"/>
                  </a:lnTo>
                  <a:lnTo>
                    <a:pt x="720" y="0"/>
                  </a:lnTo>
                  <a:lnTo>
                    <a:pt x="716" y="0"/>
                  </a:lnTo>
                  <a:lnTo>
                    <a:pt x="713" y="0"/>
                  </a:lnTo>
                  <a:lnTo>
                    <a:pt x="709" y="0"/>
                  </a:lnTo>
                  <a:lnTo>
                    <a:pt x="705" y="0"/>
                  </a:lnTo>
                  <a:lnTo>
                    <a:pt x="702" y="0"/>
                  </a:lnTo>
                  <a:lnTo>
                    <a:pt x="698" y="0"/>
                  </a:lnTo>
                  <a:lnTo>
                    <a:pt x="695" y="0"/>
                  </a:lnTo>
                  <a:lnTo>
                    <a:pt x="691" y="0"/>
                  </a:lnTo>
                  <a:lnTo>
                    <a:pt x="688" y="0"/>
                  </a:lnTo>
                  <a:lnTo>
                    <a:pt x="685" y="0"/>
                  </a:lnTo>
                  <a:lnTo>
                    <a:pt x="681" y="0"/>
                  </a:lnTo>
                  <a:lnTo>
                    <a:pt x="678" y="0"/>
                  </a:lnTo>
                  <a:lnTo>
                    <a:pt x="674" y="0"/>
                  </a:lnTo>
                  <a:lnTo>
                    <a:pt x="671" y="0"/>
                  </a:lnTo>
                  <a:lnTo>
                    <a:pt x="667" y="0"/>
                  </a:lnTo>
                  <a:lnTo>
                    <a:pt x="664" y="0"/>
                  </a:lnTo>
                  <a:lnTo>
                    <a:pt x="660" y="0"/>
                  </a:lnTo>
                  <a:lnTo>
                    <a:pt x="656" y="0"/>
                  </a:lnTo>
                  <a:lnTo>
                    <a:pt x="653" y="0"/>
                  </a:lnTo>
                  <a:lnTo>
                    <a:pt x="649" y="0"/>
                  </a:lnTo>
                  <a:lnTo>
                    <a:pt x="646" y="0"/>
                  </a:lnTo>
                  <a:lnTo>
                    <a:pt x="642" y="0"/>
                  </a:lnTo>
                  <a:lnTo>
                    <a:pt x="639" y="0"/>
                  </a:lnTo>
                  <a:lnTo>
                    <a:pt x="635" y="0"/>
                  </a:lnTo>
                  <a:lnTo>
                    <a:pt x="632" y="0"/>
                  </a:lnTo>
                  <a:lnTo>
                    <a:pt x="629" y="0"/>
                  </a:lnTo>
                  <a:lnTo>
                    <a:pt x="625" y="0"/>
                  </a:lnTo>
                  <a:lnTo>
                    <a:pt x="622" y="0"/>
                  </a:lnTo>
                  <a:lnTo>
                    <a:pt x="618" y="0"/>
                  </a:lnTo>
                  <a:lnTo>
                    <a:pt x="615" y="0"/>
                  </a:lnTo>
                  <a:lnTo>
                    <a:pt x="611" y="0"/>
                  </a:lnTo>
                  <a:lnTo>
                    <a:pt x="607" y="0"/>
                  </a:lnTo>
                  <a:lnTo>
                    <a:pt x="604" y="0"/>
                  </a:lnTo>
                  <a:lnTo>
                    <a:pt x="600" y="0"/>
                  </a:lnTo>
                  <a:lnTo>
                    <a:pt x="597" y="0"/>
                  </a:lnTo>
                  <a:lnTo>
                    <a:pt x="593" y="0"/>
                  </a:lnTo>
                  <a:lnTo>
                    <a:pt x="590" y="0"/>
                  </a:lnTo>
                  <a:lnTo>
                    <a:pt x="586" y="0"/>
                  </a:lnTo>
                  <a:lnTo>
                    <a:pt x="583" y="0"/>
                  </a:lnTo>
                  <a:lnTo>
                    <a:pt x="579" y="0"/>
                  </a:lnTo>
                  <a:lnTo>
                    <a:pt x="575" y="0"/>
                  </a:lnTo>
                  <a:lnTo>
                    <a:pt x="572" y="0"/>
                  </a:lnTo>
                  <a:lnTo>
                    <a:pt x="568" y="0"/>
                  </a:lnTo>
                  <a:lnTo>
                    <a:pt x="565" y="0"/>
                  </a:lnTo>
                  <a:lnTo>
                    <a:pt x="562" y="0"/>
                  </a:lnTo>
                  <a:lnTo>
                    <a:pt x="558" y="0"/>
                  </a:lnTo>
                  <a:lnTo>
                    <a:pt x="555" y="0"/>
                  </a:lnTo>
                  <a:lnTo>
                    <a:pt x="551" y="0"/>
                  </a:lnTo>
                  <a:lnTo>
                    <a:pt x="548" y="0"/>
                  </a:lnTo>
                  <a:lnTo>
                    <a:pt x="544" y="0"/>
                  </a:lnTo>
                  <a:lnTo>
                    <a:pt x="541" y="0"/>
                  </a:lnTo>
                  <a:lnTo>
                    <a:pt x="537" y="0"/>
                  </a:lnTo>
                  <a:lnTo>
                    <a:pt x="534" y="0"/>
                  </a:lnTo>
                  <a:lnTo>
                    <a:pt x="530" y="0"/>
                  </a:lnTo>
                  <a:lnTo>
                    <a:pt x="526" y="0"/>
                  </a:lnTo>
                  <a:lnTo>
                    <a:pt x="523" y="0"/>
                  </a:lnTo>
                  <a:lnTo>
                    <a:pt x="519" y="0"/>
                  </a:lnTo>
                  <a:lnTo>
                    <a:pt x="516" y="0"/>
                  </a:lnTo>
                  <a:lnTo>
                    <a:pt x="512" y="0"/>
                  </a:lnTo>
                  <a:lnTo>
                    <a:pt x="509" y="0"/>
                  </a:lnTo>
                  <a:lnTo>
                    <a:pt x="505" y="0"/>
                  </a:lnTo>
                  <a:lnTo>
                    <a:pt x="501" y="0"/>
                  </a:lnTo>
                  <a:lnTo>
                    <a:pt x="498" y="0"/>
                  </a:lnTo>
                  <a:lnTo>
                    <a:pt x="495" y="0"/>
                  </a:lnTo>
                  <a:lnTo>
                    <a:pt x="492" y="0"/>
                  </a:lnTo>
                  <a:lnTo>
                    <a:pt x="488" y="0"/>
                  </a:lnTo>
                  <a:lnTo>
                    <a:pt x="485" y="0"/>
                  </a:lnTo>
                  <a:lnTo>
                    <a:pt x="481" y="0"/>
                  </a:lnTo>
                  <a:lnTo>
                    <a:pt x="477" y="0"/>
                  </a:lnTo>
                  <a:lnTo>
                    <a:pt x="474" y="0"/>
                  </a:lnTo>
                  <a:lnTo>
                    <a:pt x="470" y="0"/>
                  </a:lnTo>
                  <a:lnTo>
                    <a:pt x="467" y="0"/>
                  </a:lnTo>
                  <a:lnTo>
                    <a:pt x="463" y="0"/>
                  </a:lnTo>
                  <a:lnTo>
                    <a:pt x="460" y="0"/>
                  </a:lnTo>
                  <a:lnTo>
                    <a:pt x="456" y="0"/>
                  </a:lnTo>
                  <a:lnTo>
                    <a:pt x="452" y="0"/>
                  </a:lnTo>
                  <a:lnTo>
                    <a:pt x="449" y="0"/>
                  </a:lnTo>
                  <a:lnTo>
                    <a:pt x="445" y="0"/>
                  </a:lnTo>
                  <a:lnTo>
                    <a:pt x="442" y="0"/>
                  </a:lnTo>
                  <a:lnTo>
                    <a:pt x="439" y="0"/>
                  </a:lnTo>
                  <a:lnTo>
                    <a:pt x="436" y="0"/>
                  </a:lnTo>
                  <a:lnTo>
                    <a:pt x="432" y="0"/>
                  </a:lnTo>
                  <a:lnTo>
                    <a:pt x="428" y="0"/>
                  </a:lnTo>
                  <a:lnTo>
                    <a:pt x="425" y="0"/>
                  </a:lnTo>
                  <a:lnTo>
                    <a:pt x="421" y="0"/>
                  </a:lnTo>
                  <a:lnTo>
                    <a:pt x="418" y="0"/>
                  </a:lnTo>
                  <a:lnTo>
                    <a:pt x="414" y="0"/>
                  </a:lnTo>
                  <a:lnTo>
                    <a:pt x="411" y="0"/>
                  </a:lnTo>
                  <a:lnTo>
                    <a:pt x="407" y="0"/>
                  </a:lnTo>
                  <a:lnTo>
                    <a:pt x="403" y="0"/>
                  </a:lnTo>
                  <a:lnTo>
                    <a:pt x="400" y="0"/>
                  </a:lnTo>
                  <a:lnTo>
                    <a:pt x="396" y="0"/>
                  </a:lnTo>
                  <a:lnTo>
                    <a:pt x="393" y="0"/>
                  </a:lnTo>
                  <a:lnTo>
                    <a:pt x="389" y="0"/>
                  </a:lnTo>
                  <a:lnTo>
                    <a:pt x="386" y="0"/>
                  </a:lnTo>
                  <a:lnTo>
                    <a:pt x="382" y="0"/>
                  </a:lnTo>
                  <a:lnTo>
                    <a:pt x="379" y="0"/>
                  </a:lnTo>
                  <a:lnTo>
                    <a:pt x="376" y="0"/>
                  </a:lnTo>
                  <a:lnTo>
                    <a:pt x="372" y="0"/>
                  </a:lnTo>
                  <a:lnTo>
                    <a:pt x="369" y="0"/>
                  </a:lnTo>
                  <a:lnTo>
                    <a:pt x="365" y="0"/>
                  </a:lnTo>
                  <a:lnTo>
                    <a:pt x="362" y="0"/>
                  </a:lnTo>
                  <a:lnTo>
                    <a:pt x="358" y="0"/>
                  </a:lnTo>
                  <a:lnTo>
                    <a:pt x="354" y="0"/>
                  </a:lnTo>
                  <a:lnTo>
                    <a:pt x="351" y="0"/>
                  </a:lnTo>
                  <a:lnTo>
                    <a:pt x="347" y="0"/>
                  </a:lnTo>
                  <a:lnTo>
                    <a:pt x="344" y="0"/>
                  </a:lnTo>
                  <a:lnTo>
                    <a:pt x="340" y="0"/>
                  </a:lnTo>
                  <a:lnTo>
                    <a:pt x="337" y="0"/>
                  </a:lnTo>
                  <a:lnTo>
                    <a:pt x="333" y="0"/>
                  </a:lnTo>
                  <a:lnTo>
                    <a:pt x="330" y="0"/>
                  </a:lnTo>
                  <a:lnTo>
                    <a:pt x="326" y="0"/>
                  </a:lnTo>
                  <a:lnTo>
                    <a:pt x="322" y="0"/>
                  </a:lnTo>
                  <a:lnTo>
                    <a:pt x="319" y="0"/>
                  </a:lnTo>
                  <a:lnTo>
                    <a:pt x="315" y="0"/>
                  </a:lnTo>
                  <a:lnTo>
                    <a:pt x="312" y="0"/>
                  </a:lnTo>
                  <a:lnTo>
                    <a:pt x="308" y="0"/>
                  </a:lnTo>
                  <a:lnTo>
                    <a:pt x="306" y="0"/>
                  </a:lnTo>
                  <a:lnTo>
                    <a:pt x="302" y="0"/>
                  </a:lnTo>
                  <a:lnTo>
                    <a:pt x="298" y="0"/>
                  </a:lnTo>
                  <a:lnTo>
                    <a:pt x="295" y="0"/>
                  </a:lnTo>
                  <a:lnTo>
                    <a:pt x="291" y="0"/>
                  </a:lnTo>
                  <a:lnTo>
                    <a:pt x="288" y="0"/>
                  </a:lnTo>
                  <a:lnTo>
                    <a:pt x="284" y="0"/>
                  </a:lnTo>
                  <a:lnTo>
                    <a:pt x="281" y="0"/>
                  </a:lnTo>
                  <a:lnTo>
                    <a:pt x="277" y="0"/>
                  </a:lnTo>
                  <a:lnTo>
                    <a:pt x="273" y="0"/>
                  </a:lnTo>
                  <a:lnTo>
                    <a:pt x="270" y="0"/>
                  </a:lnTo>
                  <a:lnTo>
                    <a:pt x="266" y="0"/>
                  </a:lnTo>
                  <a:lnTo>
                    <a:pt x="263" y="0"/>
                  </a:lnTo>
                  <a:lnTo>
                    <a:pt x="259" y="0"/>
                  </a:lnTo>
                  <a:lnTo>
                    <a:pt x="256" y="0"/>
                  </a:lnTo>
                  <a:lnTo>
                    <a:pt x="252" y="0"/>
                  </a:lnTo>
                  <a:lnTo>
                    <a:pt x="249" y="0"/>
                  </a:lnTo>
                  <a:lnTo>
                    <a:pt x="246" y="0"/>
                  </a:lnTo>
                  <a:lnTo>
                    <a:pt x="242" y="0"/>
                  </a:lnTo>
                  <a:lnTo>
                    <a:pt x="239" y="0"/>
                  </a:lnTo>
                  <a:lnTo>
                    <a:pt x="235" y="0"/>
                  </a:lnTo>
                  <a:lnTo>
                    <a:pt x="232" y="0"/>
                  </a:lnTo>
                  <a:lnTo>
                    <a:pt x="228" y="0"/>
                  </a:lnTo>
                  <a:lnTo>
                    <a:pt x="224" y="0"/>
                  </a:lnTo>
                  <a:lnTo>
                    <a:pt x="221" y="0"/>
                  </a:lnTo>
                  <a:lnTo>
                    <a:pt x="217" y="0"/>
                  </a:lnTo>
                  <a:lnTo>
                    <a:pt x="214" y="0"/>
                  </a:lnTo>
                  <a:lnTo>
                    <a:pt x="210" y="0"/>
                  </a:lnTo>
                  <a:lnTo>
                    <a:pt x="207" y="0"/>
                  </a:lnTo>
                  <a:lnTo>
                    <a:pt x="203" y="0"/>
                  </a:lnTo>
                  <a:lnTo>
                    <a:pt x="200" y="0"/>
                  </a:lnTo>
                  <a:lnTo>
                    <a:pt x="196" y="0"/>
                  </a:lnTo>
                  <a:lnTo>
                    <a:pt x="193" y="0"/>
                  </a:lnTo>
                  <a:lnTo>
                    <a:pt x="190" y="0"/>
                  </a:lnTo>
                  <a:lnTo>
                    <a:pt x="186" y="0"/>
                  </a:lnTo>
                  <a:lnTo>
                    <a:pt x="183" y="0"/>
                  </a:lnTo>
                  <a:lnTo>
                    <a:pt x="179" y="0"/>
                  </a:lnTo>
                  <a:lnTo>
                    <a:pt x="175" y="0"/>
                  </a:lnTo>
                  <a:lnTo>
                    <a:pt x="172" y="0"/>
                  </a:lnTo>
                  <a:lnTo>
                    <a:pt x="168" y="0"/>
                  </a:lnTo>
                  <a:lnTo>
                    <a:pt x="165" y="0"/>
                  </a:lnTo>
                  <a:lnTo>
                    <a:pt x="161" y="0"/>
                  </a:lnTo>
                  <a:lnTo>
                    <a:pt x="158" y="0"/>
                  </a:lnTo>
                  <a:lnTo>
                    <a:pt x="154" y="0"/>
                  </a:lnTo>
                  <a:lnTo>
                    <a:pt x="151" y="0"/>
                  </a:lnTo>
                  <a:lnTo>
                    <a:pt x="147" y="0"/>
                  </a:lnTo>
                  <a:lnTo>
                    <a:pt x="143" y="0"/>
                  </a:lnTo>
                  <a:lnTo>
                    <a:pt x="140" y="0"/>
                  </a:lnTo>
                  <a:lnTo>
                    <a:pt x="136" y="0"/>
                  </a:lnTo>
                  <a:lnTo>
                    <a:pt x="133" y="0"/>
                  </a:lnTo>
                  <a:lnTo>
                    <a:pt x="129" y="0"/>
                  </a:lnTo>
                  <a:lnTo>
                    <a:pt x="126" y="0"/>
                  </a:lnTo>
                  <a:lnTo>
                    <a:pt x="123" y="0"/>
                  </a:lnTo>
                  <a:lnTo>
                    <a:pt x="119" y="0"/>
                  </a:lnTo>
                  <a:lnTo>
                    <a:pt x="116" y="0"/>
                  </a:lnTo>
                  <a:lnTo>
                    <a:pt x="112" y="0"/>
                  </a:lnTo>
                  <a:lnTo>
                    <a:pt x="109" y="0"/>
                  </a:lnTo>
                  <a:lnTo>
                    <a:pt x="105" y="0"/>
                  </a:lnTo>
                  <a:lnTo>
                    <a:pt x="102" y="0"/>
                  </a:lnTo>
                  <a:lnTo>
                    <a:pt x="98" y="0"/>
                  </a:lnTo>
                  <a:lnTo>
                    <a:pt x="94" y="0"/>
                  </a:lnTo>
                  <a:lnTo>
                    <a:pt x="91" y="0"/>
                  </a:lnTo>
                  <a:lnTo>
                    <a:pt x="87" y="0"/>
                  </a:lnTo>
                  <a:lnTo>
                    <a:pt x="84" y="0"/>
                  </a:lnTo>
                  <a:lnTo>
                    <a:pt x="80" y="0"/>
                  </a:lnTo>
                  <a:lnTo>
                    <a:pt x="77" y="0"/>
                  </a:lnTo>
                  <a:lnTo>
                    <a:pt x="73" y="0"/>
                  </a:lnTo>
                  <a:lnTo>
                    <a:pt x="69" y="0"/>
                  </a:lnTo>
                  <a:lnTo>
                    <a:pt x="66" y="0"/>
                  </a:lnTo>
                  <a:lnTo>
                    <a:pt x="62" y="0"/>
                  </a:lnTo>
                  <a:lnTo>
                    <a:pt x="59" y="0"/>
                  </a:lnTo>
                  <a:lnTo>
                    <a:pt x="56" y="0"/>
                  </a:lnTo>
                  <a:lnTo>
                    <a:pt x="53" y="0"/>
                  </a:lnTo>
                  <a:lnTo>
                    <a:pt x="49" y="0"/>
                  </a:lnTo>
                  <a:lnTo>
                    <a:pt x="45" y="0"/>
                  </a:lnTo>
                  <a:lnTo>
                    <a:pt x="42" y="0"/>
                  </a:lnTo>
                  <a:lnTo>
                    <a:pt x="38" y="0"/>
                  </a:lnTo>
                  <a:lnTo>
                    <a:pt x="35" y="0"/>
                  </a:lnTo>
                  <a:lnTo>
                    <a:pt x="31" y="0"/>
                  </a:lnTo>
                  <a:lnTo>
                    <a:pt x="28" y="0"/>
                  </a:lnTo>
                  <a:lnTo>
                    <a:pt x="24" y="0"/>
                  </a:lnTo>
                  <a:lnTo>
                    <a:pt x="20" y="0"/>
                  </a:lnTo>
                  <a:lnTo>
                    <a:pt x="17" y="0"/>
                  </a:lnTo>
                  <a:lnTo>
                    <a:pt x="13" y="0"/>
                  </a:lnTo>
                  <a:lnTo>
                    <a:pt x="10" y="0"/>
                  </a:lnTo>
                  <a:lnTo>
                    <a:pt x="6" y="0"/>
                  </a:lnTo>
                  <a:lnTo>
                    <a:pt x="4" y="0"/>
                  </a:lnTo>
                  <a:lnTo>
                    <a:pt x="0" y="0"/>
                  </a:lnTo>
                </a:path>
              </a:pathLst>
            </a:custGeom>
            <a:solidFill>
              <a:srgbClr val="C03000"/>
            </a:solidFill>
            <a:ln w="12700" cap="rnd">
              <a:noFill/>
              <a:round/>
              <a:headEnd/>
              <a:tailEnd/>
            </a:ln>
          </p:spPr>
          <p:txBody>
            <a:bodyPr/>
            <a:lstStyle/>
            <a:p>
              <a:pPr fontAlgn="auto">
                <a:spcBef>
                  <a:spcPts val="0"/>
                </a:spcBef>
                <a:spcAft>
                  <a:spcPts val="0"/>
                </a:spcAft>
                <a:defRPr/>
              </a:pPr>
              <a:endParaRPr lang="en-US" sz="1800" i="0" kern="0" dirty="0">
                <a:solidFill>
                  <a:sysClr val="windowText" lastClr="000000"/>
                </a:solidFill>
              </a:endParaRPr>
            </a:p>
          </p:txBody>
        </p:sp>
        <p:sp>
          <p:nvSpPr>
            <p:cNvPr id="13" name="Freeform 14"/>
            <p:cNvSpPr>
              <a:spLocks/>
            </p:cNvSpPr>
            <p:nvPr/>
          </p:nvSpPr>
          <p:spPr bwMode="auto">
            <a:xfrm>
              <a:off x="561" y="2819"/>
              <a:ext cx="700" cy="91"/>
            </a:xfrm>
            <a:custGeom>
              <a:avLst/>
              <a:gdLst>
                <a:gd name="T0" fmla="*/ 678 w 700"/>
                <a:gd name="T1" fmla="*/ 90 h 91"/>
                <a:gd name="T2" fmla="*/ 654 w 700"/>
                <a:gd name="T3" fmla="*/ 90 h 91"/>
                <a:gd name="T4" fmla="*/ 629 w 700"/>
                <a:gd name="T5" fmla="*/ 90 h 91"/>
                <a:gd name="T6" fmla="*/ 604 w 700"/>
                <a:gd name="T7" fmla="*/ 90 h 91"/>
                <a:gd name="T8" fmla="*/ 580 w 700"/>
                <a:gd name="T9" fmla="*/ 90 h 91"/>
                <a:gd name="T10" fmla="*/ 555 w 700"/>
                <a:gd name="T11" fmla="*/ 90 h 91"/>
                <a:gd name="T12" fmla="*/ 532 w 700"/>
                <a:gd name="T13" fmla="*/ 90 h 91"/>
                <a:gd name="T14" fmla="*/ 507 w 700"/>
                <a:gd name="T15" fmla="*/ 90 h 91"/>
                <a:gd name="T16" fmla="*/ 483 w 700"/>
                <a:gd name="T17" fmla="*/ 90 h 91"/>
                <a:gd name="T18" fmla="*/ 458 w 700"/>
                <a:gd name="T19" fmla="*/ 90 h 91"/>
                <a:gd name="T20" fmla="*/ 433 w 700"/>
                <a:gd name="T21" fmla="*/ 90 h 91"/>
                <a:gd name="T22" fmla="*/ 409 w 700"/>
                <a:gd name="T23" fmla="*/ 90 h 91"/>
                <a:gd name="T24" fmla="*/ 384 w 700"/>
                <a:gd name="T25" fmla="*/ 90 h 91"/>
                <a:gd name="T26" fmla="*/ 360 w 700"/>
                <a:gd name="T27" fmla="*/ 90 h 91"/>
                <a:gd name="T28" fmla="*/ 336 w 700"/>
                <a:gd name="T29" fmla="*/ 0 h 91"/>
                <a:gd name="T30" fmla="*/ 311 w 700"/>
                <a:gd name="T31" fmla="*/ 13 h 91"/>
                <a:gd name="T32" fmla="*/ 287 w 700"/>
                <a:gd name="T33" fmla="*/ 23 h 91"/>
                <a:gd name="T34" fmla="*/ 262 w 700"/>
                <a:gd name="T35" fmla="*/ 33 h 91"/>
                <a:gd name="T36" fmla="*/ 237 w 700"/>
                <a:gd name="T37" fmla="*/ 41 h 91"/>
                <a:gd name="T38" fmla="*/ 214 w 700"/>
                <a:gd name="T39" fmla="*/ 49 h 91"/>
                <a:gd name="T40" fmla="*/ 189 w 700"/>
                <a:gd name="T41" fmla="*/ 56 h 91"/>
                <a:gd name="T42" fmla="*/ 165 w 700"/>
                <a:gd name="T43" fmla="*/ 61 h 91"/>
                <a:gd name="T44" fmla="*/ 140 w 700"/>
                <a:gd name="T45" fmla="*/ 66 h 91"/>
                <a:gd name="T46" fmla="*/ 115 w 700"/>
                <a:gd name="T47" fmla="*/ 69 h 91"/>
                <a:gd name="T48" fmla="*/ 91 w 700"/>
                <a:gd name="T49" fmla="*/ 73 h 91"/>
                <a:gd name="T50" fmla="*/ 66 w 700"/>
                <a:gd name="T51" fmla="*/ 76 h 91"/>
                <a:gd name="T52" fmla="*/ 43 w 700"/>
                <a:gd name="T53" fmla="*/ 79 h 91"/>
                <a:gd name="T54" fmla="*/ 18 w 700"/>
                <a:gd name="T55" fmla="*/ 81 h 91"/>
                <a:gd name="T56" fmla="*/ 4 w 700"/>
                <a:gd name="T57" fmla="*/ 90 h 91"/>
                <a:gd name="T58" fmla="*/ 28 w 700"/>
                <a:gd name="T59" fmla="*/ 90 h 91"/>
                <a:gd name="T60" fmla="*/ 53 w 700"/>
                <a:gd name="T61" fmla="*/ 90 h 91"/>
                <a:gd name="T62" fmla="*/ 77 w 700"/>
                <a:gd name="T63" fmla="*/ 90 h 91"/>
                <a:gd name="T64" fmla="*/ 102 w 700"/>
                <a:gd name="T65" fmla="*/ 90 h 91"/>
                <a:gd name="T66" fmla="*/ 126 w 700"/>
                <a:gd name="T67" fmla="*/ 90 h 91"/>
                <a:gd name="T68" fmla="*/ 151 w 700"/>
                <a:gd name="T69" fmla="*/ 90 h 91"/>
                <a:gd name="T70" fmla="*/ 175 w 700"/>
                <a:gd name="T71" fmla="*/ 90 h 91"/>
                <a:gd name="T72" fmla="*/ 199 w 700"/>
                <a:gd name="T73" fmla="*/ 90 h 91"/>
                <a:gd name="T74" fmla="*/ 224 w 700"/>
                <a:gd name="T75" fmla="*/ 90 h 91"/>
                <a:gd name="T76" fmla="*/ 248 w 700"/>
                <a:gd name="T77" fmla="*/ 90 h 91"/>
                <a:gd name="T78" fmla="*/ 273 w 700"/>
                <a:gd name="T79" fmla="*/ 90 h 91"/>
                <a:gd name="T80" fmla="*/ 298 w 700"/>
                <a:gd name="T81" fmla="*/ 90 h 91"/>
                <a:gd name="T82" fmla="*/ 322 w 700"/>
                <a:gd name="T83" fmla="*/ 90 h 91"/>
                <a:gd name="T84" fmla="*/ 346 w 700"/>
                <a:gd name="T85" fmla="*/ 90 h 91"/>
                <a:gd name="T86" fmla="*/ 370 w 700"/>
                <a:gd name="T87" fmla="*/ 90 h 91"/>
                <a:gd name="T88" fmla="*/ 395 w 700"/>
                <a:gd name="T89" fmla="*/ 90 h 91"/>
                <a:gd name="T90" fmla="*/ 419 w 700"/>
                <a:gd name="T91" fmla="*/ 90 h 91"/>
                <a:gd name="T92" fmla="*/ 444 w 700"/>
                <a:gd name="T93" fmla="*/ 90 h 91"/>
                <a:gd name="T94" fmla="*/ 469 w 700"/>
                <a:gd name="T95" fmla="*/ 90 h 91"/>
                <a:gd name="T96" fmla="*/ 493 w 700"/>
                <a:gd name="T97" fmla="*/ 90 h 91"/>
                <a:gd name="T98" fmla="*/ 517 w 700"/>
                <a:gd name="T99" fmla="*/ 90 h 91"/>
                <a:gd name="T100" fmla="*/ 542 w 700"/>
                <a:gd name="T101" fmla="*/ 90 h 91"/>
                <a:gd name="T102" fmla="*/ 566 w 700"/>
                <a:gd name="T103" fmla="*/ 90 h 91"/>
                <a:gd name="T104" fmla="*/ 591 w 700"/>
                <a:gd name="T105" fmla="*/ 90 h 91"/>
                <a:gd name="T106" fmla="*/ 615 w 700"/>
                <a:gd name="T107" fmla="*/ 90 h 91"/>
                <a:gd name="T108" fmla="*/ 640 w 700"/>
                <a:gd name="T109" fmla="*/ 90 h 91"/>
                <a:gd name="T110" fmla="*/ 664 w 700"/>
                <a:gd name="T111" fmla="*/ 90 h 91"/>
                <a:gd name="T112" fmla="*/ 688 w 700"/>
                <a:gd name="T113" fmla="*/ 90 h 9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91"/>
                <a:gd name="T173" fmla="*/ 700 w 700"/>
                <a:gd name="T174" fmla="*/ 91 h 9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91">
                  <a:moveTo>
                    <a:pt x="699" y="90"/>
                  </a:moveTo>
                  <a:lnTo>
                    <a:pt x="695" y="90"/>
                  </a:lnTo>
                  <a:lnTo>
                    <a:pt x="692" y="90"/>
                  </a:lnTo>
                  <a:lnTo>
                    <a:pt x="688" y="90"/>
                  </a:lnTo>
                  <a:lnTo>
                    <a:pt x="685" y="90"/>
                  </a:lnTo>
                  <a:lnTo>
                    <a:pt x="681" y="90"/>
                  </a:lnTo>
                  <a:lnTo>
                    <a:pt x="678" y="90"/>
                  </a:lnTo>
                  <a:lnTo>
                    <a:pt x="674" y="90"/>
                  </a:lnTo>
                  <a:lnTo>
                    <a:pt x="671" y="90"/>
                  </a:lnTo>
                  <a:lnTo>
                    <a:pt x="668" y="90"/>
                  </a:lnTo>
                  <a:lnTo>
                    <a:pt x="664" y="90"/>
                  </a:lnTo>
                  <a:lnTo>
                    <a:pt x="661" y="90"/>
                  </a:lnTo>
                  <a:lnTo>
                    <a:pt x="657" y="90"/>
                  </a:lnTo>
                  <a:lnTo>
                    <a:pt x="654" y="90"/>
                  </a:lnTo>
                  <a:lnTo>
                    <a:pt x="650" y="90"/>
                  </a:lnTo>
                  <a:lnTo>
                    <a:pt x="647" y="90"/>
                  </a:lnTo>
                  <a:lnTo>
                    <a:pt x="643" y="90"/>
                  </a:lnTo>
                  <a:lnTo>
                    <a:pt x="640" y="90"/>
                  </a:lnTo>
                  <a:lnTo>
                    <a:pt x="636" y="90"/>
                  </a:lnTo>
                  <a:lnTo>
                    <a:pt x="633" y="90"/>
                  </a:lnTo>
                  <a:lnTo>
                    <a:pt x="629" y="90"/>
                  </a:lnTo>
                  <a:lnTo>
                    <a:pt x="625" y="90"/>
                  </a:lnTo>
                  <a:lnTo>
                    <a:pt x="622" y="90"/>
                  </a:lnTo>
                  <a:lnTo>
                    <a:pt x="618" y="90"/>
                  </a:lnTo>
                  <a:lnTo>
                    <a:pt x="615" y="90"/>
                  </a:lnTo>
                  <a:lnTo>
                    <a:pt x="611" y="90"/>
                  </a:lnTo>
                  <a:lnTo>
                    <a:pt x="608" y="90"/>
                  </a:lnTo>
                  <a:lnTo>
                    <a:pt x="604" y="90"/>
                  </a:lnTo>
                  <a:lnTo>
                    <a:pt x="602" y="90"/>
                  </a:lnTo>
                  <a:lnTo>
                    <a:pt x="598" y="90"/>
                  </a:lnTo>
                  <a:lnTo>
                    <a:pt x="594" y="90"/>
                  </a:lnTo>
                  <a:lnTo>
                    <a:pt x="591" y="90"/>
                  </a:lnTo>
                  <a:lnTo>
                    <a:pt x="587" y="90"/>
                  </a:lnTo>
                  <a:lnTo>
                    <a:pt x="584" y="90"/>
                  </a:lnTo>
                  <a:lnTo>
                    <a:pt x="580" y="90"/>
                  </a:lnTo>
                  <a:lnTo>
                    <a:pt x="577" y="90"/>
                  </a:lnTo>
                  <a:lnTo>
                    <a:pt x="573" y="90"/>
                  </a:lnTo>
                  <a:lnTo>
                    <a:pt x="570" y="90"/>
                  </a:lnTo>
                  <a:lnTo>
                    <a:pt x="566" y="90"/>
                  </a:lnTo>
                  <a:lnTo>
                    <a:pt x="563" y="90"/>
                  </a:lnTo>
                  <a:lnTo>
                    <a:pt x="559" y="90"/>
                  </a:lnTo>
                  <a:lnTo>
                    <a:pt x="555" y="90"/>
                  </a:lnTo>
                  <a:lnTo>
                    <a:pt x="552" y="90"/>
                  </a:lnTo>
                  <a:lnTo>
                    <a:pt x="548" y="90"/>
                  </a:lnTo>
                  <a:lnTo>
                    <a:pt x="546" y="90"/>
                  </a:lnTo>
                  <a:lnTo>
                    <a:pt x="542" y="90"/>
                  </a:lnTo>
                  <a:lnTo>
                    <a:pt x="539" y="90"/>
                  </a:lnTo>
                  <a:lnTo>
                    <a:pt x="535" y="90"/>
                  </a:lnTo>
                  <a:lnTo>
                    <a:pt x="532" y="90"/>
                  </a:lnTo>
                  <a:lnTo>
                    <a:pt x="528" y="90"/>
                  </a:lnTo>
                  <a:lnTo>
                    <a:pt x="524" y="90"/>
                  </a:lnTo>
                  <a:lnTo>
                    <a:pt x="521" y="90"/>
                  </a:lnTo>
                  <a:lnTo>
                    <a:pt x="517" y="90"/>
                  </a:lnTo>
                  <a:lnTo>
                    <a:pt x="514" y="90"/>
                  </a:lnTo>
                  <a:lnTo>
                    <a:pt x="510" y="90"/>
                  </a:lnTo>
                  <a:lnTo>
                    <a:pt x="507" y="90"/>
                  </a:lnTo>
                  <a:lnTo>
                    <a:pt x="503" y="90"/>
                  </a:lnTo>
                  <a:lnTo>
                    <a:pt x="500" y="90"/>
                  </a:lnTo>
                  <a:lnTo>
                    <a:pt x="496" y="90"/>
                  </a:lnTo>
                  <a:lnTo>
                    <a:pt x="493" y="90"/>
                  </a:lnTo>
                  <a:lnTo>
                    <a:pt x="489" y="90"/>
                  </a:lnTo>
                  <a:lnTo>
                    <a:pt x="486" y="90"/>
                  </a:lnTo>
                  <a:lnTo>
                    <a:pt x="483" y="90"/>
                  </a:lnTo>
                  <a:lnTo>
                    <a:pt x="479" y="90"/>
                  </a:lnTo>
                  <a:lnTo>
                    <a:pt x="476" y="90"/>
                  </a:lnTo>
                  <a:lnTo>
                    <a:pt x="472" y="90"/>
                  </a:lnTo>
                  <a:lnTo>
                    <a:pt x="469" y="90"/>
                  </a:lnTo>
                  <a:lnTo>
                    <a:pt x="465" y="90"/>
                  </a:lnTo>
                  <a:lnTo>
                    <a:pt x="462" y="90"/>
                  </a:lnTo>
                  <a:lnTo>
                    <a:pt x="458" y="90"/>
                  </a:lnTo>
                  <a:lnTo>
                    <a:pt x="454" y="90"/>
                  </a:lnTo>
                  <a:lnTo>
                    <a:pt x="451" y="90"/>
                  </a:lnTo>
                  <a:lnTo>
                    <a:pt x="447" y="90"/>
                  </a:lnTo>
                  <a:lnTo>
                    <a:pt x="444" y="90"/>
                  </a:lnTo>
                  <a:lnTo>
                    <a:pt x="440" y="90"/>
                  </a:lnTo>
                  <a:lnTo>
                    <a:pt x="437" y="90"/>
                  </a:lnTo>
                  <a:lnTo>
                    <a:pt x="433" y="90"/>
                  </a:lnTo>
                  <a:lnTo>
                    <a:pt x="430" y="90"/>
                  </a:lnTo>
                  <a:lnTo>
                    <a:pt x="426" y="90"/>
                  </a:lnTo>
                  <a:lnTo>
                    <a:pt x="423" y="90"/>
                  </a:lnTo>
                  <a:lnTo>
                    <a:pt x="419" y="90"/>
                  </a:lnTo>
                  <a:lnTo>
                    <a:pt x="416" y="90"/>
                  </a:lnTo>
                  <a:lnTo>
                    <a:pt x="413" y="90"/>
                  </a:lnTo>
                  <a:lnTo>
                    <a:pt x="409" y="90"/>
                  </a:lnTo>
                  <a:lnTo>
                    <a:pt x="406" y="90"/>
                  </a:lnTo>
                  <a:lnTo>
                    <a:pt x="402" y="90"/>
                  </a:lnTo>
                  <a:lnTo>
                    <a:pt x="399" y="90"/>
                  </a:lnTo>
                  <a:lnTo>
                    <a:pt x="395" y="90"/>
                  </a:lnTo>
                  <a:lnTo>
                    <a:pt x="392" y="90"/>
                  </a:lnTo>
                  <a:lnTo>
                    <a:pt x="388" y="90"/>
                  </a:lnTo>
                  <a:lnTo>
                    <a:pt x="384" y="90"/>
                  </a:lnTo>
                  <a:lnTo>
                    <a:pt x="381" y="90"/>
                  </a:lnTo>
                  <a:lnTo>
                    <a:pt x="377" y="90"/>
                  </a:lnTo>
                  <a:lnTo>
                    <a:pt x="374" y="90"/>
                  </a:lnTo>
                  <a:lnTo>
                    <a:pt x="370" y="90"/>
                  </a:lnTo>
                  <a:lnTo>
                    <a:pt x="367" y="90"/>
                  </a:lnTo>
                  <a:lnTo>
                    <a:pt x="363" y="90"/>
                  </a:lnTo>
                  <a:lnTo>
                    <a:pt x="360" y="90"/>
                  </a:lnTo>
                  <a:lnTo>
                    <a:pt x="357" y="90"/>
                  </a:lnTo>
                  <a:lnTo>
                    <a:pt x="353" y="90"/>
                  </a:lnTo>
                  <a:lnTo>
                    <a:pt x="350" y="90"/>
                  </a:lnTo>
                  <a:lnTo>
                    <a:pt x="346" y="90"/>
                  </a:lnTo>
                  <a:lnTo>
                    <a:pt x="343" y="90"/>
                  </a:lnTo>
                  <a:lnTo>
                    <a:pt x="339" y="90"/>
                  </a:lnTo>
                  <a:lnTo>
                    <a:pt x="336" y="0"/>
                  </a:lnTo>
                  <a:lnTo>
                    <a:pt x="332" y="2"/>
                  </a:lnTo>
                  <a:lnTo>
                    <a:pt x="329" y="4"/>
                  </a:lnTo>
                  <a:lnTo>
                    <a:pt x="325" y="6"/>
                  </a:lnTo>
                  <a:lnTo>
                    <a:pt x="322" y="8"/>
                  </a:lnTo>
                  <a:lnTo>
                    <a:pt x="318" y="9"/>
                  </a:lnTo>
                  <a:lnTo>
                    <a:pt x="315" y="11"/>
                  </a:lnTo>
                  <a:lnTo>
                    <a:pt x="311" y="13"/>
                  </a:lnTo>
                  <a:lnTo>
                    <a:pt x="307" y="14"/>
                  </a:lnTo>
                  <a:lnTo>
                    <a:pt x="304" y="16"/>
                  </a:lnTo>
                  <a:lnTo>
                    <a:pt x="301" y="17"/>
                  </a:lnTo>
                  <a:lnTo>
                    <a:pt x="298" y="19"/>
                  </a:lnTo>
                  <a:lnTo>
                    <a:pt x="294" y="20"/>
                  </a:lnTo>
                  <a:lnTo>
                    <a:pt x="291" y="21"/>
                  </a:lnTo>
                  <a:lnTo>
                    <a:pt x="287" y="23"/>
                  </a:lnTo>
                  <a:lnTo>
                    <a:pt x="283" y="24"/>
                  </a:lnTo>
                  <a:lnTo>
                    <a:pt x="280" y="26"/>
                  </a:lnTo>
                  <a:lnTo>
                    <a:pt x="276" y="28"/>
                  </a:lnTo>
                  <a:lnTo>
                    <a:pt x="273" y="29"/>
                  </a:lnTo>
                  <a:lnTo>
                    <a:pt x="269" y="30"/>
                  </a:lnTo>
                  <a:lnTo>
                    <a:pt x="266" y="31"/>
                  </a:lnTo>
                  <a:lnTo>
                    <a:pt x="262" y="33"/>
                  </a:lnTo>
                  <a:lnTo>
                    <a:pt x="259" y="34"/>
                  </a:lnTo>
                  <a:lnTo>
                    <a:pt x="255" y="35"/>
                  </a:lnTo>
                  <a:lnTo>
                    <a:pt x="252" y="37"/>
                  </a:lnTo>
                  <a:lnTo>
                    <a:pt x="248" y="38"/>
                  </a:lnTo>
                  <a:lnTo>
                    <a:pt x="245" y="39"/>
                  </a:lnTo>
                  <a:lnTo>
                    <a:pt x="241" y="40"/>
                  </a:lnTo>
                  <a:lnTo>
                    <a:pt x="237" y="41"/>
                  </a:lnTo>
                  <a:lnTo>
                    <a:pt x="235" y="43"/>
                  </a:lnTo>
                  <a:lnTo>
                    <a:pt x="231" y="44"/>
                  </a:lnTo>
                  <a:lnTo>
                    <a:pt x="228" y="44"/>
                  </a:lnTo>
                  <a:lnTo>
                    <a:pt x="224" y="46"/>
                  </a:lnTo>
                  <a:lnTo>
                    <a:pt x="221" y="47"/>
                  </a:lnTo>
                  <a:lnTo>
                    <a:pt x="217" y="48"/>
                  </a:lnTo>
                  <a:lnTo>
                    <a:pt x="214" y="49"/>
                  </a:lnTo>
                  <a:lnTo>
                    <a:pt x="210" y="50"/>
                  </a:lnTo>
                  <a:lnTo>
                    <a:pt x="206" y="51"/>
                  </a:lnTo>
                  <a:lnTo>
                    <a:pt x="203" y="52"/>
                  </a:lnTo>
                  <a:lnTo>
                    <a:pt x="199" y="53"/>
                  </a:lnTo>
                  <a:lnTo>
                    <a:pt x="196" y="54"/>
                  </a:lnTo>
                  <a:lnTo>
                    <a:pt x="192" y="54"/>
                  </a:lnTo>
                  <a:lnTo>
                    <a:pt x="189" y="56"/>
                  </a:lnTo>
                  <a:lnTo>
                    <a:pt x="185" y="56"/>
                  </a:lnTo>
                  <a:lnTo>
                    <a:pt x="182" y="57"/>
                  </a:lnTo>
                  <a:lnTo>
                    <a:pt x="178" y="58"/>
                  </a:lnTo>
                  <a:lnTo>
                    <a:pt x="175" y="58"/>
                  </a:lnTo>
                  <a:lnTo>
                    <a:pt x="171" y="59"/>
                  </a:lnTo>
                  <a:lnTo>
                    <a:pt x="168" y="60"/>
                  </a:lnTo>
                  <a:lnTo>
                    <a:pt x="165" y="61"/>
                  </a:lnTo>
                  <a:lnTo>
                    <a:pt x="161" y="61"/>
                  </a:lnTo>
                  <a:lnTo>
                    <a:pt x="158" y="63"/>
                  </a:lnTo>
                  <a:lnTo>
                    <a:pt x="154" y="63"/>
                  </a:lnTo>
                  <a:lnTo>
                    <a:pt x="151" y="64"/>
                  </a:lnTo>
                  <a:lnTo>
                    <a:pt x="147" y="64"/>
                  </a:lnTo>
                  <a:lnTo>
                    <a:pt x="144" y="65"/>
                  </a:lnTo>
                  <a:lnTo>
                    <a:pt x="140" y="66"/>
                  </a:lnTo>
                  <a:lnTo>
                    <a:pt x="136" y="66"/>
                  </a:lnTo>
                  <a:lnTo>
                    <a:pt x="133" y="67"/>
                  </a:lnTo>
                  <a:lnTo>
                    <a:pt x="129" y="68"/>
                  </a:lnTo>
                  <a:lnTo>
                    <a:pt x="126" y="68"/>
                  </a:lnTo>
                  <a:lnTo>
                    <a:pt x="122" y="69"/>
                  </a:lnTo>
                  <a:lnTo>
                    <a:pt x="119" y="69"/>
                  </a:lnTo>
                  <a:lnTo>
                    <a:pt x="115" y="69"/>
                  </a:lnTo>
                  <a:lnTo>
                    <a:pt x="113" y="70"/>
                  </a:lnTo>
                  <a:lnTo>
                    <a:pt x="109" y="71"/>
                  </a:lnTo>
                  <a:lnTo>
                    <a:pt x="105" y="71"/>
                  </a:lnTo>
                  <a:lnTo>
                    <a:pt x="102" y="72"/>
                  </a:lnTo>
                  <a:lnTo>
                    <a:pt x="98" y="73"/>
                  </a:lnTo>
                  <a:lnTo>
                    <a:pt x="95" y="73"/>
                  </a:lnTo>
                  <a:lnTo>
                    <a:pt x="91" y="73"/>
                  </a:lnTo>
                  <a:lnTo>
                    <a:pt x="88" y="74"/>
                  </a:lnTo>
                  <a:lnTo>
                    <a:pt x="84" y="74"/>
                  </a:lnTo>
                  <a:lnTo>
                    <a:pt x="81" y="74"/>
                  </a:lnTo>
                  <a:lnTo>
                    <a:pt x="77" y="75"/>
                  </a:lnTo>
                  <a:lnTo>
                    <a:pt x="74" y="76"/>
                  </a:lnTo>
                  <a:lnTo>
                    <a:pt x="70" y="76"/>
                  </a:lnTo>
                  <a:lnTo>
                    <a:pt x="66" y="76"/>
                  </a:lnTo>
                  <a:lnTo>
                    <a:pt x="63" y="77"/>
                  </a:lnTo>
                  <a:lnTo>
                    <a:pt x="59" y="77"/>
                  </a:lnTo>
                  <a:lnTo>
                    <a:pt x="56" y="78"/>
                  </a:lnTo>
                  <a:lnTo>
                    <a:pt x="53" y="78"/>
                  </a:lnTo>
                  <a:lnTo>
                    <a:pt x="50" y="78"/>
                  </a:lnTo>
                  <a:lnTo>
                    <a:pt x="46" y="79"/>
                  </a:lnTo>
                  <a:lnTo>
                    <a:pt x="43" y="79"/>
                  </a:lnTo>
                  <a:lnTo>
                    <a:pt x="39" y="79"/>
                  </a:lnTo>
                  <a:lnTo>
                    <a:pt x="35" y="79"/>
                  </a:lnTo>
                  <a:lnTo>
                    <a:pt x="32" y="80"/>
                  </a:lnTo>
                  <a:lnTo>
                    <a:pt x="28" y="80"/>
                  </a:lnTo>
                  <a:lnTo>
                    <a:pt x="25" y="81"/>
                  </a:lnTo>
                  <a:lnTo>
                    <a:pt x="21" y="81"/>
                  </a:lnTo>
                  <a:lnTo>
                    <a:pt x="18" y="81"/>
                  </a:lnTo>
                  <a:lnTo>
                    <a:pt x="14" y="81"/>
                  </a:lnTo>
                  <a:lnTo>
                    <a:pt x="11" y="81"/>
                  </a:lnTo>
                  <a:lnTo>
                    <a:pt x="7" y="82"/>
                  </a:lnTo>
                  <a:lnTo>
                    <a:pt x="4" y="82"/>
                  </a:lnTo>
                  <a:lnTo>
                    <a:pt x="0" y="83"/>
                  </a:lnTo>
                  <a:lnTo>
                    <a:pt x="0" y="90"/>
                  </a:lnTo>
                  <a:lnTo>
                    <a:pt x="4" y="90"/>
                  </a:lnTo>
                  <a:lnTo>
                    <a:pt x="7" y="90"/>
                  </a:lnTo>
                  <a:lnTo>
                    <a:pt x="11" y="90"/>
                  </a:lnTo>
                  <a:lnTo>
                    <a:pt x="14" y="90"/>
                  </a:lnTo>
                  <a:lnTo>
                    <a:pt x="18" y="90"/>
                  </a:lnTo>
                  <a:lnTo>
                    <a:pt x="21" y="90"/>
                  </a:lnTo>
                  <a:lnTo>
                    <a:pt x="25" y="90"/>
                  </a:lnTo>
                  <a:lnTo>
                    <a:pt x="28" y="90"/>
                  </a:lnTo>
                  <a:lnTo>
                    <a:pt x="32" y="90"/>
                  </a:lnTo>
                  <a:lnTo>
                    <a:pt x="35" y="90"/>
                  </a:lnTo>
                  <a:lnTo>
                    <a:pt x="39" y="90"/>
                  </a:lnTo>
                  <a:lnTo>
                    <a:pt x="43" y="90"/>
                  </a:lnTo>
                  <a:lnTo>
                    <a:pt x="46" y="90"/>
                  </a:lnTo>
                  <a:lnTo>
                    <a:pt x="50" y="90"/>
                  </a:lnTo>
                  <a:lnTo>
                    <a:pt x="53" y="90"/>
                  </a:lnTo>
                  <a:lnTo>
                    <a:pt x="56" y="90"/>
                  </a:lnTo>
                  <a:lnTo>
                    <a:pt x="59" y="90"/>
                  </a:lnTo>
                  <a:lnTo>
                    <a:pt x="63" y="90"/>
                  </a:lnTo>
                  <a:lnTo>
                    <a:pt x="66" y="90"/>
                  </a:lnTo>
                  <a:lnTo>
                    <a:pt x="70" y="90"/>
                  </a:lnTo>
                  <a:lnTo>
                    <a:pt x="74" y="90"/>
                  </a:lnTo>
                  <a:lnTo>
                    <a:pt x="77" y="90"/>
                  </a:lnTo>
                  <a:lnTo>
                    <a:pt x="81" y="90"/>
                  </a:lnTo>
                  <a:lnTo>
                    <a:pt x="84" y="90"/>
                  </a:lnTo>
                  <a:lnTo>
                    <a:pt x="88" y="90"/>
                  </a:lnTo>
                  <a:lnTo>
                    <a:pt x="91" y="90"/>
                  </a:lnTo>
                  <a:lnTo>
                    <a:pt x="95" y="90"/>
                  </a:lnTo>
                  <a:lnTo>
                    <a:pt x="98" y="90"/>
                  </a:lnTo>
                  <a:lnTo>
                    <a:pt x="102" y="90"/>
                  </a:lnTo>
                  <a:lnTo>
                    <a:pt x="105" y="90"/>
                  </a:lnTo>
                  <a:lnTo>
                    <a:pt x="109" y="90"/>
                  </a:lnTo>
                  <a:lnTo>
                    <a:pt x="113" y="90"/>
                  </a:lnTo>
                  <a:lnTo>
                    <a:pt x="115" y="90"/>
                  </a:lnTo>
                  <a:lnTo>
                    <a:pt x="119" y="90"/>
                  </a:lnTo>
                  <a:lnTo>
                    <a:pt x="122" y="90"/>
                  </a:lnTo>
                  <a:lnTo>
                    <a:pt x="126" y="90"/>
                  </a:lnTo>
                  <a:lnTo>
                    <a:pt x="129" y="90"/>
                  </a:lnTo>
                  <a:lnTo>
                    <a:pt x="133" y="90"/>
                  </a:lnTo>
                  <a:lnTo>
                    <a:pt x="136" y="90"/>
                  </a:lnTo>
                  <a:lnTo>
                    <a:pt x="140" y="90"/>
                  </a:lnTo>
                  <a:lnTo>
                    <a:pt x="144" y="90"/>
                  </a:lnTo>
                  <a:lnTo>
                    <a:pt x="147" y="90"/>
                  </a:lnTo>
                  <a:lnTo>
                    <a:pt x="151" y="90"/>
                  </a:lnTo>
                  <a:lnTo>
                    <a:pt x="154" y="90"/>
                  </a:lnTo>
                  <a:lnTo>
                    <a:pt x="158" y="90"/>
                  </a:lnTo>
                  <a:lnTo>
                    <a:pt x="161" y="90"/>
                  </a:lnTo>
                  <a:lnTo>
                    <a:pt x="165" y="90"/>
                  </a:lnTo>
                  <a:lnTo>
                    <a:pt x="168" y="90"/>
                  </a:lnTo>
                  <a:lnTo>
                    <a:pt x="171" y="90"/>
                  </a:lnTo>
                  <a:lnTo>
                    <a:pt x="175" y="90"/>
                  </a:lnTo>
                  <a:lnTo>
                    <a:pt x="178" y="90"/>
                  </a:lnTo>
                  <a:lnTo>
                    <a:pt x="182" y="90"/>
                  </a:lnTo>
                  <a:lnTo>
                    <a:pt x="185" y="90"/>
                  </a:lnTo>
                  <a:lnTo>
                    <a:pt x="189" y="90"/>
                  </a:lnTo>
                  <a:lnTo>
                    <a:pt x="192" y="90"/>
                  </a:lnTo>
                  <a:lnTo>
                    <a:pt x="196" y="90"/>
                  </a:lnTo>
                  <a:lnTo>
                    <a:pt x="199" y="90"/>
                  </a:lnTo>
                  <a:lnTo>
                    <a:pt x="203" y="90"/>
                  </a:lnTo>
                  <a:lnTo>
                    <a:pt x="206" y="90"/>
                  </a:lnTo>
                  <a:lnTo>
                    <a:pt x="210" y="90"/>
                  </a:lnTo>
                  <a:lnTo>
                    <a:pt x="214" y="90"/>
                  </a:lnTo>
                  <a:lnTo>
                    <a:pt x="217" y="90"/>
                  </a:lnTo>
                  <a:lnTo>
                    <a:pt x="221" y="90"/>
                  </a:lnTo>
                  <a:lnTo>
                    <a:pt x="224" y="90"/>
                  </a:lnTo>
                  <a:lnTo>
                    <a:pt x="228" y="90"/>
                  </a:lnTo>
                  <a:lnTo>
                    <a:pt x="231" y="90"/>
                  </a:lnTo>
                  <a:lnTo>
                    <a:pt x="235" y="90"/>
                  </a:lnTo>
                  <a:lnTo>
                    <a:pt x="237" y="90"/>
                  </a:lnTo>
                  <a:lnTo>
                    <a:pt x="241" y="90"/>
                  </a:lnTo>
                  <a:lnTo>
                    <a:pt x="245" y="90"/>
                  </a:lnTo>
                  <a:lnTo>
                    <a:pt x="248" y="90"/>
                  </a:lnTo>
                  <a:lnTo>
                    <a:pt x="252" y="90"/>
                  </a:lnTo>
                  <a:lnTo>
                    <a:pt x="255" y="90"/>
                  </a:lnTo>
                  <a:lnTo>
                    <a:pt x="259" y="90"/>
                  </a:lnTo>
                  <a:lnTo>
                    <a:pt x="262" y="90"/>
                  </a:lnTo>
                  <a:lnTo>
                    <a:pt x="266" y="90"/>
                  </a:lnTo>
                  <a:lnTo>
                    <a:pt x="269" y="90"/>
                  </a:lnTo>
                  <a:lnTo>
                    <a:pt x="273" y="90"/>
                  </a:lnTo>
                  <a:lnTo>
                    <a:pt x="276" y="90"/>
                  </a:lnTo>
                  <a:lnTo>
                    <a:pt x="280" y="90"/>
                  </a:lnTo>
                  <a:lnTo>
                    <a:pt x="283" y="90"/>
                  </a:lnTo>
                  <a:lnTo>
                    <a:pt x="287" y="90"/>
                  </a:lnTo>
                  <a:lnTo>
                    <a:pt x="291" y="90"/>
                  </a:lnTo>
                  <a:lnTo>
                    <a:pt x="294" y="90"/>
                  </a:lnTo>
                  <a:lnTo>
                    <a:pt x="298" y="90"/>
                  </a:lnTo>
                  <a:lnTo>
                    <a:pt x="301" y="90"/>
                  </a:lnTo>
                  <a:lnTo>
                    <a:pt x="304" y="90"/>
                  </a:lnTo>
                  <a:lnTo>
                    <a:pt x="307" y="90"/>
                  </a:lnTo>
                  <a:lnTo>
                    <a:pt x="311" y="90"/>
                  </a:lnTo>
                  <a:lnTo>
                    <a:pt x="315" y="90"/>
                  </a:lnTo>
                  <a:lnTo>
                    <a:pt x="318" y="90"/>
                  </a:lnTo>
                  <a:lnTo>
                    <a:pt x="322" y="90"/>
                  </a:lnTo>
                  <a:lnTo>
                    <a:pt x="325" y="90"/>
                  </a:lnTo>
                  <a:lnTo>
                    <a:pt x="329" y="90"/>
                  </a:lnTo>
                  <a:lnTo>
                    <a:pt x="332" y="90"/>
                  </a:lnTo>
                  <a:lnTo>
                    <a:pt x="336" y="90"/>
                  </a:lnTo>
                  <a:lnTo>
                    <a:pt x="339" y="90"/>
                  </a:lnTo>
                  <a:lnTo>
                    <a:pt x="343" y="90"/>
                  </a:lnTo>
                  <a:lnTo>
                    <a:pt x="346" y="90"/>
                  </a:lnTo>
                  <a:lnTo>
                    <a:pt x="350" y="90"/>
                  </a:lnTo>
                  <a:lnTo>
                    <a:pt x="353" y="90"/>
                  </a:lnTo>
                  <a:lnTo>
                    <a:pt x="357" y="90"/>
                  </a:lnTo>
                  <a:lnTo>
                    <a:pt x="360" y="90"/>
                  </a:lnTo>
                  <a:lnTo>
                    <a:pt x="363" y="90"/>
                  </a:lnTo>
                  <a:lnTo>
                    <a:pt x="367" y="90"/>
                  </a:lnTo>
                  <a:lnTo>
                    <a:pt x="370" y="90"/>
                  </a:lnTo>
                  <a:lnTo>
                    <a:pt x="374" y="90"/>
                  </a:lnTo>
                  <a:lnTo>
                    <a:pt x="377" y="90"/>
                  </a:lnTo>
                  <a:lnTo>
                    <a:pt x="381" y="90"/>
                  </a:lnTo>
                  <a:lnTo>
                    <a:pt x="384" y="90"/>
                  </a:lnTo>
                  <a:lnTo>
                    <a:pt x="388" y="90"/>
                  </a:lnTo>
                  <a:lnTo>
                    <a:pt x="392" y="90"/>
                  </a:lnTo>
                  <a:lnTo>
                    <a:pt x="395" y="90"/>
                  </a:lnTo>
                  <a:lnTo>
                    <a:pt x="399" y="90"/>
                  </a:lnTo>
                  <a:lnTo>
                    <a:pt x="402" y="90"/>
                  </a:lnTo>
                  <a:lnTo>
                    <a:pt x="406" y="90"/>
                  </a:lnTo>
                  <a:lnTo>
                    <a:pt x="409" y="90"/>
                  </a:lnTo>
                  <a:lnTo>
                    <a:pt x="413" y="90"/>
                  </a:lnTo>
                  <a:lnTo>
                    <a:pt x="416" y="90"/>
                  </a:lnTo>
                  <a:lnTo>
                    <a:pt x="419" y="90"/>
                  </a:lnTo>
                  <a:lnTo>
                    <a:pt x="423" y="90"/>
                  </a:lnTo>
                  <a:lnTo>
                    <a:pt x="426" y="90"/>
                  </a:lnTo>
                  <a:lnTo>
                    <a:pt x="430" y="90"/>
                  </a:lnTo>
                  <a:lnTo>
                    <a:pt x="433" y="90"/>
                  </a:lnTo>
                  <a:lnTo>
                    <a:pt x="437" y="90"/>
                  </a:lnTo>
                  <a:lnTo>
                    <a:pt x="440" y="90"/>
                  </a:lnTo>
                  <a:lnTo>
                    <a:pt x="444" y="90"/>
                  </a:lnTo>
                  <a:lnTo>
                    <a:pt x="447" y="90"/>
                  </a:lnTo>
                  <a:lnTo>
                    <a:pt x="451" y="90"/>
                  </a:lnTo>
                  <a:lnTo>
                    <a:pt x="454" y="90"/>
                  </a:lnTo>
                  <a:lnTo>
                    <a:pt x="458" y="90"/>
                  </a:lnTo>
                  <a:lnTo>
                    <a:pt x="462" y="90"/>
                  </a:lnTo>
                  <a:lnTo>
                    <a:pt x="465" y="90"/>
                  </a:lnTo>
                  <a:lnTo>
                    <a:pt x="469" y="90"/>
                  </a:lnTo>
                  <a:lnTo>
                    <a:pt x="472" y="90"/>
                  </a:lnTo>
                  <a:lnTo>
                    <a:pt x="476" y="90"/>
                  </a:lnTo>
                  <a:lnTo>
                    <a:pt x="479" y="90"/>
                  </a:lnTo>
                  <a:lnTo>
                    <a:pt x="483" y="90"/>
                  </a:lnTo>
                  <a:lnTo>
                    <a:pt x="486" y="90"/>
                  </a:lnTo>
                  <a:lnTo>
                    <a:pt x="489" y="90"/>
                  </a:lnTo>
                  <a:lnTo>
                    <a:pt x="493" y="90"/>
                  </a:lnTo>
                  <a:lnTo>
                    <a:pt x="496" y="90"/>
                  </a:lnTo>
                  <a:lnTo>
                    <a:pt x="500" y="90"/>
                  </a:lnTo>
                  <a:lnTo>
                    <a:pt x="503" y="90"/>
                  </a:lnTo>
                  <a:lnTo>
                    <a:pt x="507" y="90"/>
                  </a:lnTo>
                  <a:lnTo>
                    <a:pt x="510" y="90"/>
                  </a:lnTo>
                  <a:lnTo>
                    <a:pt x="514" y="90"/>
                  </a:lnTo>
                  <a:lnTo>
                    <a:pt x="517" y="90"/>
                  </a:lnTo>
                  <a:lnTo>
                    <a:pt x="521" y="90"/>
                  </a:lnTo>
                  <a:lnTo>
                    <a:pt x="524" y="90"/>
                  </a:lnTo>
                  <a:lnTo>
                    <a:pt x="528" y="90"/>
                  </a:lnTo>
                  <a:lnTo>
                    <a:pt x="532" y="90"/>
                  </a:lnTo>
                  <a:lnTo>
                    <a:pt x="535" y="90"/>
                  </a:lnTo>
                  <a:lnTo>
                    <a:pt x="539" y="90"/>
                  </a:lnTo>
                  <a:lnTo>
                    <a:pt x="542" y="90"/>
                  </a:lnTo>
                  <a:lnTo>
                    <a:pt x="546" y="90"/>
                  </a:lnTo>
                  <a:lnTo>
                    <a:pt x="548" y="90"/>
                  </a:lnTo>
                  <a:lnTo>
                    <a:pt x="552" y="90"/>
                  </a:lnTo>
                  <a:lnTo>
                    <a:pt x="555" y="90"/>
                  </a:lnTo>
                  <a:lnTo>
                    <a:pt x="559" y="90"/>
                  </a:lnTo>
                  <a:lnTo>
                    <a:pt x="563" y="90"/>
                  </a:lnTo>
                  <a:lnTo>
                    <a:pt x="566" y="90"/>
                  </a:lnTo>
                  <a:lnTo>
                    <a:pt x="570" y="90"/>
                  </a:lnTo>
                  <a:lnTo>
                    <a:pt x="573" y="90"/>
                  </a:lnTo>
                  <a:lnTo>
                    <a:pt x="577" y="90"/>
                  </a:lnTo>
                  <a:lnTo>
                    <a:pt x="580" y="90"/>
                  </a:lnTo>
                  <a:lnTo>
                    <a:pt x="584" y="90"/>
                  </a:lnTo>
                  <a:lnTo>
                    <a:pt x="587" y="90"/>
                  </a:lnTo>
                  <a:lnTo>
                    <a:pt x="591" y="90"/>
                  </a:lnTo>
                  <a:lnTo>
                    <a:pt x="594" y="90"/>
                  </a:lnTo>
                  <a:lnTo>
                    <a:pt x="598" y="90"/>
                  </a:lnTo>
                  <a:lnTo>
                    <a:pt x="602" y="90"/>
                  </a:lnTo>
                  <a:lnTo>
                    <a:pt x="604" y="90"/>
                  </a:lnTo>
                  <a:lnTo>
                    <a:pt x="608" y="90"/>
                  </a:lnTo>
                  <a:lnTo>
                    <a:pt x="611" y="90"/>
                  </a:lnTo>
                  <a:lnTo>
                    <a:pt x="615" y="90"/>
                  </a:lnTo>
                  <a:lnTo>
                    <a:pt x="618" y="90"/>
                  </a:lnTo>
                  <a:lnTo>
                    <a:pt x="622" y="90"/>
                  </a:lnTo>
                  <a:lnTo>
                    <a:pt x="625" y="90"/>
                  </a:lnTo>
                  <a:lnTo>
                    <a:pt x="629" y="90"/>
                  </a:lnTo>
                  <a:lnTo>
                    <a:pt x="633" y="90"/>
                  </a:lnTo>
                  <a:lnTo>
                    <a:pt x="636" y="90"/>
                  </a:lnTo>
                  <a:lnTo>
                    <a:pt x="640" y="90"/>
                  </a:lnTo>
                  <a:lnTo>
                    <a:pt x="643" y="90"/>
                  </a:lnTo>
                  <a:lnTo>
                    <a:pt x="647" y="90"/>
                  </a:lnTo>
                  <a:lnTo>
                    <a:pt x="650" y="90"/>
                  </a:lnTo>
                  <a:lnTo>
                    <a:pt x="654" y="90"/>
                  </a:lnTo>
                  <a:lnTo>
                    <a:pt x="657" y="90"/>
                  </a:lnTo>
                  <a:lnTo>
                    <a:pt x="661" y="90"/>
                  </a:lnTo>
                  <a:lnTo>
                    <a:pt x="664" y="90"/>
                  </a:lnTo>
                  <a:lnTo>
                    <a:pt x="668" y="90"/>
                  </a:lnTo>
                  <a:lnTo>
                    <a:pt x="671" y="90"/>
                  </a:lnTo>
                  <a:lnTo>
                    <a:pt x="674" y="90"/>
                  </a:lnTo>
                  <a:lnTo>
                    <a:pt x="678" y="90"/>
                  </a:lnTo>
                  <a:lnTo>
                    <a:pt x="681" y="90"/>
                  </a:lnTo>
                  <a:lnTo>
                    <a:pt x="685" y="90"/>
                  </a:lnTo>
                  <a:lnTo>
                    <a:pt x="688" y="90"/>
                  </a:lnTo>
                  <a:lnTo>
                    <a:pt x="692" y="90"/>
                  </a:lnTo>
                  <a:lnTo>
                    <a:pt x="695" y="90"/>
                  </a:lnTo>
                  <a:lnTo>
                    <a:pt x="699" y="90"/>
                  </a:lnTo>
                </a:path>
              </a:pathLst>
            </a:custGeom>
            <a:solidFill>
              <a:srgbClr val="CC0000"/>
            </a:solidFill>
            <a:ln w="12700" cap="rnd">
              <a:noFill/>
              <a:round/>
              <a:headEnd/>
              <a:tailEnd/>
            </a:ln>
          </p:spPr>
          <p:txBody>
            <a:bodyPr/>
            <a:lstStyle/>
            <a:p>
              <a:pPr fontAlgn="auto">
                <a:spcBef>
                  <a:spcPts val="0"/>
                </a:spcBef>
                <a:spcAft>
                  <a:spcPts val="0"/>
                </a:spcAft>
                <a:defRPr/>
              </a:pPr>
              <a:endParaRPr lang="en-US" sz="1800" i="0" kern="0" dirty="0">
                <a:solidFill>
                  <a:sysClr val="windowText" lastClr="000000"/>
                </a:solidFill>
              </a:endParaRPr>
            </a:p>
          </p:txBody>
        </p:sp>
        <p:sp>
          <p:nvSpPr>
            <p:cNvPr id="14" name="Line 15"/>
            <p:cNvSpPr>
              <a:spLocks noChangeShapeType="1"/>
            </p:cNvSpPr>
            <p:nvPr/>
          </p:nvSpPr>
          <p:spPr bwMode="auto">
            <a:xfrm>
              <a:off x="570" y="2909"/>
              <a:ext cx="2106"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dirty="0">
                <a:solidFill>
                  <a:sysClr val="windowText" lastClr="000000"/>
                </a:solidFill>
              </a:endParaRPr>
            </a:p>
          </p:txBody>
        </p:sp>
        <p:sp>
          <p:nvSpPr>
            <p:cNvPr id="15" name="Line 16"/>
            <p:cNvSpPr>
              <a:spLocks noChangeShapeType="1"/>
            </p:cNvSpPr>
            <p:nvPr/>
          </p:nvSpPr>
          <p:spPr bwMode="auto">
            <a:xfrm>
              <a:off x="728" y="2492"/>
              <a:ext cx="64" cy="347"/>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1800" i="0" kern="0" dirty="0">
                <a:solidFill>
                  <a:sysClr val="windowText" lastClr="000000"/>
                </a:solidFill>
              </a:endParaRPr>
            </a:p>
          </p:txBody>
        </p:sp>
        <p:sp>
          <p:nvSpPr>
            <p:cNvPr id="16" name="Rectangle 17"/>
            <p:cNvSpPr>
              <a:spLocks noChangeArrowheads="1"/>
            </p:cNvSpPr>
            <p:nvPr/>
          </p:nvSpPr>
          <p:spPr bwMode="auto">
            <a:xfrm>
              <a:off x="483" y="2250"/>
              <a:ext cx="1129" cy="186"/>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1800" b="1" i="0" kern="0" dirty="0">
                  <a:solidFill>
                    <a:srgbClr val="000000"/>
                  </a:solidFill>
                  <a:latin typeface="+mj-lt"/>
                </a:rPr>
                <a:t>Rejection Region</a:t>
              </a:r>
            </a:p>
          </p:txBody>
        </p:sp>
        <p:sp>
          <p:nvSpPr>
            <p:cNvPr id="17" name="Rectangle 18"/>
            <p:cNvSpPr>
              <a:spLocks noChangeArrowheads="1"/>
            </p:cNvSpPr>
            <p:nvPr/>
          </p:nvSpPr>
          <p:spPr bwMode="auto">
            <a:xfrm>
              <a:off x="945" y="2708"/>
              <a:ext cx="1414" cy="186"/>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1800" b="1" i="0" kern="0" dirty="0">
                  <a:solidFill>
                    <a:srgbClr val="000000"/>
                  </a:solidFill>
                  <a:latin typeface="+mj-lt"/>
                </a:rPr>
                <a:t>Non Rejection Region</a:t>
              </a:r>
            </a:p>
          </p:txBody>
        </p:sp>
        <p:sp>
          <p:nvSpPr>
            <p:cNvPr id="18" name="Rectangle 19"/>
            <p:cNvSpPr>
              <a:spLocks noChangeArrowheads="1"/>
            </p:cNvSpPr>
            <p:nvPr/>
          </p:nvSpPr>
          <p:spPr bwMode="auto">
            <a:xfrm>
              <a:off x="603" y="3313"/>
              <a:ext cx="909" cy="185"/>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1800" b="1" i="0" kern="0" dirty="0">
                  <a:solidFill>
                    <a:srgbClr val="000000"/>
                  </a:solidFill>
                  <a:latin typeface="+mj-lt"/>
                </a:rPr>
                <a:t>Critical Value</a:t>
              </a:r>
            </a:p>
          </p:txBody>
        </p:sp>
        <p:sp>
          <p:nvSpPr>
            <p:cNvPr id="19" name="Line 20"/>
            <p:cNvSpPr>
              <a:spLocks noChangeShapeType="1"/>
            </p:cNvSpPr>
            <p:nvPr/>
          </p:nvSpPr>
          <p:spPr bwMode="auto">
            <a:xfrm flipV="1">
              <a:off x="894" y="2924"/>
              <a:ext cx="0" cy="364"/>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1800" i="0" kern="0" dirty="0">
                <a:solidFill>
                  <a:sysClr val="windowText" lastClr="000000"/>
                </a:solidFill>
              </a:endParaRPr>
            </a:p>
          </p:txBody>
        </p:sp>
      </p:grpSp>
      <p:grpSp>
        <p:nvGrpSpPr>
          <p:cNvPr id="20" name="Group 36"/>
          <p:cNvGrpSpPr>
            <a:grpSpLocks/>
          </p:cNvGrpSpPr>
          <p:nvPr/>
        </p:nvGrpSpPr>
        <p:grpSpPr bwMode="auto">
          <a:xfrm>
            <a:off x="4876800" y="3133725"/>
            <a:ext cx="3638550" cy="3024188"/>
            <a:chOff x="3072" y="2079"/>
            <a:chExt cx="2292" cy="1485"/>
          </a:xfrm>
        </p:grpSpPr>
        <p:sp>
          <p:nvSpPr>
            <p:cNvPr id="21" name="Rectangle 22"/>
            <p:cNvSpPr>
              <a:spLocks noChangeArrowheads="1"/>
            </p:cNvSpPr>
            <p:nvPr/>
          </p:nvSpPr>
          <p:spPr bwMode="auto">
            <a:xfrm>
              <a:off x="3072" y="2079"/>
              <a:ext cx="2292" cy="1485"/>
            </a:xfrm>
            <a:prstGeom prst="rect">
              <a:avLst/>
            </a:prstGeom>
            <a:noFill/>
            <a:ln w="76200">
              <a:solidFill>
                <a:srgbClr val="F6BF69"/>
              </a:solidFill>
              <a:miter lim="800000"/>
              <a:headEnd/>
              <a:tailEnd/>
            </a:ln>
          </p:spPr>
          <p:txBody>
            <a:bodyPr wrap="none" anchor="ctr"/>
            <a:lstStyle/>
            <a:p>
              <a:pPr eaLnBrk="0" hangingPunct="0"/>
              <a:endParaRPr lang="en-US" sz="1800" i="0">
                <a:solidFill>
                  <a:srgbClr val="000000"/>
                </a:solidFill>
              </a:endParaRPr>
            </a:p>
          </p:txBody>
        </p:sp>
        <p:sp>
          <p:nvSpPr>
            <p:cNvPr id="22" name="Freeform 23"/>
            <p:cNvSpPr>
              <a:spLocks/>
            </p:cNvSpPr>
            <p:nvPr/>
          </p:nvSpPr>
          <p:spPr bwMode="auto">
            <a:xfrm>
              <a:off x="3506" y="2156"/>
              <a:ext cx="1754" cy="756"/>
            </a:xfrm>
            <a:custGeom>
              <a:avLst/>
              <a:gdLst>
                <a:gd name="T0" fmla="*/ 1700 w 1754"/>
                <a:gd name="T1" fmla="*/ 742 h 756"/>
                <a:gd name="T2" fmla="*/ 1644 w 1754"/>
                <a:gd name="T3" fmla="*/ 735 h 756"/>
                <a:gd name="T4" fmla="*/ 1588 w 1754"/>
                <a:gd name="T5" fmla="*/ 724 h 756"/>
                <a:gd name="T6" fmla="*/ 1532 w 1754"/>
                <a:gd name="T7" fmla="*/ 710 h 756"/>
                <a:gd name="T8" fmla="*/ 1476 w 1754"/>
                <a:gd name="T9" fmla="*/ 690 h 756"/>
                <a:gd name="T10" fmla="*/ 1420 w 1754"/>
                <a:gd name="T11" fmla="*/ 663 h 756"/>
                <a:gd name="T12" fmla="*/ 1364 w 1754"/>
                <a:gd name="T13" fmla="*/ 629 h 756"/>
                <a:gd name="T14" fmla="*/ 1307 w 1754"/>
                <a:gd name="T15" fmla="*/ 586 h 756"/>
                <a:gd name="T16" fmla="*/ 1251 w 1754"/>
                <a:gd name="T17" fmla="*/ 535 h 756"/>
                <a:gd name="T18" fmla="*/ 1194 w 1754"/>
                <a:gd name="T19" fmla="*/ 476 h 756"/>
                <a:gd name="T20" fmla="*/ 1138 w 1754"/>
                <a:gd name="T21" fmla="*/ 409 h 756"/>
                <a:gd name="T22" fmla="*/ 1082 w 1754"/>
                <a:gd name="T23" fmla="*/ 338 h 756"/>
                <a:gd name="T24" fmla="*/ 1026 w 1754"/>
                <a:gd name="T25" fmla="*/ 265 h 756"/>
                <a:gd name="T26" fmla="*/ 970 w 1754"/>
                <a:gd name="T27" fmla="*/ 194 h 756"/>
                <a:gd name="T28" fmla="*/ 913 w 1754"/>
                <a:gd name="T29" fmla="*/ 128 h 756"/>
                <a:gd name="T30" fmla="*/ 857 w 1754"/>
                <a:gd name="T31" fmla="*/ 73 h 756"/>
                <a:gd name="T32" fmla="*/ 801 w 1754"/>
                <a:gd name="T33" fmla="*/ 31 h 756"/>
                <a:gd name="T34" fmla="*/ 745 w 1754"/>
                <a:gd name="T35" fmla="*/ 6 h 756"/>
                <a:gd name="T36" fmla="*/ 688 w 1754"/>
                <a:gd name="T37" fmla="*/ 0 h 756"/>
                <a:gd name="T38" fmla="*/ 632 w 1754"/>
                <a:gd name="T39" fmla="*/ 13 h 756"/>
                <a:gd name="T40" fmla="*/ 576 w 1754"/>
                <a:gd name="T41" fmla="*/ 44 h 756"/>
                <a:gd name="T42" fmla="*/ 520 w 1754"/>
                <a:gd name="T43" fmla="*/ 92 h 756"/>
                <a:gd name="T44" fmla="*/ 463 w 1754"/>
                <a:gd name="T45" fmla="*/ 151 h 756"/>
                <a:gd name="T46" fmla="*/ 407 w 1754"/>
                <a:gd name="T47" fmla="*/ 220 h 756"/>
                <a:gd name="T48" fmla="*/ 351 w 1754"/>
                <a:gd name="T49" fmla="*/ 292 h 756"/>
                <a:gd name="T50" fmla="*/ 295 w 1754"/>
                <a:gd name="T51" fmla="*/ 365 h 756"/>
                <a:gd name="T52" fmla="*/ 239 w 1754"/>
                <a:gd name="T53" fmla="*/ 435 h 756"/>
                <a:gd name="T54" fmla="*/ 183 w 1754"/>
                <a:gd name="T55" fmla="*/ 499 h 756"/>
                <a:gd name="T56" fmla="*/ 127 w 1754"/>
                <a:gd name="T57" fmla="*/ 555 h 756"/>
                <a:gd name="T58" fmla="*/ 70 w 1754"/>
                <a:gd name="T59" fmla="*/ 603 h 756"/>
                <a:gd name="T60" fmla="*/ 13 w 1754"/>
                <a:gd name="T61" fmla="*/ 642 h 756"/>
                <a:gd name="T62" fmla="*/ 38 w 1754"/>
                <a:gd name="T63" fmla="*/ 755 h 756"/>
                <a:gd name="T64" fmla="*/ 94 w 1754"/>
                <a:gd name="T65" fmla="*/ 755 h 756"/>
                <a:gd name="T66" fmla="*/ 151 w 1754"/>
                <a:gd name="T67" fmla="*/ 755 h 756"/>
                <a:gd name="T68" fmla="*/ 207 w 1754"/>
                <a:gd name="T69" fmla="*/ 755 h 756"/>
                <a:gd name="T70" fmla="*/ 263 w 1754"/>
                <a:gd name="T71" fmla="*/ 755 h 756"/>
                <a:gd name="T72" fmla="*/ 319 w 1754"/>
                <a:gd name="T73" fmla="*/ 755 h 756"/>
                <a:gd name="T74" fmla="*/ 376 w 1754"/>
                <a:gd name="T75" fmla="*/ 755 h 756"/>
                <a:gd name="T76" fmla="*/ 432 w 1754"/>
                <a:gd name="T77" fmla="*/ 755 h 756"/>
                <a:gd name="T78" fmla="*/ 488 w 1754"/>
                <a:gd name="T79" fmla="*/ 755 h 756"/>
                <a:gd name="T80" fmla="*/ 545 w 1754"/>
                <a:gd name="T81" fmla="*/ 755 h 756"/>
                <a:gd name="T82" fmla="*/ 601 w 1754"/>
                <a:gd name="T83" fmla="*/ 755 h 756"/>
                <a:gd name="T84" fmla="*/ 657 w 1754"/>
                <a:gd name="T85" fmla="*/ 755 h 756"/>
                <a:gd name="T86" fmla="*/ 713 w 1754"/>
                <a:gd name="T87" fmla="*/ 755 h 756"/>
                <a:gd name="T88" fmla="*/ 769 w 1754"/>
                <a:gd name="T89" fmla="*/ 755 h 756"/>
                <a:gd name="T90" fmla="*/ 825 w 1754"/>
                <a:gd name="T91" fmla="*/ 755 h 756"/>
                <a:gd name="T92" fmla="*/ 881 w 1754"/>
                <a:gd name="T93" fmla="*/ 755 h 756"/>
                <a:gd name="T94" fmla="*/ 938 w 1754"/>
                <a:gd name="T95" fmla="*/ 755 h 756"/>
                <a:gd name="T96" fmla="*/ 995 w 1754"/>
                <a:gd name="T97" fmla="*/ 755 h 756"/>
                <a:gd name="T98" fmla="*/ 1051 w 1754"/>
                <a:gd name="T99" fmla="*/ 755 h 756"/>
                <a:gd name="T100" fmla="*/ 1107 w 1754"/>
                <a:gd name="T101" fmla="*/ 755 h 756"/>
                <a:gd name="T102" fmla="*/ 1163 w 1754"/>
                <a:gd name="T103" fmla="*/ 755 h 756"/>
                <a:gd name="T104" fmla="*/ 1219 w 1754"/>
                <a:gd name="T105" fmla="*/ 755 h 756"/>
                <a:gd name="T106" fmla="*/ 1275 w 1754"/>
                <a:gd name="T107" fmla="*/ 755 h 756"/>
                <a:gd name="T108" fmla="*/ 1331 w 1754"/>
                <a:gd name="T109" fmla="*/ 755 h 756"/>
                <a:gd name="T110" fmla="*/ 1388 w 1754"/>
                <a:gd name="T111" fmla="*/ 755 h 756"/>
                <a:gd name="T112" fmla="*/ 1445 w 1754"/>
                <a:gd name="T113" fmla="*/ 755 h 756"/>
                <a:gd name="T114" fmla="*/ 1501 w 1754"/>
                <a:gd name="T115" fmla="*/ 755 h 756"/>
                <a:gd name="T116" fmla="*/ 1557 w 1754"/>
                <a:gd name="T117" fmla="*/ 755 h 756"/>
                <a:gd name="T118" fmla="*/ 1613 w 1754"/>
                <a:gd name="T119" fmla="*/ 755 h 756"/>
                <a:gd name="T120" fmla="*/ 1669 w 1754"/>
                <a:gd name="T121" fmla="*/ 755 h 756"/>
                <a:gd name="T122" fmla="*/ 1725 w 1754"/>
                <a:gd name="T123" fmla="*/ 755 h 75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4"/>
                <a:gd name="T187" fmla="*/ 0 h 756"/>
                <a:gd name="T188" fmla="*/ 1754 w 1754"/>
                <a:gd name="T189" fmla="*/ 756 h 75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4" h="756">
                  <a:moveTo>
                    <a:pt x="1753" y="747"/>
                  </a:moveTo>
                  <a:lnTo>
                    <a:pt x="1749" y="746"/>
                  </a:lnTo>
                  <a:lnTo>
                    <a:pt x="1747" y="746"/>
                  </a:lnTo>
                  <a:lnTo>
                    <a:pt x="1743" y="746"/>
                  </a:lnTo>
                  <a:lnTo>
                    <a:pt x="1740" y="746"/>
                  </a:lnTo>
                  <a:lnTo>
                    <a:pt x="1736" y="746"/>
                  </a:lnTo>
                  <a:lnTo>
                    <a:pt x="1733" y="745"/>
                  </a:lnTo>
                  <a:lnTo>
                    <a:pt x="1729" y="745"/>
                  </a:lnTo>
                  <a:lnTo>
                    <a:pt x="1725" y="745"/>
                  </a:lnTo>
                  <a:lnTo>
                    <a:pt x="1722" y="745"/>
                  </a:lnTo>
                  <a:lnTo>
                    <a:pt x="1718" y="744"/>
                  </a:lnTo>
                  <a:lnTo>
                    <a:pt x="1715" y="744"/>
                  </a:lnTo>
                  <a:lnTo>
                    <a:pt x="1711" y="743"/>
                  </a:lnTo>
                  <a:lnTo>
                    <a:pt x="1708" y="743"/>
                  </a:lnTo>
                  <a:lnTo>
                    <a:pt x="1704" y="743"/>
                  </a:lnTo>
                  <a:lnTo>
                    <a:pt x="1700" y="742"/>
                  </a:lnTo>
                  <a:lnTo>
                    <a:pt x="1697" y="742"/>
                  </a:lnTo>
                  <a:lnTo>
                    <a:pt x="1694" y="741"/>
                  </a:lnTo>
                  <a:lnTo>
                    <a:pt x="1691" y="741"/>
                  </a:lnTo>
                  <a:lnTo>
                    <a:pt x="1687" y="741"/>
                  </a:lnTo>
                  <a:lnTo>
                    <a:pt x="1683" y="740"/>
                  </a:lnTo>
                  <a:lnTo>
                    <a:pt x="1680" y="740"/>
                  </a:lnTo>
                  <a:lnTo>
                    <a:pt x="1676" y="739"/>
                  </a:lnTo>
                  <a:lnTo>
                    <a:pt x="1673" y="739"/>
                  </a:lnTo>
                  <a:lnTo>
                    <a:pt x="1669" y="739"/>
                  </a:lnTo>
                  <a:lnTo>
                    <a:pt x="1666" y="738"/>
                  </a:lnTo>
                  <a:lnTo>
                    <a:pt x="1662" y="737"/>
                  </a:lnTo>
                  <a:lnTo>
                    <a:pt x="1659" y="737"/>
                  </a:lnTo>
                  <a:lnTo>
                    <a:pt x="1655" y="737"/>
                  </a:lnTo>
                  <a:lnTo>
                    <a:pt x="1651" y="736"/>
                  </a:lnTo>
                  <a:lnTo>
                    <a:pt x="1648" y="735"/>
                  </a:lnTo>
                  <a:lnTo>
                    <a:pt x="1644" y="735"/>
                  </a:lnTo>
                  <a:lnTo>
                    <a:pt x="1641" y="734"/>
                  </a:lnTo>
                  <a:lnTo>
                    <a:pt x="1637" y="733"/>
                  </a:lnTo>
                  <a:lnTo>
                    <a:pt x="1634" y="733"/>
                  </a:lnTo>
                  <a:lnTo>
                    <a:pt x="1630" y="733"/>
                  </a:lnTo>
                  <a:lnTo>
                    <a:pt x="1626" y="732"/>
                  </a:lnTo>
                  <a:lnTo>
                    <a:pt x="1624" y="731"/>
                  </a:lnTo>
                  <a:lnTo>
                    <a:pt x="1620" y="731"/>
                  </a:lnTo>
                  <a:lnTo>
                    <a:pt x="1617" y="730"/>
                  </a:lnTo>
                  <a:lnTo>
                    <a:pt x="1613" y="729"/>
                  </a:lnTo>
                  <a:lnTo>
                    <a:pt x="1610" y="729"/>
                  </a:lnTo>
                  <a:lnTo>
                    <a:pt x="1606" y="728"/>
                  </a:lnTo>
                  <a:lnTo>
                    <a:pt x="1602" y="728"/>
                  </a:lnTo>
                  <a:lnTo>
                    <a:pt x="1599" y="727"/>
                  </a:lnTo>
                  <a:lnTo>
                    <a:pt x="1595" y="726"/>
                  </a:lnTo>
                  <a:lnTo>
                    <a:pt x="1592" y="725"/>
                  </a:lnTo>
                  <a:lnTo>
                    <a:pt x="1588" y="724"/>
                  </a:lnTo>
                  <a:lnTo>
                    <a:pt x="1585" y="724"/>
                  </a:lnTo>
                  <a:lnTo>
                    <a:pt x="1581" y="723"/>
                  </a:lnTo>
                  <a:lnTo>
                    <a:pt x="1577" y="722"/>
                  </a:lnTo>
                  <a:lnTo>
                    <a:pt x="1574" y="722"/>
                  </a:lnTo>
                  <a:lnTo>
                    <a:pt x="1570" y="720"/>
                  </a:lnTo>
                  <a:lnTo>
                    <a:pt x="1567" y="720"/>
                  </a:lnTo>
                  <a:lnTo>
                    <a:pt x="1563" y="719"/>
                  </a:lnTo>
                  <a:lnTo>
                    <a:pt x="1560" y="718"/>
                  </a:lnTo>
                  <a:lnTo>
                    <a:pt x="1557" y="717"/>
                  </a:lnTo>
                  <a:lnTo>
                    <a:pt x="1553" y="716"/>
                  </a:lnTo>
                  <a:lnTo>
                    <a:pt x="1550" y="715"/>
                  </a:lnTo>
                  <a:lnTo>
                    <a:pt x="1546" y="714"/>
                  </a:lnTo>
                  <a:lnTo>
                    <a:pt x="1543" y="713"/>
                  </a:lnTo>
                  <a:lnTo>
                    <a:pt x="1539" y="712"/>
                  </a:lnTo>
                  <a:lnTo>
                    <a:pt x="1536" y="711"/>
                  </a:lnTo>
                  <a:lnTo>
                    <a:pt x="1532" y="710"/>
                  </a:lnTo>
                  <a:lnTo>
                    <a:pt x="1528" y="709"/>
                  </a:lnTo>
                  <a:lnTo>
                    <a:pt x="1525" y="707"/>
                  </a:lnTo>
                  <a:lnTo>
                    <a:pt x="1521" y="707"/>
                  </a:lnTo>
                  <a:lnTo>
                    <a:pt x="1518" y="705"/>
                  </a:lnTo>
                  <a:lnTo>
                    <a:pt x="1514" y="704"/>
                  </a:lnTo>
                  <a:lnTo>
                    <a:pt x="1511" y="703"/>
                  </a:lnTo>
                  <a:lnTo>
                    <a:pt x="1507" y="701"/>
                  </a:lnTo>
                  <a:lnTo>
                    <a:pt x="1503" y="700"/>
                  </a:lnTo>
                  <a:lnTo>
                    <a:pt x="1501" y="699"/>
                  </a:lnTo>
                  <a:lnTo>
                    <a:pt x="1497" y="697"/>
                  </a:lnTo>
                  <a:lnTo>
                    <a:pt x="1494" y="696"/>
                  </a:lnTo>
                  <a:lnTo>
                    <a:pt x="1490" y="695"/>
                  </a:lnTo>
                  <a:lnTo>
                    <a:pt x="1487" y="694"/>
                  </a:lnTo>
                  <a:lnTo>
                    <a:pt x="1483" y="692"/>
                  </a:lnTo>
                  <a:lnTo>
                    <a:pt x="1479" y="691"/>
                  </a:lnTo>
                  <a:lnTo>
                    <a:pt x="1476" y="690"/>
                  </a:lnTo>
                  <a:lnTo>
                    <a:pt x="1472" y="688"/>
                  </a:lnTo>
                  <a:lnTo>
                    <a:pt x="1469" y="686"/>
                  </a:lnTo>
                  <a:lnTo>
                    <a:pt x="1465" y="685"/>
                  </a:lnTo>
                  <a:lnTo>
                    <a:pt x="1462" y="683"/>
                  </a:lnTo>
                  <a:lnTo>
                    <a:pt x="1458" y="682"/>
                  </a:lnTo>
                  <a:lnTo>
                    <a:pt x="1454" y="680"/>
                  </a:lnTo>
                  <a:lnTo>
                    <a:pt x="1451" y="678"/>
                  </a:lnTo>
                  <a:lnTo>
                    <a:pt x="1447" y="677"/>
                  </a:lnTo>
                  <a:lnTo>
                    <a:pt x="1445" y="675"/>
                  </a:lnTo>
                  <a:lnTo>
                    <a:pt x="1441" y="674"/>
                  </a:lnTo>
                  <a:lnTo>
                    <a:pt x="1438" y="672"/>
                  </a:lnTo>
                  <a:lnTo>
                    <a:pt x="1434" y="670"/>
                  </a:lnTo>
                  <a:lnTo>
                    <a:pt x="1430" y="669"/>
                  </a:lnTo>
                  <a:lnTo>
                    <a:pt x="1427" y="667"/>
                  </a:lnTo>
                  <a:lnTo>
                    <a:pt x="1423" y="665"/>
                  </a:lnTo>
                  <a:lnTo>
                    <a:pt x="1420" y="663"/>
                  </a:lnTo>
                  <a:lnTo>
                    <a:pt x="1416" y="661"/>
                  </a:lnTo>
                  <a:lnTo>
                    <a:pt x="1413" y="659"/>
                  </a:lnTo>
                  <a:lnTo>
                    <a:pt x="1409" y="657"/>
                  </a:lnTo>
                  <a:lnTo>
                    <a:pt x="1405" y="655"/>
                  </a:lnTo>
                  <a:lnTo>
                    <a:pt x="1402" y="653"/>
                  </a:lnTo>
                  <a:lnTo>
                    <a:pt x="1398" y="651"/>
                  </a:lnTo>
                  <a:lnTo>
                    <a:pt x="1395" y="649"/>
                  </a:lnTo>
                  <a:lnTo>
                    <a:pt x="1391" y="646"/>
                  </a:lnTo>
                  <a:lnTo>
                    <a:pt x="1388" y="644"/>
                  </a:lnTo>
                  <a:lnTo>
                    <a:pt x="1384" y="642"/>
                  </a:lnTo>
                  <a:lnTo>
                    <a:pt x="1380" y="641"/>
                  </a:lnTo>
                  <a:lnTo>
                    <a:pt x="1377" y="638"/>
                  </a:lnTo>
                  <a:lnTo>
                    <a:pt x="1373" y="636"/>
                  </a:lnTo>
                  <a:lnTo>
                    <a:pt x="1371" y="633"/>
                  </a:lnTo>
                  <a:lnTo>
                    <a:pt x="1367" y="631"/>
                  </a:lnTo>
                  <a:lnTo>
                    <a:pt x="1364" y="629"/>
                  </a:lnTo>
                  <a:lnTo>
                    <a:pt x="1360" y="626"/>
                  </a:lnTo>
                  <a:lnTo>
                    <a:pt x="1356" y="623"/>
                  </a:lnTo>
                  <a:lnTo>
                    <a:pt x="1353" y="621"/>
                  </a:lnTo>
                  <a:lnTo>
                    <a:pt x="1349" y="619"/>
                  </a:lnTo>
                  <a:lnTo>
                    <a:pt x="1346" y="616"/>
                  </a:lnTo>
                  <a:lnTo>
                    <a:pt x="1342" y="614"/>
                  </a:lnTo>
                  <a:lnTo>
                    <a:pt x="1339" y="611"/>
                  </a:lnTo>
                  <a:lnTo>
                    <a:pt x="1335" y="608"/>
                  </a:lnTo>
                  <a:lnTo>
                    <a:pt x="1331" y="606"/>
                  </a:lnTo>
                  <a:lnTo>
                    <a:pt x="1328" y="603"/>
                  </a:lnTo>
                  <a:lnTo>
                    <a:pt x="1324" y="601"/>
                  </a:lnTo>
                  <a:lnTo>
                    <a:pt x="1321" y="597"/>
                  </a:lnTo>
                  <a:lnTo>
                    <a:pt x="1317" y="595"/>
                  </a:lnTo>
                  <a:lnTo>
                    <a:pt x="1314" y="592"/>
                  </a:lnTo>
                  <a:lnTo>
                    <a:pt x="1311" y="589"/>
                  </a:lnTo>
                  <a:lnTo>
                    <a:pt x="1307" y="586"/>
                  </a:lnTo>
                  <a:lnTo>
                    <a:pt x="1304" y="583"/>
                  </a:lnTo>
                  <a:lnTo>
                    <a:pt x="1300" y="580"/>
                  </a:lnTo>
                  <a:lnTo>
                    <a:pt x="1297" y="577"/>
                  </a:lnTo>
                  <a:lnTo>
                    <a:pt x="1293" y="574"/>
                  </a:lnTo>
                  <a:lnTo>
                    <a:pt x="1290" y="571"/>
                  </a:lnTo>
                  <a:lnTo>
                    <a:pt x="1286" y="568"/>
                  </a:lnTo>
                  <a:lnTo>
                    <a:pt x="1282" y="565"/>
                  </a:lnTo>
                  <a:lnTo>
                    <a:pt x="1279" y="561"/>
                  </a:lnTo>
                  <a:lnTo>
                    <a:pt x="1275" y="559"/>
                  </a:lnTo>
                  <a:lnTo>
                    <a:pt x="1272" y="555"/>
                  </a:lnTo>
                  <a:lnTo>
                    <a:pt x="1268" y="552"/>
                  </a:lnTo>
                  <a:lnTo>
                    <a:pt x="1265" y="548"/>
                  </a:lnTo>
                  <a:lnTo>
                    <a:pt x="1261" y="545"/>
                  </a:lnTo>
                  <a:lnTo>
                    <a:pt x="1257" y="542"/>
                  </a:lnTo>
                  <a:lnTo>
                    <a:pt x="1255" y="538"/>
                  </a:lnTo>
                  <a:lnTo>
                    <a:pt x="1251" y="535"/>
                  </a:lnTo>
                  <a:lnTo>
                    <a:pt x="1248" y="531"/>
                  </a:lnTo>
                  <a:lnTo>
                    <a:pt x="1244" y="528"/>
                  </a:lnTo>
                  <a:lnTo>
                    <a:pt x="1241" y="524"/>
                  </a:lnTo>
                  <a:lnTo>
                    <a:pt x="1237" y="521"/>
                  </a:lnTo>
                  <a:lnTo>
                    <a:pt x="1233" y="518"/>
                  </a:lnTo>
                  <a:lnTo>
                    <a:pt x="1230" y="514"/>
                  </a:lnTo>
                  <a:lnTo>
                    <a:pt x="1226" y="510"/>
                  </a:lnTo>
                  <a:lnTo>
                    <a:pt x="1223" y="506"/>
                  </a:lnTo>
                  <a:lnTo>
                    <a:pt x="1219" y="502"/>
                  </a:lnTo>
                  <a:lnTo>
                    <a:pt x="1216" y="499"/>
                  </a:lnTo>
                  <a:lnTo>
                    <a:pt x="1212" y="495"/>
                  </a:lnTo>
                  <a:lnTo>
                    <a:pt x="1208" y="491"/>
                  </a:lnTo>
                  <a:lnTo>
                    <a:pt x="1205" y="487"/>
                  </a:lnTo>
                  <a:lnTo>
                    <a:pt x="1201" y="483"/>
                  </a:lnTo>
                  <a:lnTo>
                    <a:pt x="1198" y="480"/>
                  </a:lnTo>
                  <a:lnTo>
                    <a:pt x="1194" y="476"/>
                  </a:lnTo>
                  <a:lnTo>
                    <a:pt x="1191" y="472"/>
                  </a:lnTo>
                  <a:lnTo>
                    <a:pt x="1188" y="468"/>
                  </a:lnTo>
                  <a:lnTo>
                    <a:pt x="1184" y="464"/>
                  </a:lnTo>
                  <a:lnTo>
                    <a:pt x="1181" y="460"/>
                  </a:lnTo>
                  <a:lnTo>
                    <a:pt x="1177" y="455"/>
                  </a:lnTo>
                  <a:lnTo>
                    <a:pt x="1174" y="451"/>
                  </a:lnTo>
                  <a:lnTo>
                    <a:pt x="1170" y="448"/>
                  </a:lnTo>
                  <a:lnTo>
                    <a:pt x="1167" y="444"/>
                  </a:lnTo>
                  <a:lnTo>
                    <a:pt x="1163" y="439"/>
                  </a:lnTo>
                  <a:lnTo>
                    <a:pt x="1159" y="435"/>
                  </a:lnTo>
                  <a:lnTo>
                    <a:pt x="1156" y="430"/>
                  </a:lnTo>
                  <a:lnTo>
                    <a:pt x="1152" y="427"/>
                  </a:lnTo>
                  <a:lnTo>
                    <a:pt x="1149" y="422"/>
                  </a:lnTo>
                  <a:lnTo>
                    <a:pt x="1145" y="418"/>
                  </a:lnTo>
                  <a:lnTo>
                    <a:pt x="1142" y="413"/>
                  </a:lnTo>
                  <a:lnTo>
                    <a:pt x="1138" y="409"/>
                  </a:lnTo>
                  <a:lnTo>
                    <a:pt x="1135" y="405"/>
                  </a:lnTo>
                  <a:lnTo>
                    <a:pt x="1131" y="400"/>
                  </a:lnTo>
                  <a:lnTo>
                    <a:pt x="1127" y="396"/>
                  </a:lnTo>
                  <a:lnTo>
                    <a:pt x="1124" y="392"/>
                  </a:lnTo>
                  <a:lnTo>
                    <a:pt x="1121" y="387"/>
                  </a:lnTo>
                  <a:lnTo>
                    <a:pt x="1118" y="383"/>
                  </a:lnTo>
                  <a:lnTo>
                    <a:pt x="1114" y="379"/>
                  </a:lnTo>
                  <a:lnTo>
                    <a:pt x="1110" y="374"/>
                  </a:lnTo>
                  <a:lnTo>
                    <a:pt x="1107" y="370"/>
                  </a:lnTo>
                  <a:lnTo>
                    <a:pt x="1103" y="365"/>
                  </a:lnTo>
                  <a:lnTo>
                    <a:pt x="1100" y="360"/>
                  </a:lnTo>
                  <a:lnTo>
                    <a:pt x="1096" y="356"/>
                  </a:lnTo>
                  <a:lnTo>
                    <a:pt x="1093" y="352"/>
                  </a:lnTo>
                  <a:lnTo>
                    <a:pt x="1089" y="347"/>
                  </a:lnTo>
                  <a:lnTo>
                    <a:pt x="1085" y="343"/>
                  </a:lnTo>
                  <a:lnTo>
                    <a:pt x="1082" y="338"/>
                  </a:lnTo>
                  <a:lnTo>
                    <a:pt x="1078" y="334"/>
                  </a:lnTo>
                  <a:lnTo>
                    <a:pt x="1075" y="329"/>
                  </a:lnTo>
                  <a:lnTo>
                    <a:pt x="1071" y="325"/>
                  </a:lnTo>
                  <a:lnTo>
                    <a:pt x="1068" y="320"/>
                  </a:lnTo>
                  <a:lnTo>
                    <a:pt x="1065" y="315"/>
                  </a:lnTo>
                  <a:lnTo>
                    <a:pt x="1061" y="311"/>
                  </a:lnTo>
                  <a:lnTo>
                    <a:pt x="1058" y="306"/>
                  </a:lnTo>
                  <a:lnTo>
                    <a:pt x="1054" y="302"/>
                  </a:lnTo>
                  <a:lnTo>
                    <a:pt x="1051" y="297"/>
                  </a:lnTo>
                  <a:lnTo>
                    <a:pt x="1047" y="292"/>
                  </a:lnTo>
                  <a:lnTo>
                    <a:pt x="1044" y="288"/>
                  </a:lnTo>
                  <a:lnTo>
                    <a:pt x="1040" y="283"/>
                  </a:lnTo>
                  <a:lnTo>
                    <a:pt x="1036" y="279"/>
                  </a:lnTo>
                  <a:lnTo>
                    <a:pt x="1033" y="274"/>
                  </a:lnTo>
                  <a:lnTo>
                    <a:pt x="1029" y="270"/>
                  </a:lnTo>
                  <a:lnTo>
                    <a:pt x="1026" y="265"/>
                  </a:lnTo>
                  <a:lnTo>
                    <a:pt x="1022" y="260"/>
                  </a:lnTo>
                  <a:lnTo>
                    <a:pt x="1019" y="256"/>
                  </a:lnTo>
                  <a:lnTo>
                    <a:pt x="1015" y="251"/>
                  </a:lnTo>
                  <a:lnTo>
                    <a:pt x="1012" y="247"/>
                  </a:lnTo>
                  <a:lnTo>
                    <a:pt x="1008" y="242"/>
                  </a:lnTo>
                  <a:lnTo>
                    <a:pt x="1005" y="237"/>
                  </a:lnTo>
                  <a:lnTo>
                    <a:pt x="1002" y="233"/>
                  </a:lnTo>
                  <a:lnTo>
                    <a:pt x="998" y="229"/>
                  </a:lnTo>
                  <a:lnTo>
                    <a:pt x="995" y="224"/>
                  </a:lnTo>
                  <a:lnTo>
                    <a:pt x="991" y="220"/>
                  </a:lnTo>
                  <a:lnTo>
                    <a:pt x="987" y="215"/>
                  </a:lnTo>
                  <a:lnTo>
                    <a:pt x="984" y="211"/>
                  </a:lnTo>
                  <a:lnTo>
                    <a:pt x="980" y="207"/>
                  </a:lnTo>
                  <a:lnTo>
                    <a:pt x="977" y="202"/>
                  </a:lnTo>
                  <a:lnTo>
                    <a:pt x="973" y="198"/>
                  </a:lnTo>
                  <a:lnTo>
                    <a:pt x="970" y="194"/>
                  </a:lnTo>
                  <a:lnTo>
                    <a:pt x="966" y="189"/>
                  </a:lnTo>
                  <a:lnTo>
                    <a:pt x="963" y="185"/>
                  </a:lnTo>
                  <a:lnTo>
                    <a:pt x="959" y="181"/>
                  </a:lnTo>
                  <a:lnTo>
                    <a:pt x="955" y="176"/>
                  </a:lnTo>
                  <a:lnTo>
                    <a:pt x="952" y="172"/>
                  </a:lnTo>
                  <a:lnTo>
                    <a:pt x="948" y="168"/>
                  </a:lnTo>
                  <a:lnTo>
                    <a:pt x="945" y="164"/>
                  </a:lnTo>
                  <a:lnTo>
                    <a:pt x="941" y="160"/>
                  </a:lnTo>
                  <a:lnTo>
                    <a:pt x="938" y="156"/>
                  </a:lnTo>
                  <a:lnTo>
                    <a:pt x="935" y="151"/>
                  </a:lnTo>
                  <a:lnTo>
                    <a:pt x="931" y="147"/>
                  </a:lnTo>
                  <a:lnTo>
                    <a:pt x="928" y="143"/>
                  </a:lnTo>
                  <a:lnTo>
                    <a:pt x="924" y="139"/>
                  </a:lnTo>
                  <a:lnTo>
                    <a:pt x="921" y="135"/>
                  </a:lnTo>
                  <a:lnTo>
                    <a:pt x="917" y="132"/>
                  </a:lnTo>
                  <a:lnTo>
                    <a:pt x="913" y="128"/>
                  </a:lnTo>
                  <a:lnTo>
                    <a:pt x="910" y="124"/>
                  </a:lnTo>
                  <a:lnTo>
                    <a:pt x="906" y="120"/>
                  </a:lnTo>
                  <a:lnTo>
                    <a:pt x="903" y="116"/>
                  </a:lnTo>
                  <a:lnTo>
                    <a:pt x="899" y="113"/>
                  </a:lnTo>
                  <a:lnTo>
                    <a:pt x="896" y="109"/>
                  </a:lnTo>
                  <a:lnTo>
                    <a:pt x="892" y="106"/>
                  </a:lnTo>
                  <a:lnTo>
                    <a:pt x="889" y="102"/>
                  </a:lnTo>
                  <a:lnTo>
                    <a:pt x="885" y="99"/>
                  </a:lnTo>
                  <a:lnTo>
                    <a:pt x="881" y="95"/>
                  </a:lnTo>
                  <a:lnTo>
                    <a:pt x="878" y="92"/>
                  </a:lnTo>
                  <a:lnTo>
                    <a:pt x="875" y="88"/>
                  </a:lnTo>
                  <a:lnTo>
                    <a:pt x="872" y="85"/>
                  </a:lnTo>
                  <a:lnTo>
                    <a:pt x="868" y="82"/>
                  </a:lnTo>
                  <a:lnTo>
                    <a:pt x="864" y="79"/>
                  </a:lnTo>
                  <a:lnTo>
                    <a:pt x="861" y="75"/>
                  </a:lnTo>
                  <a:lnTo>
                    <a:pt x="857" y="73"/>
                  </a:lnTo>
                  <a:lnTo>
                    <a:pt x="854" y="69"/>
                  </a:lnTo>
                  <a:lnTo>
                    <a:pt x="850" y="66"/>
                  </a:lnTo>
                  <a:lnTo>
                    <a:pt x="847" y="63"/>
                  </a:lnTo>
                  <a:lnTo>
                    <a:pt x="843" y="60"/>
                  </a:lnTo>
                  <a:lnTo>
                    <a:pt x="840" y="58"/>
                  </a:lnTo>
                  <a:lnTo>
                    <a:pt x="836" y="55"/>
                  </a:lnTo>
                  <a:lnTo>
                    <a:pt x="832" y="52"/>
                  </a:lnTo>
                  <a:lnTo>
                    <a:pt x="829" y="50"/>
                  </a:lnTo>
                  <a:lnTo>
                    <a:pt x="825" y="47"/>
                  </a:lnTo>
                  <a:lnTo>
                    <a:pt x="822" y="44"/>
                  </a:lnTo>
                  <a:lnTo>
                    <a:pt x="819" y="42"/>
                  </a:lnTo>
                  <a:lnTo>
                    <a:pt x="815" y="40"/>
                  </a:lnTo>
                  <a:lnTo>
                    <a:pt x="812" y="37"/>
                  </a:lnTo>
                  <a:lnTo>
                    <a:pt x="808" y="35"/>
                  </a:lnTo>
                  <a:lnTo>
                    <a:pt x="805" y="33"/>
                  </a:lnTo>
                  <a:lnTo>
                    <a:pt x="801" y="31"/>
                  </a:lnTo>
                  <a:lnTo>
                    <a:pt x="798" y="29"/>
                  </a:lnTo>
                  <a:lnTo>
                    <a:pt x="794" y="27"/>
                  </a:lnTo>
                  <a:lnTo>
                    <a:pt x="790" y="25"/>
                  </a:lnTo>
                  <a:lnTo>
                    <a:pt x="787" y="23"/>
                  </a:lnTo>
                  <a:lnTo>
                    <a:pt x="783" y="21"/>
                  </a:lnTo>
                  <a:lnTo>
                    <a:pt x="780" y="20"/>
                  </a:lnTo>
                  <a:lnTo>
                    <a:pt x="776" y="18"/>
                  </a:lnTo>
                  <a:lnTo>
                    <a:pt x="773" y="16"/>
                  </a:lnTo>
                  <a:lnTo>
                    <a:pt x="769" y="14"/>
                  </a:lnTo>
                  <a:lnTo>
                    <a:pt x="766" y="13"/>
                  </a:lnTo>
                  <a:lnTo>
                    <a:pt x="762" y="12"/>
                  </a:lnTo>
                  <a:lnTo>
                    <a:pt x="758" y="10"/>
                  </a:lnTo>
                  <a:lnTo>
                    <a:pt x="755" y="9"/>
                  </a:lnTo>
                  <a:lnTo>
                    <a:pt x="752" y="8"/>
                  </a:lnTo>
                  <a:lnTo>
                    <a:pt x="749" y="7"/>
                  </a:lnTo>
                  <a:lnTo>
                    <a:pt x="745" y="6"/>
                  </a:lnTo>
                  <a:lnTo>
                    <a:pt x="741" y="5"/>
                  </a:lnTo>
                  <a:lnTo>
                    <a:pt x="738" y="4"/>
                  </a:lnTo>
                  <a:lnTo>
                    <a:pt x="734" y="3"/>
                  </a:lnTo>
                  <a:lnTo>
                    <a:pt x="731" y="3"/>
                  </a:lnTo>
                  <a:lnTo>
                    <a:pt x="727" y="2"/>
                  </a:lnTo>
                  <a:lnTo>
                    <a:pt x="724" y="1"/>
                  </a:lnTo>
                  <a:lnTo>
                    <a:pt x="720" y="1"/>
                  </a:lnTo>
                  <a:lnTo>
                    <a:pt x="717" y="1"/>
                  </a:lnTo>
                  <a:lnTo>
                    <a:pt x="713" y="1"/>
                  </a:lnTo>
                  <a:lnTo>
                    <a:pt x="709" y="0"/>
                  </a:lnTo>
                  <a:lnTo>
                    <a:pt x="706" y="0"/>
                  </a:lnTo>
                  <a:lnTo>
                    <a:pt x="702" y="0"/>
                  </a:lnTo>
                  <a:lnTo>
                    <a:pt x="699" y="0"/>
                  </a:lnTo>
                  <a:lnTo>
                    <a:pt x="695" y="0"/>
                  </a:lnTo>
                  <a:lnTo>
                    <a:pt x="692" y="0"/>
                  </a:lnTo>
                  <a:lnTo>
                    <a:pt x="688" y="0"/>
                  </a:lnTo>
                  <a:lnTo>
                    <a:pt x="685" y="1"/>
                  </a:lnTo>
                  <a:lnTo>
                    <a:pt x="682" y="1"/>
                  </a:lnTo>
                  <a:lnTo>
                    <a:pt x="678" y="1"/>
                  </a:lnTo>
                  <a:lnTo>
                    <a:pt x="675" y="1"/>
                  </a:lnTo>
                  <a:lnTo>
                    <a:pt x="671" y="2"/>
                  </a:lnTo>
                  <a:lnTo>
                    <a:pt x="668" y="3"/>
                  </a:lnTo>
                  <a:lnTo>
                    <a:pt x="664" y="3"/>
                  </a:lnTo>
                  <a:lnTo>
                    <a:pt x="660" y="4"/>
                  </a:lnTo>
                  <a:lnTo>
                    <a:pt x="657" y="5"/>
                  </a:lnTo>
                  <a:lnTo>
                    <a:pt x="653" y="6"/>
                  </a:lnTo>
                  <a:lnTo>
                    <a:pt x="650" y="7"/>
                  </a:lnTo>
                  <a:lnTo>
                    <a:pt x="646" y="8"/>
                  </a:lnTo>
                  <a:lnTo>
                    <a:pt x="643" y="9"/>
                  </a:lnTo>
                  <a:lnTo>
                    <a:pt x="639" y="10"/>
                  </a:lnTo>
                  <a:lnTo>
                    <a:pt x="635" y="12"/>
                  </a:lnTo>
                  <a:lnTo>
                    <a:pt x="632" y="13"/>
                  </a:lnTo>
                  <a:lnTo>
                    <a:pt x="629" y="14"/>
                  </a:lnTo>
                  <a:lnTo>
                    <a:pt x="626" y="16"/>
                  </a:lnTo>
                  <a:lnTo>
                    <a:pt x="622" y="18"/>
                  </a:lnTo>
                  <a:lnTo>
                    <a:pt x="618" y="20"/>
                  </a:lnTo>
                  <a:lnTo>
                    <a:pt x="615" y="21"/>
                  </a:lnTo>
                  <a:lnTo>
                    <a:pt x="611" y="23"/>
                  </a:lnTo>
                  <a:lnTo>
                    <a:pt x="608" y="25"/>
                  </a:lnTo>
                  <a:lnTo>
                    <a:pt x="604" y="27"/>
                  </a:lnTo>
                  <a:lnTo>
                    <a:pt x="601" y="29"/>
                  </a:lnTo>
                  <a:lnTo>
                    <a:pt x="597" y="31"/>
                  </a:lnTo>
                  <a:lnTo>
                    <a:pt x="594" y="33"/>
                  </a:lnTo>
                  <a:lnTo>
                    <a:pt x="590" y="35"/>
                  </a:lnTo>
                  <a:lnTo>
                    <a:pt x="586" y="37"/>
                  </a:lnTo>
                  <a:lnTo>
                    <a:pt x="583" y="40"/>
                  </a:lnTo>
                  <a:lnTo>
                    <a:pt x="579" y="42"/>
                  </a:lnTo>
                  <a:lnTo>
                    <a:pt x="576" y="44"/>
                  </a:lnTo>
                  <a:lnTo>
                    <a:pt x="572" y="47"/>
                  </a:lnTo>
                  <a:lnTo>
                    <a:pt x="569" y="50"/>
                  </a:lnTo>
                  <a:lnTo>
                    <a:pt x="566" y="52"/>
                  </a:lnTo>
                  <a:lnTo>
                    <a:pt x="562" y="55"/>
                  </a:lnTo>
                  <a:lnTo>
                    <a:pt x="559" y="58"/>
                  </a:lnTo>
                  <a:lnTo>
                    <a:pt x="555" y="60"/>
                  </a:lnTo>
                  <a:lnTo>
                    <a:pt x="552" y="63"/>
                  </a:lnTo>
                  <a:lnTo>
                    <a:pt x="548" y="66"/>
                  </a:lnTo>
                  <a:lnTo>
                    <a:pt x="545" y="69"/>
                  </a:lnTo>
                  <a:lnTo>
                    <a:pt x="541" y="73"/>
                  </a:lnTo>
                  <a:lnTo>
                    <a:pt x="537" y="75"/>
                  </a:lnTo>
                  <a:lnTo>
                    <a:pt x="534" y="79"/>
                  </a:lnTo>
                  <a:lnTo>
                    <a:pt x="530" y="82"/>
                  </a:lnTo>
                  <a:lnTo>
                    <a:pt x="527" y="85"/>
                  </a:lnTo>
                  <a:lnTo>
                    <a:pt x="523" y="88"/>
                  </a:lnTo>
                  <a:lnTo>
                    <a:pt x="520" y="92"/>
                  </a:lnTo>
                  <a:lnTo>
                    <a:pt x="516" y="95"/>
                  </a:lnTo>
                  <a:lnTo>
                    <a:pt x="512" y="99"/>
                  </a:lnTo>
                  <a:lnTo>
                    <a:pt x="509" y="102"/>
                  </a:lnTo>
                  <a:lnTo>
                    <a:pt x="505" y="106"/>
                  </a:lnTo>
                  <a:lnTo>
                    <a:pt x="502" y="109"/>
                  </a:lnTo>
                  <a:lnTo>
                    <a:pt x="499" y="113"/>
                  </a:lnTo>
                  <a:lnTo>
                    <a:pt x="496" y="116"/>
                  </a:lnTo>
                  <a:lnTo>
                    <a:pt x="492" y="120"/>
                  </a:lnTo>
                  <a:lnTo>
                    <a:pt x="488" y="124"/>
                  </a:lnTo>
                  <a:lnTo>
                    <a:pt x="485" y="128"/>
                  </a:lnTo>
                  <a:lnTo>
                    <a:pt x="481" y="132"/>
                  </a:lnTo>
                  <a:lnTo>
                    <a:pt x="478" y="135"/>
                  </a:lnTo>
                  <a:lnTo>
                    <a:pt x="474" y="139"/>
                  </a:lnTo>
                  <a:lnTo>
                    <a:pt x="471" y="143"/>
                  </a:lnTo>
                  <a:lnTo>
                    <a:pt x="467" y="147"/>
                  </a:lnTo>
                  <a:lnTo>
                    <a:pt x="463" y="151"/>
                  </a:lnTo>
                  <a:lnTo>
                    <a:pt x="460" y="156"/>
                  </a:lnTo>
                  <a:lnTo>
                    <a:pt x="456" y="160"/>
                  </a:lnTo>
                  <a:lnTo>
                    <a:pt x="453" y="164"/>
                  </a:lnTo>
                  <a:lnTo>
                    <a:pt x="449" y="168"/>
                  </a:lnTo>
                  <a:lnTo>
                    <a:pt x="446" y="172"/>
                  </a:lnTo>
                  <a:lnTo>
                    <a:pt x="442" y="176"/>
                  </a:lnTo>
                  <a:lnTo>
                    <a:pt x="439" y="181"/>
                  </a:lnTo>
                  <a:lnTo>
                    <a:pt x="436" y="185"/>
                  </a:lnTo>
                  <a:lnTo>
                    <a:pt x="432" y="189"/>
                  </a:lnTo>
                  <a:lnTo>
                    <a:pt x="429" y="194"/>
                  </a:lnTo>
                  <a:lnTo>
                    <a:pt x="425" y="198"/>
                  </a:lnTo>
                  <a:lnTo>
                    <a:pt x="422" y="202"/>
                  </a:lnTo>
                  <a:lnTo>
                    <a:pt x="418" y="207"/>
                  </a:lnTo>
                  <a:lnTo>
                    <a:pt x="414" y="211"/>
                  </a:lnTo>
                  <a:lnTo>
                    <a:pt x="411" y="215"/>
                  </a:lnTo>
                  <a:lnTo>
                    <a:pt x="407" y="220"/>
                  </a:lnTo>
                  <a:lnTo>
                    <a:pt x="404" y="224"/>
                  </a:lnTo>
                  <a:lnTo>
                    <a:pt x="400" y="229"/>
                  </a:lnTo>
                  <a:lnTo>
                    <a:pt x="397" y="233"/>
                  </a:lnTo>
                  <a:lnTo>
                    <a:pt x="393" y="237"/>
                  </a:lnTo>
                  <a:lnTo>
                    <a:pt x="389" y="242"/>
                  </a:lnTo>
                  <a:lnTo>
                    <a:pt x="386" y="247"/>
                  </a:lnTo>
                  <a:lnTo>
                    <a:pt x="383" y="251"/>
                  </a:lnTo>
                  <a:lnTo>
                    <a:pt x="380" y="256"/>
                  </a:lnTo>
                  <a:lnTo>
                    <a:pt x="376" y="260"/>
                  </a:lnTo>
                  <a:lnTo>
                    <a:pt x="373" y="265"/>
                  </a:lnTo>
                  <a:lnTo>
                    <a:pt x="369" y="270"/>
                  </a:lnTo>
                  <a:lnTo>
                    <a:pt x="365" y="274"/>
                  </a:lnTo>
                  <a:lnTo>
                    <a:pt x="362" y="279"/>
                  </a:lnTo>
                  <a:lnTo>
                    <a:pt x="358" y="283"/>
                  </a:lnTo>
                  <a:lnTo>
                    <a:pt x="355" y="288"/>
                  </a:lnTo>
                  <a:lnTo>
                    <a:pt x="351" y="292"/>
                  </a:lnTo>
                  <a:lnTo>
                    <a:pt x="348" y="297"/>
                  </a:lnTo>
                  <a:lnTo>
                    <a:pt x="344" y="302"/>
                  </a:lnTo>
                  <a:lnTo>
                    <a:pt x="340" y="306"/>
                  </a:lnTo>
                  <a:lnTo>
                    <a:pt x="337" y="311"/>
                  </a:lnTo>
                  <a:lnTo>
                    <a:pt x="333" y="315"/>
                  </a:lnTo>
                  <a:lnTo>
                    <a:pt x="330" y="320"/>
                  </a:lnTo>
                  <a:lnTo>
                    <a:pt x="326" y="325"/>
                  </a:lnTo>
                  <a:lnTo>
                    <a:pt x="323" y="329"/>
                  </a:lnTo>
                  <a:lnTo>
                    <a:pt x="319" y="334"/>
                  </a:lnTo>
                  <a:lnTo>
                    <a:pt x="316" y="338"/>
                  </a:lnTo>
                  <a:lnTo>
                    <a:pt x="313" y="343"/>
                  </a:lnTo>
                  <a:lnTo>
                    <a:pt x="309" y="347"/>
                  </a:lnTo>
                  <a:lnTo>
                    <a:pt x="306" y="352"/>
                  </a:lnTo>
                  <a:lnTo>
                    <a:pt x="302" y="356"/>
                  </a:lnTo>
                  <a:lnTo>
                    <a:pt x="299" y="360"/>
                  </a:lnTo>
                  <a:lnTo>
                    <a:pt x="295" y="365"/>
                  </a:lnTo>
                  <a:lnTo>
                    <a:pt x="291" y="370"/>
                  </a:lnTo>
                  <a:lnTo>
                    <a:pt x="288" y="374"/>
                  </a:lnTo>
                  <a:lnTo>
                    <a:pt x="284" y="379"/>
                  </a:lnTo>
                  <a:lnTo>
                    <a:pt x="281" y="383"/>
                  </a:lnTo>
                  <a:lnTo>
                    <a:pt x="277" y="387"/>
                  </a:lnTo>
                  <a:lnTo>
                    <a:pt x="274" y="392"/>
                  </a:lnTo>
                  <a:lnTo>
                    <a:pt x="270" y="396"/>
                  </a:lnTo>
                  <a:lnTo>
                    <a:pt x="266" y="400"/>
                  </a:lnTo>
                  <a:lnTo>
                    <a:pt x="263" y="405"/>
                  </a:lnTo>
                  <a:lnTo>
                    <a:pt x="259" y="409"/>
                  </a:lnTo>
                  <a:lnTo>
                    <a:pt x="256" y="413"/>
                  </a:lnTo>
                  <a:lnTo>
                    <a:pt x="252" y="418"/>
                  </a:lnTo>
                  <a:lnTo>
                    <a:pt x="250" y="422"/>
                  </a:lnTo>
                  <a:lnTo>
                    <a:pt x="246" y="427"/>
                  </a:lnTo>
                  <a:lnTo>
                    <a:pt x="242" y="430"/>
                  </a:lnTo>
                  <a:lnTo>
                    <a:pt x="239" y="435"/>
                  </a:lnTo>
                  <a:lnTo>
                    <a:pt x="235" y="439"/>
                  </a:lnTo>
                  <a:lnTo>
                    <a:pt x="232" y="444"/>
                  </a:lnTo>
                  <a:lnTo>
                    <a:pt x="228" y="448"/>
                  </a:lnTo>
                  <a:lnTo>
                    <a:pt x="225" y="451"/>
                  </a:lnTo>
                  <a:lnTo>
                    <a:pt x="221" y="455"/>
                  </a:lnTo>
                  <a:lnTo>
                    <a:pt x="217" y="460"/>
                  </a:lnTo>
                  <a:lnTo>
                    <a:pt x="214" y="464"/>
                  </a:lnTo>
                  <a:lnTo>
                    <a:pt x="210" y="468"/>
                  </a:lnTo>
                  <a:lnTo>
                    <a:pt x="207" y="472"/>
                  </a:lnTo>
                  <a:lnTo>
                    <a:pt x="203" y="476"/>
                  </a:lnTo>
                  <a:lnTo>
                    <a:pt x="200" y="480"/>
                  </a:lnTo>
                  <a:lnTo>
                    <a:pt x="196" y="483"/>
                  </a:lnTo>
                  <a:lnTo>
                    <a:pt x="193" y="487"/>
                  </a:lnTo>
                  <a:lnTo>
                    <a:pt x="190" y="491"/>
                  </a:lnTo>
                  <a:lnTo>
                    <a:pt x="186" y="495"/>
                  </a:lnTo>
                  <a:lnTo>
                    <a:pt x="183" y="499"/>
                  </a:lnTo>
                  <a:lnTo>
                    <a:pt x="179" y="502"/>
                  </a:lnTo>
                  <a:lnTo>
                    <a:pt x="176" y="506"/>
                  </a:lnTo>
                  <a:lnTo>
                    <a:pt x="172" y="510"/>
                  </a:lnTo>
                  <a:lnTo>
                    <a:pt x="168" y="514"/>
                  </a:lnTo>
                  <a:lnTo>
                    <a:pt x="165" y="518"/>
                  </a:lnTo>
                  <a:lnTo>
                    <a:pt x="161" y="521"/>
                  </a:lnTo>
                  <a:lnTo>
                    <a:pt x="158" y="524"/>
                  </a:lnTo>
                  <a:lnTo>
                    <a:pt x="154" y="528"/>
                  </a:lnTo>
                  <a:lnTo>
                    <a:pt x="151" y="531"/>
                  </a:lnTo>
                  <a:lnTo>
                    <a:pt x="147" y="535"/>
                  </a:lnTo>
                  <a:lnTo>
                    <a:pt x="143" y="538"/>
                  </a:lnTo>
                  <a:lnTo>
                    <a:pt x="140" y="542"/>
                  </a:lnTo>
                  <a:lnTo>
                    <a:pt x="136" y="545"/>
                  </a:lnTo>
                  <a:lnTo>
                    <a:pt x="134" y="548"/>
                  </a:lnTo>
                  <a:lnTo>
                    <a:pt x="130" y="552"/>
                  </a:lnTo>
                  <a:lnTo>
                    <a:pt x="127" y="555"/>
                  </a:lnTo>
                  <a:lnTo>
                    <a:pt x="123" y="559"/>
                  </a:lnTo>
                  <a:lnTo>
                    <a:pt x="119" y="561"/>
                  </a:lnTo>
                  <a:lnTo>
                    <a:pt x="116" y="565"/>
                  </a:lnTo>
                  <a:lnTo>
                    <a:pt x="112" y="568"/>
                  </a:lnTo>
                  <a:lnTo>
                    <a:pt x="109" y="571"/>
                  </a:lnTo>
                  <a:lnTo>
                    <a:pt x="105" y="574"/>
                  </a:lnTo>
                  <a:lnTo>
                    <a:pt x="102" y="577"/>
                  </a:lnTo>
                  <a:lnTo>
                    <a:pt x="98" y="580"/>
                  </a:lnTo>
                  <a:lnTo>
                    <a:pt x="94" y="583"/>
                  </a:lnTo>
                  <a:lnTo>
                    <a:pt x="91" y="586"/>
                  </a:lnTo>
                  <a:lnTo>
                    <a:pt x="87" y="589"/>
                  </a:lnTo>
                  <a:lnTo>
                    <a:pt x="84" y="592"/>
                  </a:lnTo>
                  <a:lnTo>
                    <a:pt x="80" y="595"/>
                  </a:lnTo>
                  <a:lnTo>
                    <a:pt x="77" y="597"/>
                  </a:lnTo>
                  <a:lnTo>
                    <a:pt x="73" y="601"/>
                  </a:lnTo>
                  <a:lnTo>
                    <a:pt x="70" y="603"/>
                  </a:lnTo>
                  <a:lnTo>
                    <a:pt x="66" y="606"/>
                  </a:lnTo>
                  <a:lnTo>
                    <a:pt x="62" y="608"/>
                  </a:lnTo>
                  <a:lnTo>
                    <a:pt x="60" y="611"/>
                  </a:lnTo>
                  <a:lnTo>
                    <a:pt x="56" y="614"/>
                  </a:lnTo>
                  <a:lnTo>
                    <a:pt x="53" y="616"/>
                  </a:lnTo>
                  <a:lnTo>
                    <a:pt x="49" y="619"/>
                  </a:lnTo>
                  <a:lnTo>
                    <a:pt x="45" y="621"/>
                  </a:lnTo>
                  <a:lnTo>
                    <a:pt x="42" y="623"/>
                  </a:lnTo>
                  <a:lnTo>
                    <a:pt x="38" y="626"/>
                  </a:lnTo>
                  <a:lnTo>
                    <a:pt x="35" y="629"/>
                  </a:lnTo>
                  <a:lnTo>
                    <a:pt x="31" y="631"/>
                  </a:lnTo>
                  <a:lnTo>
                    <a:pt x="28" y="633"/>
                  </a:lnTo>
                  <a:lnTo>
                    <a:pt x="24" y="636"/>
                  </a:lnTo>
                  <a:lnTo>
                    <a:pt x="20" y="638"/>
                  </a:lnTo>
                  <a:lnTo>
                    <a:pt x="17" y="641"/>
                  </a:lnTo>
                  <a:lnTo>
                    <a:pt x="13" y="642"/>
                  </a:lnTo>
                  <a:lnTo>
                    <a:pt x="10" y="644"/>
                  </a:lnTo>
                  <a:lnTo>
                    <a:pt x="6" y="646"/>
                  </a:lnTo>
                  <a:lnTo>
                    <a:pt x="4" y="649"/>
                  </a:lnTo>
                  <a:lnTo>
                    <a:pt x="0" y="651"/>
                  </a:lnTo>
                  <a:lnTo>
                    <a:pt x="0" y="755"/>
                  </a:lnTo>
                  <a:lnTo>
                    <a:pt x="4" y="755"/>
                  </a:lnTo>
                  <a:lnTo>
                    <a:pt x="6" y="755"/>
                  </a:lnTo>
                  <a:lnTo>
                    <a:pt x="10" y="755"/>
                  </a:lnTo>
                  <a:lnTo>
                    <a:pt x="13" y="755"/>
                  </a:lnTo>
                  <a:lnTo>
                    <a:pt x="17" y="755"/>
                  </a:lnTo>
                  <a:lnTo>
                    <a:pt x="20" y="755"/>
                  </a:lnTo>
                  <a:lnTo>
                    <a:pt x="24" y="755"/>
                  </a:lnTo>
                  <a:lnTo>
                    <a:pt x="28" y="755"/>
                  </a:lnTo>
                  <a:lnTo>
                    <a:pt x="31" y="755"/>
                  </a:lnTo>
                  <a:lnTo>
                    <a:pt x="35" y="755"/>
                  </a:lnTo>
                  <a:lnTo>
                    <a:pt x="38" y="755"/>
                  </a:lnTo>
                  <a:lnTo>
                    <a:pt x="42" y="755"/>
                  </a:lnTo>
                  <a:lnTo>
                    <a:pt x="45" y="755"/>
                  </a:lnTo>
                  <a:lnTo>
                    <a:pt x="49" y="755"/>
                  </a:lnTo>
                  <a:lnTo>
                    <a:pt x="53" y="755"/>
                  </a:lnTo>
                  <a:lnTo>
                    <a:pt x="56" y="755"/>
                  </a:lnTo>
                  <a:lnTo>
                    <a:pt x="60" y="755"/>
                  </a:lnTo>
                  <a:lnTo>
                    <a:pt x="62" y="755"/>
                  </a:lnTo>
                  <a:lnTo>
                    <a:pt x="66" y="755"/>
                  </a:lnTo>
                  <a:lnTo>
                    <a:pt x="70" y="755"/>
                  </a:lnTo>
                  <a:lnTo>
                    <a:pt x="73" y="755"/>
                  </a:lnTo>
                  <a:lnTo>
                    <a:pt x="77" y="755"/>
                  </a:lnTo>
                  <a:lnTo>
                    <a:pt x="80" y="755"/>
                  </a:lnTo>
                  <a:lnTo>
                    <a:pt x="84" y="755"/>
                  </a:lnTo>
                  <a:lnTo>
                    <a:pt x="87" y="755"/>
                  </a:lnTo>
                  <a:lnTo>
                    <a:pt x="91" y="755"/>
                  </a:lnTo>
                  <a:lnTo>
                    <a:pt x="94" y="755"/>
                  </a:lnTo>
                  <a:lnTo>
                    <a:pt x="98" y="755"/>
                  </a:lnTo>
                  <a:lnTo>
                    <a:pt x="102" y="755"/>
                  </a:lnTo>
                  <a:lnTo>
                    <a:pt x="105" y="755"/>
                  </a:lnTo>
                  <a:lnTo>
                    <a:pt x="109" y="755"/>
                  </a:lnTo>
                  <a:lnTo>
                    <a:pt x="112" y="755"/>
                  </a:lnTo>
                  <a:lnTo>
                    <a:pt x="116" y="755"/>
                  </a:lnTo>
                  <a:lnTo>
                    <a:pt x="119" y="755"/>
                  </a:lnTo>
                  <a:lnTo>
                    <a:pt x="123" y="755"/>
                  </a:lnTo>
                  <a:lnTo>
                    <a:pt x="127" y="755"/>
                  </a:lnTo>
                  <a:lnTo>
                    <a:pt x="130" y="755"/>
                  </a:lnTo>
                  <a:lnTo>
                    <a:pt x="134" y="755"/>
                  </a:lnTo>
                  <a:lnTo>
                    <a:pt x="136" y="755"/>
                  </a:lnTo>
                  <a:lnTo>
                    <a:pt x="140" y="755"/>
                  </a:lnTo>
                  <a:lnTo>
                    <a:pt x="143" y="755"/>
                  </a:lnTo>
                  <a:lnTo>
                    <a:pt x="147" y="755"/>
                  </a:lnTo>
                  <a:lnTo>
                    <a:pt x="151" y="755"/>
                  </a:lnTo>
                  <a:lnTo>
                    <a:pt x="154" y="755"/>
                  </a:lnTo>
                  <a:lnTo>
                    <a:pt x="158" y="755"/>
                  </a:lnTo>
                  <a:lnTo>
                    <a:pt x="161" y="755"/>
                  </a:lnTo>
                  <a:lnTo>
                    <a:pt x="165" y="755"/>
                  </a:lnTo>
                  <a:lnTo>
                    <a:pt x="168" y="755"/>
                  </a:lnTo>
                  <a:lnTo>
                    <a:pt x="172" y="755"/>
                  </a:lnTo>
                  <a:lnTo>
                    <a:pt x="176" y="755"/>
                  </a:lnTo>
                  <a:lnTo>
                    <a:pt x="179" y="755"/>
                  </a:lnTo>
                  <a:lnTo>
                    <a:pt x="183" y="755"/>
                  </a:lnTo>
                  <a:lnTo>
                    <a:pt x="186" y="755"/>
                  </a:lnTo>
                  <a:lnTo>
                    <a:pt x="190" y="755"/>
                  </a:lnTo>
                  <a:lnTo>
                    <a:pt x="193" y="755"/>
                  </a:lnTo>
                  <a:lnTo>
                    <a:pt x="196" y="755"/>
                  </a:lnTo>
                  <a:lnTo>
                    <a:pt x="200" y="755"/>
                  </a:lnTo>
                  <a:lnTo>
                    <a:pt x="203" y="755"/>
                  </a:lnTo>
                  <a:lnTo>
                    <a:pt x="207" y="755"/>
                  </a:lnTo>
                  <a:lnTo>
                    <a:pt x="210" y="755"/>
                  </a:lnTo>
                  <a:lnTo>
                    <a:pt x="214" y="755"/>
                  </a:lnTo>
                  <a:lnTo>
                    <a:pt x="217" y="755"/>
                  </a:lnTo>
                  <a:lnTo>
                    <a:pt x="221" y="755"/>
                  </a:lnTo>
                  <a:lnTo>
                    <a:pt x="225" y="755"/>
                  </a:lnTo>
                  <a:lnTo>
                    <a:pt x="228" y="755"/>
                  </a:lnTo>
                  <a:lnTo>
                    <a:pt x="232" y="755"/>
                  </a:lnTo>
                  <a:lnTo>
                    <a:pt x="235" y="755"/>
                  </a:lnTo>
                  <a:lnTo>
                    <a:pt x="239" y="755"/>
                  </a:lnTo>
                  <a:lnTo>
                    <a:pt x="242" y="755"/>
                  </a:lnTo>
                  <a:lnTo>
                    <a:pt x="246" y="755"/>
                  </a:lnTo>
                  <a:lnTo>
                    <a:pt x="250" y="755"/>
                  </a:lnTo>
                  <a:lnTo>
                    <a:pt x="252" y="755"/>
                  </a:lnTo>
                  <a:lnTo>
                    <a:pt x="256" y="755"/>
                  </a:lnTo>
                  <a:lnTo>
                    <a:pt x="259" y="755"/>
                  </a:lnTo>
                  <a:lnTo>
                    <a:pt x="263" y="755"/>
                  </a:lnTo>
                  <a:lnTo>
                    <a:pt x="266" y="755"/>
                  </a:lnTo>
                  <a:lnTo>
                    <a:pt x="270" y="755"/>
                  </a:lnTo>
                  <a:lnTo>
                    <a:pt x="274" y="755"/>
                  </a:lnTo>
                  <a:lnTo>
                    <a:pt x="277" y="755"/>
                  </a:lnTo>
                  <a:lnTo>
                    <a:pt x="281" y="755"/>
                  </a:lnTo>
                  <a:lnTo>
                    <a:pt x="284" y="755"/>
                  </a:lnTo>
                  <a:lnTo>
                    <a:pt x="288" y="755"/>
                  </a:lnTo>
                  <a:lnTo>
                    <a:pt x="291" y="755"/>
                  </a:lnTo>
                  <a:lnTo>
                    <a:pt x="295" y="755"/>
                  </a:lnTo>
                  <a:lnTo>
                    <a:pt x="299" y="755"/>
                  </a:lnTo>
                  <a:lnTo>
                    <a:pt x="302" y="755"/>
                  </a:lnTo>
                  <a:lnTo>
                    <a:pt x="306" y="755"/>
                  </a:lnTo>
                  <a:lnTo>
                    <a:pt x="309" y="755"/>
                  </a:lnTo>
                  <a:lnTo>
                    <a:pt x="313" y="755"/>
                  </a:lnTo>
                  <a:lnTo>
                    <a:pt x="316" y="755"/>
                  </a:lnTo>
                  <a:lnTo>
                    <a:pt x="319" y="755"/>
                  </a:lnTo>
                  <a:lnTo>
                    <a:pt x="323" y="755"/>
                  </a:lnTo>
                  <a:lnTo>
                    <a:pt x="326" y="755"/>
                  </a:lnTo>
                  <a:lnTo>
                    <a:pt x="330" y="755"/>
                  </a:lnTo>
                  <a:lnTo>
                    <a:pt x="333" y="755"/>
                  </a:lnTo>
                  <a:lnTo>
                    <a:pt x="337" y="755"/>
                  </a:lnTo>
                  <a:lnTo>
                    <a:pt x="340" y="755"/>
                  </a:lnTo>
                  <a:lnTo>
                    <a:pt x="344" y="755"/>
                  </a:lnTo>
                  <a:lnTo>
                    <a:pt x="348" y="755"/>
                  </a:lnTo>
                  <a:lnTo>
                    <a:pt x="351" y="755"/>
                  </a:lnTo>
                  <a:lnTo>
                    <a:pt x="355" y="755"/>
                  </a:lnTo>
                  <a:lnTo>
                    <a:pt x="358" y="755"/>
                  </a:lnTo>
                  <a:lnTo>
                    <a:pt x="362" y="755"/>
                  </a:lnTo>
                  <a:lnTo>
                    <a:pt x="365" y="755"/>
                  </a:lnTo>
                  <a:lnTo>
                    <a:pt x="369" y="755"/>
                  </a:lnTo>
                  <a:lnTo>
                    <a:pt x="373" y="755"/>
                  </a:lnTo>
                  <a:lnTo>
                    <a:pt x="376" y="755"/>
                  </a:lnTo>
                  <a:lnTo>
                    <a:pt x="380" y="755"/>
                  </a:lnTo>
                  <a:lnTo>
                    <a:pt x="383" y="755"/>
                  </a:lnTo>
                  <a:lnTo>
                    <a:pt x="386" y="755"/>
                  </a:lnTo>
                  <a:lnTo>
                    <a:pt x="389" y="755"/>
                  </a:lnTo>
                  <a:lnTo>
                    <a:pt x="393" y="755"/>
                  </a:lnTo>
                  <a:lnTo>
                    <a:pt x="397" y="755"/>
                  </a:lnTo>
                  <a:lnTo>
                    <a:pt x="400" y="755"/>
                  </a:lnTo>
                  <a:lnTo>
                    <a:pt x="404" y="755"/>
                  </a:lnTo>
                  <a:lnTo>
                    <a:pt x="407" y="755"/>
                  </a:lnTo>
                  <a:lnTo>
                    <a:pt x="411" y="755"/>
                  </a:lnTo>
                  <a:lnTo>
                    <a:pt x="414" y="755"/>
                  </a:lnTo>
                  <a:lnTo>
                    <a:pt x="418" y="755"/>
                  </a:lnTo>
                  <a:lnTo>
                    <a:pt x="422" y="755"/>
                  </a:lnTo>
                  <a:lnTo>
                    <a:pt x="425" y="755"/>
                  </a:lnTo>
                  <a:lnTo>
                    <a:pt x="429" y="755"/>
                  </a:lnTo>
                  <a:lnTo>
                    <a:pt x="432" y="755"/>
                  </a:lnTo>
                  <a:lnTo>
                    <a:pt x="436" y="755"/>
                  </a:lnTo>
                  <a:lnTo>
                    <a:pt x="439" y="755"/>
                  </a:lnTo>
                  <a:lnTo>
                    <a:pt x="442" y="755"/>
                  </a:lnTo>
                  <a:lnTo>
                    <a:pt x="446" y="755"/>
                  </a:lnTo>
                  <a:lnTo>
                    <a:pt x="449" y="755"/>
                  </a:lnTo>
                  <a:lnTo>
                    <a:pt x="453" y="755"/>
                  </a:lnTo>
                  <a:lnTo>
                    <a:pt x="456" y="755"/>
                  </a:lnTo>
                  <a:lnTo>
                    <a:pt x="460" y="755"/>
                  </a:lnTo>
                  <a:lnTo>
                    <a:pt x="463" y="755"/>
                  </a:lnTo>
                  <a:lnTo>
                    <a:pt x="467" y="755"/>
                  </a:lnTo>
                  <a:lnTo>
                    <a:pt x="471" y="755"/>
                  </a:lnTo>
                  <a:lnTo>
                    <a:pt x="474" y="755"/>
                  </a:lnTo>
                  <a:lnTo>
                    <a:pt x="478" y="755"/>
                  </a:lnTo>
                  <a:lnTo>
                    <a:pt x="481" y="755"/>
                  </a:lnTo>
                  <a:lnTo>
                    <a:pt x="485" y="755"/>
                  </a:lnTo>
                  <a:lnTo>
                    <a:pt x="488" y="755"/>
                  </a:lnTo>
                  <a:lnTo>
                    <a:pt x="492" y="755"/>
                  </a:lnTo>
                  <a:lnTo>
                    <a:pt x="496" y="755"/>
                  </a:lnTo>
                  <a:lnTo>
                    <a:pt x="499" y="755"/>
                  </a:lnTo>
                  <a:lnTo>
                    <a:pt x="502" y="755"/>
                  </a:lnTo>
                  <a:lnTo>
                    <a:pt x="505" y="755"/>
                  </a:lnTo>
                  <a:lnTo>
                    <a:pt x="509" y="755"/>
                  </a:lnTo>
                  <a:lnTo>
                    <a:pt x="512" y="755"/>
                  </a:lnTo>
                  <a:lnTo>
                    <a:pt x="516" y="755"/>
                  </a:lnTo>
                  <a:lnTo>
                    <a:pt x="520" y="755"/>
                  </a:lnTo>
                  <a:lnTo>
                    <a:pt x="523" y="755"/>
                  </a:lnTo>
                  <a:lnTo>
                    <a:pt x="527" y="755"/>
                  </a:lnTo>
                  <a:lnTo>
                    <a:pt x="530" y="755"/>
                  </a:lnTo>
                  <a:lnTo>
                    <a:pt x="534" y="755"/>
                  </a:lnTo>
                  <a:lnTo>
                    <a:pt x="537" y="755"/>
                  </a:lnTo>
                  <a:lnTo>
                    <a:pt x="541" y="755"/>
                  </a:lnTo>
                  <a:lnTo>
                    <a:pt x="545" y="755"/>
                  </a:lnTo>
                  <a:lnTo>
                    <a:pt x="548" y="755"/>
                  </a:lnTo>
                  <a:lnTo>
                    <a:pt x="552" y="755"/>
                  </a:lnTo>
                  <a:lnTo>
                    <a:pt x="555" y="755"/>
                  </a:lnTo>
                  <a:lnTo>
                    <a:pt x="559" y="755"/>
                  </a:lnTo>
                  <a:lnTo>
                    <a:pt x="562" y="755"/>
                  </a:lnTo>
                  <a:lnTo>
                    <a:pt x="566" y="755"/>
                  </a:lnTo>
                  <a:lnTo>
                    <a:pt x="569" y="755"/>
                  </a:lnTo>
                  <a:lnTo>
                    <a:pt x="572" y="755"/>
                  </a:lnTo>
                  <a:lnTo>
                    <a:pt x="576" y="755"/>
                  </a:lnTo>
                  <a:lnTo>
                    <a:pt x="579" y="755"/>
                  </a:lnTo>
                  <a:lnTo>
                    <a:pt x="583" y="755"/>
                  </a:lnTo>
                  <a:lnTo>
                    <a:pt x="586" y="755"/>
                  </a:lnTo>
                  <a:lnTo>
                    <a:pt x="590" y="755"/>
                  </a:lnTo>
                  <a:lnTo>
                    <a:pt x="594" y="755"/>
                  </a:lnTo>
                  <a:lnTo>
                    <a:pt x="597" y="755"/>
                  </a:lnTo>
                  <a:lnTo>
                    <a:pt x="601" y="755"/>
                  </a:lnTo>
                  <a:lnTo>
                    <a:pt x="604" y="755"/>
                  </a:lnTo>
                  <a:lnTo>
                    <a:pt x="608" y="755"/>
                  </a:lnTo>
                  <a:lnTo>
                    <a:pt x="611" y="755"/>
                  </a:lnTo>
                  <a:lnTo>
                    <a:pt x="615" y="755"/>
                  </a:lnTo>
                  <a:lnTo>
                    <a:pt x="618" y="755"/>
                  </a:lnTo>
                  <a:lnTo>
                    <a:pt x="622" y="755"/>
                  </a:lnTo>
                  <a:lnTo>
                    <a:pt x="626" y="755"/>
                  </a:lnTo>
                  <a:lnTo>
                    <a:pt x="629" y="755"/>
                  </a:lnTo>
                  <a:lnTo>
                    <a:pt x="632" y="755"/>
                  </a:lnTo>
                  <a:lnTo>
                    <a:pt x="635" y="755"/>
                  </a:lnTo>
                  <a:lnTo>
                    <a:pt x="639" y="755"/>
                  </a:lnTo>
                  <a:lnTo>
                    <a:pt x="643" y="755"/>
                  </a:lnTo>
                  <a:lnTo>
                    <a:pt x="646" y="755"/>
                  </a:lnTo>
                  <a:lnTo>
                    <a:pt x="650" y="755"/>
                  </a:lnTo>
                  <a:lnTo>
                    <a:pt x="653" y="755"/>
                  </a:lnTo>
                  <a:lnTo>
                    <a:pt x="657" y="755"/>
                  </a:lnTo>
                  <a:lnTo>
                    <a:pt x="660" y="755"/>
                  </a:lnTo>
                  <a:lnTo>
                    <a:pt x="664" y="755"/>
                  </a:lnTo>
                  <a:lnTo>
                    <a:pt x="668" y="755"/>
                  </a:lnTo>
                  <a:lnTo>
                    <a:pt x="671" y="755"/>
                  </a:lnTo>
                  <a:lnTo>
                    <a:pt x="675" y="755"/>
                  </a:lnTo>
                  <a:lnTo>
                    <a:pt x="678" y="755"/>
                  </a:lnTo>
                  <a:lnTo>
                    <a:pt x="682" y="755"/>
                  </a:lnTo>
                  <a:lnTo>
                    <a:pt x="685" y="755"/>
                  </a:lnTo>
                  <a:lnTo>
                    <a:pt x="688" y="755"/>
                  </a:lnTo>
                  <a:lnTo>
                    <a:pt x="692" y="755"/>
                  </a:lnTo>
                  <a:lnTo>
                    <a:pt x="695" y="755"/>
                  </a:lnTo>
                  <a:lnTo>
                    <a:pt x="699" y="755"/>
                  </a:lnTo>
                  <a:lnTo>
                    <a:pt x="702" y="755"/>
                  </a:lnTo>
                  <a:lnTo>
                    <a:pt x="706" y="755"/>
                  </a:lnTo>
                  <a:lnTo>
                    <a:pt x="709" y="755"/>
                  </a:lnTo>
                  <a:lnTo>
                    <a:pt x="713" y="755"/>
                  </a:lnTo>
                  <a:lnTo>
                    <a:pt x="717" y="755"/>
                  </a:lnTo>
                  <a:lnTo>
                    <a:pt x="720" y="755"/>
                  </a:lnTo>
                  <a:lnTo>
                    <a:pt x="724" y="755"/>
                  </a:lnTo>
                  <a:lnTo>
                    <a:pt x="727" y="755"/>
                  </a:lnTo>
                  <a:lnTo>
                    <a:pt x="731" y="755"/>
                  </a:lnTo>
                  <a:lnTo>
                    <a:pt x="734" y="755"/>
                  </a:lnTo>
                  <a:lnTo>
                    <a:pt x="738" y="755"/>
                  </a:lnTo>
                  <a:lnTo>
                    <a:pt x="741" y="755"/>
                  </a:lnTo>
                  <a:lnTo>
                    <a:pt x="745" y="755"/>
                  </a:lnTo>
                  <a:lnTo>
                    <a:pt x="749" y="755"/>
                  </a:lnTo>
                  <a:lnTo>
                    <a:pt x="752" y="755"/>
                  </a:lnTo>
                  <a:lnTo>
                    <a:pt x="755" y="755"/>
                  </a:lnTo>
                  <a:lnTo>
                    <a:pt x="758" y="755"/>
                  </a:lnTo>
                  <a:lnTo>
                    <a:pt x="762" y="755"/>
                  </a:lnTo>
                  <a:lnTo>
                    <a:pt x="766" y="755"/>
                  </a:lnTo>
                  <a:lnTo>
                    <a:pt x="769" y="755"/>
                  </a:lnTo>
                  <a:lnTo>
                    <a:pt x="773" y="755"/>
                  </a:lnTo>
                  <a:lnTo>
                    <a:pt x="776" y="755"/>
                  </a:lnTo>
                  <a:lnTo>
                    <a:pt x="780" y="755"/>
                  </a:lnTo>
                  <a:lnTo>
                    <a:pt x="783" y="755"/>
                  </a:lnTo>
                  <a:lnTo>
                    <a:pt x="787" y="755"/>
                  </a:lnTo>
                  <a:lnTo>
                    <a:pt x="790" y="755"/>
                  </a:lnTo>
                  <a:lnTo>
                    <a:pt x="794" y="755"/>
                  </a:lnTo>
                  <a:lnTo>
                    <a:pt x="798" y="755"/>
                  </a:lnTo>
                  <a:lnTo>
                    <a:pt x="801" y="755"/>
                  </a:lnTo>
                  <a:lnTo>
                    <a:pt x="805" y="755"/>
                  </a:lnTo>
                  <a:lnTo>
                    <a:pt x="808" y="755"/>
                  </a:lnTo>
                  <a:lnTo>
                    <a:pt x="812" y="755"/>
                  </a:lnTo>
                  <a:lnTo>
                    <a:pt x="815" y="755"/>
                  </a:lnTo>
                  <a:lnTo>
                    <a:pt x="819" y="755"/>
                  </a:lnTo>
                  <a:lnTo>
                    <a:pt x="822" y="755"/>
                  </a:lnTo>
                  <a:lnTo>
                    <a:pt x="825" y="755"/>
                  </a:lnTo>
                  <a:lnTo>
                    <a:pt x="829" y="755"/>
                  </a:lnTo>
                  <a:lnTo>
                    <a:pt x="832" y="755"/>
                  </a:lnTo>
                  <a:lnTo>
                    <a:pt x="836" y="755"/>
                  </a:lnTo>
                  <a:lnTo>
                    <a:pt x="840" y="755"/>
                  </a:lnTo>
                  <a:lnTo>
                    <a:pt x="843" y="755"/>
                  </a:lnTo>
                  <a:lnTo>
                    <a:pt x="847" y="755"/>
                  </a:lnTo>
                  <a:lnTo>
                    <a:pt x="850" y="755"/>
                  </a:lnTo>
                  <a:lnTo>
                    <a:pt x="854" y="755"/>
                  </a:lnTo>
                  <a:lnTo>
                    <a:pt x="857" y="755"/>
                  </a:lnTo>
                  <a:lnTo>
                    <a:pt x="861" y="755"/>
                  </a:lnTo>
                  <a:lnTo>
                    <a:pt x="864" y="755"/>
                  </a:lnTo>
                  <a:lnTo>
                    <a:pt x="868" y="755"/>
                  </a:lnTo>
                  <a:lnTo>
                    <a:pt x="872" y="755"/>
                  </a:lnTo>
                  <a:lnTo>
                    <a:pt x="875" y="755"/>
                  </a:lnTo>
                  <a:lnTo>
                    <a:pt x="878" y="755"/>
                  </a:lnTo>
                  <a:lnTo>
                    <a:pt x="881" y="755"/>
                  </a:lnTo>
                  <a:lnTo>
                    <a:pt x="885" y="755"/>
                  </a:lnTo>
                  <a:lnTo>
                    <a:pt x="889" y="755"/>
                  </a:lnTo>
                  <a:lnTo>
                    <a:pt x="892" y="755"/>
                  </a:lnTo>
                  <a:lnTo>
                    <a:pt x="896" y="755"/>
                  </a:lnTo>
                  <a:lnTo>
                    <a:pt x="899" y="755"/>
                  </a:lnTo>
                  <a:lnTo>
                    <a:pt x="903" y="755"/>
                  </a:lnTo>
                  <a:lnTo>
                    <a:pt x="906" y="755"/>
                  </a:lnTo>
                  <a:lnTo>
                    <a:pt x="910" y="755"/>
                  </a:lnTo>
                  <a:lnTo>
                    <a:pt x="913" y="755"/>
                  </a:lnTo>
                  <a:lnTo>
                    <a:pt x="917" y="755"/>
                  </a:lnTo>
                  <a:lnTo>
                    <a:pt x="921" y="755"/>
                  </a:lnTo>
                  <a:lnTo>
                    <a:pt x="924" y="755"/>
                  </a:lnTo>
                  <a:lnTo>
                    <a:pt x="928" y="755"/>
                  </a:lnTo>
                  <a:lnTo>
                    <a:pt x="931" y="755"/>
                  </a:lnTo>
                  <a:lnTo>
                    <a:pt x="935" y="755"/>
                  </a:lnTo>
                  <a:lnTo>
                    <a:pt x="938" y="755"/>
                  </a:lnTo>
                  <a:lnTo>
                    <a:pt x="941" y="755"/>
                  </a:lnTo>
                  <a:lnTo>
                    <a:pt x="945" y="755"/>
                  </a:lnTo>
                  <a:lnTo>
                    <a:pt x="948" y="755"/>
                  </a:lnTo>
                  <a:lnTo>
                    <a:pt x="952" y="755"/>
                  </a:lnTo>
                  <a:lnTo>
                    <a:pt x="955" y="755"/>
                  </a:lnTo>
                  <a:lnTo>
                    <a:pt x="959" y="755"/>
                  </a:lnTo>
                  <a:lnTo>
                    <a:pt x="963" y="755"/>
                  </a:lnTo>
                  <a:lnTo>
                    <a:pt x="966" y="755"/>
                  </a:lnTo>
                  <a:lnTo>
                    <a:pt x="970" y="755"/>
                  </a:lnTo>
                  <a:lnTo>
                    <a:pt x="973" y="755"/>
                  </a:lnTo>
                  <a:lnTo>
                    <a:pt x="977" y="755"/>
                  </a:lnTo>
                  <a:lnTo>
                    <a:pt x="980" y="755"/>
                  </a:lnTo>
                  <a:lnTo>
                    <a:pt x="984" y="755"/>
                  </a:lnTo>
                  <a:lnTo>
                    <a:pt x="987" y="755"/>
                  </a:lnTo>
                  <a:lnTo>
                    <a:pt x="991" y="755"/>
                  </a:lnTo>
                  <a:lnTo>
                    <a:pt x="995" y="755"/>
                  </a:lnTo>
                  <a:lnTo>
                    <a:pt x="998" y="755"/>
                  </a:lnTo>
                  <a:lnTo>
                    <a:pt x="1002" y="755"/>
                  </a:lnTo>
                  <a:lnTo>
                    <a:pt x="1005" y="755"/>
                  </a:lnTo>
                  <a:lnTo>
                    <a:pt x="1008" y="755"/>
                  </a:lnTo>
                  <a:lnTo>
                    <a:pt x="1012" y="755"/>
                  </a:lnTo>
                  <a:lnTo>
                    <a:pt x="1015" y="755"/>
                  </a:lnTo>
                  <a:lnTo>
                    <a:pt x="1019" y="755"/>
                  </a:lnTo>
                  <a:lnTo>
                    <a:pt x="1022" y="755"/>
                  </a:lnTo>
                  <a:lnTo>
                    <a:pt x="1026" y="755"/>
                  </a:lnTo>
                  <a:lnTo>
                    <a:pt x="1029" y="755"/>
                  </a:lnTo>
                  <a:lnTo>
                    <a:pt x="1033" y="755"/>
                  </a:lnTo>
                  <a:lnTo>
                    <a:pt x="1036" y="755"/>
                  </a:lnTo>
                  <a:lnTo>
                    <a:pt x="1040" y="755"/>
                  </a:lnTo>
                  <a:lnTo>
                    <a:pt x="1044" y="755"/>
                  </a:lnTo>
                  <a:lnTo>
                    <a:pt x="1047" y="755"/>
                  </a:lnTo>
                  <a:lnTo>
                    <a:pt x="1051" y="755"/>
                  </a:lnTo>
                  <a:lnTo>
                    <a:pt x="1054" y="755"/>
                  </a:lnTo>
                  <a:lnTo>
                    <a:pt x="1058" y="755"/>
                  </a:lnTo>
                  <a:lnTo>
                    <a:pt x="1061" y="755"/>
                  </a:lnTo>
                  <a:lnTo>
                    <a:pt x="1065" y="755"/>
                  </a:lnTo>
                  <a:lnTo>
                    <a:pt x="1068" y="755"/>
                  </a:lnTo>
                  <a:lnTo>
                    <a:pt x="1071" y="755"/>
                  </a:lnTo>
                  <a:lnTo>
                    <a:pt x="1075" y="755"/>
                  </a:lnTo>
                  <a:lnTo>
                    <a:pt x="1078" y="755"/>
                  </a:lnTo>
                  <a:lnTo>
                    <a:pt x="1082" y="755"/>
                  </a:lnTo>
                  <a:lnTo>
                    <a:pt x="1085" y="755"/>
                  </a:lnTo>
                  <a:lnTo>
                    <a:pt x="1089" y="755"/>
                  </a:lnTo>
                  <a:lnTo>
                    <a:pt x="1093" y="755"/>
                  </a:lnTo>
                  <a:lnTo>
                    <a:pt x="1096" y="755"/>
                  </a:lnTo>
                  <a:lnTo>
                    <a:pt x="1100" y="755"/>
                  </a:lnTo>
                  <a:lnTo>
                    <a:pt x="1103" y="755"/>
                  </a:lnTo>
                  <a:lnTo>
                    <a:pt x="1107" y="755"/>
                  </a:lnTo>
                  <a:lnTo>
                    <a:pt x="1110" y="755"/>
                  </a:lnTo>
                  <a:lnTo>
                    <a:pt x="1114" y="755"/>
                  </a:lnTo>
                  <a:lnTo>
                    <a:pt x="1118" y="755"/>
                  </a:lnTo>
                  <a:lnTo>
                    <a:pt x="1121" y="755"/>
                  </a:lnTo>
                  <a:lnTo>
                    <a:pt x="1124" y="755"/>
                  </a:lnTo>
                  <a:lnTo>
                    <a:pt x="1127" y="755"/>
                  </a:lnTo>
                  <a:lnTo>
                    <a:pt x="1131" y="755"/>
                  </a:lnTo>
                  <a:lnTo>
                    <a:pt x="1135" y="755"/>
                  </a:lnTo>
                  <a:lnTo>
                    <a:pt x="1138" y="755"/>
                  </a:lnTo>
                  <a:lnTo>
                    <a:pt x="1142" y="755"/>
                  </a:lnTo>
                  <a:lnTo>
                    <a:pt x="1145" y="755"/>
                  </a:lnTo>
                  <a:lnTo>
                    <a:pt x="1149" y="755"/>
                  </a:lnTo>
                  <a:lnTo>
                    <a:pt x="1152" y="755"/>
                  </a:lnTo>
                  <a:lnTo>
                    <a:pt x="1156" y="755"/>
                  </a:lnTo>
                  <a:lnTo>
                    <a:pt x="1159" y="755"/>
                  </a:lnTo>
                  <a:lnTo>
                    <a:pt x="1163" y="755"/>
                  </a:lnTo>
                  <a:lnTo>
                    <a:pt x="1167" y="755"/>
                  </a:lnTo>
                  <a:lnTo>
                    <a:pt x="1170" y="755"/>
                  </a:lnTo>
                  <a:lnTo>
                    <a:pt x="1174" y="755"/>
                  </a:lnTo>
                  <a:lnTo>
                    <a:pt x="1177" y="755"/>
                  </a:lnTo>
                  <a:lnTo>
                    <a:pt x="1181" y="755"/>
                  </a:lnTo>
                  <a:lnTo>
                    <a:pt x="1184" y="755"/>
                  </a:lnTo>
                  <a:lnTo>
                    <a:pt x="1188" y="755"/>
                  </a:lnTo>
                  <a:lnTo>
                    <a:pt x="1191" y="755"/>
                  </a:lnTo>
                  <a:lnTo>
                    <a:pt x="1194" y="755"/>
                  </a:lnTo>
                  <a:lnTo>
                    <a:pt x="1198" y="755"/>
                  </a:lnTo>
                  <a:lnTo>
                    <a:pt x="1201" y="755"/>
                  </a:lnTo>
                  <a:lnTo>
                    <a:pt x="1205" y="755"/>
                  </a:lnTo>
                  <a:lnTo>
                    <a:pt x="1208" y="755"/>
                  </a:lnTo>
                  <a:lnTo>
                    <a:pt x="1212" y="755"/>
                  </a:lnTo>
                  <a:lnTo>
                    <a:pt x="1216" y="755"/>
                  </a:lnTo>
                  <a:lnTo>
                    <a:pt x="1219" y="755"/>
                  </a:lnTo>
                  <a:lnTo>
                    <a:pt x="1223" y="755"/>
                  </a:lnTo>
                  <a:lnTo>
                    <a:pt x="1226" y="755"/>
                  </a:lnTo>
                  <a:lnTo>
                    <a:pt x="1230" y="755"/>
                  </a:lnTo>
                  <a:lnTo>
                    <a:pt x="1233" y="755"/>
                  </a:lnTo>
                  <a:lnTo>
                    <a:pt x="1237" y="755"/>
                  </a:lnTo>
                  <a:lnTo>
                    <a:pt x="1241" y="755"/>
                  </a:lnTo>
                  <a:lnTo>
                    <a:pt x="1244" y="755"/>
                  </a:lnTo>
                  <a:lnTo>
                    <a:pt x="1248" y="755"/>
                  </a:lnTo>
                  <a:lnTo>
                    <a:pt x="1251" y="755"/>
                  </a:lnTo>
                  <a:lnTo>
                    <a:pt x="1255" y="755"/>
                  </a:lnTo>
                  <a:lnTo>
                    <a:pt x="1257" y="755"/>
                  </a:lnTo>
                  <a:lnTo>
                    <a:pt x="1261" y="755"/>
                  </a:lnTo>
                  <a:lnTo>
                    <a:pt x="1265" y="755"/>
                  </a:lnTo>
                  <a:lnTo>
                    <a:pt x="1268" y="755"/>
                  </a:lnTo>
                  <a:lnTo>
                    <a:pt x="1272" y="755"/>
                  </a:lnTo>
                  <a:lnTo>
                    <a:pt x="1275" y="755"/>
                  </a:lnTo>
                  <a:lnTo>
                    <a:pt x="1279" y="755"/>
                  </a:lnTo>
                  <a:lnTo>
                    <a:pt x="1282" y="755"/>
                  </a:lnTo>
                  <a:lnTo>
                    <a:pt x="1286" y="755"/>
                  </a:lnTo>
                  <a:lnTo>
                    <a:pt x="1290" y="755"/>
                  </a:lnTo>
                  <a:lnTo>
                    <a:pt x="1293" y="755"/>
                  </a:lnTo>
                  <a:lnTo>
                    <a:pt x="1297" y="755"/>
                  </a:lnTo>
                  <a:lnTo>
                    <a:pt x="1300" y="755"/>
                  </a:lnTo>
                  <a:lnTo>
                    <a:pt x="1304" y="755"/>
                  </a:lnTo>
                  <a:lnTo>
                    <a:pt x="1307" y="755"/>
                  </a:lnTo>
                  <a:lnTo>
                    <a:pt x="1311" y="755"/>
                  </a:lnTo>
                  <a:lnTo>
                    <a:pt x="1314" y="755"/>
                  </a:lnTo>
                  <a:lnTo>
                    <a:pt x="1317" y="755"/>
                  </a:lnTo>
                  <a:lnTo>
                    <a:pt x="1321" y="755"/>
                  </a:lnTo>
                  <a:lnTo>
                    <a:pt x="1324" y="755"/>
                  </a:lnTo>
                  <a:lnTo>
                    <a:pt x="1328" y="755"/>
                  </a:lnTo>
                  <a:lnTo>
                    <a:pt x="1331" y="755"/>
                  </a:lnTo>
                  <a:lnTo>
                    <a:pt x="1335" y="755"/>
                  </a:lnTo>
                  <a:lnTo>
                    <a:pt x="1339" y="755"/>
                  </a:lnTo>
                  <a:lnTo>
                    <a:pt x="1342" y="755"/>
                  </a:lnTo>
                  <a:lnTo>
                    <a:pt x="1346" y="755"/>
                  </a:lnTo>
                  <a:lnTo>
                    <a:pt x="1349" y="755"/>
                  </a:lnTo>
                  <a:lnTo>
                    <a:pt x="1353" y="755"/>
                  </a:lnTo>
                  <a:lnTo>
                    <a:pt x="1356" y="755"/>
                  </a:lnTo>
                  <a:lnTo>
                    <a:pt x="1360" y="755"/>
                  </a:lnTo>
                  <a:lnTo>
                    <a:pt x="1364" y="755"/>
                  </a:lnTo>
                  <a:lnTo>
                    <a:pt x="1367" y="755"/>
                  </a:lnTo>
                  <a:lnTo>
                    <a:pt x="1371" y="755"/>
                  </a:lnTo>
                  <a:lnTo>
                    <a:pt x="1373" y="755"/>
                  </a:lnTo>
                  <a:lnTo>
                    <a:pt x="1377" y="755"/>
                  </a:lnTo>
                  <a:lnTo>
                    <a:pt x="1380" y="755"/>
                  </a:lnTo>
                  <a:lnTo>
                    <a:pt x="1384" y="755"/>
                  </a:lnTo>
                  <a:lnTo>
                    <a:pt x="1388" y="755"/>
                  </a:lnTo>
                  <a:lnTo>
                    <a:pt x="1391" y="755"/>
                  </a:lnTo>
                  <a:lnTo>
                    <a:pt x="1395" y="755"/>
                  </a:lnTo>
                  <a:lnTo>
                    <a:pt x="1398" y="755"/>
                  </a:lnTo>
                  <a:lnTo>
                    <a:pt x="1402" y="755"/>
                  </a:lnTo>
                  <a:lnTo>
                    <a:pt x="1405" y="755"/>
                  </a:lnTo>
                  <a:lnTo>
                    <a:pt x="1409" y="755"/>
                  </a:lnTo>
                  <a:lnTo>
                    <a:pt x="1413" y="755"/>
                  </a:lnTo>
                  <a:lnTo>
                    <a:pt x="1416" y="755"/>
                  </a:lnTo>
                  <a:lnTo>
                    <a:pt x="1420" y="755"/>
                  </a:lnTo>
                  <a:lnTo>
                    <a:pt x="1423" y="755"/>
                  </a:lnTo>
                  <a:lnTo>
                    <a:pt x="1427" y="755"/>
                  </a:lnTo>
                  <a:lnTo>
                    <a:pt x="1430" y="755"/>
                  </a:lnTo>
                  <a:lnTo>
                    <a:pt x="1434" y="755"/>
                  </a:lnTo>
                  <a:lnTo>
                    <a:pt x="1438" y="755"/>
                  </a:lnTo>
                  <a:lnTo>
                    <a:pt x="1441" y="755"/>
                  </a:lnTo>
                  <a:lnTo>
                    <a:pt x="1445" y="755"/>
                  </a:lnTo>
                  <a:lnTo>
                    <a:pt x="1447" y="755"/>
                  </a:lnTo>
                  <a:lnTo>
                    <a:pt x="1451" y="755"/>
                  </a:lnTo>
                  <a:lnTo>
                    <a:pt x="1454" y="755"/>
                  </a:lnTo>
                  <a:lnTo>
                    <a:pt x="1458" y="755"/>
                  </a:lnTo>
                  <a:lnTo>
                    <a:pt x="1462" y="755"/>
                  </a:lnTo>
                  <a:lnTo>
                    <a:pt x="1465" y="755"/>
                  </a:lnTo>
                  <a:lnTo>
                    <a:pt x="1469" y="755"/>
                  </a:lnTo>
                  <a:lnTo>
                    <a:pt x="1472" y="755"/>
                  </a:lnTo>
                  <a:lnTo>
                    <a:pt x="1476" y="755"/>
                  </a:lnTo>
                  <a:lnTo>
                    <a:pt x="1479" y="755"/>
                  </a:lnTo>
                  <a:lnTo>
                    <a:pt x="1483" y="755"/>
                  </a:lnTo>
                  <a:lnTo>
                    <a:pt x="1487" y="755"/>
                  </a:lnTo>
                  <a:lnTo>
                    <a:pt x="1490" y="755"/>
                  </a:lnTo>
                  <a:lnTo>
                    <a:pt x="1494" y="755"/>
                  </a:lnTo>
                  <a:lnTo>
                    <a:pt x="1497" y="755"/>
                  </a:lnTo>
                  <a:lnTo>
                    <a:pt x="1501" y="755"/>
                  </a:lnTo>
                  <a:lnTo>
                    <a:pt x="1503" y="755"/>
                  </a:lnTo>
                  <a:lnTo>
                    <a:pt x="1507" y="755"/>
                  </a:lnTo>
                  <a:lnTo>
                    <a:pt x="1511" y="755"/>
                  </a:lnTo>
                  <a:lnTo>
                    <a:pt x="1514" y="755"/>
                  </a:lnTo>
                  <a:lnTo>
                    <a:pt x="1518" y="755"/>
                  </a:lnTo>
                  <a:lnTo>
                    <a:pt x="1521" y="755"/>
                  </a:lnTo>
                  <a:lnTo>
                    <a:pt x="1525" y="755"/>
                  </a:lnTo>
                  <a:lnTo>
                    <a:pt x="1528" y="755"/>
                  </a:lnTo>
                  <a:lnTo>
                    <a:pt x="1532" y="755"/>
                  </a:lnTo>
                  <a:lnTo>
                    <a:pt x="1536" y="755"/>
                  </a:lnTo>
                  <a:lnTo>
                    <a:pt x="1539" y="755"/>
                  </a:lnTo>
                  <a:lnTo>
                    <a:pt x="1543" y="755"/>
                  </a:lnTo>
                  <a:lnTo>
                    <a:pt x="1546" y="755"/>
                  </a:lnTo>
                  <a:lnTo>
                    <a:pt x="1550" y="755"/>
                  </a:lnTo>
                  <a:lnTo>
                    <a:pt x="1553" y="755"/>
                  </a:lnTo>
                  <a:lnTo>
                    <a:pt x="1557" y="755"/>
                  </a:lnTo>
                  <a:lnTo>
                    <a:pt x="1560" y="755"/>
                  </a:lnTo>
                  <a:lnTo>
                    <a:pt x="1563" y="755"/>
                  </a:lnTo>
                  <a:lnTo>
                    <a:pt x="1567" y="755"/>
                  </a:lnTo>
                  <a:lnTo>
                    <a:pt x="1570" y="755"/>
                  </a:lnTo>
                  <a:lnTo>
                    <a:pt x="1574" y="755"/>
                  </a:lnTo>
                  <a:lnTo>
                    <a:pt x="1577" y="755"/>
                  </a:lnTo>
                  <a:lnTo>
                    <a:pt x="1581" y="755"/>
                  </a:lnTo>
                  <a:lnTo>
                    <a:pt x="1585" y="755"/>
                  </a:lnTo>
                  <a:lnTo>
                    <a:pt x="1588" y="755"/>
                  </a:lnTo>
                  <a:lnTo>
                    <a:pt x="1592" y="755"/>
                  </a:lnTo>
                  <a:lnTo>
                    <a:pt x="1595" y="755"/>
                  </a:lnTo>
                  <a:lnTo>
                    <a:pt x="1599" y="755"/>
                  </a:lnTo>
                  <a:lnTo>
                    <a:pt x="1602" y="755"/>
                  </a:lnTo>
                  <a:lnTo>
                    <a:pt x="1606" y="755"/>
                  </a:lnTo>
                  <a:lnTo>
                    <a:pt x="1610" y="755"/>
                  </a:lnTo>
                  <a:lnTo>
                    <a:pt x="1613" y="755"/>
                  </a:lnTo>
                  <a:lnTo>
                    <a:pt x="1617" y="755"/>
                  </a:lnTo>
                  <a:lnTo>
                    <a:pt x="1620" y="755"/>
                  </a:lnTo>
                  <a:lnTo>
                    <a:pt x="1624" y="755"/>
                  </a:lnTo>
                  <a:lnTo>
                    <a:pt x="1626" y="755"/>
                  </a:lnTo>
                  <a:lnTo>
                    <a:pt x="1630" y="755"/>
                  </a:lnTo>
                  <a:lnTo>
                    <a:pt x="1634" y="755"/>
                  </a:lnTo>
                  <a:lnTo>
                    <a:pt x="1637" y="755"/>
                  </a:lnTo>
                  <a:lnTo>
                    <a:pt x="1641" y="755"/>
                  </a:lnTo>
                  <a:lnTo>
                    <a:pt x="1644" y="755"/>
                  </a:lnTo>
                  <a:lnTo>
                    <a:pt x="1648" y="755"/>
                  </a:lnTo>
                  <a:lnTo>
                    <a:pt x="1651" y="755"/>
                  </a:lnTo>
                  <a:lnTo>
                    <a:pt x="1655" y="755"/>
                  </a:lnTo>
                  <a:lnTo>
                    <a:pt x="1659" y="755"/>
                  </a:lnTo>
                  <a:lnTo>
                    <a:pt x="1662" y="755"/>
                  </a:lnTo>
                  <a:lnTo>
                    <a:pt x="1666" y="755"/>
                  </a:lnTo>
                  <a:lnTo>
                    <a:pt x="1669" y="755"/>
                  </a:lnTo>
                  <a:lnTo>
                    <a:pt x="1673" y="755"/>
                  </a:lnTo>
                  <a:lnTo>
                    <a:pt x="1676" y="755"/>
                  </a:lnTo>
                  <a:lnTo>
                    <a:pt x="1680" y="755"/>
                  </a:lnTo>
                  <a:lnTo>
                    <a:pt x="1683" y="755"/>
                  </a:lnTo>
                  <a:lnTo>
                    <a:pt x="1687" y="755"/>
                  </a:lnTo>
                  <a:lnTo>
                    <a:pt x="1691" y="755"/>
                  </a:lnTo>
                  <a:lnTo>
                    <a:pt x="1694" y="755"/>
                  </a:lnTo>
                  <a:lnTo>
                    <a:pt x="1697" y="755"/>
                  </a:lnTo>
                  <a:lnTo>
                    <a:pt x="1700" y="755"/>
                  </a:lnTo>
                  <a:lnTo>
                    <a:pt x="1704" y="755"/>
                  </a:lnTo>
                  <a:lnTo>
                    <a:pt x="1708" y="755"/>
                  </a:lnTo>
                  <a:lnTo>
                    <a:pt x="1711" y="755"/>
                  </a:lnTo>
                  <a:lnTo>
                    <a:pt x="1715" y="755"/>
                  </a:lnTo>
                  <a:lnTo>
                    <a:pt x="1718" y="755"/>
                  </a:lnTo>
                  <a:lnTo>
                    <a:pt x="1722" y="755"/>
                  </a:lnTo>
                  <a:lnTo>
                    <a:pt x="1725" y="755"/>
                  </a:lnTo>
                  <a:lnTo>
                    <a:pt x="1729" y="755"/>
                  </a:lnTo>
                  <a:lnTo>
                    <a:pt x="1733" y="755"/>
                  </a:lnTo>
                  <a:lnTo>
                    <a:pt x="1736" y="755"/>
                  </a:lnTo>
                  <a:lnTo>
                    <a:pt x="1740" y="755"/>
                  </a:lnTo>
                  <a:lnTo>
                    <a:pt x="1743" y="755"/>
                  </a:lnTo>
                  <a:lnTo>
                    <a:pt x="1747" y="755"/>
                  </a:lnTo>
                  <a:lnTo>
                    <a:pt x="1749" y="755"/>
                  </a:lnTo>
                  <a:lnTo>
                    <a:pt x="1753" y="755"/>
                  </a:lnTo>
                  <a:lnTo>
                    <a:pt x="1753" y="747"/>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dirty="0">
                <a:solidFill>
                  <a:sysClr val="windowText" lastClr="000000"/>
                </a:solidFill>
              </a:endParaRPr>
            </a:p>
          </p:txBody>
        </p:sp>
        <p:sp>
          <p:nvSpPr>
            <p:cNvPr id="23" name="Freeform 24"/>
            <p:cNvSpPr>
              <a:spLocks/>
            </p:cNvSpPr>
            <p:nvPr/>
          </p:nvSpPr>
          <p:spPr bwMode="auto">
            <a:xfrm>
              <a:off x="3174" y="2820"/>
              <a:ext cx="700" cy="92"/>
            </a:xfrm>
            <a:custGeom>
              <a:avLst/>
              <a:gdLst>
                <a:gd name="T0" fmla="*/ 678 w 700"/>
                <a:gd name="T1" fmla="*/ 91 h 92"/>
                <a:gd name="T2" fmla="*/ 654 w 700"/>
                <a:gd name="T3" fmla="*/ 91 h 92"/>
                <a:gd name="T4" fmla="*/ 629 w 700"/>
                <a:gd name="T5" fmla="*/ 91 h 92"/>
                <a:gd name="T6" fmla="*/ 604 w 700"/>
                <a:gd name="T7" fmla="*/ 91 h 92"/>
                <a:gd name="T8" fmla="*/ 580 w 700"/>
                <a:gd name="T9" fmla="*/ 91 h 92"/>
                <a:gd name="T10" fmla="*/ 555 w 700"/>
                <a:gd name="T11" fmla="*/ 91 h 92"/>
                <a:gd name="T12" fmla="*/ 532 w 700"/>
                <a:gd name="T13" fmla="*/ 91 h 92"/>
                <a:gd name="T14" fmla="*/ 507 w 700"/>
                <a:gd name="T15" fmla="*/ 91 h 92"/>
                <a:gd name="T16" fmla="*/ 483 w 700"/>
                <a:gd name="T17" fmla="*/ 91 h 92"/>
                <a:gd name="T18" fmla="*/ 458 w 700"/>
                <a:gd name="T19" fmla="*/ 91 h 92"/>
                <a:gd name="T20" fmla="*/ 433 w 700"/>
                <a:gd name="T21" fmla="*/ 91 h 92"/>
                <a:gd name="T22" fmla="*/ 409 w 700"/>
                <a:gd name="T23" fmla="*/ 91 h 92"/>
                <a:gd name="T24" fmla="*/ 384 w 700"/>
                <a:gd name="T25" fmla="*/ 91 h 92"/>
                <a:gd name="T26" fmla="*/ 360 w 700"/>
                <a:gd name="T27" fmla="*/ 91 h 92"/>
                <a:gd name="T28" fmla="*/ 336 w 700"/>
                <a:gd name="T29" fmla="*/ 0 h 92"/>
                <a:gd name="T30" fmla="*/ 311 w 700"/>
                <a:gd name="T31" fmla="*/ 13 h 92"/>
                <a:gd name="T32" fmla="*/ 287 w 700"/>
                <a:gd name="T33" fmla="*/ 23 h 92"/>
                <a:gd name="T34" fmla="*/ 262 w 700"/>
                <a:gd name="T35" fmla="*/ 33 h 92"/>
                <a:gd name="T36" fmla="*/ 237 w 700"/>
                <a:gd name="T37" fmla="*/ 42 h 92"/>
                <a:gd name="T38" fmla="*/ 214 w 700"/>
                <a:gd name="T39" fmla="*/ 49 h 92"/>
                <a:gd name="T40" fmla="*/ 189 w 700"/>
                <a:gd name="T41" fmla="*/ 56 h 92"/>
                <a:gd name="T42" fmla="*/ 165 w 700"/>
                <a:gd name="T43" fmla="*/ 61 h 92"/>
                <a:gd name="T44" fmla="*/ 140 w 700"/>
                <a:gd name="T45" fmla="*/ 66 h 92"/>
                <a:gd name="T46" fmla="*/ 115 w 700"/>
                <a:gd name="T47" fmla="*/ 70 h 92"/>
                <a:gd name="T48" fmla="*/ 91 w 700"/>
                <a:gd name="T49" fmla="*/ 74 h 92"/>
                <a:gd name="T50" fmla="*/ 66 w 700"/>
                <a:gd name="T51" fmla="*/ 77 h 92"/>
                <a:gd name="T52" fmla="*/ 43 w 700"/>
                <a:gd name="T53" fmla="*/ 80 h 92"/>
                <a:gd name="T54" fmla="*/ 18 w 700"/>
                <a:gd name="T55" fmla="*/ 82 h 92"/>
                <a:gd name="T56" fmla="*/ 4 w 700"/>
                <a:gd name="T57" fmla="*/ 91 h 92"/>
                <a:gd name="T58" fmla="*/ 28 w 700"/>
                <a:gd name="T59" fmla="*/ 91 h 92"/>
                <a:gd name="T60" fmla="*/ 53 w 700"/>
                <a:gd name="T61" fmla="*/ 91 h 92"/>
                <a:gd name="T62" fmla="*/ 77 w 700"/>
                <a:gd name="T63" fmla="*/ 91 h 92"/>
                <a:gd name="T64" fmla="*/ 102 w 700"/>
                <a:gd name="T65" fmla="*/ 91 h 92"/>
                <a:gd name="T66" fmla="*/ 126 w 700"/>
                <a:gd name="T67" fmla="*/ 91 h 92"/>
                <a:gd name="T68" fmla="*/ 151 w 700"/>
                <a:gd name="T69" fmla="*/ 91 h 92"/>
                <a:gd name="T70" fmla="*/ 175 w 700"/>
                <a:gd name="T71" fmla="*/ 91 h 92"/>
                <a:gd name="T72" fmla="*/ 199 w 700"/>
                <a:gd name="T73" fmla="*/ 91 h 92"/>
                <a:gd name="T74" fmla="*/ 224 w 700"/>
                <a:gd name="T75" fmla="*/ 91 h 92"/>
                <a:gd name="T76" fmla="*/ 248 w 700"/>
                <a:gd name="T77" fmla="*/ 91 h 92"/>
                <a:gd name="T78" fmla="*/ 273 w 700"/>
                <a:gd name="T79" fmla="*/ 91 h 92"/>
                <a:gd name="T80" fmla="*/ 298 w 700"/>
                <a:gd name="T81" fmla="*/ 91 h 92"/>
                <a:gd name="T82" fmla="*/ 322 w 700"/>
                <a:gd name="T83" fmla="*/ 91 h 92"/>
                <a:gd name="T84" fmla="*/ 346 w 700"/>
                <a:gd name="T85" fmla="*/ 91 h 92"/>
                <a:gd name="T86" fmla="*/ 370 w 700"/>
                <a:gd name="T87" fmla="*/ 91 h 92"/>
                <a:gd name="T88" fmla="*/ 395 w 700"/>
                <a:gd name="T89" fmla="*/ 91 h 92"/>
                <a:gd name="T90" fmla="*/ 419 w 700"/>
                <a:gd name="T91" fmla="*/ 91 h 92"/>
                <a:gd name="T92" fmla="*/ 444 w 700"/>
                <a:gd name="T93" fmla="*/ 91 h 92"/>
                <a:gd name="T94" fmla="*/ 469 w 700"/>
                <a:gd name="T95" fmla="*/ 91 h 92"/>
                <a:gd name="T96" fmla="*/ 493 w 700"/>
                <a:gd name="T97" fmla="*/ 91 h 92"/>
                <a:gd name="T98" fmla="*/ 517 w 700"/>
                <a:gd name="T99" fmla="*/ 91 h 92"/>
                <a:gd name="T100" fmla="*/ 542 w 700"/>
                <a:gd name="T101" fmla="*/ 91 h 92"/>
                <a:gd name="T102" fmla="*/ 566 w 700"/>
                <a:gd name="T103" fmla="*/ 91 h 92"/>
                <a:gd name="T104" fmla="*/ 591 w 700"/>
                <a:gd name="T105" fmla="*/ 91 h 92"/>
                <a:gd name="T106" fmla="*/ 615 w 700"/>
                <a:gd name="T107" fmla="*/ 91 h 92"/>
                <a:gd name="T108" fmla="*/ 640 w 700"/>
                <a:gd name="T109" fmla="*/ 91 h 92"/>
                <a:gd name="T110" fmla="*/ 664 w 700"/>
                <a:gd name="T111" fmla="*/ 91 h 92"/>
                <a:gd name="T112" fmla="*/ 688 w 700"/>
                <a:gd name="T113" fmla="*/ 91 h 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92"/>
                <a:gd name="T173" fmla="*/ 700 w 700"/>
                <a:gd name="T174" fmla="*/ 92 h 9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92">
                  <a:moveTo>
                    <a:pt x="699" y="91"/>
                  </a:moveTo>
                  <a:lnTo>
                    <a:pt x="695" y="91"/>
                  </a:lnTo>
                  <a:lnTo>
                    <a:pt x="692" y="91"/>
                  </a:lnTo>
                  <a:lnTo>
                    <a:pt x="688" y="91"/>
                  </a:lnTo>
                  <a:lnTo>
                    <a:pt x="685" y="91"/>
                  </a:lnTo>
                  <a:lnTo>
                    <a:pt x="681" y="91"/>
                  </a:lnTo>
                  <a:lnTo>
                    <a:pt x="678" y="91"/>
                  </a:lnTo>
                  <a:lnTo>
                    <a:pt x="674" y="91"/>
                  </a:lnTo>
                  <a:lnTo>
                    <a:pt x="671" y="91"/>
                  </a:lnTo>
                  <a:lnTo>
                    <a:pt x="668" y="91"/>
                  </a:lnTo>
                  <a:lnTo>
                    <a:pt x="664" y="91"/>
                  </a:lnTo>
                  <a:lnTo>
                    <a:pt x="661" y="91"/>
                  </a:lnTo>
                  <a:lnTo>
                    <a:pt x="657" y="91"/>
                  </a:lnTo>
                  <a:lnTo>
                    <a:pt x="654" y="91"/>
                  </a:lnTo>
                  <a:lnTo>
                    <a:pt x="650" y="91"/>
                  </a:lnTo>
                  <a:lnTo>
                    <a:pt x="647" y="91"/>
                  </a:lnTo>
                  <a:lnTo>
                    <a:pt x="643" y="91"/>
                  </a:lnTo>
                  <a:lnTo>
                    <a:pt x="640" y="91"/>
                  </a:lnTo>
                  <a:lnTo>
                    <a:pt x="636" y="91"/>
                  </a:lnTo>
                  <a:lnTo>
                    <a:pt x="633" y="91"/>
                  </a:lnTo>
                  <a:lnTo>
                    <a:pt x="629" y="91"/>
                  </a:lnTo>
                  <a:lnTo>
                    <a:pt x="625" y="91"/>
                  </a:lnTo>
                  <a:lnTo>
                    <a:pt x="622" y="91"/>
                  </a:lnTo>
                  <a:lnTo>
                    <a:pt x="618" y="91"/>
                  </a:lnTo>
                  <a:lnTo>
                    <a:pt x="615" y="91"/>
                  </a:lnTo>
                  <a:lnTo>
                    <a:pt x="611" y="91"/>
                  </a:lnTo>
                  <a:lnTo>
                    <a:pt x="608" y="91"/>
                  </a:lnTo>
                  <a:lnTo>
                    <a:pt x="604" y="91"/>
                  </a:lnTo>
                  <a:lnTo>
                    <a:pt x="602" y="91"/>
                  </a:lnTo>
                  <a:lnTo>
                    <a:pt x="598" y="91"/>
                  </a:lnTo>
                  <a:lnTo>
                    <a:pt x="594" y="91"/>
                  </a:lnTo>
                  <a:lnTo>
                    <a:pt x="591" y="91"/>
                  </a:lnTo>
                  <a:lnTo>
                    <a:pt x="587" y="91"/>
                  </a:lnTo>
                  <a:lnTo>
                    <a:pt x="584" y="91"/>
                  </a:lnTo>
                  <a:lnTo>
                    <a:pt x="580" y="91"/>
                  </a:lnTo>
                  <a:lnTo>
                    <a:pt x="577" y="91"/>
                  </a:lnTo>
                  <a:lnTo>
                    <a:pt x="573" y="91"/>
                  </a:lnTo>
                  <a:lnTo>
                    <a:pt x="570" y="91"/>
                  </a:lnTo>
                  <a:lnTo>
                    <a:pt x="566" y="91"/>
                  </a:lnTo>
                  <a:lnTo>
                    <a:pt x="563" y="91"/>
                  </a:lnTo>
                  <a:lnTo>
                    <a:pt x="559" y="91"/>
                  </a:lnTo>
                  <a:lnTo>
                    <a:pt x="555" y="91"/>
                  </a:lnTo>
                  <a:lnTo>
                    <a:pt x="552" y="91"/>
                  </a:lnTo>
                  <a:lnTo>
                    <a:pt x="548" y="91"/>
                  </a:lnTo>
                  <a:lnTo>
                    <a:pt x="546" y="91"/>
                  </a:lnTo>
                  <a:lnTo>
                    <a:pt x="542" y="91"/>
                  </a:lnTo>
                  <a:lnTo>
                    <a:pt x="539" y="91"/>
                  </a:lnTo>
                  <a:lnTo>
                    <a:pt x="535" y="91"/>
                  </a:lnTo>
                  <a:lnTo>
                    <a:pt x="532" y="91"/>
                  </a:lnTo>
                  <a:lnTo>
                    <a:pt x="528" y="91"/>
                  </a:lnTo>
                  <a:lnTo>
                    <a:pt x="524" y="91"/>
                  </a:lnTo>
                  <a:lnTo>
                    <a:pt x="521" y="91"/>
                  </a:lnTo>
                  <a:lnTo>
                    <a:pt x="517" y="91"/>
                  </a:lnTo>
                  <a:lnTo>
                    <a:pt x="514" y="91"/>
                  </a:lnTo>
                  <a:lnTo>
                    <a:pt x="510" y="91"/>
                  </a:lnTo>
                  <a:lnTo>
                    <a:pt x="507" y="91"/>
                  </a:lnTo>
                  <a:lnTo>
                    <a:pt x="503" y="91"/>
                  </a:lnTo>
                  <a:lnTo>
                    <a:pt x="500" y="91"/>
                  </a:lnTo>
                  <a:lnTo>
                    <a:pt x="496" y="91"/>
                  </a:lnTo>
                  <a:lnTo>
                    <a:pt x="493" y="91"/>
                  </a:lnTo>
                  <a:lnTo>
                    <a:pt x="489" y="91"/>
                  </a:lnTo>
                  <a:lnTo>
                    <a:pt x="486" y="91"/>
                  </a:lnTo>
                  <a:lnTo>
                    <a:pt x="483" y="91"/>
                  </a:lnTo>
                  <a:lnTo>
                    <a:pt x="479" y="91"/>
                  </a:lnTo>
                  <a:lnTo>
                    <a:pt x="476" y="91"/>
                  </a:lnTo>
                  <a:lnTo>
                    <a:pt x="472" y="91"/>
                  </a:lnTo>
                  <a:lnTo>
                    <a:pt x="469" y="91"/>
                  </a:lnTo>
                  <a:lnTo>
                    <a:pt x="465" y="91"/>
                  </a:lnTo>
                  <a:lnTo>
                    <a:pt x="462" y="91"/>
                  </a:lnTo>
                  <a:lnTo>
                    <a:pt x="458" y="91"/>
                  </a:lnTo>
                  <a:lnTo>
                    <a:pt x="454" y="91"/>
                  </a:lnTo>
                  <a:lnTo>
                    <a:pt x="451" y="91"/>
                  </a:lnTo>
                  <a:lnTo>
                    <a:pt x="447" y="91"/>
                  </a:lnTo>
                  <a:lnTo>
                    <a:pt x="444" y="91"/>
                  </a:lnTo>
                  <a:lnTo>
                    <a:pt x="440" y="91"/>
                  </a:lnTo>
                  <a:lnTo>
                    <a:pt x="437" y="91"/>
                  </a:lnTo>
                  <a:lnTo>
                    <a:pt x="433" y="91"/>
                  </a:lnTo>
                  <a:lnTo>
                    <a:pt x="430" y="91"/>
                  </a:lnTo>
                  <a:lnTo>
                    <a:pt x="426" y="91"/>
                  </a:lnTo>
                  <a:lnTo>
                    <a:pt x="423" y="91"/>
                  </a:lnTo>
                  <a:lnTo>
                    <a:pt x="419" y="91"/>
                  </a:lnTo>
                  <a:lnTo>
                    <a:pt x="416" y="91"/>
                  </a:lnTo>
                  <a:lnTo>
                    <a:pt x="413" y="91"/>
                  </a:lnTo>
                  <a:lnTo>
                    <a:pt x="409" y="91"/>
                  </a:lnTo>
                  <a:lnTo>
                    <a:pt x="406" y="91"/>
                  </a:lnTo>
                  <a:lnTo>
                    <a:pt x="402" y="91"/>
                  </a:lnTo>
                  <a:lnTo>
                    <a:pt x="399" y="91"/>
                  </a:lnTo>
                  <a:lnTo>
                    <a:pt x="395" y="91"/>
                  </a:lnTo>
                  <a:lnTo>
                    <a:pt x="392" y="91"/>
                  </a:lnTo>
                  <a:lnTo>
                    <a:pt x="388" y="91"/>
                  </a:lnTo>
                  <a:lnTo>
                    <a:pt x="384" y="91"/>
                  </a:lnTo>
                  <a:lnTo>
                    <a:pt x="381" y="91"/>
                  </a:lnTo>
                  <a:lnTo>
                    <a:pt x="377" y="91"/>
                  </a:lnTo>
                  <a:lnTo>
                    <a:pt x="374" y="91"/>
                  </a:lnTo>
                  <a:lnTo>
                    <a:pt x="370" y="91"/>
                  </a:lnTo>
                  <a:lnTo>
                    <a:pt x="367" y="91"/>
                  </a:lnTo>
                  <a:lnTo>
                    <a:pt x="363" y="91"/>
                  </a:lnTo>
                  <a:lnTo>
                    <a:pt x="360" y="91"/>
                  </a:lnTo>
                  <a:lnTo>
                    <a:pt x="357" y="91"/>
                  </a:lnTo>
                  <a:lnTo>
                    <a:pt x="353" y="91"/>
                  </a:lnTo>
                  <a:lnTo>
                    <a:pt x="350" y="91"/>
                  </a:lnTo>
                  <a:lnTo>
                    <a:pt x="346" y="91"/>
                  </a:lnTo>
                  <a:lnTo>
                    <a:pt x="343" y="91"/>
                  </a:lnTo>
                  <a:lnTo>
                    <a:pt x="339" y="91"/>
                  </a:lnTo>
                  <a:lnTo>
                    <a:pt x="336" y="0"/>
                  </a:lnTo>
                  <a:lnTo>
                    <a:pt x="332" y="2"/>
                  </a:lnTo>
                  <a:lnTo>
                    <a:pt x="329" y="4"/>
                  </a:lnTo>
                  <a:lnTo>
                    <a:pt x="325" y="6"/>
                  </a:lnTo>
                  <a:lnTo>
                    <a:pt x="322" y="8"/>
                  </a:lnTo>
                  <a:lnTo>
                    <a:pt x="318" y="9"/>
                  </a:lnTo>
                  <a:lnTo>
                    <a:pt x="315" y="11"/>
                  </a:lnTo>
                  <a:lnTo>
                    <a:pt x="311" y="13"/>
                  </a:lnTo>
                  <a:lnTo>
                    <a:pt x="307" y="14"/>
                  </a:lnTo>
                  <a:lnTo>
                    <a:pt x="304" y="16"/>
                  </a:lnTo>
                  <a:lnTo>
                    <a:pt x="301" y="17"/>
                  </a:lnTo>
                  <a:lnTo>
                    <a:pt x="298" y="19"/>
                  </a:lnTo>
                  <a:lnTo>
                    <a:pt x="294" y="20"/>
                  </a:lnTo>
                  <a:lnTo>
                    <a:pt x="291" y="21"/>
                  </a:lnTo>
                  <a:lnTo>
                    <a:pt x="287" y="23"/>
                  </a:lnTo>
                  <a:lnTo>
                    <a:pt x="283" y="25"/>
                  </a:lnTo>
                  <a:lnTo>
                    <a:pt x="280" y="27"/>
                  </a:lnTo>
                  <a:lnTo>
                    <a:pt x="276" y="28"/>
                  </a:lnTo>
                  <a:lnTo>
                    <a:pt x="273" y="29"/>
                  </a:lnTo>
                  <a:lnTo>
                    <a:pt x="269" y="30"/>
                  </a:lnTo>
                  <a:lnTo>
                    <a:pt x="266" y="32"/>
                  </a:lnTo>
                  <a:lnTo>
                    <a:pt x="262" y="33"/>
                  </a:lnTo>
                  <a:lnTo>
                    <a:pt x="259" y="34"/>
                  </a:lnTo>
                  <a:lnTo>
                    <a:pt x="255" y="35"/>
                  </a:lnTo>
                  <a:lnTo>
                    <a:pt x="252" y="37"/>
                  </a:lnTo>
                  <a:lnTo>
                    <a:pt x="248" y="38"/>
                  </a:lnTo>
                  <a:lnTo>
                    <a:pt x="245" y="39"/>
                  </a:lnTo>
                  <a:lnTo>
                    <a:pt x="241" y="40"/>
                  </a:lnTo>
                  <a:lnTo>
                    <a:pt x="237" y="42"/>
                  </a:lnTo>
                  <a:lnTo>
                    <a:pt x="235" y="43"/>
                  </a:lnTo>
                  <a:lnTo>
                    <a:pt x="231" y="44"/>
                  </a:lnTo>
                  <a:lnTo>
                    <a:pt x="228" y="45"/>
                  </a:lnTo>
                  <a:lnTo>
                    <a:pt x="224" y="46"/>
                  </a:lnTo>
                  <a:lnTo>
                    <a:pt x="221" y="47"/>
                  </a:lnTo>
                  <a:lnTo>
                    <a:pt x="217" y="48"/>
                  </a:lnTo>
                  <a:lnTo>
                    <a:pt x="214" y="49"/>
                  </a:lnTo>
                  <a:lnTo>
                    <a:pt x="210" y="51"/>
                  </a:lnTo>
                  <a:lnTo>
                    <a:pt x="206" y="51"/>
                  </a:lnTo>
                  <a:lnTo>
                    <a:pt x="203" y="52"/>
                  </a:lnTo>
                  <a:lnTo>
                    <a:pt x="199" y="53"/>
                  </a:lnTo>
                  <a:lnTo>
                    <a:pt x="196" y="54"/>
                  </a:lnTo>
                  <a:lnTo>
                    <a:pt x="192" y="55"/>
                  </a:lnTo>
                  <a:lnTo>
                    <a:pt x="189" y="56"/>
                  </a:lnTo>
                  <a:lnTo>
                    <a:pt x="185" y="57"/>
                  </a:lnTo>
                  <a:lnTo>
                    <a:pt x="182" y="58"/>
                  </a:lnTo>
                  <a:lnTo>
                    <a:pt x="178" y="59"/>
                  </a:lnTo>
                  <a:lnTo>
                    <a:pt x="175" y="59"/>
                  </a:lnTo>
                  <a:lnTo>
                    <a:pt x="171" y="60"/>
                  </a:lnTo>
                  <a:lnTo>
                    <a:pt x="168" y="61"/>
                  </a:lnTo>
                  <a:lnTo>
                    <a:pt x="165" y="61"/>
                  </a:lnTo>
                  <a:lnTo>
                    <a:pt x="161" y="62"/>
                  </a:lnTo>
                  <a:lnTo>
                    <a:pt x="158" y="63"/>
                  </a:lnTo>
                  <a:lnTo>
                    <a:pt x="154" y="64"/>
                  </a:lnTo>
                  <a:lnTo>
                    <a:pt x="151" y="64"/>
                  </a:lnTo>
                  <a:lnTo>
                    <a:pt x="147" y="65"/>
                  </a:lnTo>
                  <a:lnTo>
                    <a:pt x="144" y="66"/>
                  </a:lnTo>
                  <a:lnTo>
                    <a:pt x="140" y="66"/>
                  </a:lnTo>
                  <a:lnTo>
                    <a:pt x="136" y="67"/>
                  </a:lnTo>
                  <a:lnTo>
                    <a:pt x="133" y="68"/>
                  </a:lnTo>
                  <a:lnTo>
                    <a:pt x="129" y="68"/>
                  </a:lnTo>
                  <a:lnTo>
                    <a:pt x="126" y="69"/>
                  </a:lnTo>
                  <a:lnTo>
                    <a:pt x="122" y="70"/>
                  </a:lnTo>
                  <a:lnTo>
                    <a:pt x="119" y="70"/>
                  </a:lnTo>
                  <a:lnTo>
                    <a:pt x="115" y="70"/>
                  </a:lnTo>
                  <a:lnTo>
                    <a:pt x="113" y="71"/>
                  </a:lnTo>
                  <a:lnTo>
                    <a:pt x="109" y="71"/>
                  </a:lnTo>
                  <a:lnTo>
                    <a:pt x="105" y="72"/>
                  </a:lnTo>
                  <a:lnTo>
                    <a:pt x="102" y="73"/>
                  </a:lnTo>
                  <a:lnTo>
                    <a:pt x="98" y="73"/>
                  </a:lnTo>
                  <a:lnTo>
                    <a:pt x="95" y="74"/>
                  </a:lnTo>
                  <a:lnTo>
                    <a:pt x="91" y="74"/>
                  </a:lnTo>
                  <a:lnTo>
                    <a:pt x="88" y="75"/>
                  </a:lnTo>
                  <a:lnTo>
                    <a:pt x="84" y="75"/>
                  </a:lnTo>
                  <a:lnTo>
                    <a:pt x="81" y="75"/>
                  </a:lnTo>
                  <a:lnTo>
                    <a:pt x="77" y="76"/>
                  </a:lnTo>
                  <a:lnTo>
                    <a:pt x="74" y="76"/>
                  </a:lnTo>
                  <a:lnTo>
                    <a:pt x="70" y="76"/>
                  </a:lnTo>
                  <a:lnTo>
                    <a:pt x="66" y="77"/>
                  </a:lnTo>
                  <a:lnTo>
                    <a:pt x="63" y="78"/>
                  </a:lnTo>
                  <a:lnTo>
                    <a:pt x="59" y="78"/>
                  </a:lnTo>
                  <a:lnTo>
                    <a:pt x="56" y="78"/>
                  </a:lnTo>
                  <a:lnTo>
                    <a:pt x="53" y="78"/>
                  </a:lnTo>
                  <a:lnTo>
                    <a:pt x="50" y="79"/>
                  </a:lnTo>
                  <a:lnTo>
                    <a:pt x="46" y="80"/>
                  </a:lnTo>
                  <a:lnTo>
                    <a:pt x="43" y="80"/>
                  </a:lnTo>
                  <a:lnTo>
                    <a:pt x="39" y="80"/>
                  </a:lnTo>
                  <a:lnTo>
                    <a:pt x="35" y="80"/>
                  </a:lnTo>
                  <a:lnTo>
                    <a:pt x="32" y="81"/>
                  </a:lnTo>
                  <a:lnTo>
                    <a:pt x="28" y="81"/>
                  </a:lnTo>
                  <a:lnTo>
                    <a:pt x="25" y="82"/>
                  </a:lnTo>
                  <a:lnTo>
                    <a:pt x="21" y="82"/>
                  </a:lnTo>
                  <a:lnTo>
                    <a:pt x="18" y="82"/>
                  </a:lnTo>
                  <a:lnTo>
                    <a:pt x="14" y="82"/>
                  </a:lnTo>
                  <a:lnTo>
                    <a:pt x="11" y="82"/>
                  </a:lnTo>
                  <a:lnTo>
                    <a:pt x="7" y="83"/>
                  </a:lnTo>
                  <a:lnTo>
                    <a:pt x="4" y="83"/>
                  </a:lnTo>
                  <a:lnTo>
                    <a:pt x="0" y="83"/>
                  </a:lnTo>
                  <a:lnTo>
                    <a:pt x="0" y="91"/>
                  </a:lnTo>
                  <a:lnTo>
                    <a:pt x="4" y="91"/>
                  </a:lnTo>
                  <a:lnTo>
                    <a:pt x="7" y="91"/>
                  </a:lnTo>
                  <a:lnTo>
                    <a:pt x="11" y="91"/>
                  </a:lnTo>
                  <a:lnTo>
                    <a:pt x="14" y="91"/>
                  </a:lnTo>
                  <a:lnTo>
                    <a:pt x="18" y="91"/>
                  </a:lnTo>
                  <a:lnTo>
                    <a:pt x="21" y="91"/>
                  </a:lnTo>
                  <a:lnTo>
                    <a:pt x="25" y="91"/>
                  </a:lnTo>
                  <a:lnTo>
                    <a:pt x="28" y="91"/>
                  </a:lnTo>
                  <a:lnTo>
                    <a:pt x="32" y="91"/>
                  </a:lnTo>
                  <a:lnTo>
                    <a:pt x="35" y="91"/>
                  </a:lnTo>
                  <a:lnTo>
                    <a:pt x="39" y="91"/>
                  </a:lnTo>
                  <a:lnTo>
                    <a:pt x="43" y="91"/>
                  </a:lnTo>
                  <a:lnTo>
                    <a:pt x="46" y="91"/>
                  </a:lnTo>
                  <a:lnTo>
                    <a:pt x="50" y="91"/>
                  </a:lnTo>
                  <a:lnTo>
                    <a:pt x="53" y="91"/>
                  </a:lnTo>
                  <a:lnTo>
                    <a:pt x="56" y="91"/>
                  </a:lnTo>
                  <a:lnTo>
                    <a:pt x="59" y="91"/>
                  </a:lnTo>
                  <a:lnTo>
                    <a:pt x="63" y="91"/>
                  </a:lnTo>
                  <a:lnTo>
                    <a:pt x="66" y="91"/>
                  </a:lnTo>
                  <a:lnTo>
                    <a:pt x="70" y="91"/>
                  </a:lnTo>
                  <a:lnTo>
                    <a:pt x="74" y="91"/>
                  </a:lnTo>
                  <a:lnTo>
                    <a:pt x="77" y="91"/>
                  </a:lnTo>
                  <a:lnTo>
                    <a:pt x="81" y="91"/>
                  </a:lnTo>
                  <a:lnTo>
                    <a:pt x="84" y="91"/>
                  </a:lnTo>
                  <a:lnTo>
                    <a:pt x="88" y="91"/>
                  </a:lnTo>
                  <a:lnTo>
                    <a:pt x="91" y="91"/>
                  </a:lnTo>
                  <a:lnTo>
                    <a:pt x="95" y="91"/>
                  </a:lnTo>
                  <a:lnTo>
                    <a:pt x="98" y="91"/>
                  </a:lnTo>
                  <a:lnTo>
                    <a:pt x="102" y="91"/>
                  </a:lnTo>
                  <a:lnTo>
                    <a:pt x="105" y="91"/>
                  </a:lnTo>
                  <a:lnTo>
                    <a:pt x="109" y="91"/>
                  </a:lnTo>
                  <a:lnTo>
                    <a:pt x="113" y="91"/>
                  </a:lnTo>
                  <a:lnTo>
                    <a:pt x="115" y="91"/>
                  </a:lnTo>
                  <a:lnTo>
                    <a:pt x="119" y="91"/>
                  </a:lnTo>
                  <a:lnTo>
                    <a:pt x="122" y="91"/>
                  </a:lnTo>
                  <a:lnTo>
                    <a:pt x="126" y="91"/>
                  </a:lnTo>
                  <a:lnTo>
                    <a:pt x="129" y="91"/>
                  </a:lnTo>
                  <a:lnTo>
                    <a:pt x="133" y="91"/>
                  </a:lnTo>
                  <a:lnTo>
                    <a:pt x="136" y="91"/>
                  </a:lnTo>
                  <a:lnTo>
                    <a:pt x="140" y="91"/>
                  </a:lnTo>
                  <a:lnTo>
                    <a:pt x="144" y="91"/>
                  </a:lnTo>
                  <a:lnTo>
                    <a:pt x="147" y="91"/>
                  </a:lnTo>
                  <a:lnTo>
                    <a:pt x="151" y="91"/>
                  </a:lnTo>
                  <a:lnTo>
                    <a:pt x="154" y="91"/>
                  </a:lnTo>
                  <a:lnTo>
                    <a:pt x="158" y="91"/>
                  </a:lnTo>
                  <a:lnTo>
                    <a:pt x="161" y="91"/>
                  </a:lnTo>
                  <a:lnTo>
                    <a:pt x="165" y="91"/>
                  </a:lnTo>
                  <a:lnTo>
                    <a:pt x="168" y="91"/>
                  </a:lnTo>
                  <a:lnTo>
                    <a:pt x="171" y="91"/>
                  </a:lnTo>
                  <a:lnTo>
                    <a:pt x="175" y="91"/>
                  </a:lnTo>
                  <a:lnTo>
                    <a:pt x="178" y="91"/>
                  </a:lnTo>
                  <a:lnTo>
                    <a:pt x="182" y="91"/>
                  </a:lnTo>
                  <a:lnTo>
                    <a:pt x="185" y="91"/>
                  </a:lnTo>
                  <a:lnTo>
                    <a:pt x="189" y="91"/>
                  </a:lnTo>
                  <a:lnTo>
                    <a:pt x="192" y="91"/>
                  </a:lnTo>
                  <a:lnTo>
                    <a:pt x="196" y="91"/>
                  </a:lnTo>
                  <a:lnTo>
                    <a:pt x="199" y="91"/>
                  </a:lnTo>
                  <a:lnTo>
                    <a:pt x="203" y="91"/>
                  </a:lnTo>
                  <a:lnTo>
                    <a:pt x="206" y="91"/>
                  </a:lnTo>
                  <a:lnTo>
                    <a:pt x="210" y="91"/>
                  </a:lnTo>
                  <a:lnTo>
                    <a:pt x="214" y="91"/>
                  </a:lnTo>
                  <a:lnTo>
                    <a:pt x="217" y="91"/>
                  </a:lnTo>
                  <a:lnTo>
                    <a:pt x="221" y="91"/>
                  </a:lnTo>
                  <a:lnTo>
                    <a:pt x="224" y="91"/>
                  </a:lnTo>
                  <a:lnTo>
                    <a:pt x="228" y="91"/>
                  </a:lnTo>
                  <a:lnTo>
                    <a:pt x="231" y="91"/>
                  </a:lnTo>
                  <a:lnTo>
                    <a:pt x="235" y="91"/>
                  </a:lnTo>
                  <a:lnTo>
                    <a:pt x="237" y="91"/>
                  </a:lnTo>
                  <a:lnTo>
                    <a:pt x="241" y="91"/>
                  </a:lnTo>
                  <a:lnTo>
                    <a:pt x="245" y="91"/>
                  </a:lnTo>
                  <a:lnTo>
                    <a:pt x="248" y="91"/>
                  </a:lnTo>
                  <a:lnTo>
                    <a:pt x="252" y="91"/>
                  </a:lnTo>
                  <a:lnTo>
                    <a:pt x="255" y="91"/>
                  </a:lnTo>
                  <a:lnTo>
                    <a:pt x="259" y="91"/>
                  </a:lnTo>
                  <a:lnTo>
                    <a:pt x="262" y="91"/>
                  </a:lnTo>
                  <a:lnTo>
                    <a:pt x="266" y="91"/>
                  </a:lnTo>
                  <a:lnTo>
                    <a:pt x="269" y="91"/>
                  </a:lnTo>
                  <a:lnTo>
                    <a:pt x="273" y="91"/>
                  </a:lnTo>
                  <a:lnTo>
                    <a:pt x="276" y="91"/>
                  </a:lnTo>
                  <a:lnTo>
                    <a:pt x="280" y="91"/>
                  </a:lnTo>
                  <a:lnTo>
                    <a:pt x="283" y="91"/>
                  </a:lnTo>
                  <a:lnTo>
                    <a:pt x="287" y="91"/>
                  </a:lnTo>
                  <a:lnTo>
                    <a:pt x="291" y="91"/>
                  </a:lnTo>
                  <a:lnTo>
                    <a:pt x="294" y="91"/>
                  </a:lnTo>
                  <a:lnTo>
                    <a:pt x="298" y="91"/>
                  </a:lnTo>
                  <a:lnTo>
                    <a:pt x="301" y="91"/>
                  </a:lnTo>
                  <a:lnTo>
                    <a:pt x="304" y="91"/>
                  </a:lnTo>
                  <a:lnTo>
                    <a:pt x="307" y="91"/>
                  </a:lnTo>
                  <a:lnTo>
                    <a:pt x="311" y="91"/>
                  </a:lnTo>
                  <a:lnTo>
                    <a:pt x="315" y="91"/>
                  </a:lnTo>
                  <a:lnTo>
                    <a:pt x="318" y="91"/>
                  </a:lnTo>
                  <a:lnTo>
                    <a:pt x="322" y="91"/>
                  </a:lnTo>
                  <a:lnTo>
                    <a:pt x="325" y="91"/>
                  </a:lnTo>
                  <a:lnTo>
                    <a:pt x="329" y="91"/>
                  </a:lnTo>
                  <a:lnTo>
                    <a:pt x="332" y="91"/>
                  </a:lnTo>
                  <a:lnTo>
                    <a:pt x="336" y="91"/>
                  </a:lnTo>
                  <a:lnTo>
                    <a:pt x="339" y="91"/>
                  </a:lnTo>
                  <a:lnTo>
                    <a:pt x="343" y="91"/>
                  </a:lnTo>
                  <a:lnTo>
                    <a:pt x="346" y="91"/>
                  </a:lnTo>
                  <a:lnTo>
                    <a:pt x="350" y="91"/>
                  </a:lnTo>
                  <a:lnTo>
                    <a:pt x="353" y="91"/>
                  </a:lnTo>
                  <a:lnTo>
                    <a:pt x="357" y="91"/>
                  </a:lnTo>
                  <a:lnTo>
                    <a:pt x="360" y="91"/>
                  </a:lnTo>
                  <a:lnTo>
                    <a:pt x="363" y="91"/>
                  </a:lnTo>
                  <a:lnTo>
                    <a:pt x="367" y="91"/>
                  </a:lnTo>
                  <a:lnTo>
                    <a:pt x="370" y="91"/>
                  </a:lnTo>
                  <a:lnTo>
                    <a:pt x="374" y="91"/>
                  </a:lnTo>
                  <a:lnTo>
                    <a:pt x="377" y="91"/>
                  </a:lnTo>
                  <a:lnTo>
                    <a:pt x="381" y="91"/>
                  </a:lnTo>
                  <a:lnTo>
                    <a:pt x="384" y="91"/>
                  </a:lnTo>
                  <a:lnTo>
                    <a:pt x="388" y="91"/>
                  </a:lnTo>
                  <a:lnTo>
                    <a:pt x="392" y="91"/>
                  </a:lnTo>
                  <a:lnTo>
                    <a:pt x="395" y="91"/>
                  </a:lnTo>
                  <a:lnTo>
                    <a:pt x="399" y="91"/>
                  </a:lnTo>
                  <a:lnTo>
                    <a:pt x="402" y="91"/>
                  </a:lnTo>
                  <a:lnTo>
                    <a:pt x="406" y="91"/>
                  </a:lnTo>
                  <a:lnTo>
                    <a:pt x="409" y="91"/>
                  </a:lnTo>
                  <a:lnTo>
                    <a:pt x="413" y="91"/>
                  </a:lnTo>
                  <a:lnTo>
                    <a:pt x="416" y="91"/>
                  </a:lnTo>
                  <a:lnTo>
                    <a:pt x="419" y="91"/>
                  </a:lnTo>
                  <a:lnTo>
                    <a:pt x="423" y="91"/>
                  </a:lnTo>
                  <a:lnTo>
                    <a:pt x="426" y="91"/>
                  </a:lnTo>
                  <a:lnTo>
                    <a:pt x="430" y="91"/>
                  </a:lnTo>
                  <a:lnTo>
                    <a:pt x="433" y="91"/>
                  </a:lnTo>
                  <a:lnTo>
                    <a:pt x="437" y="91"/>
                  </a:lnTo>
                  <a:lnTo>
                    <a:pt x="440" y="91"/>
                  </a:lnTo>
                  <a:lnTo>
                    <a:pt x="444" y="91"/>
                  </a:lnTo>
                  <a:lnTo>
                    <a:pt x="447" y="91"/>
                  </a:lnTo>
                  <a:lnTo>
                    <a:pt x="451" y="91"/>
                  </a:lnTo>
                  <a:lnTo>
                    <a:pt x="454" y="91"/>
                  </a:lnTo>
                  <a:lnTo>
                    <a:pt x="458" y="91"/>
                  </a:lnTo>
                  <a:lnTo>
                    <a:pt x="462" y="91"/>
                  </a:lnTo>
                  <a:lnTo>
                    <a:pt x="465" y="91"/>
                  </a:lnTo>
                  <a:lnTo>
                    <a:pt x="469" y="91"/>
                  </a:lnTo>
                  <a:lnTo>
                    <a:pt x="472" y="91"/>
                  </a:lnTo>
                  <a:lnTo>
                    <a:pt x="476" y="91"/>
                  </a:lnTo>
                  <a:lnTo>
                    <a:pt x="479" y="91"/>
                  </a:lnTo>
                  <a:lnTo>
                    <a:pt x="483" y="91"/>
                  </a:lnTo>
                  <a:lnTo>
                    <a:pt x="486" y="91"/>
                  </a:lnTo>
                  <a:lnTo>
                    <a:pt x="489" y="91"/>
                  </a:lnTo>
                  <a:lnTo>
                    <a:pt x="493" y="91"/>
                  </a:lnTo>
                  <a:lnTo>
                    <a:pt x="496" y="91"/>
                  </a:lnTo>
                  <a:lnTo>
                    <a:pt x="500" y="91"/>
                  </a:lnTo>
                  <a:lnTo>
                    <a:pt x="503" y="91"/>
                  </a:lnTo>
                  <a:lnTo>
                    <a:pt x="507" y="91"/>
                  </a:lnTo>
                  <a:lnTo>
                    <a:pt x="510" y="91"/>
                  </a:lnTo>
                  <a:lnTo>
                    <a:pt x="514" y="91"/>
                  </a:lnTo>
                  <a:lnTo>
                    <a:pt x="517" y="91"/>
                  </a:lnTo>
                  <a:lnTo>
                    <a:pt x="521" y="91"/>
                  </a:lnTo>
                  <a:lnTo>
                    <a:pt x="524" y="91"/>
                  </a:lnTo>
                  <a:lnTo>
                    <a:pt x="528" y="91"/>
                  </a:lnTo>
                  <a:lnTo>
                    <a:pt x="532" y="91"/>
                  </a:lnTo>
                  <a:lnTo>
                    <a:pt x="535" y="91"/>
                  </a:lnTo>
                  <a:lnTo>
                    <a:pt x="539" y="91"/>
                  </a:lnTo>
                  <a:lnTo>
                    <a:pt x="542" y="91"/>
                  </a:lnTo>
                  <a:lnTo>
                    <a:pt x="546" y="91"/>
                  </a:lnTo>
                  <a:lnTo>
                    <a:pt x="548" y="91"/>
                  </a:lnTo>
                  <a:lnTo>
                    <a:pt x="552" y="91"/>
                  </a:lnTo>
                  <a:lnTo>
                    <a:pt x="555" y="91"/>
                  </a:lnTo>
                  <a:lnTo>
                    <a:pt x="559" y="91"/>
                  </a:lnTo>
                  <a:lnTo>
                    <a:pt x="563" y="91"/>
                  </a:lnTo>
                  <a:lnTo>
                    <a:pt x="566" y="91"/>
                  </a:lnTo>
                  <a:lnTo>
                    <a:pt x="570" y="91"/>
                  </a:lnTo>
                  <a:lnTo>
                    <a:pt x="573" y="91"/>
                  </a:lnTo>
                  <a:lnTo>
                    <a:pt x="577" y="91"/>
                  </a:lnTo>
                  <a:lnTo>
                    <a:pt x="580" y="91"/>
                  </a:lnTo>
                  <a:lnTo>
                    <a:pt x="584" y="91"/>
                  </a:lnTo>
                  <a:lnTo>
                    <a:pt x="587" y="91"/>
                  </a:lnTo>
                  <a:lnTo>
                    <a:pt x="591" y="91"/>
                  </a:lnTo>
                  <a:lnTo>
                    <a:pt x="594" y="91"/>
                  </a:lnTo>
                  <a:lnTo>
                    <a:pt x="598" y="91"/>
                  </a:lnTo>
                  <a:lnTo>
                    <a:pt x="602" y="91"/>
                  </a:lnTo>
                  <a:lnTo>
                    <a:pt x="604" y="91"/>
                  </a:lnTo>
                  <a:lnTo>
                    <a:pt x="608" y="91"/>
                  </a:lnTo>
                  <a:lnTo>
                    <a:pt x="611" y="91"/>
                  </a:lnTo>
                  <a:lnTo>
                    <a:pt x="615" y="91"/>
                  </a:lnTo>
                  <a:lnTo>
                    <a:pt x="618" y="91"/>
                  </a:lnTo>
                  <a:lnTo>
                    <a:pt x="622" y="91"/>
                  </a:lnTo>
                  <a:lnTo>
                    <a:pt x="625" y="91"/>
                  </a:lnTo>
                  <a:lnTo>
                    <a:pt x="629" y="91"/>
                  </a:lnTo>
                  <a:lnTo>
                    <a:pt x="633" y="91"/>
                  </a:lnTo>
                  <a:lnTo>
                    <a:pt x="636" y="91"/>
                  </a:lnTo>
                  <a:lnTo>
                    <a:pt x="640" y="91"/>
                  </a:lnTo>
                  <a:lnTo>
                    <a:pt x="643" y="91"/>
                  </a:lnTo>
                  <a:lnTo>
                    <a:pt x="647" y="91"/>
                  </a:lnTo>
                  <a:lnTo>
                    <a:pt x="650" y="91"/>
                  </a:lnTo>
                  <a:lnTo>
                    <a:pt x="654" y="91"/>
                  </a:lnTo>
                  <a:lnTo>
                    <a:pt x="657" y="91"/>
                  </a:lnTo>
                  <a:lnTo>
                    <a:pt x="661" y="91"/>
                  </a:lnTo>
                  <a:lnTo>
                    <a:pt x="664" y="91"/>
                  </a:lnTo>
                  <a:lnTo>
                    <a:pt x="668" y="91"/>
                  </a:lnTo>
                  <a:lnTo>
                    <a:pt x="671" y="91"/>
                  </a:lnTo>
                  <a:lnTo>
                    <a:pt x="674" y="91"/>
                  </a:lnTo>
                  <a:lnTo>
                    <a:pt x="678" y="91"/>
                  </a:lnTo>
                  <a:lnTo>
                    <a:pt x="681" y="91"/>
                  </a:lnTo>
                  <a:lnTo>
                    <a:pt x="685" y="91"/>
                  </a:lnTo>
                  <a:lnTo>
                    <a:pt x="688" y="91"/>
                  </a:lnTo>
                  <a:lnTo>
                    <a:pt x="692" y="91"/>
                  </a:lnTo>
                  <a:lnTo>
                    <a:pt x="695" y="91"/>
                  </a:lnTo>
                  <a:lnTo>
                    <a:pt x="699" y="91"/>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dirty="0">
                <a:solidFill>
                  <a:sysClr val="windowText" lastClr="000000"/>
                </a:solidFill>
              </a:endParaRPr>
            </a:p>
          </p:txBody>
        </p:sp>
        <p:sp>
          <p:nvSpPr>
            <p:cNvPr id="24" name="Freeform 25"/>
            <p:cNvSpPr>
              <a:spLocks/>
            </p:cNvSpPr>
            <p:nvPr/>
          </p:nvSpPr>
          <p:spPr bwMode="auto">
            <a:xfrm>
              <a:off x="3151" y="2455"/>
              <a:ext cx="700" cy="458"/>
            </a:xfrm>
            <a:custGeom>
              <a:avLst/>
              <a:gdLst>
                <a:gd name="T0" fmla="*/ 678 w 700"/>
                <a:gd name="T1" fmla="*/ 27 h 457"/>
                <a:gd name="T2" fmla="*/ 654 w 700"/>
                <a:gd name="T3" fmla="*/ 59 h 457"/>
                <a:gd name="T4" fmla="*/ 629 w 700"/>
                <a:gd name="T5" fmla="*/ 90 h 457"/>
                <a:gd name="T6" fmla="*/ 604 w 700"/>
                <a:gd name="T7" fmla="*/ 121 h 457"/>
                <a:gd name="T8" fmla="*/ 580 w 700"/>
                <a:gd name="T9" fmla="*/ 150 h 457"/>
                <a:gd name="T10" fmla="*/ 555 w 700"/>
                <a:gd name="T11" fmla="*/ 178 h 457"/>
                <a:gd name="T12" fmla="*/ 532 w 700"/>
                <a:gd name="T13" fmla="*/ 205 h 457"/>
                <a:gd name="T14" fmla="*/ 507 w 700"/>
                <a:gd name="T15" fmla="*/ 230 h 457"/>
                <a:gd name="T16" fmla="*/ 483 w 700"/>
                <a:gd name="T17" fmla="*/ 253 h 457"/>
                <a:gd name="T18" fmla="*/ 458 w 700"/>
                <a:gd name="T19" fmla="*/ 276 h 457"/>
                <a:gd name="T20" fmla="*/ 433 w 700"/>
                <a:gd name="T21" fmla="*/ 296 h 457"/>
                <a:gd name="T22" fmla="*/ 409 w 700"/>
                <a:gd name="T23" fmla="*/ 315 h 457"/>
                <a:gd name="T24" fmla="*/ 384 w 700"/>
                <a:gd name="T25" fmla="*/ 332 h 457"/>
                <a:gd name="T26" fmla="*/ 360 w 700"/>
                <a:gd name="T27" fmla="*/ 348 h 457"/>
                <a:gd name="T28" fmla="*/ 336 w 700"/>
                <a:gd name="T29" fmla="*/ 456 h 457"/>
                <a:gd name="T30" fmla="*/ 311 w 700"/>
                <a:gd name="T31" fmla="*/ 456 h 457"/>
                <a:gd name="T32" fmla="*/ 287 w 700"/>
                <a:gd name="T33" fmla="*/ 456 h 457"/>
                <a:gd name="T34" fmla="*/ 262 w 700"/>
                <a:gd name="T35" fmla="*/ 456 h 457"/>
                <a:gd name="T36" fmla="*/ 237 w 700"/>
                <a:gd name="T37" fmla="*/ 456 h 457"/>
                <a:gd name="T38" fmla="*/ 214 w 700"/>
                <a:gd name="T39" fmla="*/ 456 h 457"/>
                <a:gd name="T40" fmla="*/ 189 w 700"/>
                <a:gd name="T41" fmla="*/ 456 h 457"/>
                <a:gd name="T42" fmla="*/ 165 w 700"/>
                <a:gd name="T43" fmla="*/ 456 h 457"/>
                <a:gd name="T44" fmla="*/ 140 w 700"/>
                <a:gd name="T45" fmla="*/ 456 h 457"/>
                <a:gd name="T46" fmla="*/ 115 w 700"/>
                <a:gd name="T47" fmla="*/ 456 h 457"/>
                <a:gd name="T48" fmla="*/ 91 w 700"/>
                <a:gd name="T49" fmla="*/ 456 h 457"/>
                <a:gd name="T50" fmla="*/ 66 w 700"/>
                <a:gd name="T51" fmla="*/ 456 h 457"/>
                <a:gd name="T52" fmla="*/ 43 w 700"/>
                <a:gd name="T53" fmla="*/ 456 h 457"/>
                <a:gd name="T54" fmla="*/ 18 w 700"/>
                <a:gd name="T55" fmla="*/ 456 h 457"/>
                <a:gd name="T56" fmla="*/ 7 w 700"/>
                <a:gd name="T57" fmla="*/ 456 h 457"/>
                <a:gd name="T58" fmla="*/ 32 w 700"/>
                <a:gd name="T59" fmla="*/ 456 h 457"/>
                <a:gd name="T60" fmla="*/ 56 w 700"/>
                <a:gd name="T61" fmla="*/ 456 h 457"/>
                <a:gd name="T62" fmla="*/ 81 w 700"/>
                <a:gd name="T63" fmla="*/ 456 h 457"/>
                <a:gd name="T64" fmla="*/ 105 w 700"/>
                <a:gd name="T65" fmla="*/ 456 h 457"/>
                <a:gd name="T66" fmla="*/ 129 w 700"/>
                <a:gd name="T67" fmla="*/ 456 h 457"/>
                <a:gd name="T68" fmla="*/ 154 w 700"/>
                <a:gd name="T69" fmla="*/ 456 h 457"/>
                <a:gd name="T70" fmla="*/ 178 w 700"/>
                <a:gd name="T71" fmla="*/ 456 h 457"/>
                <a:gd name="T72" fmla="*/ 203 w 700"/>
                <a:gd name="T73" fmla="*/ 456 h 457"/>
                <a:gd name="T74" fmla="*/ 228 w 700"/>
                <a:gd name="T75" fmla="*/ 456 h 457"/>
                <a:gd name="T76" fmla="*/ 252 w 700"/>
                <a:gd name="T77" fmla="*/ 456 h 457"/>
                <a:gd name="T78" fmla="*/ 276 w 700"/>
                <a:gd name="T79" fmla="*/ 456 h 457"/>
                <a:gd name="T80" fmla="*/ 301 w 700"/>
                <a:gd name="T81" fmla="*/ 456 h 457"/>
                <a:gd name="T82" fmla="*/ 325 w 700"/>
                <a:gd name="T83" fmla="*/ 456 h 457"/>
                <a:gd name="T84" fmla="*/ 350 w 700"/>
                <a:gd name="T85" fmla="*/ 456 h 457"/>
                <a:gd name="T86" fmla="*/ 374 w 700"/>
                <a:gd name="T87" fmla="*/ 456 h 457"/>
                <a:gd name="T88" fmla="*/ 399 w 700"/>
                <a:gd name="T89" fmla="*/ 456 h 457"/>
                <a:gd name="T90" fmla="*/ 423 w 700"/>
                <a:gd name="T91" fmla="*/ 456 h 457"/>
                <a:gd name="T92" fmla="*/ 447 w 700"/>
                <a:gd name="T93" fmla="*/ 456 h 457"/>
                <a:gd name="T94" fmla="*/ 472 w 700"/>
                <a:gd name="T95" fmla="*/ 456 h 457"/>
                <a:gd name="T96" fmla="*/ 496 w 700"/>
                <a:gd name="T97" fmla="*/ 456 h 457"/>
                <a:gd name="T98" fmla="*/ 521 w 700"/>
                <a:gd name="T99" fmla="*/ 456 h 457"/>
                <a:gd name="T100" fmla="*/ 546 w 700"/>
                <a:gd name="T101" fmla="*/ 456 h 457"/>
                <a:gd name="T102" fmla="*/ 570 w 700"/>
                <a:gd name="T103" fmla="*/ 456 h 457"/>
                <a:gd name="T104" fmla="*/ 594 w 700"/>
                <a:gd name="T105" fmla="*/ 456 h 457"/>
                <a:gd name="T106" fmla="*/ 618 w 700"/>
                <a:gd name="T107" fmla="*/ 456 h 457"/>
                <a:gd name="T108" fmla="*/ 643 w 700"/>
                <a:gd name="T109" fmla="*/ 456 h 457"/>
                <a:gd name="T110" fmla="*/ 668 w 700"/>
                <a:gd name="T111" fmla="*/ 456 h 457"/>
                <a:gd name="T112" fmla="*/ 692 w 700"/>
                <a:gd name="T113" fmla="*/ 456 h 4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457"/>
                <a:gd name="T173" fmla="*/ 700 w 700"/>
                <a:gd name="T174" fmla="*/ 457 h 45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457">
                  <a:moveTo>
                    <a:pt x="699" y="0"/>
                  </a:moveTo>
                  <a:lnTo>
                    <a:pt x="695" y="5"/>
                  </a:lnTo>
                  <a:lnTo>
                    <a:pt x="692" y="9"/>
                  </a:lnTo>
                  <a:lnTo>
                    <a:pt x="688" y="14"/>
                  </a:lnTo>
                  <a:lnTo>
                    <a:pt x="685" y="18"/>
                  </a:lnTo>
                  <a:lnTo>
                    <a:pt x="681" y="23"/>
                  </a:lnTo>
                  <a:lnTo>
                    <a:pt x="678" y="27"/>
                  </a:lnTo>
                  <a:lnTo>
                    <a:pt x="674" y="32"/>
                  </a:lnTo>
                  <a:lnTo>
                    <a:pt x="671" y="36"/>
                  </a:lnTo>
                  <a:lnTo>
                    <a:pt x="668" y="41"/>
                  </a:lnTo>
                  <a:lnTo>
                    <a:pt x="664" y="46"/>
                  </a:lnTo>
                  <a:lnTo>
                    <a:pt x="661" y="50"/>
                  </a:lnTo>
                  <a:lnTo>
                    <a:pt x="657" y="55"/>
                  </a:lnTo>
                  <a:lnTo>
                    <a:pt x="654" y="59"/>
                  </a:lnTo>
                  <a:lnTo>
                    <a:pt x="650" y="63"/>
                  </a:lnTo>
                  <a:lnTo>
                    <a:pt x="647" y="68"/>
                  </a:lnTo>
                  <a:lnTo>
                    <a:pt x="643" y="72"/>
                  </a:lnTo>
                  <a:lnTo>
                    <a:pt x="640" y="77"/>
                  </a:lnTo>
                  <a:lnTo>
                    <a:pt x="636" y="81"/>
                  </a:lnTo>
                  <a:lnTo>
                    <a:pt x="633" y="85"/>
                  </a:lnTo>
                  <a:lnTo>
                    <a:pt x="629" y="90"/>
                  </a:lnTo>
                  <a:lnTo>
                    <a:pt x="625" y="94"/>
                  </a:lnTo>
                  <a:lnTo>
                    <a:pt x="622" y="99"/>
                  </a:lnTo>
                  <a:lnTo>
                    <a:pt x="618" y="103"/>
                  </a:lnTo>
                  <a:lnTo>
                    <a:pt x="615" y="107"/>
                  </a:lnTo>
                  <a:lnTo>
                    <a:pt x="611" y="111"/>
                  </a:lnTo>
                  <a:lnTo>
                    <a:pt x="608" y="116"/>
                  </a:lnTo>
                  <a:lnTo>
                    <a:pt x="604" y="121"/>
                  </a:lnTo>
                  <a:lnTo>
                    <a:pt x="602" y="124"/>
                  </a:lnTo>
                  <a:lnTo>
                    <a:pt x="598" y="129"/>
                  </a:lnTo>
                  <a:lnTo>
                    <a:pt x="594" y="133"/>
                  </a:lnTo>
                  <a:lnTo>
                    <a:pt x="591" y="137"/>
                  </a:lnTo>
                  <a:lnTo>
                    <a:pt x="587" y="141"/>
                  </a:lnTo>
                  <a:lnTo>
                    <a:pt x="584" y="146"/>
                  </a:lnTo>
                  <a:lnTo>
                    <a:pt x="580" y="150"/>
                  </a:lnTo>
                  <a:lnTo>
                    <a:pt x="577" y="154"/>
                  </a:lnTo>
                  <a:lnTo>
                    <a:pt x="573" y="158"/>
                  </a:lnTo>
                  <a:lnTo>
                    <a:pt x="570" y="162"/>
                  </a:lnTo>
                  <a:lnTo>
                    <a:pt x="566" y="166"/>
                  </a:lnTo>
                  <a:lnTo>
                    <a:pt x="563" y="170"/>
                  </a:lnTo>
                  <a:lnTo>
                    <a:pt x="559" y="174"/>
                  </a:lnTo>
                  <a:lnTo>
                    <a:pt x="555" y="178"/>
                  </a:lnTo>
                  <a:lnTo>
                    <a:pt x="552" y="182"/>
                  </a:lnTo>
                  <a:lnTo>
                    <a:pt x="548" y="186"/>
                  </a:lnTo>
                  <a:lnTo>
                    <a:pt x="546" y="190"/>
                  </a:lnTo>
                  <a:lnTo>
                    <a:pt x="542" y="193"/>
                  </a:lnTo>
                  <a:lnTo>
                    <a:pt x="539" y="197"/>
                  </a:lnTo>
                  <a:lnTo>
                    <a:pt x="535" y="201"/>
                  </a:lnTo>
                  <a:lnTo>
                    <a:pt x="532" y="205"/>
                  </a:lnTo>
                  <a:lnTo>
                    <a:pt x="528" y="208"/>
                  </a:lnTo>
                  <a:lnTo>
                    <a:pt x="524" y="212"/>
                  </a:lnTo>
                  <a:lnTo>
                    <a:pt x="521" y="216"/>
                  </a:lnTo>
                  <a:lnTo>
                    <a:pt x="517" y="220"/>
                  </a:lnTo>
                  <a:lnTo>
                    <a:pt x="514" y="223"/>
                  </a:lnTo>
                  <a:lnTo>
                    <a:pt x="510" y="226"/>
                  </a:lnTo>
                  <a:lnTo>
                    <a:pt x="507" y="230"/>
                  </a:lnTo>
                  <a:lnTo>
                    <a:pt x="503" y="233"/>
                  </a:lnTo>
                  <a:lnTo>
                    <a:pt x="500" y="236"/>
                  </a:lnTo>
                  <a:lnTo>
                    <a:pt x="496" y="240"/>
                  </a:lnTo>
                  <a:lnTo>
                    <a:pt x="493" y="244"/>
                  </a:lnTo>
                  <a:lnTo>
                    <a:pt x="489" y="247"/>
                  </a:lnTo>
                  <a:lnTo>
                    <a:pt x="486" y="250"/>
                  </a:lnTo>
                  <a:lnTo>
                    <a:pt x="483" y="253"/>
                  </a:lnTo>
                  <a:lnTo>
                    <a:pt x="479" y="257"/>
                  </a:lnTo>
                  <a:lnTo>
                    <a:pt x="476" y="261"/>
                  </a:lnTo>
                  <a:lnTo>
                    <a:pt x="472" y="263"/>
                  </a:lnTo>
                  <a:lnTo>
                    <a:pt x="469" y="266"/>
                  </a:lnTo>
                  <a:lnTo>
                    <a:pt x="465" y="270"/>
                  </a:lnTo>
                  <a:lnTo>
                    <a:pt x="462" y="273"/>
                  </a:lnTo>
                  <a:lnTo>
                    <a:pt x="458" y="276"/>
                  </a:lnTo>
                  <a:lnTo>
                    <a:pt x="454" y="279"/>
                  </a:lnTo>
                  <a:lnTo>
                    <a:pt x="451" y="282"/>
                  </a:lnTo>
                  <a:lnTo>
                    <a:pt x="447" y="285"/>
                  </a:lnTo>
                  <a:lnTo>
                    <a:pt x="444" y="288"/>
                  </a:lnTo>
                  <a:lnTo>
                    <a:pt x="440" y="291"/>
                  </a:lnTo>
                  <a:lnTo>
                    <a:pt x="437" y="294"/>
                  </a:lnTo>
                  <a:lnTo>
                    <a:pt x="433" y="296"/>
                  </a:lnTo>
                  <a:lnTo>
                    <a:pt x="430" y="299"/>
                  </a:lnTo>
                  <a:lnTo>
                    <a:pt x="426" y="302"/>
                  </a:lnTo>
                  <a:lnTo>
                    <a:pt x="423" y="305"/>
                  </a:lnTo>
                  <a:lnTo>
                    <a:pt x="419" y="307"/>
                  </a:lnTo>
                  <a:lnTo>
                    <a:pt x="416" y="310"/>
                  </a:lnTo>
                  <a:lnTo>
                    <a:pt x="413" y="313"/>
                  </a:lnTo>
                  <a:lnTo>
                    <a:pt x="409" y="315"/>
                  </a:lnTo>
                  <a:lnTo>
                    <a:pt x="406" y="318"/>
                  </a:lnTo>
                  <a:lnTo>
                    <a:pt x="402" y="321"/>
                  </a:lnTo>
                  <a:lnTo>
                    <a:pt x="399" y="322"/>
                  </a:lnTo>
                  <a:lnTo>
                    <a:pt x="395" y="325"/>
                  </a:lnTo>
                  <a:lnTo>
                    <a:pt x="392" y="328"/>
                  </a:lnTo>
                  <a:lnTo>
                    <a:pt x="388" y="330"/>
                  </a:lnTo>
                  <a:lnTo>
                    <a:pt x="384" y="332"/>
                  </a:lnTo>
                  <a:lnTo>
                    <a:pt x="381" y="335"/>
                  </a:lnTo>
                  <a:lnTo>
                    <a:pt x="377" y="337"/>
                  </a:lnTo>
                  <a:lnTo>
                    <a:pt x="374" y="339"/>
                  </a:lnTo>
                  <a:lnTo>
                    <a:pt x="370" y="342"/>
                  </a:lnTo>
                  <a:lnTo>
                    <a:pt x="367" y="344"/>
                  </a:lnTo>
                  <a:lnTo>
                    <a:pt x="363" y="346"/>
                  </a:lnTo>
                  <a:lnTo>
                    <a:pt x="360" y="348"/>
                  </a:lnTo>
                  <a:lnTo>
                    <a:pt x="357" y="350"/>
                  </a:lnTo>
                  <a:lnTo>
                    <a:pt x="353" y="352"/>
                  </a:lnTo>
                  <a:lnTo>
                    <a:pt x="350" y="354"/>
                  </a:lnTo>
                  <a:lnTo>
                    <a:pt x="346" y="356"/>
                  </a:lnTo>
                  <a:lnTo>
                    <a:pt x="343" y="358"/>
                  </a:lnTo>
                  <a:lnTo>
                    <a:pt x="339" y="360"/>
                  </a:lnTo>
                  <a:lnTo>
                    <a:pt x="336" y="456"/>
                  </a:lnTo>
                  <a:lnTo>
                    <a:pt x="332" y="456"/>
                  </a:lnTo>
                  <a:lnTo>
                    <a:pt x="329" y="456"/>
                  </a:lnTo>
                  <a:lnTo>
                    <a:pt x="325" y="456"/>
                  </a:lnTo>
                  <a:lnTo>
                    <a:pt x="322" y="456"/>
                  </a:lnTo>
                  <a:lnTo>
                    <a:pt x="318" y="456"/>
                  </a:lnTo>
                  <a:lnTo>
                    <a:pt x="315" y="456"/>
                  </a:lnTo>
                  <a:lnTo>
                    <a:pt x="311" y="456"/>
                  </a:lnTo>
                  <a:lnTo>
                    <a:pt x="307" y="456"/>
                  </a:lnTo>
                  <a:lnTo>
                    <a:pt x="304" y="456"/>
                  </a:lnTo>
                  <a:lnTo>
                    <a:pt x="301" y="456"/>
                  </a:lnTo>
                  <a:lnTo>
                    <a:pt x="298" y="456"/>
                  </a:lnTo>
                  <a:lnTo>
                    <a:pt x="294" y="456"/>
                  </a:lnTo>
                  <a:lnTo>
                    <a:pt x="291" y="456"/>
                  </a:lnTo>
                  <a:lnTo>
                    <a:pt x="287" y="456"/>
                  </a:lnTo>
                  <a:lnTo>
                    <a:pt x="283" y="456"/>
                  </a:lnTo>
                  <a:lnTo>
                    <a:pt x="280" y="456"/>
                  </a:lnTo>
                  <a:lnTo>
                    <a:pt x="276" y="456"/>
                  </a:lnTo>
                  <a:lnTo>
                    <a:pt x="273" y="456"/>
                  </a:lnTo>
                  <a:lnTo>
                    <a:pt x="269" y="456"/>
                  </a:lnTo>
                  <a:lnTo>
                    <a:pt x="266" y="456"/>
                  </a:lnTo>
                  <a:lnTo>
                    <a:pt x="262" y="456"/>
                  </a:lnTo>
                  <a:lnTo>
                    <a:pt x="259" y="456"/>
                  </a:lnTo>
                  <a:lnTo>
                    <a:pt x="255" y="456"/>
                  </a:lnTo>
                  <a:lnTo>
                    <a:pt x="252" y="456"/>
                  </a:lnTo>
                  <a:lnTo>
                    <a:pt x="248" y="456"/>
                  </a:lnTo>
                  <a:lnTo>
                    <a:pt x="245" y="456"/>
                  </a:lnTo>
                  <a:lnTo>
                    <a:pt x="241" y="456"/>
                  </a:lnTo>
                  <a:lnTo>
                    <a:pt x="237" y="456"/>
                  </a:lnTo>
                  <a:lnTo>
                    <a:pt x="235" y="456"/>
                  </a:lnTo>
                  <a:lnTo>
                    <a:pt x="231" y="456"/>
                  </a:lnTo>
                  <a:lnTo>
                    <a:pt x="228" y="456"/>
                  </a:lnTo>
                  <a:lnTo>
                    <a:pt x="224" y="456"/>
                  </a:lnTo>
                  <a:lnTo>
                    <a:pt x="221" y="456"/>
                  </a:lnTo>
                  <a:lnTo>
                    <a:pt x="217" y="456"/>
                  </a:lnTo>
                  <a:lnTo>
                    <a:pt x="214" y="456"/>
                  </a:lnTo>
                  <a:lnTo>
                    <a:pt x="210" y="456"/>
                  </a:lnTo>
                  <a:lnTo>
                    <a:pt x="206" y="456"/>
                  </a:lnTo>
                  <a:lnTo>
                    <a:pt x="203" y="456"/>
                  </a:lnTo>
                  <a:lnTo>
                    <a:pt x="199" y="456"/>
                  </a:lnTo>
                  <a:lnTo>
                    <a:pt x="196" y="456"/>
                  </a:lnTo>
                  <a:lnTo>
                    <a:pt x="192" y="456"/>
                  </a:lnTo>
                  <a:lnTo>
                    <a:pt x="189" y="456"/>
                  </a:lnTo>
                  <a:lnTo>
                    <a:pt x="185" y="456"/>
                  </a:lnTo>
                  <a:lnTo>
                    <a:pt x="182" y="456"/>
                  </a:lnTo>
                  <a:lnTo>
                    <a:pt x="178" y="456"/>
                  </a:lnTo>
                  <a:lnTo>
                    <a:pt x="175" y="456"/>
                  </a:lnTo>
                  <a:lnTo>
                    <a:pt x="171" y="456"/>
                  </a:lnTo>
                  <a:lnTo>
                    <a:pt x="168" y="456"/>
                  </a:lnTo>
                  <a:lnTo>
                    <a:pt x="165" y="456"/>
                  </a:lnTo>
                  <a:lnTo>
                    <a:pt x="161" y="456"/>
                  </a:lnTo>
                  <a:lnTo>
                    <a:pt x="158" y="456"/>
                  </a:lnTo>
                  <a:lnTo>
                    <a:pt x="154" y="456"/>
                  </a:lnTo>
                  <a:lnTo>
                    <a:pt x="151" y="456"/>
                  </a:lnTo>
                  <a:lnTo>
                    <a:pt x="147" y="456"/>
                  </a:lnTo>
                  <a:lnTo>
                    <a:pt x="144" y="456"/>
                  </a:lnTo>
                  <a:lnTo>
                    <a:pt x="140" y="456"/>
                  </a:lnTo>
                  <a:lnTo>
                    <a:pt x="136" y="456"/>
                  </a:lnTo>
                  <a:lnTo>
                    <a:pt x="133" y="456"/>
                  </a:lnTo>
                  <a:lnTo>
                    <a:pt x="129" y="456"/>
                  </a:lnTo>
                  <a:lnTo>
                    <a:pt x="126" y="456"/>
                  </a:lnTo>
                  <a:lnTo>
                    <a:pt x="122" y="456"/>
                  </a:lnTo>
                  <a:lnTo>
                    <a:pt x="119" y="456"/>
                  </a:lnTo>
                  <a:lnTo>
                    <a:pt x="115" y="456"/>
                  </a:lnTo>
                  <a:lnTo>
                    <a:pt x="113" y="456"/>
                  </a:lnTo>
                  <a:lnTo>
                    <a:pt x="109" y="456"/>
                  </a:lnTo>
                  <a:lnTo>
                    <a:pt x="105" y="456"/>
                  </a:lnTo>
                  <a:lnTo>
                    <a:pt x="102" y="456"/>
                  </a:lnTo>
                  <a:lnTo>
                    <a:pt x="98" y="456"/>
                  </a:lnTo>
                  <a:lnTo>
                    <a:pt x="95" y="456"/>
                  </a:lnTo>
                  <a:lnTo>
                    <a:pt x="91" y="456"/>
                  </a:lnTo>
                  <a:lnTo>
                    <a:pt x="88" y="456"/>
                  </a:lnTo>
                  <a:lnTo>
                    <a:pt x="84" y="456"/>
                  </a:lnTo>
                  <a:lnTo>
                    <a:pt x="81" y="456"/>
                  </a:lnTo>
                  <a:lnTo>
                    <a:pt x="77" y="456"/>
                  </a:lnTo>
                  <a:lnTo>
                    <a:pt x="74" y="456"/>
                  </a:lnTo>
                  <a:lnTo>
                    <a:pt x="70" y="456"/>
                  </a:lnTo>
                  <a:lnTo>
                    <a:pt x="66" y="456"/>
                  </a:lnTo>
                  <a:lnTo>
                    <a:pt x="63" y="456"/>
                  </a:lnTo>
                  <a:lnTo>
                    <a:pt x="59" y="456"/>
                  </a:lnTo>
                  <a:lnTo>
                    <a:pt x="56" y="456"/>
                  </a:lnTo>
                  <a:lnTo>
                    <a:pt x="53" y="456"/>
                  </a:lnTo>
                  <a:lnTo>
                    <a:pt x="50" y="456"/>
                  </a:lnTo>
                  <a:lnTo>
                    <a:pt x="46" y="456"/>
                  </a:lnTo>
                  <a:lnTo>
                    <a:pt x="43" y="456"/>
                  </a:lnTo>
                  <a:lnTo>
                    <a:pt x="39" y="456"/>
                  </a:lnTo>
                  <a:lnTo>
                    <a:pt x="35" y="456"/>
                  </a:lnTo>
                  <a:lnTo>
                    <a:pt x="32" y="456"/>
                  </a:lnTo>
                  <a:lnTo>
                    <a:pt x="28" y="456"/>
                  </a:lnTo>
                  <a:lnTo>
                    <a:pt x="25" y="456"/>
                  </a:lnTo>
                  <a:lnTo>
                    <a:pt x="21" y="456"/>
                  </a:lnTo>
                  <a:lnTo>
                    <a:pt x="18" y="456"/>
                  </a:lnTo>
                  <a:lnTo>
                    <a:pt x="14" y="456"/>
                  </a:lnTo>
                  <a:lnTo>
                    <a:pt x="11" y="456"/>
                  </a:lnTo>
                  <a:lnTo>
                    <a:pt x="7" y="456"/>
                  </a:lnTo>
                  <a:lnTo>
                    <a:pt x="4" y="456"/>
                  </a:lnTo>
                  <a:lnTo>
                    <a:pt x="0" y="456"/>
                  </a:lnTo>
                  <a:lnTo>
                    <a:pt x="4" y="456"/>
                  </a:lnTo>
                  <a:lnTo>
                    <a:pt x="7" y="456"/>
                  </a:lnTo>
                  <a:lnTo>
                    <a:pt x="11" y="456"/>
                  </a:lnTo>
                  <a:lnTo>
                    <a:pt x="14" y="456"/>
                  </a:lnTo>
                  <a:lnTo>
                    <a:pt x="18" y="456"/>
                  </a:lnTo>
                  <a:lnTo>
                    <a:pt x="21" y="456"/>
                  </a:lnTo>
                  <a:lnTo>
                    <a:pt x="25" y="456"/>
                  </a:lnTo>
                  <a:lnTo>
                    <a:pt x="28" y="456"/>
                  </a:lnTo>
                  <a:lnTo>
                    <a:pt x="32" y="456"/>
                  </a:lnTo>
                  <a:lnTo>
                    <a:pt x="35" y="456"/>
                  </a:lnTo>
                  <a:lnTo>
                    <a:pt x="39" y="456"/>
                  </a:lnTo>
                  <a:lnTo>
                    <a:pt x="43" y="456"/>
                  </a:lnTo>
                  <a:lnTo>
                    <a:pt x="46" y="456"/>
                  </a:lnTo>
                  <a:lnTo>
                    <a:pt x="50" y="456"/>
                  </a:lnTo>
                  <a:lnTo>
                    <a:pt x="53" y="456"/>
                  </a:lnTo>
                  <a:lnTo>
                    <a:pt x="56" y="456"/>
                  </a:lnTo>
                  <a:lnTo>
                    <a:pt x="59" y="456"/>
                  </a:lnTo>
                  <a:lnTo>
                    <a:pt x="63" y="456"/>
                  </a:lnTo>
                  <a:lnTo>
                    <a:pt x="66" y="456"/>
                  </a:lnTo>
                  <a:lnTo>
                    <a:pt x="70" y="456"/>
                  </a:lnTo>
                  <a:lnTo>
                    <a:pt x="74" y="456"/>
                  </a:lnTo>
                  <a:lnTo>
                    <a:pt x="77" y="456"/>
                  </a:lnTo>
                  <a:lnTo>
                    <a:pt x="81" y="456"/>
                  </a:lnTo>
                  <a:lnTo>
                    <a:pt x="84" y="456"/>
                  </a:lnTo>
                  <a:lnTo>
                    <a:pt x="88" y="456"/>
                  </a:lnTo>
                  <a:lnTo>
                    <a:pt x="91" y="456"/>
                  </a:lnTo>
                  <a:lnTo>
                    <a:pt x="95" y="456"/>
                  </a:lnTo>
                  <a:lnTo>
                    <a:pt x="98" y="456"/>
                  </a:lnTo>
                  <a:lnTo>
                    <a:pt x="102" y="456"/>
                  </a:lnTo>
                  <a:lnTo>
                    <a:pt x="105" y="456"/>
                  </a:lnTo>
                  <a:lnTo>
                    <a:pt x="109" y="456"/>
                  </a:lnTo>
                  <a:lnTo>
                    <a:pt x="113" y="456"/>
                  </a:lnTo>
                  <a:lnTo>
                    <a:pt x="115" y="456"/>
                  </a:lnTo>
                  <a:lnTo>
                    <a:pt x="119" y="456"/>
                  </a:lnTo>
                  <a:lnTo>
                    <a:pt x="122" y="456"/>
                  </a:lnTo>
                  <a:lnTo>
                    <a:pt x="126" y="456"/>
                  </a:lnTo>
                  <a:lnTo>
                    <a:pt x="129" y="456"/>
                  </a:lnTo>
                  <a:lnTo>
                    <a:pt x="133" y="456"/>
                  </a:lnTo>
                  <a:lnTo>
                    <a:pt x="136" y="456"/>
                  </a:lnTo>
                  <a:lnTo>
                    <a:pt x="140" y="456"/>
                  </a:lnTo>
                  <a:lnTo>
                    <a:pt x="144" y="456"/>
                  </a:lnTo>
                  <a:lnTo>
                    <a:pt x="147" y="456"/>
                  </a:lnTo>
                  <a:lnTo>
                    <a:pt x="151" y="456"/>
                  </a:lnTo>
                  <a:lnTo>
                    <a:pt x="154" y="456"/>
                  </a:lnTo>
                  <a:lnTo>
                    <a:pt x="158" y="456"/>
                  </a:lnTo>
                  <a:lnTo>
                    <a:pt x="161" y="456"/>
                  </a:lnTo>
                  <a:lnTo>
                    <a:pt x="165" y="456"/>
                  </a:lnTo>
                  <a:lnTo>
                    <a:pt x="168" y="456"/>
                  </a:lnTo>
                  <a:lnTo>
                    <a:pt x="171" y="456"/>
                  </a:lnTo>
                  <a:lnTo>
                    <a:pt x="175" y="456"/>
                  </a:lnTo>
                  <a:lnTo>
                    <a:pt x="178" y="456"/>
                  </a:lnTo>
                  <a:lnTo>
                    <a:pt x="182" y="456"/>
                  </a:lnTo>
                  <a:lnTo>
                    <a:pt x="185" y="456"/>
                  </a:lnTo>
                  <a:lnTo>
                    <a:pt x="189" y="456"/>
                  </a:lnTo>
                  <a:lnTo>
                    <a:pt x="192" y="456"/>
                  </a:lnTo>
                  <a:lnTo>
                    <a:pt x="196" y="456"/>
                  </a:lnTo>
                  <a:lnTo>
                    <a:pt x="199" y="456"/>
                  </a:lnTo>
                  <a:lnTo>
                    <a:pt x="203" y="456"/>
                  </a:lnTo>
                  <a:lnTo>
                    <a:pt x="206" y="456"/>
                  </a:lnTo>
                  <a:lnTo>
                    <a:pt x="210" y="456"/>
                  </a:lnTo>
                  <a:lnTo>
                    <a:pt x="214" y="456"/>
                  </a:lnTo>
                  <a:lnTo>
                    <a:pt x="217" y="456"/>
                  </a:lnTo>
                  <a:lnTo>
                    <a:pt x="221" y="456"/>
                  </a:lnTo>
                  <a:lnTo>
                    <a:pt x="224" y="456"/>
                  </a:lnTo>
                  <a:lnTo>
                    <a:pt x="228" y="456"/>
                  </a:lnTo>
                  <a:lnTo>
                    <a:pt x="231" y="456"/>
                  </a:lnTo>
                  <a:lnTo>
                    <a:pt x="235" y="456"/>
                  </a:lnTo>
                  <a:lnTo>
                    <a:pt x="237" y="456"/>
                  </a:lnTo>
                  <a:lnTo>
                    <a:pt x="241" y="456"/>
                  </a:lnTo>
                  <a:lnTo>
                    <a:pt x="245" y="456"/>
                  </a:lnTo>
                  <a:lnTo>
                    <a:pt x="248" y="456"/>
                  </a:lnTo>
                  <a:lnTo>
                    <a:pt x="252" y="456"/>
                  </a:lnTo>
                  <a:lnTo>
                    <a:pt x="255" y="456"/>
                  </a:lnTo>
                  <a:lnTo>
                    <a:pt x="259" y="456"/>
                  </a:lnTo>
                  <a:lnTo>
                    <a:pt x="262" y="456"/>
                  </a:lnTo>
                  <a:lnTo>
                    <a:pt x="266" y="456"/>
                  </a:lnTo>
                  <a:lnTo>
                    <a:pt x="269" y="456"/>
                  </a:lnTo>
                  <a:lnTo>
                    <a:pt x="273" y="456"/>
                  </a:lnTo>
                  <a:lnTo>
                    <a:pt x="276" y="456"/>
                  </a:lnTo>
                  <a:lnTo>
                    <a:pt x="280" y="456"/>
                  </a:lnTo>
                  <a:lnTo>
                    <a:pt x="283" y="456"/>
                  </a:lnTo>
                  <a:lnTo>
                    <a:pt x="287" y="456"/>
                  </a:lnTo>
                  <a:lnTo>
                    <a:pt x="291" y="456"/>
                  </a:lnTo>
                  <a:lnTo>
                    <a:pt x="294" y="456"/>
                  </a:lnTo>
                  <a:lnTo>
                    <a:pt x="298" y="456"/>
                  </a:lnTo>
                  <a:lnTo>
                    <a:pt x="301" y="456"/>
                  </a:lnTo>
                  <a:lnTo>
                    <a:pt x="304" y="456"/>
                  </a:lnTo>
                  <a:lnTo>
                    <a:pt x="307" y="456"/>
                  </a:lnTo>
                  <a:lnTo>
                    <a:pt x="311" y="456"/>
                  </a:lnTo>
                  <a:lnTo>
                    <a:pt x="315" y="456"/>
                  </a:lnTo>
                  <a:lnTo>
                    <a:pt x="318" y="456"/>
                  </a:lnTo>
                  <a:lnTo>
                    <a:pt x="322" y="456"/>
                  </a:lnTo>
                  <a:lnTo>
                    <a:pt x="325" y="456"/>
                  </a:lnTo>
                  <a:lnTo>
                    <a:pt x="329" y="456"/>
                  </a:lnTo>
                  <a:lnTo>
                    <a:pt x="332" y="456"/>
                  </a:lnTo>
                  <a:lnTo>
                    <a:pt x="336" y="456"/>
                  </a:lnTo>
                  <a:lnTo>
                    <a:pt x="339" y="456"/>
                  </a:lnTo>
                  <a:lnTo>
                    <a:pt x="343" y="456"/>
                  </a:lnTo>
                  <a:lnTo>
                    <a:pt x="346" y="456"/>
                  </a:lnTo>
                  <a:lnTo>
                    <a:pt x="350" y="456"/>
                  </a:lnTo>
                  <a:lnTo>
                    <a:pt x="353" y="456"/>
                  </a:lnTo>
                  <a:lnTo>
                    <a:pt x="357" y="456"/>
                  </a:lnTo>
                  <a:lnTo>
                    <a:pt x="360" y="456"/>
                  </a:lnTo>
                  <a:lnTo>
                    <a:pt x="363" y="456"/>
                  </a:lnTo>
                  <a:lnTo>
                    <a:pt x="367" y="456"/>
                  </a:lnTo>
                  <a:lnTo>
                    <a:pt x="370" y="456"/>
                  </a:lnTo>
                  <a:lnTo>
                    <a:pt x="374" y="456"/>
                  </a:lnTo>
                  <a:lnTo>
                    <a:pt x="377" y="456"/>
                  </a:lnTo>
                  <a:lnTo>
                    <a:pt x="381" y="456"/>
                  </a:lnTo>
                  <a:lnTo>
                    <a:pt x="384" y="456"/>
                  </a:lnTo>
                  <a:lnTo>
                    <a:pt x="388" y="456"/>
                  </a:lnTo>
                  <a:lnTo>
                    <a:pt x="392" y="456"/>
                  </a:lnTo>
                  <a:lnTo>
                    <a:pt x="395" y="456"/>
                  </a:lnTo>
                  <a:lnTo>
                    <a:pt x="399" y="456"/>
                  </a:lnTo>
                  <a:lnTo>
                    <a:pt x="402" y="456"/>
                  </a:lnTo>
                  <a:lnTo>
                    <a:pt x="406" y="456"/>
                  </a:lnTo>
                  <a:lnTo>
                    <a:pt x="409" y="456"/>
                  </a:lnTo>
                  <a:lnTo>
                    <a:pt x="413" y="456"/>
                  </a:lnTo>
                  <a:lnTo>
                    <a:pt x="416" y="456"/>
                  </a:lnTo>
                  <a:lnTo>
                    <a:pt x="419" y="456"/>
                  </a:lnTo>
                  <a:lnTo>
                    <a:pt x="423" y="456"/>
                  </a:lnTo>
                  <a:lnTo>
                    <a:pt x="426" y="456"/>
                  </a:lnTo>
                  <a:lnTo>
                    <a:pt x="430" y="456"/>
                  </a:lnTo>
                  <a:lnTo>
                    <a:pt x="433" y="456"/>
                  </a:lnTo>
                  <a:lnTo>
                    <a:pt x="437" y="456"/>
                  </a:lnTo>
                  <a:lnTo>
                    <a:pt x="440" y="456"/>
                  </a:lnTo>
                  <a:lnTo>
                    <a:pt x="444" y="456"/>
                  </a:lnTo>
                  <a:lnTo>
                    <a:pt x="447" y="456"/>
                  </a:lnTo>
                  <a:lnTo>
                    <a:pt x="451" y="456"/>
                  </a:lnTo>
                  <a:lnTo>
                    <a:pt x="454" y="456"/>
                  </a:lnTo>
                  <a:lnTo>
                    <a:pt x="458" y="456"/>
                  </a:lnTo>
                  <a:lnTo>
                    <a:pt x="462" y="456"/>
                  </a:lnTo>
                  <a:lnTo>
                    <a:pt x="465" y="456"/>
                  </a:lnTo>
                  <a:lnTo>
                    <a:pt x="469" y="456"/>
                  </a:lnTo>
                  <a:lnTo>
                    <a:pt x="472" y="456"/>
                  </a:lnTo>
                  <a:lnTo>
                    <a:pt x="476" y="456"/>
                  </a:lnTo>
                  <a:lnTo>
                    <a:pt x="479" y="456"/>
                  </a:lnTo>
                  <a:lnTo>
                    <a:pt x="483" y="456"/>
                  </a:lnTo>
                  <a:lnTo>
                    <a:pt x="486" y="456"/>
                  </a:lnTo>
                  <a:lnTo>
                    <a:pt x="489" y="456"/>
                  </a:lnTo>
                  <a:lnTo>
                    <a:pt x="493" y="456"/>
                  </a:lnTo>
                  <a:lnTo>
                    <a:pt x="496" y="456"/>
                  </a:lnTo>
                  <a:lnTo>
                    <a:pt x="500" y="456"/>
                  </a:lnTo>
                  <a:lnTo>
                    <a:pt x="503" y="456"/>
                  </a:lnTo>
                  <a:lnTo>
                    <a:pt x="507" y="456"/>
                  </a:lnTo>
                  <a:lnTo>
                    <a:pt x="510" y="456"/>
                  </a:lnTo>
                  <a:lnTo>
                    <a:pt x="514" y="456"/>
                  </a:lnTo>
                  <a:lnTo>
                    <a:pt x="517" y="456"/>
                  </a:lnTo>
                  <a:lnTo>
                    <a:pt x="521" y="456"/>
                  </a:lnTo>
                  <a:lnTo>
                    <a:pt x="524" y="456"/>
                  </a:lnTo>
                  <a:lnTo>
                    <a:pt x="528" y="456"/>
                  </a:lnTo>
                  <a:lnTo>
                    <a:pt x="532" y="456"/>
                  </a:lnTo>
                  <a:lnTo>
                    <a:pt x="535" y="456"/>
                  </a:lnTo>
                  <a:lnTo>
                    <a:pt x="539" y="456"/>
                  </a:lnTo>
                  <a:lnTo>
                    <a:pt x="542" y="456"/>
                  </a:lnTo>
                  <a:lnTo>
                    <a:pt x="546" y="456"/>
                  </a:lnTo>
                  <a:lnTo>
                    <a:pt x="548" y="456"/>
                  </a:lnTo>
                  <a:lnTo>
                    <a:pt x="552" y="456"/>
                  </a:lnTo>
                  <a:lnTo>
                    <a:pt x="555" y="456"/>
                  </a:lnTo>
                  <a:lnTo>
                    <a:pt x="559" y="456"/>
                  </a:lnTo>
                  <a:lnTo>
                    <a:pt x="563" y="456"/>
                  </a:lnTo>
                  <a:lnTo>
                    <a:pt x="566" y="456"/>
                  </a:lnTo>
                  <a:lnTo>
                    <a:pt x="570" y="456"/>
                  </a:lnTo>
                  <a:lnTo>
                    <a:pt x="573" y="456"/>
                  </a:lnTo>
                  <a:lnTo>
                    <a:pt x="577" y="456"/>
                  </a:lnTo>
                  <a:lnTo>
                    <a:pt x="580" y="456"/>
                  </a:lnTo>
                  <a:lnTo>
                    <a:pt x="584" y="456"/>
                  </a:lnTo>
                  <a:lnTo>
                    <a:pt x="587" y="456"/>
                  </a:lnTo>
                  <a:lnTo>
                    <a:pt x="591" y="456"/>
                  </a:lnTo>
                  <a:lnTo>
                    <a:pt x="594" y="456"/>
                  </a:lnTo>
                  <a:lnTo>
                    <a:pt x="598" y="456"/>
                  </a:lnTo>
                  <a:lnTo>
                    <a:pt x="602" y="456"/>
                  </a:lnTo>
                  <a:lnTo>
                    <a:pt x="604" y="456"/>
                  </a:lnTo>
                  <a:lnTo>
                    <a:pt x="608" y="456"/>
                  </a:lnTo>
                  <a:lnTo>
                    <a:pt x="611" y="456"/>
                  </a:lnTo>
                  <a:lnTo>
                    <a:pt x="615" y="456"/>
                  </a:lnTo>
                  <a:lnTo>
                    <a:pt x="618" y="456"/>
                  </a:lnTo>
                  <a:lnTo>
                    <a:pt x="622" y="456"/>
                  </a:lnTo>
                  <a:lnTo>
                    <a:pt x="625" y="456"/>
                  </a:lnTo>
                  <a:lnTo>
                    <a:pt x="629" y="456"/>
                  </a:lnTo>
                  <a:lnTo>
                    <a:pt x="633" y="456"/>
                  </a:lnTo>
                  <a:lnTo>
                    <a:pt x="636" y="456"/>
                  </a:lnTo>
                  <a:lnTo>
                    <a:pt x="640" y="456"/>
                  </a:lnTo>
                  <a:lnTo>
                    <a:pt x="643" y="456"/>
                  </a:lnTo>
                  <a:lnTo>
                    <a:pt x="647" y="456"/>
                  </a:lnTo>
                  <a:lnTo>
                    <a:pt x="650" y="456"/>
                  </a:lnTo>
                  <a:lnTo>
                    <a:pt x="654" y="456"/>
                  </a:lnTo>
                  <a:lnTo>
                    <a:pt x="657" y="456"/>
                  </a:lnTo>
                  <a:lnTo>
                    <a:pt x="661" y="456"/>
                  </a:lnTo>
                  <a:lnTo>
                    <a:pt x="664" y="456"/>
                  </a:lnTo>
                  <a:lnTo>
                    <a:pt x="668" y="456"/>
                  </a:lnTo>
                  <a:lnTo>
                    <a:pt x="671" y="456"/>
                  </a:lnTo>
                  <a:lnTo>
                    <a:pt x="674" y="456"/>
                  </a:lnTo>
                  <a:lnTo>
                    <a:pt x="678" y="456"/>
                  </a:lnTo>
                  <a:lnTo>
                    <a:pt x="681" y="456"/>
                  </a:lnTo>
                  <a:lnTo>
                    <a:pt x="685" y="456"/>
                  </a:lnTo>
                  <a:lnTo>
                    <a:pt x="688" y="456"/>
                  </a:lnTo>
                  <a:lnTo>
                    <a:pt x="692" y="456"/>
                  </a:lnTo>
                  <a:lnTo>
                    <a:pt x="695" y="456"/>
                  </a:lnTo>
                  <a:lnTo>
                    <a:pt x="699" y="456"/>
                  </a:lnTo>
                  <a:lnTo>
                    <a:pt x="699" y="0"/>
                  </a:lnTo>
                </a:path>
              </a:pathLst>
            </a:custGeom>
            <a:solidFill>
              <a:srgbClr val="C0C0C0"/>
            </a:solidFill>
            <a:ln w="12700" cap="rnd">
              <a:noFill/>
              <a:round/>
              <a:headEnd/>
              <a:tailEnd/>
            </a:ln>
          </p:spPr>
          <p:txBody>
            <a:bodyPr/>
            <a:lstStyle/>
            <a:p>
              <a:pPr fontAlgn="auto">
                <a:spcBef>
                  <a:spcPts val="0"/>
                </a:spcBef>
                <a:spcAft>
                  <a:spcPts val="0"/>
                </a:spcAft>
                <a:defRPr/>
              </a:pPr>
              <a:endParaRPr lang="en-US" sz="1800" i="0" kern="0" dirty="0">
                <a:solidFill>
                  <a:sysClr val="windowText" lastClr="000000"/>
                </a:solidFill>
              </a:endParaRPr>
            </a:p>
          </p:txBody>
        </p:sp>
        <p:sp>
          <p:nvSpPr>
            <p:cNvPr id="25" name="Rectangle 26"/>
            <p:cNvSpPr>
              <a:spLocks noChangeArrowheads="1"/>
            </p:cNvSpPr>
            <p:nvPr/>
          </p:nvSpPr>
          <p:spPr bwMode="auto">
            <a:xfrm flipH="1">
              <a:off x="4092" y="2952"/>
              <a:ext cx="203" cy="74"/>
            </a:xfrm>
            <a:prstGeom prst="rect">
              <a:avLst/>
            </a:prstGeom>
            <a:noFill/>
            <a:ln w="12700">
              <a:noFill/>
              <a:miter lim="800000"/>
              <a:headEnd/>
              <a:tailEnd/>
            </a:ln>
          </p:spPr>
          <p:txBody>
            <a:bodyPr wrap="none" lIns="90488" tIns="44450" rIns="90488" bIns="44450" anchor="ctr"/>
            <a:lstStyle/>
            <a:p>
              <a:pPr algn="ctr" eaLnBrk="0" fontAlgn="auto" hangingPunct="0">
                <a:spcBef>
                  <a:spcPts val="0"/>
                </a:spcBef>
                <a:spcAft>
                  <a:spcPts val="0"/>
                </a:spcAft>
                <a:defRPr/>
              </a:pPr>
              <a:r>
                <a:rPr lang="en-US" sz="1800" b="1" i="0" kern="0" dirty="0">
                  <a:solidFill>
                    <a:srgbClr val="808080"/>
                  </a:solidFill>
                  <a:latin typeface="Symbol" pitchFamily="18" charset="2"/>
                  <a:sym typeface="Symbol" pitchFamily="18" charset="2"/>
                </a:rPr>
                <a:t></a:t>
              </a:r>
              <a:r>
                <a:rPr lang="en-US" sz="1800" b="1" i="0" kern="0" dirty="0">
                  <a:solidFill>
                    <a:srgbClr val="808080"/>
                  </a:solidFill>
                </a:rPr>
                <a:t>=40 oz</a:t>
              </a:r>
            </a:p>
          </p:txBody>
        </p:sp>
        <p:sp>
          <p:nvSpPr>
            <p:cNvPr id="26" name="Line 27"/>
            <p:cNvSpPr>
              <a:spLocks noChangeShapeType="1"/>
            </p:cNvSpPr>
            <p:nvPr/>
          </p:nvSpPr>
          <p:spPr bwMode="auto">
            <a:xfrm>
              <a:off x="4206" y="2156"/>
              <a:ext cx="0" cy="741"/>
            </a:xfrm>
            <a:prstGeom prst="line">
              <a:avLst/>
            </a:prstGeom>
            <a:noFill/>
            <a:ln w="25400">
              <a:solidFill>
                <a:srgbClr val="808080"/>
              </a:solidFill>
              <a:round/>
              <a:headEnd/>
              <a:tailEnd/>
            </a:ln>
          </p:spPr>
          <p:txBody>
            <a:bodyPr wrap="none" anchor="ctr"/>
            <a:lstStyle/>
            <a:p>
              <a:pPr fontAlgn="auto">
                <a:spcBef>
                  <a:spcPts val="0"/>
                </a:spcBef>
                <a:spcAft>
                  <a:spcPts val="0"/>
                </a:spcAft>
                <a:defRPr/>
              </a:pPr>
              <a:endParaRPr lang="en-US" sz="1800" i="0" kern="0" dirty="0">
                <a:solidFill>
                  <a:sysClr val="windowText" lastClr="000000"/>
                </a:solidFill>
              </a:endParaRPr>
            </a:p>
          </p:txBody>
        </p:sp>
        <p:sp>
          <p:nvSpPr>
            <p:cNvPr id="27" name="Freeform 28"/>
            <p:cNvSpPr>
              <a:spLocks/>
            </p:cNvSpPr>
            <p:nvPr/>
          </p:nvSpPr>
          <p:spPr bwMode="auto">
            <a:xfrm>
              <a:off x="3502" y="2905"/>
              <a:ext cx="1753" cy="1"/>
            </a:xfrm>
            <a:custGeom>
              <a:avLst/>
              <a:gdLst>
                <a:gd name="T0" fmla="*/ 1699 w 1753"/>
                <a:gd name="T1" fmla="*/ 0 h 1"/>
                <a:gd name="T2" fmla="*/ 1643 w 1753"/>
                <a:gd name="T3" fmla="*/ 0 h 1"/>
                <a:gd name="T4" fmla="*/ 1587 w 1753"/>
                <a:gd name="T5" fmla="*/ 0 h 1"/>
                <a:gd name="T6" fmla="*/ 1531 w 1753"/>
                <a:gd name="T7" fmla="*/ 0 h 1"/>
                <a:gd name="T8" fmla="*/ 1475 w 1753"/>
                <a:gd name="T9" fmla="*/ 0 h 1"/>
                <a:gd name="T10" fmla="*/ 1419 w 1753"/>
                <a:gd name="T11" fmla="*/ 0 h 1"/>
                <a:gd name="T12" fmla="*/ 1363 w 1753"/>
                <a:gd name="T13" fmla="*/ 0 h 1"/>
                <a:gd name="T14" fmla="*/ 1307 w 1753"/>
                <a:gd name="T15" fmla="*/ 0 h 1"/>
                <a:gd name="T16" fmla="*/ 1251 w 1753"/>
                <a:gd name="T17" fmla="*/ 0 h 1"/>
                <a:gd name="T18" fmla="*/ 1194 w 1753"/>
                <a:gd name="T19" fmla="*/ 0 h 1"/>
                <a:gd name="T20" fmla="*/ 1137 w 1753"/>
                <a:gd name="T21" fmla="*/ 0 h 1"/>
                <a:gd name="T22" fmla="*/ 1081 w 1753"/>
                <a:gd name="T23" fmla="*/ 0 h 1"/>
                <a:gd name="T24" fmla="*/ 1025 w 1753"/>
                <a:gd name="T25" fmla="*/ 0 h 1"/>
                <a:gd name="T26" fmla="*/ 969 w 1753"/>
                <a:gd name="T27" fmla="*/ 0 h 1"/>
                <a:gd name="T28" fmla="*/ 913 w 1753"/>
                <a:gd name="T29" fmla="*/ 0 h 1"/>
                <a:gd name="T30" fmla="*/ 857 w 1753"/>
                <a:gd name="T31" fmla="*/ 0 h 1"/>
                <a:gd name="T32" fmla="*/ 801 w 1753"/>
                <a:gd name="T33" fmla="*/ 0 h 1"/>
                <a:gd name="T34" fmla="*/ 745 w 1753"/>
                <a:gd name="T35" fmla="*/ 0 h 1"/>
                <a:gd name="T36" fmla="*/ 688 w 1753"/>
                <a:gd name="T37" fmla="*/ 0 h 1"/>
                <a:gd name="T38" fmla="*/ 632 w 1753"/>
                <a:gd name="T39" fmla="*/ 0 h 1"/>
                <a:gd name="T40" fmla="*/ 575 w 1753"/>
                <a:gd name="T41" fmla="*/ 0 h 1"/>
                <a:gd name="T42" fmla="*/ 519 w 1753"/>
                <a:gd name="T43" fmla="*/ 0 h 1"/>
                <a:gd name="T44" fmla="*/ 463 w 1753"/>
                <a:gd name="T45" fmla="*/ 0 h 1"/>
                <a:gd name="T46" fmla="*/ 407 w 1753"/>
                <a:gd name="T47" fmla="*/ 0 h 1"/>
                <a:gd name="T48" fmla="*/ 351 w 1753"/>
                <a:gd name="T49" fmla="*/ 0 h 1"/>
                <a:gd name="T50" fmla="*/ 295 w 1753"/>
                <a:gd name="T51" fmla="*/ 0 h 1"/>
                <a:gd name="T52" fmla="*/ 239 w 1753"/>
                <a:gd name="T53" fmla="*/ 0 h 1"/>
                <a:gd name="T54" fmla="*/ 183 w 1753"/>
                <a:gd name="T55" fmla="*/ 0 h 1"/>
                <a:gd name="T56" fmla="*/ 126 w 1753"/>
                <a:gd name="T57" fmla="*/ 0 h 1"/>
                <a:gd name="T58" fmla="*/ 69 w 1753"/>
                <a:gd name="T59" fmla="*/ 0 h 1"/>
                <a:gd name="T60" fmla="*/ 13 w 1753"/>
                <a:gd name="T61" fmla="*/ 0 h 1"/>
                <a:gd name="T62" fmla="*/ 42 w 1753"/>
                <a:gd name="T63" fmla="*/ 0 h 1"/>
                <a:gd name="T64" fmla="*/ 98 w 1753"/>
                <a:gd name="T65" fmla="*/ 0 h 1"/>
                <a:gd name="T66" fmla="*/ 154 w 1753"/>
                <a:gd name="T67" fmla="*/ 0 h 1"/>
                <a:gd name="T68" fmla="*/ 210 w 1753"/>
                <a:gd name="T69" fmla="*/ 0 h 1"/>
                <a:gd name="T70" fmla="*/ 266 w 1753"/>
                <a:gd name="T71" fmla="*/ 0 h 1"/>
                <a:gd name="T72" fmla="*/ 322 w 1753"/>
                <a:gd name="T73" fmla="*/ 0 h 1"/>
                <a:gd name="T74" fmla="*/ 379 w 1753"/>
                <a:gd name="T75" fmla="*/ 0 h 1"/>
                <a:gd name="T76" fmla="*/ 436 w 1753"/>
                <a:gd name="T77" fmla="*/ 0 h 1"/>
                <a:gd name="T78" fmla="*/ 492 w 1753"/>
                <a:gd name="T79" fmla="*/ 0 h 1"/>
                <a:gd name="T80" fmla="*/ 548 w 1753"/>
                <a:gd name="T81" fmla="*/ 0 h 1"/>
                <a:gd name="T82" fmla="*/ 604 w 1753"/>
                <a:gd name="T83" fmla="*/ 0 h 1"/>
                <a:gd name="T84" fmla="*/ 660 w 1753"/>
                <a:gd name="T85" fmla="*/ 0 h 1"/>
                <a:gd name="T86" fmla="*/ 716 w 1753"/>
                <a:gd name="T87" fmla="*/ 0 h 1"/>
                <a:gd name="T88" fmla="*/ 772 w 1753"/>
                <a:gd name="T89" fmla="*/ 0 h 1"/>
                <a:gd name="T90" fmla="*/ 828 w 1753"/>
                <a:gd name="T91" fmla="*/ 0 h 1"/>
                <a:gd name="T92" fmla="*/ 884 w 1753"/>
                <a:gd name="T93" fmla="*/ 0 h 1"/>
                <a:gd name="T94" fmla="*/ 941 w 1753"/>
                <a:gd name="T95" fmla="*/ 0 h 1"/>
                <a:gd name="T96" fmla="*/ 998 w 1753"/>
                <a:gd name="T97" fmla="*/ 0 h 1"/>
                <a:gd name="T98" fmla="*/ 1054 w 1753"/>
                <a:gd name="T99" fmla="*/ 0 h 1"/>
                <a:gd name="T100" fmla="*/ 1110 w 1753"/>
                <a:gd name="T101" fmla="*/ 0 h 1"/>
                <a:gd name="T102" fmla="*/ 1166 w 1753"/>
                <a:gd name="T103" fmla="*/ 0 h 1"/>
                <a:gd name="T104" fmla="*/ 1222 w 1753"/>
                <a:gd name="T105" fmla="*/ 0 h 1"/>
                <a:gd name="T106" fmla="*/ 1278 w 1753"/>
                <a:gd name="T107" fmla="*/ 0 h 1"/>
                <a:gd name="T108" fmla="*/ 1334 w 1753"/>
                <a:gd name="T109" fmla="*/ 0 h 1"/>
                <a:gd name="T110" fmla="*/ 1390 w 1753"/>
                <a:gd name="T111" fmla="*/ 0 h 1"/>
                <a:gd name="T112" fmla="*/ 1446 w 1753"/>
                <a:gd name="T113" fmla="*/ 0 h 1"/>
                <a:gd name="T114" fmla="*/ 1503 w 1753"/>
                <a:gd name="T115" fmla="*/ 0 h 1"/>
                <a:gd name="T116" fmla="*/ 1559 w 1753"/>
                <a:gd name="T117" fmla="*/ 0 h 1"/>
                <a:gd name="T118" fmla="*/ 1616 w 1753"/>
                <a:gd name="T119" fmla="*/ 0 h 1"/>
                <a:gd name="T120" fmla="*/ 1672 w 1753"/>
                <a:gd name="T121" fmla="*/ 0 h 1"/>
                <a:gd name="T122" fmla="*/ 1728 w 1753"/>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3"/>
                <a:gd name="T187" fmla="*/ 0 h 1"/>
                <a:gd name="T188" fmla="*/ 1753 w 1753"/>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3" h="1">
                  <a:moveTo>
                    <a:pt x="1752" y="0"/>
                  </a:moveTo>
                  <a:lnTo>
                    <a:pt x="1748" y="0"/>
                  </a:lnTo>
                  <a:lnTo>
                    <a:pt x="1746" y="0"/>
                  </a:lnTo>
                  <a:lnTo>
                    <a:pt x="1742" y="0"/>
                  </a:lnTo>
                  <a:lnTo>
                    <a:pt x="1739" y="0"/>
                  </a:lnTo>
                  <a:lnTo>
                    <a:pt x="1735" y="0"/>
                  </a:lnTo>
                  <a:lnTo>
                    <a:pt x="1732" y="0"/>
                  </a:lnTo>
                  <a:lnTo>
                    <a:pt x="1728" y="0"/>
                  </a:lnTo>
                  <a:lnTo>
                    <a:pt x="1724" y="0"/>
                  </a:lnTo>
                  <a:lnTo>
                    <a:pt x="1721" y="0"/>
                  </a:lnTo>
                  <a:lnTo>
                    <a:pt x="1717" y="0"/>
                  </a:lnTo>
                  <a:lnTo>
                    <a:pt x="1714" y="0"/>
                  </a:lnTo>
                  <a:lnTo>
                    <a:pt x="1710" y="0"/>
                  </a:lnTo>
                  <a:lnTo>
                    <a:pt x="1707" y="0"/>
                  </a:lnTo>
                  <a:lnTo>
                    <a:pt x="1703" y="0"/>
                  </a:lnTo>
                  <a:lnTo>
                    <a:pt x="1699" y="0"/>
                  </a:lnTo>
                  <a:lnTo>
                    <a:pt x="1696" y="0"/>
                  </a:lnTo>
                  <a:lnTo>
                    <a:pt x="1693" y="0"/>
                  </a:lnTo>
                  <a:lnTo>
                    <a:pt x="1690" y="0"/>
                  </a:lnTo>
                  <a:lnTo>
                    <a:pt x="1686" y="0"/>
                  </a:lnTo>
                  <a:lnTo>
                    <a:pt x="1683" y="0"/>
                  </a:lnTo>
                  <a:lnTo>
                    <a:pt x="1679" y="0"/>
                  </a:lnTo>
                  <a:lnTo>
                    <a:pt x="1675" y="0"/>
                  </a:lnTo>
                  <a:lnTo>
                    <a:pt x="1672" y="0"/>
                  </a:lnTo>
                  <a:lnTo>
                    <a:pt x="1668" y="0"/>
                  </a:lnTo>
                  <a:lnTo>
                    <a:pt x="1665" y="0"/>
                  </a:lnTo>
                  <a:lnTo>
                    <a:pt x="1661" y="0"/>
                  </a:lnTo>
                  <a:lnTo>
                    <a:pt x="1658" y="0"/>
                  </a:lnTo>
                  <a:lnTo>
                    <a:pt x="1654" y="0"/>
                  </a:lnTo>
                  <a:lnTo>
                    <a:pt x="1650" y="0"/>
                  </a:lnTo>
                  <a:lnTo>
                    <a:pt x="1647" y="0"/>
                  </a:lnTo>
                  <a:lnTo>
                    <a:pt x="1643" y="0"/>
                  </a:lnTo>
                  <a:lnTo>
                    <a:pt x="1640" y="0"/>
                  </a:lnTo>
                  <a:lnTo>
                    <a:pt x="1636" y="0"/>
                  </a:lnTo>
                  <a:lnTo>
                    <a:pt x="1633" y="0"/>
                  </a:lnTo>
                  <a:lnTo>
                    <a:pt x="1629" y="0"/>
                  </a:lnTo>
                  <a:lnTo>
                    <a:pt x="1626" y="0"/>
                  </a:lnTo>
                  <a:lnTo>
                    <a:pt x="1623" y="0"/>
                  </a:lnTo>
                  <a:lnTo>
                    <a:pt x="1619" y="0"/>
                  </a:lnTo>
                  <a:lnTo>
                    <a:pt x="1616" y="0"/>
                  </a:lnTo>
                  <a:lnTo>
                    <a:pt x="1612" y="0"/>
                  </a:lnTo>
                  <a:lnTo>
                    <a:pt x="1609" y="0"/>
                  </a:lnTo>
                  <a:lnTo>
                    <a:pt x="1605" y="0"/>
                  </a:lnTo>
                  <a:lnTo>
                    <a:pt x="1601" y="0"/>
                  </a:lnTo>
                  <a:lnTo>
                    <a:pt x="1598" y="0"/>
                  </a:lnTo>
                  <a:lnTo>
                    <a:pt x="1594" y="0"/>
                  </a:lnTo>
                  <a:lnTo>
                    <a:pt x="1591" y="0"/>
                  </a:lnTo>
                  <a:lnTo>
                    <a:pt x="1587" y="0"/>
                  </a:lnTo>
                  <a:lnTo>
                    <a:pt x="1584" y="0"/>
                  </a:lnTo>
                  <a:lnTo>
                    <a:pt x="1580" y="0"/>
                  </a:lnTo>
                  <a:lnTo>
                    <a:pt x="1577" y="0"/>
                  </a:lnTo>
                  <a:lnTo>
                    <a:pt x="1573" y="0"/>
                  </a:lnTo>
                  <a:lnTo>
                    <a:pt x="1569" y="0"/>
                  </a:lnTo>
                  <a:lnTo>
                    <a:pt x="1566" y="0"/>
                  </a:lnTo>
                  <a:lnTo>
                    <a:pt x="1562" y="0"/>
                  </a:lnTo>
                  <a:lnTo>
                    <a:pt x="1559" y="0"/>
                  </a:lnTo>
                  <a:lnTo>
                    <a:pt x="1556" y="0"/>
                  </a:lnTo>
                  <a:lnTo>
                    <a:pt x="1552" y="0"/>
                  </a:lnTo>
                  <a:lnTo>
                    <a:pt x="1549" y="0"/>
                  </a:lnTo>
                  <a:lnTo>
                    <a:pt x="1545" y="0"/>
                  </a:lnTo>
                  <a:lnTo>
                    <a:pt x="1542" y="0"/>
                  </a:lnTo>
                  <a:lnTo>
                    <a:pt x="1538" y="0"/>
                  </a:lnTo>
                  <a:lnTo>
                    <a:pt x="1535" y="0"/>
                  </a:lnTo>
                  <a:lnTo>
                    <a:pt x="1531" y="0"/>
                  </a:lnTo>
                  <a:lnTo>
                    <a:pt x="1528" y="0"/>
                  </a:lnTo>
                  <a:lnTo>
                    <a:pt x="1524" y="0"/>
                  </a:lnTo>
                  <a:lnTo>
                    <a:pt x="1520" y="0"/>
                  </a:lnTo>
                  <a:lnTo>
                    <a:pt x="1517" y="0"/>
                  </a:lnTo>
                  <a:lnTo>
                    <a:pt x="1513" y="0"/>
                  </a:lnTo>
                  <a:lnTo>
                    <a:pt x="1510" y="0"/>
                  </a:lnTo>
                  <a:lnTo>
                    <a:pt x="1506" y="0"/>
                  </a:lnTo>
                  <a:lnTo>
                    <a:pt x="1503" y="0"/>
                  </a:lnTo>
                  <a:lnTo>
                    <a:pt x="1500" y="0"/>
                  </a:lnTo>
                  <a:lnTo>
                    <a:pt x="1496" y="0"/>
                  </a:lnTo>
                  <a:lnTo>
                    <a:pt x="1493" y="0"/>
                  </a:lnTo>
                  <a:lnTo>
                    <a:pt x="1489" y="0"/>
                  </a:lnTo>
                  <a:lnTo>
                    <a:pt x="1486" y="0"/>
                  </a:lnTo>
                  <a:lnTo>
                    <a:pt x="1482" y="0"/>
                  </a:lnTo>
                  <a:lnTo>
                    <a:pt x="1479" y="0"/>
                  </a:lnTo>
                  <a:lnTo>
                    <a:pt x="1475" y="0"/>
                  </a:lnTo>
                  <a:lnTo>
                    <a:pt x="1471" y="0"/>
                  </a:lnTo>
                  <a:lnTo>
                    <a:pt x="1468" y="0"/>
                  </a:lnTo>
                  <a:lnTo>
                    <a:pt x="1464" y="0"/>
                  </a:lnTo>
                  <a:lnTo>
                    <a:pt x="1461" y="0"/>
                  </a:lnTo>
                  <a:lnTo>
                    <a:pt x="1457" y="0"/>
                  </a:lnTo>
                  <a:lnTo>
                    <a:pt x="1454" y="0"/>
                  </a:lnTo>
                  <a:lnTo>
                    <a:pt x="1450" y="0"/>
                  </a:lnTo>
                  <a:lnTo>
                    <a:pt x="1446" y="0"/>
                  </a:lnTo>
                  <a:lnTo>
                    <a:pt x="1444" y="0"/>
                  </a:lnTo>
                  <a:lnTo>
                    <a:pt x="1440" y="0"/>
                  </a:lnTo>
                  <a:lnTo>
                    <a:pt x="1437" y="0"/>
                  </a:lnTo>
                  <a:lnTo>
                    <a:pt x="1433" y="0"/>
                  </a:lnTo>
                  <a:lnTo>
                    <a:pt x="1430" y="0"/>
                  </a:lnTo>
                  <a:lnTo>
                    <a:pt x="1426" y="0"/>
                  </a:lnTo>
                  <a:lnTo>
                    <a:pt x="1422" y="0"/>
                  </a:lnTo>
                  <a:lnTo>
                    <a:pt x="1419" y="0"/>
                  </a:lnTo>
                  <a:lnTo>
                    <a:pt x="1415" y="0"/>
                  </a:lnTo>
                  <a:lnTo>
                    <a:pt x="1412" y="0"/>
                  </a:lnTo>
                  <a:lnTo>
                    <a:pt x="1408" y="0"/>
                  </a:lnTo>
                  <a:lnTo>
                    <a:pt x="1405" y="0"/>
                  </a:lnTo>
                  <a:lnTo>
                    <a:pt x="1401" y="0"/>
                  </a:lnTo>
                  <a:lnTo>
                    <a:pt x="1398" y="0"/>
                  </a:lnTo>
                  <a:lnTo>
                    <a:pt x="1394" y="0"/>
                  </a:lnTo>
                  <a:lnTo>
                    <a:pt x="1390" y="0"/>
                  </a:lnTo>
                  <a:lnTo>
                    <a:pt x="1387" y="0"/>
                  </a:lnTo>
                  <a:lnTo>
                    <a:pt x="1383" y="0"/>
                  </a:lnTo>
                  <a:lnTo>
                    <a:pt x="1380" y="0"/>
                  </a:lnTo>
                  <a:lnTo>
                    <a:pt x="1376" y="0"/>
                  </a:lnTo>
                  <a:lnTo>
                    <a:pt x="1373" y="0"/>
                  </a:lnTo>
                  <a:lnTo>
                    <a:pt x="1370" y="0"/>
                  </a:lnTo>
                  <a:lnTo>
                    <a:pt x="1366" y="0"/>
                  </a:lnTo>
                  <a:lnTo>
                    <a:pt x="1363" y="0"/>
                  </a:lnTo>
                  <a:lnTo>
                    <a:pt x="1359" y="0"/>
                  </a:lnTo>
                  <a:lnTo>
                    <a:pt x="1356" y="0"/>
                  </a:lnTo>
                  <a:lnTo>
                    <a:pt x="1352" y="0"/>
                  </a:lnTo>
                  <a:lnTo>
                    <a:pt x="1349" y="0"/>
                  </a:lnTo>
                  <a:lnTo>
                    <a:pt x="1345" y="0"/>
                  </a:lnTo>
                  <a:lnTo>
                    <a:pt x="1341" y="0"/>
                  </a:lnTo>
                  <a:lnTo>
                    <a:pt x="1338" y="0"/>
                  </a:lnTo>
                  <a:lnTo>
                    <a:pt x="1334" y="0"/>
                  </a:lnTo>
                  <a:lnTo>
                    <a:pt x="1331" y="0"/>
                  </a:lnTo>
                  <a:lnTo>
                    <a:pt x="1327" y="0"/>
                  </a:lnTo>
                  <a:lnTo>
                    <a:pt x="1324" y="0"/>
                  </a:lnTo>
                  <a:lnTo>
                    <a:pt x="1320" y="0"/>
                  </a:lnTo>
                  <a:lnTo>
                    <a:pt x="1316" y="0"/>
                  </a:lnTo>
                  <a:lnTo>
                    <a:pt x="1313" y="0"/>
                  </a:lnTo>
                  <a:lnTo>
                    <a:pt x="1310" y="0"/>
                  </a:lnTo>
                  <a:lnTo>
                    <a:pt x="1307" y="0"/>
                  </a:lnTo>
                  <a:lnTo>
                    <a:pt x="1303" y="0"/>
                  </a:lnTo>
                  <a:lnTo>
                    <a:pt x="1300" y="0"/>
                  </a:lnTo>
                  <a:lnTo>
                    <a:pt x="1296" y="0"/>
                  </a:lnTo>
                  <a:lnTo>
                    <a:pt x="1292" y="0"/>
                  </a:lnTo>
                  <a:lnTo>
                    <a:pt x="1289" y="0"/>
                  </a:lnTo>
                  <a:lnTo>
                    <a:pt x="1285" y="0"/>
                  </a:lnTo>
                  <a:lnTo>
                    <a:pt x="1282" y="0"/>
                  </a:lnTo>
                  <a:lnTo>
                    <a:pt x="1278" y="0"/>
                  </a:lnTo>
                  <a:lnTo>
                    <a:pt x="1275" y="0"/>
                  </a:lnTo>
                  <a:lnTo>
                    <a:pt x="1271" y="0"/>
                  </a:lnTo>
                  <a:lnTo>
                    <a:pt x="1267" y="0"/>
                  </a:lnTo>
                  <a:lnTo>
                    <a:pt x="1264" y="0"/>
                  </a:lnTo>
                  <a:lnTo>
                    <a:pt x="1260" y="0"/>
                  </a:lnTo>
                  <a:lnTo>
                    <a:pt x="1257" y="0"/>
                  </a:lnTo>
                  <a:lnTo>
                    <a:pt x="1254" y="0"/>
                  </a:lnTo>
                  <a:lnTo>
                    <a:pt x="1251" y="0"/>
                  </a:lnTo>
                  <a:lnTo>
                    <a:pt x="1247" y="0"/>
                  </a:lnTo>
                  <a:lnTo>
                    <a:pt x="1243" y="0"/>
                  </a:lnTo>
                  <a:lnTo>
                    <a:pt x="1240" y="0"/>
                  </a:lnTo>
                  <a:lnTo>
                    <a:pt x="1236" y="0"/>
                  </a:lnTo>
                  <a:lnTo>
                    <a:pt x="1233" y="0"/>
                  </a:lnTo>
                  <a:lnTo>
                    <a:pt x="1229" y="0"/>
                  </a:lnTo>
                  <a:lnTo>
                    <a:pt x="1226" y="0"/>
                  </a:lnTo>
                  <a:lnTo>
                    <a:pt x="1222" y="0"/>
                  </a:lnTo>
                  <a:lnTo>
                    <a:pt x="1218" y="0"/>
                  </a:lnTo>
                  <a:lnTo>
                    <a:pt x="1215" y="0"/>
                  </a:lnTo>
                  <a:lnTo>
                    <a:pt x="1211" y="0"/>
                  </a:lnTo>
                  <a:lnTo>
                    <a:pt x="1208" y="0"/>
                  </a:lnTo>
                  <a:lnTo>
                    <a:pt x="1204" y="0"/>
                  </a:lnTo>
                  <a:lnTo>
                    <a:pt x="1201" y="0"/>
                  </a:lnTo>
                  <a:lnTo>
                    <a:pt x="1197" y="0"/>
                  </a:lnTo>
                  <a:lnTo>
                    <a:pt x="1194" y="0"/>
                  </a:lnTo>
                  <a:lnTo>
                    <a:pt x="1190" y="0"/>
                  </a:lnTo>
                  <a:lnTo>
                    <a:pt x="1187" y="0"/>
                  </a:lnTo>
                  <a:lnTo>
                    <a:pt x="1184" y="0"/>
                  </a:lnTo>
                  <a:lnTo>
                    <a:pt x="1180" y="0"/>
                  </a:lnTo>
                  <a:lnTo>
                    <a:pt x="1177" y="0"/>
                  </a:lnTo>
                  <a:lnTo>
                    <a:pt x="1173" y="0"/>
                  </a:lnTo>
                  <a:lnTo>
                    <a:pt x="1169" y="0"/>
                  </a:lnTo>
                  <a:lnTo>
                    <a:pt x="1166" y="0"/>
                  </a:lnTo>
                  <a:lnTo>
                    <a:pt x="1162" y="0"/>
                  </a:lnTo>
                  <a:lnTo>
                    <a:pt x="1159" y="0"/>
                  </a:lnTo>
                  <a:lnTo>
                    <a:pt x="1155" y="0"/>
                  </a:lnTo>
                  <a:lnTo>
                    <a:pt x="1152" y="0"/>
                  </a:lnTo>
                  <a:lnTo>
                    <a:pt x="1148" y="0"/>
                  </a:lnTo>
                  <a:lnTo>
                    <a:pt x="1145" y="0"/>
                  </a:lnTo>
                  <a:lnTo>
                    <a:pt x="1141" y="0"/>
                  </a:lnTo>
                  <a:lnTo>
                    <a:pt x="1137" y="0"/>
                  </a:lnTo>
                  <a:lnTo>
                    <a:pt x="1134" y="0"/>
                  </a:lnTo>
                  <a:lnTo>
                    <a:pt x="1130" y="0"/>
                  </a:lnTo>
                  <a:lnTo>
                    <a:pt x="1127" y="0"/>
                  </a:lnTo>
                  <a:lnTo>
                    <a:pt x="1123" y="0"/>
                  </a:lnTo>
                  <a:lnTo>
                    <a:pt x="1120" y="0"/>
                  </a:lnTo>
                  <a:lnTo>
                    <a:pt x="1117" y="0"/>
                  </a:lnTo>
                  <a:lnTo>
                    <a:pt x="1113" y="0"/>
                  </a:lnTo>
                  <a:lnTo>
                    <a:pt x="1110" y="0"/>
                  </a:lnTo>
                  <a:lnTo>
                    <a:pt x="1106" y="0"/>
                  </a:lnTo>
                  <a:lnTo>
                    <a:pt x="1103" y="0"/>
                  </a:lnTo>
                  <a:lnTo>
                    <a:pt x="1099" y="0"/>
                  </a:lnTo>
                  <a:lnTo>
                    <a:pt x="1096" y="0"/>
                  </a:lnTo>
                  <a:lnTo>
                    <a:pt x="1092" y="0"/>
                  </a:lnTo>
                  <a:lnTo>
                    <a:pt x="1088" y="0"/>
                  </a:lnTo>
                  <a:lnTo>
                    <a:pt x="1085" y="0"/>
                  </a:lnTo>
                  <a:lnTo>
                    <a:pt x="1081" y="0"/>
                  </a:lnTo>
                  <a:lnTo>
                    <a:pt x="1078" y="0"/>
                  </a:lnTo>
                  <a:lnTo>
                    <a:pt x="1074" y="0"/>
                  </a:lnTo>
                  <a:lnTo>
                    <a:pt x="1071" y="0"/>
                  </a:lnTo>
                  <a:lnTo>
                    <a:pt x="1067" y="0"/>
                  </a:lnTo>
                  <a:lnTo>
                    <a:pt x="1064" y="0"/>
                  </a:lnTo>
                  <a:lnTo>
                    <a:pt x="1061" y="0"/>
                  </a:lnTo>
                  <a:lnTo>
                    <a:pt x="1057" y="0"/>
                  </a:lnTo>
                  <a:lnTo>
                    <a:pt x="1054" y="0"/>
                  </a:lnTo>
                  <a:lnTo>
                    <a:pt x="1050" y="0"/>
                  </a:lnTo>
                  <a:lnTo>
                    <a:pt x="1047" y="0"/>
                  </a:lnTo>
                  <a:lnTo>
                    <a:pt x="1043" y="0"/>
                  </a:lnTo>
                  <a:lnTo>
                    <a:pt x="1039" y="0"/>
                  </a:lnTo>
                  <a:lnTo>
                    <a:pt x="1036" y="0"/>
                  </a:lnTo>
                  <a:lnTo>
                    <a:pt x="1032" y="0"/>
                  </a:lnTo>
                  <a:lnTo>
                    <a:pt x="1029" y="0"/>
                  </a:lnTo>
                  <a:lnTo>
                    <a:pt x="1025" y="0"/>
                  </a:lnTo>
                  <a:lnTo>
                    <a:pt x="1022" y="0"/>
                  </a:lnTo>
                  <a:lnTo>
                    <a:pt x="1018" y="0"/>
                  </a:lnTo>
                  <a:lnTo>
                    <a:pt x="1015" y="0"/>
                  </a:lnTo>
                  <a:lnTo>
                    <a:pt x="1011" y="0"/>
                  </a:lnTo>
                  <a:lnTo>
                    <a:pt x="1007" y="0"/>
                  </a:lnTo>
                  <a:lnTo>
                    <a:pt x="1005" y="0"/>
                  </a:lnTo>
                  <a:lnTo>
                    <a:pt x="1001" y="0"/>
                  </a:lnTo>
                  <a:lnTo>
                    <a:pt x="998" y="0"/>
                  </a:lnTo>
                  <a:lnTo>
                    <a:pt x="994" y="0"/>
                  </a:lnTo>
                  <a:lnTo>
                    <a:pt x="990" y="0"/>
                  </a:lnTo>
                  <a:lnTo>
                    <a:pt x="987" y="0"/>
                  </a:lnTo>
                  <a:lnTo>
                    <a:pt x="983" y="0"/>
                  </a:lnTo>
                  <a:lnTo>
                    <a:pt x="980" y="0"/>
                  </a:lnTo>
                  <a:lnTo>
                    <a:pt x="976" y="0"/>
                  </a:lnTo>
                  <a:lnTo>
                    <a:pt x="973" y="0"/>
                  </a:lnTo>
                  <a:lnTo>
                    <a:pt x="969" y="0"/>
                  </a:lnTo>
                  <a:lnTo>
                    <a:pt x="966" y="0"/>
                  </a:lnTo>
                  <a:lnTo>
                    <a:pt x="962" y="0"/>
                  </a:lnTo>
                  <a:lnTo>
                    <a:pt x="958" y="0"/>
                  </a:lnTo>
                  <a:lnTo>
                    <a:pt x="955" y="0"/>
                  </a:lnTo>
                  <a:lnTo>
                    <a:pt x="951" y="0"/>
                  </a:lnTo>
                  <a:lnTo>
                    <a:pt x="948" y="0"/>
                  </a:lnTo>
                  <a:lnTo>
                    <a:pt x="944" y="0"/>
                  </a:lnTo>
                  <a:lnTo>
                    <a:pt x="941" y="0"/>
                  </a:lnTo>
                  <a:lnTo>
                    <a:pt x="937" y="0"/>
                  </a:lnTo>
                  <a:lnTo>
                    <a:pt x="934" y="0"/>
                  </a:lnTo>
                  <a:lnTo>
                    <a:pt x="931" y="0"/>
                  </a:lnTo>
                  <a:lnTo>
                    <a:pt x="927" y="0"/>
                  </a:lnTo>
                  <a:lnTo>
                    <a:pt x="924" y="0"/>
                  </a:lnTo>
                  <a:lnTo>
                    <a:pt x="920" y="0"/>
                  </a:lnTo>
                  <a:lnTo>
                    <a:pt x="917" y="0"/>
                  </a:lnTo>
                  <a:lnTo>
                    <a:pt x="913" y="0"/>
                  </a:lnTo>
                  <a:lnTo>
                    <a:pt x="909" y="0"/>
                  </a:lnTo>
                  <a:lnTo>
                    <a:pt x="906" y="0"/>
                  </a:lnTo>
                  <a:lnTo>
                    <a:pt x="902" y="0"/>
                  </a:lnTo>
                  <a:lnTo>
                    <a:pt x="899" y="0"/>
                  </a:lnTo>
                  <a:lnTo>
                    <a:pt x="895" y="0"/>
                  </a:lnTo>
                  <a:lnTo>
                    <a:pt x="892" y="0"/>
                  </a:lnTo>
                  <a:lnTo>
                    <a:pt x="888" y="0"/>
                  </a:lnTo>
                  <a:lnTo>
                    <a:pt x="884" y="0"/>
                  </a:lnTo>
                  <a:lnTo>
                    <a:pt x="881" y="0"/>
                  </a:lnTo>
                  <a:lnTo>
                    <a:pt x="877" y="0"/>
                  </a:lnTo>
                  <a:lnTo>
                    <a:pt x="875" y="0"/>
                  </a:lnTo>
                  <a:lnTo>
                    <a:pt x="871" y="0"/>
                  </a:lnTo>
                  <a:lnTo>
                    <a:pt x="868" y="0"/>
                  </a:lnTo>
                  <a:lnTo>
                    <a:pt x="864" y="0"/>
                  </a:lnTo>
                  <a:lnTo>
                    <a:pt x="860" y="0"/>
                  </a:lnTo>
                  <a:lnTo>
                    <a:pt x="857" y="0"/>
                  </a:lnTo>
                  <a:lnTo>
                    <a:pt x="853" y="0"/>
                  </a:lnTo>
                  <a:lnTo>
                    <a:pt x="850" y="0"/>
                  </a:lnTo>
                  <a:lnTo>
                    <a:pt x="846" y="0"/>
                  </a:lnTo>
                  <a:lnTo>
                    <a:pt x="843" y="0"/>
                  </a:lnTo>
                  <a:lnTo>
                    <a:pt x="839" y="0"/>
                  </a:lnTo>
                  <a:lnTo>
                    <a:pt x="835" y="0"/>
                  </a:lnTo>
                  <a:lnTo>
                    <a:pt x="832" y="0"/>
                  </a:lnTo>
                  <a:lnTo>
                    <a:pt x="828" y="0"/>
                  </a:lnTo>
                  <a:lnTo>
                    <a:pt x="825" y="0"/>
                  </a:lnTo>
                  <a:lnTo>
                    <a:pt x="821" y="0"/>
                  </a:lnTo>
                  <a:lnTo>
                    <a:pt x="819" y="0"/>
                  </a:lnTo>
                  <a:lnTo>
                    <a:pt x="815" y="0"/>
                  </a:lnTo>
                  <a:lnTo>
                    <a:pt x="811" y="0"/>
                  </a:lnTo>
                  <a:lnTo>
                    <a:pt x="808" y="0"/>
                  </a:lnTo>
                  <a:lnTo>
                    <a:pt x="804" y="0"/>
                  </a:lnTo>
                  <a:lnTo>
                    <a:pt x="801" y="0"/>
                  </a:lnTo>
                  <a:lnTo>
                    <a:pt x="797" y="0"/>
                  </a:lnTo>
                  <a:lnTo>
                    <a:pt x="794" y="0"/>
                  </a:lnTo>
                  <a:lnTo>
                    <a:pt x="790" y="0"/>
                  </a:lnTo>
                  <a:lnTo>
                    <a:pt x="786" y="0"/>
                  </a:lnTo>
                  <a:lnTo>
                    <a:pt x="783" y="0"/>
                  </a:lnTo>
                  <a:lnTo>
                    <a:pt x="779" y="0"/>
                  </a:lnTo>
                  <a:lnTo>
                    <a:pt x="776" y="0"/>
                  </a:lnTo>
                  <a:lnTo>
                    <a:pt x="772" y="0"/>
                  </a:lnTo>
                  <a:lnTo>
                    <a:pt x="769" y="0"/>
                  </a:lnTo>
                  <a:lnTo>
                    <a:pt x="765" y="0"/>
                  </a:lnTo>
                  <a:lnTo>
                    <a:pt x="762" y="0"/>
                  </a:lnTo>
                  <a:lnTo>
                    <a:pt x="758" y="0"/>
                  </a:lnTo>
                  <a:lnTo>
                    <a:pt x="754" y="0"/>
                  </a:lnTo>
                  <a:lnTo>
                    <a:pt x="752" y="0"/>
                  </a:lnTo>
                  <a:lnTo>
                    <a:pt x="748" y="0"/>
                  </a:lnTo>
                  <a:lnTo>
                    <a:pt x="745" y="0"/>
                  </a:lnTo>
                  <a:lnTo>
                    <a:pt x="741" y="0"/>
                  </a:lnTo>
                  <a:lnTo>
                    <a:pt x="737" y="0"/>
                  </a:lnTo>
                  <a:lnTo>
                    <a:pt x="734" y="0"/>
                  </a:lnTo>
                  <a:lnTo>
                    <a:pt x="730" y="0"/>
                  </a:lnTo>
                  <a:lnTo>
                    <a:pt x="727" y="0"/>
                  </a:lnTo>
                  <a:lnTo>
                    <a:pt x="723" y="0"/>
                  </a:lnTo>
                  <a:lnTo>
                    <a:pt x="720" y="0"/>
                  </a:lnTo>
                  <a:lnTo>
                    <a:pt x="716" y="0"/>
                  </a:lnTo>
                  <a:lnTo>
                    <a:pt x="713" y="0"/>
                  </a:lnTo>
                  <a:lnTo>
                    <a:pt x="709" y="0"/>
                  </a:lnTo>
                  <a:lnTo>
                    <a:pt x="705" y="0"/>
                  </a:lnTo>
                  <a:lnTo>
                    <a:pt x="702" y="0"/>
                  </a:lnTo>
                  <a:lnTo>
                    <a:pt x="698" y="0"/>
                  </a:lnTo>
                  <a:lnTo>
                    <a:pt x="695" y="0"/>
                  </a:lnTo>
                  <a:lnTo>
                    <a:pt x="691" y="0"/>
                  </a:lnTo>
                  <a:lnTo>
                    <a:pt x="688" y="0"/>
                  </a:lnTo>
                  <a:lnTo>
                    <a:pt x="685" y="0"/>
                  </a:lnTo>
                  <a:lnTo>
                    <a:pt x="681" y="0"/>
                  </a:lnTo>
                  <a:lnTo>
                    <a:pt x="678" y="0"/>
                  </a:lnTo>
                  <a:lnTo>
                    <a:pt x="674" y="0"/>
                  </a:lnTo>
                  <a:lnTo>
                    <a:pt x="671" y="0"/>
                  </a:lnTo>
                  <a:lnTo>
                    <a:pt x="667" y="0"/>
                  </a:lnTo>
                  <a:lnTo>
                    <a:pt x="664" y="0"/>
                  </a:lnTo>
                  <a:lnTo>
                    <a:pt x="660" y="0"/>
                  </a:lnTo>
                  <a:lnTo>
                    <a:pt x="656" y="0"/>
                  </a:lnTo>
                  <a:lnTo>
                    <a:pt x="653" y="0"/>
                  </a:lnTo>
                  <a:lnTo>
                    <a:pt x="649" y="0"/>
                  </a:lnTo>
                  <a:lnTo>
                    <a:pt x="646" y="0"/>
                  </a:lnTo>
                  <a:lnTo>
                    <a:pt x="642" y="0"/>
                  </a:lnTo>
                  <a:lnTo>
                    <a:pt x="639" y="0"/>
                  </a:lnTo>
                  <a:lnTo>
                    <a:pt x="635" y="0"/>
                  </a:lnTo>
                  <a:lnTo>
                    <a:pt x="632" y="0"/>
                  </a:lnTo>
                  <a:lnTo>
                    <a:pt x="629" y="0"/>
                  </a:lnTo>
                  <a:lnTo>
                    <a:pt x="625" y="0"/>
                  </a:lnTo>
                  <a:lnTo>
                    <a:pt x="622" y="0"/>
                  </a:lnTo>
                  <a:lnTo>
                    <a:pt x="618" y="0"/>
                  </a:lnTo>
                  <a:lnTo>
                    <a:pt x="615" y="0"/>
                  </a:lnTo>
                  <a:lnTo>
                    <a:pt x="611" y="0"/>
                  </a:lnTo>
                  <a:lnTo>
                    <a:pt x="607" y="0"/>
                  </a:lnTo>
                  <a:lnTo>
                    <a:pt x="604" y="0"/>
                  </a:lnTo>
                  <a:lnTo>
                    <a:pt x="600" y="0"/>
                  </a:lnTo>
                  <a:lnTo>
                    <a:pt x="597" y="0"/>
                  </a:lnTo>
                  <a:lnTo>
                    <a:pt x="593" y="0"/>
                  </a:lnTo>
                  <a:lnTo>
                    <a:pt x="590" y="0"/>
                  </a:lnTo>
                  <a:lnTo>
                    <a:pt x="586" y="0"/>
                  </a:lnTo>
                  <a:lnTo>
                    <a:pt x="583" y="0"/>
                  </a:lnTo>
                  <a:lnTo>
                    <a:pt x="579" y="0"/>
                  </a:lnTo>
                  <a:lnTo>
                    <a:pt x="575" y="0"/>
                  </a:lnTo>
                  <a:lnTo>
                    <a:pt x="572" y="0"/>
                  </a:lnTo>
                  <a:lnTo>
                    <a:pt x="569" y="0"/>
                  </a:lnTo>
                  <a:lnTo>
                    <a:pt x="566" y="0"/>
                  </a:lnTo>
                  <a:lnTo>
                    <a:pt x="562" y="0"/>
                  </a:lnTo>
                  <a:lnTo>
                    <a:pt x="558" y="0"/>
                  </a:lnTo>
                  <a:lnTo>
                    <a:pt x="555" y="0"/>
                  </a:lnTo>
                  <a:lnTo>
                    <a:pt x="551" y="0"/>
                  </a:lnTo>
                  <a:lnTo>
                    <a:pt x="548" y="0"/>
                  </a:lnTo>
                  <a:lnTo>
                    <a:pt x="544" y="0"/>
                  </a:lnTo>
                  <a:lnTo>
                    <a:pt x="541" y="0"/>
                  </a:lnTo>
                  <a:lnTo>
                    <a:pt x="537" y="0"/>
                  </a:lnTo>
                  <a:lnTo>
                    <a:pt x="534" y="0"/>
                  </a:lnTo>
                  <a:lnTo>
                    <a:pt x="530" y="0"/>
                  </a:lnTo>
                  <a:lnTo>
                    <a:pt x="526" y="0"/>
                  </a:lnTo>
                  <a:lnTo>
                    <a:pt x="523" y="0"/>
                  </a:lnTo>
                  <a:lnTo>
                    <a:pt x="519" y="0"/>
                  </a:lnTo>
                  <a:lnTo>
                    <a:pt x="516" y="0"/>
                  </a:lnTo>
                  <a:lnTo>
                    <a:pt x="512" y="0"/>
                  </a:lnTo>
                  <a:lnTo>
                    <a:pt x="509" y="0"/>
                  </a:lnTo>
                  <a:lnTo>
                    <a:pt x="505" y="0"/>
                  </a:lnTo>
                  <a:lnTo>
                    <a:pt x="501" y="0"/>
                  </a:lnTo>
                  <a:lnTo>
                    <a:pt x="499" y="0"/>
                  </a:lnTo>
                  <a:lnTo>
                    <a:pt x="495" y="0"/>
                  </a:lnTo>
                  <a:lnTo>
                    <a:pt x="492" y="0"/>
                  </a:lnTo>
                  <a:lnTo>
                    <a:pt x="488" y="0"/>
                  </a:lnTo>
                  <a:lnTo>
                    <a:pt x="485" y="0"/>
                  </a:lnTo>
                  <a:lnTo>
                    <a:pt x="481" y="0"/>
                  </a:lnTo>
                  <a:lnTo>
                    <a:pt x="477" y="0"/>
                  </a:lnTo>
                  <a:lnTo>
                    <a:pt x="474" y="0"/>
                  </a:lnTo>
                  <a:lnTo>
                    <a:pt x="470" y="0"/>
                  </a:lnTo>
                  <a:lnTo>
                    <a:pt x="467" y="0"/>
                  </a:lnTo>
                  <a:lnTo>
                    <a:pt x="463" y="0"/>
                  </a:lnTo>
                  <a:lnTo>
                    <a:pt x="460" y="0"/>
                  </a:lnTo>
                  <a:lnTo>
                    <a:pt x="456" y="0"/>
                  </a:lnTo>
                  <a:lnTo>
                    <a:pt x="452" y="0"/>
                  </a:lnTo>
                  <a:lnTo>
                    <a:pt x="449" y="0"/>
                  </a:lnTo>
                  <a:lnTo>
                    <a:pt x="445" y="0"/>
                  </a:lnTo>
                  <a:lnTo>
                    <a:pt x="442" y="0"/>
                  </a:lnTo>
                  <a:lnTo>
                    <a:pt x="439" y="0"/>
                  </a:lnTo>
                  <a:lnTo>
                    <a:pt x="436" y="0"/>
                  </a:lnTo>
                  <a:lnTo>
                    <a:pt x="432" y="0"/>
                  </a:lnTo>
                  <a:lnTo>
                    <a:pt x="428" y="0"/>
                  </a:lnTo>
                  <a:lnTo>
                    <a:pt x="425" y="0"/>
                  </a:lnTo>
                  <a:lnTo>
                    <a:pt x="421" y="0"/>
                  </a:lnTo>
                  <a:lnTo>
                    <a:pt x="418" y="0"/>
                  </a:lnTo>
                  <a:lnTo>
                    <a:pt x="414" y="0"/>
                  </a:lnTo>
                  <a:lnTo>
                    <a:pt x="411" y="0"/>
                  </a:lnTo>
                  <a:lnTo>
                    <a:pt x="407" y="0"/>
                  </a:lnTo>
                  <a:lnTo>
                    <a:pt x="403" y="0"/>
                  </a:lnTo>
                  <a:lnTo>
                    <a:pt x="400" y="0"/>
                  </a:lnTo>
                  <a:lnTo>
                    <a:pt x="396" y="0"/>
                  </a:lnTo>
                  <a:lnTo>
                    <a:pt x="393" y="0"/>
                  </a:lnTo>
                  <a:lnTo>
                    <a:pt x="389" y="0"/>
                  </a:lnTo>
                  <a:lnTo>
                    <a:pt x="386" y="0"/>
                  </a:lnTo>
                  <a:lnTo>
                    <a:pt x="383" y="0"/>
                  </a:lnTo>
                  <a:lnTo>
                    <a:pt x="379" y="0"/>
                  </a:lnTo>
                  <a:lnTo>
                    <a:pt x="376" y="0"/>
                  </a:lnTo>
                  <a:lnTo>
                    <a:pt x="372" y="0"/>
                  </a:lnTo>
                  <a:lnTo>
                    <a:pt x="369" y="0"/>
                  </a:lnTo>
                  <a:lnTo>
                    <a:pt x="365" y="0"/>
                  </a:lnTo>
                  <a:lnTo>
                    <a:pt x="362" y="0"/>
                  </a:lnTo>
                  <a:lnTo>
                    <a:pt x="358" y="0"/>
                  </a:lnTo>
                  <a:lnTo>
                    <a:pt x="354" y="0"/>
                  </a:lnTo>
                  <a:lnTo>
                    <a:pt x="351" y="0"/>
                  </a:lnTo>
                  <a:lnTo>
                    <a:pt x="347" y="0"/>
                  </a:lnTo>
                  <a:lnTo>
                    <a:pt x="344" y="0"/>
                  </a:lnTo>
                  <a:lnTo>
                    <a:pt x="340" y="0"/>
                  </a:lnTo>
                  <a:lnTo>
                    <a:pt x="337" y="0"/>
                  </a:lnTo>
                  <a:lnTo>
                    <a:pt x="333" y="0"/>
                  </a:lnTo>
                  <a:lnTo>
                    <a:pt x="330" y="0"/>
                  </a:lnTo>
                  <a:lnTo>
                    <a:pt x="326" y="0"/>
                  </a:lnTo>
                  <a:lnTo>
                    <a:pt x="322" y="0"/>
                  </a:lnTo>
                  <a:lnTo>
                    <a:pt x="319" y="0"/>
                  </a:lnTo>
                  <a:lnTo>
                    <a:pt x="316" y="0"/>
                  </a:lnTo>
                  <a:lnTo>
                    <a:pt x="313" y="0"/>
                  </a:lnTo>
                  <a:lnTo>
                    <a:pt x="309" y="0"/>
                  </a:lnTo>
                  <a:lnTo>
                    <a:pt x="306" y="0"/>
                  </a:lnTo>
                  <a:lnTo>
                    <a:pt x="302" y="0"/>
                  </a:lnTo>
                  <a:lnTo>
                    <a:pt x="298" y="0"/>
                  </a:lnTo>
                  <a:lnTo>
                    <a:pt x="295" y="0"/>
                  </a:lnTo>
                  <a:lnTo>
                    <a:pt x="291" y="0"/>
                  </a:lnTo>
                  <a:lnTo>
                    <a:pt x="288" y="0"/>
                  </a:lnTo>
                  <a:lnTo>
                    <a:pt x="284" y="0"/>
                  </a:lnTo>
                  <a:lnTo>
                    <a:pt x="281" y="0"/>
                  </a:lnTo>
                  <a:lnTo>
                    <a:pt x="277" y="0"/>
                  </a:lnTo>
                  <a:lnTo>
                    <a:pt x="273" y="0"/>
                  </a:lnTo>
                  <a:lnTo>
                    <a:pt x="270" y="0"/>
                  </a:lnTo>
                  <a:lnTo>
                    <a:pt x="266" y="0"/>
                  </a:lnTo>
                  <a:lnTo>
                    <a:pt x="263" y="0"/>
                  </a:lnTo>
                  <a:lnTo>
                    <a:pt x="259" y="0"/>
                  </a:lnTo>
                  <a:lnTo>
                    <a:pt x="256" y="0"/>
                  </a:lnTo>
                  <a:lnTo>
                    <a:pt x="252" y="0"/>
                  </a:lnTo>
                  <a:lnTo>
                    <a:pt x="249" y="0"/>
                  </a:lnTo>
                  <a:lnTo>
                    <a:pt x="246" y="0"/>
                  </a:lnTo>
                  <a:lnTo>
                    <a:pt x="242" y="0"/>
                  </a:lnTo>
                  <a:lnTo>
                    <a:pt x="239" y="0"/>
                  </a:lnTo>
                  <a:lnTo>
                    <a:pt x="235" y="0"/>
                  </a:lnTo>
                  <a:lnTo>
                    <a:pt x="232" y="0"/>
                  </a:lnTo>
                  <a:lnTo>
                    <a:pt x="228" y="0"/>
                  </a:lnTo>
                  <a:lnTo>
                    <a:pt x="224" y="0"/>
                  </a:lnTo>
                  <a:lnTo>
                    <a:pt x="221" y="0"/>
                  </a:lnTo>
                  <a:lnTo>
                    <a:pt x="217" y="0"/>
                  </a:lnTo>
                  <a:lnTo>
                    <a:pt x="214" y="0"/>
                  </a:lnTo>
                  <a:lnTo>
                    <a:pt x="210" y="0"/>
                  </a:lnTo>
                  <a:lnTo>
                    <a:pt x="207" y="0"/>
                  </a:lnTo>
                  <a:lnTo>
                    <a:pt x="203" y="0"/>
                  </a:lnTo>
                  <a:lnTo>
                    <a:pt x="200" y="0"/>
                  </a:lnTo>
                  <a:lnTo>
                    <a:pt x="196" y="0"/>
                  </a:lnTo>
                  <a:lnTo>
                    <a:pt x="193" y="0"/>
                  </a:lnTo>
                  <a:lnTo>
                    <a:pt x="190" y="0"/>
                  </a:lnTo>
                  <a:lnTo>
                    <a:pt x="186" y="0"/>
                  </a:lnTo>
                  <a:lnTo>
                    <a:pt x="183" y="0"/>
                  </a:lnTo>
                  <a:lnTo>
                    <a:pt x="179" y="0"/>
                  </a:lnTo>
                  <a:lnTo>
                    <a:pt x="175" y="0"/>
                  </a:lnTo>
                  <a:lnTo>
                    <a:pt x="172" y="0"/>
                  </a:lnTo>
                  <a:lnTo>
                    <a:pt x="168" y="0"/>
                  </a:lnTo>
                  <a:lnTo>
                    <a:pt x="165" y="0"/>
                  </a:lnTo>
                  <a:lnTo>
                    <a:pt x="161" y="0"/>
                  </a:lnTo>
                  <a:lnTo>
                    <a:pt x="158" y="0"/>
                  </a:lnTo>
                  <a:lnTo>
                    <a:pt x="154" y="0"/>
                  </a:lnTo>
                  <a:lnTo>
                    <a:pt x="151" y="0"/>
                  </a:lnTo>
                  <a:lnTo>
                    <a:pt x="147" y="0"/>
                  </a:lnTo>
                  <a:lnTo>
                    <a:pt x="143" y="0"/>
                  </a:lnTo>
                  <a:lnTo>
                    <a:pt x="140" y="0"/>
                  </a:lnTo>
                  <a:lnTo>
                    <a:pt x="136" y="0"/>
                  </a:lnTo>
                  <a:lnTo>
                    <a:pt x="134" y="0"/>
                  </a:lnTo>
                  <a:lnTo>
                    <a:pt x="130" y="0"/>
                  </a:lnTo>
                  <a:lnTo>
                    <a:pt x="126" y="0"/>
                  </a:lnTo>
                  <a:lnTo>
                    <a:pt x="123" y="0"/>
                  </a:lnTo>
                  <a:lnTo>
                    <a:pt x="119" y="0"/>
                  </a:lnTo>
                  <a:lnTo>
                    <a:pt x="116" y="0"/>
                  </a:lnTo>
                  <a:lnTo>
                    <a:pt x="112" y="0"/>
                  </a:lnTo>
                  <a:lnTo>
                    <a:pt x="109" y="0"/>
                  </a:lnTo>
                  <a:lnTo>
                    <a:pt x="105" y="0"/>
                  </a:lnTo>
                  <a:lnTo>
                    <a:pt x="102" y="0"/>
                  </a:lnTo>
                  <a:lnTo>
                    <a:pt x="98" y="0"/>
                  </a:lnTo>
                  <a:lnTo>
                    <a:pt x="94" y="0"/>
                  </a:lnTo>
                  <a:lnTo>
                    <a:pt x="91" y="0"/>
                  </a:lnTo>
                  <a:lnTo>
                    <a:pt x="87" y="0"/>
                  </a:lnTo>
                  <a:lnTo>
                    <a:pt x="84" y="0"/>
                  </a:lnTo>
                  <a:lnTo>
                    <a:pt x="80" y="0"/>
                  </a:lnTo>
                  <a:lnTo>
                    <a:pt x="77" y="0"/>
                  </a:lnTo>
                  <a:lnTo>
                    <a:pt x="73" y="0"/>
                  </a:lnTo>
                  <a:lnTo>
                    <a:pt x="69" y="0"/>
                  </a:lnTo>
                  <a:lnTo>
                    <a:pt x="66" y="0"/>
                  </a:lnTo>
                  <a:lnTo>
                    <a:pt x="62" y="0"/>
                  </a:lnTo>
                  <a:lnTo>
                    <a:pt x="60" y="0"/>
                  </a:lnTo>
                  <a:lnTo>
                    <a:pt x="56" y="0"/>
                  </a:lnTo>
                  <a:lnTo>
                    <a:pt x="53" y="0"/>
                  </a:lnTo>
                  <a:lnTo>
                    <a:pt x="49" y="0"/>
                  </a:lnTo>
                  <a:lnTo>
                    <a:pt x="45" y="0"/>
                  </a:lnTo>
                  <a:lnTo>
                    <a:pt x="42" y="0"/>
                  </a:lnTo>
                  <a:lnTo>
                    <a:pt x="38" y="0"/>
                  </a:lnTo>
                  <a:lnTo>
                    <a:pt x="35" y="0"/>
                  </a:lnTo>
                  <a:lnTo>
                    <a:pt x="31" y="0"/>
                  </a:lnTo>
                  <a:lnTo>
                    <a:pt x="28" y="0"/>
                  </a:lnTo>
                  <a:lnTo>
                    <a:pt x="24" y="0"/>
                  </a:lnTo>
                  <a:lnTo>
                    <a:pt x="20" y="0"/>
                  </a:lnTo>
                  <a:lnTo>
                    <a:pt x="17" y="0"/>
                  </a:lnTo>
                  <a:lnTo>
                    <a:pt x="13" y="0"/>
                  </a:lnTo>
                  <a:lnTo>
                    <a:pt x="10" y="0"/>
                  </a:lnTo>
                  <a:lnTo>
                    <a:pt x="6" y="0"/>
                  </a:lnTo>
                  <a:lnTo>
                    <a:pt x="4" y="0"/>
                  </a:lnTo>
                  <a:lnTo>
                    <a:pt x="0" y="0"/>
                  </a:lnTo>
                  <a:lnTo>
                    <a:pt x="4" y="0"/>
                  </a:lnTo>
                  <a:lnTo>
                    <a:pt x="6" y="0"/>
                  </a:lnTo>
                  <a:lnTo>
                    <a:pt x="10" y="0"/>
                  </a:lnTo>
                  <a:lnTo>
                    <a:pt x="13" y="0"/>
                  </a:lnTo>
                  <a:lnTo>
                    <a:pt x="17" y="0"/>
                  </a:lnTo>
                  <a:lnTo>
                    <a:pt x="20" y="0"/>
                  </a:lnTo>
                  <a:lnTo>
                    <a:pt x="24" y="0"/>
                  </a:lnTo>
                  <a:lnTo>
                    <a:pt x="28" y="0"/>
                  </a:lnTo>
                  <a:lnTo>
                    <a:pt x="31" y="0"/>
                  </a:lnTo>
                  <a:lnTo>
                    <a:pt x="35" y="0"/>
                  </a:lnTo>
                  <a:lnTo>
                    <a:pt x="38" y="0"/>
                  </a:lnTo>
                  <a:lnTo>
                    <a:pt x="42" y="0"/>
                  </a:lnTo>
                  <a:lnTo>
                    <a:pt x="45" y="0"/>
                  </a:lnTo>
                  <a:lnTo>
                    <a:pt x="49" y="0"/>
                  </a:lnTo>
                  <a:lnTo>
                    <a:pt x="53" y="0"/>
                  </a:lnTo>
                  <a:lnTo>
                    <a:pt x="56" y="0"/>
                  </a:lnTo>
                  <a:lnTo>
                    <a:pt x="60" y="0"/>
                  </a:lnTo>
                  <a:lnTo>
                    <a:pt x="62" y="0"/>
                  </a:lnTo>
                  <a:lnTo>
                    <a:pt x="66" y="0"/>
                  </a:lnTo>
                  <a:lnTo>
                    <a:pt x="69" y="0"/>
                  </a:lnTo>
                  <a:lnTo>
                    <a:pt x="73" y="0"/>
                  </a:lnTo>
                  <a:lnTo>
                    <a:pt x="77" y="0"/>
                  </a:lnTo>
                  <a:lnTo>
                    <a:pt x="80" y="0"/>
                  </a:lnTo>
                  <a:lnTo>
                    <a:pt x="84" y="0"/>
                  </a:lnTo>
                  <a:lnTo>
                    <a:pt x="87" y="0"/>
                  </a:lnTo>
                  <a:lnTo>
                    <a:pt x="91" y="0"/>
                  </a:lnTo>
                  <a:lnTo>
                    <a:pt x="94" y="0"/>
                  </a:lnTo>
                  <a:lnTo>
                    <a:pt x="98" y="0"/>
                  </a:lnTo>
                  <a:lnTo>
                    <a:pt x="102" y="0"/>
                  </a:lnTo>
                  <a:lnTo>
                    <a:pt x="105" y="0"/>
                  </a:lnTo>
                  <a:lnTo>
                    <a:pt x="109" y="0"/>
                  </a:lnTo>
                  <a:lnTo>
                    <a:pt x="112" y="0"/>
                  </a:lnTo>
                  <a:lnTo>
                    <a:pt x="116" y="0"/>
                  </a:lnTo>
                  <a:lnTo>
                    <a:pt x="119" y="0"/>
                  </a:lnTo>
                  <a:lnTo>
                    <a:pt x="123" y="0"/>
                  </a:lnTo>
                  <a:lnTo>
                    <a:pt x="126" y="0"/>
                  </a:lnTo>
                  <a:lnTo>
                    <a:pt x="130" y="0"/>
                  </a:lnTo>
                  <a:lnTo>
                    <a:pt x="134" y="0"/>
                  </a:lnTo>
                  <a:lnTo>
                    <a:pt x="136" y="0"/>
                  </a:lnTo>
                  <a:lnTo>
                    <a:pt x="140" y="0"/>
                  </a:lnTo>
                  <a:lnTo>
                    <a:pt x="143" y="0"/>
                  </a:lnTo>
                  <a:lnTo>
                    <a:pt x="147" y="0"/>
                  </a:lnTo>
                  <a:lnTo>
                    <a:pt x="151" y="0"/>
                  </a:lnTo>
                  <a:lnTo>
                    <a:pt x="154" y="0"/>
                  </a:lnTo>
                  <a:lnTo>
                    <a:pt x="158" y="0"/>
                  </a:lnTo>
                  <a:lnTo>
                    <a:pt x="161" y="0"/>
                  </a:lnTo>
                  <a:lnTo>
                    <a:pt x="165" y="0"/>
                  </a:lnTo>
                  <a:lnTo>
                    <a:pt x="168" y="0"/>
                  </a:lnTo>
                  <a:lnTo>
                    <a:pt x="172" y="0"/>
                  </a:lnTo>
                  <a:lnTo>
                    <a:pt x="175" y="0"/>
                  </a:lnTo>
                  <a:lnTo>
                    <a:pt x="179" y="0"/>
                  </a:lnTo>
                  <a:lnTo>
                    <a:pt x="183" y="0"/>
                  </a:lnTo>
                  <a:lnTo>
                    <a:pt x="186" y="0"/>
                  </a:lnTo>
                  <a:lnTo>
                    <a:pt x="190" y="0"/>
                  </a:lnTo>
                  <a:lnTo>
                    <a:pt x="193" y="0"/>
                  </a:lnTo>
                  <a:lnTo>
                    <a:pt x="196" y="0"/>
                  </a:lnTo>
                  <a:lnTo>
                    <a:pt x="200" y="0"/>
                  </a:lnTo>
                  <a:lnTo>
                    <a:pt x="203" y="0"/>
                  </a:lnTo>
                  <a:lnTo>
                    <a:pt x="207" y="0"/>
                  </a:lnTo>
                  <a:lnTo>
                    <a:pt x="210" y="0"/>
                  </a:lnTo>
                  <a:lnTo>
                    <a:pt x="214" y="0"/>
                  </a:lnTo>
                  <a:lnTo>
                    <a:pt x="217" y="0"/>
                  </a:lnTo>
                  <a:lnTo>
                    <a:pt x="221" y="0"/>
                  </a:lnTo>
                  <a:lnTo>
                    <a:pt x="224" y="0"/>
                  </a:lnTo>
                  <a:lnTo>
                    <a:pt x="228" y="0"/>
                  </a:lnTo>
                  <a:lnTo>
                    <a:pt x="232" y="0"/>
                  </a:lnTo>
                  <a:lnTo>
                    <a:pt x="235" y="0"/>
                  </a:lnTo>
                  <a:lnTo>
                    <a:pt x="239" y="0"/>
                  </a:lnTo>
                  <a:lnTo>
                    <a:pt x="242" y="0"/>
                  </a:lnTo>
                  <a:lnTo>
                    <a:pt x="246" y="0"/>
                  </a:lnTo>
                  <a:lnTo>
                    <a:pt x="249" y="0"/>
                  </a:lnTo>
                  <a:lnTo>
                    <a:pt x="252" y="0"/>
                  </a:lnTo>
                  <a:lnTo>
                    <a:pt x="256" y="0"/>
                  </a:lnTo>
                  <a:lnTo>
                    <a:pt x="259" y="0"/>
                  </a:lnTo>
                  <a:lnTo>
                    <a:pt x="263" y="0"/>
                  </a:lnTo>
                  <a:lnTo>
                    <a:pt x="266" y="0"/>
                  </a:lnTo>
                  <a:lnTo>
                    <a:pt x="270" y="0"/>
                  </a:lnTo>
                  <a:lnTo>
                    <a:pt x="273" y="0"/>
                  </a:lnTo>
                  <a:lnTo>
                    <a:pt x="277" y="0"/>
                  </a:lnTo>
                  <a:lnTo>
                    <a:pt x="281" y="0"/>
                  </a:lnTo>
                  <a:lnTo>
                    <a:pt x="284" y="0"/>
                  </a:lnTo>
                  <a:lnTo>
                    <a:pt x="288" y="0"/>
                  </a:lnTo>
                  <a:lnTo>
                    <a:pt x="291" y="0"/>
                  </a:lnTo>
                  <a:lnTo>
                    <a:pt x="295" y="0"/>
                  </a:lnTo>
                  <a:lnTo>
                    <a:pt x="298" y="0"/>
                  </a:lnTo>
                  <a:lnTo>
                    <a:pt x="302" y="0"/>
                  </a:lnTo>
                  <a:lnTo>
                    <a:pt x="306" y="0"/>
                  </a:lnTo>
                  <a:lnTo>
                    <a:pt x="309" y="0"/>
                  </a:lnTo>
                  <a:lnTo>
                    <a:pt x="313" y="0"/>
                  </a:lnTo>
                  <a:lnTo>
                    <a:pt x="316" y="0"/>
                  </a:lnTo>
                  <a:lnTo>
                    <a:pt x="319" y="0"/>
                  </a:lnTo>
                  <a:lnTo>
                    <a:pt x="322" y="0"/>
                  </a:lnTo>
                  <a:lnTo>
                    <a:pt x="326" y="0"/>
                  </a:lnTo>
                  <a:lnTo>
                    <a:pt x="330" y="0"/>
                  </a:lnTo>
                  <a:lnTo>
                    <a:pt x="333" y="0"/>
                  </a:lnTo>
                  <a:lnTo>
                    <a:pt x="337" y="0"/>
                  </a:lnTo>
                  <a:lnTo>
                    <a:pt x="340" y="0"/>
                  </a:lnTo>
                  <a:lnTo>
                    <a:pt x="344" y="0"/>
                  </a:lnTo>
                  <a:lnTo>
                    <a:pt x="347" y="0"/>
                  </a:lnTo>
                  <a:lnTo>
                    <a:pt x="351" y="0"/>
                  </a:lnTo>
                  <a:lnTo>
                    <a:pt x="354" y="0"/>
                  </a:lnTo>
                  <a:lnTo>
                    <a:pt x="358" y="0"/>
                  </a:lnTo>
                  <a:lnTo>
                    <a:pt x="362" y="0"/>
                  </a:lnTo>
                  <a:lnTo>
                    <a:pt x="365" y="0"/>
                  </a:lnTo>
                  <a:lnTo>
                    <a:pt x="369" y="0"/>
                  </a:lnTo>
                  <a:lnTo>
                    <a:pt x="372" y="0"/>
                  </a:lnTo>
                  <a:lnTo>
                    <a:pt x="376" y="0"/>
                  </a:lnTo>
                  <a:lnTo>
                    <a:pt x="379" y="0"/>
                  </a:lnTo>
                  <a:lnTo>
                    <a:pt x="383" y="0"/>
                  </a:lnTo>
                  <a:lnTo>
                    <a:pt x="386" y="0"/>
                  </a:lnTo>
                  <a:lnTo>
                    <a:pt x="389" y="0"/>
                  </a:lnTo>
                  <a:lnTo>
                    <a:pt x="393" y="0"/>
                  </a:lnTo>
                  <a:lnTo>
                    <a:pt x="396" y="0"/>
                  </a:lnTo>
                  <a:lnTo>
                    <a:pt x="400" y="0"/>
                  </a:lnTo>
                  <a:lnTo>
                    <a:pt x="403" y="0"/>
                  </a:lnTo>
                  <a:lnTo>
                    <a:pt x="407" y="0"/>
                  </a:lnTo>
                  <a:lnTo>
                    <a:pt x="411" y="0"/>
                  </a:lnTo>
                  <a:lnTo>
                    <a:pt x="414" y="0"/>
                  </a:lnTo>
                  <a:lnTo>
                    <a:pt x="418" y="0"/>
                  </a:lnTo>
                  <a:lnTo>
                    <a:pt x="421" y="0"/>
                  </a:lnTo>
                  <a:lnTo>
                    <a:pt x="425" y="0"/>
                  </a:lnTo>
                  <a:lnTo>
                    <a:pt x="428" y="0"/>
                  </a:lnTo>
                  <a:lnTo>
                    <a:pt x="432" y="0"/>
                  </a:lnTo>
                  <a:lnTo>
                    <a:pt x="436" y="0"/>
                  </a:lnTo>
                  <a:lnTo>
                    <a:pt x="439" y="0"/>
                  </a:lnTo>
                  <a:lnTo>
                    <a:pt x="442" y="0"/>
                  </a:lnTo>
                  <a:lnTo>
                    <a:pt x="445" y="0"/>
                  </a:lnTo>
                  <a:lnTo>
                    <a:pt x="449" y="0"/>
                  </a:lnTo>
                  <a:lnTo>
                    <a:pt x="452" y="0"/>
                  </a:lnTo>
                  <a:lnTo>
                    <a:pt x="456" y="0"/>
                  </a:lnTo>
                  <a:lnTo>
                    <a:pt x="460" y="0"/>
                  </a:lnTo>
                  <a:lnTo>
                    <a:pt x="463" y="0"/>
                  </a:lnTo>
                  <a:lnTo>
                    <a:pt x="467" y="0"/>
                  </a:lnTo>
                  <a:lnTo>
                    <a:pt x="470" y="0"/>
                  </a:lnTo>
                  <a:lnTo>
                    <a:pt x="474" y="0"/>
                  </a:lnTo>
                  <a:lnTo>
                    <a:pt x="477" y="0"/>
                  </a:lnTo>
                  <a:lnTo>
                    <a:pt x="481" y="0"/>
                  </a:lnTo>
                  <a:lnTo>
                    <a:pt x="485" y="0"/>
                  </a:lnTo>
                  <a:lnTo>
                    <a:pt x="488" y="0"/>
                  </a:lnTo>
                  <a:lnTo>
                    <a:pt x="492" y="0"/>
                  </a:lnTo>
                  <a:lnTo>
                    <a:pt x="495" y="0"/>
                  </a:lnTo>
                  <a:lnTo>
                    <a:pt x="499" y="0"/>
                  </a:lnTo>
                  <a:lnTo>
                    <a:pt x="501" y="0"/>
                  </a:lnTo>
                  <a:lnTo>
                    <a:pt x="505" y="0"/>
                  </a:lnTo>
                  <a:lnTo>
                    <a:pt x="509" y="0"/>
                  </a:lnTo>
                  <a:lnTo>
                    <a:pt x="512" y="0"/>
                  </a:lnTo>
                  <a:lnTo>
                    <a:pt x="516" y="0"/>
                  </a:lnTo>
                  <a:lnTo>
                    <a:pt x="519" y="0"/>
                  </a:lnTo>
                  <a:lnTo>
                    <a:pt x="523" y="0"/>
                  </a:lnTo>
                  <a:lnTo>
                    <a:pt x="526" y="0"/>
                  </a:lnTo>
                  <a:lnTo>
                    <a:pt x="530" y="0"/>
                  </a:lnTo>
                  <a:lnTo>
                    <a:pt x="534" y="0"/>
                  </a:lnTo>
                  <a:lnTo>
                    <a:pt x="537" y="0"/>
                  </a:lnTo>
                  <a:lnTo>
                    <a:pt x="541" y="0"/>
                  </a:lnTo>
                  <a:lnTo>
                    <a:pt x="544" y="0"/>
                  </a:lnTo>
                  <a:lnTo>
                    <a:pt x="548" y="0"/>
                  </a:lnTo>
                  <a:lnTo>
                    <a:pt x="551" y="0"/>
                  </a:lnTo>
                  <a:lnTo>
                    <a:pt x="555" y="0"/>
                  </a:lnTo>
                  <a:lnTo>
                    <a:pt x="558" y="0"/>
                  </a:lnTo>
                  <a:lnTo>
                    <a:pt x="562" y="0"/>
                  </a:lnTo>
                  <a:lnTo>
                    <a:pt x="566" y="0"/>
                  </a:lnTo>
                  <a:lnTo>
                    <a:pt x="569" y="0"/>
                  </a:lnTo>
                  <a:lnTo>
                    <a:pt x="572" y="0"/>
                  </a:lnTo>
                  <a:lnTo>
                    <a:pt x="575" y="0"/>
                  </a:lnTo>
                  <a:lnTo>
                    <a:pt x="579" y="0"/>
                  </a:lnTo>
                  <a:lnTo>
                    <a:pt x="583" y="0"/>
                  </a:lnTo>
                  <a:lnTo>
                    <a:pt x="586" y="0"/>
                  </a:lnTo>
                  <a:lnTo>
                    <a:pt x="590" y="0"/>
                  </a:lnTo>
                  <a:lnTo>
                    <a:pt x="593" y="0"/>
                  </a:lnTo>
                  <a:lnTo>
                    <a:pt x="597" y="0"/>
                  </a:lnTo>
                  <a:lnTo>
                    <a:pt x="600" y="0"/>
                  </a:lnTo>
                  <a:lnTo>
                    <a:pt x="604" y="0"/>
                  </a:lnTo>
                  <a:lnTo>
                    <a:pt x="607" y="0"/>
                  </a:lnTo>
                  <a:lnTo>
                    <a:pt x="611" y="0"/>
                  </a:lnTo>
                  <a:lnTo>
                    <a:pt x="615" y="0"/>
                  </a:lnTo>
                  <a:lnTo>
                    <a:pt x="618" y="0"/>
                  </a:lnTo>
                  <a:lnTo>
                    <a:pt x="622" y="0"/>
                  </a:lnTo>
                  <a:lnTo>
                    <a:pt x="625" y="0"/>
                  </a:lnTo>
                  <a:lnTo>
                    <a:pt x="629" y="0"/>
                  </a:lnTo>
                  <a:lnTo>
                    <a:pt x="632" y="0"/>
                  </a:lnTo>
                  <a:lnTo>
                    <a:pt x="635" y="0"/>
                  </a:lnTo>
                  <a:lnTo>
                    <a:pt x="639" y="0"/>
                  </a:lnTo>
                  <a:lnTo>
                    <a:pt x="642" y="0"/>
                  </a:lnTo>
                  <a:lnTo>
                    <a:pt x="646" y="0"/>
                  </a:lnTo>
                  <a:lnTo>
                    <a:pt x="649" y="0"/>
                  </a:lnTo>
                  <a:lnTo>
                    <a:pt x="653" y="0"/>
                  </a:lnTo>
                  <a:lnTo>
                    <a:pt x="656" y="0"/>
                  </a:lnTo>
                  <a:lnTo>
                    <a:pt x="660" y="0"/>
                  </a:lnTo>
                  <a:lnTo>
                    <a:pt x="664" y="0"/>
                  </a:lnTo>
                  <a:lnTo>
                    <a:pt x="667" y="0"/>
                  </a:lnTo>
                  <a:lnTo>
                    <a:pt x="671" y="0"/>
                  </a:lnTo>
                  <a:lnTo>
                    <a:pt x="674" y="0"/>
                  </a:lnTo>
                  <a:lnTo>
                    <a:pt x="678" y="0"/>
                  </a:lnTo>
                  <a:lnTo>
                    <a:pt x="681" y="0"/>
                  </a:lnTo>
                  <a:lnTo>
                    <a:pt x="685" y="0"/>
                  </a:lnTo>
                  <a:lnTo>
                    <a:pt x="688" y="0"/>
                  </a:lnTo>
                  <a:lnTo>
                    <a:pt x="691" y="0"/>
                  </a:lnTo>
                  <a:lnTo>
                    <a:pt x="695" y="0"/>
                  </a:lnTo>
                  <a:lnTo>
                    <a:pt x="698" y="0"/>
                  </a:lnTo>
                  <a:lnTo>
                    <a:pt x="702" y="0"/>
                  </a:lnTo>
                  <a:lnTo>
                    <a:pt x="705" y="0"/>
                  </a:lnTo>
                  <a:lnTo>
                    <a:pt x="709" y="0"/>
                  </a:lnTo>
                  <a:lnTo>
                    <a:pt x="713" y="0"/>
                  </a:lnTo>
                  <a:lnTo>
                    <a:pt x="716" y="0"/>
                  </a:lnTo>
                  <a:lnTo>
                    <a:pt x="720" y="0"/>
                  </a:lnTo>
                  <a:lnTo>
                    <a:pt x="723" y="0"/>
                  </a:lnTo>
                  <a:lnTo>
                    <a:pt x="727" y="0"/>
                  </a:lnTo>
                  <a:lnTo>
                    <a:pt x="730" y="0"/>
                  </a:lnTo>
                  <a:lnTo>
                    <a:pt x="734" y="0"/>
                  </a:lnTo>
                  <a:lnTo>
                    <a:pt x="737" y="0"/>
                  </a:lnTo>
                  <a:lnTo>
                    <a:pt x="741" y="0"/>
                  </a:lnTo>
                  <a:lnTo>
                    <a:pt x="745" y="0"/>
                  </a:lnTo>
                  <a:lnTo>
                    <a:pt x="748" y="0"/>
                  </a:lnTo>
                  <a:lnTo>
                    <a:pt x="752" y="0"/>
                  </a:lnTo>
                  <a:lnTo>
                    <a:pt x="754" y="0"/>
                  </a:lnTo>
                  <a:lnTo>
                    <a:pt x="758" y="0"/>
                  </a:lnTo>
                  <a:lnTo>
                    <a:pt x="762" y="0"/>
                  </a:lnTo>
                  <a:lnTo>
                    <a:pt x="765" y="0"/>
                  </a:lnTo>
                  <a:lnTo>
                    <a:pt x="769" y="0"/>
                  </a:lnTo>
                  <a:lnTo>
                    <a:pt x="772" y="0"/>
                  </a:lnTo>
                  <a:lnTo>
                    <a:pt x="776" y="0"/>
                  </a:lnTo>
                  <a:lnTo>
                    <a:pt x="779" y="0"/>
                  </a:lnTo>
                  <a:lnTo>
                    <a:pt x="783" y="0"/>
                  </a:lnTo>
                  <a:lnTo>
                    <a:pt x="786" y="0"/>
                  </a:lnTo>
                  <a:lnTo>
                    <a:pt x="790" y="0"/>
                  </a:lnTo>
                  <a:lnTo>
                    <a:pt x="794" y="0"/>
                  </a:lnTo>
                  <a:lnTo>
                    <a:pt x="797" y="0"/>
                  </a:lnTo>
                  <a:lnTo>
                    <a:pt x="801" y="0"/>
                  </a:lnTo>
                  <a:lnTo>
                    <a:pt x="804" y="0"/>
                  </a:lnTo>
                  <a:lnTo>
                    <a:pt x="808" y="0"/>
                  </a:lnTo>
                  <a:lnTo>
                    <a:pt x="811" y="0"/>
                  </a:lnTo>
                  <a:lnTo>
                    <a:pt x="815" y="0"/>
                  </a:lnTo>
                  <a:lnTo>
                    <a:pt x="819" y="0"/>
                  </a:lnTo>
                  <a:lnTo>
                    <a:pt x="821" y="0"/>
                  </a:lnTo>
                  <a:lnTo>
                    <a:pt x="825" y="0"/>
                  </a:lnTo>
                  <a:lnTo>
                    <a:pt x="828" y="0"/>
                  </a:lnTo>
                  <a:lnTo>
                    <a:pt x="832" y="0"/>
                  </a:lnTo>
                  <a:lnTo>
                    <a:pt x="835" y="0"/>
                  </a:lnTo>
                  <a:lnTo>
                    <a:pt x="839" y="0"/>
                  </a:lnTo>
                  <a:lnTo>
                    <a:pt x="843" y="0"/>
                  </a:lnTo>
                  <a:lnTo>
                    <a:pt x="846" y="0"/>
                  </a:lnTo>
                  <a:lnTo>
                    <a:pt x="850" y="0"/>
                  </a:lnTo>
                  <a:lnTo>
                    <a:pt x="853" y="0"/>
                  </a:lnTo>
                  <a:lnTo>
                    <a:pt x="857" y="0"/>
                  </a:lnTo>
                  <a:lnTo>
                    <a:pt x="860" y="0"/>
                  </a:lnTo>
                  <a:lnTo>
                    <a:pt x="864" y="0"/>
                  </a:lnTo>
                  <a:lnTo>
                    <a:pt x="868" y="0"/>
                  </a:lnTo>
                  <a:lnTo>
                    <a:pt x="871" y="0"/>
                  </a:lnTo>
                  <a:lnTo>
                    <a:pt x="875" y="0"/>
                  </a:lnTo>
                  <a:lnTo>
                    <a:pt x="877" y="0"/>
                  </a:lnTo>
                  <a:lnTo>
                    <a:pt x="881" y="0"/>
                  </a:lnTo>
                  <a:lnTo>
                    <a:pt x="884" y="0"/>
                  </a:lnTo>
                  <a:lnTo>
                    <a:pt x="888" y="0"/>
                  </a:lnTo>
                  <a:lnTo>
                    <a:pt x="892" y="0"/>
                  </a:lnTo>
                  <a:lnTo>
                    <a:pt x="895" y="0"/>
                  </a:lnTo>
                  <a:lnTo>
                    <a:pt x="899" y="0"/>
                  </a:lnTo>
                  <a:lnTo>
                    <a:pt x="902" y="0"/>
                  </a:lnTo>
                  <a:lnTo>
                    <a:pt x="906" y="0"/>
                  </a:lnTo>
                  <a:lnTo>
                    <a:pt x="909" y="0"/>
                  </a:lnTo>
                  <a:lnTo>
                    <a:pt x="913" y="0"/>
                  </a:lnTo>
                  <a:lnTo>
                    <a:pt x="917" y="0"/>
                  </a:lnTo>
                  <a:lnTo>
                    <a:pt x="920" y="0"/>
                  </a:lnTo>
                  <a:lnTo>
                    <a:pt x="924" y="0"/>
                  </a:lnTo>
                  <a:lnTo>
                    <a:pt x="927" y="0"/>
                  </a:lnTo>
                  <a:lnTo>
                    <a:pt x="931" y="0"/>
                  </a:lnTo>
                  <a:lnTo>
                    <a:pt x="934" y="0"/>
                  </a:lnTo>
                  <a:lnTo>
                    <a:pt x="937" y="0"/>
                  </a:lnTo>
                  <a:lnTo>
                    <a:pt x="941" y="0"/>
                  </a:lnTo>
                  <a:lnTo>
                    <a:pt x="944" y="0"/>
                  </a:lnTo>
                  <a:lnTo>
                    <a:pt x="948" y="0"/>
                  </a:lnTo>
                  <a:lnTo>
                    <a:pt x="951" y="0"/>
                  </a:lnTo>
                  <a:lnTo>
                    <a:pt x="955" y="0"/>
                  </a:lnTo>
                  <a:lnTo>
                    <a:pt x="958" y="0"/>
                  </a:lnTo>
                  <a:lnTo>
                    <a:pt x="962" y="0"/>
                  </a:lnTo>
                  <a:lnTo>
                    <a:pt x="966" y="0"/>
                  </a:lnTo>
                  <a:lnTo>
                    <a:pt x="969" y="0"/>
                  </a:lnTo>
                  <a:lnTo>
                    <a:pt x="973" y="0"/>
                  </a:lnTo>
                  <a:lnTo>
                    <a:pt x="976" y="0"/>
                  </a:lnTo>
                  <a:lnTo>
                    <a:pt x="980" y="0"/>
                  </a:lnTo>
                  <a:lnTo>
                    <a:pt x="983" y="0"/>
                  </a:lnTo>
                  <a:lnTo>
                    <a:pt x="987" y="0"/>
                  </a:lnTo>
                  <a:lnTo>
                    <a:pt x="990" y="0"/>
                  </a:lnTo>
                  <a:lnTo>
                    <a:pt x="994" y="0"/>
                  </a:lnTo>
                  <a:lnTo>
                    <a:pt x="998" y="0"/>
                  </a:lnTo>
                  <a:lnTo>
                    <a:pt x="1001" y="0"/>
                  </a:lnTo>
                  <a:lnTo>
                    <a:pt x="1005" y="0"/>
                  </a:lnTo>
                  <a:lnTo>
                    <a:pt x="1007" y="0"/>
                  </a:lnTo>
                  <a:lnTo>
                    <a:pt x="1011" y="0"/>
                  </a:lnTo>
                  <a:lnTo>
                    <a:pt x="1015" y="0"/>
                  </a:lnTo>
                  <a:lnTo>
                    <a:pt x="1018" y="0"/>
                  </a:lnTo>
                  <a:lnTo>
                    <a:pt x="1022" y="0"/>
                  </a:lnTo>
                  <a:lnTo>
                    <a:pt x="1025" y="0"/>
                  </a:lnTo>
                  <a:lnTo>
                    <a:pt x="1029" y="0"/>
                  </a:lnTo>
                  <a:lnTo>
                    <a:pt x="1032" y="0"/>
                  </a:lnTo>
                  <a:lnTo>
                    <a:pt x="1036" y="0"/>
                  </a:lnTo>
                  <a:lnTo>
                    <a:pt x="1039" y="0"/>
                  </a:lnTo>
                  <a:lnTo>
                    <a:pt x="1043" y="0"/>
                  </a:lnTo>
                  <a:lnTo>
                    <a:pt x="1047" y="0"/>
                  </a:lnTo>
                  <a:lnTo>
                    <a:pt x="1050" y="0"/>
                  </a:lnTo>
                  <a:lnTo>
                    <a:pt x="1054" y="0"/>
                  </a:lnTo>
                  <a:lnTo>
                    <a:pt x="1057" y="0"/>
                  </a:lnTo>
                  <a:lnTo>
                    <a:pt x="1061" y="0"/>
                  </a:lnTo>
                  <a:lnTo>
                    <a:pt x="1064" y="0"/>
                  </a:lnTo>
                  <a:lnTo>
                    <a:pt x="1067" y="0"/>
                  </a:lnTo>
                  <a:lnTo>
                    <a:pt x="1071" y="0"/>
                  </a:lnTo>
                  <a:lnTo>
                    <a:pt x="1074" y="0"/>
                  </a:lnTo>
                  <a:lnTo>
                    <a:pt x="1078" y="0"/>
                  </a:lnTo>
                  <a:lnTo>
                    <a:pt x="1081" y="0"/>
                  </a:lnTo>
                  <a:lnTo>
                    <a:pt x="1085" y="0"/>
                  </a:lnTo>
                  <a:lnTo>
                    <a:pt x="1088" y="0"/>
                  </a:lnTo>
                  <a:lnTo>
                    <a:pt x="1092" y="0"/>
                  </a:lnTo>
                  <a:lnTo>
                    <a:pt x="1096" y="0"/>
                  </a:lnTo>
                  <a:lnTo>
                    <a:pt x="1099" y="0"/>
                  </a:lnTo>
                  <a:lnTo>
                    <a:pt x="1103" y="0"/>
                  </a:lnTo>
                  <a:lnTo>
                    <a:pt x="1106" y="0"/>
                  </a:lnTo>
                  <a:lnTo>
                    <a:pt x="1110" y="0"/>
                  </a:lnTo>
                  <a:lnTo>
                    <a:pt x="1113" y="0"/>
                  </a:lnTo>
                  <a:lnTo>
                    <a:pt x="1117" y="0"/>
                  </a:lnTo>
                  <a:lnTo>
                    <a:pt x="1120" y="0"/>
                  </a:lnTo>
                  <a:lnTo>
                    <a:pt x="1123" y="0"/>
                  </a:lnTo>
                  <a:lnTo>
                    <a:pt x="1127" y="0"/>
                  </a:lnTo>
                  <a:lnTo>
                    <a:pt x="1130" y="0"/>
                  </a:lnTo>
                  <a:lnTo>
                    <a:pt x="1134" y="0"/>
                  </a:lnTo>
                  <a:lnTo>
                    <a:pt x="1137" y="0"/>
                  </a:lnTo>
                  <a:lnTo>
                    <a:pt x="1141" y="0"/>
                  </a:lnTo>
                  <a:lnTo>
                    <a:pt x="1145" y="0"/>
                  </a:lnTo>
                  <a:lnTo>
                    <a:pt x="1148" y="0"/>
                  </a:lnTo>
                  <a:lnTo>
                    <a:pt x="1152" y="0"/>
                  </a:lnTo>
                  <a:lnTo>
                    <a:pt x="1155" y="0"/>
                  </a:lnTo>
                  <a:lnTo>
                    <a:pt x="1159" y="0"/>
                  </a:lnTo>
                  <a:lnTo>
                    <a:pt x="1162" y="0"/>
                  </a:lnTo>
                  <a:lnTo>
                    <a:pt x="1166" y="0"/>
                  </a:lnTo>
                  <a:lnTo>
                    <a:pt x="1169" y="0"/>
                  </a:lnTo>
                  <a:lnTo>
                    <a:pt x="1173" y="0"/>
                  </a:lnTo>
                  <a:lnTo>
                    <a:pt x="1177" y="0"/>
                  </a:lnTo>
                  <a:lnTo>
                    <a:pt x="1180" y="0"/>
                  </a:lnTo>
                  <a:lnTo>
                    <a:pt x="1184" y="0"/>
                  </a:lnTo>
                  <a:lnTo>
                    <a:pt x="1187" y="0"/>
                  </a:lnTo>
                  <a:lnTo>
                    <a:pt x="1190" y="0"/>
                  </a:lnTo>
                  <a:lnTo>
                    <a:pt x="1194" y="0"/>
                  </a:lnTo>
                  <a:lnTo>
                    <a:pt x="1197" y="0"/>
                  </a:lnTo>
                  <a:lnTo>
                    <a:pt x="1201" y="0"/>
                  </a:lnTo>
                  <a:lnTo>
                    <a:pt x="1204" y="0"/>
                  </a:lnTo>
                  <a:lnTo>
                    <a:pt x="1208" y="0"/>
                  </a:lnTo>
                  <a:lnTo>
                    <a:pt x="1211" y="0"/>
                  </a:lnTo>
                  <a:lnTo>
                    <a:pt x="1215" y="0"/>
                  </a:lnTo>
                  <a:lnTo>
                    <a:pt x="1218" y="0"/>
                  </a:lnTo>
                  <a:lnTo>
                    <a:pt x="1222" y="0"/>
                  </a:lnTo>
                  <a:lnTo>
                    <a:pt x="1226" y="0"/>
                  </a:lnTo>
                  <a:lnTo>
                    <a:pt x="1229" y="0"/>
                  </a:lnTo>
                  <a:lnTo>
                    <a:pt x="1233" y="0"/>
                  </a:lnTo>
                  <a:lnTo>
                    <a:pt x="1236" y="0"/>
                  </a:lnTo>
                  <a:lnTo>
                    <a:pt x="1240" y="0"/>
                  </a:lnTo>
                  <a:lnTo>
                    <a:pt x="1243" y="0"/>
                  </a:lnTo>
                  <a:lnTo>
                    <a:pt x="1247" y="0"/>
                  </a:lnTo>
                  <a:lnTo>
                    <a:pt x="1251" y="0"/>
                  </a:lnTo>
                  <a:lnTo>
                    <a:pt x="1254" y="0"/>
                  </a:lnTo>
                  <a:lnTo>
                    <a:pt x="1257" y="0"/>
                  </a:lnTo>
                  <a:lnTo>
                    <a:pt x="1260" y="0"/>
                  </a:lnTo>
                  <a:lnTo>
                    <a:pt x="1264" y="0"/>
                  </a:lnTo>
                  <a:lnTo>
                    <a:pt x="1267" y="0"/>
                  </a:lnTo>
                  <a:lnTo>
                    <a:pt x="1271" y="0"/>
                  </a:lnTo>
                  <a:lnTo>
                    <a:pt x="1275" y="0"/>
                  </a:lnTo>
                  <a:lnTo>
                    <a:pt x="1278" y="0"/>
                  </a:lnTo>
                  <a:lnTo>
                    <a:pt x="1282" y="0"/>
                  </a:lnTo>
                  <a:lnTo>
                    <a:pt x="1285" y="0"/>
                  </a:lnTo>
                  <a:lnTo>
                    <a:pt x="1289" y="0"/>
                  </a:lnTo>
                  <a:lnTo>
                    <a:pt x="1292" y="0"/>
                  </a:lnTo>
                  <a:lnTo>
                    <a:pt x="1296" y="0"/>
                  </a:lnTo>
                  <a:lnTo>
                    <a:pt x="1300" y="0"/>
                  </a:lnTo>
                  <a:lnTo>
                    <a:pt x="1303" y="0"/>
                  </a:lnTo>
                  <a:lnTo>
                    <a:pt x="1307" y="0"/>
                  </a:lnTo>
                  <a:lnTo>
                    <a:pt x="1310" y="0"/>
                  </a:lnTo>
                  <a:lnTo>
                    <a:pt x="1313" y="0"/>
                  </a:lnTo>
                  <a:lnTo>
                    <a:pt x="1316" y="0"/>
                  </a:lnTo>
                  <a:lnTo>
                    <a:pt x="1320" y="0"/>
                  </a:lnTo>
                  <a:lnTo>
                    <a:pt x="1324" y="0"/>
                  </a:lnTo>
                  <a:lnTo>
                    <a:pt x="1327" y="0"/>
                  </a:lnTo>
                  <a:lnTo>
                    <a:pt x="1331" y="0"/>
                  </a:lnTo>
                  <a:lnTo>
                    <a:pt x="1334" y="0"/>
                  </a:lnTo>
                  <a:lnTo>
                    <a:pt x="1338" y="0"/>
                  </a:lnTo>
                  <a:lnTo>
                    <a:pt x="1341" y="0"/>
                  </a:lnTo>
                  <a:lnTo>
                    <a:pt x="1345" y="0"/>
                  </a:lnTo>
                  <a:lnTo>
                    <a:pt x="1349" y="0"/>
                  </a:lnTo>
                  <a:lnTo>
                    <a:pt x="1352" y="0"/>
                  </a:lnTo>
                  <a:lnTo>
                    <a:pt x="1356" y="0"/>
                  </a:lnTo>
                  <a:lnTo>
                    <a:pt x="1359" y="0"/>
                  </a:lnTo>
                  <a:lnTo>
                    <a:pt x="1363" y="0"/>
                  </a:lnTo>
                  <a:lnTo>
                    <a:pt x="1366" y="0"/>
                  </a:lnTo>
                  <a:lnTo>
                    <a:pt x="1370" y="0"/>
                  </a:lnTo>
                  <a:lnTo>
                    <a:pt x="1373" y="0"/>
                  </a:lnTo>
                  <a:lnTo>
                    <a:pt x="1376" y="0"/>
                  </a:lnTo>
                  <a:lnTo>
                    <a:pt x="1380" y="0"/>
                  </a:lnTo>
                  <a:lnTo>
                    <a:pt x="1383" y="0"/>
                  </a:lnTo>
                  <a:lnTo>
                    <a:pt x="1387" y="0"/>
                  </a:lnTo>
                  <a:lnTo>
                    <a:pt x="1390" y="0"/>
                  </a:lnTo>
                  <a:lnTo>
                    <a:pt x="1394" y="0"/>
                  </a:lnTo>
                  <a:lnTo>
                    <a:pt x="1398" y="0"/>
                  </a:lnTo>
                  <a:lnTo>
                    <a:pt x="1401" y="0"/>
                  </a:lnTo>
                  <a:lnTo>
                    <a:pt x="1405" y="0"/>
                  </a:lnTo>
                  <a:lnTo>
                    <a:pt x="1408" y="0"/>
                  </a:lnTo>
                  <a:lnTo>
                    <a:pt x="1412" y="0"/>
                  </a:lnTo>
                  <a:lnTo>
                    <a:pt x="1415" y="0"/>
                  </a:lnTo>
                  <a:lnTo>
                    <a:pt x="1419" y="0"/>
                  </a:lnTo>
                  <a:lnTo>
                    <a:pt x="1422" y="0"/>
                  </a:lnTo>
                  <a:lnTo>
                    <a:pt x="1426" y="0"/>
                  </a:lnTo>
                  <a:lnTo>
                    <a:pt x="1430" y="0"/>
                  </a:lnTo>
                  <a:lnTo>
                    <a:pt x="1433" y="0"/>
                  </a:lnTo>
                  <a:lnTo>
                    <a:pt x="1437" y="0"/>
                  </a:lnTo>
                  <a:lnTo>
                    <a:pt x="1440" y="0"/>
                  </a:lnTo>
                  <a:lnTo>
                    <a:pt x="1444" y="0"/>
                  </a:lnTo>
                  <a:lnTo>
                    <a:pt x="1446" y="0"/>
                  </a:lnTo>
                  <a:lnTo>
                    <a:pt x="1450" y="0"/>
                  </a:lnTo>
                  <a:lnTo>
                    <a:pt x="1454" y="0"/>
                  </a:lnTo>
                  <a:lnTo>
                    <a:pt x="1457" y="0"/>
                  </a:lnTo>
                  <a:lnTo>
                    <a:pt x="1461" y="0"/>
                  </a:lnTo>
                  <a:lnTo>
                    <a:pt x="1464" y="0"/>
                  </a:lnTo>
                  <a:lnTo>
                    <a:pt x="1468" y="0"/>
                  </a:lnTo>
                  <a:lnTo>
                    <a:pt x="1471" y="0"/>
                  </a:lnTo>
                  <a:lnTo>
                    <a:pt x="1475" y="0"/>
                  </a:lnTo>
                  <a:lnTo>
                    <a:pt x="1479" y="0"/>
                  </a:lnTo>
                  <a:lnTo>
                    <a:pt x="1482" y="0"/>
                  </a:lnTo>
                  <a:lnTo>
                    <a:pt x="1486" y="0"/>
                  </a:lnTo>
                  <a:lnTo>
                    <a:pt x="1489" y="0"/>
                  </a:lnTo>
                  <a:lnTo>
                    <a:pt x="1493" y="0"/>
                  </a:lnTo>
                  <a:lnTo>
                    <a:pt x="1496" y="0"/>
                  </a:lnTo>
                  <a:lnTo>
                    <a:pt x="1500" y="0"/>
                  </a:lnTo>
                  <a:lnTo>
                    <a:pt x="1503" y="0"/>
                  </a:lnTo>
                  <a:lnTo>
                    <a:pt x="1506" y="0"/>
                  </a:lnTo>
                  <a:lnTo>
                    <a:pt x="1510" y="0"/>
                  </a:lnTo>
                  <a:lnTo>
                    <a:pt x="1513" y="0"/>
                  </a:lnTo>
                  <a:lnTo>
                    <a:pt x="1517" y="0"/>
                  </a:lnTo>
                  <a:lnTo>
                    <a:pt x="1520" y="0"/>
                  </a:lnTo>
                  <a:lnTo>
                    <a:pt x="1524" y="0"/>
                  </a:lnTo>
                  <a:lnTo>
                    <a:pt x="1528" y="0"/>
                  </a:lnTo>
                  <a:lnTo>
                    <a:pt x="1531" y="0"/>
                  </a:lnTo>
                  <a:lnTo>
                    <a:pt x="1535" y="0"/>
                  </a:lnTo>
                  <a:lnTo>
                    <a:pt x="1538" y="0"/>
                  </a:lnTo>
                  <a:lnTo>
                    <a:pt x="1542" y="0"/>
                  </a:lnTo>
                  <a:lnTo>
                    <a:pt x="1545" y="0"/>
                  </a:lnTo>
                  <a:lnTo>
                    <a:pt x="1549" y="0"/>
                  </a:lnTo>
                  <a:lnTo>
                    <a:pt x="1552" y="0"/>
                  </a:lnTo>
                  <a:lnTo>
                    <a:pt x="1556" y="0"/>
                  </a:lnTo>
                  <a:lnTo>
                    <a:pt x="1559" y="0"/>
                  </a:lnTo>
                  <a:lnTo>
                    <a:pt x="1562" y="0"/>
                  </a:lnTo>
                  <a:lnTo>
                    <a:pt x="1566" y="0"/>
                  </a:lnTo>
                  <a:lnTo>
                    <a:pt x="1569" y="0"/>
                  </a:lnTo>
                  <a:lnTo>
                    <a:pt x="1573" y="0"/>
                  </a:lnTo>
                  <a:lnTo>
                    <a:pt x="1577" y="0"/>
                  </a:lnTo>
                  <a:lnTo>
                    <a:pt x="1580" y="0"/>
                  </a:lnTo>
                  <a:lnTo>
                    <a:pt x="1584" y="0"/>
                  </a:lnTo>
                  <a:lnTo>
                    <a:pt x="1587" y="0"/>
                  </a:lnTo>
                  <a:lnTo>
                    <a:pt x="1591" y="0"/>
                  </a:lnTo>
                  <a:lnTo>
                    <a:pt x="1594" y="0"/>
                  </a:lnTo>
                  <a:lnTo>
                    <a:pt x="1598" y="0"/>
                  </a:lnTo>
                  <a:lnTo>
                    <a:pt x="1601" y="0"/>
                  </a:lnTo>
                  <a:lnTo>
                    <a:pt x="1605" y="0"/>
                  </a:lnTo>
                  <a:lnTo>
                    <a:pt x="1609" y="0"/>
                  </a:lnTo>
                  <a:lnTo>
                    <a:pt x="1612" y="0"/>
                  </a:lnTo>
                  <a:lnTo>
                    <a:pt x="1616" y="0"/>
                  </a:lnTo>
                  <a:lnTo>
                    <a:pt x="1619" y="0"/>
                  </a:lnTo>
                  <a:lnTo>
                    <a:pt x="1623" y="0"/>
                  </a:lnTo>
                  <a:lnTo>
                    <a:pt x="1626" y="0"/>
                  </a:lnTo>
                  <a:lnTo>
                    <a:pt x="1629" y="0"/>
                  </a:lnTo>
                  <a:lnTo>
                    <a:pt x="1633" y="0"/>
                  </a:lnTo>
                  <a:lnTo>
                    <a:pt x="1636" y="0"/>
                  </a:lnTo>
                  <a:lnTo>
                    <a:pt x="1640" y="0"/>
                  </a:lnTo>
                  <a:lnTo>
                    <a:pt x="1643" y="0"/>
                  </a:lnTo>
                  <a:lnTo>
                    <a:pt x="1647" y="0"/>
                  </a:lnTo>
                  <a:lnTo>
                    <a:pt x="1650" y="0"/>
                  </a:lnTo>
                  <a:lnTo>
                    <a:pt x="1654" y="0"/>
                  </a:lnTo>
                  <a:lnTo>
                    <a:pt x="1658" y="0"/>
                  </a:lnTo>
                  <a:lnTo>
                    <a:pt x="1661" y="0"/>
                  </a:lnTo>
                  <a:lnTo>
                    <a:pt x="1665" y="0"/>
                  </a:lnTo>
                  <a:lnTo>
                    <a:pt x="1668" y="0"/>
                  </a:lnTo>
                  <a:lnTo>
                    <a:pt x="1672" y="0"/>
                  </a:lnTo>
                  <a:lnTo>
                    <a:pt x="1675" y="0"/>
                  </a:lnTo>
                  <a:lnTo>
                    <a:pt x="1679" y="0"/>
                  </a:lnTo>
                  <a:lnTo>
                    <a:pt x="1683" y="0"/>
                  </a:lnTo>
                  <a:lnTo>
                    <a:pt x="1686" y="0"/>
                  </a:lnTo>
                  <a:lnTo>
                    <a:pt x="1690" y="0"/>
                  </a:lnTo>
                  <a:lnTo>
                    <a:pt x="1693" y="0"/>
                  </a:lnTo>
                  <a:lnTo>
                    <a:pt x="1696" y="0"/>
                  </a:lnTo>
                  <a:lnTo>
                    <a:pt x="1699" y="0"/>
                  </a:lnTo>
                  <a:lnTo>
                    <a:pt x="1703" y="0"/>
                  </a:lnTo>
                  <a:lnTo>
                    <a:pt x="1707" y="0"/>
                  </a:lnTo>
                  <a:lnTo>
                    <a:pt x="1710" y="0"/>
                  </a:lnTo>
                  <a:lnTo>
                    <a:pt x="1714" y="0"/>
                  </a:lnTo>
                  <a:lnTo>
                    <a:pt x="1717" y="0"/>
                  </a:lnTo>
                  <a:lnTo>
                    <a:pt x="1721" y="0"/>
                  </a:lnTo>
                  <a:lnTo>
                    <a:pt x="1724" y="0"/>
                  </a:lnTo>
                  <a:lnTo>
                    <a:pt x="1728" y="0"/>
                  </a:lnTo>
                  <a:lnTo>
                    <a:pt x="1732" y="0"/>
                  </a:lnTo>
                  <a:lnTo>
                    <a:pt x="1735" y="0"/>
                  </a:lnTo>
                  <a:lnTo>
                    <a:pt x="1739" y="0"/>
                  </a:lnTo>
                  <a:lnTo>
                    <a:pt x="1742" y="0"/>
                  </a:lnTo>
                  <a:lnTo>
                    <a:pt x="1746" y="0"/>
                  </a:lnTo>
                  <a:lnTo>
                    <a:pt x="1748" y="0"/>
                  </a:lnTo>
                  <a:lnTo>
                    <a:pt x="1752" y="0"/>
                  </a:lnTo>
                </a:path>
              </a:pathLst>
            </a:custGeom>
            <a:solidFill>
              <a:srgbClr val="C03000"/>
            </a:solidFill>
            <a:ln w="12700" cap="rnd">
              <a:noFill/>
              <a:round/>
              <a:headEnd/>
              <a:tailEnd/>
            </a:ln>
          </p:spPr>
          <p:txBody>
            <a:bodyPr/>
            <a:lstStyle/>
            <a:p>
              <a:pPr fontAlgn="auto">
                <a:spcBef>
                  <a:spcPts val="0"/>
                </a:spcBef>
                <a:spcAft>
                  <a:spcPts val="0"/>
                </a:spcAft>
                <a:defRPr/>
              </a:pPr>
              <a:endParaRPr lang="en-US" sz="1800" i="0" kern="0" dirty="0">
                <a:solidFill>
                  <a:sysClr val="windowText" lastClr="000000"/>
                </a:solidFill>
              </a:endParaRPr>
            </a:p>
          </p:txBody>
        </p:sp>
        <p:sp>
          <p:nvSpPr>
            <p:cNvPr id="28" name="Freeform 29"/>
            <p:cNvSpPr>
              <a:spLocks/>
            </p:cNvSpPr>
            <p:nvPr/>
          </p:nvSpPr>
          <p:spPr bwMode="auto">
            <a:xfrm>
              <a:off x="4560" y="2819"/>
              <a:ext cx="700" cy="91"/>
            </a:xfrm>
            <a:custGeom>
              <a:avLst/>
              <a:gdLst>
                <a:gd name="T0" fmla="*/ 21 w 700"/>
                <a:gd name="T1" fmla="*/ 90 h 91"/>
                <a:gd name="T2" fmla="*/ 45 w 700"/>
                <a:gd name="T3" fmla="*/ 90 h 91"/>
                <a:gd name="T4" fmla="*/ 70 w 700"/>
                <a:gd name="T5" fmla="*/ 90 h 91"/>
                <a:gd name="T6" fmla="*/ 95 w 700"/>
                <a:gd name="T7" fmla="*/ 90 h 91"/>
                <a:gd name="T8" fmla="*/ 119 w 700"/>
                <a:gd name="T9" fmla="*/ 90 h 91"/>
                <a:gd name="T10" fmla="*/ 144 w 700"/>
                <a:gd name="T11" fmla="*/ 90 h 91"/>
                <a:gd name="T12" fmla="*/ 167 w 700"/>
                <a:gd name="T13" fmla="*/ 90 h 91"/>
                <a:gd name="T14" fmla="*/ 192 w 700"/>
                <a:gd name="T15" fmla="*/ 90 h 91"/>
                <a:gd name="T16" fmla="*/ 216 w 700"/>
                <a:gd name="T17" fmla="*/ 90 h 91"/>
                <a:gd name="T18" fmla="*/ 241 w 700"/>
                <a:gd name="T19" fmla="*/ 90 h 91"/>
                <a:gd name="T20" fmla="*/ 266 w 700"/>
                <a:gd name="T21" fmla="*/ 90 h 91"/>
                <a:gd name="T22" fmla="*/ 290 w 700"/>
                <a:gd name="T23" fmla="*/ 90 h 91"/>
                <a:gd name="T24" fmla="*/ 315 w 700"/>
                <a:gd name="T25" fmla="*/ 90 h 91"/>
                <a:gd name="T26" fmla="*/ 339 w 700"/>
                <a:gd name="T27" fmla="*/ 90 h 91"/>
                <a:gd name="T28" fmla="*/ 363 w 700"/>
                <a:gd name="T29" fmla="*/ 0 h 91"/>
                <a:gd name="T30" fmla="*/ 388 w 700"/>
                <a:gd name="T31" fmla="*/ 13 h 91"/>
                <a:gd name="T32" fmla="*/ 412 w 700"/>
                <a:gd name="T33" fmla="*/ 23 h 91"/>
                <a:gd name="T34" fmla="*/ 437 w 700"/>
                <a:gd name="T35" fmla="*/ 33 h 91"/>
                <a:gd name="T36" fmla="*/ 462 w 700"/>
                <a:gd name="T37" fmla="*/ 41 h 91"/>
                <a:gd name="T38" fmla="*/ 485 w 700"/>
                <a:gd name="T39" fmla="*/ 49 h 91"/>
                <a:gd name="T40" fmla="*/ 510 w 700"/>
                <a:gd name="T41" fmla="*/ 56 h 91"/>
                <a:gd name="T42" fmla="*/ 534 w 700"/>
                <a:gd name="T43" fmla="*/ 61 h 91"/>
                <a:gd name="T44" fmla="*/ 559 w 700"/>
                <a:gd name="T45" fmla="*/ 66 h 91"/>
                <a:gd name="T46" fmla="*/ 584 w 700"/>
                <a:gd name="T47" fmla="*/ 69 h 91"/>
                <a:gd name="T48" fmla="*/ 608 w 700"/>
                <a:gd name="T49" fmla="*/ 73 h 91"/>
                <a:gd name="T50" fmla="*/ 633 w 700"/>
                <a:gd name="T51" fmla="*/ 76 h 91"/>
                <a:gd name="T52" fmla="*/ 656 w 700"/>
                <a:gd name="T53" fmla="*/ 79 h 91"/>
                <a:gd name="T54" fmla="*/ 681 w 700"/>
                <a:gd name="T55" fmla="*/ 81 h 91"/>
                <a:gd name="T56" fmla="*/ 695 w 700"/>
                <a:gd name="T57" fmla="*/ 90 h 91"/>
                <a:gd name="T58" fmla="*/ 671 w 700"/>
                <a:gd name="T59" fmla="*/ 90 h 91"/>
                <a:gd name="T60" fmla="*/ 646 w 700"/>
                <a:gd name="T61" fmla="*/ 90 h 91"/>
                <a:gd name="T62" fmla="*/ 622 w 700"/>
                <a:gd name="T63" fmla="*/ 90 h 91"/>
                <a:gd name="T64" fmla="*/ 597 w 700"/>
                <a:gd name="T65" fmla="*/ 90 h 91"/>
                <a:gd name="T66" fmla="*/ 573 w 700"/>
                <a:gd name="T67" fmla="*/ 90 h 91"/>
                <a:gd name="T68" fmla="*/ 548 w 700"/>
                <a:gd name="T69" fmla="*/ 90 h 91"/>
                <a:gd name="T70" fmla="*/ 524 w 700"/>
                <a:gd name="T71" fmla="*/ 90 h 91"/>
                <a:gd name="T72" fmla="*/ 500 w 700"/>
                <a:gd name="T73" fmla="*/ 90 h 91"/>
                <a:gd name="T74" fmla="*/ 475 w 700"/>
                <a:gd name="T75" fmla="*/ 90 h 91"/>
                <a:gd name="T76" fmla="*/ 451 w 700"/>
                <a:gd name="T77" fmla="*/ 90 h 91"/>
                <a:gd name="T78" fmla="*/ 426 w 700"/>
                <a:gd name="T79" fmla="*/ 90 h 91"/>
                <a:gd name="T80" fmla="*/ 401 w 700"/>
                <a:gd name="T81" fmla="*/ 90 h 91"/>
                <a:gd name="T82" fmla="*/ 377 w 700"/>
                <a:gd name="T83" fmla="*/ 90 h 91"/>
                <a:gd name="T84" fmla="*/ 353 w 700"/>
                <a:gd name="T85" fmla="*/ 90 h 91"/>
                <a:gd name="T86" fmla="*/ 329 w 700"/>
                <a:gd name="T87" fmla="*/ 90 h 91"/>
                <a:gd name="T88" fmla="*/ 304 w 700"/>
                <a:gd name="T89" fmla="*/ 90 h 91"/>
                <a:gd name="T90" fmla="*/ 280 w 700"/>
                <a:gd name="T91" fmla="*/ 90 h 91"/>
                <a:gd name="T92" fmla="*/ 255 w 700"/>
                <a:gd name="T93" fmla="*/ 90 h 91"/>
                <a:gd name="T94" fmla="*/ 230 w 700"/>
                <a:gd name="T95" fmla="*/ 90 h 91"/>
                <a:gd name="T96" fmla="*/ 206 w 700"/>
                <a:gd name="T97" fmla="*/ 90 h 91"/>
                <a:gd name="T98" fmla="*/ 182 w 700"/>
                <a:gd name="T99" fmla="*/ 90 h 91"/>
                <a:gd name="T100" fmla="*/ 157 w 700"/>
                <a:gd name="T101" fmla="*/ 90 h 91"/>
                <a:gd name="T102" fmla="*/ 133 w 700"/>
                <a:gd name="T103" fmla="*/ 90 h 91"/>
                <a:gd name="T104" fmla="*/ 108 w 700"/>
                <a:gd name="T105" fmla="*/ 90 h 91"/>
                <a:gd name="T106" fmla="*/ 84 w 700"/>
                <a:gd name="T107" fmla="*/ 90 h 91"/>
                <a:gd name="T108" fmla="*/ 59 w 700"/>
                <a:gd name="T109" fmla="*/ 90 h 91"/>
                <a:gd name="T110" fmla="*/ 35 w 700"/>
                <a:gd name="T111" fmla="*/ 90 h 91"/>
                <a:gd name="T112" fmla="*/ 11 w 700"/>
                <a:gd name="T113" fmla="*/ 90 h 9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91"/>
                <a:gd name="T173" fmla="*/ 700 w 700"/>
                <a:gd name="T174" fmla="*/ 91 h 9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91">
                  <a:moveTo>
                    <a:pt x="0" y="90"/>
                  </a:moveTo>
                  <a:lnTo>
                    <a:pt x="4" y="90"/>
                  </a:lnTo>
                  <a:lnTo>
                    <a:pt x="7" y="90"/>
                  </a:lnTo>
                  <a:lnTo>
                    <a:pt x="11" y="90"/>
                  </a:lnTo>
                  <a:lnTo>
                    <a:pt x="14" y="90"/>
                  </a:lnTo>
                  <a:lnTo>
                    <a:pt x="18" y="90"/>
                  </a:lnTo>
                  <a:lnTo>
                    <a:pt x="21" y="90"/>
                  </a:lnTo>
                  <a:lnTo>
                    <a:pt x="25" y="90"/>
                  </a:lnTo>
                  <a:lnTo>
                    <a:pt x="28" y="90"/>
                  </a:lnTo>
                  <a:lnTo>
                    <a:pt x="31" y="90"/>
                  </a:lnTo>
                  <a:lnTo>
                    <a:pt x="35" y="90"/>
                  </a:lnTo>
                  <a:lnTo>
                    <a:pt x="38" y="90"/>
                  </a:lnTo>
                  <a:lnTo>
                    <a:pt x="42" y="90"/>
                  </a:lnTo>
                  <a:lnTo>
                    <a:pt x="45" y="90"/>
                  </a:lnTo>
                  <a:lnTo>
                    <a:pt x="49" y="90"/>
                  </a:lnTo>
                  <a:lnTo>
                    <a:pt x="52" y="90"/>
                  </a:lnTo>
                  <a:lnTo>
                    <a:pt x="56" y="90"/>
                  </a:lnTo>
                  <a:lnTo>
                    <a:pt x="59" y="90"/>
                  </a:lnTo>
                  <a:lnTo>
                    <a:pt x="63" y="90"/>
                  </a:lnTo>
                  <a:lnTo>
                    <a:pt x="66" y="90"/>
                  </a:lnTo>
                  <a:lnTo>
                    <a:pt x="70" y="90"/>
                  </a:lnTo>
                  <a:lnTo>
                    <a:pt x="74" y="90"/>
                  </a:lnTo>
                  <a:lnTo>
                    <a:pt x="77" y="90"/>
                  </a:lnTo>
                  <a:lnTo>
                    <a:pt x="81" y="90"/>
                  </a:lnTo>
                  <a:lnTo>
                    <a:pt x="84" y="90"/>
                  </a:lnTo>
                  <a:lnTo>
                    <a:pt x="88" y="90"/>
                  </a:lnTo>
                  <a:lnTo>
                    <a:pt x="91" y="90"/>
                  </a:lnTo>
                  <a:lnTo>
                    <a:pt x="95" y="90"/>
                  </a:lnTo>
                  <a:lnTo>
                    <a:pt x="97" y="90"/>
                  </a:lnTo>
                  <a:lnTo>
                    <a:pt x="101" y="90"/>
                  </a:lnTo>
                  <a:lnTo>
                    <a:pt x="105" y="90"/>
                  </a:lnTo>
                  <a:lnTo>
                    <a:pt x="108" y="90"/>
                  </a:lnTo>
                  <a:lnTo>
                    <a:pt x="112" y="90"/>
                  </a:lnTo>
                  <a:lnTo>
                    <a:pt x="115" y="90"/>
                  </a:lnTo>
                  <a:lnTo>
                    <a:pt x="119" y="90"/>
                  </a:lnTo>
                  <a:lnTo>
                    <a:pt x="122" y="90"/>
                  </a:lnTo>
                  <a:lnTo>
                    <a:pt x="126" y="90"/>
                  </a:lnTo>
                  <a:lnTo>
                    <a:pt x="129" y="90"/>
                  </a:lnTo>
                  <a:lnTo>
                    <a:pt x="133" y="90"/>
                  </a:lnTo>
                  <a:lnTo>
                    <a:pt x="136" y="90"/>
                  </a:lnTo>
                  <a:lnTo>
                    <a:pt x="140" y="90"/>
                  </a:lnTo>
                  <a:lnTo>
                    <a:pt x="144" y="90"/>
                  </a:lnTo>
                  <a:lnTo>
                    <a:pt x="147" y="90"/>
                  </a:lnTo>
                  <a:lnTo>
                    <a:pt x="151" y="90"/>
                  </a:lnTo>
                  <a:lnTo>
                    <a:pt x="153" y="90"/>
                  </a:lnTo>
                  <a:lnTo>
                    <a:pt x="157" y="90"/>
                  </a:lnTo>
                  <a:lnTo>
                    <a:pt x="160" y="90"/>
                  </a:lnTo>
                  <a:lnTo>
                    <a:pt x="164" y="90"/>
                  </a:lnTo>
                  <a:lnTo>
                    <a:pt x="167" y="90"/>
                  </a:lnTo>
                  <a:lnTo>
                    <a:pt x="171" y="90"/>
                  </a:lnTo>
                  <a:lnTo>
                    <a:pt x="175" y="90"/>
                  </a:lnTo>
                  <a:lnTo>
                    <a:pt x="178" y="90"/>
                  </a:lnTo>
                  <a:lnTo>
                    <a:pt x="182" y="90"/>
                  </a:lnTo>
                  <a:lnTo>
                    <a:pt x="185" y="90"/>
                  </a:lnTo>
                  <a:lnTo>
                    <a:pt x="189" y="90"/>
                  </a:lnTo>
                  <a:lnTo>
                    <a:pt x="192" y="90"/>
                  </a:lnTo>
                  <a:lnTo>
                    <a:pt x="196" y="90"/>
                  </a:lnTo>
                  <a:lnTo>
                    <a:pt x="199" y="90"/>
                  </a:lnTo>
                  <a:lnTo>
                    <a:pt x="203" y="90"/>
                  </a:lnTo>
                  <a:lnTo>
                    <a:pt x="206" y="90"/>
                  </a:lnTo>
                  <a:lnTo>
                    <a:pt x="210" y="90"/>
                  </a:lnTo>
                  <a:lnTo>
                    <a:pt x="213" y="90"/>
                  </a:lnTo>
                  <a:lnTo>
                    <a:pt x="216" y="90"/>
                  </a:lnTo>
                  <a:lnTo>
                    <a:pt x="220" y="90"/>
                  </a:lnTo>
                  <a:lnTo>
                    <a:pt x="223" y="90"/>
                  </a:lnTo>
                  <a:lnTo>
                    <a:pt x="227" y="90"/>
                  </a:lnTo>
                  <a:lnTo>
                    <a:pt x="230" y="90"/>
                  </a:lnTo>
                  <a:lnTo>
                    <a:pt x="234" y="90"/>
                  </a:lnTo>
                  <a:lnTo>
                    <a:pt x="237" y="90"/>
                  </a:lnTo>
                  <a:lnTo>
                    <a:pt x="241" y="90"/>
                  </a:lnTo>
                  <a:lnTo>
                    <a:pt x="245" y="90"/>
                  </a:lnTo>
                  <a:lnTo>
                    <a:pt x="248" y="90"/>
                  </a:lnTo>
                  <a:lnTo>
                    <a:pt x="252" y="90"/>
                  </a:lnTo>
                  <a:lnTo>
                    <a:pt x="255" y="90"/>
                  </a:lnTo>
                  <a:lnTo>
                    <a:pt x="259" y="90"/>
                  </a:lnTo>
                  <a:lnTo>
                    <a:pt x="262" y="90"/>
                  </a:lnTo>
                  <a:lnTo>
                    <a:pt x="266" y="90"/>
                  </a:lnTo>
                  <a:lnTo>
                    <a:pt x="269" y="90"/>
                  </a:lnTo>
                  <a:lnTo>
                    <a:pt x="273" y="90"/>
                  </a:lnTo>
                  <a:lnTo>
                    <a:pt x="276" y="90"/>
                  </a:lnTo>
                  <a:lnTo>
                    <a:pt x="280" y="90"/>
                  </a:lnTo>
                  <a:lnTo>
                    <a:pt x="283" y="90"/>
                  </a:lnTo>
                  <a:lnTo>
                    <a:pt x="286" y="90"/>
                  </a:lnTo>
                  <a:lnTo>
                    <a:pt x="290" y="90"/>
                  </a:lnTo>
                  <a:lnTo>
                    <a:pt x="293" y="90"/>
                  </a:lnTo>
                  <a:lnTo>
                    <a:pt x="297" y="90"/>
                  </a:lnTo>
                  <a:lnTo>
                    <a:pt x="300" y="90"/>
                  </a:lnTo>
                  <a:lnTo>
                    <a:pt x="304" y="90"/>
                  </a:lnTo>
                  <a:lnTo>
                    <a:pt x="307" y="90"/>
                  </a:lnTo>
                  <a:lnTo>
                    <a:pt x="311" y="90"/>
                  </a:lnTo>
                  <a:lnTo>
                    <a:pt x="315" y="90"/>
                  </a:lnTo>
                  <a:lnTo>
                    <a:pt x="318" y="90"/>
                  </a:lnTo>
                  <a:lnTo>
                    <a:pt x="322" y="90"/>
                  </a:lnTo>
                  <a:lnTo>
                    <a:pt x="325" y="90"/>
                  </a:lnTo>
                  <a:lnTo>
                    <a:pt x="329" y="90"/>
                  </a:lnTo>
                  <a:lnTo>
                    <a:pt x="332" y="90"/>
                  </a:lnTo>
                  <a:lnTo>
                    <a:pt x="336" y="90"/>
                  </a:lnTo>
                  <a:lnTo>
                    <a:pt x="339" y="90"/>
                  </a:lnTo>
                  <a:lnTo>
                    <a:pt x="342" y="90"/>
                  </a:lnTo>
                  <a:lnTo>
                    <a:pt x="346" y="90"/>
                  </a:lnTo>
                  <a:lnTo>
                    <a:pt x="349" y="90"/>
                  </a:lnTo>
                  <a:lnTo>
                    <a:pt x="353" y="90"/>
                  </a:lnTo>
                  <a:lnTo>
                    <a:pt x="356" y="90"/>
                  </a:lnTo>
                  <a:lnTo>
                    <a:pt x="360" y="90"/>
                  </a:lnTo>
                  <a:lnTo>
                    <a:pt x="363" y="0"/>
                  </a:lnTo>
                  <a:lnTo>
                    <a:pt x="367" y="2"/>
                  </a:lnTo>
                  <a:lnTo>
                    <a:pt x="370" y="4"/>
                  </a:lnTo>
                  <a:lnTo>
                    <a:pt x="374" y="6"/>
                  </a:lnTo>
                  <a:lnTo>
                    <a:pt x="377" y="8"/>
                  </a:lnTo>
                  <a:lnTo>
                    <a:pt x="381" y="9"/>
                  </a:lnTo>
                  <a:lnTo>
                    <a:pt x="384" y="11"/>
                  </a:lnTo>
                  <a:lnTo>
                    <a:pt x="388" y="13"/>
                  </a:lnTo>
                  <a:lnTo>
                    <a:pt x="392" y="14"/>
                  </a:lnTo>
                  <a:lnTo>
                    <a:pt x="395" y="16"/>
                  </a:lnTo>
                  <a:lnTo>
                    <a:pt x="398" y="17"/>
                  </a:lnTo>
                  <a:lnTo>
                    <a:pt x="401" y="19"/>
                  </a:lnTo>
                  <a:lnTo>
                    <a:pt x="405" y="20"/>
                  </a:lnTo>
                  <a:lnTo>
                    <a:pt x="408" y="21"/>
                  </a:lnTo>
                  <a:lnTo>
                    <a:pt x="412" y="23"/>
                  </a:lnTo>
                  <a:lnTo>
                    <a:pt x="416" y="24"/>
                  </a:lnTo>
                  <a:lnTo>
                    <a:pt x="419" y="26"/>
                  </a:lnTo>
                  <a:lnTo>
                    <a:pt x="423" y="28"/>
                  </a:lnTo>
                  <a:lnTo>
                    <a:pt x="426" y="29"/>
                  </a:lnTo>
                  <a:lnTo>
                    <a:pt x="430" y="30"/>
                  </a:lnTo>
                  <a:lnTo>
                    <a:pt x="433" y="31"/>
                  </a:lnTo>
                  <a:lnTo>
                    <a:pt x="437" y="33"/>
                  </a:lnTo>
                  <a:lnTo>
                    <a:pt x="440" y="34"/>
                  </a:lnTo>
                  <a:lnTo>
                    <a:pt x="444" y="35"/>
                  </a:lnTo>
                  <a:lnTo>
                    <a:pt x="447" y="37"/>
                  </a:lnTo>
                  <a:lnTo>
                    <a:pt x="451" y="38"/>
                  </a:lnTo>
                  <a:lnTo>
                    <a:pt x="454" y="39"/>
                  </a:lnTo>
                  <a:lnTo>
                    <a:pt x="458" y="40"/>
                  </a:lnTo>
                  <a:lnTo>
                    <a:pt x="462" y="41"/>
                  </a:lnTo>
                  <a:lnTo>
                    <a:pt x="464" y="43"/>
                  </a:lnTo>
                  <a:lnTo>
                    <a:pt x="468" y="44"/>
                  </a:lnTo>
                  <a:lnTo>
                    <a:pt x="471" y="44"/>
                  </a:lnTo>
                  <a:lnTo>
                    <a:pt x="475" y="46"/>
                  </a:lnTo>
                  <a:lnTo>
                    <a:pt x="478" y="47"/>
                  </a:lnTo>
                  <a:lnTo>
                    <a:pt x="482" y="48"/>
                  </a:lnTo>
                  <a:lnTo>
                    <a:pt x="485" y="49"/>
                  </a:lnTo>
                  <a:lnTo>
                    <a:pt x="489" y="50"/>
                  </a:lnTo>
                  <a:lnTo>
                    <a:pt x="493" y="51"/>
                  </a:lnTo>
                  <a:lnTo>
                    <a:pt x="496" y="52"/>
                  </a:lnTo>
                  <a:lnTo>
                    <a:pt x="500" y="53"/>
                  </a:lnTo>
                  <a:lnTo>
                    <a:pt x="503" y="54"/>
                  </a:lnTo>
                  <a:lnTo>
                    <a:pt x="507" y="54"/>
                  </a:lnTo>
                  <a:lnTo>
                    <a:pt x="510" y="56"/>
                  </a:lnTo>
                  <a:lnTo>
                    <a:pt x="514" y="56"/>
                  </a:lnTo>
                  <a:lnTo>
                    <a:pt x="517" y="57"/>
                  </a:lnTo>
                  <a:lnTo>
                    <a:pt x="521" y="58"/>
                  </a:lnTo>
                  <a:lnTo>
                    <a:pt x="524" y="58"/>
                  </a:lnTo>
                  <a:lnTo>
                    <a:pt x="528" y="59"/>
                  </a:lnTo>
                  <a:lnTo>
                    <a:pt x="531" y="60"/>
                  </a:lnTo>
                  <a:lnTo>
                    <a:pt x="534" y="61"/>
                  </a:lnTo>
                  <a:lnTo>
                    <a:pt x="538" y="61"/>
                  </a:lnTo>
                  <a:lnTo>
                    <a:pt x="541" y="63"/>
                  </a:lnTo>
                  <a:lnTo>
                    <a:pt x="545" y="63"/>
                  </a:lnTo>
                  <a:lnTo>
                    <a:pt x="548" y="64"/>
                  </a:lnTo>
                  <a:lnTo>
                    <a:pt x="552" y="64"/>
                  </a:lnTo>
                  <a:lnTo>
                    <a:pt x="555" y="65"/>
                  </a:lnTo>
                  <a:lnTo>
                    <a:pt x="559" y="66"/>
                  </a:lnTo>
                  <a:lnTo>
                    <a:pt x="563" y="66"/>
                  </a:lnTo>
                  <a:lnTo>
                    <a:pt x="566" y="67"/>
                  </a:lnTo>
                  <a:lnTo>
                    <a:pt x="570" y="68"/>
                  </a:lnTo>
                  <a:lnTo>
                    <a:pt x="573" y="68"/>
                  </a:lnTo>
                  <a:lnTo>
                    <a:pt x="577" y="69"/>
                  </a:lnTo>
                  <a:lnTo>
                    <a:pt x="580" y="69"/>
                  </a:lnTo>
                  <a:lnTo>
                    <a:pt x="584" y="69"/>
                  </a:lnTo>
                  <a:lnTo>
                    <a:pt x="586" y="70"/>
                  </a:lnTo>
                  <a:lnTo>
                    <a:pt x="590" y="71"/>
                  </a:lnTo>
                  <a:lnTo>
                    <a:pt x="594" y="71"/>
                  </a:lnTo>
                  <a:lnTo>
                    <a:pt x="597" y="72"/>
                  </a:lnTo>
                  <a:lnTo>
                    <a:pt x="601" y="73"/>
                  </a:lnTo>
                  <a:lnTo>
                    <a:pt x="604" y="73"/>
                  </a:lnTo>
                  <a:lnTo>
                    <a:pt x="608" y="73"/>
                  </a:lnTo>
                  <a:lnTo>
                    <a:pt x="611" y="74"/>
                  </a:lnTo>
                  <a:lnTo>
                    <a:pt x="615" y="74"/>
                  </a:lnTo>
                  <a:lnTo>
                    <a:pt x="618" y="74"/>
                  </a:lnTo>
                  <a:lnTo>
                    <a:pt x="622" y="75"/>
                  </a:lnTo>
                  <a:lnTo>
                    <a:pt x="625" y="76"/>
                  </a:lnTo>
                  <a:lnTo>
                    <a:pt x="629" y="76"/>
                  </a:lnTo>
                  <a:lnTo>
                    <a:pt x="633" y="76"/>
                  </a:lnTo>
                  <a:lnTo>
                    <a:pt x="636" y="77"/>
                  </a:lnTo>
                  <a:lnTo>
                    <a:pt x="640" y="77"/>
                  </a:lnTo>
                  <a:lnTo>
                    <a:pt x="643" y="78"/>
                  </a:lnTo>
                  <a:lnTo>
                    <a:pt x="646" y="78"/>
                  </a:lnTo>
                  <a:lnTo>
                    <a:pt x="649" y="78"/>
                  </a:lnTo>
                  <a:lnTo>
                    <a:pt x="653" y="79"/>
                  </a:lnTo>
                  <a:lnTo>
                    <a:pt x="656" y="79"/>
                  </a:lnTo>
                  <a:lnTo>
                    <a:pt x="660" y="79"/>
                  </a:lnTo>
                  <a:lnTo>
                    <a:pt x="664" y="79"/>
                  </a:lnTo>
                  <a:lnTo>
                    <a:pt x="667" y="80"/>
                  </a:lnTo>
                  <a:lnTo>
                    <a:pt x="671" y="80"/>
                  </a:lnTo>
                  <a:lnTo>
                    <a:pt x="674" y="81"/>
                  </a:lnTo>
                  <a:lnTo>
                    <a:pt x="678" y="81"/>
                  </a:lnTo>
                  <a:lnTo>
                    <a:pt x="681" y="81"/>
                  </a:lnTo>
                  <a:lnTo>
                    <a:pt x="685" y="81"/>
                  </a:lnTo>
                  <a:lnTo>
                    <a:pt x="688" y="81"/>
                  </a:lnTo>
                  <a:lnTo>
                    <a:pt x="692" y="82"/>
                  </a:lnTo>
                  <a:lnTo>
                    <a:pt x="695" y="82"/>
                  </a:lnTo>
                  <a:lnTo>
                    <a:pt x="699" y="83"/>
                  </a:lnTo>
                  <a:lnTo>
                    <a:pt x="699" y="90"/>
                  </a:lnTo>
                  <a:lnTo>
                    <a:pt x="695" y="90"/>
                  </a:lnTo>
                  <a:lnTo>
                    <a:pt x="692" y="90"/>
                  </a:lnTo>
                  <a:lnTo>
                    <a:pt x="688" y="90"/>
                  </a:lnTo>
                  <a:lnTo>
                    <a:pt x="685" y="90"/>
                  </a:lnTo>
                  <a:lnTo>
                    <a:pt x="681" y="90"/>
                  </a:lnTo>
                  <a:lnTo>
                    <a:pt x="678" y="90"/>
                  </a:lnTo>
                  <a:lnTo>
                    <a:pt x="674" y="90"/>
                  </a:lnTo>
                  <a:lnTo>
                    <a:pt x="671" y="90"/>
                  </a:lnTo>
                  <a:lnTo>
                    <a:pt x="667" y="90"/>
                  </a:lnTo>
                  <a:lnTo>
                    <a:pt x="664" y="90"/>
                  </a:lnTo>
                  <a:lnTo>
                    <a:pt x="660" y="90"/>
                  </a:lnTo>
                  <a:lnTo>
                    <a:pt x="656" y="90"/>
                  </a:lnTo>
                  <a:lnTo>
                    <a:pt x="653" y="90"/>
                  </a:lnTo>
                  <a:lnTo>
                    <a:pt x="649" y="90"/>
                  </a:lnTo>
                  <a:lnTo>
                    <a:pt x="646" y="90"/>
                  </a:lnTo>
                  <a:lnTo>
                    <a:pt x="643" y="90"/>
                  </a:lnTo>
                  <a:lnTo>
                    <a:pt x="640" y="90"/>
                  </a:lnTo>
                  <a:lnTo>
                    <a:pt x="636" y="90"/>
                  </a:lnTo>
                  <a:lnTo>
                    <a:pt x="633" y="90"/>
                  </a:lnTo>
                  <a:lnTo>
                    <a:pt x="629" y="90"/>
                  </a:lnTo>
                  <a:lnTo>
                    <a:pt x="625" y="90"/>
                  </a:lnTo>
                  <a:lnTo>
                    <a:pt x="622" y="90"/>
                  </a:lnTo>
                  <a:lnTo>
                    <a:pt x="618" y="90"/>
                  </a:lnTo>
                  <a:lnTo>
                    <a:pt x="615" y="90"/>
                  </a:lnTo>
                  <a:lnTo>
                    <a:pt x="611" y="90"/>
                  </a:lnTo>
                  <a:lnTo>
                    <a:pt x="608" y="90"/>
                  </a:lnTo>
                  <a:lnTo>
                    <a:pt x="604" y="90"/>
                  </a:lnTo>
                  <a:lnTo>
                    <a:pt x="601" y="90"/>
                  </a:lnTo>
                  <a:lnTo>
                    <a:pt x="597" y="90"/>
                  </a:lnTo>
                  <a:lnTo>
                    <a:pt x="594" y="90"/>
                  </a:lnTo>
                  <a:lnTo>
                    <a:pt x="590" y="90"/>
                  </a:lnTo>
                  <a:lnTo>
                    <a:pt x="586" y="90"/>
                  </a:lnTo>
                  <a:lnTo>
                    <a:pt x="584" y="90"/>
                  </a:lnTo>
                  <a:lnTo>
                    <a:pt x="580" y="90"/>
                  </a:lnTo>
                  <a:lnTo>
                    <a:pt x="577" y="90"/>
                  </a:lnTo>
                  <a:lnTo>
                    <a:pt x="573" y="90"/>
                  </a:lnTo>
                  <a:lnTo>
                    <a:pt x="570" y="90"/>
                  </a:lnTo>
                  <a:lnTo>
                    <a:pt x="566" y="90"/>
                  </a:lnTo>
                  <a:lnTo>
                    <a:pt x="563" y="90"/>
                  </a:lnTo>
                  <a:lnTo>
                    <a:pt x="559" y="90"/>
                  </a:lnTo>
                  <a:lnTo>
                    <a:pt x="555" y="90"/>
                  </a:lnTo>
                  <a:lnTo>
                    <a:pt x="552" y="90"/>
                  </a:lnTo>
                  <a:lnTo>
                    <a:pt x="548" y="90"/>
                  </a:lnTo>
                  <a:lnTo>
                    <a:pt x="545" y="90"/>
                  </a:lnTo>
                  <a:lnTo>
                    <a:pt x="541" y="90"/>
                  </a:lnTo>
                  <a:lnTo>
                    <a:pt x="538" y="90"/>
                  </a:lnTo>
                  <a:lnTo>
                    <a:pt x="534" y="90"/>
                  </a:lnTo>
                  <a:lnTo>
                    <a:pt x="531" y="90"/>
                  </a:lnTo>
                  <a:lnTo>
                    <a:pt x="528" y="90"/>
                  </a:lnTo>
                  <a:lnTo>
                    <a:pt x="524" y="90"/>
                  </a:lnTo>
                  <a:lnTo>
                    <a:pt x="521" y="90"/>
                  </a:lnTo>
                  <a:lnTo>
                    <a:pt x="517" y="90"/>
                  </a:lnTo>
                  <a:lnTo>
                    <a:pt x="514" y="90"/>
                  </a:lnTo>
                  <a:lnTo>
                    <a:pt x="510" y="90"/>
                  </a:lnTo>
                  <a:lnTo>
                    <a:pt x="507" y="90"/>
                  </a:lnTo>
                  <a:lnTo>
                    <a:pt x="503" y="90"/>
                  </a:lnTo>
                  <a:lnTo>
                    <a:pt x="500" y="90"/>
                  </a:lnTo>
                  <a:lnTo>
                    <a:pt x="496" y="90"/>
                  </a:lnTo>
                  <a:lnTo>
                    <a:pt x="493" y="90"/>
                  </a:lnTo>
                  <a:lnTo>
                    <a:pt x="489" y="90"/>
                  </a:lnTo>
                  <a:lnTo>
                    <a:pt x="485" y="90"/>
                  </a:lnTo>
                  <a:lnTo>
                    <a:pt x="482" y="90"/>
                  </a:lnTo>
                  <a:lnTo>
                    <a:pt x="478" y="90"/>
                  </a:lnTo>
                  <a:lnTo>
                    <a:pt x="475" y="90"/>
                  </a:lnTo>
                  <a:lnTo>
                    <a:pt x="471" y="90"/>
                  </a:lnTo>
                  <a:lnTo>
                    <a:pt x="468" y="90"/>
                  </a:lnTo>
                  <a:lnTo>
                    <a:pt x="464" y="90"/>
                  </a:lnTo>
                  <a:lnTo>
                    <a:pt x="462" y="90"/>
                  </a:lnTo>
                  <a:lnTo>
                    <a:pt x="458" y="90"/>
                  </a:lnTo>
                  <a:lnTo>
                    <a:pt x="454" y="90"/>
                  </a:lnTo>
                  <a:lnTo>
                    <a:pt x="451" y="90"/>
                  </a:lnTo>
                  <a:lnTo>
                    <a:pt x="447" y="90"/>
                  </a:lnTo>
                  <a:lnTo>
                    <a:pt x="444" y="90"/>
                  </a:lnTo>
                  <a:lnTo>
                    <a:pt x="440" y="90"/>
                  </a:lnTo>
                  <a:lnTo>
                    <a:pt x="437" y="90"/>
                  </a:lnTo>
                  <a:lnTo>
                    <a:pt x="433" y="90"/>
                  </a:lnTo>
                  <a:lnTo>
                    <a:pt x="430" y="90"/>
                  </a:lnTo>
                  <a:lnTo>
                    <a:pt x="426" y="90"/>
                  </a:lnTo>
                  <a:lnTo>
                    <a:pt x="423" y="90"/>
                  </a:lnTo>
                  <a:lnTo>
                    <a:pt x="419" y="90"/>
                  </a:lnTo>
                  <a:lnTo>
                    <a:pt x="416" y="90"/>
                  </a:lnTo>
                  <a:lnTo>
                    <a:pt x="412" y="90"/>
                  </a:lnTo>
                  <a:lnTo>
                    <a:pt x="408" y="90"/>
                  </a:lnTo>
                  <a:lnTo>
                    <a:pt x="405" y="90"/>
                  </a:lnTo>
                  <a:lnTo>
                    <a:pt x="401" y="90"/>
                  </a:lnTo>
                  <a:lnTo>
                    <a:pt x="398" y="90"/>
                  </a:lnTo>
                  <a:lnTo>
                    <a:pt x="395" y="90"/>
                  </a:lnTo>
                  <a:lnTo>
                    <a:pt x="392" y="90"/>
                  </a:lnTo>
                  <a:lnTo>
                    <a:pt x="388" y="90"/>
                  </a:lnTo>
                  <a:lnTo>
                    <a:pt x="384" y="90"/>
                  </a:lnTo>
                  <a:lnTo>
                    <a:pt x="381" y="90"/>
                  </a:lnTo>
                  <a:lnTo>
                    <a:pt x="377" y="90"/>
                  </a:lnTo>
                  <a:lnTo>
                    <a:pt x="374" y="90"/>
                  </a:lnTo>
                  <a:lnTo>
                    <a:pt x="370" y="90"/>
                  </a:lnTo>
                  <a:lnTo>
                    <a:pt x="367" y="90"/>
                  </a:lnTo>
                  <a:lnTo>
                    <a:pt x="363" y="90"/>
                  </a:lnTo>
                  <a:lnTo>
                    <a:pt x="360" y="90"/>
                  </a:lnTo>
                  <a:lnTo>
                    <a:pt x="356" y="90"/>
                  </a:lnTo>
                  <a:lnTo>
                    <a:pt x="353" y="90"/>
                  </a:lnTo>
                  <a:lnTo>
                    <a:pt x="349" y="90"/>
                  </a:lnTo>
                  <a:lnTo>
                    <a:pt x="346" y="90"/>
                  </a:lnTo>
                  <a:lnTo>
                    <a:pt x="342" y="90"/>
                  </a:lnTo>
                  <a:lnTo>
                    <a:pt x="339" y="90"/>
                  </a:lnTo>
                  <a:lnTo>
                    <a:pt x="336" y="90"/>
                  </a:lnTo>
                  <a:lnTo>
                    <a:pt x="332" y="90"/>
                  </a:lnTo>
                  <a:lnTo>
                    <a:pt x="329" y="90"/>
                  </a:lnTo>
                  <a:lnTo>
                    <a:pt x="325" y="90"/>
                  </a:lnTo>
                  <a:lnTo>
                    <a:pt x="322" y="90"/>
                  </a:lnTo>
                  <a:lnTo>
                    <a:pt x="318" y="90"/>
                  </a:lnTo>
                  <a:lnTo>
                    <a:pt x="315" y="90"/>
                  </a:lnTo>
                  <a:lnTo>
                    <a:pt x="311" y="90"/>
                  </a:lnTo>
                  <a:lnTo>
                    <a:pt x="307" y="90"/>
                  </a:lnTo>
                  <a:lnTo>
                    <a:pt x="304" y="90"/>
                  </a:lnTo>
                  <a:lnTo>
                    <a:pt x="300" y="90"/>
                  </a:lnTo>
                  <a:lnTo>
                    <a:pt x="297" y="90"/>
                  </a:lnTo>
                  <a:lnTo>
                    <a:pt x="293" y="90"/>
                  </a:lnTo>
                  <a:lnTo>
                    <a:pt x="290" y="90"/>
                  </a:lnTo>
                  <a:lnTo>
                    <a:pt x="286" y="90"/>
                  </a:lnTo>
                  <a:lnTo>
                    <a:pt x="283" y="90"/>
                  </a:lnTo>
                  <a:lnTo>
                    <a:pt x="280" y="90"/>
                  </a:lnTo>
                  <a:lnTo>
                    <a:pt x="276" y="90"/>
                  </a:lnTo>
                  <a:lnTo>
                    <a:pt x="273" y="90"/>
                  </a:lnTo>
                  <a:lnTo>
                    <a:pt x="269" y="90"/>
                  </a:lnTo>
                  <a:lnTo>
                    <a:pt x="266" y="90"/>
                  </a:lnTo>
                  <a:lnTo>
                    <a:pt x="262" y="90"/>
                  </a:lnTo>
                  <a:lnTo>
                    <a:pt x="259" y="90"/>
                  </a:lnTo>
                  <a:lnTo>
                    <a:pt x="255" y="90"/>
                  </a:lnTo>
                  <a:lnTo>
                    <a:pt x="252" y="90"/>
                  </a:lnTo>
                  <a:lnTo>
                    <a:pt x="248" y="90"/>
                  </a:lnTo>
                  <a:lnTo>
                    <a:pt x="245" y="90"/>
                  </a:lnTo>
                  <a:lnTo>
                    <a:pt x="241" y="90"/>
                  </a:lnTo>
                  <a:lnTo>
                    <a:pt x="237" y="90"/>
                  </a:lnTo>
                  <a:lnTo>
                    <a:pt x="234" y="90"/>
                  </a:lnTo>
                  <a:lnTo>
                    <a:pt x="230" y="90"/>
                  </a:lnTo>
                  <a:lnTo>
                    <a:pt x="227" y="90"/>
                  </a:lnTo>
                  <a:lnTo>
                    <a:pt x="223" y="90"/>
                  </a:lnTo>
                  <a:lnTo>
                    <a:pt x="220" y="90"/>
                  </a:lnTo>
                  <a:lnTo>
                    <a:pt x="216" y="90"/>
                  </a:lnTo>
                  <a:lnTo>
                    <a:pt x="213" y="90"/>
                  </a:lnTo>
                  <a:lnTo>
                    <a:pt x="210" y="90"/>
                  </a:lnTo>
                  <a:lnTo>
                    <a:pt x="206" y="90"/>
                  </a:lnTo>
                  <a:lnTo>
                    <a:pt x="203" y="90"/>
                  </a:lnTo>
                  <a:lnTo>
                    <a:pt x="199" y="90"/>
                  </a:lnTo>
                  <a:lnTo>
                    <a:pt x="196" y="90"/>
                  </a:lnTo>
                  <a:lnTo>
                    <a:pt x="192" y="90"/>
                  </a:lnTo>
                  <a:lnTo>
                    <a:pt x="189" y="90"/>
                  </a:lnTo>
                  <a:lnTo>
                    <a:pt x="185" y="90"/>
                  </a:lnTo>
                  <a:lnTo>
                    <a:pt x="182" y="90"/>
                  </a:lnTo>
                  <a:lnTo>
                    <a:pt x="178" y="90"/>
                  </a:lnTo>
                  <a:lnTo>
                    <a:pt x="175" y="90"/>
                  </a:lnTo>
                  <a:lnTo>
                    <a:pt x="171" y="90"/>
                  </a:lnTo>
                  <a:lnTo>
                    <a:pt x="167" y="90"/>
                  </a:lnTo>
                  <a:lnTo>
                    <a:pt x="164" y="90"/>
                  </a:lnTo>
                  <a:lnTo>
                    <a:pt x="160" y="90"/>
                  </a:lnTo>
                  <a:lnTo>
                    <a:pt x="157" y="90"/>
                  </a:lnTo>
                  <a:lnTo>
                    <a:pt x="153" y="90"/>
                  </a:lnTo>
                  <a:lnTo>
                    <a:pt x="151" y="90"/>
                  </a:lnTo>
                  <a:lnTo>
                    <a:pt x="147" y="90"/>
                  </a:lnTo>
                  <a:lnTo>
                    <a:pt x="144" y="90"/>
                  </a:lnTo>
                  <a:lnTo>
                    <a:pt x="140" y="90"/>
                  </a:lnTo>
                  <a:lnTo>
                    <a:pt x="136" y="90"/>
                  </a:lnTo>
                  <a:lnTo>
                    <a:pt x="133" y="90"/>
                  </a:lnTo>
                  <a:lnTo>
                    <a:pt x="129" y="90"/>
                  </a:lnTo>
                  <a:lnTo>
                    <a:pt x="126" y="90"/>
                  </a:lnTo>
                  <a:lnTo>
                    <a:pt x="122" y="90"/>
                  </a:lnTo>
                  <a:lnTo>
                    <a:pt x="119" y="90"/>
                  </a:lnTo>
                  <a:lnTo>
                    <a:pt x="115" y="90"/>
                  </a:lnTo>
                  <a:lnTo>
                    <a:pt x="112" y="90"/>
                  </a:lnTo>
                  <a:lnTo>
                    <a:pt x="108" y="90"/>
                  </a:lnTo>
                  <a:lnTo>
                    <a:pt x="105" y="90"/>
                  </a:lnTo>
                  <a:lnTo>
                    <a:pt x="101" y="90"/>
                  </a:lnTo>
                  <a:lnTo>
                    <a:pt x="97" y="90"/>
                  </a:lnTo>
                  <a:lnTo>
                    <a:pt x="95" y="90"/>
                  </a:lnTo>
                  <a:lnTo>
                    <a:pt x="91" y="90"/>
                  </a:lnTo>
                  <a:lnTo>
                    <a:pt x="88" y="90"/>
                  </a:lnTo>
                  <a:lnTo>
                    <a:pt x="84" y="90"/>
                  </a:lnTo>
                  <a:lnTo>
                    <a:pt x="81" y="90"/>
                  </a:lnTo>
                  <a:lnTo>
                    <a:pt x="77" y="90"/>
                  </a:lnTo>
                  <a:lnTo>
                    <a:pt x="74" y="90"/>
                  </a:lnTo>
                  <a:lnTo>
                    <a:pt x="70" y="90"/>
                  </a:lnTo>
                  <a:lnTo>
                    <a:pt x="66" y="90"/>
                  </a:lnTo>
                  <a:lnTo>
                    <a:pt x="63" y="90"/>
                  </a:lnTo>
                  <a:lnTo>
                    <a:pt x="59" y="90"/>
                  </a:lnTo>
                  <a:lnTo>
                    <a:pt x="56" y="90"/>
                  </a:lnTo>
                  <a:lnTo>
                    <a:pt x="52" y="90"/>
                  </a:lnTo>
                  <a:lnTo>
                    <a:pt x="49" y="90"/>
                  </a:lnTo>
                  <a:lnTo>
                    <a:pt x="45" y="90"/>
                  </a:lnTo>
                  <a:lnTo>
                    <a:pt x="42" y="90"/>
                  </a:lnTo>
                  <a:lnTo>
                    <a:pt x="38" y="90"/>
                  </a:lnTo>
                  <a:lnTo>
                    <a:pt x="35" y="90"/>
                  </a:lnTo>
                  <a:lnTo>
                    <a:pt x="31" y="90"/>
                  </a:lnTo>
                  <a:lnTo>
                    <a:pt x="28" y="90"/>
                  </a:lnTo>
                  <a:lnTo>
                    <a:pt x="25" y="90"/>
                  </a:lnTo>
                  <a:lnTo>
                    <a:pt x="21" y="90"/>
                  </a:lnTo>
                  <a:lnTo>
                    <a:pt x="18" y="90"/>
                  </a:lnTo>
                  <a:lnTo>
                    <a:pt x="14" y="90"/>
                  </a:lnTo>
                  <a:lnTo>
                    <a:pt x="11" y="90"/>
                  </a:lnTo>
                  <a:lnTo>
                    <a:pt x="7" y="90"/>
                  </a:lnTo>
                  <a:lnTo>
                    <a:pt x="4" y="90"/>
                  </a:lnTo>
                  <a:lnTo>
                    <a:pt x="0" y="90"/>
                  </a:lnTo>
                </a:path>
              </a:pathLst>
            </a:custGeom>
            <a:solidFill>
              <a:srgbClr val="CC0000"/>
            </a:solidFill>
            <a:ln w="12700" cap="rnd">
              <a:noFill/>
              <a:round/>
              <a:headEnd/>
              <a:tailEnd/>
            </a:ln>
          </p:spPr>
          <p:txBody>
            <a:bodyPr/>
            <a:lstStyle/>
            <a:p>
              <a:pPr fontAlgn="auto">
                <a:spcBef>
                  <a:spcPts val="0"/>
                </a:spcBef>
                <a:spcAft>
                  <a:spcPts val="0"/>
                </a:spcAft>
                <a:defRPr/>
              </a:pPr>
              <a:endParaRPr lang="en-US" sz="1800" i="0" kern="0" dirty="0">
                <a:solidFill>
                  <a:sysClr val="windowText" lastClr="000000"/>
                </a:solidFill>
              </a:endParaRPr>
            </a:p>
          </p:txBody>
        </p:sp>
        <p:sp>
          <p:nvSpPr>
            <p:cNvPr id="29" name="Line 30"/>
            <p:cNvSpPr>
              <a:spLocks noChangeShapeType="1"/>
            </p:cNvSpPr>
            <p:nvPr/>
          </p:nvSpPr>
          <p:spPr bwMode="auto">
            <a:xfrm flipH="1">
              <a:off x="3136" y="2909"/>
              <a:ext cx="2122"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dirty="0">
                <a:solidFill>
                  <a:sysClr val="windowText" lastClr="000000"/>
                </a:solidFill>
              </a:endParaRPr>
            </a:p>
          </p:txBody>
        </p:sp>
        <p:sp>
          <p:nvSpPr>
            <p:cNvPr id="30" name="Line 31"/>
            <p:cNvSpPr>
              <a:spLocks noChangeShapeType="1"/>
            </p:cNvSpPr>
            <p:nvPr/>
          </p:nvSpPr>
          <p:spPr bwMode="auto">
            <a:xfrm>
              <a:off x="5016" y="2504"/>
              <a:ext cx="4" cy="335"/>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1800" i="0" kern="0" dirty="0">
                <a:solidFill>
                  <a:sysClr val="windowText" lastClr="000000"/>
                </a:solidFill>
              </a:endParaRPr>
            </a:p>
          </p:txBody>
        </p:sp>
        <p:sp>
          <p:nvSpPr>
            <p:cNvPr id="31" name="Rectangle 32"/>
            <p:cNvSpPr>
              <a:spLocks noChangeArrowheads="1"/>
            </p:cNvSpPr>
            <p:nvPr/>
          </p:nvSpPr>
          <p:spPr bwMode="auto">
            <a:xfrm flipH="1">
              <a:off x="4171" y="2250"/>
              <a:ext cx="1129" cy="180"/>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1800" b="1" i="0" kern="0" dirty="0">
                  <a:solidFill>
                    <a:srgbClr val="000000"/>
                  </a:solidFill>
                  <a:latin typeface="+mj-lt"/>
                </a:rPr>
                <a:t>Rejection Region</a:t>
              </a:r>
            </a:p>
          </p:txBody>
        </p:sp>
        <p:sp>
          <p:nvSpPr>
            <p:cNvPr id="32" name="Rectangle 33"/>
            <p:cNvSpPr>
              <a:spLocks noChangeArrowheads="1"/>
            </p:cNvSpPr>
            <p:nvPr/>
          </p:nvSpPr>
          <p:spPr bwMode="auto">
            <a:xfrm flipH="1">
              <a:off x="3421" y="2732"/>
              <a:ext cx="1414" cy="180"/>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1800" b="1" i="0" kern="0" dirty="0">
                  <a:solidFill>
                    <a:srgbClr val="000000"/>
                  </a:solidFill>
                  <a:latin typeface="+mj-lt"/>
                </a:rPr>
                <a:t>Non Rejection Region</a:t>
              </a:r>
            </a:p>
          </p:txBody>
        </p:sp>
        <p:sp>
          <p:nvSpPr>
            <p:cNvPr id="33" name="Rectangle 34"/>
            <p:cNvSpPr>
              <a:spLocks noChangeArrowheads="1"/>
            </p:cNvSpPr>
            <p:nvPr/>
          </p:nvSpPr>
          <p:spPr bwMode="auto">
            <a:xfrm flipH="1">
              <a:off x="4235" y="3313"/>
              <a:ext cx="909" cy="180"/>
            </a:xfrm>
            <a:prstGeom prst="rect">
              <a:avLst/>
            </a:prstGeom>
            <a:noFill/>
            <a:ln w="12700">
              <a:noFill/>
              <a:miter lim="800000"/>
              <a:headEnd/>
              <a:tailEnd/>
            </a:ln>
          </p:spPr>
          <p:txBody>
            <a:bodyPr wrap="none" lIns="90488" tIns="44450" rIns="90488" bIns="44450">
              <a:spAutoFit/>
            </a:bodyPr>
            <a:lstStyle/>
            <a:p>
              <a:pPr eaLnBrk="0" fontAlgn="auto" hangingPunct="0">
                <a:spcBef>
                  <a:spcPts val="0"/>
                </a:spcBef>
                <a:spcAft>
                  <a:spcPts val="0"/>
                </a:spcAft>
                <a:defRPr/>
              </a:pPr>
              <a:r>
                <a:rPr lang="en-US" sz="1800" b="1" i="0" kern="0" dirty="0">
                  <a:solidFill>
                    <a:srgbClr val="000000"/>
                  </a:solidFill>
                  <a:latin typeface="+mj-lt"/>
                </a:rPr>
                <a:t>Critical Value</a:t>
              </a:r>
            </a:p>
          </p:txBody>
        </p:sp>
        <p:sp>
          <p:nvSpPr>
            <p:cNvPr id="34" name="Line 35"/>
            <p:cNvSpPr>
              <a:spLocks noChangeShapeType="1"/>
            </p:cNvSpPr>
            <p:nvPr/>
          </p:nvSpPr>
          <p:spPr bwMode="auto">
            <a:xfrm flipV="1">
              <a:off x="4926" y="2924"/>
              <a:ext cx="0" cy="364"/>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1800" i="0" kern="0" dirty="0">
                <a:solidFill>
                  <a:sysClr val="windowText" lastClr="000000"/>
                </a:solidFill>
              </a:endParaRPr>
            </a:p>
          </p:txBody>
        </p:sp>
      </p:grpSp>
      <p:sp>
        <p:nvSpPr>
          <p:cNvPr id="35" name="TextBox 34"/>
          <p:cNvSpPr txBox="1">
            <a:spLocks noChangeArrowheads="1"/>
          </p:cNvSpPr>
          <p:nvPr/>
        </p:nvSpPr>
        <p:spPr bwMode="auto">
          <a:xfrm>
            <a:off x="152400" y="914400"/>
            <a:ext cx="8856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itchFamily="18" charset="0"/>
                <a:cs typeface="Arial" pitchFamily="34" charset="0"/>
              </a:defRPr>
            </a:lvl1pPr>
            <a:lvl2pPr marL="742950" indent="-285750" eaLnBrk="0" hangingPunct="0">
              <a:defRPr sz="2400" i="1">
                <a:solidFill>
                  <a:schemeClr val="tx1"/>
                </a:solidFill>
                <a:latin typeface="Times New Roman" pitchFamily="18" charset="0"/>
                <a:cs typeface="Arial" pitchFamily="34" charset="0"/>
              </a:defRPr>
            </a:lvl2pPr>
            <a:lvl3pPr marL="1143000" indent="-228600" eaLnBrk="0" hangingPunct="0">
              <a:defRPr sz="2400" i="1">
                <a:solidFill>
                  <a:schemeClr val="tx1"/>
                </a:solidFill>
                <a:latin typeface="Times New Roman" pitchFamily="18" charset="0"/>
                <a:cs typeface="Arial" pitchFamily="34" charset="0"/>
              </a:defRPr>
            </a:lvl3pPr>
            <a:lvl4pPr marL="1600200" indent="-228600" eaLnBrk="0" hangingPunct="0">
              <a:defRPr sz="2400" i="1">
                <a:solidFill>
                  <a:schemeClr val="tx1"/>
                </a:solidFill>
                <a:latin typeface="Times New Roman" pitchFamily="18" charset="0"/>
                <a:cs typeface="Arial" pitchFamily="34" charset="0"/>
              </a:defRPr>
            </a:lvl4pPr>
            <a:lvl5pPr marL="2057400" indent="-228600" eaLnBrk="0" hangingPunct="0">
              <a:defRPr sz="2400" i="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i="1">
                <a:solidFill>
                  <a:schemeClr val="tx1"/>
                </a:solidFill>
                <a:latin typeface="Times New Roman" pitchFamily="18" charset="0"/>
                <a:cs typeface="Arial" pitchFamily="34" charset="0"/>
              </a:defRPr>
            </a:lvl9pPr>
          </a:lstStyle>
          <a:p>
            <a:pPr eaLnBrk="1" hangingPunct="1"/>
            <a:r>
              <a:rPr lang="en-US" dirty="0">
                <a:cs typeface="Times New Roman" pitchFamily="18" charset="0"/>
              </a:rPr>
              <a:t>Depending on the problem, one-tailed tests are sometimes appropriate</a:t>
            </a:r>
          </a:p>
        </p:txBody>
      </p:sp>
    </p:spTree>
    <p:extLst>
      <p:ext uri="{BB962C8B-B14F-4D97-AF65-F5344CB8AC3E}">
        <p14:creationId xmlns:p14="http://schemas.microsoft.com/office/powerpoint/2010/main" val="3848742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3675" y="230188"/>
            <a:ext cx="8756650" cy="996950"/>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sym typeface="Symbol" pitchFamily="18" charset="2"/>
              </a:rPr>
              <a:t>Step 5 (Gather Data) and</a:t>
            </a:r>
            <a:br>
              <a:rPr lang="en-US" dirty="0" smtClean="0">
                <a:solidFill>
                  <a:schemeClr val="tx2">
                    <a:lumMod val="60000"/>
                    <a:lumOff val="40000"/>
                  </a:schemeClr>
                </a:solidFill>
                <a:latin typeface="Times New Roman" pitchFamily="18" charset="0"/>
                <a:cs typeface="Times New Roman" pitchFamily="18" charset="0"/>
                <a:sym typeface="Symbol" pitchFamily="18" charset="2"/>
              </a:rPr>
            </a:br>
            <a:r>
              <a:rPr lang="en-US" dirty="0" smtClean="0">
                <a:solidFill>
                  <a:schemeClr val="tx2">
                    <a:lumMod val="60000"/>
                    <a:lumOff val="40000"/>
                  </a:schemeClr>
                </a:solidFill>
                <a:latin typeface="Times New Roman" pitchFamily="18" charset="0"/>
                <a:cs typeface="Times New Roman" pitchFamily="18" charset="0"/>
                <a:sym typeface="Symbol" pitchFamily="18" charset="2"/>
              </a:rPr>
              <a:t>Step 6 (Compute Test Statistic)</a:t>
            </a:r>
            <a:endParaRPr lang="en-US" dirty="0" smtClean="0">
              <a:solidFill>
                <a:schemeClr val="tx2">
                  <a:lumMod val="60000"/>
                  <a:lumOff val="40000"/>
                </a:schemeClr>
              </a:solidFill>
              <a:latin typeface="Times New Roman" pitchFamily="18" charset="0"/>
              <a:cs typeface="Times New Roman" pitchFamily="18" charset="0"/>
              <a:sym typeface="Symbol" pitchFamily="18" charset="2"/>
            </a:endParaRPr>
          </a:p>
        </p:txBody>
      </p:sp>
      <p:sp>
        <p:nvSpPr>
          <p:cNvPr id="3" name="Rectangle 3"/>
          <p:cNvSpPr txBox="1">
            <a:spLocks noChangeArrowheads="1"/>
          </p:cNvSpPr>
          <p:nvPr/>
        </p:nvSpPr>
        <p:spPr>
          <a:xfrm>
            <a:off x="381000" y="1412875"/>
            <a:ext cx="8382000" cy="221138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chemeClr val="tx1"/>
                </a:solidFill>
                <a:latin typeface="Times New Roman" pitchFamily="18" charset="0"/>
                <a:cs typeface="Times New Roman" pitchFamily="18" charset="0"/>
                <a:sym typeface="Symbol" pitchFamily="18" charset="2"/>
              </a:rPr>
              <a:t>Step 5: Gather the data</a:t>
            </a:r>
          </a:p>
          <a:p>
            <a:pPr lvl="1"/>
            <a:r>
              <a:rPr lang="en-US" dirty="0" smtClean="0">
                <a:solidFill>
                  <a:schemeClr val="tx1"/>
                </a:solidFill>
                <a:latin typeface="Times New Roman" pitchFamily="18" charset="0"/>
                <a:cs typeface="Times New Roman" pitchFamily="18" charset="0"/>
                <a:sym typeface="Symbol" pitchFamily="18" charset="2"/>
              </a:rPr>
              <a:t>Suppose that all 112 CPAs responded to the survey.</a:t>
            </a:r>
          </a:p>
          <a:p>
            <a:pPr lvl="1"/>
            <a:r>
              <a:rPr lang="en-US" dirty="0" smtClean="0">
                <a:solidFill>
                  <a:schemeClr val="tx1"/>
                </a:solidFill>
                <a:latin typeface="Times New Roman" pitchFamily="18" charset="0"/>
                <a:cs typeface="Times New Roman" pitchFamily="18" charset="0"/>
                <a:sym typeface="Symbol" pitchFamily="18" charset="2"/>
              </a:rPr>
              <a:t>The following summary statistics are calculated:</a:t>
            </a:r>
          </a:p>
          <a:p>
            <a:pPr lvl="1">
              <a:buFontTx/>
              <a:buNone/>
            </a:pPr>
            <a:r>
              <a:rPr lang="en-US" dirty="0" smtClean="0">
                <a:solidFill>
                  <a:schemeClr val="tx1"/>
                </a:solidFill>
                <a:latin typeface="Times New Roman" pitchFamily="18" charset="0"/>
                <a:cs typeface="Times New Roman" pitchFamily="18" charset="0"/>
                <a:sym typeface="Symbol" pitchFamily="18" charset="2"/>
              </a:rPr>
              <a:t>		x-bar = $78,695, </a:t>
            </a:r>
            <a:r>
              <a:rPr lang="en-US" i="1" dirty="0" smtClean="0">
                <a:solidFill>
                  <a:schemeClr val="tx1"/>
                </a:solidFill>
                <a:latin typeface="Times New Roman" pitchFamily="18" charset="0"/>
                <a:cs typeface="Times New Roman" pitchFamily="18" charset="0"/>
                <a:sym typeface="Symbol" pitchFamily="18" charset="2"/>
              </a:rPr>
              <a:t>n</a:t>
            </a:r>
            <a:r>
              <a:rPr lang="en-US" dirty="0" smtClean="0">
                <a:solidFill>
                  <a:schemeClr val="tx1"/>
                </a:solidFill>
                <a:latin typeface="Times New Roman" pitchFamily="18" charset="0"/>
                <a:cs typeface="Times New Roman" pitchFamily="18" charset="0"/>
                <a:sym typeface="Symbol" pitchFamily="18" charset="2"/>
              </a:rPr>
              <a:t> = 112,  = $14,530 (given)</a:t>
            </a:r>
          </a:p>
          <a:p>
            <a:endParaRPr lang="en-US" dirty="0" smtClean="0">
              <a:solidFill>
                <a:schemeClr val="tx1"/>
              </a:solidFill>
              <a:latin typeface="Times New Roman" pitchFamily="18" charset="0"/>
              <a:cs typeface="Times New Roman" pitchFamily="18" charset="0"/>
              <a:sym typeface="Symbol" pitchFamily="18" charset="2"/>
            </a:endParaRPr>
          </a:p>
          <a:p>
            <a:r>
              <a:rPr lang="en-US" dirty="0" smtClean="0">
                <a:solidFill>
                  <a:schemeClr val="tx1"/>
                </a:solidFill>
                <a:latin typeface="Times New Roman" pitchFamily="18" charset="0"/>
                <a:cs typeface="Times New Roman" pitchFamily="18" charset="0"/>
                <a:sym typeface="Symbol" pitchFamily="18" charset="2"/>
              </a:rPr>
              <a:t>Step 6: Compute the test statistic.</a:t>
            </a:r>
            <a:endParaRPr lang="en-US" dirty="0" smtClean="0">
              <a:solidFill>
                <a:schemeClr val="tx1"/>
              </a:solidFill>
              <a:latin typeface="Times New Roman" pitchFamily="18" charset="0"/>
              <a:cs typeface="Times New Roman" pitchFamily="18" charset="0"/>
              <a:sym typeface="Symbol" pitchFamily="18" charset="2"/>
            </a:endParaRPr>
          </a:p>
        </p:txBody>
      </p:sp>
      <p:sp>
        <p:nvSpPr>
          <p:cNvPr id="4" name="Rectangle 4"/>
          <p:cNvSpPr>
            <a:spLocks noChangeArrowheads="1"/>
          </p:cNvSpPr>
          <p:nvPr/>
        </p:nvSpPr>
        <p:spPr bwMode="auto">
          <a:xfrm>
            <a:off x="0" y="28109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en-US">
              <a:latin typeface="Times New Roman" pitchFamily="18" charset="0"/>
              <a:cs typeface="Times New Roman" pitchFamily="18" charset="0"/>
            </a:endParaRPr>
          </a:p>
        </p:txBody>
      </p:sp>
      <p:sp>
        <p:nvSpPr>
          <p:cNvPr id="5"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en-US">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79545244"/>
              </p:ext>
            </p:extLst>
          </p:nvPr>
        </p:nvGraphicFramePr>
        <p:xfrm>
          <a:off x="838200" y="5257800"/>
          <a:ext cx="7808912" cy="1219200"/>
        </p:xfrm>
        <a:graphic>
          <a:graphicData uri="http://schemas.openxmlformats.org/presentationml/2006/ole">
            <mc:AlternateContent xmlns:mc="http://schemas.openxmlformats.org/markup-compatibility/2006">
              <mc:Choice xmlns:v="urn:schemas-microsoft-com:vml" Requires="v">
                <p:oleObj spid="_x0000_s7300" name="Equation" r:id="rId3" imgW="4952880" imgH="914400" progId="Equation.3">
                  <p:embed/>
                </p:oleObj>
              </mc:Choice>
              <mc:Fallback>
                <p:oleObj name="Equation" r:id="rId3" imgW="495288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257800"/>
                        <a:ext cx="7808912" cy="1219200"/>
                      </a:xfrm>
                      <a:prstGeom prst="rect">
                        <a:avLst/>
                      </a:prstGeom>
                      <a:noFill/>
                      <a:ln w="57150">
                        <a:solidFill>
                          <a:srgbClr val="F6BF69"/>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3848742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1">
            <a:hlinkClick r:id="" action="ppaction://ole?verb=0"/>
          </p:cNvPr>
          <p:cNvGraphicFramePr>
            <a:graphicFrameLocks/>
          </p:cNvGraphicFramePr>
          <p:nvPr>
            <p:extLst>
              <p:ext uri="{D42A27DB-BD31-4B8C-83A1-F6EECF244321}">
                <p14:modId xmlns:p14="http://schemas.microsoft.com/office/powerpoint/2010/main" val="3580440045"/>
              </p:ext>
            </p:extLst>
          </p:nvPr>
        </p:nvGraphicFramePr>
        <p:xfrm>
          <a:off x="2209800" y="1981200"/>
          <a:ext cx="4664075" cy="1152525"/>
        </p:xfrm>
        <a:graphic>
          <a:graphicData uri="http://schemas.openxmlformats.org/presentationml/2006/ole">
            <mc:AlternateContent xmlns:mc="http://schemas.openxmlformats.org/markup-compatibility/2006">
              <mc:Choice xmlns:v="urn:schemas-microsoft-com:vml" Requires="v">
                <p:oleObj spid="_x0000_s8454" name="Equation" r:id="rId3" imgW="2019300" imgH="508000" progId="Equation.3">
                  <p:embed/>
                </p:oleObj>
              </mc:Choice>
              <mc:Fallback>
                <p:oleObj name="Equation" r:id="rId3" imgW="2019300" imgH="5080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981200"/>
                        <a:ext cx="4664075" cy="1152525"/>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13">
            <a:hlinkClick r:id="" action="ppaction://ole?verb=0"/>
          </p:cNvPr>
          <p:cNvGraphicFramePr>
            <a:graphicFrameLocks/>
          </p:cNvGraphicFramePr>
          <p:nvPr>
            <p:extLst>
              <p:ext uri="{D42A27DB-BD31-4B8C-83A1-F6EECF244321}">
                <p14:modId xmlns:p14="http://schemas.microsoft.com/office/powerpoint/2010/main" val="1719172825"/>
              </p:ext>
            </p:extLst>
          </p:nvPr>
        </p:nvGraphicFramePr>
        <p:xfrm>
          <a:off x="1981200" y="4267200"/>
          <a:ext cx="5181600" cy="457200"/>
        </p:xfrm>
        <a:graphic>
          <a:graphicData uri="http://schemas.openxmlformats.org/presentationml/2006/ole">
            <mc:AlternateContent xmlns:mc="http://schemas.openxmlformats.org/markup-compatibility/2006">
              <mc:Choice xmlns:v="urn:schemas-microsoft-com:vml" Requires="v">
                <p:oleObj spid="_x0000_s8455" name="Equation" r:id="rId5" imgW="2286000" imgH="253800" progId="Equation.3">
                  <p:embed/>
                </p:oleObj>
              </mc:Choice>
              <mc:Fallback>
                <p:oleObj name="Equation" r:id="rId5" imgW="2286000" imgH="2538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267200"/>
                        <a:ext cx="5181600" cy="4572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itle 7"/>
          <p:cNvSpPr txBox="1">
            <a:spLocks/>
          </p:cNvSpPr>
          <p:nvPr/>
        </p:nvSpPr>
        <p:spPr>
          <a:xfrm>
            <a:off x="381000" y="230188"/>
            <a:ext cx="838200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Step 7: Statistical Action (Decision)  </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5" name="Text Placeholder 7"/>
          <p:cNvSpPr txBox="1">
            <a:spLocks/>
          </p:cNvSpPr>
          <p:nvPr/>
        </p:nvSpPr>
        <p:spPr>
          <a:xfrm>
            <a:off x="381000" y="1716088"/>
            <a:ext cx="8382000" cy="171291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latin typeface="Times New Roman" pitchFamily="18" charset="0"/>
                <a:cs typeface="Times New Roman" pitchFamily="18" charset="0"/>
              </a:rPr>
              <a:t>The rejection region was</a:t>
            </a: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We calculated Z to be 2.75 from our data.</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Step 8: Business Decision</a:t>
            </a:r>
            <a:endParaRPr lang="en-US" dirty="0" smtClean="0">
              <a:solidFill>
                <a:schemeClr val="tx2">
                  <a:lumMod val="60000"/>
                  <a:lumOff val="40000"/>
                </a:schemeClr>
              </a:solidFill>
              <a:latin typeface="Times New Roman" pitchFamily="18" charset="0"/>
              <a:cs typeface="Times New Roman" pitchFamily="18" charset="0"/>
              <a:sym typeface="Symbol" pitchFamily="18" charset="2"/>
            </a:endParaRPr>
          </a:p>
        </p:txBody>
      </p:sp>
      <p:sp>
        <p:nvSpPr>
          <p:cNvPr id="3" name="Rectangle 3"/>
          <p:cNvSpPr txBox="1">
            <a:spLocks noChangeArrowheads="1"/>
          </p:cNvSpPr>
          <p:nvPr/>
        </p:nvSpPr>
        <p:spPr>
          <a:xfrm>
            <a:off x="381000" y="1412875"/>
            <a:ext cx="8521700" cy="338772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dirty="0" smtClean="0">
                <a:latin typeface="Times New Roman" pitchFamily="18" charset="0"/>
                <a:cs typeface="Times New Roman" pitchFamily="18" charset="0"/>
                <a:sym typeface="Symbol" pitchFamily="18" charset="2"/>
              </a:rPr>
              <a:t>Statistically, the researcher has enough evidence</a:t>
            </a:r>
            <a:br>
              <a:rPr lang="en-US" dirty="0" smtClean="0">
                <a:latin typeface="Times New Roman" pitchFamily="18" charset="0"/>
                <a:cs typeface="Times New Roman" pitchFamily="18" charset="0"/>
                <a:sym typeface="Symbol" pitchFamily="18" charset="2"/>
              </a:rPr>
            </a:br>
            <a:r>
              <a:rPr lang="en-US" dirty="0" smtClean="0">
                <a:latin typeface="Times New Roman" pitchFamily="18" charset="0"/>
                <a:cs typeface="Times New Roman" pitchFamily="18" charset="0"/>
                <a:sym typeface="Symbol" pitchFamily="18" charset="2"/>
              </a:rPr>
              <a:t>to reject the figure of $74,914 as the true average salary for CPAs.  Based on the evidence gathered, it suggests that the average has increased over the 15-year period.</a:t>
            </a:r>
            <a:endParaRPr lang="en-US" dirty="0" smtClean="0">
              <a:latin typeface="Times New Roman" pitchFamily="18" charset="0"/>
              <a:cs typeface="Times New Roman" pitchFamily="18" charset="0"/>
              <a:sym typeface="Symbol" pitchFamily="18" charset="2"/>
            </a:endParaRPr>
          </a:p>
        </p:txBody>
      </p:sp>
    </p:spTree>
    <p:extLst>
      <p:ext uri="{BB962C8B-B14F-4D97-AF65-F5344CB8AC3E}">
        <p14:creationId xmlns:p14="http://schemas.microsoft.com/office/powerpoint/2010/main" val="3848742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81000" y="1219200"/>
            <a:ext cx="8382000" cy="300672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smtClean="0">
                <a:latin typeface="Times New Roman" pitchFamily="18" charset="0"/>
                <a:cs typeface="Times New Roman" pitchFamily="18" charset="0"/>
              </a:rPr>
              <a:t>p-value – another way to reach statistical conclusion in hypothesis testing</a:t>
            </a:r>
            <a:endParaRPr lang="en-US" sz="2400" u="sng" dirty="0" smtClean="0">
              <a:latin typeface="Times New Roman" pitchFamily="18" charset="0"/>
              <a:cs typeface="Times New Roman" pitchFamily="18" charset="0"/>
            </a:endParaRPr>
          </a:p>
          <a:p>
            <a:pPr lvl="1" algn="l"/>
            <a:r>
              <a:rPr lang="en-US" sz="2000" u="sng" dirty="0" smtClean="0">
                <a:latin typeface="Times New Roman" pitchFamily="18" charset="0"/>
                <a:cs typeface="Times New Roman" pitchFamily="18" charset="0"/>
              </a:rPr>
              <a:t>If the null hypothesis is true,</a:t>
            </a:r>
            <a:r>
              <a:rPr lang="en-US" sz="2000" dirty="0" smtClean="0">
                <a:latin typeface="Times New Roman" pitchFamily="18" charset="0"/>
                <a:cs typeface="Times New Roman" pitchFamily="18" charset="0"/>
              </a:rPr>
              <a:t> the p value is the probability of getting a sample mean as extreme or more extreme than what you observed.</a:t>
            </a:r>
          </a:p>
          <a:p>
            <a:pPr lvl="1" algn="l"/>
            <a:r>
              <a:rPr lang="en-US" sz="2000" dirty="0" smtClean="0">
                <a:latin typeface="Times New Roman" pitchFamily="18" charset="0"/>
                <a:cs typeface="Times New Roman" pitchFamily="18" charset="0"/>
              </a:rPr>
              <a:t>If the sample mean is in the rejection region, the p-value will be small.  These two methods are always consistent.</a:t>
            </a:r>
          </a:p>
          <a:p>
            <a:pPr algn="l"/>
            <a:r>
              <a:rPr lang="en-US" sz="1600" dirty="0" smtClean="0">
                <a:latin typeface="Times New Roman" pitchFamily="18" charset="0"/>
                <a:cs typeface="Times New Roman" pitchFamily="18" charset="0"/>
                <a:sym typeface="Symbol" pitchFamily="18" charset="2"/>
              </a:rPr>
              <a:t>	p-value &lt;   reject H</a:t>
            </a:r>
            <a:r>
              <a:rPr lang="en-US" sz="1600" baseline="-25000" dirty="0" smtClean="0">
                <a:latin typeface="Times New Roman" pitchFamily="18" charset="0"/>
                <a:cs typeface="Times New Roman" pitchFamily="18" charset="0"/>
                <a:sym typeface="Symbol" pitchFamily="18" charset="2"/>
              </a:rPr>
              <a:t>0,                                </a:t>
            </a:r>
            <a:r>
              <a:rPr lang="en-US" sz="1600" dirty="0" smtClean="0">
                <a:latin typeface="Times New Roman" pitchFamily="18" charset="0"/>
                <a:cs typeface="Times New Roman" pitchFamily="18" charset="0"/>
                <a:sym typeface="Symbol" pitchFamily="18" charset="2"/>
              </a:rPr>
              <a:t>p-value    do not reject H</a:t>
            </a:r>
            <a:r>
              <a:rPr lang="en-US" sz="1600" baseline="-25000" dirty="0" smtClean="0">
                <a:latin typeface="Times New Roman" pitchFamily="18" charset="0"/>
                <a:cs typeface="Times New Roman" pitchFamily="18" charset="0"/>
                <a:sym typeface="Symbol" pitchFamily="18" charset="2"/>
              </a:rPr>
              <a:t>0</a:t>
            </a:r>
          </a:p>
          <a:p>
            <a:pPr algn="l"/>
            <a:r>
              <a:rPr lang="en-US" sz="2400" dirty="0" smtClean="0">
                <a:latin typeface="Times New Roman" pitchFamily="18" charset="0"/>
                <a:cs typeface="Times New Roman" pitchFamily="18" charset="0"/>
              </a:rPr>
              <a:t>For  two tailed test, a/2 is used in each region</a:t>
            </a:r>
          </a:p>
          <a:p>
            <a:pPr lvl="1" algn="l"/>
            <a:r>
              <a:rPr lang="en-US" sz="2000" dirty="0" smtClean="0">
                <a:latin typeface="Times New Roman" pitchFamily="18" charset="0"/>
                <a:cs typeface="Times New Roman" pitchFamily="18" charset="0"/>
              </a:rPr>
              <a:t>The p value is then compared to </a:t>
            </a:r>
            <a:r>
              <a:rPr lang="el-GR" sz="2000" dirty="0" smtClean="0">
                <a:latin typeface="Times New Roman" pitchFamily="18" charset="0"/>
                <a:cs typeface="Times New Roman" pitchFamily="18" charset="0"/>
              </a:rPr>
              <a:t>α</a:t>
            </a:r>
            <a:r>
              <a:rPr lang="en-US" sz="2000" dirty="0" smtClean="0">
                <a:latin typeface="Times New Roman" pitchFamily="18" charset="0"/>
                <a:cs typeface="Times New Roman" pitchFamily="18" charset="0"/>
              </a:rPr>
              <a:t>/2 instead of a to determine statistical significance.</a:t>
            </a:r>
          </a:p>
          <a:p>
            <a:pPr lvl="1" algn="l"/>
            <a:r>
              <a:rPr lang="en-US" sz="2000" dirty="0" smtClean="0">
                <a:latin typeface="Times New Roman" pitchFamily="18" charset="0"/>
                <a:cs typeface="Times New Roman" pitchFamily="18" charset="0"/>
              </a:rPr>
              <a:t>Some statisticians double the p-value for a two sided test instead and compare to alpha.</a:t>
            </a:r>
          </a:p>
          <a:p>
            <a:pPr lvl="1" algn="l"/>
            <a:r>
              <a:rPr lang="en-US" dirty="0" smtClean="0">
                <a:solidFill>
                  <a:srgbClr val="FF0000"/>
                </a:solidFill>
                <a:latin typeface="Times New Roman" pitchFamily="18" charset="0"/>
                <a:cs typeface="Times New Roman" pitchFamily="18" charset="0"/>
              </a:rPr>
              <a:t>- &gt; Excel gives </a:t>
            </a:r>
            <a:r>
              <a:rPr lang="en-US" u="sng" dirty="0" smtClean="0">
                <a:solidFill>
                  <a:srgbClr val="FF0000"/>
                </a:solidFill>
                <a:latin typeface="Times New Roman" pitchFamily="18" charset="0"/>
                <a:cs typeface="Times New Roman" pitchFamily="18" charset="0"/>
              </a:rPr>
              <a:t>alpha/2</a:t>
            </a:r>
            <a:r>
              <a:rPr lang="en-US" dirty="0" smtClean="0">
                <a:solidFill>
                  <a:srgbClr val="FF0000"/>
                </a:solidFill>
                <a:latin typeface="Times New Roman" pitchFamily="18" charset="0"/>
                <a:cs typeface="Times New Roman" pitchFamily="18" charset="0"/>
              </a:rPr>
              <a:t> in p value</a:t>
            </a:r>
          </a:p>
          <a:p>
            <a:pPr algn="l"/>
            <a:endParaRPr lang="en-US" sz="2400" dirty="0" smtClean="0">
              <a:latin typeface="Times New Roman" pitchFamily="18" charset="0"/>
              <a:cs typeface="Times New Roman" pitchFamily="18" charset="0"/>
            </a:endParaRPr>
          </a:p>
        </p:txBody>
      </p:sp>
      <p:sp>
        <p:nvSpPr>
          <p:cNvPr id="3" name="Title 3"/>
          <p:cNvSpPr txBox="1">
            <a:spLocks/>
          </p:cNvSpPr>
          <p:nvPr/>
        </p:nvSpPr>
        <p:spPr>
          <a:xfrm>
            <a:off x="193675" y="339725"/>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Alternative Method: the p-value</a:t>
            </a:r>
            <a:endParaRPr lang="en-US" dirty="0" smtClean="0">
              <a:solidFill>
                <a:schemeClr val="tx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p-value for CPA Example</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3" name="Content Placeholder 2"/>
          <p:cNvSpPr txBox="1">
            <a:spLocks/>
          </p:cNvSpPr>
          <p:nvPr/>
        </p:nvSpPr>
        <p:spPr>
          <a:xfrm>
            <a:off x="381000" y="1143000"/>
            <a:ext cx="8382000" cy="221138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smtClean="0">
                <a:solidFill>
                  <a:schemeClr val="tx1"/>
                </a:solidFill>
                <a:latin typeface="Times New Roman" pitchFamily="18" charset="0"/>
                <a:cs typeface="Times New Roman" pitchFamily="18" charset="0"/>
                <a:sym typeface="Symbol" pitchFamily="18" charset="2"/>
              </a:rPr>
              <a:t>Recall in the CPA example, x-bar was $78,695</a:t>
            </a:r>
          </a:p>
          <a:p>
            <a:r>
              <a:rPr lang="en-US" sz="2800" dirty="0" smtClean="0">
                <a:solidFill>
                  <a:schemeClr val="tx1"/>
                </a:solidFill>
                <a:latin typeface="Times New Roman" pitchFamily="18" charset="0"/>
                <a:cs typeface="Times New Roman" pitchFamily="18" charset="0"/>
                <a:sym typeface="Symbol" pitchFamily="18" charset="2"/>
              </a:rPr>
              <a:t>p value = P(x-bar &gt; $78,695 | H</a:t>
            </a:r>
            <a:r>
              <a:rPr lang="en-US" sz="2800" baseline="-25000" dirty="0" smtClean="0">
                <a:solidFill>
                  <a:schemeClr val="tx1"/>
                </a:solidFill>
                <a:latin typeface="Times New Roman" pitchFamily="18" charset="0"/>
                <a:cs typeface="Times New Roman" pitchFamily="18" charset="0"/>
                <a:sym typeface="Symbol" pitchFamily="18" charset="2"/>
              </a:rPr>
              <a:t>0</a:t>
            </a:r>
            <a:r>
              <a:rPr lang="en-US" sz="2800" dirty="0" smtClean="0">
                <a:solidFill>
                  <a:schemeClr val="tx1"/>
                </a:solidFill>
                <a:latin typeface="Times New Roman" pitchFamily="18" charset="0"/>
                <a:cs typeface="Times New Roman" pitchFamily="18" charset="0"/>
                <a:sym typeface="Symbol" pitchFamily="18" charset="2"/>
              </a:rPr>
              <a:t> true)</a:t>
            </a:r>
          </a:p>
          <a:p>
            <a:endParaRPr lang="en-US" sz="2800" dirty="0" smtClean="0">
              <a:solidFill>
                <a:schemeClr val="tx1"/>
              </a:solidFill>
              <a:latin typeface="Times New Roman" pitchFamily="18" charset="0"/>
              <a:cs typeface="Times New Roman" pitchFamily="18" charset="0"/>
              <a:sym typeface="Symbol" pitchFamily="18" charset="2"/>
            </a:endParaRPr>
          </a:p>
          <a:p>
            <a:endParaRPr lang="en-US" sz="2800" dirty="0" smtClean="0">
              <a:solidFill>
                <a:schemeClr val="tx1"/>
              </a:solidFill>
              <a:latin typeface="Times New Roman" pitchFamily="18" charset="0"/>
              <a:cs typeface="Times New Roman" pitchFamily="18" charset="0"/>
              <a:sym typeface="Symbol" pitchFamily="18" charset="2"/>
            </a:endParaRPr>
          </a:p>
          <a:p>
            <a:endParaRPr lang="en-US" sz="2800" dirty="0" smtClean="0">
              <a:solidFill>
                <a:schemeClr val="tx1"/>
              </a:solidFill>
              <a:latin typeface="Times New Roman" pitchFamily="18" charset="0"/>
              <a:cs typeface="Times New Roman" pitchFamily="18" charset="0"/>
              <a:sym typeface="Symbol" pitchFamily="18" charset="2"/>
            </a:endParaRPr>
          </a:p>
          <a:p>
            <a:endParaRPr lang="en-US" sz="2800" dirty="0" smtClean="0">
              <a:solidFill>
                <a:schemeClr val="tx1"/>
              </a:solidFill>
              <a:latin typeface="Times New Roman" pitchFamily="18" charset="0"/>
              <a:cs typeface="Times New Roman" pitchFamily="18" charset="0"/>
              <a:sym typeface="Symbol" pitchFamily="18" charset="2"/>
            </a:endParaRPr>
          </a:p>
          <a:p>
            <a:endParaRPr lang="en-US" sz="2800" dirty="0" smtClean="0">
              <a:solidFill>
                <a:schemeClr val="tx1"/>
              </a:solidFill>
              <a:latin typeface="Times New Roman" pitchFamily="18" charset="0"/>
              <a:cs typeface="Times New Roman" pitchFamily="18" charset="0"/>
              <a:sym typeface="Symbol" pitchFamily="18" charset="2"/>
            </a:endParaRPr>
          </a:p>
          <a:p>
            <a:endParaRPr lang="en-US" sz="2800" dirty="0" smtClean="0">
              <a:solidFill>
                <a:schemeClr val="tx1"/>
              </a:solidFill>
              <a:latin typeface="Times New Roman" pitchFamily="18" charset="0"/>
              <a:cs typeface="Times New Roman" pitchFamily="18" charset="0"/>
              <a:sym typeface="Symbol" pitchFamily="18" charset="2"/>
            </a:endParaRPr>
          </a:p>
          <a:p>
            <a:r>
              <a:rPr lang="en-US" sz="2800" dirty="0" smtClean="0">
                <a:solidFill>
                  <a:schemeClr val="tx1"/>
                </a:solidFill>
                <a:latin typeface="Times New Roman" pitchFamily="18" charset="0"/>
                <a:cs typeface="Times New Roman" pitchFamily="18" charset="0"/>
                <a:sym typeface="Symbol" pitchFamily="18" charset="2"/>
              </a:rPr>
              <a:t>Since 0.003 &lt; 0.025, we reject the null hypothesis</a:t>
            </a:r>
          </a:p>
          <a:p>
            <a:pPr>
              <a:buFontTx/>
              <a:buNone/>
            </a:pPr>
            <a:r>
              <a:rPr lang="en-US" sz="2800" dirty="0" smtClean="0">
                <a:solidFill>
                  <a:schemeClr val="tx1"/>
                </a:solidFill>
                <a:latin typeface="Times New Roman" pitchFamily="18" charset="0"/>
                <a:cs typeface="Times New Roman" pitchFamily="18" charset="0"/>
              </a:rPr>
              <a:t>              </a:t>
            </a:r>
            <a:endParaRPr lang="en-US" sz="2800" dirty="0" smtClean="0">
              <a:solidFill>
                <a:schemeClr val="tx1"/>
              </a:solidFill>
              <a:latin typeface="Times New Roman" pitchFamily="18" charset="0"/>
              <a:cs typeface="Times New Roman" pitchFamily="18" charset="0"/>
            </a:endParaRPr>
          </a:p>
        </p:txBody>
      </p:sp>
      <p:graphicFrame>
        <p:nvGraphicFramePr>
          <p:cNvPr id="4" name="Object 2"/>
          <p:cNvGraphicFramePr>
            <a:graphicFrameLocks noChangeAspect="1"/>
          </p:cNvGraphicFramePr>
          <p:nvPr>
            <p:extLst>
              <p:ext uri="{D42A27DB-BD31-4B8C-83A1-F6EECF244321}">
                <p14:modId xmlns:p14="http://schemas.microsoft.com/office/powerpoint/2010/main" val="805058652"/>
              </p:ext>
            </p:extLst>
          </p:nvPr>
        </p:nvGraphicFramePr>
        <p:xfrm>
          <a:off x="811213" y="2316163"/>
          <a:ext cx="6656387" cy="1679575"/>
        </p:xfrm>
        <a:graphic>
          <a:graphicData uri="http://schemas.openxmlformats.org/presentationml/2006/ole">
            <mc:AlternateContent xmlns:mc="http://schemas.openxmlformats.org/markup-compatibility/2006">
              <mc:Choice xmlns:v="urn:schemas-microsoft-com:vml" Requires="v">
                <p:oleObj spid="_x0000_s9348" name="Equation" r:id="rId3" imgW="3822480" imgH="965160" progId="Equation.3">
                  <p:embed/>
                </p:oleObj>
              </mc:Choice>
              <mc:Fallback>
                <p:oleObj name="Equation" r:id="rId3" imgW="3822480" imgH="965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3" y="2316163"/>
                        <a:ext cx="6656387" cy="167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4"/>
          <p:cNvGrpSpPr>
            <a:grpSpLocks/>
          </p:cNvGrpSpPr>
          <p:nvPr/>
        </p:nvGrpSpPr>
        <p:grpSpPr bwMode="auto">
          <a:xfrm>
            <a:off x="2514600" y="3962400"/>
            <a:ext cx="5029200" cy="1071563"/>
            <a:chOff x="4724400" y="4953000"/>
            <a:chExt cx="5029200" cy="1071265"/>
          </a:xfrm>
        </p:grpSpPr>
        <p:cxnSp>
          <p:nvCxnSpPr>
            <p:cNvPr id="6" name="Straight Arrow Connector 5"/>
            <p:cNvCxnSpPr/>
            <p:nvPr/>
          </p:nvCxnSpPr>
          <p:spPr>
            <a:xfrm rot="10800000">
              <a:off x="4724400" y="4953000"/>
              <a:ext cx="1524000" cy="76178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6324600" y="5562600"/>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itchFamily="18" charset="0"/>
                  <a:cs typeface="Arial" pitchFamily="34" charset="0"/>
                </a:defRPr>
              </a:lvl1pPr>
              <a:lvl2pPr marL="742950" indent="-285750" eaLnBrk="0" hangingPunct="0">
                <a:defRPr sz="2400" i="1">
                  <a:solidFill>
                    <a:schemeClr val="tx1"/>
                  </a:solidFill>
                  <a:latin typeface="Times New Roman" pitchFamily="18" charset="0"/>
                  <a:cs typeface="Arial" pitchFamily="34" charset="0"/>
                </a:defRPr>
              </a:lvl2pPr>
              <a:lvl3pPr marL="1143000" indent="-228600" eaLnBrk="0" hangingPunct="0">
                <a:defRPr sz="2400" i="1">
                  <a:solidFill>
                    <a:schemeClr val="tx1"/>
                  </a:solidFill>
                  <a:latin typeface="Times New Roman" pitchFamily="18" charset="0"/>
                  <a:cs typeface="Arial" pitchFamily="34" charset="0"/>
                </a:defRPr>
              </a:lvl3pPr>
              <a:lvl4pPr marL="1600200" indent="-228600" eaLnBrk="0" hangingPunct="0">
                <a:defRPr sz="2400" i="1">
                  <a:solidFill>
                    <a:schemeClr val="tx1"/>
                  </a:solidFill>
                  <a:latin typeface="Times New Roman" pitchFamily="18" charset="0"/>
                  <a:cs typeface="Arial" pitchFamily="34" charset="0"/>
                </a:defRPr>
              </a:lvl4pPr>
              <a:lvl5pPr marL="2057400" indent="-228600" eaLnBrk="0" hangingPunct="0">
                <a:defRPr sz="2400" i="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i="1">
                  <a:solidFill>
                    <a:schemeClr val="tx1"/>
                  </a:solidFill>
                  <a:latin typeface="Times New Roman" pitchFamily="18" charset="0"/>
                  <a:cs typeface="Arial" pitchFamily="34" charset="0"/>
                </a:defRPr>
              </a:lvl9pPr>
            </a:lstStyle>
            <a:p>
              <a:pPr eaLnBrk="1" hangingPunct="1"/>
              <a:r>
                <a:rPr lang="en-US">
                  <a:cs typeface="Times New Roman" pitchFamily="18" charset="0"/>
                </a:rPr>
                <a:t>=1-normsdist(2.75)</a:t>
              </a:r>
            </a:p>
          </p:txBody>
        </p:sp>
      </p:grpSp>
    </p:spTree>
    <p:extLst>
      <p:ext uri="{BB962C8B-B14F-4D97-AF65-F5344CB8AC3E}">
        <p14:creationId xmlns:p14="http://schemas.microsoft.com/office/powerpoint/2010/main" val="38487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Review of 8 Steps of Hypothesis Testing</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3" name="Content Placeholder 2"/>
          <p:cNvSpPr txBox="1">
            <a:spLocks/>
          </p:cNvSpPr>
          <p:nvPr/>
        </p:nvSpPr>
        <p:spPr>
          <a:xfrm>
            <a:off x="381000" y="1412875"/>
            <a:ext cx="8382000" cy="498792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latin typeface="Times New Roman" pitchFamily="18" charset="0"/>
                <a:cs typeface="Times New Roman" pitchFamily="18" charset="0"/>
              </a:rPr>
              <a:t>1 – Establish the null and alternative hypotheses</a:t>
            </a:r>
          </a:p>
          <a:p>
            <a:r>
              <a:rPr lang="en-US" sz="2400" dirty="0" smtClean="0">
                <a:latin typeface="Times New Roman" pitchFamily="18" charset="0"/>
                <a:cs typeface="Times New Roman" pitchFamily="18" charset="0"/>
              </a:rPr>
              <a:t>2 – Determine the appropriate statistical test</a:t>
            </a:r>
          </a:p>
          <a:p>
            <a:r>
              <a:rPr lang="en-US" sz="2400" dirty="0" smtClean="0">
                <a:latin typeface="Times New Roman" pitchFamily="18" charset="0"/>
                <a:cs typeface="Times New Roman" pitchFamily="18" charset="0"/>
              </a:rPr>
              <a:t>3 – Set a, the type I error rate / significance level</a:t>
            </a:r>
          </a:p>
          <a:p>
            <a:r>
              <a:rPr lang="en-US" sz="2400" dirty="0" smtClean="0">
                <a:latin typeface="Times New Roman" pitchFamily="18" charset="0"/>
                <a:cs typeface="Times New Roman" pitchFamily="18" charset="0"/>
              </a:rPr>
              <a:t>4 – Establish the decision rule</a:t>
            </a:r>
          </a:p>
          <a:p>
            <a:r>
              <a:rPr lang="en-US" sz="2400" dirty="0" smtClean="0">
                <a:latin typeface="Times New Roman" pitchFamily="18" charset="0"/>
                <a:cs typeface="Times New Roman" pitchFamily="18" charset="0"/>
              </a:rPr>
              <a:t>5 – Gather sample data</a:t>
            </a:r>
          </a:p>
          <a:p>
            <a:r>
              <a:rPr lang="en-US" sz="2400" dirty="0" smtClean="0">
                <a:latin typeface="Times New Roman" pitchFamily="18" charset="0"/>
                <a:cs typeface="Times New Roman" pitchFamily="18" charset="0"/>
              </a:rPr>
              <a:t>6 – Analyze the data</a:t>
            </a:r>
          </a:p>
          <a:p>
            <a:r>
              <a:rPr lang="en-US" sz="2400" dirty="0" smtClean="0">
                <a:latin typeface="Times New Roman" pitchFamily="18" charset="0"/>
                <a:cs typeface="Times New Roman" pitchFamily="18" charset="0"/>
              </a:rPr>
              <a:t>7 – Reach a statistical conclusion</a:t>
            </a:r>
          </a:p>
          <a:p>
            <a:r>
              <a:rPr lang="en-US" sz="2400" dirty="0" smtClean="0">
                <a:latin typeface="Times New Roman" pitchFamily="18" charset="0"/>
                <a:cs typeface="Times New Roman" pitchFamily="18" charset="0"/>
              </a:rPr>
              <a:t>8 – Make a business decision</a:t>
            </a:r>
            <a:endParaRPr lang="en-US" sz="2400" dirty="0" smtClean="0">
              <a:latin typeface="Times New Roman" pitchFamily="18" charset="0"/>
              <a:cs typeface="Times New Roman" pitchFamily="18" charset="0"/>
            </a:endParaRPr>
          </a:p>
        </p:txBody>
      </p:sp>
      <p:sp>
        <p:nvSpPr>
          <p:cNvPr id="4" name="Rectangle 3"/>
          <p:cNvSpPr/>
          <p:nvPr/>
        </p:nvSpPr>
        <p:spPr bwMode="auto">
          <a:xfrm>
            <a:off x="685800" y="1371600"/>
            <a:ext cx="7467600" cy="457200"/>
          </a:xfrm>
          <a:prstGeom prst="rect">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lvl1pPr defTabSz="912813" eaLnBrk="0" hangingPunct="0">
              <a:defRPr sz="2400" i="1">
                <a:solidFill>
                  <a:schemeClr val="tx1"/>
                </a:solidFill>
                <a:latin typeface="Times New Roman" pitchFamily="18" charset="0"/>
                <a:cs typeface="Arial" pitchFamily="34" charset="0"/>
              </a:defRPr>
            </a:lvl1pPr>
            <a:lvl2pPr marL="742950" indent="-285750" defTabSz="912813" eaLnBrk="0" hangingPunct="0">
              <a:defRPr sz="2400" i="1">
                <a:solidFill>
                  <a:schemeClr val="tx1"/>
                </a:solidFill>
                <a:latin typeface="Times New Roman" pitchFamily="18" charset="0"/>
                <a:cs typeface="Arial" pitchFamily="34" charset="0"/>
              </a:defRPr>
            </a:lvl2pPr>
            <a:lvl3pPr marL="1143000" indent="-228600" defTabSz="912813" eaLnBrk="0" hangingPunct="0">
              <a:defRPr sz="2400" i="1">
                <a:solidFill>
                  <a:schemeClr val="tx1"/>
                </a:solidFill>
                <a:latin typeface="Times New Roman" pitchFamily="18" charset="0"/>
                <a:cs typeface="Arial" pitchFamily="34" charset="0"/>
              </a:defRPr>
            </a:lvl3pPr>
            <a:lvl4pPr marL="1600200" indent="-228600" defTabSz="912813" eaLnBrk="0" hangingPunct="0">
              <a:defRPr sz="2400" i="1">
                <a:solidFill>
                  <a:schemeClr val="tx1"/>
                </a:solidFill>
                <a:latin typeface="Times New Roman" pitchFamily="18" charset="0"/>
                <a:cs typeface="Arial" pitchFamily="34" charset="0"/>
              </a:defRPr>
            </a:lvl4pPr>
            <a:lvl5pPr marL="2057400" indent="-228600" defTabSz="912813" eaLnBrk="0" hangingPunct="0">
              <a:defRPr sz="2400" i="1">
                <a:solidFill>
                  <a:schemeClr val="tx1"/>
                </a:solidFill>
                <a:latin typeface="Times New Roman" pitchFamily="18" charset="0"/>
                <a:cs typeface="Arial" pitchFamily="34" charset="0"/>
              </a:defRPr>
            </a:lvl5pPr>
            <a:lvl6pPr marL="2514600" indent="-228600" defTabSz="912813"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defTabSz="912813"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defTabSz="912813"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defTabSz="912813" eaLnBrk="0" fontAlgn="base" hangingPunct="0">
              <a:spcBef>
                <a:spcPct val="0"/>
              </a:spcBef>
              <a:spcAft>
                <a:spcPct val="0"/>
              </a:spcAft>
              <a:defRPr sz="2400" i="1">
                <a:solidFill>
                  <a:schemeClr val="tx1"/>
                </a:solidFill>
                <a:latin typeface="Times New Roman" pitchFamily="18" charset="0"/>
                <a:cs typeface="Arial" pitchFamily="34" charset="0"/>
              </a:defRPr>
            </a:lvl9pPr>
          </a:lstStyle>
          <a:p>
            <a:pPr algn="ctr" eaLnBrk="1" hangingPunct="1"/>
            <a:endParaRPr lang="en-US">
              <a:solidFill>
                <a:srgbClr val="FFFFFF"/>
              </a:solidFill>
              <a:effectLst>
                <a:outerShdw blurRad="38100" dist="38100" dir="2700000" algn="tl">
                  <a:srgbClr val="000000"/>
                </a:outerShdw>
              </a:effectLst>
              <a:cs typeface="Times New Roman" pitchFamily="18" charset="0"/>
            </a:endParaRPr>
          </a:p>
        </p:txBody>
      </p:sp>
      <p:sp>
        <p:nvSpPr>
          <p:cNvPr id="5" name="Rectangle 4"/>
          <p:cNvSpPr/>
          <p:nvPr/>
        </p:nvSpPr>
        <p:spPr bwMode="auto">
          <a:xfrm>
            <a:off x="685800" y="1828800"/>
            <a:ext cx="7467600" cy="2219108"/>
          </a:xfrm>
          <a:prstGeom prst="rect">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lvl1pPr defTabSz="912813" eaLnBrk="0" hangingPunct="0">
              <a:defRPr sz="2400" i="1">
                <a:solidFill>
                  <a:schemeClr val="tx1"/>
                </a:solidFill>
                <a:latin typeface="Times New Roman" pitchFamily="18" charset="0"/>
                <a:cs typeface="Arial" pitchFamily="34" charset="0"/>
              </a:defRPr>
            </a:lvl1pPr>
            <a:lvl2pPr marL="742950" indent="-285750" defTabSz="912813" eaLnBrk="0" hangingPunct="0">
              <a:defRPr sz="2400" i="1">
                <a:solidFill>
                  <a:schemeClr val="tx1"/>
                </a:solidFill>
                <a:latin typeface="Times New Roman" pitchFamily="18" charset="0"/>
                <a:cs typeface="Arial" pitchFamily="34" charset="0"/>
              </a:defRPr>
            </a:lvl2pPr>
            <a:lvl3pPr marL="1143000" indent="-228600" defTabSz="912813" eaLnBrk="0" hangingPunct="0">
              <a:defRPr sz="2400" i="1">
                <a:solidFill>
                  <a:schemeClr val="tx1"/>
                </a:solidFill>
                <a:latin typeface="Times New Roman" pitchFamily="18" charset="0"/>
                <a:cs typeface="Arial" pitchFamily="34" charset="0"/>
              </a:defRPr>
            </a:lvl3pPr>
            <a:lvl4pPr marL="1600200" indent="-228600" defTabSz="912813" eaLnBrk="0" hangingPunct="0">
              <a:defRPr sz="2400" i="1">
                <a:solidFill>
                  <a:schemeClr val="tx1"/>
                </a:solidFill>
                <a:latin typeface="Times New Roman" pitchFamily="18" charset="0"/>
                <a:cs typeface="Arial" pitchFamily="34" charset="0"/>
              </a:defRPr>
            </a:lvl4pPr>
            <a:lvl5pPr marL="2057400" indent="-228600" defTabSz="912813" eaLnBrk="0" hangingPunct="0">
              <a:defRPr sz="2400" i="1">
                <a:solidFill>
                  <a:schemeClr val="tx1"/>
                </a:solidFill>
                <a:latin typeface="Times New Roman" pitchFamily="18" charset="0"/>
                <a:cs typeface="Arial" pitchFamily="34" charset="0"/>
              </a:defRPr>
            </a:lvl5pPr>
            <a:lvl6pPr marL="2514600" indent="-228600" defTabSz="912813"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defTabSz="912813"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defTabSz="912813"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defTabSz="912813" eaLnBrk="0" fontAlgn="base" hangingPunct="0">
              <a:spcBef>
                <a:spcPct val="0"/>
              </a:spcBef>
              <a:spcAft>
                <a:spcPct val="0"/>
              </a:spcAft>
              <a:defRPr sz="2400" i="1">
                <a:solidFill>
                  <a:schemeClr val="tx1"/>
                </a:solidFill>
                <a:latin typeface="Times New Roman" pitchFamily="18" charset="0"/>
                <a:cs typeface="Arial" pitchFamily="34" charset="0"/>
              </a:defRPr>
            </a:lvl9pPr>
          </a:lstStyle>
          <a:p>
            <a:pPr algn="ctr" eaLnBrk="1" hangingPunct="1"/>
            <a:endParaRPr lang="en-US">
              <a:solidFill>
                <a:srgbClr val="FFFFFF"/>
              </a:solidFill>
              <a:effectLst>
                <a:outerShdw blurRad="38100" dist="38100" dir="2700000" algn="tl">
                  <a:srgbClr val="000000"/>
                </a:outerShdw>
              </a:effectLst>
              <a:cs typeface="Times New Roman" pitchFamily="18" charset="0"/>
            </a:endParaRPr>
          </a:p>
        </p:txBody>
      </p:sp>
      <p:sp>
        <p:nvSpPr>
          <p:cNvPr id="6" name="Rectangle 5"/>
          <p:cNvSpPr/>
          <p:nvPr/>
        </p:nvSpPr>
        <p:spPr bwMode="auto">
          <a:xfrm>
            <a:off x="685800" y="4512035"/>
            <a:ext cx="7467600" cy="457200"/>
          </a:xfrm>
          <a:prstGeom prst="rect">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lvl1pPr defTabSz="912813" eaLnBrk="0" hangingPunct="0">
              <a:defRPr sz="2400" i="1">
                <a:solidFill>
                  <a:schemeClr val="tx1"/>
                </a:solidFill>
                <a:latin typeface="Times New Roman" pitchFamily="18" charset="0"/>
                <a:cs typeface="Arial" pitchFamily="34" charset="0"/>
              </a:defRPr>
            </a:lvl1pPr>
            <a:lvl2pPr marL="742950" indent="-285750" defTabSz="912813" eaLnBrk="0" hangingPunct="0">
              <a:defRPr sz="2400" i="1">
                <a:solidFill>
                  <a:schemeClr val="tx1"/>
                </a:solidFill>
                <a:latin typeface="Times New Roman" pitchFamily="18" charset="0"/>
                <a:cs typeface="Arial" pitchFamily="34" charset="0"/>
              </a:defRPr>
            </a:lvl2pPr>
            <a:lvl3pPr marL="1143000" indent="-228600" defTabSz="912813" eaLnBrk="0" hangingPunct="0">
              <a:defRPr sz="2400" i="1">
                <a:solidFill>
                  <a:schemeClr val="tx1"/>
                </a:solidFill>
                <a:latin typeface="Times New Roman" pitchFamily="18" charset="0"/>
                <a:cs typeface="Arial" pitchFamily="34" charset="0"/>
              </a:defRPr>
            </a:lvl3pPr>
            <a:lvl4pPr marL="1600200" indent="-228600" defTabSz="912813" eaLnBrk="0" hangingPunct="0">
              <a:defRPr sz="2400" i="1">
                <a:solidFill>
                  <a:schemeClr val="tx1"/>
                </a:solidFill>
                <a:latin typeface="Times New Roman" pitchFamily="18" charset="0"/>
                <a:cs typeface="Arial" pitchFamily="34" charset="0"/>
              </a:defRPr>
            </a:lvl4pPr>
            <a:lvl5pPr marL="2057400" indent="-228600" defTabSz="912813" eaLnBrk="0" hangingPunct="0">
              <a:defRPr sz="2400" i="1">
                <a:solidFill>
                  <a:schemeClr val="tx1"/>
                </a:solidFill>
                <a:latin typeface="Times New Roman" pitchFamily="18" charset="0"/>
                <a:cs typeface="Arial" pitchFamily="34" charset="0"/>
              </a:defRPr>
            </a:lvl5pPr>
            <a:lvl6pPr marL="2514600" indent="-228600" defTabSz="912813"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defTabSz="912813"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defTabSz="912813"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defTabSz="912813" eaLnBrk="0" fontAlgn="base" hangingPunct="0">
              <a:spcBef>
                <a:spcPct val="0"/>
              </a:spcBef>
              <a:spcAft>
                <a:spcPct val="0"/>
              </a:spcAft>
              <a:defRPr sz="2400" i="1">
                <a:solidFill>
                  <a:schemeClr val="tx1"/>
                </a:solidFill>
                <a:latin typeface="Times New Roman" pitchFamily="18" charset="0"/>
                <a:cs typeface="Arial" pitchFamily="34" charset="0"/>
              </a:defRPr>
            </a:lvl9pPr>
          </a:lstStyle>
          <a:p>
            <a:pPr algn="ctr" eaLnBrk="1" hangingPunct="1"/>
            <a:endParaRPr lang="en-US">
              <a:solidFill>
                <a:srgbClr val="FFFFFF"/>
              </a:solidFill>
              <a:effectLst>
                <a:outerShdw blurRad="38100" dist="38100" dir="2700000" algn="tl">
                  <a:srgbClr val="000000"/>
                </a:outerShdw>
              </a:effectLst>
              <a:cs typeface="Times New Roman" pitchFamily="18" charset="0"/>
            </a:endParaRPr>
          </a:p>
        </p:txBody>
      </p:sp>
      <p:sp>
        <p:nvSpPr>
          <p:cNvPr id="7" name="Rectangle 6"/>
          <p:cNvSpPr/>
          <p:nvPr/>
        </p:nvSpPr>
        <p:spPr bwMode="auto">
          <a:xfrm>
            <a:off x="685800" y="4047908"/>
            <a:ext cx="7467600" cy="457200"/>
          </a:xfrm>
          <a:prstGeom prst="rect">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lvl1pPr defTabSz="912813" eaLnBrk="0" hangingPunct="0">
              <a:defRPr sz="2400" i="1">
                <a:solidFill>
                  <a:schemeClr val="tx1"/>
                </a:solidFill>
                <a:latin typeface="Times New Roman" pitchFamily="18" charset="0"/>
                <a:cs typeface="Arial" pitchFamily="34" charset="0"/>
              </a:defRPr>
            </a:lvl1pPr>
            <a:lvl2pPr marL="742950" indent="-285750" defTabSz="912813" eaLnBrk="0" hangingPunct="0">
              <a:defRPr sz="2400" i="1">
                <a:solidFill>
                  <a:schemeClr val="tx1"/>
                </a:solidFill>
                <a:latin typeface="Times New Roman" pitchFamily="18" charset="0"/>
                <a:cs typeface="Arial" pitchFamily="34" charset="0"/>
              </a:defRPr>
            </a:lvl2pPr>
            <a:lvl3pPr marL="1143000" indent="-228600" defTabSz="912813" eaLnBrk="0" hangingPunct="0">
              <a:defRPr sz="2400" i="1">
                <a:solidFill>
                  <a:schemeClr val="tx1"/>
                </a:solidFill>
                <a:latin typeface="Times New Roman" pitchFamily="18" charset="0"/>
                <a:cs typeface="Arial" pitchFamily="34" charset="0"/>
              </a:defRPr>
            </a:lvl3pPr>
            <a:lvl4pPr marL="1600200" indent="-228600" defTabSz="912813" eaLnBrk="0" hangingPunct="0">
              <a:defRPr sz="2400" i="1">
                <a:solidFill>
                  <a:schemeClr val="tx1"/>
                </a:solidFill>
                <a:latin typeface="Times New Roman" pitchFamily="18" charset="0"/>
                <a:cs typeface="Arial" pitchFamily="34" charset="0"/>
              </a:defRPr>
            </a:lvl4pPr>
            <a:lvl5pPr marL="2057400" indent="-228600" defTabSz="912813" eaLnBrk="0" hangingPunct="0">
              <a:defRPr sz="2400" i="1">
                <a:solidFill>
                  <a:schemeClr val="tx1"/>
                </a:solidFill>
                <a:latin typeface="Times New Roman" pitchFamily="18" charset="0"/>
                <a:cs typeface="Arial" pitchFamily="34" charset="0"/>
              </a:defRPr>
            </a:lvl5pPr>
            <a:lvl6pPr marL="2514600" indent="-228600" defTabSz="912813"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defTabSz="912813"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defTabSz="912813"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defTabSz="912813" eaLnBrk="0" fontAlgn="base" hangingPunct="0">
              <a:spcBef>
                <a:spcPct val="0"/>
              </a:spcBef>
              <a:spcAft>
                <a:spcPct val="0"/>
              </a:spcAft>
              <a:defRPr sz="2400" i="1">
                <a:solidFill>
                  <a:schemeClr val="tx1"/>
                </a:solidFill>
                <a:latin typeface="Times New Roman" pitchFamily="18" charset="0"/>
                <a:cs typeface="Arial" pitchFamily="34" charset="0"/>
              </a:defRPr>
            </a:lvl9pPr>
          </a:lstStyle>
          <a:p>
            <a:pPr algn="ctr" eaLnBrk="1" hangingPunct="1"/>
            <a:endParaRPr lang="en-US">
              <a:solidFill>
                <a:srgbClr val="FFFFFF"/>
              </a:solidFill>
              <a:effectLst>
                <a:outerShdw blurRad="38100" dist="38100" dir="2700000" algn="tl">
                  <a:srgbClr val="000000"/>
                </a:outerShdw>
              </a:effectLst>
              <a:cs typeface="Times New Roman" pitchFamily="18" charset="0"/>
            </a:endParaRPr>
          </a:p>
        </p:txBody>
      </p:sp>
      <p:sp>
        <p:nvSpPr>
          <p:cNvPr id="8" name="TextBox 7"/>
          <p:cNvSpPr txBox="1">
            <a:spLocks noChangeArrowheads="1"/>
          </p:cNvSpPr>
          <p:nvPr/>
        </p:nvSpPr>
        <p:spPr bwMode="auto">
          <a:xfrm>
            <a:off x="8382000" y="1371600"/>
            <a:ext cx="407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itchFamily="18" charset="0"/>
                <a:cs typeface="Arial" pitchFamily="34" charset="0"/>
              </a:defRPr>
            </a:lvl1pPr>
            <a:lvl2pPr marL="742950" indent="-285750" eaLnBrk="0" hangingPunct="0">
              <a:defRPr sz="2400" i="1">
                <a:solidFill>
                  <a:schemeClr val="tx1"/>
                </a:solidFill>
                <a:latin typeface="Times New Roman" pitchFamily="18" charset="0"/>
                <a:cs typeface="Arial" pitchFamily="34" charset="0"/>
              </a:defRPr>
            </a:lvl2pPr>
            <a:lvl3pPr marL="1143000" indent="-228600" eaLnBrk="0" hangingPunct="0">
              <a:defRPr sz="2400" i="1">
                <a:solidFill>
                  <a:schemeClr val="tx1"/>
                </a:solidFill>
                <a:latin typeface="Times New Roman" pitchFamily="18" charset="0"/>
                <a:cs typeface="Arial" pitchFamily="34" charset="0"/>
              </a:defRPr>
            </a:lvl3pPr>
            <a:lvl4pPr marL="1600200" indent="-228600" eaLnBrk="0" hangingPunct="0">
              <a:defRPr sz="2400" i="1">
                <a:solidFill>
                  <a:schemeClr val="tx1"/>
                </a:solidFill>
                <a:latin typeface="Times New Roman" pitchFamily="18" charset="0"/>
                <a:cs typeface="Arial" pitchFamily="34" charset="0"/>
              </a:defRPr>
            </a:lvl4pPr>
            <a:lvl5pPr marL="2057400" indent="-228600" eaLnBrk="0" hangingPunct="0">
              <a:defRPr sz="2400" i="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i="1">
                <a:solidFill>
                  <a:schemeClr val="tx1"/>
                </a:solidFill>
                <a:latin typeface="Times New Roman" pitchFamily="18" charset="0"/>
                <a:cs typeface="Arial" pitchFamily="34" charset="0"/>
              </a:defRPr>
            </a:lvl9pPr>
          </a:lstStyle>
          <a:p>
            <a:pPr eaLnBrk="1" hangingPunct="1"/>
            <a:r>
              <a:rPr lang="en-US">
                <a:solidFill>
                  <a:srgbClr val="FF0000"/>
                </a:solidFill>
                <a:cs typeface="Times New Roman" pitchFamily="18" charset="0"/>
              </a:rPr>
              <a:t>H</a:t>
            </a:r>
          </a:p>
        </p:txBody>
      </p:sp>
      <p:sp>
        <p:nvSpPr>
          <p:cNvPr id="9" name="TextBox 8"/>
          <p:cNvSpPr txBox="1">
            <a:spLocks noChangeArrowheads="1"/>
          </p:cNvSpPr>
          <p:nvPr/>
        </p:nvSpPr>
        <p:spPr bwMode="auto">
          <a:xfrm>
            <a:off x="8382000" y="2819400"/>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itchFamily="18" charset="0"/>
                <a:cs typeface="Arial" pitchFamily="34" charset="0"/>
              </a:defRPr>
            </a:lvl1pPr>
            <a:lvl2pPr marL="742950" indent="-285750" eaLnBrk="0" hangingPunct="0">
              <a:defRPr sz="2400" i="1">
                <a:solidFill>
                  <a:schemeClr val="tx1"/>
                </a:solidFill>
                <a:latin typeface="Times New Roman" pitchFamily="18" charset="0"/>
                <a:cs typeface="Arial" pitchFamily="34" charset="0"/>
              </a:defRPr>
            </a:lvl2pPr>
            <a:lvl3pPr marL="1143000" indent="-228600" eaLnBrk="0" hangingPunct="0">
              <a:defRPr sz="2400" i="1">
                <a:solidFill>
                  <a:schemeClr val="tx1"/>
                </a:solidFill>
                <a:latin typeface="Times New Roman" pitchFamily="18" charset="0"/>
                <a:cs typeface="Arial" pitchFamily="34" charset="0"/>
              </a:defRPr>
            </a:lvl3pPr>
            <a:lvl4pPr marL="1600200" indent="-228600" eaLnBrk="0" hangingPunct="0">
              <a:defRPr sz="2400" i="1">
                <a:solidFill>
                  <a:schemeClr val="tx1"/>
                </a:solidFill>
                <a:latin typeface="Times New Roman" pitchFamily="18" charset="0"/>
                <a:cs typeface="Arial" pitchFamily="34" charset="0"/>
              </a:defRPr>
            </a:lvl4pPr>
            <a:lvl5pPr marL="2057400" indent="-228600" eaLnBrk="0" hangingPunct="0">
              <a:defRPr sz="2400" i="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i="1">
                <a:solidFill>
                  <a:schemeClr val="tx1"/>
                </a:solidFill>
                <a:latin typeface="Times New Roman" pitchFamily="18" charset="0"/>
                <a:cs typeface="Arial" pitchFamily="34" charset="0"/>
              </a:defRPr>
            </a:lvl9pPr>
          </a:lstStyle>
          <a:p>
            <a:pPr eaLnBrk="1" hangingPunct="1"/>
            <a:r>
              <a:rPr lang="en-US">
                <a:solidFill>
                  <a:srgbClr val="FF0000"/>
                </a:solidFill>
                <a:cs typeface="Times New Roman" pitchFamily="18" charset="0"/>
              </a:rPr>
              <a:t>T</a:t>
            </a:r>
          </a:p>
        </p:txBody>
      </p:sp>
      <p:sp>
        <p:nvSpPr>
          <p:cNvPr id="10" name="TextBox 9"/>
          <p:cNvSpPr txBox="1">
            <a:spLocks noChangeArrowheads="1"/>
          </p:cNvSpPr>
          <p:nvPr/>
        </p:nvSpPr>
        <p:spPr bwMode="auto">
          <a:xfrm>
            <a:off x="8382000" y="4038600"/>
            <a:ext cx="371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itchFamily="18" charset="0"/>
                <a:cs typeface="Arial" pitchFamily="34" charset="0"/>
              </a:defRPr>
            </a:lvl1pPr>
            <a:lvl2pPr marL="742950" indent="-285750" eaLnBrk="0" hangingPunct="0">
              <a:defRPr sz="2400" i="1">
                <a:solidFill>
                  <a:schemeClr val="tx1"/>
                </a:solidFill>
                <a:latin typeface="Times New Roman" pitchFamily="18" charset="0"/>
                <a:cs typeface="Arial" pitchFamily="34" charset="0"/>
              </a:defRPr>
            </a:lvl2pPr>
            <a:lvl3pPr marL="1143000" indent="-228600" eaLnBrk="0" hangingPunct="0">
              <a:defRPr sz="2400" i="1">
                <a:solidFill>
                  <a:schemeClr val="tx1"/>
                </a:solidFill>
                <a:latin typeface="Times New Roman" pitchFamily="18" charset="0"/>
                <a:cs typeface="Arial" pitchFamily="34" charset="0"/>
              </a:defRPr>
            </a:lvl3pPr>
            <a:lvl4pPr marL="1600200" indent="-228600" eaLnBrk="0" hangingPunct="0">
              <a:defRPr sz="2400" i="1">
                <a:solidFill>
                  <a:schemeClr val="tx1"/>
                </a:solidFill>
                <a:latin typeface="Times New Roman" pitchFamily="18" charset="0"/>
                <a:cs typeface="Arial" pitchFamily="34" charset="0"/>
              </a:defRPr>
            </a:lvl4pPr>
            <a:lvl5pPr marL="2057400" indent="-228600" eaLnBrk="0" hangingPunct="0">
              <a:defRPr sz="2400" i="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i="1">
                <a:solidFill>
                  <a:schemeClr val="tx1"/>
                </a:solidFill>
                <a:latin typeface="Times New Roman" pitchFamily="18" charset="0"/>
                <a:cs typeface="Arial" pitchFamily="34" charset="0"/>
              </a:defRPr>
            </a:lvl9pPr>
          </a:lstStyle>
          <a:p>
            <a:pPr eaLnBrk="1" hangingPunct="1"/>
            <a:r>
              <a:rPr lang="en-US" dirty="0">
                <a:solidFill>
                  <a:srgbClr val="FF0000"/>
                </a:solidFill>
                <a:cs typeface="Times New Roman" pitchFamily="18" charset="0"/>
              </a:rPr>
              <a:t>A</a:t>
            </a:r>
          </a:p>
        </p:txBody>
      </p:sp>
      <p:sp>
        <p:nvSpPr>
          <p:cNvPr id="11" name="TextBox 10"/>
          <p:cNvSpPr txBox="1">
            <a:spLocks noChangeArrowheads="1"/>
          </p:cNvSpPr>
          <p:nvPr/>
        </p:nvSpPr>
        <p:spPr bwMode="auto">
          <a:xfrm>
            <a:off x="8382000" y="4572000"/>
            <a:ext cx="371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itchFamily="18" charset="0"/>
                <a:cs typeface="Arial" pitchFamily="34" charset="0"/>
              </a:defRPr>
            </a:lvl1pPr>
            <a:lvl2pPr marL="742950" indent="-285750" eaLnBrk="0" hangingPunct="0">
              <a:defRPr sz="2400" i="1">
                <a:solidFill>
                  <a:schemeClr val="tx1"/>
                </a:solidFill>
                <a:latin typeface="Times New Roman" pitchFamily="18" charset="0"/>
                <a:cs typeface="Arial" pitchFamily="34" charset="0"/>
              </a:defRPr>
            </a:lvl2pPr>
            <a:lvl3pPr marL="1143000" indent="-228600" eaLnBrk="0" hangingPunct="0">
              <a:defRPr sz="2400" i="1">
                <a:solidFill>
                  <a:schemeClr val="tx1"/>
                </a:solidFill>
                <a:latin typeface="Times New Roman" pitchFamily="18" charset="0"/>
                <a:cs typeface="Arial" pitchFamily="34" charset="0"/>
              </a:defRPr>
            </a:lvl3pPr>
            <a:lvl4pPr marL="1600200" indent="-228600" eaLnBrk="0" hangingPunct="0">
              <a:defRPr sz="2400" i="1">
                <a:solidFill>
                  <a:schemeClr val="tx1"/>
                </a:solidFill>
                <a:latin typeface="Times New Roman" pitchFamily="18" charset="0"/>
                <a:cs typeface="Arial" pitchFamily="34" charset="0"/>
              </a:defRPr>
            </a:lvl4pPr>
            <a:lvl5pPr marL="2057400" indent="-228600" eaLnBrk="0" hangingPunct="0">
              <a:defRPr sz="2400" i="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i="1">
                <a:solidFill>
                  <a:schemeClr val="tx1"/>
                </a:solidFill>
                <a:latin typeface="Times New Roman" pitchFamily="18" charset="0"/>
                <a:cs typeface="Arial" pitchFamily="34" charset="0"/>
              </a:defRPr>
            </a:lvl9pPr>
          </a:lstStyle>
          <a:p>
            <a:pPr eaLnBrk="1" hangingPunct="1"/>
            <a:r>
              <a:rPr lang="en-US" dirty="0">
                <a:solidFill>
                  <a:srgbClr val="FF0000"/>
                </a:solidFill>
                <a:cs typeface="Times New Roman" pitchFamily="18" charset="0"/>
              </a:rPr>
              <a:t>B</a:t>
            </a:r>
          </a:p>
        </p:txBody>
      </p:sp>
    </p:spTree>
    <p:extLst>
      <p:ext uri="{BB962C8B-B14F-4D97-AF65-F5344CB8AC3E}">
        <p14:creationId xmlns:p14="http://schemas.microsoft.com/office/powerpoint/2010/main" val="38487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Hypothesis Test of m with unknown s</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3" name="Content Placeholder 2"/>
          <p:cNvSpPr txBox="1">
            <a:spLocks/>
          </p:cNvSpPr>
          <p:nvPr/>
        </p:nvSpPr>
        <p:spPr>
          <a:xfrm>
            <a:off x="381000" y="1412875"/>
            <a:ext cx="8382000" cy="221138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Tx/>
              <a:buNone/>
            </a:pPr>
            <a:r>
              <a:rPr lang="en-US" sz="2400" dirty="0" smtClean="0">
                <a:latin typeface="Times New Roman" pitchFamily="18" charset="0"/>
                <a:cs typeface="Times New Roman" pitchFamily="18" charset="0"/>
              </a:rPr>
              <a:t>The U.S. Farmers’ Production Company (USFPC) builds large harvesters.  For a harvester to be properly balanced when operating, a 25-pound plate is installed on its side.  The machine that produces these plates is set to yield plates that average 25 pounds.  The distribution of plates produced from the machine is normal.  However, the shop supervisor is worried that the machine is out of adjustment and is producing plates that do not average 25 pounds.  To test this, he randomly selects 20 of the plates from the day before and weighs them.</a:t>
            </a:r>
          </a:p>
          <a:p>
            <a:pPr algn="just">
              <a:buFontTx/>
              <a:buNone/>
            </a:pPr>
            <a:endParaRPr lang="en-US" sz="2400" dirty="0">
              <a:solidFill>
                <a:srgbClr val="FF0000"/>
              </a:solidFill>
              <a:latin typeface="Times New Roman" pitchFamily="18" charset="0"/>
              <a:cs typeface="Times New Roman" pitchFamily="18" charset="0"/>
            </a:endParaRPr>
          </a:p>
          <a:p>
            <a:pPr algn="just">
              <a:buFontTx/>
              <a:buNone/>
            </a:pPr>
            <a:r>
              <a:rPr lang="en-US" sz="2400" dirty="0" smtClean="0">
                <a:solidFill>
                  <a:srgbClr val="FF0000"/>
                </a:solidFill>
                <a:latin typeface="Times New Roman" pitchFamily="18" charset="0"/>
                <a:cs typeface="Times New Roman" pitchFamily="18" charset="0"/>
              </a:rPr>
              <a:t>Use – T stat  &amp; </a:t>
            </a:r>
            <a:r>
              <a:rPr lang="en-US" sz="2400" dirty="0" err="1" smtClean="0">
                <a:solidFill>
                  <a:srgbClr val="FF0000"/>
                </a:solidFill>
                <a:latin typeface="Times New Roman" pitchFamily="18" charset="0"/>
                <a:cs typeface="Times New Roman" pitchFamily="18" charset="0"/>
              </a:rPr>
              <a:t>df</a:t>
            </a:r>
            <a:r>
              <a:rPr lang="en-US" sz="2400" dirty="0" smtClean="0">
                <a:solidFill>
                  <a:srgbClr val="FF0000"/>
                </a:solidFill>
                <a:latin typeface="Times New Roman" pitchFamily="18" charset="0"/>
                <a:cs typeface="Times New Roman" pitchFamily="18" charset="0"/>
              </a:rPr>
              <a:t> = n-1</a:t>
            </a:r>
            <a:endParaRPr lang="en-US" sz="2400"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Hypothesis Test of m with unknown s</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3" name="Content Placeholder 2"/>
          <p:cNvSpPr txBox="1">
            <a:spLocks/>
          </p:cNvSpPr>
          <p:nvPr/>
        </p:nvSpPr>
        <p:spPr>
          <a:xfrm>
            <a:off x="381000" y="608012"/>
            <a:ext cx="8382000" cy="221138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smtClean="0">
                <a:latin typeface="Times New Roman" pitchFamily="18" charset="0"/>
                <a:cs typeface="Times New Roman" pitchFamily="18" charset="0"/>
              </a:rPr>
              <a:t>1 – Establish the null and alternative hypotheses</a:t>
            </a:r>
          </a:p>
          <a:p>
            <a:pPr lvl="1" algn="l"/>
            <a:r>
              <a:rPr lang="en-US" sz="2000" dirty="0" smtClean="0">
                <a:latin typeface="Times New Roman" pitchFamily="18" charset="0"/>
                <a:cs typeface="Times New Roman" pitchFamily="18" charset="0"/>
              </a:rPr>
              <a:t>H</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m=25 pounds (where m = mean weight of all plates)</a:t>
            </a:r>
          </a:p>
          <a:p>
            <a:pPr lvl="1" algn="l"/>
            <a:r>
              <a:rPr lang="en-US" sz="2000" dirty="0" smtClean="0">
                <a:latin typeface="Times New Roman" pitchFamily="18" charset="0"/>
                <a:cs typeface="Times New Roman" pitchFamily="18" charset="0"/>
              </a:rPr>
              <a:t>H</a:t>
            </a:r>
            <a:r>
              <a:rPr lang="en-US" sz="2000" baseline="-25000"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m≠25</a:t>
            </a:r>
          </a:p>
          <a:p>
            <a:pPr algn="l"/>
            <a:r>
              <a:rPr lang="en-US" sz="2400" dirty="0" smtClean="0">
                <a:latin typeface="Times New Roman" pitchFamily="18" charset="0"/>
                <a:cs typeface="Times New Roman" pitchFamily="18" charset="0"/>
              </a:rPr>
              <a:t>2 – Determine the appropriate statistical test</a:t>
            </a:r>
          </a:p>
          <a:p>
            <a:pPr lvl="1" algn="l"/>
            <a:r>
              <a:rPr lang="en-US" sz="2000" dirty="0" smtClean="0">
                <a:latin typeface="Times New Roman" pitchFamily="18" charset="0"/>
                <a:cs typeface="Times New Roman" pitchFamily="18" charset="0"/>
              </a:rPr>
              <a:t>Recall from chapter 8, the conditions for the t-distribution:</a:t>
            </a:r>
          </a:p>
          <a:p>
            <a:pPr lvl="2" algn="l"/>
            <a:r>
              <a:rPr lang="en-US" sz="1800" dirty="0" smtClean="0">
                <a:latin typeface="Times New Roman" pitchFamily="18" charset="0"/>
                <a:cs typeface="Times New Roman" pitchFamily="18" charset="0"/>
              </a:rPr>
              <a:t>The sample was randomly selection from the population (as stated in the problem)</a:t>
            </a:r>
          </a:p>
          <a:p>
            <a:pPr lvl="2" algn="l"/>
            <a:r>
              <a:rPr lang="en-US" sz="1800" dirty="0" smtClean="0">
                <a:latin typeface="Times New Roman" pitchFamily="18" charset="0"/>
                <a:cs typeface="Times New Roman" pitchFamily="18" charset="0"/>
                <a:sym typeface="Symbol" pitchFamily="18" charset="2"/>
              </a:rPr>
              <a:t>The sample standard deviation (s) is </a:t>
            </a:r>
            <a:r>
              <a:rPr lang="en-US" sz="1800" u="sng" dirty="0" smtClean="0">
                <a:latin typeface="Times New Roman" pitchFamily="18" charset="0"/>
                <a:cs typeface="Times New Roman" pitchFamily="18" charset="0"/>
                <a:sym typeface="Symbol" pitchFamily="18" charset="2"/>
              </a:rPr>
              <a:t>unknown</a:t>
            </a:r>
          </a:p>
          <a:p>
            <a:pPr lvl="2" algn="l"/>
            <a:r>
              <a:rPr lang="en-US" sz="1800" dirty="0" smtClean="0">
                <a:latin typeface="Times New Roman" pitchFamily="18" charset="0"/>
                <a:cs typeface="Times New Roman" pitchFamily="18" charset="0"/>
                <a:sym typeface="Symbol" pitchFamily="18" charset="2"/>
              </a:rPr>
              <a:t>One of these conditions are met:</a:t>
            </a:r>
          </a:p>
          <a:p>
            <a:pPr lvl="3" algn="l"/>
            <a:r>
              <a:rPr lang="en-US" sz="1800" dirty="0">
                <a:latin typeface="Times New Roman" pitchFamily="18" charset="0"/>
                <a:cs typeface="Times New Roman" pitchFamily="18" charset="0"/>
                <a:sym typeface="Symbol" pitchFamily="18" charset="2"/>
              </a:rPr>
              <a:t>The sample size (n) is at least 30 OR</a:t>
            </a:r>
          </a:p>
          <a:p>
            <a:pPr lvl="3" algn="l"/>
            <a:r>
              <a:rPr lang="en-US" sz="1800" dirty="0" smtClean="0">
                <a:latin typeface="Times New Roman" pitchFamily="18" charset="0"/>
                <a:cs typeface="Times New Roman" pitchFamily="18" charset="0"/>
                <a:sym typeface="Symbol" pitchFamily="18" charset="2"/>
              </a:rPr>
              <a:t>the underlying distribution is normal</a:t>
            </a:r>
          </a:p>
          <a:p>
            <a:pPr lvl="1" algn="l"/>
            <a:r>
              <a:rPr lang="en-US" sz="2000" dirty="0" smtClean="0">
                <a:latin typeface="Times New Roman" pitchFamily="18" charset="0"/>
                <a:cs typeface="Times New Roman" pitchFamily="18" charset="0"/>
              </a:rPr>
              <a:t>These conditions are met!</a:t>
            </a:r>
          </a:p>
          <a:p>
            <a:pPr lvl="1" algn="l"/>
            <a:r>
              <a:rPr lang="en-US" sz="2000" dirty="0" smtClean="0">
                <a:latin typeface="Times New Roman" pitchFamily="18" charset="0"/>
                <a:cs typeface="Times New Roman" pitchFamily="18" charset="0"/>
              </a:rPr>
              <a:t>The degrees of freedom are n-1 = 20-1 = 19 in this example</a:t>
            </a:r>
            <a:endParaRPr lang="en-US" sz="2000" dirty="0" smtClean="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92103511"/>
              </p:ext>
            </p:extLst>
          </p:nvPr>
        </p:nvGraphicFramePr>
        <p:xfrm>
          <a:off x="3581400" y="5410200"/>
          <a:ext cx="2330450" cy="1066800"/>
        </p:xfrm>
        <a:graphic>
          <a:graphicData uri="http://schemas.openxmlformats.org/presentationml/2006/ole">
            <mc:AlternateContent xmlns:mc="http://schemas.openxmlformats.org/markup-compatibility/2006">
              <mc:Choice xmlns:v="urn:schemas-microsoft-com:vml" Requires="v">
                <p:oleObj spid="_x0000_s10372" name="Equation" r:id="rId3" imgW="1866600" imgH="850680" progId="Equation.3">
                  <p:embed/>
                </p:oleObj>
              </mc:Choice>
              <mc:Fallback>
                <p:oleObj name="Equation" r:id="rId3" imgW="1866600" imgH="850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5410200"/>
                        <a:ext cx="2330450" cy="1066800"/>
                      </a:xfrm>
                      <a:prstGeom prst="rect">
                        <a:avLst/>
                      </a:prstGeom>
                      <a:noFill/>
                      <a:ln w="57150">
                        <a:solidFill>
                          <a:srgbClr val="F6BF69"/>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38487422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Hypothesis Test of m with unknown s</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3" name="Content Placeholder 2"/>
          <p:cNvSpPr txBox="1">
            <a:spLocks/>
          </p:cNvSpPr>
          <p:nvPr/>
        </p:nvSpPr>
        <p:spPr>
          <a:xfrm>
            <a:off x="381000" y="1412875"/>
            <a:ext cx="8382000" cy="221138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smtClean="0">
                <a:latin typeface="Times New Roman" pitchFamily="18" charset="0"/>
                <a:cs typeface="Times New Roman" pitchFamily="18" charset="0"/>
              </a:rPr>
              <a:t>3 – Set a, the type I error rate / significance level</a:t>
            </a:r>
          </a:p>
          <a:p>
            <a:pPr lvl="1" algn="l"/>
            <a:r>
              <a:rPr lang="en-US" sz="2000" dirty="0" smtClean="0">
                <a:latin typeface="Times New Roman" pitchFamily="18" charset="0"/>
                <a:cs typeface="Times New Roman" pitchFamily="18" charset="0"/>
              </a:rPr>
              <a:t>Set a = 0.05 (the common default)</a:t>
            </a:r>
          </a:p>
          <a:p>
            <a:pPr algn="l"/>
            <a:r>
              <a:rPr lang="en-US" sz="2400" dirty="0" smtClean="0">
                <a:latin typeface="Times New Roman" pitchFamily="18" charset="0"/>
                <a:cs typeface="Times New Roman" pitchFamily="18" charset="0"/>
              </a:rPr>
              <a:t>4 – Establish the decision rule</a:t>
            </a:r>
          </a:p>
          <a:p>
            <a:pPr lvl="1" algn="l"/>
            <a:r>
              <a:rPr lang="en-US" sz="2000" dirty="0" smtClean="0">
                <a:latin typeface="Times New Roman" pitchFamily="18" charset="0"/>
                <a:cs typeface="Times New Roman" pitchFamily="18" charset="0"/>
              </a:rPr>
              <a:t>Using the critical value method, we will reject the null if</a:t>
            </a:r>
          </a:p>
          <a:p>
            <a:pPr lvl="1" algn="l"/>
            <a:endParaRPr lang="en-US" sz="2000" dirty="0" smtClean="0">
              <a:latin typeface="Times New Roman" pitchFamily="18" charset="0"/>
              <a:cs typeface="Times New Roman" pitchFamily="18" charset="0"/>
            </a:endParaRPr>
          </a:p>
          <a:p>
            <a:pPr lvl="1" algn="l">
              <a:buFontTx/>
              <a:buNone/>
            </a:pPr>
            <a:r>
              <a:rPr lang="en-US" sz="2000" dirty="0" smtClean="0">
                <a:latin typeface="Times New Roman" pitchFamily="18" charset="0"/>
                <a:cs typeface="Times New Roman" pitchFamily="18" charset="0"/>
              </a:rPr>
              <a:t>	or </a:t>
            </a:r>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c</a:t>
            </a:r>
            <a:r>
              <a:rPr lang="en-US" sz="2000"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±2.093</a:t>
            </a:r>
          </a:p>
          <a:p>
            <a:pPr algn="l"/>
            <a:r>
              <a:rPr lang="en-US" sz="2400" dirty="0" smtClean="0">
                <a:latin typeface="Times New Roman" pitchFamily="18" charset="0"/>
                <a:cs typeface="Times New Roman" pitchFamily="18" charset="0"/>
              </a:rPr>
              <a:t>5 – Gather sample data</a:t>
            </a:r>
          </a:p>
          <a:p>
            <a:pPr lvl="1" algn="l"/>
            <a:r>
              <a:rPr lang="en-US" sz="2000" dirty="0" smtClean="0">
                <a:latin typeface="Times New Roman" pitchFamily="18" charset="0"/>
                <a:cs typeface="Times New Roman" pitchFamily="18" charset="0"/>
              </a:rPr>
              <a:t>From the sample data, x-bar = 25.51 and s = 2.1933</a:t>
            </a:r>
          </a:p>
          <a:p>
            <a:pPr algn="l"/>
            <a:r>
              <a:rPr lang="en-US" sz="2400" dirty="0" smtClean="0">
                <a:latin typeface="Times New Roman" pitchFamily="18" charset="0"/>
                <a:cs typeface="Times New Roman" pitchFamily="18" charset="0"/>
              </a:rPr>
              <a:t>6 – Analyze the data</a:t>
            </a:r>
          </a:p>
          <a:p>
            <a:pPr algn="l"/>
            <a:endParaRPr lang="en-US" sz="2400" dirty="0" smtClean="0">
              <a:latin typeface="Times New Roman" pitchFamily="18" charset="0"/>
              <a:cs typeface="Times New Roman" pitchFamily="18" charset="0"/>
            </a:endParaRPr>
          </a:p>
          <a:p>
            <a:pPr algn="l">
              <a:buFontTx/>
              <a:buNone/>
            </a:pPr>
            <a:endParaRPr lang="en-US" sz="2400" dirty="0" smtClean="0">
              <a:latin typeface="Times New Roman" pitchFamily="18" charset="0"/>
              <a:cs typeface="Times New Roman" pitchFamily="18" charset="0"/>
            </a:endParaRPr>
          </a:p>
          <a:p>
            <a:pPr algn="l"/>
            <a:endParaRPr lang="en-US" sz="2400" dirty="0" smtClean="0">
              <a:latin typeface="Times New Roman" pitchFamily="18" charset="0"/>
              <a:cs typeface="Times New Roman" pitchFamily="18" charset="0"/>
            </a:endParaRPr>
          </a:p>
        </p:txBody>
      </p:sp>
      <p:graphicFrame>
        <p:nvGraphicFramePr>
          <p:cNvPr id="4" name="Object 2"/>
          <p:cNvGraphicFramePr>
            <a:graphicFrameLocks noChangeAspect="1"/>
          </p:cNvGraphicFramePr>
          <p:nvPr>
            <p:extLst>
              <p:ext uri="{D42A27DB-BD31-4B8C-83A1-F6EECF244321}">
                <p14:modId xmlns:p14="http://schemas.microsoft.com/office/powerpoint/2010/main" val="4236237227"/>
              </p:ext>
            </p:extLst>
          </p:nvPr>
        </p:nvGraphicFramePr>
        <p:xfrm>
          <a:off x="1816100" y="3048000"/>
          <a:ext cx="5354638" cy="490538"/>
        </p:xfrm>
        <a:graphic>
          <a:graphicData uri="http://schemas.openxmlformats.org/presentationml/2006/ole">
            <mc:AlternateContent xmlns:mc="http://schemas.openxmlformats.org/markup-compatibility/2006">
              <mc:Choice xmlns:v="urn:schemas-microsoft-com:vml" Requires="v">
                <p:oleObj spid="_x0000_s11526" name="Equation" r:id="rId3" imgW="2768400" imgH="253800" progId="Equation.3">
                  <p:embed/>
                </p:oleObj>
              </mc:Choice>
              <mc:Fallback>
                <p:oleObj name="Equation" r:id="rId3" imgW="276840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100" y="3048000"/>
                        <a:ext cx="5354638"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10718002"/>
              </p:ext>
            </p:extLst>
          </p:nvPr>
        </p:nvGraphicFramePr>
        <p:xfrm>
          <a:off x="1676400" y="5257800"/>
          <a:ext cx="6019800" cy="1114425"/>
        </p:xfrm>
        <a:graphic>
          <a:graphicData uri="http://schemas.openxmlformats.org/presentationml/2006/ole">
            <mc:AlternateContent xmlns:mc="http://schemas.openxmlformats.org/markup-compatibility/2006">
              <mc:Choice xmlns:v="urn:schemas-microsoft-com:vml" Requires="v">
                <p:oleObj spid="_x0000_s11527" name="Equation" r:id="rId5" imgW="5029200" imgH="927000" progId="Equation.3">
                  <p:embed/>
                </p:oleObj>
              </mc:Choice>
              <mc:Fallback>
                <p:oleObj name="Equation" r:id="rId5" imgW="5029200" imgH="927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257800"/>
                        <a:ext cx="6019800" cy="1114425"/>
                      </a:xfrm>
                      <a:prstGeom prst="rect">
                        <a:avLst/>
                      </a:prstGeom>
                      <a:noFill/>
                      <a:ln w="57150">
                        <a:solidFill>
                          <a:srgbClr val="F6BF69"/>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3848742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143000"/>
            <a:ext cx="8382000" cy="437832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smtClean="0">
                <a:solidFill>
                  <a:schemeClr val="tx2">
                    <a:lumMod val="60000"/>
                    <a:lumOff val="40000"/>
                  </a:schemeClr>
                </a:solidFill>
                <a:latin typeface="Times New Roman" pitchFamily="18" charset="0"/>
                <a:cs typeface="Times New Roman" pitchFamily="18" charset="0"/>
              </a:rPr>
              <a:t>1.	Research Hypothesis</a:t>
            </a:r>
          </a:p>
          <a:p>
            <a:pPr lvl="1" algn="l"/>
            <a:r>
              <a:rPr lang="en-US" sz="2400" dirty="0" smtClean="0">
                <a:solidFill>
                  <a:schemeClr val="tx1"/>
                </a:solidFill>
                <a:latin typeface="Times New Roman" pitchFamily="18" charset="0"/>
                <a:cs typeface="Times New Roman" pitchFamily="18" charset="0"/>
              </a:rPr>
              <a:t>a statement of what the researcher believes will be the outcome of an experiment or a study.</a:t>
            </a:r>
            <a:endParaRPr lang="en-US" sz="2400" dirty="0" smtClean="0">
              <a:solidFill>
                <a:schemeClr val="tx2">
                  <a:lumMod val="60000"/>
                  <a:lumOff val="40000"/>
                </a:schemeClr>
              </a:solidFill>
              <a:latin typeface="Times New Roman" pitchFamily="18" charset="0"/>
              <a:cs typeface="Times New Roman" pitchFamily="18" charset="0"/>
            </a:endParaRPr>
          </a:p>
          <a:p>
            <a:pPr algn="l"/>
            <a:r>
              <a:rPr lang="en-US" sz="2400" dirty="0" smtClean="0">
                <a:solidFill>
                  <a:schemeClr val="tx2">
                    <a:lumMod val="60000"/>
                    <a:lumOff val="40000"/>
                  </a:schemeClr>
                </a:solidFill>
                <a:latin typeface="Times New Roman" pitchFamily="18" charset="0"/>
                <a:cs typeface="Times New Roman" pitchFamily="18" charset="0"/>
              </a:rPr>
              <a:t>2.	Statistical Hypotheses</a:t>
            </a:r>
          </a:p>
          <a:p>
            <a:pPr lvl="1" algn="l"/>
            <a:r>
              <a:rPr lang="en-US" sz="2400" dirty="0" smtClean="0">
                <a:solidFill>
                  <a:schemeClr val="tx1"/>
                </a:solidFill>
                <a:latin typeface="Times New Roman" pitchFamily="18" charset="0"/>
                <a:cs typeface="Times New Roman" pitchFamily="18" charset="0"/>
              </a:rPr>
              <a:t>a more formal structure derived from the scientific method.</a:t>
            </a:r>
          </a:p>
          <a:p>
            <a:pPr lvl="1" algn="l"/>
            <a:r>
              <a:rPr lang="en-US" sz="2400" dirty="0" smtClean="0">
                <a:solidFill>
                  <a:schemeClr val="tx1"/>
                </a:solidFill>
                <a:latin typeface="Times New Roman" pitchFamily="18" charset="0"/>
                <a:cs typeface="Times New Roman" pitchFamily="18" charset="0"/>
              </a:rPr>
              <a:t>Composed of two parts</a:t>
            </a:r>
          </a:p>
          <a:p>
            <a:pPr lvl="2" algn="l"/>
            <a:r>
              <a:rPr lang="en-US" sz="2000" dirty="0" smtClean="0">
                <a:solidFill>
                  <a:schemeClr val="tx1"/>
                </a:solidFill>
                <a:latin typeface="Times New Roman" pitchFamily="18" charset="0"/>
                <a:cs typeface="Times New Roman" pitchFamily="18" charset="0"/>
              </a:rPr>
              <a:t>Null hypothesis (H</a:t>
            </a:r>
            <a:r>
              <a:rPr lang="en-US" sz="2000" baseline="-25000" dirty="0" smtClean="0">
                <a:solidFill>
                  <a:schemeClr val="tx1"/>
                </a:solidFill>
                <a:latin typeface="Times New Roman" pitchFamily="18" charset="0"/>
                <a:cs typeface="Times New Roman" pitchFamily="18" charset="0"/>
              </a:rPr>
              <a:t>o</a:t>
            </a:r>
            <a:r>
              <a:rPr lang="en-US" sz="2000" dirty="0" smtClean="0">
                <a:solidFill>
                  <a:schemeClr val="tx1"/>
                </a:solidFill>
                <a:latin typeface="Times New Roman" pitchFamily="18" charset="0"/>
                <a:cs typeface="Times New Roman" pitchFamily="18" charset="0"/>
              </a:rPr>
              <a:t>) – the assumed value of the parameter if there is no effect/impact.  We will conclude that this could be true </a:t>
            </a:r>
            <a:r>
              <a:rPr lang="en-US" sz="2000" u="sng" dirty="0" smtClean="0">
                <a:solidFill>
                  <a:schemeClr val="tx1"/>
                </a:solidFill>
                <a:latin typeface="Times New Roman" pitchFamily="18" charset="0"/>
                <a:cs typeface="Times New Roman" pitchFamily="18" charset="0"/>
              </a:rPr>
              <a:t>unless</a:t>
            </a:r>
            <a:r>
              <a:rPr lang="en-US" sz="2000" dirty="0" smtClean="0">
                <a:solidFill>
                  <a:schemeClr val="tx1"/>
                </a:solidFill>
                <a:latin typeface="Times New Roman" pitchFamily="18" charset="0"/>
                <a:cs typeface="Times New Roman" pitchFamily="18" charset="0"/>
              </a:rPr>
              <a:t> there is a small chance of getting a sample statistic (mean/proportion/variance) as extreme or more extreme than from the data (small p-value).</a:t>
            </a:r>
          </a:p>
          <a:p>
            <a:pPr lvl="2" algn="l"/>
            <a:r>
              <a:rPr lang="en-US" sz="2000" dirty="0" smtClean="0">
                <a:solidFill>
                  <a:schemeClr val="tx1"/>
                </a:solidFill>
                <a:latin typeface="Times New Roman" pitchFamily="18" charset="0"/>
                <a:cs typeface="Times New Roman" pitchFamily="18" charset="0"/>
              </a:rPr>
              <a:t>Alternative hypothesis (H</a:t>
            </a:r>
            <a:r>
              <a:rPr lang="en-US" sz="2000" baseline="-25000" dirty="0" smtClean="0">
                <a:solidFill>
                  <a:schemeClr val="tx1"/>
                </a:solidFill>
                <a:latin typeface="Times New Roman" pitchFamily="18" charset="0"/>
                <a:cs typeface="Times New Roman" pitchFamily="18" charset="0"/>
              </a:rPr>
              <a:t>a</a:t>
            </a:r>
            <a:r>
              <a:rPr lang="en-US" sz="2000" dirty="0" smtClean="0">
                <a:solidFill>
                  <a:schemeClr val="tx1"/>
                </a:solidFill>
                <a:latin typeface="Times New Roman" pitchFamily="18" charset="0"/>
                <a:cs typeface="Times New Roman" pitchFamily="18" charset="0"/>
              </a:rPr>
              <a:t>) – a statement of whether the true population parameter is higher, lower, or not equal to that hypothesized in the null hypothesis.</a:t>
            </a:r>
            <a:endParaRPr lang="en-US" sz="2000" dirty="0" smtClean="0">
              <a:solidFill>
                <a:schemeClr val="tx1"/>
              </a:solidFill>
              <a:latin typeface="Times New Roman" pitchFamily="18" charset="0"/>
              <a:cs typeface="Times New Roman" pitchFamily="18" charset="0"/>
            </a:endParaRPr>
          </a:p>
        </p:txBody>
      </p:sp>
      <p:sp>
        <p:nvSpPr>
          <p:cNvPr id="3" name="Title 3"/>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Types of Hypotheses</a:t>
            </a:r>
            <a:endParaRPr lang="en-US" dirty="0" smtClean="0">
              <a:solidFill>
                <a:schemeClr val="tx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Hypothesis Test of m with unknown s</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3" name="Content Placeholder 2"/>
          <p:cNvSpPr txBox="1">
            <a:spLocks/>
          </p:cNvSpPr>
          <p:nvPr/>
        </p:nvSpPr>
        <p:spPr>
          <a:xfrm>
            <a:off x="381000" y="1412875"/>
            <a:ext cx="8382000" cy="221138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dirty="0" smtClean="0">
                <a:latin typeface="Times New Roman" pitchFamily="18" charset="0"/>
                <a:cs typeface="Times New Roman" pitchFamily="18" charset="0"/>
              </a:rPr>
              <a:t>7 – Reach a statistical conclusion</a:t>
            </a:r>
          </a:p>
          <a:p>
            <a:pPr lvl="1" algn="l"/>
            <a:r>
              <a:rPr lang="en-US" dirty="0" smtClean="0">
                <a:latin typeface="Times New Roman" pitchFamily="18" charset="0"/>
                <a:cs typeface="Times New Roman" pitchFamily="18" charset="0"/>
              </a:rPr>
              <a:t>Since |t| = 1.04 &lt; </a:t>
            </a:r>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c</a:t>
            </a:r>
            <a:r>
              <a:rPr lang="en-US" dirty="0" smtClean="0">
                <a:latin typeface="Times New Roman" pitchFamily="18" charset="0"/>
                <a:cs typeface="Times New Roman" pitchFamily="18" charset="0"/>
              </a:rPr>
              <a:t> = 2.093, do not reject H</a:t>
            </a:r>
            <a:r>
              <a:rPr lang="en-US" baseline="-25000" dirty="0" smtClean="0">
                <a:latin typeface="Times New Roman" pitchFamily="18" charset="0"/>
                <a:cs typeface="Times New Roman" pitchFamily="18" charset="0"/>
              </a:rPr>
              <a:t>0</a:t>
            </a:r>
          </a:p>
          <a:p>
            <a:pPr algn="l"/>
            <a:r>
              <a:rPr lang="en-US" sz="2800" dirty="0" smtClean="0">
                <a:latin typeface="Times New Roman" pitchFamily="18" charset="0"/>
                <a:cs typeface="Times New Roman" pitchFamily="18" charset="0"/>
              </a:rPr>
              <a:t>8 – Make a business decision</a:t>
            </a:r>
          </a:p>
          <a:p>
            <a:pPr lvl="1" algn="l"/>
            <a:r>
              <a:rPr lang="en-US" dirty="0" smtClean="0">
                <a:latin typeface="Times New Roman" pitchFamily="18" charset="0"/>
                <a:cs typeface="Times New Roman" pitchFamily="18" charset="0"/>
              </a:rPr>
              <a:t>There is not enough evidence to show that the plates are different from 25 pounds.  (Note: Is this because the true population mean is close to 25 pounds, or is there a large chance that we have suffered from a Type II error?  Good question – more on calculating type II error rates later.)</a:t>
            </a:r>
          </a:p>
          <a:p>
            <a:pPr algn="l"/>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Hypothesis Test of p</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3" name="Content Placeholder 2"/>
          <p:cNvSpPr txBox="1">
            <a:spLocks/>
          </p:cNvSpPr>
          <p:nvPr/>
        </p:nvSpPr>
        <p:spPr>
          <a:xfrm>
            <a:off x="381000" y="1371600"/>
            <a:ext cx="8382000" cy="4419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FontTx/>
              <a:buNone/>
            </a:pPr>
            <a:r>
              <a:rPr lang="en-US" dirty="0" smtClean="0">
                <a:latin typeface="Times New Roman" pitchFamily="18" charset="0"/>
                <a:cs typeface="Times New Roman" pitchFamily="18" charset="0"/>
              </a:rPr>
              <a:t>Suppose a company held 26% of market share for several years.  Due to a massive marketing effort and improved product quality, company officials believe that the market share has increased, and they want to prove it statistically.  In a random sample of 140 users, 48 used their product.  Does this present evidence that their market share has increased?  Test it at the 5% level of significance.</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Hypothesis Test of p</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3" name="Content Placeholder 2"/>
          <p:cNvSpPr txBox="1">
            <a:spLocks/>
          </p:cNvSpPr>
          <p:nvPr/>
        </p:nvSpPr>
        <p:spPr>
          <a:xfrm>
            <a:off x="381000" y="760412"/>
            <a:ext cx="8382000" cy="221138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dirty="0" smtClean="0">
                <a:latin typeface="Times New Roman" pitchFamily="18" charset="0"/>
                <a:cs typeface="Times New Roman" pitchFamily="18" charset="0"/>
              </a:rPr>
              <a:t>1 – Establish the null and alternative hypotheses</a:t>
            </a:r>
          </a:p>
          <a:p>
            <a:pPr lvl="1" algn="l"/>
            <a:r>
              <a:rPr lang="en-US" sz="2400" dirty="0" smtClean="0">
                <a:latin typeface="Times New Roman" pitchFamily="18" charset="0"/>
                <a:cs typeface="Times New Roman" pitchFamily="18" charset="0"/>
              </a:rPr>
              <a:t>H</a:t>
            </a:r>
            <a:r>
              <a:rPr lang="en-US" sz="2400" baseline="-25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 p = 0.26 vs. H</a:t>
            </a:r>
            <a:r>
              <a:rPr lang="en-US" sz="2400" baseline="-25000"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p &gt; 0.26</a:t>
            </a:r>
          </a:p>
          <a:p>
            <a:pPr algn="l"/>
            <a:r>
              <a:rPr lang="en-US" sz="2800" dirty="0" smtClean="0">
                <a:latin typeface="Times New Roman" pitchFamily="18" charset="0"/>
                <a:cs typeface="Times New Roman" pitchFamily="18" charset="0"/>
              </a:rPr>
              <a:t>2 – Determine the appropriate statistical test</a:t>
            </a:r>
          </a:p>
          <a:p>
            <a:pPr lvl="1" algn="l"/>
            <a:r>
              <a:rPr lang="en-US" sz="2400" dirty="0" smtClean="0">
                <a:latin typeface="Times New Roman" pitchFamily="18" charset="0"/>
                <a:cs typeface="Times New Roman" pitchFamily="18" charset="0"/>
              </a:rPr>
              <a:t>Z-test for proportions:</a:t>
            </a:r>
          </a:p>
          <a:p>
            <a:pPr lvl="1" algn="l"/>
            <a:endParaRPr lang="en-US" sz="2400" dirty="0" smtClean="0">
              <a:latin typeface="Times New Roman" pitchFamily="18" charset="0"/>
              <a:cs typeface="Times New Roman" pitchFamily="18" charset="0"/>
            </a:endParaRPr>
          </a:p>
          <a:p>
            <a:pPr lvl="1" algn="l"/>
            <a:endParaRPr lang="en-US" sz="2400" dirty="0" smtClean="0">
              <a:latin typeface="Times New Roman" pitchFamily="18" charset="0"/>
              <a:cs typeface="Times New Roman" pitchFamily="18" charset="0"/>
            </a:endParaRPr>
          </a:p>
          <a:p>
            <a:pPr lvl="1" algn="l"/>
            <a:endParaRPr lang="en-US" sz="2400" dirty="0" smtClean="0">
              <a:latin typeface="Times New Roman" pitchFamily="18" charset="0"/>
              <a:cs typeface="Times New Roman" pitchFamily="18" charset="0"/>
            </a:endParaRPr>
          </a:p>
          <a:p>
            <a:pPr lvl="1" algn="l"/>
            <a:r>
              <a:rPr lang="en-US" sz="2400" dirty="0" smtClean="0">
                <a:latin typeface="Times New Roman" pitchFamily="18" charset="0"/>
                <a:cs typeface="Times New Roman" pitchFamily="18" charset="0"/>
              </a:rPr>
              <a:t>Appropriate if the following two conditions are met:</a:t>
            </a:r>
          </a:p>
          <a:p>
            <a:pPr lvl="2" algn="l"/>
            <a:r>
              <a:rPr lang="en-US" sz="2000" dirty="0" smtClean="0">
                <a:latin typeface="Times New Roman" pitchFamily="18" charset="0"/>
                <a:cs typeface="Times New Roman" pitchFamily="18" charset="0"/>
              </a:rPr>
              <a:t>The sample was randomly selected from the population</a:t>
            </a:r>
          </a:p>
          <a:p>
            <a:pPr lvl="2" algn="l"/>
            <a:r>
              <a:rPr lang="en-US" sz="2000" dirty="0" err="1" smtClean="0">
                <a:latin typeface="Times New Roman" pitchFamily="18" charset="0"/>
                <a:cs typeface="Times New Roman" pitchFamily="18" charset="0"/>
              </a:rPr>
              <a:t>np</a:t>
            </a:r>
            <a:r>
              <a:rPr lang="en-US" sz="2000" dirty="0" smtClean="0">
                <a:latin typeface="Times New Roman" pitchFamily="18" charset="0"/>
                <a:cs typeface="Times New Roman" pitchFamily="18" charset="0"/>
              </a:rPr>
              <a:t>&gt;= 5 and </a:t>
            </a:r>
            <a:r>
              <a:rPr lang="en-US" sz="2000" dirty="0" err="1" smtClean="0">
                <a:latin typeface="Times New Roman" pitchFamily="18" charset="0"/>
                <a:cs typeface="Times New Roman" pitchFamily="18" charset="0"/>
              </a:rPr>
              <a:t>nq</a:t>
            </a:r>
            <a:r>
              <a:rPr lang="en-US" sz="2000" dirty="0" smtClean="0">
                <a:latin typeface="Times New Roman" pitchFamily="18" charset="0"/>
                <a:cs typeface="Times New Roman" pitchFamily="18" charset="0"/>
              </a:rPr>
              <a:t> &gt;=5.  For our data, 140(0.26) = 36.4 &gt; 5 and 140 (0.74) = 103.6 &gt; 5, so this condition is met.</a:t>
            </a:r>
          </a:p>
          <a:p>
            <a:pPr algn="l"/>
            <a:r>
              <a:rPr lang="en-US" sz="2800" dirty="0" smtClean="0">
                <a:latin typeface="Times New Roman" pitchFamily="18" charset="0"/>
                <a:cs typeface="Times New Roman" pitchFamily="18" charset="0"/>
              </a:rPr>
              <a:t>3 – Set a, the type I error rate / significance level</a:t>
            </a:r>
          </a:p>
          <a:p>
            <a:pPr lvl="1" algn="l"/>
            <a:r>
              <a:rPr lang="en-US" sz="2400" dirty="0" smtClean="0">
                <a:latin typeface="Times New Roman" pitchFamily="18" charset="0"/>
                <a:cs typeface="Times New Roman" pitchFamily="18" charset="0"/>
              </a:rPr>
              <a:t>Choose the common value of a = 0.05</a:t>
            </a:r>
            <a:endParaRPr lang="en-US" sz="2400" dirty="0" smtClean="0">
              <a:latin typeface="Times New Roman" pitchFamily="18" charset="0"/>
              <a:cs typeface="Times New Roman" pitchFamily="18" charset="0"/>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3809297913"/>
              </p:ext>
            </p:extLst>
          </p:nvPr>
        </p:nvGraphicFramePr>
        <p:xfrm>
          <a:off x="3657600" y="2743200"/>
          <a:ext cx="2133600" cy="1081088"/>
        </p:xfrm>
        <a:graphic>
          <a:graphicData uri="http://schemas.openxmlformats.org/presentationml/2006/ole">
            <mc:AlternateContent xmlns:mc="http://schemas.openxmlformats.org/markup-compatibility/2006">
              <mc:Choice xmlns:v="urn:schemas-microsoft-com:vml" Requires="v">
                <p:oleObj spid="_x0000_s12420" name="Equation" r:id="rId3" imgW="1307880" imgH="1002960" progId="Equation.3">
                  <p:embed/>
                </p:oleObj>
              </mc:Choice>
              <mc:Fallback>
                <p:oleObj name="Equation" r:id="rId3" imgW="1307880" imgH="1002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743200"/>
                        <a:ext cx="2133600" cy="1081088"/>
                      </a:xfrm>
                      <a:prstGeom prst="rect">
                        <a:avLst/>
                      </a:prstGeom>
                      <a:noFill/>
                      <a:ln w="57150">
                        <a:solidFill>
                          <a:srgbClr val="F6BF69"/>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3848742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Hypothesis Test of p</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3" name="Content Placeholder 2"/>
          <p:cNvSpPr txBox="1">
            <a:spLocks/>
          </p:cNvSpPr>
          <p:nvPr/>
        </p:nvSpPr>
        <p:spPr>
          <a:xfrm>
            <a:off x="381000" y="1412875"/>
            <a:ext cx="8382000" cy="2211388"/>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latin typeface="Times New Roman" pitchFamily="18" charset="0"/>
                <a:cs typeface="Times New Roman" pitchFamily="18" charset="0"/>
              </a:rPr>
              <a:t>4 – Establish the decision rule</a:t>
            </a:r>
          </a:p>
          <a:p>
            <a:pPr lvl="1" algn="l"/>
            <a:r>
              <a:rPr lang="en-US" dirty="0" smtClean="0">
                <a:latin typeface="Times New Roman" pitchFamily="18" charset="0"/>
                <a:cs typeface="Times New Roman" pitchFamily="18" charset="0"/>
              </a:rPr>
              <a:t>Critical value method: Reject H</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if z &gt; </a:t>
            </a:r>
            <a:r>
              <a:rPr lang="en-US" dirty="0" err="1" smtClean="0">
                <a:latin typeface="Times New Roman" pitchFamily="18" charset="0"/>
                <a:cs typeface="Times New Roman" pitchFamily="18" charset="0"/>
              </a:rPr>
              <a:t>z</a:t>
            </a:r>
            <a:r>
              <a:rPr lang="en-US" baseline="-25000" dirty="0" err="1"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1.645</a:t>
            </a:r>
            <a:endParaRPr lang="en-US" baseline="-25000" dirty="0" smtClean="0">
              <a:latin typeface="Times New Roman" pitchFamily="18" charset="0"/>
              <a:cs typeface="Times New Roman" pitchFamily="18" charset="0"/>
            </a:endParaRPr>
          </a:p>
          <a:p>
            <a:pPr lvl="1" algn="l"/>
            <a:r>
              <a:rPr lang="en-US" dirty="0" smtClean="0">
                <a:latin typeface="Times New Roman" pitchFamily="18" charset="0"/>
                <a:cs typeface="Times New Roman" pitchFamily="18" charset="0"/>
              </a:rPr>
              <a:t>P-value method: Reject H</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if p-value &lt; a = 0.05</a:t>
            </a:r>
          </a:p>
          <a:p>
            <a:pPr algn="l"/>
            <a:r>
              <a:rPr lang="en-US" dirty="0" smtClean="0">
                <a:latin typeface="Times New Roman" pitchFamily="18" charset="0"/>
                <a:cs typeface="Times New Roman" pitchFamily="18" charset="0"/>
              </a:rPr>
              <a:t>5 – Gather sample data</a:t>
            </a:r>
          </a:p>
          <a:p>
            <a:pPr lvl="1" algn="l"/>
            <a:r>
              <a:rPr lang="en-US" dirty="0" smtClean="0">
                <a:latin typeface="Times New Roman" pitchFamily="18" charset="0"/>
                <a:cs typeface="Times New Roman" pitchFamily="18" charset="0"/>
              </a:rPr>
              <a:t>p-hat = 48/140 = 0.343</a:t>
            </a:r>
          </a:p>
          <a:p>
            <a:pPr algn="l"/>
            <a:r>
              <a:rPr lang="en-US" dirty="0" smtClean="0">
                <a:latin typeface="Times New Roman" pitchFamily="18" charset="0"/>
                <a:cs typeface="Times New Roman" pitchFamily="18" charset="0"/>
              </a:rPr>
              <a:t>6 – Analyze the data</a:t>
            </a:r>
          </a:p>
          <a:p>
            <a:pPr lvl="1" algn="l"/>
            <a:endParaRPr lang="en-US" dirty="0" smtClean="0">
              <a:latin typeface="Times New Roman" pitchFamily="18" charset="0"/>
              <a:cs typeface="Times New Roman" pitchFamily="18" charset="0"/>
            </a:endParaRPr>
          </a:p>
          <a:p>
            <a:pPr algn="l"/>
            <a:endParaRPr lang="en-US" dirty="0" smtClean="0">
              <a:latin typeface="Times New Roman" pitchFamily="18" charset="0"/>
              <a:cs typeface="Times New Roman" pitchFamily="18" charset="0"/>
            </a:endParaRPr>
          </a:p>
          <a:p>
            <a:pPr algn="l"/>
            <a:endParaRPr lang="en-US" dirty="0" smtClean="0">
              <a:latin typeface="Times New Roman" pitchFamily="18" charset="0"/>
              <a:cs typeface="Times New Roman" pitchFamily="18" charset="0"/>
            </a:endParaRPr>
          </a:p>
          <a:p>
            <a:pPr algn="l">
              <a:buFontTx/>
              <a:buNone/>
            </a:pPr>
            <a:endParaRPr lang="en-US" dirty="0" smtClean="0">
              <a:latin typeface="Times New Roman" pitchFamily="18" charset="0"/>
              <a:cs typeface="Times New Roman" pitchFamily="18" charset="0"/>
            </a:endParaRPr>
          </a:p>
        </p:txBody>
      </p:sp>
      <p:graphicFrame>
        <p:nvGraphicFramePr>
          <p:cNvPr id="4" name="Object 2"/>
          <p:cNvGraphicFramePr>
            <a:graphicFrameLocks noChangeAspect="1"/>
          </p:cNvGraphicFramePr>
          <p:nvPr>
            <p:extLst>
              <p:ext uri="{D42A27DB-BD31-4B8C-83A1-F6EECF244321}">
                <p14:modId xmlns:p14="http://schemas.microsoft.com/office/powerpoint/2010/main" val="3585366663"/>
              </p:ext>
            </p:extLst>
          </p:nvPr>
        </p:nvGraphicFramePr>
        <p:xfrm>
          <a:off x="914400" y="4114800"/>
          <a:ext cx="7543800" cy="1339850"/>
        </p:xfrm>
        <a:graphic>
          <a:graphicData uri="http://schemas.openxmlformats.org/presentationml/2006/ole">
            <mc:AlternateContent xmlns:mc="http://schemas.openxmlformats.org/markup-compatibility/2006">
              <mc:Choice xmlns:v="urn:schemas-microsoft-com:vml" Requires="v">
                <p:oleObj spid="_x0000_s13444" name="Equation" r:id="rId3" imgW="6184800" imgH="1244520" progId="Equation.3">
                  <p:embed/>
                </p:oleObj>
              </mc:Choice>
              <mc:Fallback>
                <p:oleObj name="Equation" r:id="rId3" imgW="6184800" imgH="1244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114800"/>
                        <a:ext cx="7543800" cy="1339850"/>
                      </a:xfrm>
                      <a:prstGeom prst="rect">
                        <a:avLst/>
                      </a:prstGeom>
                      <a:noFill/>
                      <a:ln w="57150">
                        <a:solidFill>
                          <a:srgbClr val="F6BF69"/>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3848742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Hypothesis Test of p</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3" name="Content Placeholder 2"/>
          <p:cNvSpPr txBox="1">
            <a:spLocks/>
          </p:cNvSpPr>
          <p:nvPr/>
        </p:nvSpPr>
        <p:spPr>
          <a:xfrm>
            <a:off x="381000" y="1412875"/>
            <a:ext cx="8382000" cy="2211388"/>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latin typeface="Times New Roman" pitchFamily="18" charset="0"/>
                <a:cs typeface="Times New Roman" pitchFamily="18" charset="0"/>
              </a:rPr>
              <a:t>7 – Reach a statistical conclusion</a:t>
            </a:r>
          </a:p>
          <a:p>
            <a:pPr lvl="1" algn="l"/>
            <a:r>
              <a:rPr lang="en-US" dirty="0" smtClean="0">
                <a:latin typeface="Times New Roman" pitchFamily="18" charset="0"/>
                <a:cs typeface="Times New Roman" pitchFamily="18" charset="0"/>
              </a:rPr>
              <a:t>Since z = 2.24 &gt; </a:t>
            </a:r>
            <a:r>
              <a:rPr lang="en-US" dirty="0" err="1" smtClean="0">
                <a:latin typeface="Times New Roman" pitchFamily="18" charset="0"/>
                <a:cs typeface="Times New Roman" pitchFamily="18" charset="0"/>
              </a:rPr>
              <a:t>z</a:t>
            </a:r>
            <a:r>
              <a:rPr lang="en-US" baseline="-25000" dirty="0" err="1" smtClean="0">
                <a:latin typeface="Times New Roman" pitchFamily="18" charset="0"/>
                <a:cs typeface="Times New Roman" pitchFamily="18" charset="0"/>
              </a:rPr>
              <a:t>c</a:t>
            </a:r>
            <a:r>
              <a:rPr lang="en-US" dirty="0" smtClean="0">
                <a:latin typeface="Times New Roman" pitchFamily="18" charset="0"/>
                <a:cs typeface="Times New Roman" pitchFamily="18" charset="0"/>
              </a:rPr>
              <a:t> = 1.645, reject the null hypothesis</a:t>
            </a:r>
          </a:p>
          <a:p>
            <a:pPr algn="l"/>
            <a:r>
              <a:rPr lang="en-US" dirty="0" smtClean="0">
                <a:latin typeface="Times New Roman" pitchFamily="18" charset="0"/>
                <a:cs typeface="Times New Roman" pitchFamily="18" charset="0"/>
              </a:rPr>
              <a:t>8 – Make a business decision</a:t>
            </a:r>
          </a:p>
          <a:p>
            <a:pPr lvl="1" algn="l"/>
            <a:r>
              <a:rPr lang="en-US" dirty="0" smtClean="0">
                <a:latin typeface="Times New Roman" pitchFamily="18" charset="0"/>
                <a:cs typeface="Times New Roman" pitchFamily="18" charset="0"/>
              </a:rPr>
              <a:t>There is evidence that the market share is now above 26%.</a:t>
            </a:r>
          </a:p>
          <a:p>
            <a:pPr algn="l"/>
            <a:endParaRPr lang="en-US" dirty="0" smtClean="0">
              <a:latin typeface="Times New Roman" pitchFamily="18" charset="0"/>
              <a:cs typeface="Times New Roman" pitchFamily="18" charset="0"/>
            </a:endParaRPr>
          </a:p>
          <a:p>
            <a:pPr algn="l"/>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749300" y="838200"/>
            <a:ext cx="80391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b="1" i="0" dirty="0">
                <a:latin typeface="Times New Roman" pitchFamily="18" charset="0"/>
                <a:cs typeface="Times New Roman" pitchFamily="18" charset="0"/>
              </a:rPr>
              <a:t>(Demonstration </a:t>
            </a:r>
            <a:r>
              <a:rPr lang="en-US" sz="2400" b="1" i="0" dirty="0" smtClean="0">
                <a:latin typeface="Times New Roman" pitchFamily="18" charset="0"/>
                <a:cs typeface="Times New Roman" pitchFamily="18" charset="0"/>
              </a:rPr>
              <a:t>Problem)</a:t>
            </a:r>
            <a:endParaRPr lang="en-US" sz="2400" b="1" i="0" dirty="0">
              <a:latin typeface="Times New Roman" pitchFamily="18" charset="0"/>
              <a:cs typeface="Times New Roman" pitchFamily="18" charset="0"/>
            </a:endParaRPr>
          </a:p>
          <a:p>
            <a:pPr algn="just"/>
            <a:r>
              <a:rPr lang="en-US" sz="2400" i="0" dirty="0">
                <a:latin typeface="Times New Roman" pitchFamily="18" charset="0"/>
                <a:cs typeface="Times New Roman" pitchFamily="18" charset="0"/>
              </a:rPr>
              <a:t>A small business has 37 employees. Because of the uncertain demand for its product, the company usually pays overtime</a:t>
            </a:r>
            <a:br>
              <a:rPr lang="en-US" sz="2400" i="0" dirty="0">
                <a:latin typeface="Times New Roman" pitchFamily="18" charset="0"/>
                <a:cs typeface="Times New Roman" pitchFamily="18" charset="0"/>
              </a:rPr>
            </a:br>
            <a:r>
              <a:rPr lang="en-US" sz="2400" i="0" dirty="0">
                <a:latin typeface="Times New Roman" pitchFamily="18" charset="0"/>
                <a:cs typeface="Times New Roman" pitchFamily="18" charset="0"/>
              </a:rPr>
              <a:t>on any given week. The company assumed that about 50 total hours of overtime per week is required and that the variance</a:t>
            </a:r>
            <a:br>
              <a:rPr lang="en-US" sz="2400" i="0" dirty="0">
                <a:latin typeface="Times New Roman" pitchFamily="18" charset="0"/>
                <a:cs typeface="Times New Roman" pitchFamily="18" charset="0"/>
              </a:rPr>
            </a:br>
            <a:r>
              <a:rPr lang="en-US" sz="2400" i="0" dirty="0">
                <a:latin typeface="Times New Roman" pitchFamily="18" charset="0"/>
                <a:cs typeface="Times New Roman" pitchFamily="18" charset="0"/>
              </a:rPr>
              <a:t>on this figure is about 25. Company officials want to know whether the variance of overtime hours has changed. The data below are a random sample of 16 weeks of overtime in hours per week. Assume hours of overtime are normally distributed.  Use these data to test the null hypothesis that the variance of overtime data is 25. </a:t>
            </a:r>
            <a:endParaRPr lang="en-US" sz="2400" i="0" dirty="0" smtClean="0">
              <a:latin typeface="Times New Roman" pitchFamily="18" charset="0"/>
              <a:cs typeface="Times New Roman" pitchFamily="18" charset="0"/>
            </a:endParaRPr>
          </a:p>
          <a:p>
            <a:pPr algn="just"/>
            <a:endParaRPr lang="en-US" sz="2400" b="1" i="0" dirty="0">
              <a:latin typeface="Times New Roman" pitchFamily="18" charset="0"/>
              <a:cs typeface="Times New Roman" pitchFamily="18" charset="0"/>
            </a:endParaRPr>
          </a:p>
          <a:p>
            <a:r>
              <a:rPr lang="en-US" sz="2400" b="1" i="0" dirty="0">
                <a:latin typeface="Times New Roman" pitchFamily="18" charset="0"/>
                <a:cs typeface="Times New Roman" pitchFamily="18" charset="0"/>
              </a:rPr>
              <a:t>	57  56  52  44</a:t>
            </a:r>
          </a:p>
          <a:p>
            <a:r>
              <a:rPr lang="en-US" sz="2400" b="1" i="0" dirty="0">
                <a:latin typeface="Times New Roman" pitchFamily="18" charset="0"/>
                <a:cs typeface="Times New Roman" pitchFamily="18" charset="0"/>
              </a:rPr>
              <a:t>	46  53  44  44</a:t>
            </a:r>
          </a:p>
          <a:p>
            <a:r>
              <a:rPr lang="en-US" sz="2400" b="1" i="0" dirty="0">
                <a:latin typeface="Times New Roman" pitchFamily="18" charset="0"/>
                <a:cs typeface="Times New Roman" pitchFamily="18" charset="0"/>
              </a:rPr>
              <a:t>	48  51  55  48</a:t>
            </a:r>
          </a:p>
          <a:p>
            <a:r>
              <a:rPr lang="en-US" sz="2400" b="1" i="0" dirty="0">
                <a:latin typeface="Times New Roman" pitchFamily="18" charset="0"/>
                <a:cs typeface="Times New Roman" pitchFamily="18" charset="0"/>
              </a:rPr>
              <a:t>	63  53  51  50</a:t>
            </a:r>
          </a:p>
        </p:txBody>
      </p:sp>
      <p:sp>
        <p:nvSpPr>
          <p:cNvPr id="3" name="Title 3"/>
          <p:cNvSpPr txBox="1">
            <a:spLocks/>
          </p:cNvSpPr>
          <p:nvPr/>
        </p:nvSpPr>
        <p:spPr>
          <a:xfrm>
            <a:off x="381000" y="230188"/>
            <a:ext cx="838200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Hypothesis Test of s</a:t>
            </a:r>
            <a:endParaRPr lang="en-US" dirty="0" smtClean="0">
              <a:solidFill>
                <a:schemeClr val="tx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412875"/>
            <a:ext cx="8382000" cy="2930525"/>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chemeClr val="tx1"/>
                </a:solidFill>
                <a:latin typeface="Times New Roman" pitchFamily="18" charset="0"/>
                <a:cs typeface="Times New Roman" pitchFamily="18" charset="0"/>
              </a:rPr>
              <a:t>Step 1: Hypotheses  </a:t>
            </a:r>
          </a:p>
          <a:p>
            <a:pPr algn="l"/>
            <a:endParaRPr lang="en-US" dirty="0" smtClean="0">
              <a:solidFill>
                <a:schemeClr val="tx1"/>
              </a:solidFill>
              <a:latin typeface="Times New Roman" pitchFamily="18" charset="0"/>
              <a:cs typeface="Times New Roman" pitchFamily="18" charset="0"/>
            </a:endParaRPr>
          </a:p>
          <a:p>
            <a:pPr algn="l"/>
            <a:endParaRPr lang="en-US" dirty="0" smtClean="0">
              <a:solidFill>
                <a:schemeClr val="tx1"/>
              </a:solidFill>
              <a:latin typeface="Times New Roman" pitchFamily="18" charset="0"/>
              <a:cs typeface="Times New Roman" pitchFamily="18" charset="0"/>
            </a:endParaRPr>
          </a:p>
          <a:p>
            <a:pPr algn="l"/>
            <a:endParaRPr lang="en-US" dirty="0" smtClean="0">
              <a:solidFill>
                <a:schemeClr val="tx1"/>
              </a:solidFill>
              <a:latin typeface="Times New Roman" pitchFamily="18" charset="0"/>
              <a:cs typeface="Times New Roman" pitchFamily="18" charset="0"/>
            </a:endParaRPr>
          </a:p>
          <a:p>
            <a:pPr algn="l"/>
            <a:endParaRPr lang="en-US" dirty="0" smtClean="0">
              <a:solidFill>
                <a:schemeClr val="tx1"/>
              </a:solidFill>
              <a:latin typeface="Times New Roman" pitchFamily="18" charset="0"/>
              <a:cs typeface="Times New Roman" pitchFamily="18" charset="0"/>
            </a:endParaRPr>
          </a:p>
          <a:p>
            <a:pPr algn="l"/>
            <a:r>
              <a:rPr lang="en-US" dirty="0" smtClean="0">
                <a:solidFill>
                  <a:schemeClr val="tx1"/>
                </a:solidFill>
                <a:latin typeface="Times New Roman" pitchFamily="18" charset="0"/>
                <a:cs typeface="Times New Roman" pitchFamily="18" charset="0"/>
              </a:rPr>
              <a:t>Step 2: Variances follow a chi-squared distribution with n-1 degrees of freedom.  The test statistic is:</a:t>
            </a:r>
            <a:endParaRPr lang="en-US" dirty="0" smtClean="0">
              <a:solidFill>
                <a:schemeClr val="tx1"/>
              </a:solidFill>
              <a:latin typeface="Times New Roman" pitchFamily="18" charset="0"/>
              <a:cs typeface="Times New Roman" pitchFamily="18" charset="0"/>
            </a:endParaRPr>
          </a:p>
        </p:txBody>
      </p:sp>
      <p:graphicFrame>
        <p:nvGraphicFramePr>
          <p:cNvPr id="3" name="Object 5"/>
          <p:cNvGraphicFramePr>
            <a:graphicFrameLocks noChangeAspect="1"/>
          </p:cNvGraphicFramePr>
          <p:nvPr>
            <p:extLst>
              <p:ext uri="{D42A27DB-BD31-4B8C-83A1-F6EECF244321}">
                <p14:modId xmlns:p14="http://schemas.microsoft.com/office/powerpoint/2010/main" val="626197708"/>
              </p:ext>
            </p:extLst>
          </p:nvPr>
        </p:nvGraphicFramePr>
        <p:xfrm>
          <a:off x="2806700" y="4800600"/>
          <a:ext cx="2981325" cy="965200"/>
        </p:xfrm>
        <a:graphic>
          <a:graphicData uri="http://schemas.openxmlformats.org/presentationml/2006/ole">
            <mc:AlternateContent xmlns:mc="http://schemas.openxmlformats.org/markup-compatibility/2006">
              <mc:Choice xmlns:v="urn:schemas-microsoft-com:vml" Requires="v">
                <p:oleObj spid="_x0000_s14468" name="Equation" r:id="rId3" imgW="1803240" imgH="583920" progId="Equation.3">
                  <p:embed/>
                </p:oleObj>
              </mc:Choice>
              <mc:Fallback>
                <p:oleObj name="Equation" r:id="rId3" imgW="1803240" imgH="583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6700" y="4800600"/>
                        <a:ext cx="2981325" cy="965200"/>
                      </a:xfrm>
                      <a:prstGeom prst="rect">
                        <a:avLst/>
                      </a:prstGeom>
                      <a:noFill/>
                      <a:ln w="76200">
                        <a:solidFill>
                          <a:srgbClr val="F6BF69"/>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 name="Text Box 4"/>
          <p:cNvSpPr txBox="1">
            <a:spLocks noChangeArrowheads="1"/>
          </p:cNvSpPr>
          <p:nvPr/>
        </p:nvSpPr>
        <p:spPr bwMode="auto">
          <a:xfrm>
            <a:off x="3048000" y="2057400"/>
            <a:ext cx="2390775" cy="1247775"/>
          </a:xfrm>
          <a:prstGeom prst="rect">
            <a:avLst/>
          </a:prstGeom>
          <a:noFill/>
          <a:ln w="57150" cap="sq">
            <a:solidFill>
              <a:srgbClr val="F6BF6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i="1">
                <a:solidFill>
                  <a:schemeClr val="tx1"/>
                </a:solidFill>
                <a:latin typeface="Times New Roman" pitchFamily="18" charset="0"/>
                <a:cs typeface="Arial" pitchFamily="34" charset="0"/>
              </a:defRPr>
            </a:lvl1pPr>
            <a:lvl2pPr marL="742950" indent="-285750" eaLnBrk="0" hangingPunct="0">
              <a:defRPr sz="2400" i="1">
                <a:solidFill>
                  <a:schemeClr val="tx1"/>
                </a:solidFill>
                <a:latin typeface="Times New Roman" pitchFamily="18" charset="0"/>
                <a:cs typeface="Arial" pitchFamily="34" charset="0"/>
              </a:defRPr>
            </a:lvl2pPr>
            <a:lvl3pPr marL="1143000" indent="-228600" eaLnBrk="0" hangingPunct="0">
              <a:defRPr sz="2400" i="1">
                <a:solidFill>
                  <a:schemeClr val="tx1"/>
                </a:solidFill>
                <a:latin typeface="Times New Roman" pitchFamily="18" charset="0"/>
                <a:cs typeface="Arial" pitchFamily="34" charset="0"/>
              </a:defRPr>
            </a:lvl3pPr>
            <a:lvl4pPr marL="1600200" indent="-228600" eaLnBrk="0" hangingPunct="0">
              <a:defRPr sz="2400" i="1">
                <a:solidFill>
                  <a:schemeClr val="tx1"/>
                </a:solidFill>
                <a:latin typeface="Times New Roman" pitchFamily="18" charset="0"/>
                <a:cs typeface="Arial" pitchFamily="34" charset="0"/>
              </a:defRPr>
            </a:lvl4pPr>
            <a:lvl5pPr marL="2057400" indent="-228600" eaLnBrk="0" hangingPunct="0">
              <a:defRPr sz="2400" i="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i="1">
                <a:solidFill>
                  <a:schemeClr val="tx1"/>
                </a:solidFill>
                <a:latin typeface="Times New Roman" pitchFamily="18" charset="0"/>
                <a:cs typeface="Arial" pitchFamily="34" charset="0"/>
              </a:defRPr>
            </a:lvl9pPr>
          </a:lstStyle>
          <a:p>
            <a:r>
              <a:rPr lang="en-US" sz="3600" b="1" i="0">
                <a:cs typeface="Times New Roman" pitchFamily="18" charset="0"/>
              </a:rPr>
              <a:t>H</a:t>
            </a:r>
            <a:r>
              <a:rPr lang="en-US" sz="3600" b="1" i="0" baseline="-25000">
                <a:cs typeface="Times New Roman" pitchFamily="18" charset="0"/>
              </a:rPr>
              <a:t>0</a:t>
            </a:r>
            <a:r>
              <a:rPr lang="en-US" sz="3600" b="1" i="0">
                <a:cs typeface="Times New Roman" pitchFamily="18" charset="0"/>
              </a:rPr>
              <a:t>: </a:t>
            </a:r>
            <a:r>
              <a:rPr lang="en-US" sz="3600" b="1">
                <a:cs typeface="Times New Roman" pitchFamily="18" charset="0"/>
                <a:sym typeface="Symbol" pitchFamily="18" charset="2"/>
              </a:rPr>
              <a:t></a:t>
            </a:r>
            <a:r>
              <a:rPr lang="en-US" sz="3600" b="1" baseline="30000">
                <a:cs typeface="Times New Roman" pitchFamily="18" charset="0"/>
                <a:sym typeface="Symbol" pitchFamily="18" charset="2"/>
              </a:rPr>
              <a:t>2</a:t>
            </a:r>
            <a:r>
              <a:rPr lang="en-US" sz="3600" b="1" i="0">
                <a:cs typeface="Times New Roman" pitchFamily="18" charset="0"/>
                <a:sym typeface="Symbol" pitchFamily="18" charset="2"/>
              </a:rPr>
              <a:t> = 25</a:t>
            </a:r>
          </a:p>
          <a:p>
            <a:r>
              <a:rPr lang="en-US" sz="3600" b="1" i="0">
                <a:cs typeface="Times New Roman" pitchFamily="18" charset="0"/>
                <a:sym typeface="Symbol" pitchFamily="18" charset="2"/>
              </a:rPr>
              <a:t>H</a:t>
            </a:r>
            <a:r>
              <a:rPr lang="en-US" sz="3600" b="1" i="0" baseline="-25000">
                <a:cs typeface="Times New Roman" pitchFamily="18" charset="0"/>
                <a:sym typeface="Symbol" pitchFamily="18" charset="2"/>
              </a:rPr>
              <a:t>a</a:t>
            </a:r>
            <a:r>
              <a:rPr lang="en-US" sz="3600" b="1" i="0">
                <a:cs typeface="Times New Roman" pitchFamily="18" charset="0"/>
                <a:sym typeface="Symbol" pitchFamily="18" charset="2"/>
              </a:rPr>
              <a:t>: </a:t>
            </a:r>
            <a:r>
              <a:rPr lang="en-US" sz="3600" b="1">
                <a:cs typeface="Times New Roman" pitchFamily="18" charset="0"/>
                <a:sym typeface="Symbol" pitchFamily="18" charset="2"/>
              </a:rPr>
              <a:t></a:t>
            </a:r>
            <a:r>
              <a:rPr lang="en-US" sz="3600" b="1" baseline="30000">
                <a:cs typeface="Times New Roman" pitchFamily="18" charset="0"/>
                <a:sym typeface="Symbol" pitchFamily="18" charset="2"/>
              </a:rPr>
              <a:t>2</a:t>
            </a:r>
            <a:r>
              <a:rPr lang="en-US" sz="3600" b="1" i="0">
                <a:cs typeface="Times New Roman" pitchFamily="18" charset="0"/>
                <a:sym typeface="Symbol" pitchFamily="18" charset="2"/>
              </a:rPr>
              <a:t>  25</a:t>
            </a:r>
          </a:p>
        </p:txBody>
      </p:sp>
      <p:sp>
        <p:nvSpPr>
          <p:cNvPr id="5" name="Title 5"/>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Hypothesis Test of s</a:t>
            </a:r>
            <a:endParaRPr lang="en-US" dirty="0" smtClean="0">
              <a:solidFill>
                <a:schemeClr val="tx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362075"/>
            <a:ext cx="8382000" cy="526732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ts val="3600"/>
              </a:lnSpc>
            </a:pPr>
            <a:r>
              <a:rPr lang="en-US" dirty="0" smtClean="0">
                <a:solidFill>
                  <a:schemeClr val="tx1"/>
                </a:solidFill>
                <a:latin typeface="Times New Roman" pitchFamily="18" charset="0"/>
                <a:cs typeface="Times New Roman" pitchFamily="18" charset="0"/>
              </a:rPr>
              <a:t>Step 3: Choose </a:t>
            </a:r>
            <a:r>
              <a:rPr lang="en-US" dirty="0" smtClean="0">
                <a:solidFill>
                  <a:schemeClr val="tx1"/>
                </a:solidFill>
                <a:latin typeface="Times New Roman" pitchFamily="18" charset="0"/>
                <a:cs typeface="Times New Roman" pitchFamily="18" charset="0"/>
                <a:sym typeface="Symbol" pitchFamily="18" charset="2"/>
              </a:rPr>
              <a:t> = 0.10 [so /2 = 0.05].</a:t>
            </a:r>
          </a:p>
          <a:p>
            <a:pPr algn="l">
              <a:lnSpc>
                <a:spcPts val="3600"/>
              </a:lnSpc>
            </a:pPr>
            <a:r>
              <a:rPr lang="en-US" dirty="0" smtClean="0">
                <a:solidFill>
                  <a:schemeClr val="tx1"/>
                </a:solidFill>
                <a:latin typeface="Times New Roman" pitchFamily="18" charset="0"/>
                <a:cs typeface="Times New Roman" pitchFamily="18" charset="0"/>
                <a:sym typeface="Symbol" pitchFamily="18" charset="2"/>
              </a:rPr>
              <a:t>Step 4: The degrees of freedom are 16 – 1 = 15.</a:t>
            </a:r>
            <a:br>
              <a:rPr lang="en-US" dirty="0" smtClean="0">
                <a:solidFill>
                  <a:schemeClr val="tx1"/>
                </a:solidFill>
                <a:latin typeface="Times New Roman" pitchFamily="18" charset="0"/>
                <a:cs typeface="Times New Roman" pitchFamily="18" charset="0"/>
                <a:sym typeface="Symbol" pitchFamily="18" charset="2"/>
              </a:rPr>
            </a:br>
            <a:r>
              <a:rPr lang="en-US" dirty="0" smtClean="0">
                <a:solidFill>
                  <a:schemeClr val="tx1"/>
                </a:solidFill>
                <a:latin typeface="Times New Roman" pitchFamily="18" charset="0"/>
                <a:cs typeface="Times New Roman" pitchFamily="18" charset="0"/>
                <a:sym typeface="Symbol" pitchFamily="18" charset="2"/>
              </a:rPr>
              <a:t>	The lower and upper critical chi-square 	values are </a:t>
            </a:r>
            <a:r>
              <a:rPr lang="en-US" baseline="30000" dirty="0" smtClean="0">
                <a:solidFill>
                  <a:schemeClr val="tx1"/>
                </a:solidFill>
                <a:latin typeface="Times New Roman" pitchFamily="18" charset="0"/>
                <a:cs typeface="Times New Roman" pitchFamily="18" charset="0"/>
                <a:sym typeface="Symbol" pitchFamily="18" charset="2"/>
              </a:rPr>
              <a:t>2</a:t>
            </a:r>
            <a:r>
              <a:rPr lang="en-US" baseline="-25000" dirty="0" smtClean="0">
                <a:solidFill>
                  <a:schemeClr val="tx1"/>
                </a:solidFill>
                <a:latin typeface="Times New Roman" pitchFamily="18" charset="0"/>
                <a:cs typeface="Times New Roman" pitchFamily="18" charset="0"/>
                <a:sym typeface="Symbol" pitchFamily="18" charset="2"/>
              </a:rPr>
              <a:t>(1 – 0.05), 15  </a:t>
            </a:r>
            <a:r>
              <a:rPr lang="en-US" dirty="0" smtClean="0">
                <a:solidFill>
                  <a:schemeClr val="tx1"/>
                </a:solidFill>
                <a:latin typeface="Times New Roman" pitchFamily="18" charset="0"/>
                <a:cs typeface="Times New Roman" pitchFamily="18" charset="0"/>
                <a:sym typeface="Symbol" pitchFamily="18" charset="2"/>
              </a:rPr>
              <a:t>= </a:t>
            </a:r>
            <a:r>
              <a:rPr lang="en-US" baseline="30000" dirty="0" smtClean="0">
                <a:solidFill>
                  <a:schemeClr val="tx1"/>
                </a:solidFill>
                <a:latin typeface="Times New Roman" pitchFamily="18" charset="0"/>
                <a:cs typeface="Times New Roman" pitchFamily="18" charset="0"/>
                <a:sym typeface="Symbol" pitchFamily="18" charset="2"/>
              </a:rPr>
              <a:t>2</a:t>
            </a:r>
            <a:r>
              <a:rPr lang="en-US" baseline="-25000" dirty="0" smtClean="0">
                <a:solidFill>
                  <a:schemeClr val="tx1"/>
                </a:solidFill>
                <a:latin typeface="Times New Roman" pitchFamily="18" charset="0"/>
                <a:cs typeface="Times New Roman" pitchFamily="18" charset="0"/>
                <a:sym typeface="Symbol" pitchFamily="18" charset="2"/>
              </a:rPr>
              <a:t> 0.95, 15 </a:t>
            </a:r>
            <a:r>
              <a:rPr lang="en-US" dirty="0" smtClean="0">
                <a:solidFill>
                  <a:schemeClr val="tx1"/>
                </a:solidFill>
                <a:latin typeface="Times New Roman" pitchFamily="18" charset="0"/>
                <a:cs typeface="Times New Roman" pitchFamily="18" charset="0"/>
                <a:sym typeface="Symbol" pitchFamily="18" charset="2"/>
              </a:rPr>
              <a:t> = 7.3 and  	</a:t>
            </a:r>
            <a:r>
              <a:rPr lang="en-US" baseline="30000" dirty="0" smtClean="0">
                <a:solidFill>
                  <a:schemeClr val="tx1"/>
                </a:solidFill>
                <a:latin typeface="Times New Roman" pitchFamily="18" charset="0"/>
                <a:cs typeface="Times New Roman" pitchFamily="18" charset="0"/>
                <a:sym typeface="Symbol" pitchFamily="18" charset="2"/>
              </a:rPr>
              <a:t>2</a:t>
            </a:r>
            <a:r>
              <a:rPr lang="en-US" baseline="-25000" dirty="0" smtClean="0">
                <a:solidFill>
                  <a:schemeClr val="tx1"/>
                </a:solidFill>
                <a:latin typeface="Times New Roman" pitchFamily="18" charset="0"/>
                <a:cs typeface="Times New Roman" pitchFamily="18" charset="0"/>
                <a:sym typeface="Symbol" pitchFamily="18" charset="2"/>
              </a:rPr>
              <a:t> 0.05, 15 </a:t>
            </a:r>
            <a:r>
              <a:rPr lang="en-US" dirty="0" smtClean="0">
                <a:solidFill>
                  <a:schemeClr val="tx1"/>
                </a:solidFill>
                <a:latin typeface="Times New Roman" pitchFamily="18" charset="0"/>
                <a:cs typeface="Times New Roman" pitchFamily="18" charset="0"/>
                <a:sym typeface="Symbol" pitchFamily="18" charset="2"/>
              </a:rPr>
              <a:t>= 25.0.  </a:t>
            </a:r>
          </a:p>
          <a:p>
            <a:pPr algn="l">
              <a:lnSpc>
                <a:spcPts val="3600"/>
              </a:lnSpc>
            </a:pPr>
            <a:r>
              <a:rPr lang="en-US" dirty="0" smtClean="0">
                <a:solidFill>
                  <a:schemeClr val="tx1"/>
                </a:solidFill>
                <a:latin typeface="Times New Roman" pitchFamily="18" charset="0"/>
                <a:cs typeface="Times New Roman" pitchFamily="18" charset="0"/>
                <a:sym typeface="Symbol" pitchFamily="18" charset="2"/>
              </a:rPr>
              <a:t>Step 5: The data are listed in the text.</a:t>
            </a:r>
          </a:p>
          <a:p>
            <a:pPr algn="l">
              <a:lnSpc>
                <a:spcPts val="3600"/>
              </a:lnSpc>
            </a:pPr>
            <a:r>
              <a:rPr lang="en-US" dirty="0" smtClean="0">
                <a:solidFill>
                  <a:schemeClr val="tx1"/>
                </a:solidFill>
                <a:latin typeface="Times New Roman" pitchFamily="18" charset="0"/>
                <a:cs typeface="Times New Roman" pitchFamily="18" charset="0"/>
                <a:sym typeface="Symbol" pitchFamily="18" charset="2"/>
              </a:rPr>
              <a:t>Step 6: The sample variance is </a:t>
            </a:r>
            <a:r>
              <a:rPr lang="en-US" i="1" dirty="0" smtClean="0">
                <a:solidFill>
                  <a:schemeClr val="tx1"/>
                </a:solidFill>
                <a:latin typeface="Times New Roman" pitchFamily="18" charset="0"/>
                <a:cs typeface="Times New Roman" pitchFamily="18" charset="0"/>
                <a:sym typeface="Symbol" pitchFamily="18" charset="2"/>
              </a:rPr>
              <a:t>s</a:t>
            </a:r>
            <a:r>
              <a:rPr lang="en-US" baseline="30000" dirty="0" smtClean="0">
                <a:solidFill>
                  <a:schemeClr val="tx1"/>
                </a:solidFill>
                <a:latin typeface="Times New Roman" pitchFamily="18" charset="0"/>
                <a:cs typeface="Times New Roman" pitchFamily="18" charset="0"/>
                <a:sym typeface="Symbol" pitchFamily="18" charset="2"/>
              </a:rPr>
              <a:t>2 </a:t>
            </a:r>
            <a:r>
              <a:rPr lang="en-US" dirty="0" smtClean="0">
                <a:solidFill>
                  <a:schemeClr val="tx1"/>
                </a:solidFill>
                <a:latin typeface="Times New Roman" pitchFamily="18" charset="0"/>
                <a:cs typeface="Times New Roman" pitchFamily="18" charset="0"/>
                <a:sym typeface="Symbol" pitchFamily="18" charset="2"/>
              </a:rPr>
              <a:t>= 28.1.</a:t>
            </a:r>
            <a:br>
              <a:rPr lang="en-US" dirty="0" smtClean="0">
                <a:solidFill>
                  <a:schemeClr val="tx1"/>
                </a:solidFill>
                <a:latin typeface="Times New Roman" pitchFamily="18" charset="0"/>
                <a:cs typeface="Times New Roman" pitchFamily="18" charset="0"/>
                <a:sym typeface="Symbol" pitchFamily="18" charset="2"/>
              </a:rPr>
            </a:br>
            <a:r>
              <a:rPr lang="en-US" dirty="0" smtClean="0">
                <a:solidFill>
                  <a:schemeClr val="tx1"/>
                </a:solidFill>
                <a:latin typeface="Times New Roman" pitchFamily="18" charset="0"/>
                <a:cs typeface="Times New Roman" pitchFamily="18" charset="0"/>
                <a:sym typeface="Symbol" pitchFamily="18" charset="2"/>
              </a:rPr>
              <a:t>	The observed chi-square value is calculated 	as</a:t>
            </a:r>
            <a:br>
              <a:rPr lang="en-US" dirty="0" smtClean="0">
                <a:solidFill>
                  <a:schemeClr val="tx1"/>
                </a:solidFill>
                <a:latin typeface="Times New Roman" pitchFamily="18" charset="0"/>
                <a:cs typeface="Times New Roman" pitchFamily="18" charset="0"/>
                <a:sym typeface="Symbol" pitchFamily="18" charset="2"/>
              </a:rPr>
            </a:br>
            <a:r>
              <a:rPr lang="en-US" dirty="0" smtClean="0">
                <a:solidFill>
                  <a:schemeClr val="tx1"/>
                </a:solidFill>
                <a:latin typeface="Times New Roman" pitchFamily="18" charset="0"/>
                <a:cs typeface="Times New Roman" pitchFamily="18" charset="0"/>
                <a:sym typeface="Symbol" pitchFamily="18" charset="2"/>
              </a:rPr>
              <a:t></a:t>
            </a:r>
            <a:r>
              <a:rPr lang="en-US" baseline="30000" dirty="0" smtClean="0">
                <a:solidFill>
                  <a:schemeClr val="tx1"/>
                </a:solidFill>
                <a:latin typeface="Times New Roman" pitchFamily="18" charset="0"/>
                <a:cs typeface="Times New Roman" pitchFamily="18" charset="0"/>
                <a:sym typeface="Symbol" pitchFamily="18" charset="2"/>
              </a:rPr>
              <a:t>2</a:t>
            </a:r>
            <a:r>
              <a:rPr lang="en-US" dirty="0" smtClean="0">
                <a:solidFill>
                  <a:schemeClr val="tx1"/>
                </a:solidFill>
                <a:latin typeface="Times New Roman" pitchFamily="18" charset="0"/>
                <a:cs typeface="Times New Roman" pitchFamily="18" charset="0"/>
                <a:sym typeface="Symbol" pitchFamily="18" charset="2"/>
              </a:rPr>
              <a:t> = (n-1)s</a:t>
            </a:r>
            <a:r>
              <a:rPr lang="en-US" baseline="30000" dirty="0" smtClean="0">
                <a:solidFill>
                  <a:schemeClr val="tx1"/>
                </a:solidFill>
                <a:latin typeface="Times New Roman" pitchFamily="18" charset="0"/>
                <a:cs typeface="Times New Roman" pitchFamily="18" charset="0"/>
                <a:sym typeface="Symbol" pitchFamily="18" charset="2"/>
              </a:rPr>
              <a:t>2</a:t>
            </a:r>
            <a:r>
              <a:rPr lang="en-US" dirty="0" smtClean="0">
                <a:solidFill>
                  <a:schemeClr val="tx1"/>
                </a:solidFill>
                <a:latin typeface="Times New Roman" pitchFamily="18" charset="0"/>
                <a:cs typeface="Times New Roman" pitchFamily="18" charset="0"/>
                <a:sym typeface="Symbol" pitchFamily="18" charset="2"/>
              </a:rPr>
              <a:t> / s</a:t>
            </a:r>
            <a:r>
              <a:rPr lang="en-US" baseline="30000" dirty="0" smtClean="0">
                <a:solidFill>
                  <a:schemeClr val="tx1"/>
                </a:solidFill>
                <a:latin typeface="Times New Roman" pitchFamily="18" charset="0"/>
                <a:cs typeface="Times New Roman" pitchFamily="18" charset="0"/>
                <a:sym typeface="Symbol" pitchFamily="18" charset="2"/>
              </a:rPr>
              <a:t>2</a:t>
            </a:r>
            <a:r>
              <a:rPr lang="en-US" dirty="0" smtClean="0">
                <a:solidFill>
                  <a:schemeClr val="tx1"/>
                </a:solidFill>
                <a:latin typeface="Times New Roman" pitchFamily="18" charset="0"/>
                <a:cs typeface="Times New Roman" pitchFamily="18" charset="0"/>
                <a:sym typeface="Symbol" pitchFamily="18" charset="2"/>
              </a:rPr>
              <a:t> = (15) 28.1 / 25 = 16.9.</a:t>
            </a:r>
            <a:endParaRPr lang="en-US" dirty="0" smtClean="0">
              <a:solidFill>
                <a:schemeClr val="tx1"/>
              </a:solidFill>
              <a:latin typeface="Times New Roman" pitchFamily="18" charset="0"/>
              <a:cs typeface="Times New Roman" pitchFamily="18" charset="0"/>
            </a:endParaRPr>
          </a:p>
        </p:txBody>
      </p:sp>
      <p:sp>
        <p:nvSpPr>
          <p:cNvPr id="3" name="Title 3"/>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Hypothesis Test of s</a:t>
            </a:r>
            <a:endParaRPr lang="en-US" dirty="0" smtClean="0">
              <a:solidFill>
                <a:schemeClr val="tx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374775"/>
            <a:ext cx="8382000" cy="3044825"/>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ts val="3500"/>
              </a:lnSpc>
            </a:pPr>
            <a:r>
              <a:rPr lang="en-US" dirty="0" smtClean="0">
                <a:latin typeface="Times New Roman" pitchFamily="18" charset="0"/>
                <a:cs typeface="Times New Roman" pitchFamily="18" charset="0"/>
              </a:rPr>
              <a:t>Step 7: The observed chi-square value is in the 	no 	rejection region because </a:t>
            </a:r>
            <a:r>
              <a:rPr lang="en-US" dirty="0" smtClean="0">
                <a:latin typeface="Times New Roman" pitchFamily="18" charset="0"/>
                <a:cs typeface="Times New Roman" pitchFamily="18" charset="0"/>
                <a:sym typeface="Symbol" pitchFamily="18" charset="2"/>
              </a:rPr>
              <a:t></a:t>
            </a:r>
            <a:r>
              <a:rPr lang="en-US" baseline="30000" dirty="0" smtClean="0">
                <a:latin typeface="Times New Roman" pitchFamily="18" charset="0"/>
                <a:cs typeface="Times New Roman" pitchFamily="18" charset="0"/>
                <a:sym typeface="Symbol" pitchFamily="18" charset="2"/>
              </a:rPr>
              <a:t>2</a:t>
            </a:r>
            <a:r>
              <a:rPr lang="en-US" baseline="-25000" dirty="0" smtClean="0">
                <a:latin typeface="Times New Roman" pitchFamily="18" charset="0"/>
                <a:cs typeface="Times New Roman" pitchFamily="18" charset="0"/>
                <a:sym typeface="Symbol" pitchFamily="18" charset="2"/>
              </a:rPr>
              <a:t> 0.95, 15 </a:t>
            </a:r>
            <a:r>
              <a:rPr lang="en-US" dirty="0" smtClean="0">
                <a:latin typeface="Times New Roman" pitchFamily="18" charset="0"/>
                <a:cs typeface="Times New Roman" pitchFamily="18" charset="0"/>
                <a:sym typeface="Symbol" pitchFamily="18" charset="2"/>
              </a:rPr>
              <a:t> = 7.3</a:t>
            </a:r>
            <a:br>
              <a:rPr lang="en-US" dirty="0" smtClean="0">
                <a:latin typeface="Times New Roman" pitchFamily="18" charset="0"/>
                <a:cs typeface="Times New Roman" pitchFamily="18" charset="0"/>
                <a:sym typeface="Symbol" pitchFamily="18" charset="2"/>
              </a:rPr>
            </a:br>
            <a:r>
              <a:rPr lang="en-US" dirty="0" smtClean="0">
                <a:latin typeface="Times New Roman" pitchFamily="18" charset="0"/>
                <a:cs typeface="Times New Roman" pitchFamily="18" charset="0"/>
                <a:sym typeface="Symbol" pitchFamily="18" charset="2"/>
              </a:rPr>
              <a:t>	&lt; </a:t>
            </a:r>
            <a:r>
              <a:rPr lang="en-US" baseline="30000" dirty="0" smtClean="0">
                <a:latin typeface="Times New Roman" pitchFamily="18" charset="0"/>
                <a:cs typeface="Times New Roman" pitchFamily="18" charset="0"/>
                <a:sym typeface="Symbol" pitchFamily="18" charset="2"/>
              </a:rPr>
              <a:t>2</a:t>
            </a:r>
            <a:r>
              <a:rPr lang="en-US" baseline="-25000" dirty="0" smtClean="0">
                <a:latin typeface="Times New Roman" pitchFamily="18" charset="0"/>
                <a:cs typeface="Times New Roman" pitchFamily="18" charset="0"/>
                <a:sym typeface="Symbol" pitchFamily="18" charset="2"/>
              </a:rPr>
              <a:t>observed</a:t>
            </a:r>
            <a:r>
              <a:rPr lang="en-US" dirty="0" smtClean="0">
                <a:latin typeface="Times New Roman" pitchFamily="18" charset="0"/>
                <a:cs typeface="Times New Roman" pitchFamily="18" charset="0"/>
                <a:sym typeface="Symbol" pitchFamily="18" charset="2"/>
              </a:rPr>
              <a:t> = 16.9 &lt; </a:t>
            </a:r>
            <a:r>
              <a:rPr lang="en-US" baseline="-25000" dirty="0" smtClean="0">
                <a:latin typeface="Times New Roman" pitchFamily="18" charset="0"/>
                <a:cs typeface="Times New Roman" pitchFamily="18" charset="0"/>
                <a:sym typeface="Symbol" pitchFamily="18" charset="2"/>
              </a:rPr>
              <a:t> </a:t>
            </a:r>
            <a:r>
              <a:rPr lang="en-US" dirty="0" smtClean="0">
                <a:latin typeface="Times New Roman" pitchFamily="18" charset="0"/>
                <a:cs typeface="Times New Roman" pitchFamily="18" charset="0"/>
                <a:sym typeface="Symbol" pitchFamily="18" charset="2"/>
              </a:rPr>
              <a:t></a:t>
            </a:r>
            <a:r>
              <a:rPr lang="en-US" baseline="30000" dirty="0" smtClean="0">
                <a:latin typeface="Times New Roman" pitchFamily="18" charset="0"/>
                <a:cs typeface="Times New Roman" pitchFamily="18" charset="0"/>
                <a:sym typeface="Symbol" pitchFamily="18" charset="2"/>
              </a:rPr>
              <a:t>2</a:t>
            </a:r>
            <a:r>
              <a:rPr lang="en-US" baseline="-25000" dirty="0" smtClean="0">
                <a:latin typeface="Times New Roman" pitchFamily="18" charset="0"/>
                <a:cs typeface="Times New Roman" pitchFamily="18" charset="0"/>
                <a:sym typeface="Symbol" pitchFamily="18" charset="2"/>
              </a:rPr>
              <a:t> 0.05, 15 </a:t>
            </a:r>
            <a:r>
              <a:rPr lang="en-US" dirty="0" smtClean="0">
                <a:latin typeface="Times New Roman" pitchFamily="18" charset="0"/>
                <a:cs typeface="Times New Roman" pitchFamily="18" charset="0"/>
                <a:sym typeface="Symbol" pitchFamily="18" charset="2"/>
              </a:rPr>
              <a:t>= 25.0.</a:t>
            </a:r>
          </a:p>
          <a:p>
            <a:pPr algn="l">
              <a:lnSpc>
                <a:spcPts val="3500"/>
              </a:lnSpc>
            </a:pPr>
            <a:r>
              <a:rPr lang="en-US" dirty="0" smtClean="0">
                <a:latin typeface="Times New Roman" pitchFamily="18" charset="0"/>
                <a:cs typeface="Times New Roman" pitchFamily="18" charset="0"/>
                <a:sym typeface="Symbol" pitchFamily="18" charset="2"/>
              </a:rPr>
              <a:t>Step 8: This result indicates to the company 	managers that the variance of weekly overtime</a:t>
            </a:r>
            <a:br>
              <a:rPr lang="en-US" dirty="0" smtClean="0">
                <a:latin typeface="Times New Roman" pitchFamily="18" charset="0"/>
                <a:cs typeface="Times New Roman" pitchFamily="18" charset="0"/>
                <a:sym typeface="Symbol" pitchFamily="18" charset="2"/>
              </a:rPr>
            </a:br>
            <a:r>
              <a:rPr lang="en-US" dirty="0" smtClean="0">
                <a:latin typeface="Times New Roman" pitchFamily="18" charset="0"/>
                <a:cs typeface="Times New Roman" pitchFamily="18" charset="0"/>
                <a:sym typeface="Symbol" pitchFamily="18" charset="2"/>
              </a:rPr>
              <a:t>	hours is about what they expected.</a:t>
            </a:r>
            <a:endParaRPr lang="en-US" dirty="0" smtClean="0">
              <a:latin typeface="Times New Roman" pitchFamily="18" charset="0"/>
              <a:cs typeface="Times New Roman" pitchFamily="18" charset="0"/>
              <a:sym typeface="Symbol" pitchFamily="18" charset="2"/>
            </a:endParaRPr>
          </a:p>
        </p:txBody>
      </p:sp>
      <p:sp>
        <p:nvSpPr>
          <p:cNvPr id="3" name="Title 3"/>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00B0F0"/>
                </a:solidFill>
                <a:latin typeface="Times New Roman" pitchFamily="18" charset="0"/>
                <a:cs typeface="Times New Roman" pitchFamily="18" charset="0"/>
              </a:rPr>
              <a:t>Hypothesis Test of s</a:t>
            </a:r>
            <a:endParaRPr lang="en-US"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412875"/>
            <a:ext cx="8382000" cy="2397125"/>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latin typeface="Times New Roman" pitchFamily="18" charset="0"/>
                <a:cs typeface="Times New Roman" pitchFamily="18" charset="0"/>
              </a:rPr>
              <a:t>When the null hypothesis is not rejected, then either a correct decision is made or an incorrect decision is made.</a:t>
            </a:r>
          </a:p>
          <a:p>
            <a:r>
              <a:rPr lang="en-US" smtClean="0">
                <a:latin typeface="Times New Roman" pitchFamily="18" charset="0"/>
                <a:cs typeface="Times New Roman" pitchFamily="18" charset="0"/>
              </a:rPr>
              <a:t>If an incorrect decision is made, that is, if the null hypothesis is not rejected when it is false, then a Type II error has occurred.</a:t>
            </a:r>
            <a:endParaRPr lang="en-US" smtClean="0">
              <a:latin typeface="Times New Roman" pitchFamily="18" charset="0"/>
              <a:cs typeface="Times New Roman" pitchFamily="18" charset="0"/>
            </a:endParaRPr>
          </a:p>
        </p:txBody>
      </p:sp>
      <p:sp>
        <p:nvSpPr>
          <p:cNvPr id="3" name="Title 3"/>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00B0F0"/>
                </a:solidFill>
                <a:latin typeface="Times New Roman" pitchFamily="18" charset="0"/>
                <a:cs typeface="Times New Roman" pitchFamily="18" charset="0"/>
              </a:rPr>
              <a:t>Solving for Type II Errors</a:t>
            </a:r>
            <a:endParaRPr lang="en-US"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81000" y="1412875"/>
            <a:ext cx="8382000" cy="2778125"/>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chemeClr val="tx2">
                    <a:lumMod val="60000"/>
                    <a:lumOff val="40000"/>
                  </a:schemeClr>
                </a:solidFill>
                <a:latin typeface="Times New Roman" pitchFamily="18" charset="0"/>
                <a:cs typeface="Times New Roman" pitchFamily="18" charset="0"/>
              </a:rPr>
              <a:t>3.	Substantive Hypotheses</a:t>
            </a:r>
            <a:r>
              <a:rPr lang="en-US" dirty="0" smtClean="0">
                <a:solidFill>
                  <a:srgbClr val="000040"/>
                </a:solidFill>
                <a:latin typeface="Times New Roman" pitchFamily="18" charset="0"/>
                <a:cs typeface="Times New Roman" pitchFamily="18" charset="0"/>
              </a:rPr>
              <a:t> - a statistically significant 	difference does not imply or mean a material,</a:t>
            </a:r>
            <a:br>
              <a:rPr lang="en-US" dirty="0" smtClean="0">
                <a:solidFill>
                  <a:srgbClr val="000040"/>
                </a:solidFill>
                <a:latin typeface="Times New Roman" pitchFamily="18" charset="0"/>
                <a:cs typeface="Times New Roman" pitchFamily="18" charset="0"/>
              </a:rPr>
            </a:br>
            <a:r>
              <a:rPr lang="en-US" dirty="0" smtClean="0">
                <a:solidFill>
                  <a:srgbClr val="000040"/>
                </a:solidFill>
                <a:latin typeface="Times New Roman" pitchFamily="18" charset="0"/>
                <a:cs typeface="Times New Roman" pitchFamily="18" charset="0"/>
              </a:rPr>
              <a:t>	substantive difference. </a:t>
            </a:r>
          </a:p>
          <a:p>
            <a:pPr lvl="1" algn="l"/>
            <a:endParaRPr lang="en-US" dirty="0" smtClean="0">
              <a:solidFill>
                <a:srgbClr val="000040"/>
              </a:solidFill>
              <a:latin typeface="Times New Roman" pitchFamily="18" charset="0"/>
              <a:cs typeface="Times New Roman" pitchFamily="18" charset="0"/>
            </a:endParaRPr>
          </a:p>
          <a:p>
            <a:pPr lvl="1" algn="l"/>
            <a:r>
              <a:rPr lang="en-US" dirty="0" smtClean="0">
                <a:solidFill>
                  <a:srgbClr val="000040"/>
                </a:solidFill>
                <a:latin typeface="Times New Roman" pitchFamily="18" charset="0"/>
                <a:cs typeface="Times New Roman" pitchFamily="18" charset="0"/>
              </a:rPr>
              <a:t>If the null hypothesis is rejected and the alternative hypothesis is accepted, </a:t>
            </a:r>
            <a:r>
              <a:rPr lang="en-US" u="sng" dirty="0" smtClean="0">
                <a:solidFill>
                  <a:srgbClr val="000040"/>
                </a:solidFill>
                <a:latin typeface="Times New Roman" pitchFamily="18" charset="0"/>
                <a:cs typeface="Times New Roman" pitchFamily="18" charset="0"/>
              </a:rPr>
              <a:t>then one can say that a statistically significant result has been obtained</a:t>
            </a:r>
          </a:p>
          <a:p>
            <a:pPr lvl="1" algn="l"/>
            <a:r>
              <a:rPr lang="en-US" dirty="0" smtClean="0">
                <a:solidFill>
                  <a:srgbClr val="000040"/>
                </a:solidFill>
                <a:latin typeface="Times New Roman" pitchFamily="18" charset="0"/>
                <a:cs typeface="Times New Roman" pitchFamily="18" charset="0"/>
              </a:rPr>
              <a:t>With “significant” results, you reject the null hypothesis</a:t>
            </a:r>
            <a:endParaRPr lang="en-US" sz="2000" dirty="0" smtClean="0">
              <a:solidFill>
                <a:srgbClr val="000040"/>
              </a:solidFill>
              <a:latin typeface="Times New Roman" pitchFamily="18" charset="0"/>
              <a:cs typeface="Times New Roman" pitchFamily="18" charset="0"/>
            </a:endParaRPr>
          </a:p>
        </p:txBody>
      </p:sp>
      <p:sp>
        <p:nvSpPr>
          <p:cNvPr id="3" name="Title 3"/>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Types of Hypotheses</a:t>
            </a:r>
            <a:endParaRPr lang="en-US" dirty="0" smtClean="0">
              <a:solidFill>
                <a:schemeClr val="tx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412875"/>
            <a:ext cx="8382000" cy="3311525"/>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dirty="0" smtClean="0">
                <a:latin typeface="Times New Roman" pitchFamily="18" charset="0"/>
                <a:cs typeface="Times New Roman" pitchFamily="18" charset="0"/>
              </a:rPr>
              <a:t>Suppose a test is conducted on the following hypotheses about the amount of liquid in a 12 ounce soft drink can: H</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sym typeface="Symbol" pitchFamily="18" charset="2"/>
              </a:rPr>
              <a:t> = 12 ounces vs. </a:t>
            </a:r>
            <a:r>
              <a:rPr lang="en-US" dirty="0" smtClean="0">
                <a:latin typeface="Times New Roman" pitchFamily="18" charset="0"/>
                <a:cs typeface="Times New Roman" pitchFamily="18" charset="0"/>
              </a:rPr>
              <a:t>H</a:t>
            </a:r>
            <a:r>
              <a:rPr lang="en-US"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sym typeface="Symbol" pitchFamily="18" charset="2"/>
              </a:rPr>
              <a:t> &lt; 12 ounces when the sample size is 60, a sample mean of 11.985, and a standard deviation (s) assumed to be 0.10.</a:t>
            </a:r>
          </a:p>
          <a:p>
            <a:pPr algn="just"/>
            <a:endParaRPr lang="en-US" dirty="0" smtClean="0">
              <a:latin typeface="Times New Roman" pitchFamily="18" charset="0"/>
              <a:cs typeface="Times New Roman" pitchFamily="18" charset="0"/>
              <a:sym typeface="Symbol" pitchFamily="18" charset="2"/>
            </a:endParaRPr>
          </a:p>
          <a:p>
            <a:pPr algn="just"/>
            <a:r>
              <a:rPr lang="en-US" dirty="0" smtClean="0">
                <a:latin typeface="Times New Roman" pitchFamily="18" charset="0"/>
                <a:cs typeface="Times New Roman" pitchFamily="18" charset="0"/>
                <a:sym typeface="Symbol" pitchFamily="18" charset="2"/>
              </a:rPr>
              <a:t>The first step in determining the probability of a Type II error is to calculate a critical value for the sample mean (or proportion or variance, etc.).</a:t>
            </a:r>
            <a:endParaRPr lang="en-US" dirty="0" smtClean="0">
              <a:latin typeface="Times New Roman" pitchFamily="18" charset="0"/>
              <a:cs typeface="Times New Roman" pitchFamily="18" charset="0"/>
              <a:sym typeface="Symbol" pitchFamily="18" charset="2"/>
            </a:endParaRPr>
          </a:p>
        </p:txBody>
      </p:sp>
      <p:sp>
        <p:nvSpPr>
          <p:cNvPr id="3" name="Title 3"/>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00B0F0"/>
                </a:solidFill>
                <a:latin typeface="Times New Roman" pitchFamily="18" charset="0"/>
                <a:cs typeface="Times New Roman" pitchFamily="18" charset="0"/>
              </a:rPr>
              <a:t>Solving for Type II Errors (Soft Drink)</a:t>
            </a:r>
            <a:endParaRPr lang="en-US"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3190804720"/>
              </p:ext>
            </p:extLst>
          </p:nvPr>
        </p:nvGraphicFramePr>
        <p:xfrm>
          <a:off x="838200" y="1712913"/>
          <a:ext cx="3070225" cy="3886200"/>
        </p:xfrm>
        <a:graphic>
          <a:graphicData uri="http://schemas.openxmlformats.org/presentationml/2006/ole">
            <mc:AlternateContent xmlns:mc="http://schemas.openxmlformats.org/markup-compatibility/2006">
              <mc:Choice xmlns:v="urn:schemas-microsoft-com:vml" Requires="v">
                <p:oleObj spid="_x0000_s15492" name="Equation" r:id="rId3" imgW="1892300" imgH="2387600" progId="Equation.3">
                  <p:embed/>
                </p:oleObj>
              </mc:Choice>
              <mc:Fallback>
                <p:oleObj name="Equation" r:id="rId3" imgW="1892300" imgH="2387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712913"/>
                        <a:ext cx="3070225" cy="3886200"/>
                      </a:xfrm>
                      <a:prstGeom prst="rect">
                        <a:avLst/>
                      </a:prstGeom>
                      <a:noFill/>
                      <a:ln w="5715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pic>
                </p:oleObj>
              </mc:Fallback>
            </mc:AlternateContent>
          </a:graphicData>
        </a:graphic>
      </p:graphicFrame>
      <p:sp>
        <p:nvSpPr>
          <p:cNvPr id="3" name="Text Box 4"/>
          <p:cNvSpPr txBox="1">
            <a:spLocks noChangeArrowheads="1"/>
          </p:cNvSpPr>
          <p:nvPr/>
        </p:nvSpPr>
        <p:spPr bwMode="auto">
          <a:xfrm>
            <a:off x="4419600" y="1752600"/>
            <a:ext cx="4343400" cy="3785652"/>
          </a:xfrm>
          <a:prstGeom prst="rect">
            <a:avLst/>
          </a:prstGeom>
          <a:noFill/>
          <a:ln w="12700" cap="sq">
            <a:solidFill>
              <a:schemeClr val="bg2">
                <a:lumMod val="75000"/>
              </a:schemeClr>
            </a:solidFill>
            <a:miter lim="800000"/>
            <a:headEnd type="none" w="sm" len="sm"/>
            <a:tailEnd type="none" w="sm" len="sm"/>
          </a:ln>
        </p:spPr>
        <p:txBody>
          <a:bodyPr wrap="square">
            <a:spAutoFit/>
          </a:bodyPr>
          <a:lstStyle/>
          <a:p>
            <a:pPr eaLnBrk="0" hangingPunct="0">
              <a:defRPr/>
            </a:pPr>
            <a:r>
              <a:rPr lang="en-US" sz="2400" b="1" dirty="0">
                <a:latin typeface="+mj-lt"/>
              </a:rPr>
              <a:t>In testing the null hypothesis</a:t>
            </a:r>
          </a:p>
          <a:p>
            <a:pPr eaLnBrk="0" hangingPunct="0">
              <a:defRPr/>
            </a:pPr>
            <a:r>
              <a:rPr lang="en-US" sz="2400" b="1" dirty="0">
                <a:latin typeface="+mj-lt"/>
              </a:rPr>
              <a:t>by the critical value method,</a:t>
            </a:r>
          </a:p>
          <a:p>
            <a:pPr eaLnBrk="0" hangingPunct="0">
              <a:defRPr/>
            </a:pPr>
            <a:r>
              <a:rPr lang="en-US" sz="2400" b="1" u="sng" dirty="0">
                <a:latin typeface="+mj-lt"/>
              </a:rPr>
              <a:t>this value is used as the cutoff for the nonrejection region. </a:t>
            </a:r>
            <a:r>
              <a:rPr lang="en-US" sz="2400" b="1" dirty="0">
                <a:latin typeface="+mj-lt"/>
              </a:rPr>
              <a:t>For any sample mean obtained that is less than 11.979, the null hypothesis is rejected.  Any sample mean greater than 11.979, the null hypothesis is not rejected.</a:t>
            </a:r>
          </a:p>
        </p:txBody>
      </p:sp>
      <p:sp>
        <p:nvSpPr>
          <p:cNvPr id="4" name="Title 4"/>
          <p:cNvSpPr txBox="1">
            <a:spLocks/>
          </p:cNvSpPr>
          <p:nvPr/>
        </p:nvSpPr>
        <p:spPr>
          <a:xfrm>
            <a:off x="457200" y="228600"/>
            <a:ext cx="822960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00B0F0"/>
                </a:solidFill>
                <a:latin typeface="Times New Roman" pitchFamily="18" charset="0"/>
                <a:cs typeface="Times New Roman" pitchFamily="18" charset="0"/>
              </a:rPr>
              <a:t>Solving for Type II Errors (Soft Drink)</a:t>
            </a:r>
            <a:endParaRPr lang="en-US"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1933909924"/>
              </p:ext>
            </p:extLst>
          </p:nvPr>
        </p:nvGraphicFramePr>
        <p:xfrm>
          <a:off x="3048000" y="2971800"/>
          <a:ext cx="2474913" cy="3276600"/>
        </p:xfrm>
        <a:graphic>
          <a:graphicData uri="http://schemas.openxmlformats.org/presentationml/2006/ole">
            <mc:AlternateContent xmlns:mc="http://schemas.openxmlformats.org/markup-compatibility/2006">
              <mc:Choice xmlns:v="urn:schemas-microsoft-com:vml" Requires="v">
                <p:oleObj spid="_x0000_s16516" name="Equation" r:id="rId3" imgW="1803400" imgH="2387600" progId="Equation.3">
                  <p:embed/>
                </p:oleObj>
              </mc:Choice>
              <mc:Fallback>
                <p:oleObj name="Equation" r:id="rId3" imgW="1803400" imgH="2387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971800"/>
                        <a:ext cx="2474913" cy="3276600"/>
                      </a:xfrm>
                      <a:prstGeom prst="rect">
                        <a:avLst/>
                      </a:prstGeom>
                      <a:solidFill>
                        <a:srgbClr val="FFFFFF"/>
                      </a:solidFill>
                      <a:ln w="57150">
                        <a:solidFill>
                          <a:srgbClr val="F6BF69"/>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pic>
                </p:oleObj>
              </mc:Fallback>
            </mc:AlternateContent>
          </a:graphicData>
        </a:graphic>
      </p:graphicFrame>
      <p:sp>
        <p:nvSpPr>
          <p:cNvPr id="3" name="Title 4"/>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00B0F0"/>
                </a:solidFill>
                <a:latin typeface="Times New Roman" pitchFamily="18" charset="0"/>
                <a:cs typeface="Times New Roman" pitchFamily="18" charset="0"/>
              </a:rPr>
              <a:t>Solving for Type II Errors (Soft Drink)</a:t>
            </a:r>
            <a:endParaRPr lang="en-US" dirty="0" smtClean="0">
              <a:solidFill>
                <a:srgbClr val="00B0F0"/>
              </a:solidFill>
              <a:latin typeface="Times New Roman" pitchFamily="18" charset="0"/>
              <a:cs typeface="Times New Roman" pitchFamily="18" charset="0"/>
            </a:endParaRPr>
          </a:p>
        </p:txBody>
      </p:sp>
      <p:sp>
        <p:nvSpPr>
          <p:cNvPr id="4" name="Content Placeholder 5"/>
          <p:cNvSpPr txBox="1">
            <a:spLocks/>
          </p:cNvSpPr>
          <p:nvPr/>
        </p:nvSpPr>
        <p:spPr>
          <a:xfrm>
            <a:off x="381000" y="1412875"/>
            <a:ext cx="8382000" cy="1177925"/>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latin typeface="Times New Roman" pitchFamily="18" charset="0"/>
                <a:cs typeface="Times New Roman" pitchFamily="18" charset="0"/>
              </a:rPr>
              <a:t>The type II error rate (b) </a:t>
            </a:r>
            <a:r>
              <a:rPr lang="en-US" smtClean="0">
                <a:latin typeface="Times New Roman" pitchFamily="18" charset="0"/>
                <a:cs typeface="Times New Roman" pitchFamily="18" charset="0"/>
                <a:sym typeface="Symbol" pitchFamily="18" charset="2"/>
              </a:rPr>
              <a:t>varies with different values of the true parameter.  For example, if the true mean as 11.99, the corresponding z-value is for b is</a:t>
            </a:r>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00B0F0"/>
                </a:solidFill>
                <a:latin typeface="Times New Roman" pitchFamily="18" charset="0"/>
                <a:cs typeface="Times New Roman" pitchFamily="18" charset="0"/>
              </a:rPr>
              <a:t>Solving for Type II Errors (Soft Drink)</a:t>
            </a:r>
            <a:endParaRPr lang="en-US" dirty="0" smtClean="0">
              <a:solidFill>
                <a:srgbClr val="00B0F0"/>
              </a:solidFill>
              <a:latin typeface="Times New Roman" pitchFamily="18" charset="0"/>
              <a:cs typeface="Times New Roman" pitchFamily="18" charset="0"/>
            </a:endParaRPr>
          </a:p>
        </p:txBody>
      </p:sp>
      <p:sp>
        <p:nvSpPr>
          <p:cNvPr id="3" name="Content Placeholder 3"/>
          <p:cNvSpPr txBox="1">
            <a:spLocks/>
          </p:cNvSpPr>
          <p:nvPr/>
        </p:nvSpPr>
        <p:spPr>
          <a:xfrm>
            <a:off x="381000" y="762000"/>
            <a:ext cx="8382000" cy="5410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latin typeface="Times New Roman" pitchFamily="18" charset="0"/>
                <a:cs typeface="Times New Roman" pitchFamily="18" charset="0"/>
              </a:rPr>
              <a:t>Recall that a type II error is made when you fail to reject when you should.  Thus, you want to calculate </a:t>
            </a:r>
          </a:p>
          <a:p>
            <a:pPr>
              <a:buFontTx/>
              <a:buNone/>
            </a:pPr>
            <a:endParaRPr lang="en-US" sz="2400" dirty="0" smtClean="0">
              <a:latin typeface="Times New Roman" pitchFamily="18" charset="0"/>
              <a:cs typeface="Times New Roman" pitchFamily="18" charset="0"/>
            </a:endParaRPr>
          </a:p>
          <a:p>
            <a:pPr>
              <a:buFontTx/>
              <a:buNone/>
            </a:pPr>
            <a:endParaRPr lang="en-US" sz="2400" dirty="0">
              <a:latin typeface="Times New Roman" pitchFamily="18" charset="0"/>
              <a:cs typeface="Times New Roman" pitchFamily="18" charset="0"/>
            </a:endParaRPr>
          </a:p>
          <a:p>
            <a:pPr>
              <a:buFontTx/>
              <a:buNone/>
            </a:pP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Thus, there is an 80.2% chance of committing a</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Type II error if the alternative mean is 11.99.  That is quite a high chance of being wrong (but then again 11.99 is so close to 12, so you’ll need a lot of data to show that those are statistically different).</a:t>
            </a:r>
          </a:p>
          <a:p>
            <a:r>
              <a:rPr lang="en-US" sz="2400" dirty="0" smtClean="0">
                <a:latin typeface="Times New Roman" pitchFamily="18" charset="0"/>
                <a:cs typeface="Times New Roman" pitchFamily="18" charset="0"/>
                <a:sym typeface="Symbol" pitchFamily="18" charset="2"/>
              </a:rPr>
              <a:t>Note, you only need to be concerned about type II errors since you would have failed to reject the null hypothesis [t = -1.16 &gt; </a:t>
            </a:r>
            <a:r>
              <a:rPr lang="en-US" sz="2400" dirty="0" err="1" smtClean="0">
                <a:latin typeface="Times New Roman" pitchFamily="18" charset="0"/>
                <a:cs typeface="Times New Roman" pitchFamily="18" charset="0"/>
                <a:sym typeface="Symbol" pitchFamily="18" charset="2"/>
              </a:rPr>
              <a:t>t</a:t>
            </a:r>
            <a:r>
              <a:rPr lang="en-US" sz="2400" baseline="-25000" dirty="0" err="1" smtClean="0">
                <a:latin typeface="Times New Roman" pitchFamily="18" charset="0"/>
                <a:cs typeface="Times New Roman" pitchFamily="18" charset="0"/>
                <a:sym typeface="Symbol" pitchFamily="18" charset="2"/>
              </a:rPr>
              <a:t>c</a:t>
            </a:r>
            <a:r>
              <a:rPr lang="en-US" sz="2400" dirty="0" smtClean="0">
                <a:latin typeface="Times New Roman" pitchFamily="18" charset="0"/>
                <a:cs typeface="Times New Roman" pitchFamily="18" charset="0"/>
                <a:sym typeface="Symbol" pitchFamily="18" charset="2"/>
              </a:rPr>
              <a:t> = -1.645 (for a=0.05)]</a:t>
            </a:r>
          </a:p>
        </p:txBody>
      </p:sp>
      <p:graphicFrame>
        <p:nvGraphicFramePr>
          <p:cNvPr id="4" name="Object 2"/>
          <p:cNvGraphicFramePr>
            <a:graphicFrameLocks noChangeAspect="1"/>
          </p:cNvGraphicFramePr>
          <p:nvPr>
            <p:extLst>
              <p:ext uri="{D42A27DB-BD31-4B8C-83A1-F6EECF244321}">
                <p14:modId xmlns:p14="http://schemas.microsoft.com/office/powerpoint/2010/main" val="1595526288"/>
              </p:ext>
            </p:extLst>
          </p:nvPr>
        </p:nvGraphicFramePr>
        <p:xfrm>
          <a:off x="838200" y="1981200"/>
          <a:ext cx="8178800" cy="457200"/>
        </p:xfrm>
        <a:graphic>
          <a:graphicData uri="http://schemas.openxmlformats.org/presentationml/2006/ole">
            <mc:AlternateContent xmlns:mc="http://schemas.openxmlformats.org/markup-compatibility/2006">
              <mc:Choice xmlns:v="urn:schemas-microsoft-com:vml" Requires="v">
                <p:oleObj spid="_x0000_s17540" name="Equation" r:id="rId3" imgW="4089240" imgH="228600" progId="Equation.3">
                  <p:embed/>
                </p:oleObj>
              </mc:Choice>
              <mc:Fallback>
                <p:oleObj name="Equation" r:id="rId3" imgW="40892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81200"/>
                        <a:ext cx="8178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487422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412875"/>
            <a:ext cx="8382000" cy="2930525"/>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latin typeface="Times New Roman" pitchFamily="18" charset="0"/>
                <a:cs typeface="Times New Roman" pitchFamily="18" charset="0"/>
              </a:rPr>
              <a:t>Because the probability of committing a Type II error changes for each different value of the alternative parameter, it is common to examine a series of possible alternative values.</a:t>
            </a:r>
          </a:p>
          <a:p>
            <a:r>
              <a:rPr lang="en-US" dirty="0" smtClean="0">
                <a:latin typeface="Times New Roman" pitchFamily="18" charset="0"/>
                <a:cs typeface="Times New Roman" pitchFamily="18" charset="0"/>
              </a:rPr>
              <a:t>The </a:t>
            </a:r>
            <a:r>
              <a:rPr lang="en-US" dirty="0" smtClean="0">
                <a:solidFill>
                  <a:srgbClr val="FF3300"/>
                </a:solidFill>
                <a:latin typeface="Times New Roman" pitchFamily="18" charset="0"/>
                <a:cs typeface="Times New Roman" pitchFamily="18" charset="0"/>
              </a:rPr>
              <a:t>power </a:t>
            </a:r>
            <a:r>
              <a:rPr lang="en-US" dirty="0" smtClean="0">
                <a:latin typeface="Times New Roman" pitchFamily="18" charset="0"/>
                <a:cs typeface="Times New Roman" pitchFamily="18" charset="0"/>
              </a:rPr>
              <a:t>of a test is the probability of rejecting the null hypothesis when it is false.</a:t>
            </a:r>
          </a:p>
          <a:p>
            <a:r>
              <a:rPr lang="en-US" dirty="0" smtClean="0">
                <a:latin typeface="Times New Roman" pitchFamily="18" charset="0"/>
                <a:cs typeface="Times New Roman" pitchFamily="18" charset="0"/>
              </a:rPr>
              <a:t>Power = 1 - </a:t>
            </a:r>
            <a:r>
              <a:rPr lang="en-US" dirty="0" smtClean="0">
                <a:latin typeface="Times New Roman" pitchFamily="18" charset="0"/>
                <a:cs typeface="Times New Roman" pitchFamily="18" charset="0"/>
                <a:sym typeface="Symbol" pitchFamily="18" charset="2"/>
              </a:rPr>
              <a:t>.</a:t>
            </a:r>
            <a:endParaRPr lang="en-US" dirty="0" smtClean="0">
              <a:latin typeface="Times New Roman" pitchFamily="18" charset="0"/>
              <a:cs typeface="Times New Roman" pitchFamily="18" charset="0"/>
              <a:sym typeface="Symbol" pitchFamily="18" charset="2"/>
            </a:endParaRPr>
          </a:p>
        </p:txBody>
      </p:sp>
      <p:sp>
        <p:nvSpPr>
          <p:cNvPr id="3" name="Title 3"/>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00B0F0"/>
                </a:solidFill>
                <a:latin typeface="Times New Roman" pitchFamily="18" charset="0"/>
                <a:cs typeface="Times New Roman" pitchFamily="18" charset="0"/>
              </a:rPr>
              <a:t>Operating Characteristic and Power Curve</a:t>
            </a:r>
            <a:endParaRPr lang="en-US"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Using the HTAB System</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3" name="Content Placeholder 2"/>
          <p:cNvSpPr txBox="1">
            <a:spLocks/>
          </p:cNvSpPr>
          <p:nvPr/>
        </p:nvSpPr>
        <p:spPr>
          <a:xfrm>
            <a:off x="1676400" y="1398732"/>
            <a:ext cx="5791200" cy="221138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latin typeface="Times New Roman" pitchFamily="18" charset="0"/>
                <a:cs typeface="Times New Roman" pitchFamily="18" charset="0"/>
              </a:rPr>
              <a:t>H – Hypotheses</a:t>
            </a:r>
          </a:p>
          <a:p>
            <a:pPr lvl="1" algn="l"/>
            <a:r>
              <a:rPr lang="en-US" sz="2400" dirty="0" smtClean="0">
                <a:latin typeface="Times New Roman" pitchFamily="18" charset="0"/>
                <a:cs typeface="Times New Roman" pitchFamily="18" charset="0"/>
              </a:rPr>
              <a:t>Establish the hypotheses</a:t>
            </a:r>
          </a:p>
          <a:p>
            <a:pPr algn="l"/>
            <a:r>
              <a:rPr lang="en-US" dirty="0" smtClean="0">
                <a:latin typeface="Times New Roman" pitchFamily="18" charset="0"/>
                <a:cs typeface="Times New Roman" pitchFamily="18" charset="0"/>
              </a:rPr>
              <a:t>T – Test</a:t>
            </a:r>
          </a:p>
          <a:p>
            <a:pPr lvl="1" algn="l"/>
            <a:r>
              <a:rPr lang="en-US" sz="2400" dirty="0" smtClean="0">
                <a:latin typeface="Times New Roman" pitchFamily="18" charset="0"/>
                <a:cs typeface="Times New Roman" pitchFamily="18" charset="0"/>
              </a:rPr>
              <a:t>Conduct the test</a:t>
            </a:r>
          </a:p>
          <a:p>
            <a:pPr algn="l"/>
            <a:r>
              <a:rPr lang="en-US" dirty="0" smtClean="0">
                <a:latin typeface="Times New Roman" pitchFamily="18" charset="0"/>
                <a:cs typeface="Times New Roman" pitchFamily="18" charset="0"/>
              </a:rPr>
              <a:t>A – Action</a:t>
            </a:r>
          </a:p>
          <a:p>
            <a:pPr lvl="1" algn="l"/>
            <a:r>
              <a:rPr lang="en-US" sz="2400" dirty="0" smtClean="0">
                <a:latin typeface="Times New Roman" pitchFamily="18" charset="0"/>
                <a:cs typeface="Times New Roman" pitchFamily="18" charset="0"/>
              </a:rPr>
              <a:t>Take statistical action</a:t>
            </a:r>
          </a:p>
          <a:p>
            <a:pPr algn="l"/>
            <a:r>
              <a:rPr lang="en-US" dirty="0" smtClean="0">
                <a:latin typeface="Times New Roman" pitchFamily="18" charset="0"/>
                <a:cs typeface="Times New Roman" pitchFamily="18" charset="0"/>
              </a:rPr>
              <a:t>B – Business Implications</a:t>
            </a:r>
          </a:p>
          <a:p>
            <a:pPr lvl="1" algn="l"/>
            <a:r>
              <a:rPr lang="en-US" sz="2400" dirty="0" smtClean="0">
                <a:latin typeface="Times New Roman" pitchFamily="18" charset="0"/>
                <a:cs typeface="Times New Roman" pitchFamily="18" charset="0"/>
              </a:rPr>
              <a:t>Determine the business implications</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412875"/>
            <a:ext cx="8382000" cy="4378325"/>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dirty="0" smtClean="0">
                <a:latin typeface="Times New Roman" pitchFamily="18" charset="0"/>
                <a:cs typeface="Times New Roman" pitchFamily="18" charset="0"/>
              </a:rPr>
              <a:t>Example: A survey of CPAs in the U.S., done 15 years ago, found that their average salary was $74,914.  An accounting researcher would like to test whether this average has changed over the years. A random sample of 112 CPAs produced a mean salary of $78,695.  Assume that the population standard deviation of salaries is </a:t>
            </a:r>
            <a:r>
              <a:rPr lang="en-US" dirty="0" smtClean="0">
                <a:latin typeface="Times New Roman" pitchFamily="18" charset="0"/>
                <a:cs typeface="Times New Roman" pitchFamily="18" charset="0"/>
                <a:sym typeface="Symbol" pitchFamily="18" charset="2"/>
              </a:rPr>
              <a:t> = $14,530 </a:t>
            </a:r>
          </a:p>
          <a:p>
            <a:pPr algn="just"/>
            <a:endParaRPr lang="en-US" dirty="0">
              <a:latin typeface="Times New Roman" pitchFamily="18" charset="0"/>
              <a:cs typeface="Times New Roman" pitchFamily="18" charset="0"/>
              <a:sym typeface="Symbol" pitchFamily="18" charset="2"/>
            </a:endParaRPr>
          </a:p>
          <a:p>
            <a:pPr algn="just"/>
            <a:r>
              <a:rPr lang="en-US" dirty="0" smtClean="0">
                <a:latin typeface="Times New Roman" pitchFamily="18" charset="0"/>
                <a:cs typeface="Times New Roman" pitchFamily="18" charset="0"/>
                <a:sym typeface="Symbol" pitchFamily="18" charset="2"/>
              </a:rPr>
              <a:t>(note: this value is typically not known, but we will assume it for mathematical simplicity.  Later, we will remove this assumption).</a:t>
            </a:r>
            <a:endParaRPr lang="en-US" dirty="0" smtClean="0">
              <a:latin typeface="Times New Roman" pitchFamily="18" charset="0"/>
              <a:cs typeface="Times New Roman" pitchFamily="18" charset="0"/>
              <a:sym typeface="Symbol" pitchFamily="18" charset="2"/>
            </a:endParaRPr>
          </a:p>
        </p:txBody>
      </p:sp>
      <p:sp>
        <p:nvSpPr>
          <p:cNvPr id="3" name="Title 3"/>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CPA Salary Example</a:t>
            </a:r>
            <a:endParaRPr lang="en-US" dirty="0" smtClean="0">
              <a:solidFill>
                <a:schemeClr val="tx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Step 1: Hypotheses</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3" name="Content Placeholder 7"/>
          <p:cNvSpPr txBox="1">
            <a:spLocks/>
          </p:cNvSpPr>
          <p:nvPr/>
        </p:nvSpPr>
        <p:spPr>
          <a:xfrm>
            <a:off x="381000" y="1066800"/>
            <a:ext cx="8382000" cy="133032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chemeClr val="tx1"/>
                </a:solidFill>
                <a:latin typeface="Times New Roman" pitchFamily="18" charset="0"/>
                <a:cs typeface="Times New Roman" pitchFamily="18" charset="0"/>
              </a:rPr>
              <a:t>Set up the null and alternative hypotheses</a:t>
            </a:r>
            <a:endParaRPr lang="en-US" dirty="0" smtClean="0">
              <a:solidFill>
                <a:schemeClr val="tx1"/>
              </a:solidFill>
              <a:latin typeface="Times New Roman" pitchFamily="18" charset="0"/>
              <a:cs typeface="Times New Roman" pitchFamily="18" charset="0"/>
            </a:endParaRPr>
          </a:p>
        </p:txBody>
      </p:sp>
      <p:grpSp>
        <p:nvGrpSpPr>
          <p:cNvPr id="4" name="Group 10"/>
          <p:cNvGrpSpPr>
            <a:grpSpLocks/>
          </p:cNvGrpSpPr>
          <p:nvPr/>
        </p:nvGrpSpPr>
        <p:grpSpPr bwMode="auto">
          <a:xfrm>
            <a:off x="2743200" y="1828800"/>
            <a:ext cx="4572000" cy="762000"/>
            <a:chOff x="4800600" y="2819400"/>
            <a:chExt cx="4572603" cy="761999"/>
          </a:xfrm>
        </p:grpSpPr>
        <p:cxnSp>
          <p:nvCxnSpPr>
            <p:cNvPr id="5" name="Straight Arrow Connector 4"/>
            <p:cNvCxnSpPr>
              <a:stCxn id="6" idx="1"/>
            </p:cNvCxnSpPr>
            <p:nvPr/>
          </p:nvCxnSpPr>
          <p:spPr>
            <a:xfrm rot="10800000" flipV="1">
              <a:off x="4800600" y="3049588"/>
              <a:ext cx="1752831" cy="53181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 name="TextBox 6"/>
            <p:cNvSpPr txBox="1">
              <a:spLocks noChangeArrowheads="1"/>
            </p:cNvSpPr>
            <p:nvPr/>
          </p:nvSpPr>
          <p:spPr bwMode="auto">
            <a:xfrm>
              <a:off x="6553200" y="2819400"/>
              <a:ext cx="28200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itchFamily="18" charset="0"/>
                  <a:cs typeface="Arial" pitchFamily="34" charset="0"/>
                </a:defRPr>
              </a:lvl1pPr>
              <a:lvl2pPr marL="742950" indent="-285750" eaLnBrk="0" hangingPunct="0">
                <a:defRPr sz="2400" i="1">
                  <a:solidFill>
                    <a:schemeClr val="tx1"/>
                  </a:solidFill>
                  <a:latin typeface="Times New Roman" pitchFamily="18" charset="0"/>
                  <a:cs typeface="Arial" pitchFamily="34" charset="0"/>
                </a:defRPr>
              </a:lvl2pPr>
              <a:lvl3pPr marL="1143000" indent="-228600" eaLnBrk="0" hangingPunct="0">
                <a:defRPr sz="2400" i="1">
                  <a:solidFill>
                    <a:schemeClr val="tx1"/>
                  </a:solidFill>
                  <a:latin typeface="Times New Roman" pitchFamily="18" charset="0"/>
                  <a:cs typeface="Arial" pitchFamily="34" charset="0"/>
                </a:defRPr>
              </a:lvl3pPr>
              <a:lvl4pPr marL="1600200" indent="-228600" eaLnBrk="0" hangingPunct="0">
                <a:defRPr sz="2400" i="1">
                  <a:solidFill>
                    <a:schemeClr val="tx1"/>
                  </a:solidFill>
                  <a:latin typeface="Times New Roman" pitchFamily="18" charset="0"/>
                  <a:cs typeface="Arial" pitchFamily="34" charset="0"/>
                </a:defRPr>
              </a:lvl4pPr>
              <a:lvl5pPr marL="2057400" indent="-228600" eaLnBrk="0" hangingPunct="0">
                <a:defRPr sz="2400" i="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i="1">
                  <a:solidFill>
                    <a:schemeClr val="tx1"/>
                  </a:solidFill>
                  <a:latin typeface="Times New Roman" pitchFamily="18" charset="0"/>
                  <a:cs typeface="Arial" pitchFamily="34" charset="0"/>
                </a:defRPr>
              </a:lvl9pPr>
            </a:lstStyle>
            <a:p>
              <a:pPr eaLnBrk="1" hangingPunct="1"/>
              <a:r>
                <a:rPr lang="en-US">
                  <a:cs typeface="Times New Roman" pitchFamily="18" charset="0"/>
                </a:rPr>
                <a:t>Always contains “=“</a:t>
              </a:r>
            </a:p>
          </p:txBody>
        </p:sp>
      </p:grpSp>
      <p:grpSp>
        <p:nvGrpSpPr>
          <p:cNvPr id="7" name="Group 11"/>
          <p:cNvGrpSpPr>
            <a:grpSpLocks/>
          </p:cNvGrpSpPr>
          <p:nvPr/>
        </p:nvGrpSpPr>
        <p:grpSpPr bwMode="auto">
          <a:xfrm>
            <a:off x="2819400" y="3881438"/>
            <a:ext cx="3429000" cy="1071562"/>
            <a:chOff x="4724400" y="4953000"/>
            <a:chExt cx="3429603" cy="1071265"/>
          </a:xfrm>
        </p:grpSpPr>
        <p:cxnSp>
          <p:nvCxnSpPr>
            <p:cNvPr id="8" name="Straight Arrow Connector 7"/>
            <p:cNvCxnSpPr/>
            <p:nvPr/>
          </p:nvCxnSpPr>
          <p:spPr>
            <a:xfrm rot="10800000">
              <a:off x="4724400" y="4953000"/>
              <a:ext cx="1524268" cy="76178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6324600" y="5562600"/>
              <a:ext cx="18294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itchFamily="18" charset="0"/>
                  <a:cs typeface="Arial" pitchFamily="34" charset="0"/>
                </a:defRPr>
              </a:lvl1pPr>
              <a:lvl2pPr marL="742950" indent="-285750" eaLnBrk="0" hangingPunct="0">
                <a:defRPr sz="2400" i="1">
                  <a:solidFill>
                    <a:schemeClr val="tx1"/>
                  </a:solidFill>
                  <a:latin typeface="Times New Roman" pitchFamily="18" charset="0"/>
                  <a:cs typeface="Arial" pitchFamily="34" charset="0"/>
                </a:defRPr>
              </a:lvl2pPr>
              <a:lvl3pPr marL="1143000" indent="-228600" eaLnBrk="0" hangingPunct="0">
                <a:defRPr sz="2400" i="1">
                  <a:solidFill>
                    <a:schemeClr val="tx1"/>
                  </a:solidFill>
                  <a:latin typeface="Times New Roman" pitchFamily="18" charset="0"/>
                  <a:cs typeface="Arial" pitchFamily="34" charset="0"/>
                </a:defRPr>
              </a:lvl3pPr>
              <a:lvl4pPr marL="1600200" indent="-228600" eaLnBrk="0" hangingPunct="0">
                <a:defRPr sz="2400" i="1">
                  <a:solidFill>
                    <a:schemeClr val="tx1"/>
                  </a:solidFill>
                  <a:latin typeface="Times New Roman" pitchFamily="18" charset="0"/>
                  <a:cs typeface="Arial" pitchFamily="34" charset="0"/>
                </a:defRPr>
              </a:lvl4pPr>
              <a:lvl5pPr marL="2057400" indent="-228600" eaLnBrk="0" hangingPunct="0">
                <a:defRPr sz="2400" i="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i="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i="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i="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i="1">
                  <a:solidFill>
                    <a:schemeClr val="tx1"/>
                  </a:solidFill>
                  <a:latin typeface="Times New Roman" pitchFamily="18" charset="0"/>
                  <a:cs typeface="Arial" pitchFamily="34" charset="0"/>
                </a:defRPr>
              </a:lvl9pPr>
            </a:lstStyle>
            <a:p>
              <a:pPr eaLnBrk="1" hangingPunct="1"/>
              <a:r>
                <a:rPr lang="en-US">
                  <a:cs typeface="Times New Roman" pitchFamily="18" charset="0"/>
                </a:rPr>
                <a:t>&gt; or &lt; or ≠</a:t>
              </a:r>
            </a:p>
          </p:txBody>
        </p:sp>
      </p:grpSp>
      <p:graphicFrame>
        <p:nvGraphicFramePr>
          <p:cNvPr id="10" name="Object 6"/>
          <p:cNvGraphicFramePr>
            <a:graphicFrameLocks noChangeAspect="1"/>
          </p:cNvGraphicFramePr>
          <p:nvPr>
            <p:extLst>
              <p:ext uri="{D42A27DB-BD31-4B8C-83A1-F6EECF244321}">
                <p14:modId xmlns:p14="http://schemas.microsoft.com/office/powerpoint/2010/main" val="2210857808"/>
              </p:ext>
            </p:extLst>
          </p:nvPr>
        </p:nvGraphicFramePr>
        <p:xfrm>
          <a:off x="1295400" y="2667000"/>
          <a:ext cx="2895600" cy="1117600"/>
        </p:xfrm>
        <a:graphic>
          <a:graphicData uri="http://schemas.openxmlformats.org/presentationml/2006/ole">
            <mc:AlternateContent xmlns:mc="http://schemas.openxmlformats.org/markup-compatibility/2006">
              <mc:Choice xmlns:v="urn:schemas-microsoft-com:vml" Requires="v">
                <p:oleObj spid="_x0000_s1160" name="Equation" r:id="rId3" imgW="1892300" imgH="736600" progId="Equation.3">
                  <p:embed/>
                </p:oleObj>
              </mc:Choice>
              <mc:Fallback>
                <p:oleObj name="Equation" r:id="rId3" imgW="18923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667000"/>
                        <a:ext cx="2895600" cy="1117600"/>
                      </a:xfrm>
                      <a:prstGeom prst="rect">
                        <a:avLst/>
                      </a:prstGeom>
                      <a:noFill/>
                      <a:ln w="76200">
                        <a:solidFill>
                          <a:srgbClr val="F6BF69"/>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38487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Null and Alternative Hypotheses</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3" name="Content Placeholder 6"/>
          <p:cNvSpPr txBox="1">
            <a:spLocks/>
          </p:cNvSpPr>
          <p:nvPr/>
        </p:nvSpPr>
        <p:spPr>
          <a:xfrm>
            <a:off x="381000" y="1412875"/>
            <a:ext cx="8407400" cy="4987925"/>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u="sng" dirty="0" smtClean="0">
                <a:solidFill>
                  <a:srgbClr val="FF0000"/>
                </a:solidFill>
                <a:latin typeface="Times New Roman" pitchFamily="18" charset="0"/>
                <a:cs typeface="Times New Roman" pitchFamily="18" charset="0"/>
              </a:rPr>
              <a:t>The null and alternative hypotheses are mutually exclusive.</a:t>
            </a:r>
          </a:p>
          <a:p>
            <a:pPr lvl="1"/>
            <a:r>
              <a:rPr lang="en-US" dirty="0" smtClean="0">
                <a:latin typeface="Times New Roman" pitchFamily="18" charset="0"/>
                <a:cs typeface="Times New Roman" pitchFamily="18" charset="0"/>
              </a:rPr>
              <a:t>Only one of them can be selected.</a:t>
            </a:r>
          </a:p>
          <a:p>
            <a:r>
              <a:rPr lang="en-US" dirty="0" smtClean="0">
                <a:latin typeface="Times New Roman" pitchFamily="18" charset="0"/>
                <a:cs typeface="Times New Roman" pitchFamily="18" charset="0"/>
              </a:rPr>
              <a:t>The null hypothesis is assumed to be true.  It is compared to the observed data via either a critical value (</a:t>
            </a:r>
            <a:r>
              <a:rPr lang="en-US" dirty="0" smtClean="0">
                <a:solidFill>
                  <a:srgbClr val="FF0000"/>
                </a:solidFill>
                <a:latin typeface="Times New Roman" pitchFamily="18" charset="0"/>
                <a:cs typeface="Times New Roman" pitchFamily="18" charset="0"/>
              </a:rPr>
              <a:t>critical value method</a:t>
            </a:r>
            <a:r>
              <a:rPr lang="en-US" dirty="0" smtClean="0">
                <a:latin typeface="Times New Roman" pitchFamily="18" charset="0"/>
                <a:cs typeface="Times New Roman" pitchFamily="18" charset="0"/>
              </a:rPr>
              <a:t>) or by calculating a p-value (</a:t>
            </a:r>
            <a:r>
              <a:rPr lang="en-US" dirty="0" smtClean="0">
                <a:solidFill>
                  <a:srgbClr val="FF0000"/>
                </a:solidFill>
                <a:latin typeface="Times New Roman" pitchFamily="18" charset="0"/>
                <a:cs typeface="Times New Roman" pitchFamily="18" charset="0"/>
              </a:rPr>
              <a:t>p-value method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 burden of proof falls on the alternative hypothesis.  Thus, you either reject the null in favor of the alternative or you fail to reject the null in favor of the alternative.  The latter statement does not imply that the null is true.</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874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9"/>
          <p:cNvSpPr txBox="1">
            <a:spLocks/>
          </p:cNvSpPr>
          <p:nvPr/>
        </p:nvSpPr>
        <p:spPr>
          <a:xfrm>
            <a:off x="193675" y="230188"/>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Examples of One- and Two-tailed Tests</a:t>
            </a:r>
            <a:endParaRPr lang="en-US" dirty="0" smtClean="0">
              <a:solidFill>
                <a:schemeClr val="tx2">
                  <a:lumMod val="60000"/>
                  <a:lumOff val="40000"/>
                </a:schemeClr>
              </a:solidFill>
              <a:latin typeface="Times New Roman" pitchFamily="18" charset="0"/>
              <a:cs typeface="Times New Roman" pitchFamily="18" charset="0"/>
            </a:endParaRPr>
          </a:p>
        </p:txBody>
      </p:sp>
      <p:sp>
        <p:nvSpPr>
          <p:cNvPr id="3" name="Content Placeholder 10"/>
          <p:cNvSpPr txBox="1">
            <a:spLocks/>
          </p:cNvSpPr>
          <p:nvPr/>
        </p:nvSpPr>
        <p:spPr>
          <a:xfrm>
            <a:off x="381000" y="1412875"/>
            <a:ext cx="8382000" cy="483552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chemeClr val="tx1"/>
                </a:solidFill>
                <a:latin typeface="Times New Roman" pitchFamily="18" charset="0"/>
                <a:cs typeface="Times New Roman" pitchFamily="18" charset="0"/>
              </a:rPr>
              <a:t>One-tailed Tests</a:t>
            </a:r>
          </a:p>
          <a:p>
            <a:pPr lvl="1" algn="l"/>
            <a:r>
              <a:rPr lang="en-US" dirty="0" smtClean="0">
                <a:solidFill>
                  <a:schemeClr val="tx1"/>
                </a:solidFill>
                <a:latin typeface="Times New Roman" pitchFamily="18" charset="0"/>
                <a:cs typeface="Times New Roman" pitchFamily="18" charset="0"/>
              </a:rPr>
              <a:t>Means</a:t>
            </a:r>
          </a:p>
          <a:p>
            <a:pPr lvl="1" algn="l"/>
            <a:endParaRPr lang="en-US" dirty="0" smtClean="0">
              <a:solidFill>
                <a:schemeClr val="tx1"/>
              </a:solidFill>
              <a:latin typeface="Times New Roman" pitchFamily="18" charset="0"/>
              <a:cs typeface="Times New Roman" pitchFamily="18" charset="0"/>
            </a:endParaRPr>
          </a:p>
          <a:p>
            <a:pPr lvl="1" algn="l"/>
            <a:endParaRPr lang="en-US" dirty="0" smtClean="0">
              <a:solidFill>
                <a:schemeClr val="tx1"/>
              </a:solidFill>
              <a:latin typeface="Times New Roman" pitchFamily="18" charset="0"/>
              <a:cs typeface="Times New Roman" pitchFamily="18" charset="0"/>
            </a:endParaRPr>
          </a:p>
          <a:p>
            <a:pPr lvl="1" algn="l"/>
            <a:r>
              <a:rPr lang="en-US" dirty="0" smtClean="0">
                <a:solidFill>
                  <a:schemeClr val="tx1"/>
                </a:solidFill>
                <a:latin typeface="Times New Roman" pitchFamily="18" charset="0"/>
                <a:cs typeface="Times New Roman" pitchFamily="18" charset="0"/>
              </a:rPr>
              <a:t>Proportions</a:t>
            </a:r>
          </a:p>
          <a:p>
            <a:pPr lvl="1" algn="l"/>
            <a:endParaRPr lang="en-US" dirty="0" smtClean="0">
              <a:solidFill>
                <a:schemeClr val="tx1"/>
              </a:solidFill>
              <a:latin typeface="Times New Roman" pitchFamily="18" charset="0"/>
              <a:cs typeface="Times New Roman" pitchFamily="18" charset="0"/>
            </a:endParaRPr>
          </a:p>
          <a:p>
            <a:pPr algn="l"/>
            <a:endParaRPr lang="en-US" dirty="0" smtClean="0">
              <a:solidFill>
                <a:schemeClr val="tx1"/>
              </a:solidFill>
              <a:latin typeface="Times New Roman" pitchFamily="18" charset="0"/>
              <a:cs typeface="Times New Roman" pitchFamily="18" charset="0"/>
            </a:endParaRPr>
          </a:p>
          <a:p>
            <a:pPr algn="l">
              <a:buFontTx/>
              <a:buNone/>
            </a:pPr>
            <a:endParaRPr lang="en-US" dirty="0" smtClean="0">
              <a:solidFill>
                <a:schemeClr val="tx1"/>
              </a:solidFill>
              <a:latin typeface="Times New Roman" pitchFamily="18" charset="0"/>
              <a:cs typeface="Times New Roman" pitchFamily="18" charset="0"/>
            </a:endParaRPr>
          </a:p>
          <a:p>
            <a:pPr algn="l"/>
            <a:r>
              <a:rPr lang="en-US" dirty="0" smtClean="0">
                <a:solidFill>
                  <a:schemeClr val="tx1"/>
                </a:solidFill>
                <a:latin typeface="Times New Roman" pitchFamily="18" charset="0"/>
                <a:cs typeface="Times New Roman" pitchFamily="18" charset="0"/>
              </a:rPr>
              <a:t>Two-tailed Test</a:t>
            </a:r>
            <a:endParaRPr lang="en-US" dirty="0" smtClean="0">
              <a:solidFill>
                <a:schemeClr val="tx1"/>
              </a:solidFill>
              <a:latin typeface="Times New Roman" pitchFamily="18" charset="0"/>
              <a:cs typeface="Times New Roman" pitchFamily="18" charset="0"/>
            </a:endParaRPr>
          </a:p>
        </p:txBody>
      </p:sp>
      <p:graphicFrame>
        <p:nvGraphicFramePr>
          <p:cNvPr id="4" name="Object 11">
            <a:hlinkClick r:id="" action="ppaction://ole?verb=0"/>
          </p:cNvPr>
          <p:cNvGraphicFramePr>
            <a:graphicFrameLocks noChangeAspect="1"/>
          </p:cNvGraphicFramePr>
          <p:nvPr>
            <p:extLst>
              <p:ext uri="{D42A27DB-BD31-4B8C-83A1-F6EECF244321}">
                <p14:modId xmlns:p14="http://schemas.microsoft.com/office/powerpoint/2010/main" val="2863314993"/>
              </p:ext>
            </p:extLst>
          </p:nvPr>
        </p:nvGraphicFramePr>
        <p:xfrm>
          <a:off x="3352800" y="1447800"/>
          <a:ext cx="2166938" cy="1371600"/>
        </p:xfrm>
        <a:graphic>
          <a:graphicData uri="http://schemas.openxmlformats.org/presentationml/2006/ole">
            <mc:AlternateContent xmlns:mc="http://schemas.openxmlformats.org/markup-compatibility/2006">
              <mc:Choice xmlns:v="urn:schemas-microsoft-com:vml" Requires="v">
                <p:oleObj spid="_x0000_s2449" name="Equation" r:id="rId3" imgW="723586" imgH="457002" progId="Equation.3">
                  <p:embed/>
                </p:oleObj>
              </mc:Choice>
              <mc:Fallback>
                <p:oleObj name="Equation" r:id="rId3" imgW="723586" imgH="4570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447800"/>
                        <a:ext cx="2166938" cy="13716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5" name="Object 12">
            <a:hlinkClick r:id="" action="ppaction://ole?verb=0"/>
          </p:cNvPr>
          <p:cNvGraphicFramePr>
            <a:graphicFrameLocks noChangeAspect="1"/>
          </p:cNvGraphicFramePr>
          <p:nvPr>
            <p:extLst>
              <p:ext uri="{D42A27DB-BD31-4B8C-83A1-F6EECF244321}">
                <p14:modId xmlns:p14="http://schemas.microsoft.com/office/powerpoint/2010/main" val="910943055"/>
              </p:ext>
            </p:extLst>
          </p:nvPr>
        </p:nvGraphicFramePr>
        <p:xfrm>
          <a:off x="3352800" y="3048000"/>
          <a:ext cx="2286000" cy="1371600"/>
        </p:xfrm>
        <a:graphic>
          <a:graphicData uri="http://schemas.openxmlformats.org/presentationml/2006/ole">
            <mc:AlternateContent xmlns:mc="http://schemas.openxmlformats.org/markup-compatibility/2006">
              <mc:Choice xmlns:v="urn:schemas-microsoft-com:vml" Requires="v">
                <p:oleObj spid="_x0000_s2450" name="Equation" r:id="rId5" imgW="825500" imgH="457200" progId="Equation.3">
                  <p:embed/>
                </p:oleObj>
              </mc:Choice>
              <mc:Fallback>
                <p:oleObj name="Equation" r:id="rId5" imgW="8255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048000"/>
                        <a:ext cx="2286000" cy="13716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6" name="Object 13">
            <a:hlinkClick r:id="" action="ppaction://ole?verb=0"/>
          </p:cNvPr>
          <p:cNvGraphicFramePr>
            <a:graphicFrameLocks noChangeAspect="1"/>
          </p:cNvGraphicFramePr>
          <p:nvPr>
            <p:extLst>
              <p:ext uri="{D42A27DB-BD31-4B8C-83A1-F6EECF244321}">
                <p14:modId xmlns:p14="http://schemas.microsoft.com/office/powerpoint/2010/main" val="343218183"/>
              </p:ext>
            </p:extLst>
          </p:nvPr>
        </p:nvGraphicFramePr>
        <p:xfrm>
          <a:off x="3352800" y="4724400"/>
          <a:ext cx="2130425" cy="1371600"/>
        </p:xfrm>
        <a:graphic>
          <a:graphicData uri="http://schemas.openxmlformats.org/presentationml/2006/ole">
            <mc:AlternateContent xmlns:mc="http://schemas.openxmlformats.org/markup-compatibility/2006">
              <mc:Choice xmlns:v="urn:schemas-microsoft-com:vml" Requires="v">
                <p:oleObj spid="_x0000_s2451" name="Equation" r:id="rId7" imgW="711200" imgH="457200" progId="Equation.3">
                  <p:embed/>
                </p:oleObj>
              </mc:Choice>
              <mc:Fallback>
                <p:oleObj name="Equation" r:id="rId7" imgW="7112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724400"/>
                        <a:ext cx="2130425" cy="13716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extLst>
      <p:ext uri="{BB962C8B-B14F-4D97-AF65-F5344CB8AC3E}">
        <p14:creationId xmlns:p14="http://schemas.microsoft.com/office/powerpoint/2010/main" val="3848742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2330</Words>
  <Application>Microsoft Office PowerPoint</Application>
  <PresentationFormat>On-screen Show (4:3)</PresentationFormat>
  <Paragraphs>309</Paragraphs>
  <Slides>44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dc:creator>
  <cp:lastModifiedBy>Naveen</cp:lastModifiedBy>
  <cp:revision>107</cp:revision>
  <dcterms:created xsi:type="dcterms:W3CDTF">2006-08-16T00:00:00Z</dcterms:created>
  <dcterms:modified xsi:type="dcterms:W3CDTF">2018-01-21T15:55:34Z</dcterms:modified>
</cp:coreProperties>
</file>