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8.bin"/><Relationship Id="rId14" Type="http://schemas.openxmlformats.org/officeDocument/2006/relationships/image" Target="../media/image2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9.wmf"/><Relationship Id="rId2" Type="http://schemas.openxmlformats.org/officeDocument/2006/relationships/slideLayout" Target="../slideLayouts/slideLayout7.xml"/><Relationship Id="rId16" Type="http://schemas.openxmlformats.org/officeDocument/2006/relationships/image" Target="../media/image41.wmf"/><Relationship Id="rId1" Type="http://schemas.openxmlformats.org/officeDocument/2006/relationships/vmlDrawing" Target="../drawings/vmlDrawing11.vml"/><Relationship Id="rId6" Type="http://schemas.openxmlformats.org/officeDocument/2006/relationships/image" Target="../media/image36.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0.bin"/><Relationship Id="rId1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45.bin"/><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4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9.bin"/></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5.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 Id="rId14" Type="http://schemas.openxmlformats.org/officeDocument/2006/relationships/image" Target="../media/image5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1.wmf"/><Relationship Id="rId5" Type="http://schemas.openxmlformats.org/officeDocument/2006/relationships/oleObject" Target="../embeddings/oleObject63.bin"/><Relationship Id="rId4" Type="http://schemas.openxmlformats.org/officeDocument/2006/relationships/image" Target="../media/image6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5.wmf"/></Relationships>
</file>

<file path=ppt/slides/_rels/slide51.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7.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7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71.wmf"/></Relationships>
</file>

<file path=ppt/slides/_rels/slide54.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6.wmf"/><Relationship Id="rId2" Type="http://schemas.openxmlformats.org/officeDocument/2006/relationships/slideLayout" Target="../slideLayouts/slideLayout7.xml"/><Relationship Id="rId16" Type="http://schemas.openxmlformats.org/officeDocument/2006/relationships/image" Target="../media/image78.wmf"/><Relationship Id="rId1" Type="http://schemas.openxmlformats.org/officeDocument/2006/relationships/vmlDrawing" Target="../drawings/vmlDrawing25.vml"/><Relationship Id="rId6" Type="http://schemas.openxmlformats.org/officeDocument/2006/relationships/image" Target="../media/image73.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6.bin"/><Relationship Id="rId14" Type="http://schemas.openxmlformats.org/officeDocument/2006/relationships/image" Target="../media/image77.wmf"/></Relationships>
</file>

<file path=ppt/slides/_rels/slide5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0.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8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85.wmf"/></Relationships>
</file>

<file path=ppt/slides/_rels/slide58.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87.wmf"/><Relationship Id="rId5" Type="http://schemas.openxmlformats.org/officeDocument/2006/relationships/oleObject" Target="../embeddings/oleObject88.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90.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1.png"/><Relationship Id="rId5" Type="http://schemas.openxmlformats.org/officeDocument/2006/relationships/image" Target="../media/image48.png"/><Relationship Id="rId4" Type="http://schemas.openxmlformats.org/officeDocument/2006/relationships/image" Target="../media/image9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990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latin typeface="Times New Roman" pitchFamily="18" charset="0"/>
                <a:cs typeface="Times New Roman" pitchFamily="18" charset="0"/>
              </a:rPr>
              <a:t>Testing for Difference – Day 13</a:t>
            </a:r>
          </a:p>
        </p:txBody>
      </p:sp>
    </p:spTree>
    <p:extLst>
      <p:ext uri="{BB962C8B-B14F-4D97-AF65-F5344CB8AC3E}">
        <p14:creationId xmlns:p14="http://schemas.microsoft.com/office/powerpoint/2010/main" val="135473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2"/>
          <p:cNvSpPr txBox="1">
            <a:spLocks/>
          </p:cNvSpPr>
          <p:nvPr/>
        </p:nvSpPr>
        <p:spPr>
          <a:xfrm>
            <a:off x="381000" y="230188"/>
            <a:ext cx="8534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The Wage Example</a:t>
            </a:r>
          </a:p>
        </p:txBody>
      </p:sp>
      <p:grpSp>
        <p:nvGrpSpPr>
          <p:cNvPr id="3" name="Group 151"/>
          <p:cNvGrpSpPr>
            <a:grpSpLocks/>
          </p:cNvGrpSpPr>
          <p:nvPr/>
        </p:nvGrpSpPr>
        <p:grpSpPr bwMode="auto">
          <a:xfrm>
            <a:off x="817563" y="1676400"/>
            <a:ext cx="7508875" cy="3981450"/>
            <a:chOff x="685800" y="2146300"/>
            <a:chExt cx="7508875" cy="3981450"/>
          </a:xfrm>
        </p:grpSpPr>
        <p:grpSp>
          <p:nvGrpSpPr>
            <p:cNvPr id="4" name="Group 149"/>
            <p:cNvGrpSpPr>
              <a:grpSpLocks/>
            </p:cNvGrpSpPr>
            <p:nvPr/>
          </p:nvGrpSpPr>
          <p:grpSpPr bwMode="auto">
            <a:xfrm>
              <a:off x="3108325" y="2222500"/>
              <a:ext cx="5086350" cy="3905250"/>
              <a:chOff x="3108325" y="2222500"/>
              <a:chExt cx="5086350" cy="3905250"/>
            </a:xfrm>
          </p:grpSpPr>
          <p:sp>
            <p:nvSpPr>
              <p:cNvPr id="27" name="Rectangle 6"/>
              <p:cNvSpPr>
                <a:spLocks noChangeArrowheads="1"/>
              </p:cNvSpPr>
              <p:nvPr/>
            </p:nvSpPr>
            <p:spPr bwMode="auto">
              <a:xfrm>
                <a:off x="3108325" y="2222500"/>
                <a:ext cx="5086350" cy="3905250"/>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i="0">
                  <a:solidFill>
                    <a:srgbClr val="000000"/>
                  </a:solidFill>
                </a:endParaRPr>
              </a:p>
            </p:txBody>
          </p:sp>
          <p:sp>
            <p:nvSpPr>
              <p:cNvPr id="28" name="Line 7"/>
              <p:cNvSpPr>
                <a:spLocks noChangeShapeType="1"/>
              </p:cNvSpPr>
              <p:nvPr/>
            </p:nvSpPr>
            <p:spPr bwMode="auto">
              <a:xfrm flipV="1">
                <a:off x="3328987" y="5170488"/>
                <a:ext cx="0" cy="100012"/>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9" name="Line 8"/>
              <p:cNvSpPr>
                <a:spLocks noChangeShapeType="1"/>
              </p:cNvSpPr>
              <p:nvPr/>
            </p:nvSpPr>
            <p:spPr bwMode="auto">
              <a:xfrm flipV="1">
                <a:off x="5645150" y="5153025"/>
                <a:ext cx="0" cy="9842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0" name="Freeform 9"/>
              <p:cNvSpPr>
                <a:spLocks/>
              </p:cNvSpPr>
              <p:nvPr/>
            </p:nvSpPr>
            <p:spPr bwMode="auto">
              <a:xfrm>
                <a:off x="3249612" y="2344738"/>
                <a:ext cx="4837113" cy="2838450"/>
              </a:xfrm>
              <a:custGeom>
                <a:avLst/>
                <a:gdLst>
                  <a:gd name="T0" fmla="*/ 46 w 3047"/>
                  <a:gd name="T1" fmla="*/ 1781 h 1788"/>
                  <a:gd name="T2" fmla="*/ 97 w 3047"/>
                  <a:gd name="T3" fmla="*/ 1772 h 1788"/>
                  <a:gd name="T4" fmla="*/ 148 w 3047"/>
                  <a:gd name="T5" fmla="*/ 1761 h 1788"/>
                  <a:gd name="T6" fmla="*/ 198 w 3047"/>
                  <a:gd name="T7" fmla="*/ 1747 h 1788"/>
                  <a:gd name="T8" fmla="*/ 249 w 3047"/>
                  <a:gd name="T9" fmla="*/ 1729 h 1788"/>
                  <a:gd name="T10" fmla="*/ 300 w 3047"/>
                  <a:gd name="T11" fmla="*/ 1708 h 1788"/>
                  <a:gd name="T12" fmla="*/ 351 w 3047"/>
                  <a:gd name="T13" fmla="*/ 1682 h 1788"/>
                  <a:gd name="T14" fmla="*/ 401 w 3047"/>
                  <a:gd name="T15" fmla="*/ 1650 h 1788"/>
                  <a:gd name="T16" fmla="*/ 453 w 3047"/>
                  <a:gd name="T17" fmla="*/ 1612 h 1788"/>
                  <a:gd name="T18" fmla="*/ 503 w 3047"/>
                  <a:gd name="T19" fmla="*/ 1567 h 1788"/>
                  <a:gd name="T20" fmla="*/ 553 w 3047"/>
                  <a:gd name="T21" fmla="*/ 1515 h 1788"/>
                  <a:gd name="T22" fmla="*/ 605 w 3047"/>
                  <a:gd name="T23" fmla="*/ 1456 h 1788"/>
                  <a:gd name="T24" fmla="*/ 655 w 3047"/>
                  <a:gd name="T25" fmla="*/ 1388 h 1788"/>
                  <a:gd name="T26" fmla="*/ 707 w 3047"/>
                  <a:gd name="T27" fmla="*/ 1313 h 1788"/>
                  <a:gd name="T28" fmla="*/ 757 w 3047"/>
                  <a:gd name="T29" fmla="*/ 1229 h 1788"/>
                  <a:gd name="T30" fmla="*/ 807 w 3047"/>
                  <a:gd name="T31" fmla="*/ 1139 h 1788"/>
                  <a:gd name="T32" fmla="*/ 859 w 3047"/>
                  <a:gd name="T33" fmla="*/ 1041 h 1788"/>
                  <a:gd name="T34" fmla="*/ 909 w 3047"/>
                  <a:gd name="T35" fmla="*/ 938 h 1788"/>
                  <a:gd name="T36" fmla="*/ 959 w 3047"/>
                  <a:gd name="T37" fmla="*/ 831 h 1788"/>
                  <a:gd name="T38" fmla="*/ 1011 w 3047"/>
                  <a:gd name="T39" fmla="*/ 722 h 1788"/>
                  <a:gd name="T40" fmla="*/ 1061 w 3047"/>
                  <a:gd name="T41" fmla="*/ 613 h 1788"/>
                  <a:gd name="T42" fmla="*/ 1111 w 3047"/>
                  <a:gd name="T43" fmla="*/ 506 h 1788"/>
                  <a:gd name="T44" fmla="*/ 1163 w 3047"/>
                  <a:gd name="T45" fmla="*/ 403 h 1788"/>
                  <a:gd name="T46" fmla="*/ 1213 w 3047"/>
                  <a:gd name="T47" fmla="*/ 307 h 1788"/>
                  <a:gd name="T48" fmla="*/ 1265 w 3047"/>
                  <a:gd name="T49" fmla="*/ 220 h 1788"/>
                  <a:gd name="T50" fmla="*/ 1315 w 3047"/>
                  <a:gd name="T51" fmla="*/ 146 h 1788"/>
                  <a:gd name="T52" fmla="*/ 1366 w 3047"/>
                  <a:gd name="T53" fmla="*/ 85 h 1788"/>
                  <a:gd name="T54" fmla="*/ 1417 w 3047"/>
                  <a:gd name="T55" fmla="*/ 40 h 1788"/>
                  <a:gd name="T56" fmla="*/ 1467 w 3047"/>
                  <a:gd name="T57" fmla="*/ 11 h 1788"/>
                  <a:gd name="T58" fmla="*/ 1518 w 3047"/>
                  <a:gd name="T59" fmla="*/ 0 h 1788"/>
                  <a:gd name="T60" fmla="*/ 1569 w 3047"/>
                  <a:gd name="T61" fmla="*/ 7 h 1788"/>
                  <a:gd name="T62" fmla="*/ 1620 w 3047"/>
                  <a:gd name="T63" fmla="*/ 32 h 1788"/>
                  <a:gd name="T64" fmla="*/ 1670 w 3047"/>
                  <a:gd name="T65" fmla="*/ 75 h 1788"/>
                  <a:gd name="T66" fmla="*/ 1721 w 3047"/>
                  <a:gd name="T67" fmla="*/ 132 h 1788"/>
                  <a:gd name="T68" fmla="*/ 1772 w 3047"/>
                  <a:gd name="T69" fmla="*/ 205 h 1788"/>
                  <a:gd name="T70" fmla="*/ 1823 w 3047"/>
                  <a:gd name="T71" fmla="*/ 289 h 1788"/>
                  <a:gd name="T72" fmla="*/ 1874 w 3047"/>
                  <a:gd name="T73" fmla="*/ 383 h 1788"/>
                  <a:gd name="T74" fmla="*/ 1924 w 3047"/>
                  <a:gd name="T75" fmla="*/ 484 h 1788"/>
                  <a:gd name="T76" fmla="*/ 1976 w 3047"/>
                  <a:gd name="T77" fmla="*/ 591 h 1788"/>
                  <a:gd name="T78" fmla="*/ 2026 w 3047"/>
                  <a:gd name="T79" fmla="*/ 700 h 1788"/>
                  <a:gd name="T80" fmla="*/ 2076 w 3047"/>
                  <a:gd name="T81" fmla="*/ 809 h 1788"/>
                  <a:gd name="T82" fmla="*/ 2128 w 3047"/>
                  <a:gd name="T83" fmla="*/ 917 h 1788"/>
                  <a:gd name="T84" fmla="*/ 2178 w 3047"/>
                  <a:gd name="T85" fmla="*/ 1021 h 1788"/>
                  <a:gd name="T86" fmla="*/ 2228 w 3047"/>
                  <a:gd name="T87" fmla="*/ 1119 h 1788"/>
                  <a:gd name="T88" fmla="*/ 2280 w 3047"/>
                  <a:gd name="T89" fmla="*/ 1212 h 1788"/>
                  <a:gd name="T90" fmla="*/ 2330 w 3047"/>
                  <a:gd name="T91" fmla="*/ 1297 h 1788"/>
                  <a:gd name="T92" fmla="*/ 2382 w 3047"/>
                  <a:gd name="T93" fmla="*/ 1374 h 1788"/>
                  <a:gd name="T94" fmla="*/ 2432 w 3047"/>
                  <a:gd name="T95" fmla="*/ 1443 h 1788"/>
                  <a:gd name="T96" fmla="*/ 2482 w 3047"/>
                  <a:gd name="T97" fmla="*/ 1505 h 1788"/>
                  <a:gd name="T98" fmla="*/ 2534 w 3047"/>
                  <a:gd name="T99" fmla="*/ 1558 h 1788"/>
                  <a:gd name="T100" fmla="*/ 2584 w 3047"/>
                  <a:gd name="T101" fmla="*/ 1604 h 1788"/>
                  <a:gd name="T102" fmla="*/ 2634 w 3047"/>
                  <a:gd name="T103" fmla="*/ 1643 h 1788"/>
                  <a:gd name="T104" fmla="*/ 2686 w 3047"/>
                  <a:gd name="T105" fmla="*/ 1676 h 1788"/>
                  <a:gd name="T106" fmla="*/ 2736 w 3047"/>
                  <a:gd name="T107" fmla="*/ 1703 h 1788"/>
                  <a:gd name="T108" fmla="*/ 2787 w 3047"/>
                  <a:gd name="T109" fmla="*/ 1726 h 1788"/>
                  <a:gd name="T110" fmla="*/ 2838 w 3047"/>
                  <a:gd name="T111" fmla="*/ 1744 h 1788"/>
                  <a:gd name="T112" fmla="*/ 2889 w 3047"/>
                  <a:gd name="T113" fmla="*/ 1759 h 1788"/>
                  <a:gd name="T114" fmla="*/ 2940 w 3047"/>
                  <a:gd name="T115" fmla="*/ 1771 h 1788"/>
                  <a:gd name="T116" fmla="*/ 2990 w 3047"/>
                  <a:gd name="T117" fmla="*/ 1780 h 1788"/>
                  <a:gd name="T118" fmla="*/ 3041 w 3047"/>
                  <a:gd name="T119" fmla="*/ 1786 h 17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047"/>
                  <a:gd name="T181" fmla="*/ 0 h 1788"/>
                  <a:gd name="T182" fmla="*/ 3047 w 3047"/>
                  <a:gd name="T183" fmla="*/ 1788 h 178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047" h="1788">
                    <a:moveTo>
                      <a:pt x="0" y="1787"/>
                    </a:moveTo>
                    <a:lnTo>
                      <a:pt x="5" y="1786"/>
                    </a:lnTo>
                    <a:lnTo>
                      <a:pt x="11" y="1786"/>
                    </a:lnTo>
                    <a:lnTo>
                      <a:pt x="16" y="1786"/>
                    </a:lnTo>
                    <a:lnTo>
                      <a:pt x="21" y="1785"/>
                    </a:lnTo>
                    <a:lnTo>
                      <a:pt x="26" y="1784"/>
                    </a:lnTo>
                    <a:lnTo>
                      <a:pt x="30" y="1783"/>
                    </a:lnTo>
                    <a:lnTo>
                      <a:pt x="36" y="1783"/>
                    </a:lnTo>
                    <a:lnTo>
                      <a:pt x="41" y="1782"/>
                    </a:lnTo>
                    <a:lnTo>
                      <a:pt x="46" y="1781"/>
                    </a:lnTo>
                    <a:lnTo>
                      <a:pt x="52" y="1780"/>
                    </a:lnTo>
                    <a:lnTo>
                      <a:pt x="57" y="1780"/>
                    </a:lnTo>
                    <a:lnTo>
                      <a:pt x="61" y="1779"/>
                    </a:lnTo>
                    <a:lnTo>
                      <a:pt x="66" y="1778"/>
                    </a:lnTo>
                    <a:lnTo>
                      <a:pt x="71" y="1777"/>
                    </a:lnTo>
                    <a:lnTo>
                      <a:pt x="77" y="1776"/>
                    </a:lnTo>
                    <a:lnTo>
                      <a:pt x="82" y="1775"/>
                    </a:lnTo>
                    <a:lnTo>
                      <a:pt x="86" y="1774"/>
                    </a:lnTo>
                    <a:lnTo>
                      <a:pt x="91" y="1774"/>
                    </a:lnTo>
                    <a:lnTo>
                      <a:pt x="97" y="1772"/>
                    </a:lnTo>
                    <a:lnTo>
                      <a:pt x="102" y="1771"/>
                    </a:lnTo>
                    <a:lnTo>
                      <a:pt x="107" y="1771"/>
                    </a:lnTo>
                    <a:lnTo>
                      <a:pt x="112" y="1769"/>
                    </a:lnTo>
                    <a:lnTo>
                      <a:pt x="118" y="1768"/>
                    </a:lnTo>
                    <a:lnTo>
                      <a:pt x="122" y="1767"/>
                    </a:lnTo>
                    <a:lnTo>
                      <a:pt x="127" y="1766"/>
                    </a:lnTo>
                    <a:lnTo>
                      <a:pt x="132" y="1765"/>
                    </a:lnTo>
                    <a:lnTo>
                      <a:pt x="138" y="1764"/>
                    </a:lnTo>
                    <a:lnTo>
                      <a:pt x="143" y="1762"/>
                    </a:lnTo>
                    <a:lnTo>
                      <a:pt x="148" y="1761"/>
                    </a:lnTo>
                    <a:lnTo>
                      <a:pt x="152" y="1760"/>
                    </a:lnTo>
                    <a:lnTo>
                      <a:pt x="157" y="1759"/>
                    </a:lnTo>
                    <a:lnTo>
                      <a:pt x="163" y="1757"/>
                    </a:lnTo>
                    <a:lnTo>
                      <a:pt x="168" y="1756"/>
                    </a:lnTo>
                    <a:lnTo>
                      <a:pt x="173" y="1755"/>
                    </a:lnTo>
                    <a:lnTo>
                      <a:pt x="179" y="1753"/>
                    </a:lnTo>
                    <a:lnTo>
                      <a:pt x="183" y="1752"/>
                    </a:lnTo>
                    <a:lnTo>
                      <a:pt x="188" y="1750"/>
                    </a:lnTo>
                    <a:lnTo>
                      <a:pt x="193" y="1749"/>
                    </a:lnTo>
                    <a:lnTo>
                      <a:pt x="198" y="1747"/>
                    </a:lnTo>
                    <a:lnTo>
                      <a:pt x="204" y="1746"/>
                    </a:lnTo>
                    <a:lnTo>
                      <a:pt x="209" y="1744"/>
                    </a:lnTo>
                    <a:lnTo>
                      <a:pt x="213" y="1742"/>
                    </a:lnTo>
                    <a:lnTo>
                      <a:pt x="218" y="1741"/>
                    </a:lnTo>
                    <a:lnTo>
                      <a:pt x="224" y="1739"/>
                    </a:lnTo>
                    <a:lnTo>
                      <a:pt x="229" y="1737"/>
                    </a:lnTo>
                    <a:lnTo>
                      <a:pt x="234" y="1735"/>
                    </a:lnTo>
                    <a:lnTo>
                      <a:pt x="239" y="1734"/>
                    </a:lnTo>
                    <a:lnTo>
                      <a:pt x="243" y="1732"/>
                    </a:lnTo>
                    <a:lnTo>
                      <a:pt x="249" y="1729"/>
                    </a:lnTo>
                    <a:lnTo>
                      <a:pt x="254" y="1728"/>
                    </a:lnTo>
                    <a:lnTo>
                      <a:pt x="259" y="1726"/>
                    </a:lnTo>
                    <a:lnTo>
                      <a:pt x="265" y="1723"/>
                    </a:lnTo>
                    <a:lnTo>
                      <a:pt x="270" y="1722"/>
                    </a:lnTo>
                    <a:lnTo>
                      <a:pt x="275" y="1719"/>
                    </a:lnTo>
                    <a:lnTo>
                      <a:pt x="279" y="1718"/>
                    </a:lnTo>
                    <a:lnTo>
                      <a:pt x="284" y="1715"/>
                    </a:lnTo>
                    <a:lnTo>
                      <a:pt x="290" y="1713"/>
                    </a:lnTo>
                    <a:lnTo>
                      <a:pt x="295" y="1710"/>
                    </a:lnTo>
                    <a:lnTo>
                      <a:pt x="300" y="1708"/>
                    </a:lnTo>
                    <a:lnTo>
                      <a:pt x="304" y="1706"/>
                    </a:lnTo>
                    <a:lnTo>
                      <a:pt x="310" y="1703"/>
                    </a:lnTo>
                    <a:lnTo>
                      <a:pt x="315" y="1701"/>
                    </a:lnTo>
                    <a:lnTo>
                      <a:pt x="320" y="1698"/>
                    </a:lnTo>
                    <a:lnTo>
                      <a:pt x="326" y="1696"/>
                    </a:lnTo>
                    <a:lnTo>
                      <a:pt x="331" y="1693"/>
                    </a:lnTo>
                    <a:lnTo>
                      <a:pt x="335" y="1690"/>
                    </a:lnTo>
                    <a:lnTo>
                      <a:pt x="340" y="1688"/>
                    </a:lnTo>
                    <a:lnTo>
                      <a:pt x="345" y="1685"/>
                    </a:lnTo>
                    <a:lnTo>
                      <a:pt x="351" y="1682"/>
                    </a:lnTo>
                    <a:lnTo>
                      <a:pt x="356" y="1679"/>
                    </a:lnTo>
                    <a:lnTo>
                      <a:pt x="361" y="1676"/>
                    </a:lnTo>
                    <a:lnTo>
                      <a:pt x="367" y="1673"/>
                    </a:lnTo>
                    <a:lnTo>
                      <a:pt x="370" y="1670"/>
                    </a:lnTo>
                    <a:lnTo>
                      <a:pt x="376" y="1667"/>
                    </a:lnTo>
                    <a:lnTo>
                      <a:pt x="381" y="1663"/>
                    </a:lnTo>
                    <a:lnTo>
                      <a:pt x="386" y="1660"/>
                    </a:lnTo>
                    <a:lnTo>
                      <a:pt x="392" y="1657"/>
                    </a:lnTo>
                    <a:lnTo>
                      <a:pt x="397" y="1653"/>
                    </a:lnTo>
                    <a:lnTo>
                      <a:pt x="401" y="1650"/>
                    </a:lnTo>
                    <a:lnTo>
                      <a:pt x="406" y="1647"/>
                    </a:lnTo>
                    <a:lnTo>
                      <a:pt x="412" y="1643"/>
                    </a:lnTo>
                    <a:lnTo>
                      <a:pt x="417" y="1639"/>
                    </a:lnTo>
                    <a:lnTo>
                      <a:pt x="422" y="1635"/>
                    </a:lnTo>
                    <a:lnTo>
                      <a:pt x="427" y="1632"/>
                    </a:lnTo>
                    <a:lnTo>
                      <a:pt x="431" y="1628"/>
                    </a:lnTo>
                    <a:lnTo>
                      <a:pt x="437" y="1624"/>
                    </a:lnTo>
                    <a:lnTo>
                      <a:pt x="442" y="1620"/>
                    </a:lnTo>
                    <a:lnTo>
                      <a:pt x="447" y="1616"/>
                    </a:lnTo>
                    <a:lnTo>
                      <a:pt x="453" y="1612"/>
                    </a:lnTo>
                    <a:lnTo>
                      <a:pt x="458" y="1608"/>
                    </a:lnTo>
                    <a:lnTo>
                      <a:pt x="462" y="1604"/>
                    </a:lnTo>
                    <a:lnTo>
                      <a:pt x="467" y="1599"/>
                    </a:lnTo>
                    <a:lnTo>
                      <a:pt x="472" y="1595"/>
                    </a:lnTo>
                    <a:lnTo>
                      <a:pt x="478" y="1591"/>
                    </a:lnTo>
                    <a:lnTo>
                      <a:pt x="483" y="1586"/>
                    </a:lnTo>
                    <a:lnTo>
                      <a:pt x="488" y="1582"/>
                    </a:lnTo>
                    <a:lnTo>
                      <a:pt x="492" y="1577"/>
                    </a:lnTo>
                    <a:lnTo>
                      <a:pt x="498" y="1573"/>
                    </a:lnTo>
                    <a:lnTo>
                      <a:pt x="503" y="1567"/>
                    </a:lnTo>
                    <a:lnTo>
                      <a:pt x="508" y="1563"/>
                    </a:lnTo>
                    <a:lnTo>
                      <a:pt x="513" y="1558"/>
                    </a:lnTo>
                    <a:lnTo>
                      <a:pt x="519" y="1552"/>
                    </a:lnTo>
                    <a:lnTo>
                      <a:pt x="523" y="1548"/>
                    </a:lnTo>
                    <a:lnTo>
                      <a:pt x="528" y="1543"/>
                    </a:lnTo>
                    <a:lnTo>
                      <a:pt x="533" y="1537"/>
                    </a:lnTo>
                    <a:lnTo>
                      <a:pt x="539" y="1532"/>
                    </a:lnTo>
                    <a:lnTo>
                      <a:pt x="544" y="1526"/>
                    </a:lnTo>
                    <a:lnTo>
                      <a:pt x="549" y="1521"/>
                    </a:lnTo>
                    <a:lnTo>
                      <a:pt x="553" y="1515"/>
                    </a:lnTo>
                    <a:lnTo>
                      <a:pt x="558" y="1510"/>
                    </a:lnTo>
                    <a:lnTo>
                      <a:pt x="564" y="1505"/>
                    </a:lnTo>
                    <a:lnTo>
                      <a:pt x="569" y="1499"/>
                    </a:lnTo>
                    <a:lnTo>
                      <a:pt x="574" y="1493"/>
                    </a:lnTo>
                    <a:lnTo>
                      <a:pt x="580" y="1487"/>
                    </a:lnTo>
                    <a:lnTo>
                      <a:pt x="585" y="1481"/>
                    </a:lnTo>
                    <a:lnTo>
                      <a:pt x="589" y="1475"/>
                    </a:lnTo>
                    <a:lnTo>
                      <a:pt x="594" y="1469"/>
                    </a:lnTo>
                    <a:lnTo>
                      <a:pt x="599" y="1462"/>
                    </a:lnTo>
                    <a:lnTo>
                      <a:pt x="605" y="1456"/>
                    </a:lnTo>
                    <a:lnTo>
                      <a:pt x="610" y="1449"/>
                    </a:lnTo>
                    <a:lnTo>
                      <a:pt x="615" y="1443"/>
                    </a:lnTo>
                    <a:lnTo>
                      <a:pt x="619" y="1437"/>
                    </a:lnTo>
                    <a:lnTo>
                      <a:pt x="625" y="1430"/>
                    </a:lnTo>
                    <a:lnTo>
                      <a:pt x="630" y="1423"/>
                    </a:lnTo>
                    <a:lnTo>
                      <a:pt x="635" y="1416"/>
                    </a:lnTo>
                    <a:lnTo>
                      <a:pt x="640" y="1410"/>
                    </a:lnTo>
                    <a:lnTo>
                      <a:pt x="644" y="1402"/>
                    </a:lnTo>
                    <a:lnTo>
                      <a:pt x="650" y="1396"/>
                    </a:lnTo>
                    <a:lnTo>
                      <a:pt x="655" y="1388"/>
                    </a:lnTo>
                    <a:lnTo>
                      <a:pt x="660" y="1381"/>
                    </a:lnTo>
                    <a:lnTo>
                      <a:pt x="666" y="1374"/>
                    </a:lnTo>
                    <a:lnTo>
                      <a:pt x="671" y="1366"/>
                    </a:lnTo>
                    <a:lnTo>
                      <a:pt x="676" y="1359"/>
                    </a:lnTo>
                    <a:lnTo>
                      <a:pt x="680" y="1351"/>
                    </a:lnTo>
                    <a:lnTo>
                      <a:pt x="685" y="1344"/>
                    </a:lnTo>
                    <a:lnTo>
                      <a:pt x="691" y="1337"/>
                    </a:lnTo>
                    <a:lnTo>
                      <a:pt x="696" y="1328"/>
                    </a:lnTo>
                    <a:lnTo>
                      <a:pt x="701" y="1321"/>
                    </a:lnTo>
                    <a:lnTo>
                      <a:pt x="707" y="1313"/>
                    </a:lnTo>
                    <a:lnTo>
                      <a:pt x="711" y="1304"/>
                    </a:lnTo>
                    <a:lnTo>
                      <a:pt x="716" y="1297"/>
                    </a:lnTo>
                    <a:lnTo>
                      <a:pt x="721" y="1289"/>
                    </a:lnTo>
                    <a:lnTo>
                      <a:pt x="726" y="1280"/>
                    </a:lnTo>
                    <a:lnTo>
                      <a:pt x="732" y="1272"/>
                    </a:lnTo>
                    <a:lnTo>
                      <a:pt x="737" y="1263"/>
                    </a:lnTo>
                    <a:lnTo>
                      <a:pt x="741" y="1255"/>
                    </a:lnTo>
                    <a:lnTo>
                      <a:pt x="746" y="1246"/>
                    </a:lnTo>
                    <a:lnTo>
                      <a:pt x="752" y="1238"/>
                    </a:lnTo>
                    <a:lnTo>
                      <a:pt x="757" y="1229"/>
                    </a:lnTo>
                    <a:lnTo>
                      <a:pt x="762" y="1221"/>
                    </a:lnTo>
                    <a:lnTo>
                      <a:pt x="767" y="1212"/>
                    </a:lnTo>
                    <a:lnTo>
                      <a:pt x="771" y="1203"/>
                    </a:lnTo>
                    <a:lnTo>
                      <a:pt x="777" y="1194"/>
                    </a:lnTo>
                    <a:lnTo>
                      <a:pt x="782" y="1185"/>
                    </a:lnTo>
                    <a:lnTo>
                      <a:pt x="787" y="1176"/>
                    </a:lnTo>
                    <a:lnTo>
                      <a:pt x="793" y="1166"/>
                    </a:lnTo>
                    <a:lnTo>
                      <a:pt x="798" y="1157"/>
                    </a:lnTo>
                    <a:lnTo>
                      <a:pt x="802" y="1148"/>
                    </a:lnTo>
                    <a:lnTo>
                      <a:pt x="807" y="1139"/>
                    </a:lnTo>
                    <a:lnTo>
                      <a:pt x="812" y="1129"/>
                    </a:lnTo>
                    <a:lnTo>
                      <a:pt x="818" y="1119"/>
                    </a:lnTo>
                    <a:lnTo>
                      <a:pt x="823" y="1110"/>
                    </a:lnTo>
                    <a:lnTo>
                      <a:pt x="828" y="1100"/>
                    </a:lnTo>
                    <a:lnTo>
                      <a:pt x="834" y="1091"/>
                    </a:lnTo>
                    <a:lnTo>
                      <a:pt x="838" y="1081"/>
                    </a:lnTo>
                    <a:lnTo>
                      <a:pt x="843" y="1071"/>
                    </a:lnTo>
                    <a:lnTo>
                      <a:pt x="848" y="1061"/>
                    </a:lnTo>
                    <a:lnTo>
                      <a:pt x="853" y="1051"/>
                    </a:lnTo>
                    <a:lnTo>
                      <a:pt x="859" y="1041"/>
                    </a:lnTo>
                    <a:lnTo>
                      <a:pt x="863" y="1031"/>
                    </a:lnTo>
                    <a:lnTo>
                      <a:pt x="868" y="1021"/>
                    </a:lnTo>
                    <a:lnTo>
                      <a:pt x="873" y="1011"/>
                    </a:lnTo>
                    <a:lnTo>
                      <a:pt x="879" y="1000"/>
                    </a:lnTo>
                    <a:lnTo>
                      <a:pt x="884" y="990"/>
                    </a:lnTo>
                    <a:lnTo>
                      <a:pt x="889" y="980"/>
                    </a:lnTo>
                    <a:lnTo>
                      <a:pt x="893" y="970"/>
                    </a:lnTo>
                    <a:lnTo>
                      <a:pt x="898" y="959"/>
                    </a:lnTo>
                    <a:lnTo>
                      <a:pt x="904" y="949"/>
                    </a:lnTo>
                    <a:lnTo>
                      <a:pt x="909" y="938"/>
                    </a:lnTo>
                    <a:lnTo>
                      <a:pt x="914" y="927"/>
                    </a:lnTo>
                    <a:lnTo>
                      <a:pt x="920" y="917"/>
                    </a:lnTo>
                    <a:lnTo>
                      <a:pt x="925" y="906"/>
                    </a:lnTo>
                    <a:lnTo>
                      <a:pt x="929" y="896"/>
                    </a:lnTo>
                    <a:lnTo>
                      <a:pt x="934" y="885"/>
                    </a:lnTo>
                    <a:lnTo>
                      <a:pt x="939" y="874"/>
                    </a:lnTo>
                    <a:lnTo>
                      <a:pt x="945" y="864"/>
                    </a:lnTo>
                    <a:lnTo>
                      <a:pt x="950" y="853"/>
                    </a:lnTo>
                    <a:lnTo>
                      <a:pt x="955" y="842"/>
                    </a:lnTo>
                    <a:lnTo>
                      <a:pt x="959" y="831"/>
                    </a:lnTo>
                    <a:lnTo>
                      <a:pt x="965" y="820"/>
                    </a:lnTo>
                    <a:lnTo>
                      <a:pt x="970" y="809"/>
                    </a:lnTo>
                    <a:lnTo>
                      <a:pt x="975" y="799"/>
                    </a:lnTo>
                    <a:lnTo>
                      <a:pt x="980" y="787"/>
                    </a:lnTo>
                    <a:lnTo>
                      <a:pt x="984" y="777"/>
                    </a:lnTo>
                    <a:lnTo>
                      <a:pt x="990" y="766"/>
                    </a:lnTo>
                    <a:lnTo>
                      <a:pt x="995" y="755"/>
                    </a:lnTo>
                    <a:lnTo>
                      <a:pt x="1000" y="744"/>
                    </a:lnTo>
                    <a:lnTo>
                      <a:pt x="1006" y="733"/>
                    </a:lnTo>
                    <a:lnTo>
                      <a:pt x="1011" y="722"/>
                    </a:lnTo>
                    <a:lnTo>
                      <a:pt x="1016" y="711"/>
                    </a:lnTo>
                    <a:lnTo>
                      <a:pt x="1020" y="700"/>
                    </a:lnTo>
                    <a:lnTo>
                      <a:pt x="1025" y="690"/>
                    </a:lnTo>
                    <a:lnTo>
                      <a:pt x="1031" y="678"/>
                    </a:lnTo>
                    <a:lnTo>
                      <a:pt x="1036" y="667"/>
                    </a:lnTo>
                    <a:lnTo>
                      <a:pt x="1041" y="657"/>
                    </a:lnTo>
                    <a:lnTo>
                      <a:pt x="1047" y="645"/>
                    </a:lnTo>
                    <a:lnTo>
                      <a:pt x="1051" y="634"/>
                    </a:lnTo>
                    <a:lnTo>
                      <a:pt x="1056" y="624"/>
                    </a:lnTo>
                    <a:lnTo>
                      <a:pt x="1061" y="613"/>
                    </a:lnTo>
                    <a:lnTo>
                      <a:pt x="1066" y="602"/>
                    </a:lnTo>
                    <a:lnTo>
                      <a:pt x="1072" y="591"/>
                    </a:lnTo>
                    <a:lnTo>
                      <a:pt x="1077" y="580"/>
                    </a:lnTo>
                    <a:lnTo>
                      <a:pt x="1081" y="569"/>
                    </a:lnTo>
                    <a:lnTo>
                      <a:pt x="1086" y="559"/>
                    </a:lnTo>
                    <a:lnTo>
                      <a:pt x="1092" y="548"/>
                    </a:lnTo>
                    <a:lnTo>
                      <a:pt x="1097" y="537"/>
                    </a:lnTo>
                    <a:lnTo>
                      <a:pt x="1102" y="527"/>
                    </a:lnTo>
                    <a:lnTo>
                      <a:pt x="1108" y="516"/>
                    </a:lnTo>
                    <a:lnTo>
                      <a:pt x="1111" y="506"/>
                    </a:lnTo>
                    <a:lnTo>
                      <a:pt x="1117" y="495"/>
                    </a:lnTo>
                    <a:lnTo>
                      <a:pt x="1122" y="484"/>
                    </a:lnTo>
                    <a:lnTo>
                      <a:pt x="1127" y="474"/>
                    </a:lnTo>
                    <a:lnTo>
                      <a:pt x="1133" y="464"/>
                    </a:lnTo>
                    <a:lnTo>
                      <a:pt x="1138" y="453"/>
                    </a:lnTo>
                    <a:lnTo>
                      <a:pt x="1142" y="443"/>
                    </a:lnTo>
                    <a:lnTo>
                      <a:pt x="1147" y="433"/>
                    </a:lnTo>
                    <a:lnTo>
                      <a:pt x="1153" y="423"/>
                    </a:lnTo>
                    <a:lnTo>
                      <a:pt x="1158" y="412"/>
                    </a:lnTo>
                    <a:lnTo>
                      <a:pt x="1163" y="403"/>
                    </a:lnTo>
                    <a:lnTo>
                      <a:pt x="1168" y="393"/>
                    </a:lnTo>
                    <a:lnTo>
                      <a:pt x="1174" y="383"/>
                    </a:lnTo>
                    <a:lnTo>
                      <a:pt x="1178" y="374"/>
                    </a:lnTo>
                    <a:lnTo>
                      <a:pt x="1183" y="363"/>
                    </a:lnTo>
                    <a:lnTo>
                      <a:pt x="1188" y="354"/>
                    </a:lnTo>
                    <a:lnTo>
                      <a:pt x="1194" y="344"/>
                    </a:lnTo>
                    <a:lnTo>
                      <a:pt x="1199" y="335"/>
                    </a:lnTo>
                    <a:lnTo>
                      <a:pt x="1203" y="326"/>
                    </a:lnTo>
                    <a:lnTo>
                      <a:pt x="1208" y="316"/>
                    </a:lnTo>
                    <a:lnTo>
                      <a:pt x="1213" y="307"/>
                    </a:lnTo>
                    <a:lnTo>
                      <a:pt x="1219" y="298"/>
                    </a:lnTo>
                    <a:lnTo>
                      <a:pt x="1224" y="289"/>
                    </a:lnTo>
                    <a:lnTo>
                      <a:pt x="1229" y="280"/>
                    </a:lnTo>
                    <a:lnTo>
                      <a:pt x="1235" y="271"/>
                    </a:lnTo>
                    <a:lnTo>
                      <a:pt x="1239" y="262"/>
                    </a:lnTo>
                    <a:lnTo>
                      <a:pt x="1244" y="254"/>
                    </a:lnTo>
                    <a:lnTo>
                      <a:pt x="1249" y="245"/>
                    </a:lnTo>
                    <a:lnTo>
                      <a:pt x="1254" y="237"/>
                    </a:lnTo>
                    <a:lnTo>
                      <a:pt x="1260" y="229"/>
                    </a:lnTo>
                    <a:lnTo>
                      <a:pt x="1265" y="220"/>
                    </a:lnTo>
                    <a:lnTo>
                      <a:pt x="1269" y="212"/>
                    </a:lnTo>
                    <a:lnTo>
                      <a:pt x="1274" y="205"/>
                    </a:lnTo>
                    <a:lnTo>
                      <a:pt x="1280" y="196"/>
                    </a:lnTo>
                    <a:lnTo>
                      <a:pt x="1285" y="189"/>
                    </a:lnTo>
                    <a:lnTo>
                      <a:pt x="1290" y="182"/>
                    </a:lnTo>
                    <a:lnTo>
                      <a:pt x="1295" y="174"/>
                    </a:lnTo>
                    <a:lnTo>
                      <a:pt x="1301" y="167"/>
                    </a:lnTo>
                    <a:lnTo>
                      <a:pt x="1305" y="160"/>
                    </a:lnTo>
                    <a:lnTo>
                      <a:pt x="1310" y="152"/>
                    </a:lnTo>
                    <a:lnTo>
                      <a:pt x="1315" y="146"/>
                    </a:lnTo>
                    <a:lnTo>
                      <a:pt x="1321" y="139"/>
                    </a:lnTo>
                    <a:lnTo>
                      <a:pt x="1326" y="132"/>
                    </a:lnTo>
                    <a:lnTo>
                      <a:pt x="1330" y="126"/>
                    </a:lnTo>
                    <a:lnTo>
                      <a:pt x="1335" y="120"/>
                    </a:lnTo>
                    <a:lnTo>
                      <a:pt x="1340" y="114"/>
                    </a:lnTo>
                    <a:lnTo>
                      <a:pt x="1346" y="108"/>
                    </a:lnTo>
                    <a:lnTo>
                      <a:pt x="1351" y="102"/>
                    </a:lnTo>
                    <a:lnTo>
                      <a:pt x="1356" y="96"/>
                    </a:lnTo>
                    <a:lnTo>
                      <a:pt x="1360" y="90"/>
                    </a:lnTo>
                    <a:lnTo>
                      <a:pt x="1366" y="85"/>
                    </a:lnTo>
                    <a:lnTo>
                      <a:pt x="1371" y="79"/>
                    </a:lnTo>
                    <a:lnTo>
                      <a:pt x="1376" y="75"/>
                    </a:lnTo>
                    <a:lnTo>
                      <a:pt x="1381" y="69"/>
                    </a:lnTo>
                    <a:lnTo>
                      <a:pt x="1387" y="65"/>
                    </a:lnTo>
                    <a:lnTo>
                      <a:pt x="1392" y="61"/>
                    </a:lnTo>
                    <a:lnTo>
                      <a:pt x="1396" y="56"/>
                    </a:lnTo>
                    <a:lnTo>
                      <a:pt x="1401" y="52"/>
                    </a:lnTo>
                    <a:lnTo>
                      <a:pt x="1407" y="47"/>
                    </a:lnTo>
                    <a:lnTo>
                      <a:pt x="1412" y="43"/>
                    </a:lnTo>
                    <a:lnTo>
                      <a:pt x="1417" y="40"/>
                    </a:lnTo>
                    <a:lnTo>
                      <a:pt x="1421" y="36"/>
                    </a:lnTo>
                    <a:lnTo>
                      <a:pt x="1426" y="32"/>
                    </a:lnTo>
                    <a:lnTo>
                      <a:pt x="1432" y="29"/>
                    </a:lnTo>
                    <a:lnTo>
                      <a:pt x="1437" y="26"/>
                    </a:lnTo>
                    <a:lnTo>
                      <a:pt x="1442" y="23"/>
                    </a:lnTo>
                    <a:lnTo>
                      <a:pt x="1448" y="20"/>
                    </a:lnTo>
                    <a:lnTo>
                      <a:pt x="1452" y="18"/>
                    </a:lnTo>
                    <a:lnTo>
                      <a:pt x="1457" y="16"/>
                    </a:lnTo>
                    <a:lnTo>
                      <a:pt x="1462" y="13"/>
                    </a:lnTo>
                    <a:lnTo>
                      <a:pt x="1467" y="11"/>
                    </a:lnTo>
                    <a:lnTo>
                      <a:pt x="1473" y="9"/>
                    </a:lnTo>
                    <a:lnTo>
                      <a:pt x="1478" y="7"/>
                    </a:lnTo>
                    <a:lnTo>
                      <a:pt x="1483" y="6"/>
                    </a:lnTo>
                    <a:lnTo>
                      <a:pt x="1487" y="4"/>
                    </a:lnTo>
                    <a:lnTo>
                      <a:pt x="1493" y="3"/>
                    </a:lnTo>
                    <a:lnTo>
                      <a:pt x="1498" y="2"/>
                    </a:lnTo>
                    <a:lnTo>
                      <a:pt x="1503" y="1"/>
                    </a:lnTo>
                    <a:lnTo>
                      <a:pt x="1508" y="1"/>
                    </a:lnTo>
                    <a:lnTo>
                      <a:pt x="1514" y="1"/>
                    </a:lnTo>
                    <a:lnTo>
                      <a:pt x="1518" y="0"/>
                    </a:lnTo>
                    <a:lnTo>
                      <a:pt x="1523" y="0"/>
                    </a:lnTo>
                    <a:lnTo>
                      <a:pt x="1528" y="0"/>
                    </a:lnTo>
                    <a:lnTo>
                      <a:pt x="1534" y="1"/>
                    </a:lnTo>
                    <a:lnTo>
                      <a:pt x="1539" y="1"/>
                    </a:lnTo>
                    <a:lnTo>
                      <a:pt x="1543" y="1"/>
                    </a:lnTo>
                    <a:lnTo>
                      <a:pt x="1548" y="2"/>
                    </a:lnTo>
                    <a:lnTo>
                      <a:pt x="1553" y="3"/>
                    </a:lnTo>
                    <a:lnTo>
                      <a:pt x="1559" y="4"/>
                    </a:lnTo>
                    <a:lnTo>
                      <a:pt x="1564" y="6"/>
                    </a:lnTo>
                    <a:lnTo>
                      <a:pt x="1569" y="7"/>
                    </a:lnTo>
                    <a:lnTo>
                      <a:pt x="1575" y="9"/>
                    </a:lnTo>
                    <a:lnTo>
                      <a:pt x="1579" y="11"/>
                    </a:lnTo>
                    <a:lnTo>
                      <a:pt x="1584" y="13"/>
                    </a:lnTo>
                    <a:lnTo>
                      <a:pt x="1589" y="16"/>
                    </a:lnTo>
                    <a:lnTo>
                      <a:pt x="1594" y="18"/>
                    </a:lnTo>
                    <a:lnTo>
                      <a:pt x="1600" y="20"/>
                    </a:lnTo>
                    <a:lnTo>
                      <a:pt x="1605" y="23"/>
                    </a:lnTo>
                    <a:lnTo>
                      <a:pt x="1609" y="26"/>
                    </a:lnTo>
                    <a:lnTo>
                      <a:pt x="1614" y="29"/>
                    </a:lnTo>
                    <a:lnTo>
                      <a:pt x="1620" y="32"/>
                    </a:lnTo>
                    <a:lnTo>
                      <a:pt x="1625" y="36"/>
                    </a:lnTo>
                    <a:lnTo>
                      <a:pt x="1630" y="40"/>
                    </a:lnTo>
                    <a:lnTo>
                      <a:pt x="1635" y="43"/>
                    </a:lnTo>
                    <a:lnTo>
                      <a:pt x="1641" y="47"/>
                    </a:lnTo>
                    <a:lnTo>
                      <a:pt x="1645" y="52"/>
                    </a:lnTo>
                    <a:lnTo>
                      <a:pt x="1650" y="56"/>
                    </a:lnTo>
                    <a:lnTo>
                      <a:pt x="1655" y="61"/>
                    </a:lnTo>
                    <a:lnTo>
                      <a:pt x="1661" y="65"/>
                    </a:lnTo>
                    <a:lnTo>
                      <a:pt x="1666" y="69"/>
                    </a:lnTo>
                    <a:lnTo>
                      <a:pt x="1670" y="75"/>
                    </a:lnTo>
                    <a:lnTo>
                      <a:pt x="1675" y="79"/>
                    </a:lnTo>
                    <a:lnTo>
                      <a:pt x="1680" y="85"/>
                    </a:lnTo>
                    <a:lnTo>
                      <a:pt x="1686" y="90"/>
                    </a:lnTo>
                    <a:lnTo>
                      <a:pt x="1691" y="96"/>
                    </a:lnTo>
                    <a:lnTo>
                      <a:pt x="1696" y="102"/>
                    </a:lnTo>
                    <a:lnTo>
                      <a:pt x="1700" y="108"/>
                    </a:lnTo>
                    <a:lnTo>
                      <a:pt x="1706" y="114"/>
                    </a:lnTo>
                    <a:lnTo>
                      <a:pt x="1711" y="120"/>
                    </a:lnTo>
                    <a:lnTo>
                      <a:pt x="1716" y="126"/>
                    </a:lnTo>
                    <a:lnTo>
                      <a:pt x="1721" y="132"/>
                    </a:lnTo>
                    <a:lnTo>
                      <a:pt x="1727" y="139"/>
                    </a:lnTo>
                    <a:lnTo>
                      <a:pt x="1732" y="146"/>
                    </a:lnTo>
                    <a:lnTo>
                      <a:pt x="1736" y="152"/>
                    </a:lnTo>
                    <a:lnTo>
                      <a:pt x="1741" y="160"/>
                    </a:lnTo>
                    <a:lnTo>
                      <a:pt x="1747" y="167"/>
                    </a:lnTo>
                    <a:lnTo>
                      <a:pt x="1752" y="174"/>
                    </a:lnTo>
                    <a:lnTo>
                      <a:pt x="1757" y="182"/>
                    </a:lnTo>
                    <a:lnTo>
                      <a:pt x="1761" y="189"/>
                    </a:lnTo>
                    <a:lnTo>
                      <a:pt x="1766" y="196"/>
                    </a:lnTo>
                    <a:lnTo>
                      <a:pt x="1772" y="205"/>
                    </a:lnTo>
                    <a:lnTo>
                      <a:pt x="1777" y="212"/>
                    </a:lnTo>
                    <a:lnTo>
                      <a:pt x="1782" y="220"/>
                    </a:lnTo>
                    <a:lnTo>
                      <a:pt x="1788" y="229"/>
                    </a:lnTo>
                    <a:lnTo>
                      <a:pt x="1793" y="237"/>
                    </a:lnTo>
                    <a:lnTo>
                      <a:pt x="1797" y="245"/>
                    </a:lnTo>
                    <a:lnTo>
                      <a:pt x="1802" y="254"/>
                    </a:lnTo>
                    <a:lnTo>
                      <a:pt x="1807" y="262"/>
                    </a:lnTo>
                    <a:lnTo>
                      <a:pt x="1813" y="271"/>
                    </a:lnTo>
                    <a:lnTo>
                      <a:pt x="1818" y="280"/>
                    </a:lnTo>
                    <a:lnTo>
                      <a:pt x="1823" y="289"/>
                    </a:lnTo>
                    <a:lnTo>
                      <a:pt x="1827" y="298"/>
                    </a:lnTo>
                    <a:lnTo>
                      <a:pt x="1833" y="307"/>
                    </a:lnTo>
                    <a:lnTo>
                      <a:pt x="1838" y="316"/>
                    </a:lnTo>
                    <a:lnTo>
                      <a:pt x="1843" y="326"/>
                    </a:lnTo>
                    <a:lnTo>
                      <a:pt x="1849" y="335"/>
                    </a:lnTo>
                    <a:lnTo>
                      <a:pt x="1854" y="344"/>
                    </a:lnTo>
                    <a:lnTo>
                      <a:pt x="1858" y="354"/>
                    </a:lnTo>
                    <a:lnTo>
                      <a:pt x="1863" y="363"/>
                    </a:lnTo>
                    <a:lnTo>
                      <a:pt x="1868" y="374"/>
                    </a:lnTo>
                    <a:lnTo>
                      <a:pt x="1874" y="383"/>
                    </a:lnTo>
                    <a:lnTo>
                      <a:pt x="1879" y="393"/>
                    </a:lnTo>
                    <a:lnTo>
                      <a:pt x="1884" y="403"/>
                    </a:lnTo>
                    <a:lnTo>
                      <a:pt x="1888" y="412"/>
                    </a:lnTo>
                    <a:lnTo>
                      <a:pt x="1893" y="423"/>
                    </a:lnTo>
                    <a:lnTo>
                      <a:pt x="1899" y="433"/>
                    </a:lnTo>
                    <a:lnTo>
                      <a:pt x="1904" y="443"/>
                    </a:lnTo>
                    <a:lnTo>
                      <a:pt x="1909" y="453"/>
                    </a:lnTo>
                    <a:lnTo>
                      <a:pt x="1915" y="464"/>
                    </a:lnTo>
                    <a:lnTo>
                      <a:pt x="1919" y="474"/>
                    </a:lnTo>
                    <a:lnTo>
                      <a:pt x="1924" y="484"/>
                    </a:lnTo>
                    <a:lnTo>
                      <a:pt x="1929" y="495"/>
                    </a:lnTo>
                    <a:lnTo>
                      <a:pt x="1935" y="506"/>
                    </a:lnTo>
                    <a:lnTo>
                      <a:pt x="1940" y="516"/>
                    </a:lnTo>
                    <a:lnTo>
                      <a:pt x="1945" y="527"/>
                    </a:lnTo>
                    <a:lnTo>
                      <a:pt x="1950" y="537"/>
                    </a:lnTo>
                    <a:lnTo>
                      <a:pt x="1954" y="548"/>
                    </a:lnTo>
                    <a:lnTo>
                      <a:pt x="1960" y="559"/>
                    </a:lnTo>
                    <a:lnTo>
                      <a:pt x="1965" y="569"/>
                    </a:lnTo>
                    <a:lnTo>
                      <a:pt x="1970" y="580"/>
                    </a:lnTo>
                    <a:lnTo>
                      <a:pt x="1976" y="591"/>
                    </a:lnTo>
                    <a:lnTo>
                      <a:pt x="1981" y="602"/>
                    </a:lnTo>
                    <a:lnTo>
                      <a:pt x="1985" y="613"/>
                    </a:lnTo>
                    <a:lnTo>
                      <a:pt x="1990" y="624"/>
                    </a:lnTo>
                    <a:lnTo>
                      <a:pt x="1995" y="634"/>
                    </a:lnTo>
                    <a:lnTo>
                      <a:pt x="2001" y="645"/>
                    </a:lnTo>
                    <a:lnTo>
                      <a:pt x="2006" y="657"/>
                    </a:lnTo>
                    <a:lnTo>
                      <a:pt x="2010" y="667"/>
                    </a:lnTo>
                    <a:lnTo>
                      <a:pt x="2015" y="678"/>
                    </a:lnTo>
                    <a:lnTo>
                      <a:pt x="2021" y="690"/>
                    </a:lnTo>
                    <a:lnTo>
                      <a:pt x="2026" y="700"/>
                    </a:lnTo>
                    <a:lnTo>
                      <a:pt x="2031" y="711"/>
                    </a:lnTo>
                    <a:lnTo>
                      <a:pt x="2036" y="722"/>
                    </a:lnTo>
                    <a:lnTo>
                      <a:pt x="2042" y="733"/>
                    </a:lnTo>
                    <a:lnTo>
                      <a:pt x="2046" y="744"/>
                    </a:lnTo>
                    <a:lnTo>
                      <a:pt x="2051" y="755"/>
                    </a:lnTo>
                    <a:lnTo>
                      <a:pt x="2056" y="766"/>
                    </a:lnTo>
                    <a:lnTo>
                      <a:pt x="2062" y="777"/>
                    </a:lnTo>
                    <a:lnTo>
                      <a:pt x="2067" y="787"/>
                    </a:lnTo>
                    <a:lnTo>
                      <a:pt x="2072" y="799"/>
                    </a:lnTo>
                    <a:lnTo>
                      <a:pt x="2076" y="809"/>
                    </a:lnTo>
                    <a:lnTo>
                      <a:pt x="2081" y="820"/>
                    </a:lnTo>
                    <a:lnTo>
                      <a:pt x="2087" y="831"/>
                    </a:lnTo>
                    <a:lnTo>
                      <a:pt x="2092" y="842"/>
                    </a:lnTo>
                    <a:lnTo>
                      <a:pt x="2097" y="853"/>
                    </a:lnTo>
                    <a:lnTo>
                      <a:pt x="2101" y="864"/>
                    </a:lnTo>
                    <a:lnTo>
                      <a:pt x="2107" y="874"/>
                    </a:lnTo>
                    <a:lnTo>
                      <a:pt x="2112" y="885"/>
                    </a:lnTo>
                    <a:lnTo>
                      <a:pt x="2117" y="896"/>
                    </a:lnTo>
                    <a:lnTo>
                      <a:pt x="2122" y="906"/>
                    </a:lnTo>
                    <a:lnTo>
                      <a:pt x="2128" y="917"/>
                    </a:lnTo>
                    <a:lnTo>
                      <a:pt x="2133" y="927"/>
                    </a:lnTo>
                    <a:lnTo>
                      <a:pt x="2137" y="938"/>
                    </a:lnTo>
                    <a:lnTo>
                      <a:pt x="2142" y="949"/>
                    </a:lnTo>
                    <a:lnTo>
                      <a:pt x="2148" y="959"/>
                    </a:lnTo>
                    <a:lnTo>
                      <a:pt x="2153" y="970"/>
                    </a:lnTo>
                    <a:lnTo>
                      <a:pt x="2158" y="980"/>
                    </a:lnTo>
                    <a:lnTo>
                      <a:pt x="2163" y="990"/>
                    </a:lnTo>
                    <a:lnTo>
                      <a:pt x="2167" y="1000"/>
                    </a:lnTo>
                    <a:lnTo>
                      <a:pt x="2173" y="1011"/>
                    </a:lnTo>
                    <a:lnTo>
                      <a:pt x="2178" y="1021"/>
                    </a:lnTo>
                    <a:lnTo>
                      <a:pt x="2183" y="1031"/>
                    </a:lnTo>
                    <a:lnTo>
                      <a:pt x="2189" y="1041"/>
                    </a:lnTo>
                    <a:lnTo>
                      <a:pt x="2194" y="1051"/>
                    </a:lnTo>
                    <a:lnTo>
                      <a:pt x="2199" y="1061"/>
                    </a:lnTo>
                    <a:lnTo>
                      <a:pt x="2203" y="1071"/>
                    </a:lnTo>
                    <a:lnTo>
                      <a:pt x="2208" y="1081"/>
                    </a:lnTo>
                    <a:lnTo>
                      <a:pt x="2214" y="1091"/>
                    </a:lnTo>
                    <a:lnTo>
                      <a:pt x="2219" y="1100"/>
                    </a:lnTo>
                    <a:lnTo>
                      <a:pt x="2224" y="1110"/>
                    </a:lnTo>
                    <a:lnTo>
                      <a:pt x="2228" y="1119"/>
                    </a:lnTo>
                    <a:lnTo>
                      <a:pt x="2234" y="1129"/>
                    </a:lnTo>
                    <a:lnTo>
                      <a:pt x="2239" y="1139"/>
                    </a:lnTo>
                    <a:lnTo>
                      <a:pt x="2244" y="1148"/>
                    </a:lnTo>
                    <a:lnTo>
                      <a:pt x="2249" y="1157"/>
                    </a:lnTo>
                    <a:lnTo>
                      <a:pt x="2255" y="1166"/>
                    </a:lnTo>
                    <a:lnTo>
                      <a:pt x="2259" y="1176"/>
                    </a:lnTo>
                    <a:lnTo>
                      <a:pt x="2264" y="1185"/>
                    </a:lnTo>
                    <a:lnTo>
                      <a:pt x="2269" y="1194"/>
                    </a:lnTo>
                    <a:lnTo>
                      <a:pt x="2275" y="1203"/>
                    </a:lnTo>
                    <a:lnTo>
                      <a:pt x="2280" y="1212"/>
                    </a:lnTo>
                    <a:lnTo>
                      <a:pt x="2285" y="1221"/>
                    </a:lnTo>
                    <a:lnTo>
                      <a:pt x="2290" y="1229"/>
                    </a:lnTo>
                    <a:lnTo>
                      <a:pt x="2294" y="1238"/>
                    </a:lnTo>
                    <a:lnTo>
                      <a:pt x="2300" y="1246"/>
                    </a:lnTo>
                    <a:lnTo>
                      <a:pt x="2305" y="1255"/>
                    </a:lnTo>
                    <a:lnTo>
                      <a:pt x="2310" y="1263"/>
                    </a:lnTo>
                    <a:lnTo>
                      <a:pt x="2316" y="1272"/>
                    </a:lnTo>
                    <a:lnTo>
                      <a:pt x="2321" y="1280"/>
                    </a:lnTo>
                    <a:lnTo>
                      <a:pt x="2325" y="1289"/>
                    </a:lnTo>
                    <a:lnTo>
                      <a:pt x="2330" y="1297"/>
                    </a:lnTo>
                    <a:lnTo>
                      <a:pt x="2335" y="1304"/>
                    </a:lnTo>
                    <a:lnTo>
                      <a:pt x="2341" y="1313"/>
                    </a:lnTo>
                    <a:lnTo>
                      <a:pt x="2346" y="1321"/>
                    </a:lnTo>
                    <a:lnTo>
                      <a:pt x="2350" y="1328"/>
                    </a:lnTo>
                    <a:lnTo>
                      <a:pt x="2355" y="1337"/>
                    </a:lnTo>
                    <a:lnTo>
                      <a:pt x="2361" y="1344"/>
                    </a:lnTo>
                    <a:lnTo>
                      <a:pt x="2366" y="1351"/>
                    </a:lnTo>
                    <a:lnTo>
                      <a:pt x="2371" y="1359"/>
                    </a:lnTo>
                    <a:lnTo>
                      <a:pt x="2376" y="1366"/>
                    </a:lnTo>
                    <a:lnTo>
                      <a:pt x="2382" y="1374"/>
                    </a:lnTo>
                    <a:lnTo>
                      <a:pt x="2386" y="1381"/>
                    </a:lnTo>
                    <a:lnTo>
                      <a:pt x="2391" y="1388"/>
                    </a:lnTo>
                    <a:lnTo>
                      <a:pt x="2396" y="1396"/>
                    </a:lnTo>
                    <a:lnTo>
                      <a:pt x="2402" y="1402"/>
                    </a:lnTo>
                    <a:lnTo>
                      <a:pt x="2407" y="1410"/>
                    </a:lnTo>
                    <a:lnTo>
                      <a:pt x="2412" y="1416"/>
                    </a:lnTo>
                    <a:lnTo>
                      <a:pt x="2416" y="1423"/>
                    </a:lnTo>
                    <a:lnTo>
                      <a:pt x="2421" y="1430"/>
                    </a:lnTo>
                    <a:lnTo>
                      <a:pt x="2427" y="1437"/>
                    </a:lnTo>
                    <a:lnTo>
                      <a:pt x="2432" y="1443"/>
                    </a:lnTo>
                    <a:lnTo>
                      <a:pt x="2437" y="1449"/>
                    </a:lnTo>
                    <a:lnTo>
                      <a:pt x="2443" y="1456"/>
                    </a:lnTo>
                    <a:lnTo>
                      <a:pt x="2447" y="1462"/>
                    </a:lnTo>
                    <a:lnTo>
                      <a:pt x="2452" y="1469"/>
                    </a:lnTo>
                    <a:lnTo>
                      <a:pt x="2457" y="1475"/>
                    </a:lnTo>
                    <a:lnTo>
                      <a:pt x="2462" y="1481"/>
                    </a:lnTo>
                    <a:lnTo>
                      <a:pt x="2468" y="1487"/>
                    </a:lnTo>
                    <a:lnTo>
                      <a:pt x="2473" y="1493"/>
                    </a:lnTo>
                    <a:lnTo>
                      <a:pt x="2477" y="1499"/>
                    </a:lnTo>
                    <a:lnTo>
                      <a:pt x="2482" y="1505"/>
                    </a:lnTo>
                    <a:lnTo>
                      <a:pt x="2488" y="1510"/>
                    </a:lnTo>
                    <a:lnTo>
                      <a:pt x="2493" y="1515"/>
                    </a:lnTo>
                    <a:lnTo>
                      <a:pt x="2498" y="1521"/>
                    </a:lnTo>
                    <a:lnTo>
                      <a:pt x="2503" y="1526"/>
                    </a:lnTo>
                    <a:lnTo>
                      <a:pt x="2507" y="1532"/>
                    </a:lnTo>
                    <a:lnTo>
                      <a:pt x="2513" y="1537"/>
                    </a:lnTo>
                    <a:lnTo>
                      <a:pt x="2518" y="1543"/>
                    </a:lnTo>
                    <a:lnTo>
                      <a:pt x="2523" y="1548"/>
                    </a:lnTo>
                    <a:lnTo>
                      <a:pt x="2529" y="1552"/>
                    </a:lnTo>
                    <a:lnTo>
                      <a:pt x="2534" y="1558"/>
                    </a:lnTo>
                    <a:lnTo>
                      <a:pt x="2539" y="1563"/>
                    </a:lnTo>
                    <a:lnTo>
                      <a:pt x="2543" y="1567"/>
                    </a:lnTo>
                    <a:lnTo>
                      <a:pt x="2548" y="1573"/>
                    </a:lnTo>
                    <a:lnTo>
                      <a:pt x="2554" y="1577"/>
                    </a:lnTo>
                    <a:lnTo>
                      <a:pt x="2559" y="1582"/>
                    </a:lnTo>
                    <a:lnTo>
                      <a:pt x="2564" y="1586"/>
                    </a:lnTo>
                    <a:lnTo>
                      <a:pt x="2568" y="1591"/>
                    </a:lnTo>
                    <a:lnTo>
                      <a:pt x="2574" y="1595"/>
                    </a:lnTo>
                    <a:lnTo>
                      <a:pt x="2579" y="1599"/>
                    </a:lnTo>
                    <a:lnTo>
                      <a:pt x="2584" y="1604"/>
                    </a:lnTo>
                    <a:lnTo>
                      <a:pt x="2589" y="1608"/>
                    </a:lnTo>
                    <a:lnTo>
                      <a:pt x="2595" y="1612"/>
                    </a:lnTo>
                    <a:lnTo>
                      <a:pt x="2600" y="1616"/>
                    </a:lnTo>
                    <a:lnTo>
                      <a:pt x="2604" y="1620"/>
                    </a:lnTo>
                    <a:lnTo>
                      <a:pt x="2609" y="1624"/>
                    </a:lnTo>
                    <a:lnTo>
                      <a:pt x="2615" y="1628"/>
                    </a:lnTo>
                    <a:lnTo>
                      <a:pt x="2620" y="1632"/>
                    </a:lnTo>
                    <a:lnTo>
                      <a:pt x="2625" y="1635"/>
                    </a:lnTo>
                    <a:lnTo>
                      <a:pt x="2631" y="1639"/>
                    </a:lnTo>
                    <a:lnTo>
                      <a:pt x="2634" y="1643"/>
                    </a:lnTo>
                    <a:lnTo>
                      <a:pt x="2640" y="1647"/>
                    </a:lnTo>
                    <a:lnTo>
                      <a:pt x="2645" y="1650"/>
                    </a:lnTo>
                    <a:lnTo>
                      <a:pt x="2650" y="1653"/>
                    </a:lnTo>
                    <a:lnTo>
                      <a:pt x="2656" y="1657"/>
                    </a:lnTo>
                    <a:lnTo>
                      <a:pt x="2661" y="1660"/>
                    </a:lnTo>
                    <a:lnTo>
                      <a:pt x="2665" y="1663"/>
                    </a:lnTo>
                    <a:lnTo>
                      <a:pt x="2670" y="1667"/>
                    </a:lnTo>
                    <a:lnTo>
                      <a:pt x="2676" y="1670"/>
                    </a:lnTo>
                    <a:lnTo>
                      <a:pt x="2681" y="1673"/>
                    </a:lnTo>
                    <a:lnTo>
                      <a:pt x="2686" y="1676"/>
                    </a:lnTo>
                    <a:lnTo>
                      <a:pt x="2691" y="1679"/>
                    </a:lnTo>
                    <a:lnTo>
                      <a:pt x="2695" y="1682"/>
                    </a:lnTo>
                    <a:lnTo>
                      <a:pt x="2701" y="1685"/>
                    </a:lnTo>
                    <a:lnTo>
                      <a:pt x="2706" y="1688"/>
                    </a:lnTo>
                    <a:lnTo>
                      <a:pt x="2711" y="1690"/>
                    </a:lnTo>
                    <a:lnTo>
                      <a:pt x="2717" y="1693"/>
                    </a:lnTo>
                    <a:lnTo>
                      <a:pt x="2722" y="1696"/>
                    </a:lnTo>
                    <a:lnTo>
                      <a:pt x="2726" y="1698"/>
                    </a:lnTo>
                    <a:lnTo>
                      <a:pt x="2731" y="1701"/>
                    </a:lnTo>
                    <a:lnTo>
                      <a:pt x="2736" y="1703"/>
                    </a:lnTo>
                    <a:lnTo>
                      <a:pt x="2742" y="1706"/>
                    </a:lnTo>
                    <a:lnTo>
                      <a:pt x="2747" y="1708"/>
                    </a:lnTo>
                    <a:lnTo>
                      <a:pt x="2752" y="1710"/>
                    </a:lnTo>
                    <a:lnTo>
                      <a:pt x="2758" y="1713"/>
                    </a:lnTo>
                    <a:lnTo>
                      <a:pt x="2762" y="1715"/>
                    </a:lnTo>
                    <a:lnTo>
                      <a:pt x="2767" y="1718"/>
                    </a:lnTo>
                    <a:lnTo>
                      <a:pt x="2772" y="1719"/>
                    </a:lnTo>
                    <a:lnTo>
                      <a:pt x="2777" y="1722"/>
                    </a:lnTo>
                    <a:lnTo>
                      <a:pt x="2783" y="1723"/>
                    </a:lnTo>
                    <a:lnTo>
                      <a:pt x="2787" y="1726"/>
                    </a:lnTo>
                    <a:lnTo>
                      <a:pt x="2792" y="1728"/>
                    </a:lnTo>
                    <a:lnTo>
                      <a:pt x="2797" y="1729"/>
                    </a:lnTo>
                    <a:lnTo>
                      <a:pt x="2803" y="1732"/>
                    </a:lnTo>
                    <a:lnTo>
                      <a:pt x="2808" y="1734"/>
                    </a:lnTo>
                    <a:lnTo>
                      <a:pt x="2813" y="1735"/>
                    </a:lnTo>
                    <a:lnTo>
                      <a:pt x="2817" y="1737"/>
                    </a:lnTo>
                    <a:lnTo>
                      <a:pt x="2822" y="1739"/>
                    </a:lnTo>
                    <a:lnTo>
                      <a:pt x="2828" y="1741"/>
                    </a:lnTo>
                    <a:lnTo>
                      <a:pt x="2833" y="1742"/>
                    </a:lnTo>
                    <a:lnTo>
                      <a:pt x="2838" y="1744"/>
                    </a:lnTo>
                    <a:lnTo>
                      <a:pt x="2844" y="1746"/>
                    </a:lnTo>
                    <a:lnTo>
                      <a:pt x="2849" y="1747"/>
                    </a:lnTo>
                    <a:lnTo>
                      <a:pt x="2853" y="1749"/>
                    </a:lnTo>
                    <a:lnTo>
                      <a:pt x="2858" y="1750"/>
                    </a:lnTo>
                    <a:lnTo>
                      <a:pt x="2863" y="1752"/>
                    </a:lnTo>
                    <a:lnTo>
                      <a:pt x="2869" y="1753"/>
                    </a:lnTo>
                    <a:lnTo>
                      <a:pt x="2874" y="1755"/>
                    </a:lnTo>
                    <a:lnTo>
                      <a:pt x="2879" y="1756"/>
                    </a:lnTo>
                    <a:lnTo>
                      <a:pt x="2883" y="1757"/>
                    </a:lnTo>
                    <a:lnTo>
                      <a:pt x="2889" y="1759"/>
                    </a:lnTo>
                    <a:lnTo>
                      <a:pt x="2894" y="1760"/>
                    </a:lnTo>
                    <a:lnTo>
                      <a:pt x="2899" y="1761"/>
                    </a:lnTo>
                    <a:lnTo>
                      <a:pt x="2904" y="1762"/>
                    </a:lnTo>
                    <a:lnTo>
                      <a:pt x="2908" y="1764"/>
                    </a:lnTo>
                    <a:lnTo>
                      <a:pt x="2914" y="1765"/>
                    </a:lnTo>
                    <a:lnTo>
                      <a:pt x="2919" y="1766"/>
                    </a:lnTo>
                    <a:lnTo>
                      <a:pt x="2924" y="1767"/>
                    </a:lnTo>
                    <a:lnTo>
                      <a:pt x="2930" y="1768"/>
                    </a:lnTo>
                    <a:lnTo>
                      <a:pt x="2935" y="1769"/>
                    </a:lnTo>
                    <a:lnTo>
                      <a:pt x="2940" y="1771"/>
                    </a:lnTo>
                    <a:lnTo>
                      <a:pt x="2944" y="1771"/>
                    </a:lnTo>
                    <a:lnTo>
                      <a:pt x="2949" y="1772"/>
                    </a:lnTo>
                    <a:lnTo>
                      <a:pt x="2955" y="1774"/>
                    </a:lnTo>
                    <a:lnTo>
                      <a:pt x="2960" y="1774"/>
                    </a:lnTo>
                    <a:lnTo>
                      <a:pt x="2965" y="1775"/>
                    </a:lnTo>
                    <a:lnTo>
                      <a:pt x="2971" y="1776"/>
                    </a:lnTo>
                    <a:lnTo>
                      <a:pt x="2975" y="1777"/>
                    </a:lnTo>
                    <a:lnTo>
                      <a:pt x="2980" y="1778"/>
                    </a:lnTo>
                    <a:lnTo>
                      <a:pt x="2985" y="1779"/>
                    </a:lnTo>
                    <a:lnTo>
                      <a:pt x="2990" y="1780"/>
                    </a:lnTo>
                    <a:lnTo>
                      <a:pt x="2996" y="1780"/>
                    </a:lnTo>
                    <a:lnTo>
                      <a:pt x="3001" y="1781"/>
                    </a:lnTo>
                    <a:lnTo>
                      <a:pt x="3005" y="1782"/>
                    </a:lnTo>
                    <a:lnTo>
                      <a:pt x="3010" y="1783"/>
                    </a:lnTo>
                    <a:lnTo>
                      <a:pt x="3016" y="1783"/>
                    </a:lnTo>
                    <a:lnTo>
                      <a:pt x="3021" y="1784"/>
                    </a:lnTo>
                    <a:lnTo>
                      <a:pt x="3026" y="1785"/>
                    </a:lnTo>
                    <a:lnTo>
                      <a:pt x="3031" y="1786"/>
                    </a:lnTo>
                    <a:lnTo>
                      <a:pt x="3035" y="1786"/>
                    </a:lnTo>
                    <a:lnTo>
                      <a:pt x="3041" y="1786"/>
                    </a:lnTo>
                    <a:lnTo>
                      <a:pt x="3046" y="1787"/>
                    </a:lnTo>
                  </a:path>
                </a:pathLst>
              </a:custGeom>
              <a:solidFill>
                <a:srgbClr val="CECECE"/>
              </a:solidFill>
              <a:ln w="25400" cap="rnd">
                <a:solidFill>
                  <a:srgbClr val="CECECE"/>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 name="Line 10"/>
              <p:cNvSpPr>
                <a:spLocks noChangeShapeType="1"/>
              </p:cNvSpPr>
              <p:nvPr/>
            </p:nvSpPr>
            <p:spPr bwMode="auto">
              <a:xfrm flipV="1">
                <a:off x="5649912" y="2325688"/>
                <a:ext cx="0" cy="288607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2" name="Line 11"/>
              <p:cNvSpPr>
                <a:spLocks noChangeShapeType="1"/>
              </p:cNvSpPr>
              <p:nvPr/>
            </p:nvSpPr>
            <p:spPr bwMode="auto">
              <a:xfrm>
                <a:off x="3238500" y="5205413"/>
                <a:ext cx="482600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3" name="Line 12"/>
              <p:cNvSpPr>
                <a:spLocks noChangeShapeType="1"/>
              </p:cNvSpPr>
              <p:nvPr/>
            </p:nvSpPr>
            <p:spPr bwMode="auto">
              <a:xfrm flipV="1">
                <a:off x="4041775" y="5160963"/>
                <a:ext cx="0" cy="9207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4" name="Line 13"/>
              <p:cNvSpPr>
                <a:spLocks noChangeShapeType="1"/>
              </p:cNvSpPr>
              <p:nvPr/>
            </p:nvSpPr>
            <p:spPr bwMode="auto">
              <a:xfrm flipV="1">
                <a:off x="4846637" y="5160963"/>
                <a:ext cx="0" cy="9207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5" name="Line 14"/>
              <p:cNvSpPr>
                <a:spLocks noChangeShapeType="1"/>
              </p:cNvSpPr>
              <p:nvPr/>
            </p:nvSpPr>
            <p:spPr bwMode="auto">
              <a:xfrm flipV="1">
                <a:off x="6459537" y="5160963"/>
                <a:ext cx="0" cy="9207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6" name="Line 15"/>
              <p:cNvSpPr>
                <a:spLocks noChangeShapeType="1"/>
              </p:cNvSpPr>
              <p:nvPr/>
            </p:nvSpPr>
            <p:spPr bwMode="auto">
              <a:xfrm flipV="1">
                <a:off x="7262812" y="5160963"/>
                <a:ext cx="0" cy="9207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37" name="Line 16"/>
              <p:cNvSpPr>
                <a:spLocks noChangeShapeType="1"/>
              </p:cNvSpPr>
              <p:nvPr/>
            </p:nvSpPr>
            <p:spPr bwMode="auto">
              <a:xfrm flipV="1">
                <a:off x="8040687" y="5153025"/>
                <a:ext cx="0" cy="98425"/>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38" name="Object 17">
                <a:hlinkClick r:id="" action="ppaction://ole?verb=0"/>
              </p:cNvPr>
              <p:cNvGraphicFramePr>
                <a:graphicFrameLocks/>
              </p:cNvGraphicFramePr>
              <p:nvPr/>
            </p:nvGraphicFramePr>
            <p:xfrm>
              <a:off x="5510213" y="5302250"/>
              <a:ext cx="1173163" cy="423863"/>
            </p:xfrm>
            <a:graphic>
              <a:graphicData uri="http://schemas.openxmlformats.org/presentationml/2006/ole">
                <mc:AlternateContent xmlns:mc="http://schemas.openxmlformats.org/markup-compatibility/2006">
                  <mc:Choice xmlns:v="urn:schemas-microsoft-com:vml" Requires="v">
                    <p:oleObj spid="_x0000_s5426" name="Equation" r:id="rId3" imgW="1160280" imgH="339480" progId="Equation.3">
                      <p:embed/>
                    </p:oleObj>
                  </mc:Choice>
                  <mc:Fallback>
                    <p:oleObj name="Equation" r:id="rId3" imgW="1160280" imgH="339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213" y="5302250"/>
                            <a:ext cx="11731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Freeform 18"/>
              <p:cNvSpPr>
                <a:spLocks/>
              </p:cNvSpPr>
              <p:nvPr/>
            </p:nvSpPr>
            <p:spPr bwMode="auto">
              <a:xfrm>
                <a:off x="6630987" y="4899025"/>
                <a:ext cx="1463675" cy="276225"/>
              </a:xfrm>
              <a:custGeom>
                <a:avLst/>
                <a:gdLst>
                  <a:gd name="T0" fmla="*/ 28 w 922"/>
                  <a:gd name="T1" fmla="*/ 173 h 174"/>
                  <a:gd name="T2" fmla="*/ 60 w 922"/>
                  <a:gd name="T3" fmla="*/ 173 h 174"/>
                  <a:gd name="T4" fmla="*/ 92 w 922"/>
                  <a:gd name="T5" fmla="*/ 173 h 174"/>
                  <a:gd name="T6" fmla="*/ 125 w 922"/>
                  <a:gd name="T7" fmla="*/ 173 h 174"/>
                  <a:gd name="T8" fmla="*/ 156 w 922"/>
                  <a:gd name="T9" fmla="*/ 173 h 174"/>
                  <a:gd name="T10" fmla="*/ 189 w 922"/>
                  <a:gd name="T11" fmla="*/ 173 h 174"/>
                  <a:gd name="T12" fmla="*/ 221 w 922"/>
                  <a:gd name="T13" fmla="*/ 173 h 174"/>
                  <a:gd name="T14" fmla="*/ 253 w 922"/>
                  <a:gd name="T15" fmla="*/ 173 h 174"/>
                  <a:gd name="T16" fmla="*/ 285 w 922"/>
                  <a:gd name="T17" fmla="*/ 173 h 174"/>
                  <a:gd name="T18" fmla="*/ 318 w 922"/>
                  <a:gd name="T19" fmla="*/ 173 h 174"/>
                  <a:gd name="T20" fmla="*/ 350 w 922"/>
                  <a:gd name="T21" fmla="*/ 173 h 174"/>
                  <a:gd name="T22" fmla="*/ 382 w 922"/>
                  <a:gd name="T23" fmla="*/ 173 h 174"/>
                  <a:gd name="T24" fmla="*/ 414 w 922"/>
                  <a:gd name="T25" fmla="*/ 173 h 174"/>
                  <a:gd name="T26" fmla="*/ 447 w 922"/>
                  <a:gd name="T27" fmla="*/ 173 h 174"/>
                  <a:gd name="T28" fmla="*/ 479 w 922"/>
                  <a:gd name="T29" fmla="*/ 0 h 174"/>
                  <a:gd name="T30" fmla="*/ 511 w 922"/>
                  <a:gd name="T31" fmla="*/ 24 h 174"/>
                  <a:gd name="T32" fmla="*/ 543 w 922"/>
                  <a:gd name="T33" fmla="*/ 44 h 174"/>
                  <a:gd name="T34" fmla="*/ 575 w 922"/>
                  <a:gd name="T35" fmla="*/ 64 h 174"/>
                  <a:gd name="T36" fmla="*/ 608 w 922"/>
                  <a:gd name="T37" fmla="*/ 79 h 174"/>
                  <a:gd name="T38" fmla="*/ 640 w 922"/>
                  <a:gd name="T39" fmla="*/ 94 h 174"/>
                  <a:gd name="T40" fmla="*/ 672 w 922"/>
                  <a:gd name="T41" fmla="*/ 107 h 174"/>
                  <a:gd name="T42" fmla="*/ 704 w 922"/>
                  <a:gd name="T43" fmla="*/ 117 h 174"/>
                  <a:gd name="T44" fmla="*/ 737 w 922"/>
                  <a:gd name="T45" fmla="*/ 126 h 174"/>
                  <a:gd name="T46" fmla="*/ 769 w 922"/>
                  <a:gd name="T47" fmla="*/ 133 h 174"/>
                  <a:gd name="T48" fmla="*/ 801 w 922"/>
                  <a:gd name="T49" fmla="*/ 141 h 174"/>
                  <a:gd name="T50" fmla="*/ 833 w 922"/>
                  <a:gd name="T51" fmla="*/ 147 h 174"/>
                  <a:gd name="T52" fmla="*/ 865 w 922"/>
                  <a:gd name="T53" fmla="*/ 151 h 174"/>
                  <a:gd name="T54" fmla="*/ 898 w 922"/>
                  <a:gd name="T55" fmla="*/ 156 h 174"/>
                  <a:gd name="T56" fmla="*/ 916 w 922"/>
                  <a:gd name="T57" fmla="*/ 173 h 174"/>
                  <a:gd name="T58" fmla="*/ 884 w 922"/>
                  <a:gd name="T59" fmla="*/ 173 h 174"/>
                  <a:gd name="T60" fmla="*/ 851 w 922"/>
                  <a:gd name="T61" fmla="*/ 173 h 174"/>
                  <a:gd name="T62" fmla="*/ 819 w 922"/>
                  <a:gd name="T63" fmla="*/ 173 h 174"/>
                  <a:gd name="T64" fmla="*/ 787 w 922"/>
                  <a:gd name="T65" fmla="*/ 173 h 174"/>
                  <a:gd name="T66" fmla="*/ 755 w 922"/>
                  <a:gd name="T67" fmla="*/ 173 h 174"/>
                  <a:gd name="T68" fmla="*/ 723 w 922"/>
                  <a:gd name="T69" fmla="*/ 173 h 174"/>
                  <a:gd name="T70" fmla="*/ 691 w 922"/>
                  <a:gd name="T71" fmla="*/ 173 h 174"/>
                  <a:gd name="T72" fmla="*/ 658 w 922"/>
                  <a:gd name="T73" fmla="*/ 173 h 174"/>
                  <a:gd name="T74" fmla="*/ 626 w 922"/>
                  <a:gd name="T75" fmla="*/ 173 h 174"/>
                  <a:gd name="T76" fmla="*/ 594 w 922"/>
                  <a:gd name="T77" fmla="*/ 173 h 174"/>
                  <a:gd name="T78" fmla="*/ 561 w 922"/>
                  <a:gd name="T79" fmla="*/ 173 h 174"/>
                  <a:gd name="T80" fmla="*/ 529 w 922"/>
                  <a:gd name="T81" fmla="*/ 173 h 174"/>
                  <a:gd name="T82" fmla="*/ 497 w 922"/>
                  <a:gd name="T83" fmla="*/ 173 h 174"/>
                  <a:gd name="T84" fmla="*/ 465 w 922"/>
                  <a:gd name="T85" fmla="*/ 173 h 174"/>
                  <a:gd name="T86" fmla="*/ 433 w 922"/>
                  <a:gd name="T87" fmla="*/ 173 h 174"/>
                  <a:gd name="T88" fmla="*/ 400 w 922"/>
                  <a:gd name="T89" fmla="*/ 173 h 174"/>
                  <a:gd name="T90" fmla="*/ 369 w 922"/>
                  <a:gd name="T91" fmla="*/ 173 h 174"/>
                  <a:gd name="T92" fmla="*/ 336 w 922"/>
                  <a:gd name="T93" fmla="*/ 173 h 174"/>
                  <a:gd name="T94" fmla="*/ 303 w 922"/>
                  <a:gd name="T95" fmla="*/ 173 h 174"/>
                  <a:gd name="T96" fmla="*/ 272 w 922"/>
                  <a:gd name="T97" fmla="*/ 173 h 174"/>
                  <a:gd name="T98" fmla="*/ 239 w 922"/>
                  <a:gd name="T99" fmla="*/ 173 h 174"/>
                  <a:gd name="T100" fmla="*/ 207 w 922"/>
                  <a:gd name="T101" fmla="*/ 173 h 174"/>
                  <a:gd name="T102" fmla="*/ 175 w 922"/>
                  <a:gd name="T103" fmla="*/ 173 h 174"/>
                  <a:gd name="T104" fmla="*/ 142 w 922"/>
                  <a:gd name="T105" fmla="*/ 173 h 174"/>
                  <a:gd name="T106" fmla="*/ 111 w 922"/>
                  <a:gd name="T107" fmla="*/ 173 h 174"/>
                  <a:gd name="T108" fmla="*/ 78 w 922"/>
                  <a:gd name="T109" fmla="*/ 173 h 174"/>
                  <a:gd name="T110" fmla="*/ 46 w 922"/>
                  <a:gd name="T111" fmla="*/ 173 h 174"/>
                  <a:gd name="T112" fmla="*/ 14 w 922"/>
                  <a:gd name="T113" fmla="*/ 173 h 1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22"/>
                  <a:gd name="T172" fmla="*/ 0 h 174"/>
                  <a:gd name="T173" fmla="*/ 922 w 922"/>
                  <a:gd name="T174" fmla="*/ 174 h 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22" h="174">
                    <a:moveTo>
                      <a:pt x="0" y="173"/>
                    </a:moveTo>
                    <a:lnTo>
                      <a:pt x="5" y="173"/>
                    </a:lnTo>
                    <a:lnTo>
                      <a:pt x="9" y="173"/>
                    </a:lnTo>
                    <a:lnTo>
                      <a:pt x="14" y="173"/>
                    </a:lnTo>
                    <a:lnTo>
                      <a:pt x="19" y="173"/>
                    </a:lnTo>
                    <a:lnTo>
                      <a:pt x="23" y="173"/>
                    </a:lnTo>
                    <a:lnTo>
                      <a:pt x="28" y="173"/>
                    </a:lnTo>
                    <a:lnTo>
                      <a:pt x="33" y="173"/>
                    </a:lnTo>
                    <a:lnTo>
                      <a:pt x="37" y="173"/>
                    </a:lnTo>
                    <a:lnTo>
                      <a:pt x="41" y="173"/>
                    </a:lnTo>
                    <a:lnTo>
                      <a:pt x="46" y="173"/>
                    </a:lnTo>
                    <a:lnTo>
                      <a:pt x="50" y="173"/>
                    </a:lnTo>
                    <a:lnTo>
                      <a:pt x="55" y="173"/>
                    </a:lnTo>
                    <a:lnTo>
                      <a:pt x="60" y="173"/>
                    </a:lnTo>
                    <a:lnTo>
                      <a:pt x="64" y="173"/>
                    </a:lnTo>
                    <a:lnTo>
                      <a:pt x="69" y="173"/>
                    </a:lnTo>
                    <a:lnTo>
                      <a:pt x="74" y="173"/>
                    </a:lnTo>
                    <a:lnTo>
                      <a:pt x="78" y="173"/>
                    </a:lnTo>
                    <a:lnTo>
                      <a:pt x="83" y="173"/>
                    </a:lnTo>
                    <a:lnTo>
                      <a:pt x="88" y="173"/>
                    </a:lnTo>
                    <a:lnTo>
                      <a:pt x="92" y="173"/>
                    </a:lnTo>
                    <a:lnTo>
                      <a:pt x="97" y="173"/>
                    </a:lnTo>
                    <a:lnTo>
                      <a:pt x="102" y="173"/>
                    </a:lnTo>
                    <a:lnTo>
                      <a:pt x="106" y="173"/>
                    </a:lnTo>
                    <a:lnTo>
                      <a:pt x="111" y="173"/>
                    </a:lnTo>
                    <a:lnTo>
                      <a:pt x="116" y="173"/>
                    </a:lnTo>
                    <a:lnTo>
                      <a:pt x="120" y="173"/>
                    </a:lnTo>
                    <a:lnTo>
                      <a:pt x="125" y="173"/>
                    </a:lnTo>
                    <a:lnTo>
                      <a:pt x="128" y="173"/>
                    </a:lnTo>
                    <a:lnTo>
                      <a:pt x="133" y="173"/>
                    </a:lnTo>
                    <a:lnTo>
                      <a:pt x="138" y="173"/>
                    </a:lnTo>
                    <a:lnTo>
                      <a:pt x="142" y="173"/>
                    </a:lnTo>
                    <a:lnTo>
                      <a:pt x="147" y="173"/>
                    </a:lnTo>
                    <a:lnTo>
                      <a:pt x="152" y="173"/>
                    </a:lnTo>
                    <a:lnTo>
                      <a:pt x="156" y="173"/>
                    </a:lnTo>
                    <a:lnTo>
                      <a:pt x="161" y="173"/>
                    </a:lnTo>
                    <a:lnTo>
                      <a:pt x="166" y="173"/>
                    </a:lnTo>
                    <a:lnTo>
                      <a:pt x="170" y="173"/>
                    </a:lnTo>
                    <a:lnTo>
                      <a:pt x="175" y="173"/>
                    </a:lnTo>
                    <a:lnTo>
                      <a:pt x="180" y="173"/>
                    </a:lnTo>
                    <a:lnTo>
                      <a:pt x="184" y="173"/>
                    </a:lnTo>
                    <a:lnTo>
                      <a:pt x="189" y="173"/>
                    </a:lnTo>
                    <a:lnTo>
                      <a:pt x="194" y="173"/>
                    </a:lnTo>
                    <a:lnTo>
                      <a:pt x="198" y="173"/>
                    </a:lnTo>
                    <a:lnTo>
                      <a:pt x="202" y="173"/>
                    </a:lnTo>
                    <a:lnTo>
                      <a:pt x="207" y="173"/>
                    </a:lnTo>
                    <a:lnTo>
                      <a:pt x="211" y="173"/>
                    </a:lnTo>
                    <a:lnTo>
                      <a:pt x="216" y="173"/>
                    </a:lnTo>
                    <a:lnTo>
                      <a:pt x="221" y="173"/>
                    </a:lnTo>
                    <a:lnTo>
                      <a:pt x="225" y="173"/>
                    </a:lnTo>
                    <a:lnTo>
                      <a:pt x="230" y="173"/>
                    </a:lnTo>
                    <a:lnTo>
                      <a:pt x="235" y="173"/>
                    </a:lnTo>
                    <a:lnTo>
                      <a:pt x="239" y="173"/>
                    </a:lnTo>
                    <a:lnTo>
                      <a:pt x="244" y="173"/>
                    </a:lnTo>
                    <a:lnTo>
                      <a:pt x="249" y="173"/>
                    </a:lnTo>
                    <a:lnTo>
                      <a:pt x="253" y="173"/>
                    </a:lnTo>
                    <a:lnTo>
                      <a:pt x="258" y="173"/>
                    </a:lnTo>
                    <a:lnTo>
                      <a:pt x="263" y="173"/>
                    </a:lnTo>
                    <a:lnTo>
                      <a:pt x="267" y="173"/>
                    </a:lnTo>
                    <a:lnTo>
                      <a:pt x="272" y="173"/>
                    </a:lnTo>
                    <a:lnTo>
                      <a:pt x="277" y="173"/>
                    </a:lnTo>
                    <a:lnTo>
                      <a:pt x="280" y="173"/>
                    </a:lnTo>
                    <a:lnTo>
                      <a:pt x="285" y="173"/>
                    </a:lnTo>
                    <a:lnTo>
                      <a:pt x="289" y="173"/>
                    </a:lnTo>
                    <a:lnTo>
                      <a:pt x="294" y="173"/>
                    </a:lnTo>
                    <a:lnTo>
                      <a:pt x="299" y="173"/>
                    </a:lnTo>
                    <a:lnTo>
                      <a:pt x="303" y="173"/>
                    </a:lnTo>
                    <a:lnTo>
                      <a:pt x="308" y="173"/>
                    </a:lnTo>
                    <a:lnTo>
                      <a:pt x="313" y="173"/>
                    </a:lnTo>
                    <a:lnTo>
                      <a:pt x="318" y="173"/>
                    </a:lnTo>
                    <a:lnTo>
                      <a:pt x="322" y="173"/>
                    </a:lnTo>
                    <a:lnTo>
                      <a:pt x="327" y="173"/>
                    </a:lnTo>
                    <a:lnTo>
                      <a:pt x="332" y="173"/>
                    </a:lnTo>
                    <a:lnTo>
                      <a:pt x="336" y="173"/>
                    </a:lnTo>
                    <a:lnTo>
                      <a:pt x="341" y="173"/>
                    </a:lnTo>
                    <a:lnTo>
                      <a:pt x="346" y="173"/>
                    </a:lnTo>
                    <a:lnTo>
                      <a:pt x="350" y="173"/>
                    </a:lnTo>
                    <a:lnTo>
                      <a:pt x="355" y="173"/>
                    </a:lnTo>
                    <a:lnTo>
                      <a:pt x="360" y="173"/>
                    </a:lnTo>
                    <a:lnTo>
                      <a:pt x="364" y="173"/>
                    </a:lnTo>
                    <a:lnTo>
                      <a:pt x="369" y="173"/>
                    </a:lnTo>
                    <a:lnTo>
                      <a:pt x="374" y="173"/>
                    </a:lnTo>
                    <a:lnTo>
                      <a:pt x="377" y="173"/>
                    </a:lnTo>
                    <a:lnTo>
                      <a:pt x="382" y="173"/>
                    </a:lnTo>
                    <a:lnTo>
                      <a:pt x="386" y="173"/>
                    </a:lnTo>
                    <a:lnTo>
                      <a:pt x="391" y="173"/>
                    </a:lnTo>
                    <a:lnTo>
                      <a:pt x="396" y="173"/>
                    </a:lnTo>
                    <a:lnTo>
                      <a:pt x="400" y="173"/>
                    </a:lnTo>
                    <a:lnTo>
                      <a:pt x="405" y="173"/>
                    </a:lnTo>
                    <a:lnTo>
                      <a:pt x="410" y="173"/>
                    </a:lnTo>
                    <a:lnTo>
                      <a:pt x="414" y="173"/>
                    </a:lnTo>
                    <a:lnTo>
                      <a:pt x="419" y="173"/>
                    </a:lnTo>
                    <a:lnTo>
                      <a:pt x="424" y="173"/>
                    </a:lnTo>
                    <a:lnTo>
                      <a:pt x="428" y="173"/>
                    </a:lnTo>
                    <a:lnTo>
                      <a:pt x="433" y="173"/>
                    </a:lnTo>
                    <a:lnTo>
                      <a:pt x="438" y="173"/>
                    </a:lnTo>
                    <a:lnTo>
                      <a:pt x="442" y="173"/>
                    </a:lnTo>
                    <a:lnTo>
                      <a:pt x="447" y="173"/>
                    </a:lnTo>
                    <a:lnTo>
                      <a:pt x="451" y="173"/>
                    </a:lnTo>
                    <a:lnTo>
                      <a:pt x="455" y="173"/>
                    </a:lnTo>
                    <a:lnTo>
                      <a:pt x="460" y="173"/>
                    </a:lnTo>
                    <a:lnTo>
                      <a:pt x="465" y="173"/>
                    </a:lnTo>
                    <a:lnTo>
                      <a:pt x="469" y="173"/>
                    </a:lnTo>
                    <a:lnTo>
                      <a:pt x="474" y="173"/>
                    </a:lnTo>
                    <a:lnTo>
                      <a:pt x="479" y="0"/>
                    </a:lnTo>
                    <a:lnTo>
                      <a:pt x="483" y="4"/>
                    </a:lnTo>
                    <a:lnTo>
                      <a:pt x="488" y="7"/>
                    </a:lnTo>
                    <a:lnTo>
                      <a:pt x="493" y="11"/>
                    </a:lnTo>
                    <a:lnTo>
                      <a:pt x="497" y="14"/>
                    </a:lnTo>
                    <a:lnTo>
                      <a:pt x="502" y="17"/>
                    </a:lnTo>
                    <a:lnTo>
                      <a:pt x="507" y="20"/>
                    </a:lnTo>
                    <a:lnTo>
                      <a:pt x="511" y="24"/>
                    </a:lnTo>
                    <a:lnTo>
                      <a:pt x="516" y="26"/>
                    </a:lnTo>
                    <a:lnTo>
                      <a:pt x="521" y="30"/>
                    </a:lnTo>
                    <a:lnTo>
                      <a:pt x="524" y="32"/>
                    </a:lnTo>
                    <a:lnTo>
                      <a:pt x="529" y="36"/>
                    </a:lnTo>
                    <a:lnTo>
                      <a:pt x="533" y="38"/>
                    </a:lnTo>
                    <a:lnTo>
                      <a:pt x="538" y="41"/>
                    </a:lnTo>
                    <a:lnTo>
                      <a:pt x="543" y="44"/>
                    </a:lnTo>
                    <a:lnTo>
                      <a:pt x="547" y="47"/>
                    </a:lnTo>
                    <a:lnTo>
                      <a:pt x="552" y="50"/>
                    </a:lnTo>
                    <a:lnTo>
                      <a:pt x="557" y="53"/>
                    </a:lnTo>
                    <a:lnTo>
                      <a:pt x="561" y="55"/>
                    </a:lnTo>
                    <a:lnTo>
                      <a:pt x="566" y="58"/>
                    </a:lnTo>
                    <a:lnTo>
                      <a:pt x="571" y="60"/>
                    </a:lnTo>
                    <a:lnTo>
                      <a:pt x="575" y="64"/>
                    </a:lnTo>
                    <a:lnTo>
                      <a:pt x="580" y="65"/>
                    </a:lnTo>
                    <a:lnTo>
                      <a:pt x="585" y="67"/>
                    </a:lnTo>
                    <a:lnTo>
                      <a:pt x="589" y="71"/>
                    </a:lnTo>
                    <a:lnTo>
                      <a:pt x="594" y="72"/>
                    </a:lnTo>
                    <a:lnTo>
                      <a:pt x="599" y="74"/>
                    </a:lnTo>
                    <a:lnTo>
                      <a:pt x="603" y="77"/>
                    </a:lnTo>
                    <a:lnTo>
                      <a:pt x="608" y="79"/>
                    </a:lnTo>
                    <a:lnTo>
                      <a:pt x="612" y="82"/>
                    </a:lnTo>
                    <a:lnTo>
                      <a:pt x="616" y="84"/>
                    </a:lnTo>
                    <a:lnTo>
                      <a:pt x="621" y="85"/>
                    </a:lnTo>
                    <a:lnTo>
                      <a:pt x="626" y="88"/>
                    </a:lnTo>
                    <a:lnTo>
                      <a:pt x="630" y="90"/>
                    </a:lnTo>
                    <a:lnTo>
                      <a:pt x="635" y="91"/>
                    </a:lnTo>
                    <a:lnTo>
                      <a:pt x="640" y="94"/>
                    </a:lnTo>
                    <a:lnTo>
                      <a:pt x="644" y="96"/>
                    </a:lnTo>
                    <a:lnTo>
                      <a:pt x="649" y="97"/>
                    </a:lnTo>
                    <a:lnTo>
                      <a:pt x="654" y="100"/>
                    </a:lnTo>
                    <a:lnTo>
                      <a:pt x="658" y="101"/>
                    </a:lnTo>
                    <a:lnTo>
                      <a:pt x="663" y="103"/>
                    </a:lnTo>
                    <a:lnTo>
                      <a:pt x="668" y="105"/>
                    </a:lnTo>
                    <a:lnTo>
                      <a:pt x="672" y="107"/>
                    </a:lnTo>
                    <a:lnTo>
                      <a:pt x="677" y="108"/>
                    </a:lnTo>
                    <a:lnTo>
                      <a:pt x="682" y="109"/>
                    </a:lnTo>
                    <a:lnTo>
                      <a:pt x="686" y="112"/>
                    </a:lnTo>
                    <a:lnTo>
                      <a:pt x="691" y="112"/>
                    </a:lnTo>
                    <a:lnTo>
                      <a:pt x="696" y="114"/>
                    </a:lnTo>
                    <a:lnTo>
                      <a:pt x="699" y="115"/>
                    </a:lnTo>
                    <a:lnTo>
                      <a:pt x="704" y="117"/>
                    </a:lnTo>
                    <a:lnTo>
                      <a:pt x="709" y="118"/>
                    </a:lnTo>
                    <a:lnTo>
                      <a:pt x="713" y="120"/>
                    </a:lnTo>
                    <a:lnTo>
                      <a:pt x="718" y="121"/>
                    </a:lnTo>
                    <a:lnTo>
                      <a:pt x="723" y="123"/>
                    </a:lnTo>
                    <a:lnTo>
                      <a:pt x="727" y="124"/>
                    </a:lnTo>
                    <a:lnTo>
                      <a:pt x="732" y="125"/>
                    </a:lnTo>
                    <a:lnTo>
                      <a:pt x="737" y="126"/>
                    </a:lnTo>
                    <a:lnTo>
                      <a:pt x="741" y="127"/>
                    </a:lnTo>
                    <a:lnTo>
                      <a:pt x="746" y="129"/>
                    </a:lnTo>
                    <a:lnTo>
                      <a:pt x="751" y="130"/>
                    </a:lnTo>
                    <a:lnTo>
                      <a:pt x="755" y="131"/>
                    </a:lnTo>
                    <a:lnTo>
                      <a:pt x="760" y="132"/>
                    </a:lnTo>
                    <a:lnTo>
                      <a:pt x="765" y="133"/>
                    </a:lnTo>
                    <a:lnTo>
                      <a:pt x="769" y="133"/>
                    </a:lnTo>
                    <a:lnTo>
                      <a:pt x="773" y="135"/>
                    </a:lnTo>
                    <a:lnTo>
                      <a:pt x="777" y="136"/>
                    </a:lnTo>
                    <a:lnTo>
                      <a:pt x="782" y="137"/>
                    </a:lnTo>
                    <a:lnTo>
                      <a:pt x="787" y="138"/>
                    </a:lnTo>
                    <a:lnTo>
                      <a:pt x="791" y="139"/>
                    </a:lnTo>
                    <a:lnTo>
                      <a:pt x="796" y="141"/>
                    </a:lnTo>
                    <a:lnTo>
                      <a:pt x="801" y="141"/>
                    </a:lnTo>
                    <a:lnTo>
                      <a:pt x="805" y="142"/>
                    </a:lnTo>
                    <a:lnTo>
                      <a:pt x="810" y="143"/>
                    </a:lnTo>
                    <a:lnTo>
                      <a:pt x="815" y="143"/>
                    </a:lnTo>
                    <a:lnTo>
                      <a:pt x="819" y="144"/>
                    </a:lnTo>
                    <a:lnTo>
                      <a:pt x="824" y="145"/>
                    </a:lnTo>
                    <a:lnTo>
                      <a:pt x="829" y="145"/>
                    </a:lnTo>
                    <a:lnTo>
                      <a:pt x="833" y="147"/>
                    </a:lnTo>
                    <a:lnTo>
                      <a:pt x="838" y="148"/>
                    </a:lnTo>
                    <a:lnTo>
                      <a:pt x="843" y="148"/>
                    </a:lnTo>
                    <a:lnTo>
                      <a:pt x="847" y="149"/>
                    </a:lnTo>
                    <a:lnTo>
                      <a:pt x="851" y="149"/>
                    </a:lnTo>
                    <a:lnTo>
                      <a:pt x="856" y="150"/>
                    </a:lnTo>
                    <a:lnTo>
                      <a:pt x="860" y="151"/>
                    </a:lnTo>
                    <a:lnTo>
                      <a:pt x="865" y="151"/>
                    </a:lnTo>
                    <a:lnTo>
                      <a:pt x="870" y="153"/>
                    </a:lnTo>
                    <a:lnTo>
                      <a:pt x="874" y="153"/>
                    </a:lnTo>
                    <a:lnTo>
                      <a:pt x="879" y="154"/>
                    </a:lnTo>
                    <a:lnTo>
                      <a:pt x="884" y="154"/>
                    </a:lnTo>
                    <a:lnTo>
                      <a:pt x="888" y="155"/>
                    </a:lnTo>
                    <a:lnTo>
                      <a:pt x="893" y="155"/>
                    </a:lnTo>
                    <a:lnTo>
                      <a:pt x="898" y="156"/>
                    </a:lnTo>
                    <a:lnTo>
                      <a:pt x="902" y="156"/>
                    </a:lnTo>
                    <a:lnTo>
                      <a:pt x="907" y="156"/>
                    </a:lnTo>
                    <a:lnTo>
                      <a:pt x="912" y="157"/>
                    </a:lnTo>
                    <a:lnTo>
                      <a:pt x="916" y="157"/>
                    </a:lnTo>
                    <a:lnTo>
                      <a:pt x="921" y="159"/>
                    </a:lnTo>
                    <a:lnTo>
                      <a:pt x="921" y="173"/>
                    </a:lnTo>
                    <a:lnTo>
                      <a:pt x="916" y="173"/>
                    </a:lnTo>
                    <a:lnTo>
                      <a:pt x="912" y="173"/>
                    </a:lnTo>
                    <a:lnTo>
                      <a:pt x="907" y="173"/>
                    </a:lnTo>
                    <a:lnTo>
                      <a:pt x="902" y="173"/>
                    </a:lnTo>
                    <a:lnTo>
                      <a:pt x="898" y="173"/>
                    </a:lnTo>
                    <a:lnTo>
                      <a:pt x="893" y="173"/>
                    </a:lnTo>
                    <a:lnTo>
                      <a:pt x="888" y="173"/>
                    </a:lnTo>
                    <a:lnTo>
                      <a:pt x="884" y="173"/>
                    </a:lnTo>
                    <a:lnTo>
                      <a:pt x="879" y="173"/>
                    </a:lnTo>
                    <a:lnTo>
                      <a:pt x="874" y="173"/>
                    </a:lnTo>
                    <a:lnTo>
                      <a:pt x="870" y="173"/>
                    </a:lnTo>
                    <a:lnTo>
                      <a:pt x="865" y="173"/>
                    </a:lnTo>
                    <a:lnTo>
                      <a:pt x="860" y="173"/>
                    </a:lnTo>
                    <a:lnTo>
                      <a:pt x="856" y="173"/>
                    </a:lnTo>
                    <a:lnTo>
                      <a:pt x="851" y="173"/>
                    </a:lnTo>
                    <a:lnTo>
                      <a:pt x="847" y="173"/>
                    </a:lnTo>
                    <a:lnTo>
                      <a:pt x="843" y="173"/>
                    </a:lnTo>
                    <a:lnTo>
                      <a:pt x="838" y="173"/>
                    </a:lnTo>
                    <a:lnTo>
                      <a:pt x="833" y="173"/>
                    </a:lnTo>
                    <a:lnTo>
                      <a:pt x="829" y="173"/>
                    </a:lnTo>
                    <a:lnTo>
                      <a:pt x="824" y="173"/>
                    </a:lnTo>
                    <a:lnTo>
                      <a:pt x="819" y="173"/>
                    </a:lnTo>
                    <a:lnTo>
                      <a:pt x="815" y="173"/>
                    </a:lnTo>
                    <a:lnTo>
                      <a:pt x="810" y="173"/>
                    </a:lnTo>
                    <a:lnTo>
                      <a:pt x="805" y="173"/>
                    </a:lnTo>
                    <a:lnTo>
                      <a:pt x="801" y="173"/>
                    </a:lnTo>
                    <a:lnTo>
                      <a:pt x="796" y="173"/>
                    </a:lnTo>
                    <a:lnTo>
                      <a:pt x="791" y="173"/>
                    </a:lnTo>
                    <a:lnTo>
                      <a:pt x="787" y="173"/>
                    </a:lnTo>
                    <a:lnTo>
                      <a:pt x="782" y="173"/>
                    </a:lnTo>
                    <a:lnTo>
                      <a:pt x="777" y="173"/>
                    </a:lnTo>
                    <a:lnTo>
                      <a:pt x="773" y="173"/>
                    </a:lnTo>
                    <a:lnTo>
                      <a:pt x="769" y="173"/>
                    </a:lnTo>
                    <a:lnTo>
                      <a:pt x="765" y="173"/>
                    </a:lnTo>
                    <a:lnTo>
                      <a:pt x="760" y="173"/>
                    </a:lnTo>
                    <a:lnTo>
                      <a:pt x="755" y="173"/>
                    </a:lnTo>
                    <a:lnTo>
                      <a:pt x="751" y="173"/>
                    </a:lnTo>
                    <a:lnTo>
                      <a:pt x="746" y="173"/>
                    </a:lnTo>
                    <a:lnTo>
                      <a:pt x="741" y="173"/>
                    </a:lnTo>
                    <a:lnTo>
                      <a:pt x="737" y="173"/>
                    </a:lnTo>
                    <a:lnTo>
                      <a:pt x="732" y="173"/>
                    </a:lnTo>
                    <a:lnTo>
                      <a:pt x="727" y="173"/>
                    </a:lnTo>
                    <a:lnTo>
                      <a:pt x="723" y="173"/>
                    </a:lnTo>
                    <a:lnTo>
                      <a:pt x="718" y="173"/>
                    </a:lnTo>
                    <a:lnTo>
                      <a:pt x="713" y="173"/>
                    </a:lnTo>
                    <a:lnTo>
                      <a:pt x="709" y="173"/>
                    </a:lnTo>
                    <a:lnTo>
                      <a:pt x="704" y="173"/>
                    </a:lnTo>
                    <a:lnTo>
                      <a:pt x="699" y="173"/>
                    </a:lnTo>
                    <a:lnTo>
                      <a:pt x="696" y="173"/>
                    </a:lnTo>
                    <a:lnTo>
                      <a:pt x="691" y="173"/>
                    </a:lnTo>
                    <a:lnTo>
                      <a:pt x="686" y="173"/>
                    </a:lnTo>
                    <a:lnTo>
                      <a:pt x="682" y="173"/>
                    </a:lnTo>
                    <a:lnTo>
                      <a:pt x="677" y="173"/>
                    </a:lnTo>
                    <a:lnTo>
                      <a:pt x="672" y="173"/>
                    </a:lnTo>
                    <a:lnTo>
                      <a:pt x="668" y="173"/>
                    </a:lnTo>
                    <a:lnTo>
                      <a:pt x="663" y="173"/>
                    </a:lnTo>
                    <a:lnTo>
                      <a:pt x="658" y="173"/>
                    </a:lnTo>
                    <a:lnTo>
                      <a:pt x="654" y="173"/>
                    </a:lnTo>
                    <a:lnTo>
                      <a:pt x="649" y="173"/>
                    </a:lnTo>
                    <a:lnTo>
                      <a:pt x="644" y="173"/>
                    </a:lnTo>
                    <a:lnTo>
                      <a:pt x="640" y="173"/>
                    </a:lnTo>
                    <a:lnTo>
                      <a:pt x="635" y="173"/>
                    </a:lnTo>
                    <a:lnTo>
                      <a:pt x="630" y="173"/>
                    </a:lnTo>
                    <a:lnTo>
                      <a:pt x="626" y="173"/>
                    </a:lnTo>
                    <a:lnTo>
                      <a:pt x="621" y="173"/>
                    </a:lnTo>
                    <a:lnTo>
                      <a:pt x="616" y="173"/>
                    </a:lnTo>
                    <a:lnTo>
                      <a:pt x="612" y="173"/>
                    </a:lnTo>
                    <a:lnTo>
                      <a:pt x="608" y="173"/>
                    </a:lnTo>
                    <a:lnTo>
                      <a:pt x="603" y="173"/>
                    </a:lnTo>
                    <a:lnTo>
                      <a:pt x="599" y="173"/>
                    </a:lnTo>
                    <a:lnTo>
                      <a:pt x="594" y="173"/>
                    </a:lnTo>
                    <a:lnTo>
                      <a:pt x="589" y="173"/>
                    </a:lnTo>
                    <a:lnTo>
                      <a:pt x="585" y="173"/>
                    </a:lnTo>
                    <a:lnTo>
                      <a:pt x="580" y="173"/>
                    </a:lnTo>
                    <a:lnTo>
                      <a:pt x="575" y="173"/>
                    </a:lnTo>
                    <a:lnTo>
                      <a:pt x="571" y="173"/>
                    </a:lnTo>
                    <a:lnTo>
                      <a:pt x="566" y="173"/>
                    </a:lnTo>
                    <a:lnTo>
                      <a:pt x="561" y="173"/>
                    </a:lnTo>
                    <a:lnTo>
                      <a:pt x="557" y="173"/>
                    </a:lnTo>
                    <a:lnTo>
                      <a:pt x="552" y="173"/>
                    </a:lnTo>
                    <a:lnTo>
                      <a:pt x="547" y="173"/>
                    </a:lnTo>
                    <a:lnTo>
                      <a:pt x="543" y="173"/>
                    </a:lnTo>
                    <a:lnTo>
                      <a:pt x="538" y="173"/>
                    </a:lnTo>
                    <a:lnTo>
                      <a:pt x="533" y="173"/>
                    </a:lnTo>
                    <a:lnTo>
                      <a:pt x="529" y="173"/>
                    </a:lnTo>
                    <a:lnTo>
                      <a:pt x="524" y="173"/>
                    </a:lnTo>
                    <a:lnTo>
                      <a:pt x="521" y="173"/>
                    </a:lnTo>
                    <a:lnTo>
                      <a:pt x="516" y="173"/>
                    </a:lnTo>
                    <a:lnTo>
                      <a:pt x="511" y="173"/>
                    </a:lnTo>
                    <a:lnTo>
                      <a:pt x="507" y="173"/>
                    </a:lnTo>
                    <a:lnTo>
                      <a:pt x="502" y="173"/>
                    </a:lnTo>
                    <a:lnTo>
                      <a:pt x="497" y="173"/>
                    </a:lnTo>
                    <a:lnTo>
                      <a:pt x="493" y="173"/>
                    </a:lnTo>
                    <a:lnTo>
                      <a:pt x="488" y="173"/>
                    </a:lnTo>
                    <a:lnTo>
                      <a:pt x="483" y="173"/>
                    </a:lnTo>
                    <a:lnTo>
                      <a:pt x="479" y="173"/>
                    </a:lnTo>
                    <a:lnTo>
                      <a:pt x="474" y="173"/>
                    </a:lnTo>
                    <a:lnTo>
                      <a:pt x="469" y="173"/>
                    </a:lnTo>
                    <a:lnTo>
                      <a:pt x="465" y="173"/>
                    </a:lnTo>
                    <a:lnTo>
                      <a:pt x="460" y="173"/>
                    </a:lnTo>
                    <a:lnTo>
                      <a:pt x="455" y="173"/>
                    </a:lnTo>
                    <a:lnTo>
                      <a:pt x="451" y="173"/>
                    </a:lnTo>
                    <a:lnTo>
                      <a:pt x="447" y="173"/>
                    </a:lnTo>
                    <a:lnTo>
                      <a:pt x="442" y="173"/>
                    </a:lnTo>
                    <a:lnTo>
                      <a:pt x="438" y="173"/>
                    </a:lnTo>
                    <a:lnTo>
                      <a:pt x="433" y="173"/>
                    </a:lnTo>
                    <a:lnTo>
                      <a:pt x="428" y="173"/>
                    </a:lnTo>
                    <a:lnTo>
                      <a:pt x="424" y="173"/>
                    </a:lnTo>
                    <a:lnTo>
                      <a:pt x="419" y="173"/>
                    </a:lnTo>
                    <a:lnTo>
                      <a:pt x="414" y="173"/>
                    </a:lnTo>
                    <a:lnTo>
                      <a:pt x="410" y="173"/>
                    </a:lnTo>
                    <a:lnTo>
                      <a:pt x="405" y="173"/>
                    </a:lnTo>
                    <a:lnTo>
                      <a:pt x="400" y="173"/>
                    </a:lnTo>
                    <a:lnTo>
                      <a:pt x="396" y="173"/>
                    </a:lnTo>
                    <a:lnTo>
                      <a:pt x="391" y="173"/>
                    </a:lnTo>
                    <a:lnTo>
                      <a:pt x="386" y="173"/>
                    </a:lnTo>
                    <a:lnTo>
                      <a:pt x="382" y="173"/>
                    </a:lnTo>
                    <a:lnTo>
                      <a:pt x="377" y="173"/>
                    </a:lnTo>
                    <a:lnTo>
                      <a:pt x="374" y="173"/>
                    </a:lnTo>
                    <a:lnTo>
                      <a:pt x="369" y="173"/>
                    </a:lnTo>
                    <a:lnTo>
                      <a:pt x="364" y="173"/>
                    </a:lnTo>
                    <a:lnTo>
                      <a:pt x="360" y="173"/>
                    </a:lnTo>
                    <a:lnTo>
                      <a:pt x="355" y="173"/>
                    </a:lnTo>
                    <a:lnTo>
                      <a:pt x="350" y="173"/>
                    </a:lnTo>
                    <a:lnTo>
                      <a:pt x="346" y="173"/>
                    </a:lnTo>
                    <a:lnTo>
                      <a:pt x="341" y="173"/>
                    </a:lnTo>
                    <a:lnTo>
                      <a:pt x="336" y="173"/>
                    </a:lnTo>
                    <a:lnTo>
                      <a:pt x="332" y="173"/>
                    </a:lnTo>
                    <a:lnTo>
                      <a:pt x="327" y="173"/>
                    </a:lnTo>
                    <a:lnTo>
                      <a:pt x="322" y="173"/>
                    </a:lnTo>
                    <a:lnTo>
                      <a:pt x="318" y="173"/>
                    </a:lnTo>
                    <a:lnTo>
                      <a:pt x="313" y="173"/>
                    </a:lnTo>
                    <a:lnTo>
                      <a:pt x="308" y="173"/>
                    </a:lnTo>
                    <a:lnTo>
                      <a:pt x="303" y="173"/>
                    </a:lnTo>
                    <a:lnTo>
                      <a:pt x="299" y="173"/>
                    </a:lnTo>
                    <a:lnTo>
                      <a:pt x="294" y="173"/>
                    </a:lnTo>
                    <a:lnTo>
                      <a:pt x="289" y="173"/>
                    </a:lnTo>
                    <a:lnTo>
                      <a:pt x="285" y="173"/>
                    </a:lnTo>
                    <a:lnTo>
                      <a:pt x="280" y="173"/>
                    </a:lnTo>
                    <a:lnTo>
                      <a:pt x="277" y="173"/>
                    </a:lnTo>
                    <a:lnTo>
                      <a:pt x="272" y="173"/>
                    </a:lnTo>
                    <a:lnTo>
                      <a:pt x="267" y="173"/>
                    </a:lnTo>
                    <a:lnTo>
                      <a:pt x="263" y="173"/>
                    </a:lnTo>
                    <a:lnTo>
                      <a:pt x="258" y="173"/>
                    </a:lnTo>
                    <a:lnTo>
                      <a:pt x="253" y="173"/>
                    </a:lnTo>
                    <a:lnTo>
                      <a:pt x="249" y="173"/>
                    </a:lnTo>
                    <a:lnTo>
                      <a:pt x="244" y="173"/>
                    </a:lnTo>
                    <a:lnTo>
                      <a:pt x="239" y="173"/>
                    </a:lnTo>
                    <a:lnTo>
                      <a:pt x="235" y="173"/>
                    </a:lnTo>
                    <a:lnTo>
                      <a:pt x="230" y="173"/>
                    </a:lnTo>
                    <a:lnTo>
                      <a:pt x="225" y="173"/>
                    </a:lnTo>
                    <a:lnTo>
                      <a:pt x="221" y="173"/>
                    </a:lnTo>
                    <a:lnTo>
                      <a:pt x="216" y="173"/>
                    </a:lnTo>
                    <a:lnTo>
                      <a:pt x="211" y="173"/>
                    </a:lnTo>
                    <a:lnTo>
                      <a:pt x="207" y="173"/>
                    </a:lnTo>
                    <a:lnTo>
                      <a:pt x="202" y="173"/>
                    </a:lnTo>
                    <a:lnTo>
                      <a:pt x="198" y="173"/>
                    </a:lnTo>
                    <a:lnTo>
                      <a:pt x="194" y="173"/>
                    </a:lnTo>
                    <a:lnTo>
                      <a:pt x="189" y="173"/>
                    </a:lnTo>
                    <a:lnTo>
                      <a:pt x="184" y="173"/>
                    </a:lnTo>
                    <a:lnTo>
                      <a:pt x="180" y="173"/>
                    </a:lnTo>
                    <a:lnTo>
                      <a:pt x="175" y="173"/>
                    </a:lnTo>
                    <a:lnTo>
                      <a:pt x="170" y="173"/>
                    </a:lnTo>
                    <a:lnTo>
                      <a:pt x="166" y="173"/>
                    </a:lnTo>
                    <a:lnTo>
                      <a:pt x="161" y="173"/>
                    </a:lnTo>
                    <a:lnTo>
                      <a:pt x="156" y="173"/>
                    </a:lnTo>
                    <a:lnTo>
                      <a:pt x="152" y="173"/>
                    </a:lnTo>
                    <a:lnTo>
                      <a:pt x="147" y="173"/>
                    </a:lnTo>
                    <a:lnTo>
                      <a:pt x="142" y="173"/>
                    </a:lnTo>
                    <a:lnTo>
                      <a:pt x="138" y="173"/>
                    </a:lnTo>
                    <a:lnTo>
                      <a:pt x="133" y="173"/>
                    </a:lnTo>
                    <a:lnTo>
                      <a:pt x="128" y="173"/>
                    </a:lnTo>
                    <a:lnTo>
                      <a:pt x="125" y="173"/>
                    </a:lnTo>
                    <a:lnTo>
                      <a:pt x="120" y="173"/>
                    </a:lnTo>
                    <a:lnTo>
                      <a:pt x="116" y="173"/>
                    </a:lnTo>
                    <a:lnTo>
                      <a:pt x="111" y="173"/>
                    </a:lnTo>
                    <a:lnTo>
                      <a:pt x="106" y="173"/>
                    </a:lnTo>
                    <a:lnTo>
                      <a:pt x="102" y="173"/>
                    </a:lnTo>
                    <a:lnTo>
                      <a:pt x="97" y="173"/>
                    </a:lnTo>
                    <a:lnTo>
                      <a:pt x="92" y="173"/>
                    </a:lnTo>
                    <a:lnTo>
                      <a:pt x="88" y="173"/>
                    </a:lnTo>
                    <a:lnTo>
                      <a:pt x="83" y="173"/>
                    </a:lnTo>
                    <a:lnTo>
                      <a:pt x="78" y="173"/>
                    </a:lnTo>
                    <a:lnTo>
                      <a:pt x="74" y="173"/>
                    </a:lnTo>
                    <a:lnTo>
                      <a:pt x="69" y="173"/>
                    </a:lnTo>
                    <a:lnTo>
                      <a:pt x="64" y="173"/>
                    </a:lnTo>
                    <a:lnTo>
                      <a:pt x="60" y="173"/>
                    </a:lnTo>
                    <a:lnTo>
                      <a:pt x="55" y="173"/>
                    </a:lnTo>
                    <a:lnTo>
                      <a:pt x="50" y="173"/>
                    </a:lnTo>
                    <a:lnTo>
                      <a:pt x="46" y="173"/>
                    </a:lnTo>
                    <a:lnTo>
                      <a:pt x="41" y="173"/>
                    </a:lnTo>
                    <a:lnTo>
                      <a:pt x="37" y="173"/>
                    </a:lnTo>
                    <a:lnTo>
                      <a:pt x="33" y="173"/>
                    </a:lnTo>
                    <a:lnTo>
                      <a:pt x="28" y="173"/>
                    </a:lnTo>
                    <a:lnTo>
                      <a:pt x="23" y="173"/>
                    </a:lnTo>
                    <a:lnTo>
                      <a:pt x="19" y="173"/>
                    </a:lnTo>
                    <a:lnTo>
                      <a:pt x="14" y="173"/>
                    </a:lnTo>
                    <a:lnTo>
                      <a:pt x="9" y="173"/>
                    </a:lnTo>
                    <a:lnTo>
                      <a:pt x="5" y="173"/>
                    </a:lnTo>
                    <a:lnTo>
                      <a:pt x="0" y="173"/>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 name="Rectangle 19"/>
              <p:cNvSpPr>
                <a:spLocks noChangeArrowheads="1"/>
              </p:cNvSpPr>
              <p:nvPr/>
            </p:nvSpPr>
            <p:spPr bwMode="auto">
              <a:xfrm flipH="1">
                <a:off x="6870700" y="2362200"/>
                <a:ext cx="1108075" cy="63817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dirty="0">
                    <a:solidFill>
                      <a:schemeClr val="bg1"/>
                    </a:solidFill>
                    <a:latin typeface="+mj-lt"/>
                    <a:cs typeface="+mn-cs"/>
                  </a:rPr>
                  <a:t>Rejection</a:t>
                </a:r>
              </a:p>
              <a:p>
                <a:pPr fontAlgn="auto">
                  <a:spcBef>
                    <a:spcPts val="0"/>
                  </a:spcBef>
                  <a:spcAft>
                    <a:spcPts val="0"/>
                  </a:spcAft>
                  <a:defRPr/>
                </a:pPr>
                <a:r>
                  <a:rPr lang="en-US" sz="1800" b="1" i="0" kern="0" dirty="0">
                    <a:solidFill>
                      <a:schemeClr val="bg1"/>
                    </a:solidFill>
                    <a:latin typeface="+mj-lt"/>
                    <a:cs typeface="+mn-cs"/>
                  </a:rPr>
                  <a:t> Region</a:t>
                </a:r>
              </a:p>
            </p:txBody>
          </p:sp>
          <p:sp>
            <p:nvSpPr>
              <p:cNvPr id="41" name="Rectangle 20"/>
              <p:cNvSpPr>
                <a:spLocks noChangeArrowheads="1"/>
              </p:cNvSpPr>
              <p:nvPr/>
            </p:nvSpPr>
            <p:spPr bwMode="auto">
              <a:xfrm flipH="1">
                <a:off x="4537075" y="4668838"/>
                <a:ext cx="2244725" cy="36671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dirty="0">
                    <a:solidFill>
                      <a:schemeClr val="bg1"/>
                    </a:solidFill>
                    <a:latin typeface="+mj-lt"/>
                    <a:cs typeface="+mn-cs"/>
                  </a:rPr>
                  <a:t>Non Rejection Region</a:t>
                </a:r>
              </a:p>
            </p:txBody>
          </p:sp>
          <p:sp>
            <p:nvSpPr>
              <p:cNvPr id="42" name="Rectangle 21"/>
              <p:cNvSpPr>
                <a:spLocks noChangeArrowheads="1"/>
              </p:cNvSpPr>
              <p:nvPr/>
            </p:nvSpPr>
            <p:spPr bwMode="auto">
              <a:xfrm flipH="1">
                <a:off x="4943475" y="5648325"/>
                <a:ext cx="1533525" cy="36671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dirty="0">
                    <a:solidFill>
                      <a:schemeClr val="bg1"/>
                    </a:solidFill>
                    <a:latin typeface="+mj-lt"/>
                    <a:cs typeface="+mn-cs"/>
                  </a:rPr>
                  <a:t>Critical Values</a:t>
                </a:r>
              </a:p>
            </p:txBody>
          </p:sp>
          <p:sp>
            <p:nvSpPr>
              <p:cNvPr id="43" name="Line 22"/>
              <p:cNvSpPr>
                <a:spLocks noChangeShapeType="1"/>
              </p:cNvSpPr>
              <p:nvPr/>
            </p:nvSpPr>
            <p:spPr bwMode="auto">
              <a:xfrm flipV="1">
                <a:off x="6783387" y="5249863"/>
                <a:ext cx="501650" cy="623887"/>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4" name="Line 23"/>
              <p:cNvSpPr>
                <a:spLocks noChangeShapeType="1"/>
              </p:cNvSpPr>
              <p:nvPr/>
            </p:nvSpPr>
            <p:spPr bwMode="auto">
              <a:xfrm>
                <a:off x="3559175" y="3416300"/>
                <a:ext cx="50800" cy="157480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5" name="Rectangle 24"/>
              <p:cNvSpPr>
                <a:spLocks noChangeArrowheads="1"/>
              </p:cNvSpPr>
              <p:nvPr/>
            </p:nvSpPr>
            <p:spPr bwMode="auto">
              <a:xfrm>
                <a:off x="3300412" y="2784475"/>
                <a:ext cx="1119188" cy="64452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i="0" kern="0" dirty="0">
                    <a:solidFill>
                      <a:schemeClr val="bg1"/>
                    </a:solidFill>
                    <a:latin typeface="+mj-lt"/>
                    <a:cs typeface="+mn-cs"/>
                  </a:rPr>
                  <a:t>Rejection</a:t>
                </a:r>
              </a:p>
              <a:p>
                <a:pPr fontAlgn="auto">
                  <a:spcBef>
                    <a:spcPts val="0"/>
                  </a:spcBef>
                  <a:spcAft>
                    <a:spcPts val="0"/>
                  </a:spcAft>
                  <a:defRPr/>
                </a:pPr>
                <a:r>
                  <a:rPr lang="en-US" sz="1800" b="1" i="0" kern="0" dirty="0">
                    <a:solidFill>
                      <a:schemeClr val="bg1"/>
                    </a:solidFill>
                    <a:latin typeface="+mj-lt"/>
                    <a:cs typeface="+mn-cs"/>
                  </a:rPr>
                  <a:t> Region</a:t>
                </a:r>
              </a:p>
            </p:txBody>
          </p:sp>
          <p:sp>
            <p:nvSpPr>
              <p:cNvPr id="46" name="Line 25"/>
              <p:cNvSpPr>
                <a:spLocks noChangeShapeType="1"/>
              </p:cNvSpPr>
              <p:nvPr/>
            </p:nvSpPr>
            <p:spPr bwMode="auto">
              <a:xfrm flipH="1" flipV="1">
                <a:off x="4019550" y="5229225"/>
                <a:ext cx="774700" cy="603250"/>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7" name="Freeform 26"/>
              <p:cNvSpPr>
                <a:spLocks/>
              </p:cNvSpPr>
              <p:nvPr/>
            </p:nvSpPr>
            <p:spPr bwMode="auto">
              <a:xfrm>
                <a:off x="3248025" y="4889500"/>
                <a:ext cx="1439862" cy="287338"/>
              </a:xfrm>
              <a:custGeom>
                <a:avLst/>
                <a:gdLst>
                  <a:gd name="T0" fmla="*/ 878 w 907"/>
                  <a:gd name="T1" fmla="*/ 180 h 181"/>
                  <a:gd name="T2" fmla="*/ 847 w 907"/>
                  <a:gd name="T3" fmla="*/ 180 h 181"/>
                  <a:gd name="T4" fmla="*/ 815 w 907"/>
                  <a:gd name="T5" fmla="*/ 180 h 181"/>
                  <a:gd name="T6" fmla="*/ 783 w 907"/>
                  <a:gd name="T7" fmla="*/ 180 h 181"/>
                  <a:gd name="T8" fmla="*/ 752 w 907"/>
                  <a:gd name="T9" fmla="*/ 180 h 181"/>
                  <a:gd name="T10" fmla="*/ 720 w 907"/>
                  <a:gd name="T11" fmla="*/ 180 h 181"/>
                  <a:gd name="T12" fmla="*/ 689 w 907"/>
                  <a:gd name="T13" fmla="*/ 180 h 181"/>
                  <a:gd name="T14" fmla="*/ 657 w 907"/>
                  <a:gd name="T15" fmla="*/ 180 h 181"/>
                  <a:gd name="T16" fmla="*/ 626 w 907"/>
                  <a:gd name="T17" fmla="*/ 180 h 181"/>
                  <a:gd name="T18" fmla="*/ 594 w 907"/>
                  <a:gd name="T19" fmla="*/ 180 h 181"/>
                  <a:gd name="T20" fmla="*/ 562 w 907"/>
                  <a:gd name="T21" fmla="*/ 180 h 181"/>
                  <a:gd name="T22" fmla="*/ 531 w 907"/>
                  <a:gd name="T23" fmla="*/ 180 h 181"/>
                  <a:gd name="T24" fmla="*/ 498 w 907"/>
                  <a:gd name="T25" fmla="*/ 180 h 181"/>
                  <a:gd name="T26" fmla="*/ 466 w 907"/>
                  <a:gd name="T27" fmla="*/ 180 h 181"/>
                  <a:gd name="T28" fmla="*/ 435 w 907"/>
                  <a:gd name="T29" fmla="*/ 0 h 181"/>
                  <a:gd name="T30" fmla="*/ 403 w 907"/>
                  <a:gd name="T31" fmla="*/ 25 h 181"/>
                  <a:gd name="T32" fmla="*/ 372 w 907"/>
                  <a:gd name="T33" fmla="*/ 46 h 181"/>
                  <a:gd name="T34" fmla="*/ 340 w 907"/>
                  <a:gd name="T35" fmla="*/ 66 h 181"/>
                  <a:gd name="T36" fmla="*/ 308 w 907"/>
                  <a:gd name="T37" fmla="*/ 83 h 181"/>
                  <a:gd name="T38" fmla="*/ 277 w 907"/>
                  <a:gd name="T39" fmla="*/ 98 h 181"/>
                  <a:gd name="T40" fmla="*/ 245 w 907"/>
                  <a:gd name="T41" fmla="*/ 111 h 181"/>
                  <a:gd name="T42" fmla="*/ 214 w 907"/>
                  <a:gd name="T43" fmla="*/ 121 h 181"/>
                  <a:gd name="T44" fmla="*/ 181 w 907"/>
                  <a:gd name="T45" fmla="*/ 131 h 181"/>
                  <a:gd name="T46" fmla="*/ 149 w 907"/>
                  <a:gd name="T47" fmla="*/ 139 h 181"/>
                  <a:gd name="T48" fmla="*/ 118 w 907"/>
                  <a:gd name="T49" fmla="*/ 146 h 181"/>
                  <a:gd name="T50" fmla="*/ 86 w 907"/>
                  <a:gd name="T51" fmla="*/ 153 h 181"/>
                  <a:gd name="T52" fmla="*/ 55 w 907"/>
                  <a:gd name="T53" fmla="*/ 158 h 181"/>
                  <a:gd name="T54" fmla="*/ 23 w 907"/>
                  <a:gd name="T55" fmla="*/ 163 h 181"/>
                  <a:gd name="T56" fmla="*/ 5 w 907"/>
                  <a:gd name="T57" fmla="*/ 180 h 181"/>
                  <a:gd name="T58" fmla="*/ 37 w 907"/>
                  <a:gd name="T59" fmla="*/ 180 h 181"/>
                  <a:gd name="T60" fmla="*/ 69 w 907"/>
                  <a:gd name="T61" fmla="*/ 180 h 181"/>
                  <a:gd name="T62" fmla="*/ 100 w 907"/>
                  <a:gd name="T63" fmla="*/ 180 h 181"/>
                  <a:gd name="T64" fmla="*/ 132 w 907"/>
                  <a:gd name="T65" fmla="*/ 180 h 181"/>
                  <a:gd name="T66" fmla="*/ 163 w 907"/>
                  <a:gd name="T67" fmla="*/ 180 h 181"/>
                  <a:gd name="T68" fmla="*/ 195 w 907"/>
                  <a:gd name="T69" fmla="*/ 180 h 181"/>
                  <a:gd name="T70" fmla="*/ 226 w 907"/>
                  <a:gd name="T71" fmla="*/ 180 h 181"/>
                  <a:gd name="T72" fmla="*/ 258 w 907"/>
                  <a:gd name="T73" fmla="*/ 180 h 181"/>
                  <a:gd name="T74" fmla="*/ 291 w 907"/>
                  <a:gd name="T75" fmla="*/ 180 h 181"/>
                  <a:gd name="T76" fmla="*/ 322 w 907"/>
                  <a:gd name="T77" fmla="*/ 180 h 181"/>
                  <a:gd name="T78" fmla="*/ 354 w 907"/>
                  <a:gd name="T79" fmla="*/ 180 h 181"/>
                  <a:gd name="T80" fmla="*/ 386 w 907"/>
                  <a:gd name="T81" fmla="*/ 180 h 181"/>
                  <a:gd name="T82" fmla="*/ 417 w 907"/>
                  <a:gd name="T83" fmla="*/ 180 h 181"/>
                  <a:gd name="T84" fmla="*/ 449 w 907"/>
                  <a:gd name="T85" fmla="*/ 180 h 181"/>
                  <a:gd name="T86" fmla="*/ 480 w 907"/>
                  <a:gd name="T87" fmla="*/ 180 h 181"/>
                  <a:gd name="T88" fmla="*/ 512 w 907"/>
                  <a:gd name="T89" fmla="*/ 180 h 181"/>
                  <a:gd name="T90" fmla="*/ 543 w 907"/>
                  <a:gd name="T91" fmla="*/ 180 h 181"/>
                  <a:gd name="T92" fmla="*/ 575 w 907"/>
                  <a:gd name="T93" fmla="*/ 180 h 181"/>
                  <a:gd name="T94" fmla="*/ 607 w 907"/>
                  <a:gd name="T95" fmla="*/ 180 h 181"/>
                  <a:gd name="T96" fmla="*/ 638 w 907"/>
                  <a:gd name="T97" fmla="*/ 180 h 181"/>
                  <a:gd name="T98" fmla="*/ 671 w 907"/>
                  <a:gd name="T99" fmla="*/ 180 h 181"/>
                  <a:gd name="T100" fmla="*/ 703 w 907"/>
                  <a:gd name="T101" fmla="*/ 180 h 181"/>
                  <a:gd name="T102" fmla="*/ 734 w 907"/>
                  <a:gd name="T103" fmla="*/ 180 h 181"/>
                  <a:gd name="T104" fmla="*/ 766 w 907"/>
                  <a:gd name="T105" fmla="*/ 180 h 181"/>
                  <a:gd name="T106" fmla="*/ 797 w 907"/>
                  <a:gd name="T107" fmla="*/ 180 h 181"/>
                  <a:gd name="T108" fmla="*/ 829 w 907"/>
                  <a:gd name="T109" fmla="*/ 180 h 181"/>
                  <a:gd name="T110" fmla="*/ 861 w 907"/>
                  <a:gd name="T111" fmla="*/ 180 h 181"/>
                  <a:gd name="T112" fmla="*/ 892 w 907"/>
                  <a:gd name="T113" fmla="*/ 180 h 1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07"/>
                  <a:gd name="T172" fmla="*/ 0 h 181"/>
                  <a:gd name="T173" fmla="*/ 907 w 907"/>
                  <a:gd name="T174" fmla="*/ 181 h 1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07" h="181">
                    <a:moveTo>
                      <a:pt x="906" y="180"/>
                    </a:moveTo>
                    <a:lnTo>
                      <a:pt x="901" y="180"/>
                    </a:lnTo>
                    <a:lnTo>
                      <a:pt x="897" y="180"/>
                    </a:lnTo>
                    <a:lnTo>
                      <a:pt x="892" y="180"/>
                    </a:lnTo>
                    <a:lnTo>
                      <a:pt x="888" y="180"/>
                    </a:lnTo>
                    <a:lnTo>
                      <a:pt x="883" y="180"/>
                    </a:lnTo>
                    <a:lnTo>
                      <a:pt x="878" y="180"/>
                    </a:lnTo>
                    <a:lnTo>
                      <a:pt x="874" y="180"/>
                    </a:lnTo>
                    <a:lnTo>
                      <a:pt x="869" y="180"/>
                    </a:lnTo>
                    <a:lnTo>
                      <a:pt x="866" y="180"/>
                    </a:lnTo>
                    <a:lnTo>
                      <a:pt x="861" y="180"/>
                    </a:lnTo>
                    <a:lnTo>
                      <a:pt x="857" y="180"/>
                    </a:lnTo>
                    <a:lnTo>
                      <a:pt x="852" y="180"/>
                    </a:lnTo>
                    <a:lnTo>
                      <a:pt x="847" y="180"/>
                    </a:lnTo>
                    <a:lnTo>
                      <a:pt x="843" y="180"/>
                    </a:lnTo>
                    <a:lnTo>
                      <a:pt x="838" y="180"/>
                    </a:lnTo>
                    <a:lnTo>
                      <a:pt x="834" y="180"/>
                    </a:lnTo>
                    <a:lnTo>
                      <a:pt x="829" y="180"/>
                    </a:lnTo>
                    <a:lnTo>
                      <a:pt x="824" y="180"/>
                    </a:lnTo>
                    <a:lnTo>
                      <a:pt x="820" y="180"/>
                    </a:lnTo>
                    <a:lnTo>
                      <a:pt x="815" y="180"/>
                    </a:lnTo>
                    <a:lnTo>
                      <a:pt x="811" y="180"/>
                    </a:lnTo>
                    <a:lnTo>
                      <a:pt x="806" y="180"/>
                    </a:lnTo>
                    <a:lnTo>
                      <a:pt x="802" y="180"/>
                    </a:lnTo>
                    <a:lnTo>
                      <a:pt x="797" y="180"/>
                    </a:lnTo>
                    <a:lnTo>
                      <a:pt x="792" y="180"/>
                    </a:lnTo>
                    <a:lnTo>
                      <a:pt x="788" y="180"/>
                    </a:lnTo>
                    <a:lnTo>
                      <a:pt x="783" y="180"/>
                    </a:lnTo>
                    <a:lnTo>
                      <a:pt x="780" y="180"/>
                    </a:lnTo>
                    <a:lnTo>
                      <a:pt x="775" y="180"/>
                    </a:lnTo>
                    <a:lnTo>
                      <a:pt x="771" y="180"/>
                    </a:lnTo>
                    <a:lnTo>
                      <a:pt x="766" y="180"/>
                    </a:lnTo>
                    <a:lnTo>
                      <a:pt x="761" y="180"/>
                    </a:lnTo>
                    <a:lnTo>
                      <a:pt x="757" y="180"/>
                    </a:lnTo>
                    <a:lnTo>
                      <a:pt x="752" y="180"/>
                    </a:lnTo>
                    <a:lnTo>
                      <a:pt x="748" y="180"/>
                    </a:lnTo>
                    <a:lnTo>
                      <a:pt x="743" y="180"/>
                    </a:lnTo>
                    <a:lnTo>
                      <a:pt x="738" y="180"/>
                    </a:lnTo>
                    <a:lnTo>
                      <a:pt x="734" y="180"/>
                    </a:lnTo>
                    <a:lnTo>
                      <a:pt x="729" y="180"/>
                    </a:lnTo>
                    <a:lnTo>
                      <a:pt x="725" y="180"/>
                    </a:lnTo>
                    <a:lnTo>
                      <a:pt x="720" y="180"/>
                    </a:lnTo>
                    <a:lnTo>
                      <a:pt x="715" y="180"/>
                    </a:lnTo>
                    <a:lnTo>
                      <a:pt x="711" y="180"/>
                    </a:lnTo>
                    <a:lnTo>
                      <a:pt x="707" y="180"/>
                    </a:lnTo>
                    <a:lnTo>
                      <a:pt x="703" y="180"/>
                    </a:lnTo>
                    <a:lnTo>
                      <a:pt x="698" y="180"/>
                    </a:lnTo>
                    <a:lnTo>
                      <a:pt x="694" y="180"/>
                    </a:lnTo>
                    <a:lnTo>
                      <a:pt x="689" y="180"/>
                    </a:lnTo>
                    <a:lnTo>
                      <a:pt x="684" y="180"/>
                    </a:lnTo>
                    <a:lnTo>
                      <a:pt x="680" y="180"/>
                    </a:lnTo>
                    <a:lnTo>
                      <a:pt x="675" y="180"/>
                    </a:lnTo>
                    <a:lnTo>
                      <a:pt x="671" y="180"/>
                    </a:lnTo>
                    <a:lnTo>
                      <a:pt x="666" y="180"/>
                    </a:lnTo>
                    <a:lnTo>
                      <a:pt x="661" y="180"/>
                    </a:lnTo>
                    <a:lnTo>
                      <a:pt x="657" y="180"/>
                    </a:lnTo>
                    <a:lnTo>
                      <a:pt x="652" y="180"/>
                    </a:lnTo>
                    <a:lnTo>
                      <a:pt x="648" y="180"/>
                    </a:lnTo>
                    <a:lnTo>
                      <a:pt x="643" y="180"/>
                    </a:lnTo>
                    <a:lnTo>
                      <a:pt x="638" y="180"/>
                    </a:lnTo>
                    <a:lnTo>
                      <a:pt x="634" y="180"/>
                    </a:lnTo>
                    <a:lnTo>
                      <a:pt x="630" y="180"/>
                    </a:lnTo>
                    <a:lnTo>
                      <a:pt x="626" y="180"/>
                    </a:lnTo>
                    <a:lnTo>
                      <a:pt x="621" y="180"/>
                    </a:lnTo>
                    <a:lnTo>
                      <a:pt x="617" y="180"/>
                    </a:lnTo>
                    <a:lnTo>
                      <a:pt x="612" y="180"/>
                    </a:lnTo>
                    <a:lnTo>
                      <a:pt x="607" y="180"/>
                    </a:lnTo>
                    <a:lnTo>
                      <a:pt x="603" y="180"/>
                    </a:lnTo>
                    <a:lnTo>
                      <a:pt x="598" y="180"/>
                    </a:lnTo>
                    <a:lnTo>
                      <a:pt x="594" y="180"/>
                    </a:lnTo>
                    <a:lnTo>
                      <a:pt x="589" y="180"/>
                    </a:lnTo>
                    <a:lnTo>
                      <a:pt x="584" y="180"/>
                    </a:lnTo>
                    <a:lnTo>
                      <a:pt x="580" y="180"/>
                    </a:lnTo>
                    <a:lnTo>
                      <a:pt x="575" y="180"/>
                    </a:lnTo>
                    <a:lnTo>
                      <a:pt x="571" y="180"/>
                    </a:lnTo>
                    <a:lnTo>
                      <a:pt x="566" y="180"/>
                    </a:lnTo>
                    <a:lnTo>
                      <a:pt x="562" y="180"/>
                    </a:lnTo>
                    <a:lnTo>
                      <a:pt x="557" y="180"/>
                    </a:lnTo>
                    <a:lnTo>
                      <a:pt x="552" y="180"/>
                    </a:lnTo>
                    <a:lnTo>
                      <a:pt x="548" y="180"/>
                    </a:lnTo>
                    <a:lnTo>
                      <a:pt x="543" y="180"/>
                    </a:lnTo>
                    <a:lnTo>
                      <a:pt x="539" y="180"/>
                    </a:lnTo>
                    <a:lnTo>
                      <a:pt x="535" y="180"/>
                    </a:lnTo>
                    <a:lnTo>
                      <a:pt x="531" y="180"/>
                    </a:lnTo>
                    <a:lnTo>
                      <a:pt x="526" y="180"/>
                    </a:lnTo>
                    <a:lnTo>
                      <a:pt x="521" y="180"/>
                    </a:lnTo>
                    <a:lnTo>
                      <a:pt x="517" y="180"/>
                    </a:lnTo>
                    <a:lnTo>
                      <a:pt x="512" y="180"/>
                    </a:lnTo>
                    <a:lnTo>
                      <a:pt x="508" y="180"/>
                    </a:lnTo>
                    <a:lnTo>
                      <a:pt x="503" y="180"/>
                    </a:lnTo>
                    <a:lnTo>
                      <a:pt x="498" y="180"/>
                    </a:lnTo>
                    <a:lnTo>
                      <a:pt x="494" y="180"/>
                    </a:lnTo>
                    <a:lnTo>
                      <a:pt x="489" y="180"/>
                    </a:lnTo>
                    <a:lnTo>
                      <a:pt x="485" y="180"/>
                    </a:lnTo>
                    <a:lnTo>
                      <a:pt x="480" y="180"/>
                    </a:lnTo>
                    <a:lnTo>
                      <a:pt x="475" y="180"/>
                    </a:lnTo>
                    <a:lnTo>
                      <a:pt x="471" y="180"/>
                    </a:lnTo>
                    <a:lnTo>
                      <a:pt x="466" y="180"/>
                    </a:lnTo>
                    <a:lnTo>
                      <a:pt x="463" y="180"/>
                    </a:lnTo>
                    <a:lnTo>
                      <a:pt x="458" y="180"/>
                    </a:lnTo>
                    <a:lnTo>
                      <a:pt x="454" y="180"/>
                    </a:lnTo>
                    <a:lnTo>
                      <a:pt x="449" y="180"/>
                    </a:lnTo>
                    <a:lnTo>
                      <a:pt x="444" y="180"/>
                    </a:lnTo>
                    <a:lnTo>
                      <a:pt x="440" y="180"/>
                    </a:lnTo>
                    <a:lnTo>
                      <a:pt x="435" y="0"/>
                    </a:lnTo>
                    <a:lnTo>
                      <a:pt x="431" y="4"/>
                    </a:lnTo>
                    <a:lnTo>
                      <a:pt x="426" y="8"/>
                    </a:lnTo>
                    <a:lnTo>
                      <a:pt x="421" y="11"/>
                    </a:lnTo>
                    <a:lnTo>
                      <a:pt x="417" y="15"/>
                    </a:lnTo>
                    <a:lnTo>
                      <a:pt x="412" y="18"/>
                    </a:lnTo>
                    <a:lnTo>
                      <a:pt x="408" y="21"/>
                    </a:lnTo>
                    <a:lnTo>
                      <a:pt x="403" y="25"/>
                    </a:lnTo>
                    <a:lnTo>
                      <a:pt x="398" y="28"/>
                    </a:lnTo>
                    <a:lnTo>
                      <a:pt x="394" y="31"/>
                    </a:lnTo>
                    <a:lnTo>
                      <a:pt x="390" y="34"/>
                    </a:lnTo>
                    <a:lnTo>
                      <a:pt x="386" y="38"/>
                    </a:lnTo>
                    <a:lnTo>
                      <a:pt x="381" y="40"/>
                    </a:lnTo>
                    <a:lnTo>
                      <a:pt x="377" y="43"/>
                    </a:lnTo>
                    <a:lnTo>
                      <a:pt x="372" y="46"/>
                    </a:lnTo>
                    <a:lnTo>
                      <a:pt x="367" y="49"/>
                    </a:lnTo>
                    <a:lnTo>
                      <a:pt x="363" y="53"/>
                    </a:lnTo>
                    <a:lnTo>
                      <a:pt x="358" y="55"/>
                    </a:lnTo>
                    <a:lnTo>
                      <a:pt x="354" y="58"/>
                    </a:lnTo>
                    <a:lnTo>
                      <a:pt x="349" y="60"/>
                    </a:lnTo>
                    <a:lnTo>
                      <a:pt x="344" y="63"/>
                    </a:lnTo>
                    <a:lnTo>
                      <a:pt x="340" y="66"/>
                    </a:lnTo>
                    <a:lnTo>
                      <a:pt x="335" y="68"/>
                    </a:lnTo>
                    <a:lnTo>
                      <a:pt x="331" y="70"/>
                    </a:lnTo>
                    <a:lnTo>
                      <a:pt x="326" y="74"/>
                    </a:lnTo>
                    <a:lnTo>
                      <a:pt x="322" y="75"/>
                    </a:lnTo>
                    <a:lnTo>
                      <a:pt x="317" y="78"/>
                    </a:lnTo>
                    <a:lnTo>
                      <a:pt x="312" y="80"/>
                    </a:lnTo>
                    <a:lnTo>
                      <a:pt x="308" y="83"/>
                    </a:lnTo>
                    <a:lnTo>
                      <a:pt x="304" y="85"/>
                    </a:lnTo>
                    <a:lnTo>
                      <a:pt x="300" y="88"/>
                    </a:lnTo>
                    <a:lnTo>
                      <a:pt x="295" y="89"/>
                    </a:lnTo>
                    <a:lnTo>
                      <a:pt x="291" y="91"/>
                    </a:lnTo>
                    <a:lnTo>
                      <a:pt x="286" y="94"/>
                    </a:lnTo>
                    <a:lnTo>
                      <a:pt x="281" y="95"/>
                    </a:lnTo>
                    <a:lnTo>
                      <a:pt x="277" y="98"/>
                    </a:lnTo>
                    <a:lnTo>
                      <a:pt x="272" y="100"/>
                    </a:lnTo>
                    <a:lnTo>
                      <a:pt x="268" y="101"/>
                    </a:lnTo>
                    <a:lnTo>
                      <a:pt x="263" y="104"/>
                    </a:lnTo>
                    <a:lnTo>
                      <a:pt x="258" y="105"/>
                    </a:lnTo>
                    <a:lnTo>
                      <a:pt x="254" y="108"/>
                    </a:lnTo>
                    <a:lnTo>
                      <a:pt x="249" y="109"/>
                    </a:lnTo>
                    <a:lnTo>
                      <a:pt x="245" y="111"/>
                    </a:lnTo>
                    <a:lnTo>
                      <a:pt x="240" y="113"/>
                    </a:lnTo>
                    <a:lnTo>
                      <a:pt x="235" y="114"/>
                    </a:lnTo>
                    <a:lnTo>
                      <a:pt x="231" y="116"/>
                    </a:lnTo>
                    <a:lnTo>
                      <a:pt x="226" y="116"/>
                    </a:lnTo>
                    <a:lnTo>
                      <a:pt x="222" y="119"/>
                    </a:lnTo>
                    <a:lnTo>
                      <a:pt x="218" y="120"/>
                    </a:lnTo>
                    <a:lnTo>
                      <a:pt x="214" y="121"/>
                    </a:lnTo>
                    <a:lnTo>
                      <a:pt x="209" y="123"/>
                    </a:lnTo>
                    <a:lnTo>
                      <a:pt x="204" y="125"/>
                    </a:lnTo>
                    <a:lnTo>
                      <a:pt x="200" y="126"/>
                    </a:lnTo>
                    <a:lnTo>
                      <a:pt x="195" y="128"/>
                    </a:lnTo>
                    <a:lnTo>
                      <a:pt x="191" y="129"/>
                    </a:lnTo>
                    <a:lnTo>
                      <a:pt x="186" y="130"/>
                    </a:lnTo>
                    <a:lnTo>
                      <a:pt x="181" y="131"/>
                    </a:lnTo>
                    <a:lnTo>
                      <a:pt x="177" y="133"/>
                    </a:lnTo>
                    <a:lnTo>
                      <a:pt x="172" y="134"/>
                    </a:lnTo>
                    <a:lnTo>
                      <a:pt x="168" y="135"/>
                    </a:lnTo>
                    <a:lnTo>
                      <a:pt x="163" y="136"/>
                    </a:lnTo>
                    <a:lnTo>
                      <a:pt x="158" y="138"/>
                    </a:lnTo>
                    <a:lnTo>
                      <a:pt x="154" y="139"/>
                    </a:lnTo>
                    <a:lnTo>
                      <a:pt x="149" y="139"/>
                    </a:lnTo>
                    <a:lnTo>
                      <a:pt x="146" y="140"/>
                    </a:lnTo>
                    <a:lnTo>
                      <a:pt x="141" y="141"/>
                    </a:lnTo>
                    <a:lnTo>
                      <a:pt x="137" y="143"/>
                    </a:lnTo>
                    <a:lnTo>
                      <a:pt x="132" y="144"/>
                    </a:lnTo>
                    <a:lnTo>
                      <a:pt x="127" y="145"/>
                    </a:lnTo>
                    <a:lnTo>
                      <a:pt x="123" y="146"/>
                    </a:lnTo>
                    <a:lnTo>
                      <a:pt x="118" y="146"/>
                    </a:lnTo>
                    <a:lnTo>
                      <a:pt x="114" y="148"/>
                    </a:lnTo>
                    <a:lnTo>
                      <a:pt x="109" y="149"/>
                    </a:lnTo>
                    <a:lnTo>
                      <a:pt x="104" y="149"/>
                    </a:lnTo>
                    <a:lnTo>
                      <a:pt x="100" y="150"/>
                    </a:lnTo>
                    <a:lnTo>
                      <a:pt x="95" y="151"/>
                    </a:lnTo>
                    <a:lnTo>
                      <a:pt x="91" y="151"/>
                    </a:lnTo>
                    <a:lnTo>
                      <a:pt x="86" y="153"/>
                    </a:lnTo>
                    <a:lnTo>
                      <a:pt x="82" y="154"/>
                    </a:lnTo>
                    <a:lnTo>
                      <a:pt x="77" y="154"/>
                    </a:lnTo>
                    <a:lnTo>
                      <a:pt x="72" y="155"/>
                    </a:lnTo>
                    <a:lnTo>
                      <a:pt x="69" y="155"/>
                    </a:lnTo>
                    <a:lnTo>
                      <a:pt x="64" y="156"/>
                    </a:lnTo>
                    <a:lnTo>
                      <a:pt x="60" y="158"/>
                    </a:lnTo>
                    <a:lnTo>
                      <a:pt x="55" y="158"/>
                    </a:lnTo>
                    <a:lnTo>
                      <a:pt x="51" y="159"/>
                    </a:lnTo>
                    <a:lnTo>
                      <a:pt x="46" y="159"/>
                    </a:lnTo>
                    <a:lnTo>
                      <a:pt x="41" y="160"/>
                    </a:lnTo>
                    <a:lnTo>
                      <a:pt x="37" y="160"/>
                    </a:lnTo>
                    <a:lnTo>
                      <a:pt x="32" y="161"/>
                    </a:lnTo>
                    <a:lnTo>
                      <a:pt x="28" y="161"/>
                    </a:lnTo>
                    <a:lnTo>
                      <a:pt x="23" y="163"/>
                    </a:lnTo>
                    <a:lnTo>
                      <a:pt x="18" y="163"/>
                    </a:lnTo>
                    <a:lnTo>
                      <a:pt x="14" y="163"/>
                    </a:lnTo>
                    <a:lnTo>
                      <a:pt x="9" y="164"/>
                    </a:lnTo>
                    <a:lnTo>
                      <a:pt x="5" y="164"/>
                    </a:lnTo>
                    <a:lnTo>
                      <a:pt x="0" y="165"/>
                    </a:lnTo>
                    <a:lnTo>
                      <a:pt x="0" y="180"/>
                    </a:lnTo>
                    <a:lnTo>
                      <a:pt x="5" y="180"/>
                    </a:lnTo>
                    <a:lnTo>
                      <a:pt x="9" y="180"/>
                    </a:lnTo>
                    <a:lnTo>
                      <a:pt x="14" y="180"/>
                    </a:lnTo>
                    <a:lnTo>
                      <a:pt x="18" y="180"/>
                    </a:lnTo>
                    <a:lnTo>
                      <a:pt x="23" y="180"/>
                    </a:lnTo>
                    <a:lnTo>
                      <a:pt x="28" y="180"/>
                    </a:lnTo>
                    <a:lnTo>
                      <a:pt x="32" y="180"/>
                    </a:lnTo>
                    <a:lnTo>
                      <a:pt x="37" y="180"/>
                    </a:lnTo>
                    <a:lnTo>
                      <a:pt x="41" y="180"/>
                    </a:lnTo>
                    <a:lnTo>
                      <a:pt x="46" y="180"/>
                    </a:lnTo>
                    <a:lnTo>
                      <a:pt x="51" y="180"/>
                    </a:lnTo>
                    <a:lnTo>
                      <a:pt x="55" y="180"/>
                    </a:lnTo>
                    <a:lnTo>
                      <a:pt x="60" y="180"/>
                    </a:lnTo>
                    <a:lnTo>
                      <a:pt x="64" y="180"/>
                    </a:lnTo>
                    <a:lnTo>
                      <a:pt x="69" y="180"/>
                    </a:lnTo>
                    <a:lnTo>
                      <a:pt x="72" y="180"/>
                    </a:lnTo>
                    <a:lnTo>
                      <a:pt x="77" y="180"/>
                    </a:lnTo>
                    <a:lnTo>
                      <a:pt x="82" y="180"/>
                    </a:lnTo>
                    <a:lnTo>
                      <a:pt x="86" y="180"/>
                    </a:lnTo>
                    <a:lnTo>
                      <a:pt x="91" y="180"/>
                    </a:lnTo>
                    <a:lnTo>
                      <a:pt x="95" y="180"/>
                    </a:lnTo>
                    <a:lnTo>
                      <a:pt x="100" y="180"/>
                    </a:lnTo>
                    <a:lnTo>
                      <a:pt x="104" y="180"/>
                    </a:lnTo>
                    <a:lnTo>
                      <a:pt x="109" y="180"/>
                    </a:lnTo>
                    <a:lnTo>
                      <a:pt x="114" y="180"/>
                    </a:lnTo>
                    <a:lnTo>
                      <a:pt x="118" y="180"/>
                    </a:lnTo>
                    <a:lnTo>
                      <a:pt x="123" y="180"/>
                    </a:lnTo>
                    <a:lnTo>
                      <a:pt x="127" y="180"/>
                    </a:lnTo>
                    <a:lnTo>
                      <a:pt x="132" y="180"/>
                    </a:lnTo>
                    <a:lnTo>
                      <a:pt x="137" y="180"/>
                    </a:lnTo>
                    <a:lnTo>
                      <a:pt x="141" y="180"/>
                    </a:lnTo>
                    <a:lnTo>
                      <a:pt x="146" y="180"/>
                    </a:lnTo>
                    <a:lnTo>
                      <a:pt x="149" y="180"/>
                    </a:lnTo>
                    <a:lnTo>
                      <a:pt x="154" y="180"/>
                    </a:lnTo>
                    <a:lnTo>
                      <a:pt x="158" y="180"/>
                    </a:lnTo>
                    <a:lnTo>
                      <a:pt x="163" y="180"/>
                    </a:lnTo>
                    <a:lnTo>
                      <a:pt x="168" y="180"/>
                    </a:lnTo>
                    <a:lnTo>
                      <a:pt x="172" y="180"/>
                    </a:lnTo>
                    <a:lnTo>
                      <a:pt x="177" y="180"/>
                    </a:lnTo>
                    <a:lnTo>
                      <a:pt x="181" y="180"/>
                    </a:lnTo>
                    <a:lnTo>
                      <a:pt x="186" y="180"/>
                    </a:lnTo>
                    <a:lnTo>
                      <a:pt x="191" y="180"/>
                    </a:lnTo>
                    <a:lnTo>
                      <a:pt x="195" y="180"/>
                    </a:lnTo>
                    <a:lnTo>
                      <a:pt x="200" y="180"/>
                    </a:lnTo>
                    <a:lnTo>
                      <a:pt x="204" y="180"/>
                    </a:lnTo>
                    <a:lnTo>
                      <a:pt x="209" y="180"/>
                    </a:lnTo>
                    <a:lnTo>
                      <a:pt x="214" y="180"/>
                    </a:lnTo>
                    <a:lnTo>
                      <a:pt x="218" y="180"/>
                    </a:lnTo>
                    <a:lnTo>
                      <a:pt x="222" y="180"/>
                    </a:lnTo>
                    <a:lnTo>
                      <a:pt x="226" y="180"/>
                    </a:lnTo>
                    <a:lnTo>
                      <a:pt x="231" y="180"/>
                    </a:lnTo>
                    <a:lnTo>
                      <a:pt x="235" y="180"/>
                    </a:lnTo>
                    <a:lnTo>
                      <a:pt x="240" y="180"/>
                    </a:lnTo>
                    <a:lnTo>
                      <a:pt x="245" y="180"/>
                    </a:lnTo>
                    <a:lnTo>
                      <a:pt x="249" y="180"/>
                    </a:lnTo>
                    <a:lnTo>
                      <a:pt x="254" y="180"/>
                    </a:lnTo>
                    <a:lnTo>
                      <a:pt x="258" y="180"/>
                    </a:lnTo>
                    <a:lnTo>
                      <a:pt x="263" y="180"/>
                    </a:lnTo>
                    <a:lnTo>
                      <a:pt x="268" y="180"/>
                    </a:lnTo>
                    <a:lnTo>
                      <a:pt x="272" y="180"/>
                    </a:lnTo>
                    <a:lnTo>
                      <a:pt x="277" y="180"/>
                    </a:lnTo>
                    <a:lnTo>
                      <a:pt x="281" y="180"/>
                    </a:lnTo>
                    <a:lnTo>
                      <a:pt x="286" y="180"/>
                    </a:lnTo>
                    <a:lnTo>
                      <a:pt x="291" y="180"/>
                    </a:lnTo>
                    <a:lnTo>
                      <a:pt x="295" y="180"/>
                    </a:lnTo>
                    <a:lnTo>
                      <a:pt x="300" y="180"/>
                    </a:lnTo>
                    <a:lnTo>
                      <a:pt x="304" y="180"/>
                    </a:lnTo>
                    <a:lnTo>
                      <a:pt x="308" y="180"/>
                    </a:lnTo>
                    <a:lnTo>
                      <a:pt x="312" y="180"/>
                    </a:lnTo>
                    <a:lnTo>
                      <a:pt x="317" y="180"/>
                    </a:lnTo>
                    <a:lnTo>
                      <a:pt x="322" y="180"/>
                    </a:lnTo>
                    <a:lnTo>
                      <a:pt x="326" y="180"/>
                    </a:lnTo>
                    <a:lnTo>
                      <a:pt x="331" y="180"/>
                    </a:lnTo>
                    <a:lnTo>
                      <a:pt x="335" y="180"/>
                    </a:lnTo>
                    <a:lnTo>
                      <a:pt x="340" y="180"/>
                    </a:lnTo>
                    <a:lnTo>
                      <a:pt x="344" y="180"/>
                    </a:lnTo>
                    <a:lnTo>
                      <a:pt x="349" y="180"/>
                    </a:lnTo>
                    <a:lnTo>
                      <a:pt x="354" y="180"/>
                    </a:lnTo>
                    <a:lnTo>
                      <a:pt x="358" y="180"/>
                    </a:lnTo>
                    <a:lnTo>
                      <a:pt x="363" y="180"/>
                    </a:lnTo>
                    <a:lnTo>
                      <a:pt x="367" y="180"/>
                    </a:lnTo>
                    <a:lnTo>
                      <a:pt x="372" y="180"/>
                    </a:lnTo>
                    <a:lnTo>
                      <a:pt x="377" y="180"/>
                    </a:lnTo>
                    <a:lnTo>
                      <a:pt x="381" y="180"/>
                    </a:lnTo>
                    <a:lnTo>
                      <a:pt x="386" y="180"/>
                    </a:lnTo>
                    <a:lnTo>
                      <a:pt x="390" y="180"/>
                    </a:lnTo>
                    <a:lnTo>
                      <a:pt x="394" y="180"/>
                    </a:lnTo>
                    <a:lnTo>
                      <a:pt x="398" y="180"/>
                    </a:lnTo>
                    <a:lnTo>
                      <a:pt x="403" y="180"/>
                    </a:lnTo>
                    <a:lnTo>
                      <a:pt x="408" y="180"/>
                    </a:lnTo>
                    <a:lnTo>
                      <a:pt x="412" y="180"/>
                    </a:lnTo>
                    <a:lnTo>
                      <a:pt x="417" y="180"/>
                    </a:lnTo>
                    <a:lnTo>
                      <a:pt x="421" y="180"/>
                    </a:lnTo>
                    <a:lnTo>
                      <a:pt x="426" y="180"/>
                    </a:lnTo>
                    <a:lnTo>
                      <a:pt x="431" y="180"/>
                    </a:lnTo>
                    <a:lnTo>
                      <a:pt x="435" y="180"/>
                    </a:lnTo>
                    <a:lnTo>
                      <a:pt x="440" y="180"/>
                    </a:lnTo>
                    <a:lnTo>
                      <a:pt x="444" y="180"/>
                    </a:lnTo>
                    <a:lnTo>
                      <a:pt x="449" y="180"/>
                    </a:lnTo>
                    <a:lnTo>
                      <a:pt x="454" y="180"/>
                    </a:lnTo>
                    <a:lnTo>
                      <a:pt x="458" y="180"/>
                    </a:lnTo>
                    <a:lnTo>
                      <a:pt x="463" y="180"/>
                    </a:lnTo>
                    <a:lnTo>
                      <a:pt x="466" y="180"/>
                    </a:lnTo>
                    <a:lnTo>
                      <a:pt x="471" y="180"/>
                    </a:lnTo>
                    <a:lnTo>
                      <a:pt x="475" y="180"/>
                    </a:lnTo>
                    <a:lnTo>
                      <a:pt x="480" y="180"/>
                    </a:lnTo>
                    <a:lnTo>
                      <a:pt x="485" y="180"/>
                    </a:lnTo>
                    <a:lnTo>
                      <a:pt x="489" y="180"/>
                    </a:lnTo>
                    <a:lnTo>
                      <a:pt x="494" y="180"/>
                    </a:lnTo>
                    <a:lnTo>
                      <a:pt x="498" y="180"/>
                    </a:lnTo>
                    <a:lnTo>
                      <a:pt x="503" y="180"/>
                    </a:lnTo>
                    <a:lnTo>
                      <a:pt x="508" y="180"/>
                    </a:lnTo>
                    <a:lnTo>
                      <a:pt x="512" y="180"/>
                    </a:lnTo>
                    <a:lnTo>
                      <a:pt x="517" y="180"/>
                    </a:lnTo>
                    <a:lnTo>
                      <a:pt x="521" y="180"/>
                    </a:lnTo>
                    <a:lnTo>
                      <a:pt x="526" y="180"/>
                    </a:lnTo>
                    <a:lnTo>
                      <a:pt x="531" y="180"/>
                    </a:lnTo>
                    <a:lnTo>
                      <a:pt x="535" y="180"/>
                    </a:lnTo>
                    <a:lnTo>
                      <a:pt x="539" y="180"/>
                    </a:lnTo>
                    <a:lnTo>
                      <a:pt x="543" y="180"/>
                    </a:lnTo>
                    <a:lnTo>
                      <a:pt x="548" y="180"/>
                    </a:lnTo>
                    <a:lnTo>
                      <a:pt x="552" y="180"/>
                    </a:lnTo>
                    <a:lnTo>
                      <a:pt x="557" y="180"/>
                    </a:lnTo>
                    <a:lnTo>
                      <a:pt x="562" y="180"/>
                    </a:lnTo>
                    <a:lnTo>
                      <a:pt x="566" y="180"/>
                    </a:lnTo>
                    <a:lnTo>
                      <a:pt x="571" y="180"/>
                    </a:lnTo>
                    <a:lnTo>
                      <a:pt x="575" y="180"/>
                    </a:lnTo>
                    <a:lnTo>
                      <a:pt x="580" y="180"/>
                    </a:lnTo>
                    <a:lnTo>
                      <a:pt x="584" y="180"/>
                    </a:lnTo>
                    <a:lnTo>
                      <a:pt x="589" y="180"/>
                    </a:lnTo>
                    <a:lnTo>
                      <a:pt x="594" y="180"/>
                    </a:lnTo>
                    <a:lnTo>
                      <a:pt x="598" y="180"/>
                    </a:lnTo>
                    <a:lnTo>
                      <a:pt x="603" y="180"/>
                    </a:lnTo>
                    <a:lnTo>
                      <a:pt x="607" y="180"/>
                    </a:lnTo>
                    <a:lnTo>
                      <a:pt x="612" y="180"/>
                    </a:lnTo>
                    <a:lnTo>
                      <a:pt x="617" y="180"/>
                    </a:lnTo>
                    <a:lnTo>
                      <a:pt x="621" y="180"/>
                    </a:lnTo>
                    <a:lnTo>
                      <a:pt x="626" y="180"/>
                    </a:lnTo>
                    <a:lnTo>
                      <a:pt x="630" y="180"/>
                    </a:lnTo>
                    <a:lnTo>
                      <a:pt x="634" y="180"/>
                    </a:lnTo>
                    <a:lnTo>
                      <a:pt x="638" y="180"/>
                    </a:lnTo>
                    <a:lnTo>
                      <a:pt x="643" y="180"/>
                    </a:lnTo>
                    <a:lnTo>
                      <a:pt x="648" y="180"/>
                    </a:lnTo>
                    <a:lnTo>
                      <a:pt x="652" y="180"/>
                    </a:lnTo>
                    <a:lnTo>
                      <a:pt x="657" y="180"/>
                    </a:lnTo>
                    <a:lnTo>
                      <a:pt x="661" y="180"/>
                    </a:lnTo>
                    <a:lnTo>
                      <a:pt x="666" y="180"/>
                    </a:lnTo>
                    <a:lnTo>
                      <a:pt x="671" y="180"/>
                    </a:lnTo>
                    <a:lnTo>
                      <a:pt x="675" y="180"/>
                    </a:lnTo>
                    <a:lnTo>
                      <a:pt x="680" y="180"/>
                    </a:lnTo>
                    <a:lnTo>
                      <a:pt x="684" y="180"/>
                    </a:lnTo>
                    <a:lnTo>
                      <a:pt x="689" y="180"/>
                    </a:lnTo>
                    <a:lnTo>
                      <a:pt x="694" y="180"/>
                    </a:lnTo>
                    <a:lnTo>
                      <a:pt x="698" y="180"/>
                    </a:lnTo>
                    <a:lnTo>
                      <a:pt x="703" y="180"/>
                    </a:lnTo>
                    <a:lnTo>
                      <a:pt x="707" y="180"/>
                    </a:lnTo>
                    <a:lnTo>
                      <a:pt x="711" y="180"/>
                    </a:lnTo>
                    <a:lnTo>
                      <a:pt x="715" y="180"/>
                    </a:lnTo>
                    <a:lnTo>
                      <a:pt x="720" y="180"/>
                    </a:lnTo>
                    <a:lnTo>
                      <a:pt x="725" y="180"/>
                    </a:lnTo>
                    <a:lnTo>
                      <a:pt x="729" y="180"/>
                    </a:lnTo>
                    <a:lnTo>
                      <a:pt x="734" y="180"/>
                    </a:lnTo>
                    <a:lnTo>
                      <a:pt x="738" y="180"/>
                    </a:lnTo>
                    <a:lnTo>
                      <a:pt x="743" y="180"/>
                    </a:lnTo>
                    <a:lnTo>
                      <a:pt x="748" y="180"/>
                    </a:lnTo>
                    <a:lnTo>
                      <a:pt x="752" y="180"/>
                    </a:lnTo>
                    <a:lnTo>
                      <a:pt x="757" y="180"/>
                    </a:lnTo>
                    <a:lnTo>
                      <a:pt x="761" y="180"/>
                    </a:lnTo>
                    <a:lnTo>
                      <a:pt x="766" y="180"/>
                    </a:lnTo>
                    <a:lnTo>
                      <a:pt x="771" y="180"/>
                    </a:lnTo>
                    <a:lnTo>
                      <a:pt x="775" y="180"/>
                    </a:lnTo>
                    <a:lnTo>
                      <a:pt x="780" y="180"/>
                    </a:lnTo>
                    <a:lnTo>
                      <a:pt x="783" y="180"/>
                    </a:lnTo>
                    <a:lnTo>
                      <a:pt x="788" y="180"/>
                    </a:lnTo>
                    <a:lnTo>
                      <a:pt x="792" y="180"/>
                    </a:lnTo>
                    <a:lnTo>
                      <a:pt x="797" y="180"/>
                    </a:lnTo>
                    <a:lnTo>
                      <a:pt x="802" y="180"/>
                    </a:lnTo>
                    <a:lnTo>
                      <a:pt x="806" y="180"/>
                    </a:lnTo>
                    <a:lnTo>
                      <a:pt x="811" y="180"/>
                    </a:lnTo>
                    <a:lnTo>
                      <a:pt x="815" y="180"/>
                    </a:lnTo>
                    <a:lnTo>
                      <a:pt x="820" y="180"/>
                    </a:lnTo>
                    <a:lnTo>
                      <a:pt x="824" y="180"/>
                    </a:lnTo>
                    <a:lnTo>
                      <a:pt x="829" y="180"/>
                    </a:lnTo>
                    <a:lnTo>
                      <a:pt x="834" y="180"/>
                    </a:lnTo>
                    <a:lnTo>
                      <a:pt x="838" y="180"/>
                    </a:lnTo>
                    <a:lnTo>
                      <a:pt x="843" y="180"/>
                    </a:lnTo>
                    <a:lnTo>
                      <a:pt x="847" y="180"/>
                    </a:lnTo>
                    <a:lnTo>
                      <a:pt x="852" y="180"/>
                    </a:lnTo>
                    <a:lnTo>
                      <a:pt x="857" y="180"/>
                    </a:lnTo>
                    <a:lnTo>
                      <a:pt x="861" y="180"/>
                    </a:lnTo>
                    <a:lnTo>
                      <a:pt x="866" y="180"/>
                    </a:lnTo>
                    <a:lnTo>
                      <a:pt x="869" y="180"/>
                    </a:lnTo>
                    <a:lnTo>
                      <a:pt x="874" y="180"/>
                    </a:lnTo>
                    <a:lnTo>
                      <a:pt x="878" y="180"/>
                    </a:lnTo>
                    <a:lnTo>
                      <a:pt x="883" y="180"/>
                    </a:lnTo>
                    <a:lnTo>
                      <a:pt x="888" y="180"/>
                    </a:lnTo>
                    <a:lnTo>
                      <a:pt x="892" y="180"/>
                    </a:lnTo>
                    <a:lnTo>
                      <a:pt x="897" y="180"/>
                    </a:lnTo>
                    <a:lnTo>
                      <a:pt x="901" y="180"/>
                    </a:lnTo>
                    <a:lnTo>
                      <a:pt x="906" y="180"/>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 name="Line 27"/>
              <p:cNvSpPr>
                <a:spLocks noChangeShapeType="1"/>
              </p:cNvSpPr>
              <p:nvPr/>
            </p:nvSpPr>
            <p:spPr bwMode="auto">
              <a:xfrm>
                <a:off x="7140575" y="2959100"/>
                <a:ext cx="442912" cy="1954213"/>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49" name="Object 28">
                <a:hlinkClick r:id="" action="ppaction://ole?verb=0"/>
              </p:cNvPr>
              <p:cNvGraphicFramePr>
                <a:graphicFrameLocks/>
              </p:cNvGraphicFramePr>
              <p:nvPr/>
            </p:nvGraphicFramePr>
            <p:xfrm>
              <a:off x="7300913" y="5295900"/>
              <a:ext cx="817563" cy="400050"/>
            </p:xfrm>
            <a:graphic>
              <a:graphicData uri="http://schemas.openxmlformats.org/presentationml/2006/ole">
                <mc:AlternateContent xmlns:mc="http://schemas.openxmlformats.org/markup-compatibility/2006">
                  <mc:Choice xmlns:v="urn:schemas-microsoft-com:vml" Requires="v">
                    <p:oleObj spid="_x0000_s5427" name="Equation" r:id="rId5" imgW="658800" imgH="264960" progId="Equation.3">
                      <p:embed/>
                    </p:oleObj>
                  </mc:Choice>
                  <mc:Fallback>
                    <p:oleObj name="Equation" r:id="rId5" imgW="658800" imgH="2649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913" y="5295900"/>
                            <a:ext cx="817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29">
                <a:hlinkClick r:id="" action="ppaction://ole?verb=0"/>
              </p:cNvPr>
              <p:cNvGraphicFramePr>
                <a:graphicFrameLocks/>
              </p:cNvGraphicFramePr>
              <p:nvPr/>
            </p:nvGraphicFramePr>
            <p:xfrm>
              <a:off x="3651250" y="4029075"/>
              <a:ext cx="773113" cy="511175"/>
            </p:xfrm>
            <a:graphic>
              <a:graphicData uri="http://schemas.openxmlformats.org/presentationml/2006/ole">
                <mc:AlternateContent xmlns:mc="http://schemas.openxmlformats.org/markup-compatibility/2006">
                  <mc:Choice xmlns:v="urn:schemas-microsoft-com:vml" Requires="v">
                    <p:oleObj spid="_x0000_s5428" name="Equation" r:id="rId7" imgW="583920" imgH="393480" progId="Equation.3">
                      <p:embed/>
                    </p:oleObj>
                  </mc:Choice>
                  <mc:Fallback>
                    <p:oleObj name="Equation" r:id="rId7" imgW="583920" imgH="3934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250" y="4029075"/>
                            <a:ext cx="77311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30">
                <a:hlinkClick r:id="" action="ppaction://ole?verb=0"/>
              </p:cNvPr>
              <p:cNvGraphicFramePr>
                <a:graphicFrameLocks/>
              </p:cNvGraphicFramePr>
              <p:nvPr/>
            </p:nvGraphicFramePr>
            <p:xfrm>
              <a:off x="7427913" y="4087813"/>
              <a:ext cx="739775" cy="501650"/>
            </p:xfrm>
            <a:graphic>
              <a:graphicData uri="http://schemas.openxmlformats.org/presentationml/2006/ole">
                <mc:AlternateContent xmlns:mc="http://schemas.openxmlformats.org/markup-compatibility/2006">
                  <mc:Choice xmlns:v="urn:schemas-microsoft-com:vml" Requires="v">
                    <p:oleObj spid="_x0000_s5429" name="Equation" r:id="rId9" imgW="583920" imgH="393480" progId="Equation.3">
                      <p:embed/>
                    </p:oleObj>
                  </mc:Choice>
                  <mc:Fallback>
                    <p:oleObj name="Equation" r:id="rId9" imgW="583920" imgH="393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7913" y="4087813"/>
                            <a:ext cx="73977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50"/>
            <p:cNvGrpSpPr>
              <a:grpSpLocks/>
            </p:cNvGrpSpPr>
            <p:nvPr/>
          </p:nvGrpSpPr>
          <p:grpSpPr bwMode="auto">
            <a:xfrm>
              <a:off x="685800" y="2146300"/>
              <a:ext cx="1838325" cy="1282700"/>
              <a:chOff x="685800" y="2146300"/>
              <a:chExt cx="1838325" cy="1282700"/>
            </a:xfrm>
          </p:grpSpPr>
          <p:sp>
            <p:nvSpPr>
              <p:cNvPr id="6" name="AutoShape 33"/>
              <p:cNvSpPr>
                <a:spLocks noChangeAspect="1" noChangeArrowheads="1" noTextEdit="1"/>
              </p:cNvSpPr>
              <p:nvPr/>
            </p:nvSpPr>
            <p:spPr bwMode="auto">
              <a:xfrm>
                <a:off x="685800" y="2209800"/>
                <a:ext cx="1838325" cy="1219200"/>
              </a:xfrm>
              <a:prstGeom prst="rect">
                <a:avLst/>
              </a:prstGeom>
              <a:noFill/>
              <a:ln w="50800" algn="ctr">
                <a:solidFill>
                  <a:srgbClr val="F6BF69"/>
                </a:solidFill>
                <a:miter lim="800000"/>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 name="Rectangle 35"/>
              <p:cNvSpPr>
                <a:spLocks noChangeArrowheads="1"/>
              </p:cNvSpPr>
              <p:nvPr/>
            </p:nvSpPr>
            <p:spPr bwMode="auto">
              <a:xfrm>
                <a:off x="741362" y="2320925"/>
                <a:ext cx="166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H</a:t>
                </a:r>
              </a:p>
            </p:txBody>
          </p:sp>
          <p:sp>
            <p:nvSpPr>
              <p:cNvPr id="8" name="Rectangle 36"/>
              <p:cNvSpPr>
                <a:spLocks noChangeArrowheads="1"/>
              </p:cNvSpPr>
              <p:nvPr/>
            </p:nvSpPr>
            <p:spPr bwMode="auto">
              <a:xfrm>
                <a:off x="741362" y="2947988"/>
                <a:ext cx="166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H</a:t>
                </a:r>
              </a:p>
            </p:txBody>
          </p:sp>
          <p:sp>
            <p:nvSpPr>
              <p:cNvPr id="9" name="Rectangle 37"/>
              <p:cNvSpPr>
                <a:spLocks noChangeArrowheads="1"/>
              </p:cNvSpPr>
              <p:nvPr/>
            </p:nvSpPr>
            <p:spPr bwMode="auto">
              <a:xfrm>
                <a:off x="903287" y="2433638"/>
                <a:ext cx="90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o</a:t>
                </a:r>
                <a:endParaRPr lang="en-US" sz="1800">
                  <a:solidFill>
                    <a:srgbClr val="000000"/>
                  </a:solidFill>
                </a:endParaRPr>
              </a:p>
            </p:txBody>
          </p:sp>
          <p:sp>
            <p:nvSpPr>
              <p:cNvPr id="10" name="Rectangle 38"/>
              <p:cNvSpPr>
                <a:spLocks noChangeArrowheads="1"/>
              </p:cNvSpPr>
              <p:nvPr/>
            </p:nvSpPr>
            <p:spPr bwMode="auto">
              <a:xfrm>
                <a:off x="903287" y="3060700"/>
                <a:ext cx="90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a:t>
                </a:r>
                <a:endParaRPr lang="en-US" sz="1800">
                  <a:solidFill>
                    <a:srgbClr val="000000"/>
                  </a:solidFill>
                </a:endParaRPr>
              </a:p>
            </p:txBody>
          </p:sp>
          <p:sp>
            <p:nvSpPr>
              <p:cNvPr id="11" name="Rectangle 39"/>
              <p:cNvSpPr>
                <a:spLocks noChangeArrowheads="1"/>
              </p:cNvSpPr>
              <p:nvPr/>
            </p:nvSpPr>
            <p:spPr bwMode="auto">
              <a:xfrm>
                <a:off x="1014412" y="2320925"/>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a:t>
                </a:r>
              </a:p>
            </p:txBody>
          </p:sp>
          <p:sp>
            <p:nvSpPr>
              <p:cNvPr id="12" name="Rectangle 40"/>
              <p:cNvSpPr>
                <a:spLocks noChangeArrowheads="1"/>
              </p:cNvSpPr>
              <p:nvPr/>
            </p:nvSpPr>
            <p:spPr bwMode="auto">
              <a:xfrm>
                <a:off x="1019175" y="2947988"/>
                <a:ext cx="84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a:t>
                </a:r>
              </a:p>
            </p:txBody>
          </p:sp>
          <p:sp>
            <p:nvSpPr>
              <p:cNvPr id="13" name="Rectangle 41"/>
              <p:cNvSpPr>
                <a:spLocks noChangeArrowheads="1"/>
              </p:cNvSpPr>
              <p:nvPr/>
            </p:nvSpPr>
            <p:spPr bwMode="auto">
              <a:xfrm>
                <a:off x="1368425" y="257968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0">
                    <a:solidFill>
                      <a:srgbClr val="000000"/>
                    </a:solidFill>
                  </a:rPr>
                  <a:t>1</a:t>
                </a:r>
                <a:endParaRPr lang="en-US" sz="1800" i="0">
                  <a:solidFill>
                    <a:srgbClr val="000000"/>
                  </a:solidFill>
                </a:endParaRPr>
              </a:p>
            </p:txBody>
          </p:sp>
          <p:sp>
            <p:nvSpPr>
              <p:cNvPr id="14" name="Rectangle 42"/>
              <p:cNvSpPr>
                <a:spLocks noChangeArrowheads="1"/>
              </p:cNvSpPr>
              <p:nvPr/>
            </p:nvSpPr>
            <p:spPr bwMode="auto">
              <a:xfrm>
                <a:off x="1957387" y="257968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0">
                    <a:solidFill>
                      <a:srgbClr val="000000"/>
                    </a:solidFill>
                  </a:rPr>
                  <a:t>2</a:t>
                </a:r>
                <a:endParaRPr lang="en-US" sz="1800" i="0">
                  <a:solidFill>
                    <a:srgbClr val="000000"/>
                  </a:solidFill>
                </a:endParaRPr>
              </a:p>
            </p:txBody>
          </p:sp>
          <p:sp>
            <p:nvSpPr>
              <p:cNvPr id="15" name="Rectangle 43"/>
              <p:cNvSpPr>
                <a:spLocks noChangeArrowheads="1"/>
              </p:cNvSpPr>
              <p:nvPr/>
            </p:nvSpPr>
            <p:spPr bwMode="auto">
              <a:xfrm>
                <a:off x="1373187" y="320833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0">
                    <a:solidFill>
                      <a:srgbClr val="000000"/>
                    </a:solidFill>
                  </a:rPr>
                  <a:t>1</a:t>
                </a:r>
                <a:endParaRPr lang="en-US" sz="1800" i="0">
                  <a:solidFill>
                    <a:srgbClr val="000000"/>
                  </a:solidFill>
                </a:endParaRPr>
              </a:p>
            </p:txBody>
          </p:sp>
          <p:sp>
            <p:nvSpPr>
              <p:cNvPr id="16" name="Rectangle 44"/>
              <p:cNvSpPr>
                <a:spLocks noChangeArrowheads="1"/>
              </p:cNvSpPr>
              <p:nvPr/>
            </p:nvSpPr>
            <p:spPr bwMode="auto">
              <a:xfrm>
                <a:off x="1962150" y="3208338"/>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0">
                    <a:solidFill>
                      <a:srgbClr val="000000"/>
                    </a:solidFill>
                  </a:rPr>
                  <a:t>2</a:t>
                </a:r>
                <a:endParaRPr lang="en-US" sz="1800" i="0">
                  <a:solidFill>
                    <a:srgbClr val="000000"/>
                  </a:solidFill>
                </a:endParaRPr>
              </a:p>
            </p:txBody>
          </p:sp>
          <p:sp>
            <p:nvSpPr>
              <p:cNvPr id="17" name="Rectangle 45"/>
              <p:cNvSpPr>
                <a:spLocks noChangeArrowheads="1"/>
              </p:cNvSpPr>
              <p:nvPr/>
            </p:nvSpPr>
            <p:spPr bwMode="auto">
              <a:xfrm>
                <a:off x="2328862" y="23209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0</a:t>
                </a:r>
              </a:p>
            </p:txBody>
          </p:sp>
          <p:sp>
            <p:nvSpPr>
              <p:cNvPr id="18" name="Rectangle 46"/>
              <p:cNvSpPr>
                <a:spLocks noChangeArrowheads="1"/>
              </p:cNvSpPr>
              <p:nvPr/>
            </p:nvSpPr>
            <p:spPr bwMode="auto">
              <a:xfrm>
                <a:off x="2333625" y="29479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0</a:t>
                </a:r>
              </a:p>
            </p:txBody>
          </p:sp>
          <p:sp>
            <p:nvSpPr>
              <p:cNvPr id="19" name="Rectangle 47"/>
              <p:cNvSpPr>
                <a:spLocks noChangeArrowheads="1"/>
              </p:cNvSpPr>
              <p:nvPr/>
            </p:nvSpPr>
            <p:spPr bwMode="auto">
              <a:xfrm>
                <a:off x="1119187" y="2146300"/>
                <a:ext cx="263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600">
                    <a:solidFill>
                      <a:srgbClr val="000000"/>
                    </a:solidFill>
                    <a:latin typeface="Symbol" pitchFamily="18" charset="2"/>
                  </a:rPr>
                  <a:t>m</a:t>
                </a:r>
                <a:endParaRPr lang="en-US" sz="1800">
                  <a:solidFill>
                    <a:srgbClr val="000000"/>
                  </a:solidFill>
                </a:endParaRPr>
              </a:p>
            </p:txBody>
          </p:sp>
          <p:sp>
            <p:nvSpPr>
              <p:cNvPr id="20" name="Rectangle 48"/>
              <p:cNvSpPr>
                <a:spLocks noChangeArrowheads="1"/>
              </p:cNvSpPr>
              <p:nvPr/>
            </p:nvSpPr>
            <p:spPr bwMode="auto">
              <a:xfrm>
                <a:off x="1698625" y="2146300"/>
                <a:ext cx="263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600">
                    <a:solidFill>
                      <a:srgbClr val="000000"/>
                    </a:solidFill>
                    <a:latin typeface="Symbol" pitchFamily="18" charset="2"/>
                  </a:rPr>
                  <a:t>m</a:t>
                </a:r>
                <a:endParaRPr lang="en-US" sz="1800">
                  <a:solidFill>
                    <a:srgbClr val="000000"/>
                  </a:solidFill>
                </a:endParaRPr>
              </a:p>
            </p:txBody>
          </p:sp>
          <p:sp>
            <p:nvSpPr>
              <p:cNvPr id="21" name="Rectangle 49"/>
              <p:cNvSpPr>
                <a:spLocks noChangeArrowheads="1"/>
              </p:cNvSpPr>
              <p:nvPr/>
            </p:nvSpPr>
            <p:spPr bwMode="auto">
              <a:xfrm>
                <a:off x="1123950" y="2773363"/>
                <a:ext cx="263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600">
                    <a:solidFill>
                      <a:srgbClr val="000000"/>
                    </a:solidFill>
                    <a:latin typeface="Symbol" pitchFamily="18" charset="2"/>
                  </a:rPr>
                  <a:t>m</a:t>
                </a:r>
                <a:endParaRPr lang="en-US" sz="1800">
                  <a:solidFill>
                    <a:srgbClr val="000000"/>
                  </a:solidFill>
                </a:endParaRPr>
              </a:p>
            </p:txBody>
          </p:sp>
          <p:sp>
            <p:nvSpPr>
              <p:cNvPr id="22" name="Rectangle 50"/>
              <p:cNvSpPr>
                <a:spLocks noChangeArrowheads="1"/>
              </p:cNvSpPr>
              <p:nvPr/>
            </p:nvSpPr>
            <p:spPr bwMode="auto">
              <a:xfrm>
                <a:off x="1703387" y="2773363"/>
                <a:ext cx="263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600">
                    <a:solidFill>
                      <a:srgbClr val="000000"/>
                    </a:solidFill>
                    <a:latin typeface="Symbol" pitchFamily="18" charset="2"/>
                  </a:rPr>
                  <a:t>m</a:t>
                </a:r>
                <a:endParaRPr lang="en-US" sz="1800">
                  <a:solidFill>
                    <a:srgbClr val="000000"/>
                  </a:solidFill>
                </a:endParaRPr>
              </a:p>
            </p:txBody>
          </p:sp>
          <p:sp>
            <p:nvSpPr>
              <p:cNvPr id="23" name="Rectangle 51"/>
              <p:cNvSpPr>
                <a:spLocks noChangeArrowheads="1"/>
              </p:cNvSpPr>
              <p:nvPr/>
            </p:nvSpPr>
            <p:spPr bwMode="auto">
              <a:xfrm>
                <a:off x="1487487" y="2284413"/>
                <a:ext cx="166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latin typeface="Symbol" pitchFamily="18" charset="2"/>
                  </a:rPr>
                  <a:t>-</a:t>
                </a:r>
                <a:endParaRPr lang="en-US" sz="1800" i="0">
                  <a:solidFill>
                    <a:srgbClr val="000000"/>
                  </a:solidFill>
                </a:endParaRPr>
              </a:p>
            </p:txBody>
          </p:sp>
          <p:sp>
            <p:nvSpPr>
              <p:cNvPr id="24" name="Rectangle 52"/>
              <p:cNvSpPr>
                <a:spLocks noChangeArrowheads="1"/>
              </p:cNvSpPr>
              <p:nvPr/>
            </p:nvSpPr>
            <p:spPr bwMode="auto">
              <a:xfrm>
                <a:off x="2108200" y="2284413"/>
                <a:ext cx="1666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latin typeface="Symbol" pitchFamily="18" charset="2"/>
                  </a:rPr>
                  <a:t>=</a:t>
                </a:r>
                <a:endParaRPr lang="en-US" sz="1800" i="0">
                  <a:solidFill>
                    <a:srgbClr val="000000"/>
                  </a:solidFill>
                </a:endParaRPr>
              </a:p>
            </p:txBody>
          </p:sp>
          <p:sp>
            <p:nvSpPr>
              <p:cNvPr id="25" name="Rectangle 53"/>
              <p:cNvSpPr>
                <a:spLocks noChangeArrowheads="1"/>
              </p:cNvSpPr>
              <p:nvPr/>
            </p:nvSpPr>
            <p:spPr bwMode="auto">
              <a:xfrm>
                <a:off x="1492250" y="2911475"/>
                <a:ext cx="1666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latin typeface="Symbol" pitchFamily="18" charset="2"/>
                  </a:rPr>
                  <a:t>-</a:t>
                </a:r>
                <a:endParaRPr lang="en-US" sz="1800" i="0">
                  <a:solidFill>
                    <a:srgbClr val="000000"/>
                  </a:solidFill>
                </a:endParaRPr>
              </a:p>
            </p:txBody>
          </p:sp>
          <p:sp>
            <p:nvSpPr>
              <p:cNvPr id="26" name="Rectangle 54"/>
              <p:cNvSpPr>
                <a:spLocks noChangeArrowheads="1"/>
              </p:cNvSpPr>
              <p:nvPr/>
            </p:nvSpPr>
            <p:spPr bwMode="auto">
              <a:xfrm>
                <a:off x="2112962" y="2911475"/>
                <a:ext cx="166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latin typeface="Symbol" pitchFamily="18" charset="2"/>
                  </a:rPr>
                  <a:t>¹</a:t>
                </a:r>
                <a:endParaRPr lang="en-US" sz="1800" i="0">
                  <a:solidFill>
                    <a:srgbClr val="000000"/>
                  </a:solidFill>
                </a:endParaRPr>
              </a:p>
            </p:txBody>
          </p:sp>
        </p:grpSp>
      </p:grpSp>
    </p:spTree>
    <p:extLst>
      <p:ext uri="{BB962C8B-B14F-4D97-AF65-F5344CB8AC3E}">
        <p14:creationId xmlns:p14="http://schemas.microsoft.com/office/powerpoint/2010/main" val="116512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Wage Example</a:t>
            </a:r>
          </a:p>
        </p:txBody>
      </p:sp>
      <p:grpSp>
        <p:nvGrpSpPr>
          <p:cNvPr id="3" name="Group 35"/>
          <p:cNvGrpSpPr>
            <a:grpSpLocks/>
          </p:cNvGrpSpPr>
          <p:nvPr/>
        </p:nvGrpSpPr>
        <p:grpSpPr bwMode="auto">
          <a:xfrm>
            <a:off x="476250" y="1760538"/>
            <a:ext cx="4324350" cy="3733800"/>
            <a:chOff x="300" y="1050"/>
            <a:chExt cx="2724" cy="2352"/>
          </a:xfrm>
        </p:grpSpPr>
        <p:sp>
          <p:nvSpPr>
            <p:cNvPr id="4" name="Rectangle 8"/>
            <p:cNvSpPr>
              <a:spLocks noChangeArrowheads="1"/>
            </p:cNvSpPr>
            <p:nvPr/>
          </p:nvSpPr>
          <p:spPr bwMode="auto">
            <a:xfrm>
              <a:off x="300" y="1050"/>
              <a:ext cx="2724" cy="2352"/>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i="0">
                <a:solidFill>
                  <a:srgbClr val="000000"/>
                </a:solidFill>
              </a:endParaRPr>
            </a:p>
          </p:txBody>
        </p:sp>
        <p:sp>
          <p:nvSpPr>
            <p:cNvPr id="5" name="Line 9"/>
            <p:cNvSpPr>
              <a:spLocks noChangeShapeType="1"/>
            </p:cNvSpPr>
            <p:nvPr/>
          </p:nvSpPr>
          <p:spPr bwMode="auto">
            <a:xfrm flipV="1">
              <a:off x="404" y="2826"/>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6" name="Line 10"/>
            <p:cNvSpPr>
              <a:spLocks noChangeShapeType="1"/>
            </p:cNvSpPr>
            <p:nvPr/>
          </p:nvSpPr>
          <p:spPr bwMode="auto">
            <a:xfrm flipV="1">
              <a:off x="1546" y="2815"/>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7" name="Freeform 11"/>
            <p:cNvSpPr>
              <a:spLocks/>
            </p:cNvSpPr>
            <p:nvPr/>
          </p:nvSpPr>
          <p:spPr bwMode="auto">
            <a:xfrm>
              <a:off x="364" y="1123"/>
              <a:ext cx="2386" cy="1711"/>
            </a:xfrm>
            <a:custGeom>
              <a:avLst/>
              <a:gdLst>
                <a:gd name="T0" fmla="*/ 36 w 2386"/>
                <a:gd name="T1" fmla="*/ 1704 h 1711"/>
                <a:gd name="T2" fmla="*/ 76 w 2386"/>
                <a:gd name="T3" fmla="*/ 1696 h 1711"/>
                <a:gd name="T4" fmla="*/ 116 w 2386"/>
                <a:gd name="T5" fmla="*/ 1685 h 1711"/>
                <a:gd name="T6" fmla="*/ 155 w 2386"/>
                <a:gd name="T7" fmla="*/ 1672 h 1711"/>
                <a:gd name="T8" fmla="*/ 195 w 2386"/>
                <a:gd name="T9" fmla="*/ 1655 h 1711"/>
                <a:gd name="T10" fmla="*/ 235 w 2386"/>
                <a:gd name="T11" fmla="*/ 1634 h 1711"/>
                <a:gd name="T12" fmla="*/ 275 w 2386"/>
                <a:gd name="T13" fmla="*/ 1609 h 1711"/>
                <a:gd name="T14" fmla="*/ 314 w 2386"/>
                <a:gd name="T15" fmla="*/ 1578 h 1711"/>
                <a:gd name="T16" fmla="*/ 354 w 2386"/>
                <a:gd name="T17" fmla="*/ 1543 h 1711"/>
                <a:gd name="T18" fmla="*/ 394 w 2386"/>
                <a:gd name="T19" fmla="*/ 1500 h 1711"/>
                <a:gd name="T20" fmla="*/ 433 w 2386"/>
                <a:gd name="T21" fmla="*/ 1450 h 1711"/>
                <a:gd name="T22" fmla="*/ 473 w 2386"/>
                <a:gd name="T23" fmla="*/ 1393 h 1711"/>
                <a:gd name="T24" fmla="*/ 513 w 2386"/>
                <a:gd name="T25" fmla="*/ 1328 h 1711"/>
                <a:gd name="T26" fmla="*/ 553 w 2386"/>
                <a:gd name="T27" fmla="*/ 1256 h 1711"/>
                <a:gd name="T28" fmla="*/ 593 w 2386"/>
                <a:gd name="T29" fmla="*/ 1176 h 1711"/>
                <a:gd name="T30" fmla="*/ 632 w 2386"/>
                <a:gd name="T31" fmla="*/ 1089 h 1711"/>
                <a:gd name="T32" fmla="*/ 672 w 2386"/>
                <a:gd name="T33" fmla="*/ 997 h 1711"/>
                <a:gd name="T34" fmla="*/ 712 w 2386"/>
                <a:gd name="T35" fmla="*/ 898 h 1711"/>
                <a:gd name="T36" fmla="*/ 751 w 2386"/>
                <a:gd name="T37" fmla="*/ 796 h 1711"/>
                <a:gd name="T38" fmla="*/ 792 w 2386"/>
                <a:gd name="T39" fmla="*/ 691 h 1711"/>
                <a:gd name="T40" fmla="*/ 831 w 2386"/>
                <a:gd name="T41" fmla="*/ 586 h 1711"/>
                <a:gd name="T42" fmla="*/ 870 w 2386"/>
                <a:gd name="T43" fmla="*/ 484 h 1711"/>
                <a:gd name="T44" fmla="*/ 911 w 2386"/>
                <a:gd name="T45" fmla="*/ 385 h 1711"/>
                <a:gd name="T46" fmla="*/ 950 w 2386"/>
                <a:gd name="T47" fmla="*/ 294 h 1711"/>
                <a:gd name="T48" fmla="*/ 990 w 2386"/>
                <a:gd name="T49" fmla="*/ 211 h 1711"/>
                <a:gd name="T50" fmla="*/ 1030 w 2386"/>
                <a:gd name="T51" fmla="*/ 139 h 1711"/>
                <a:gd name="T52" fmla="*/ 1069 w 2386"/>
                <a:gd name="T53" fmla="*/ 81 h 1711"/>
                <a:gd name="T54" fmla="*/ 1110 w 2386"/>
                <a:gd name="T55" fmla="*/ 38 h 1711"/>
                <a:gd name="T56" fmla="*/ 1149 w 2386"/>
                <a:gd name="T57" fmla="*/ 11 h 1711"/>
                <a:gd name="T58" fmla="*/ 1188 w 2386"/>
                <a:gd name="T59" fmla="*/ 0 h 1711"/>
                <a:gd name="T60" fmla="*/ 1229 w 2386"/>
                <a:gd name="T61" fmla="*/ 7 h 1711"/>
                <a:gd name="T62" fmla="*/ 1268 w 2386"/>
                <a:gd name="T63" fmla="*/ 31 h 1711"/>
                <a:gd name="T64" fmla="*/ 1308 w 2386"/>
                <a:gd name="T65" fmla="*/ 71 h 1711"/>
                <a:gd name="T66" fmla="*/ 1348 w 2386"/>
                <a:gd name="T67" fmla="*/ 127 h 1711"/>
                <a:gd name="T68" fmla="*/ 1387 w 2386"/>
                <a:gd name="T69" fmla="*/ 196 h 1711"/>
                <a:gd name="T70" fmla="*/ 1428 w 2386"/>
                <a:gd name="T71" fmla="*/ 277 h 1711"/>
                <a:gd name="T72" fmla="*/ 1467 w 2386"/>
                <a:gd name="T73" fmla="*/ 366 h 1711"/>
                <a:gd name="T74" fmla="*/ 1506 w 2386"/>
                <a:gd name="T75" fmla="*/ 463 h 1711"/>
                <a:gd name="T76" fmla="*/ 1547 w 2386"/>
                <a:gd name="T77" fmla="*/ 565 h 1711"/>
                <a:gd name="T78" fmla="*/ 1586 w 2386"/>
                <a:gd name="T79" fmla="*/ 670 h 1711"/>
                <a:gd name="T80" fmla="*/ 1626 w 2386"/>
                <a:gd name="T81" fmla="*/ 774 h 1711"/>
                <a:gd name="T82" fmla="*/ 1666 w 2386"/>
                <a:gd name="T83" fmla="*/ 878 h 1711"/>
                <a:gd name="T84" fmla="*/ 1705 w 2386"/>
                <a:gd name="T85" fmla="*/ 977 h 1711"/>
                <a:gd name="T86" fmla="*/ 1745 w 2386"/>
                <a:gd name="T87" fmla="*/ 1071 h 1711"/>
                <a:gd name="T88" fmla="*/ 1785 w 2386"/>
                <a:gd name="T89" fmla="*/ 1160 h 1711"/>
                <a:gd name="T90" fmla="*/ 1824 w 2386"/>
                <a:gd name="T91" fmla="*/ 1241 h 1711"/>
                <a:gd name="T92" fmla="*/ 1865 w 2386"/>
                <a:gd name="T93" fmla="*/ 1315 h 1711"/>
                <a:gd name="T94" fmla="*/ 1904 w 2386"/>
                <a:gd name="T95" fmla="*/ 1380 h 1711"/>
                <a:gd name="T96" fmla="*/ 1944 w 2386"/>
                <a:gd name="T97" fmla="*/ 1440 h 1711"/>
                <a:gd name="T98" fmla="*/ 1984 w 2386"/>
                <a:gd name="T99" fmla="*/ 1491 h 1711"/>
                <a:gd name="T100" fmla="*/ 2023 w 2386"/>
                <a:gd name="T101" fmla="*/ 1535 h 1711"/>
                <a:gd name="T102" fmla="*/ 2063 w 2386"/>
                <a:gd name="T103" fmla="*/ 1572 h 1711"/>
                <a:gd name="T104" fmla="*/ 2103 w 2386"/>
                <a:gd name="T105" fmla="*/ 1603 h 1711"/>
                <a:gd name="T106" fmla="*/ 2143 w 2386"/>
                <a:gd name="T107" fmla="*/ 1630 h 1711"/>
                <a:gd name="T108" fmla="*/ 2182 w 2386"/>
                <a:gd name="T109" fmla="*/ 1651 h 1711"/>
                <a:gd name="T110" fmla="*/ 2222 w 2386"/>
                <a:gd name="T111" fmla="*/ 1669 h 1711"/>
                <a:gd name="T112" fmla="*/ 2262 w 2386"/>
                <a:gd name="T113" fmla="*/ 1683 h 1711"/>
                <a:gd name="T114" fmla="*/ 2302 w 2386"/>
                <a:gd name="T115" fmla="*/ 1694 h 1711"/>
                <a:gd name="T116" fmla="*/ 2341 w 2386"/>
                <a:gd name="T117" fmla="*/ 1703 h 1711"/>
                <a:gd name="T118" fmla="*/ 2381 w 2386"/>
                <a:gd name="T119" fmla="*/ 1709 h 1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86"/>
                <a:gd name="T181" fmla="*/ 0 h 1711"/>
                <a:gd name="T182" fmla="*/ 2386 w 2386"/>
                <a:gd name="T183" fmla="*/ 1711 h 1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86" h="1711">
                  <a:moveTo>
                    <a:pt x="0" y="1710"/>
                  </a:moveTo>
                  <a:lnTo>
                    <a:pt x="4" y="1709"/>
                  </a:lnTo>
                  <a:lnTo>
                    <a:pt x="8" y="1709"/>
                  </a:lnTo>
                  <a:lnTo>
                    <a:pt x="12" y="1709"/>
                  </a:lnTo>
                  <a:lnTo>
                    <a:pt x="17" y="1708"/>
                  </a:lnTo>
                  <a:lnTo>
                    <a:pt x="21" y="1707"/>
                  </a:lnTo>
                  <a:lnTo>
                    <a:pt x="24" y="1706"/>
                  </a:lnTo>
                  <a:lnTo>
                    <a:pt x="28" y="1706"/>
                  </a:lnTo>
                  <a:lnTo>
                    <a:pt x="32" y="1705"/>
                  </a:lnTo>
                  <a:lnTo>
                    <a:pt x="36" y="1704"/>
                  </a:lnTo>
                  <a:lnTo>
                    <a:pt x="40" y="1704"/>
                  </a:lnTo>
                  <a:lnTo>
                    <a:pt x="45" y="1703"/>
                  </a:lnTo>
                  <a:lnTo>
                    <a:pt x="48" y="1702"/>
                  </a:lnTo>
                  <a:lnTo>
                    <a:pt x="52" y="1701"/>
                  </a:lnTo>
                  <a:lnTo>
                    <a:pt x="56" y="1700"/>
                  </a:lnTo>
                  <a:lnTo>
                    <a:pt x="60" y="1699"/>
                  </a:lnTo>
                  <a:lnTo>
                    <a:pt x="64" y="1699"/>
                  </a:lnTo>
                  <a:lnTo>
                    <a:pt x="67" y="1698"/>
                  </a:lnTo>
                  <a:lnTo>
                    <a:pt x="71" y="1697"/>
                  </a:lnTo>
                  <a:lnTo>
                    <a:pt x="76" y="1696"/>
                  </a:lnTo>
                  <a:lnTo>
                    <a:pt x="80" y="1695"/>
                  </a:lnTo>
                  <a:lnTo>
                    <a:pt x="84" y="1694"/>
                  </a:lnTo>
                  <a:lnTo>
                    <a:pt x="88" y="1693"/>
                  </a:lnTo>
                  <a:lnTo>
                    <a:pt x="92" y="1692"/>
                  </a:lnTo>
                  <a:lnTo>
                    <a:pt x="95" y="1691"/>
                  </a:lnTo>
                  <a:lnTo>
                    <a:pt x="99" y="1690"/>
                  </a:lnTo>
                  <a:lnTo>
                    <a:pt x="104" y="1689"/>
                  </a:lnTo>
                  <a:lnTo>
                    <a:pt x="108" y="1688"/>
                  </a:lnTo>
                  <a:lnTo>
                    <a:pt x="112" y="1686"/>
                  </a:lnTo>
                  <a:lnTo>
                    <a:pt x="116" y="1685"/>
                  </a:lnTo>
                  <a:lnTo>
                    <a:pt x="119" y="1684"/>
                  </a:lnTo>
                  <a:lnTo>
                    <a:pt x="123" y="1683"/>
                  </a:lnTo>
                  <a:lnTo>
                    <a:pt x="127" y="1681"/>
                  </a:lnTo>
                  <a:lnTo>
                    <a:pt x="132" y="1681"/>
                  </a:lnTo>
                  <a:lnTo>
                    <a:pt x="136" y="1679"/>
                  </a:lnTo>
                  <a:lnTo>
                    <a:pt x="140" y="1678"/>
                  </a:lnTo>
                  <a:lnTo>
                    <a:pt x="143" y="1676"/>
                  </a:lnTo>
                  <a:lnTo>
                    <a:pt x="147" y="1675"/>
                  </a:lnTo>
                  <a:lnTo>
                    <a:pt x="151" y="1674"/>
                  </a:lnTo>
                  <a:lnTo>
                    <a:pt x="155" y="1672"/>
                  </a:lnTo>
                  <a:lnTo>
                    <a:pt x="160" y="1671"/>
                  </a:lnTo>
                  <a:lnTo>
                    <a:pt x="164" y="1669"/>
                  </a:lnTo>
                  <a:lnTo>
                    <a:pt x="167" y="1667"/>
                  </a:lnTo>
                  <a:lnTo>
                    <a:pt x="171" y="1666"/>
                  </a:lnTo>
                  <a:lnTo>
                    <a:pt x="175" y="1664"/>
                  </a:lnTo>
                  <a:lnTo>
                    <a:pt x="179" y="1662"/>
                  </a:lnTo>
                  <a:lnTo>
                    <a:pt x="183" y="1661"/>
                  </a:lnTo>
                  <a:lnTo>
                    <a:pt x="188" y="1659"/>
                  </a:lnTo>
                  <a:lnTo>
                    <a:pt x="191" y="1657"/>
                  </a:lnTo>
                  <a:lnTo>
                    <a:pt x="195" y="1655"/>
                  </a:lnTo>
                  <a:lnTo>
                    <a:pt x="199" y="1654"/>
                  </a:lnTo>
                  <a:lnTo>
                    <a:pt x="203" y="1651"/>
                  </a:lnTo>
                  <a:lnTo>
                    <a:pt x="207" y="1649"/>
                  </a:lnTo>
                  <a:lnTo>
                    <a:pt x="211" y="1648"/>
                  </a:lnTo>
                  <a:lnTo>
                    <a:pt x="215" y="1645"/>
                  </a:lnTo>
                  <a:lnTo>
                    <a:pt x="219" y="1644"/>
                  </a:lnTo>
                  <a:lnTo>
                    <a:pt x="223" y="1641"/>
                  </a:lnTo>
                  <a:lnTo>
                    <a:pt x="227" y="1639"/>
                  </a:lnTo>
                  <a:lnTo>
                    <a:pt x="231" y="1636"/>
                  </a:lnTo>
                  <a:lnTo>
                    <a:pt x="235" y="1634"/>
                  </a:lnTo>
                  <a:lnTo>
                    <a:pt x="238" y="1632"/>
                  </a:lnTo>
                  <a:lnTo>
                    <a:pt x="242" y="1630"/>
                  </a:lnTo>
                  <a:lnTo>
                    <a:pt x="247" y="1628"/>
                  </a:lnTo>
                  <a:lnTo>
                    <a:pt x="251" y="1625"/>
                  </a:lnTo>
                  <a:lnTo>
                    <a:pt x="255" y="1623"/>
                  </a:lnTo>
                  <a:lnTo>
                    <a:pt x="259" y="1620"/>
                  </a:lnTo>
                  <a:lnTo>
                    <a:pt x="262" y="1617"/>
                  </a:lnTo>
                  <a:lnTo>
                    <a:pt x="266" y="1615"/>
                  </a:lnTo>
                  <a:lnTo>
                    <a:pt x="270" y="1612"/>
                  </a:lnTo>
                  <a:lnTo>
                    <a:pt x="275" y="1609"/>
                  </a:lnTo>
                  <a:lnTo>
                    <a:pt x="279" y="1606"/>
                  </a:lnTo>
                  <a:lnTo>
                    <a:pt x="283" y="1603"/>
                  </a:lnTo>
                  <a:lnTo>
                    <a:pt x="287" y="1601"/>
                  </a:lnTo>
                  <a:lnTo>
                    <a:pt x="290" y="1598"/>
                  </a:lnTo>
                  <a:lnTo>
                    <a:pt x="294" y="1595"/>
                  </a:lnTo>
                  <a:lnTo>
                    <a:pt x="298" y="1591"/>
                  </a:lnTo>
                  <a:lnTo>
                    <a:pt x="303" y="1588"/>
                  </a:lnTo>
                  <a:lnTo>
                    <a:pt x="307" y="1586"/>
                  </a:lnTo>
                  <a:lnTo>
                    <a:pt x="311" y="1582"/>
                  </a:lnTo>
                  <a:lnTo>
                    <a:pt x="314" y="1578"/>
                  </a:lnTo>
                  <a:lnTo>
                    <a:pt x="318" y="1576"/>
                  </a:lnTo>
                  <a:lnTo>
                    <a:pt x="322" y="1572"/>
                  </a:lnTo>
                  <a:lnTo>
                    <a:pt x="326" y="1568"/>
                  </a:lnTo>
                  <a:lnTo>
                    <a:pt x="331" y="1565"/>
                  </a:lnTo>
                  <a:lnTo>
                    <a:pt x="335" y="1561"/>
                  </a:lnTo>
                  <a:lnTo>
                    <a:pt x="338" y="1558"/>
                  </a:lnTo>
                  <a:lnTo>
                    <a:pt x="342" y="1554"/>
                  </a:lnTo>
                  <a:lnTo>
                    <a:pt x="346" y="1551"/>
                  </a:lnTo>
                  <a:lnTo>
                    <a:pt x="350" y="1546"/>
                  </a:lnTo>
                  <a:lnTo>
                    <a:pt x="354" y="1543"/>
                  </a:lnTo>
                  <a:lnTo>
                    <a:pt x="358" y="1538"/>
                  </a:lnTo>
                  <a:lnTo>
                    <a:pt x="362" y="1535"/>
                  </a:lnTo>
                  <a:lnTo>
                    <a:pt x="366" y="1531"/>
                  </a:lnTo>
                  <a:lnTo>
                    <a:pt x="370" y="1526"/>
                  </a:lnTo>
                  <a:lnTo>
                    <a:pt x="374" y="1522"/>
                  </a:lnTo>
                  <a:lnTo>
                    <a:pt x="378" y="1518"/>
                  </a:lnTo>
                  <a:lnTo>
                    <a:pt x="382" y="1513"/>
                  </a:lnTo>
                  <a:lnTo>
                    <a:pt x="385" y="1509"/>
                  </a:lnTo>
                  <a:lnTo>
                    <a:pt x="390" y="1505"/>
                  </a:lnTo>
                  <a:lnTo>
                    <a:pt x="394" y="1500"/>
                  </a:lnTo>
                  <a:lnTo>
                    <a:pt x="398" y="1496"/>
                  </a:lnTo>
                  <a:lnTo>
                    <a:pt x="402" y="1491"/>
                  </a:lnTo>
                  <a:lnTo>
                    <a:pt x="406" y="1486"/>
                  </a:lnTo>
                  <a:lnTo>
                    <a:pt x="409" y="1481"/>
                  </a:lnTo>
                  <a:lnTo>
                    <a:pt x="413" y="1476"/>
                  </a:lnTo>
                  <a:lnTo>
                    <a:pt x="418" y="1471"/>
                  </a:lnTo>
                  <a:lnTo>
                    <a:pt x="422" y="1466"/>
                  </a:lnTo>
                  <a:lnTo>
                    <a:pt x="426" y="1461"/>
                  </a:lnTo>
                  <a:lnTo>
                    <a:pt x="430" y="1456"/>
                  </a:lnTo>
                  <a:lnTo>
                    <a:pt x="433" y="1450"/>
                  </a:lnTo>
                  <a:lnTo>
                    <a:pt x="437" y="1445"/>
                  </a:lnTo>
                  <a:lnTo>
                    <a:pt x="441" y="1440"/>
                  </a:lnTo>
                  <a:lnTo>
                    <a:pt x="446" y="1434"/>
                  </a:lnTo>
                  <a:lnTo>
                    <a:pt x="450" y="1428"/>
                  </a:lnTo>
                  <a:lnTo>
                    <a:pt x="454" y="1423"/>
                  </a:lnTo>
                  <a:lnTo>
                    <a:pt x="458" y="1417"/>
                  </a:lnTo>
                  <a:lnTo>
                    <a:pt x="461" y="1411"/>
                  </a:lnTo>
                  <a:lnTo>
                    <a:pt x="465" y="1405"/>
                  </a:lnTo>
                  <a:lnTo>
                    <a:pt x="469" y="1399"/>
                  </a:lnTo>
                  <a:lnTo>
                    <a:pt x="473" y="1393"/>
                  </a:lnTo>
                  <a:lnTo>
                    <a:pt x="478" y="1387"/>
                  </a:lnTo>
                  <a:lnTo>
                    <a:pt x="482" y="1380"/>
                  </a:lnTo>
                  <a:lnTo>
                    <a:pt x="485" y="1375"/>
                  </a:lnTo>
                  <a:lnTo>
                    <a:pt x="489" y="1368"/>
                  </a:lnTo>
                  <a:lnTo>
                    <a:pt x="493" y="1362"/>
                  </a:lnTo>
                  <a:lnTo>
                    <a:pt x="497" y="1355"/>
                  </a:lnTo>
                  <a:lnTo>
                    <a:pt x="501" y="1349"/>
                  </a:lnTo>
                  <a:lnTo>
                    <a:pt x="505" y="1342"/>
                  </a:lnTo>
                  <a:lnTo>
                    <a:pt x="509" y="1335"/>
                  </a:lnTo>
                  <a:lnTo>
                    <a:pt x="513" y="1328"/>
                  </a:lnTo>
                  <a:lnTo>
                    <a:pt x="517" y="1322"/>
                  </a:lnTo>
                  <a:lnTo>
                    <a:pt x="521" y="1315"/>
                  </a:lnTo>
                  <a:lnTo>
                    <a:pt x="525" y="1308"/>
                  </a:lnTo>
                  <a:lnTo>
                    <a:pt x="529" y="1300"/>
                  </a:lnTo>
                  <a:lnTo>
                    <a:pt x="533" y="1293"/>
                  </a:lnTo>
                  <a:lnTo>
                    <a:pt x="537" y="1286"/>
                  </a:lnTo>
                  <a:lnTo>
                    <a:pt x="541" y="1279"/>
                  </a:lnTo>
                  <a:lnTo>
                    <a:pt x="545" y="1271"/>
                  </a:lnTo>
                  <a:lnTo>
                    <a:pt x="549" y="1264"/>
                  </a:lnTo>
                  <a:lnTo>
                    <a:pt x="553" y="1256"/>
                  </a:lnTo>
                  <a:lnTo>
                    <a:pt x="556" y="1248"/>
                  </a:lnTo>
                  <a:lnTo>
                    <a:pt x="561" y="1241"/>
                  </a:lnTo>
                  <a:lnTo>
                    <a:pt x="565" y="1233"/>
                  </a:lnTo>
                  <a:lnTo>
                    <a:pt x="569" y="1225"/>
                  </a:lnTo>
                  <a:lnTo>
                    <a:pt x="573" y="1217"/>
                  </a:lnTo>
                  <a:lnTo>
                    <a:pt x="577" y="1209"/>
                  </a:lnTo>
                  <a:lnTo>
                    <a:pt x="580" y="1201"/>
                  </a:lnTo>
                  <a:lnTo>
                    <a:pt x="584" y="1192"/>
                  </a:lnTo>
                  <a:lnTo>
                    <a:pt x="588" y="1185"/>
                  </a:lnTo>
                  <a:lnTo>
                    <a:pt x="593" y="1176"/>
                  </a:lnTo>
                  <a:lnTo>
                    <a:pt x="597" y="1168"/>
                  </a:lnTo>
                  <a:lnTo>
                    <a:pt x="601" y="1160"/>
                  </a:lnTo>
                  <a:lnTo>
                    <a:pt x="604" y="1151"/>
                  </a:lnTo>
                  <a:lnTo>
                    <a:pt x="608" y="1142"/>
                  </a:lnTo>
                  <a:lnTo>
                    <a:pt x="612" y="1134"/>
                  </a:lnTo>
                  <a:lnTo>
                    <a:pt x="616" y="1125"/>
                  </a:lnTo>
                  <a:lnTo>
                    <a:pt x="621" y="1116"/>
                  </a:lnTo>
                  <a:lnTo>
                    <a:pt x="625" y="1107"/>
                  </a:lnTo>
                  <a:lnTo>
                    <a:pt x="628" y="1098"/>
                  </a:lnTo>
                  <a:lnTo>
                    <a:pt x="632" y="1089"/>
                  </a:lnTo>
                  <a:lnTo>
                    <a:pt x="636" y="1080"/>
                  </a:lnTo>
                  <a:lnTo>
                    <a:pt x="640" y="1071"/>
                  </a:lnTo>
                  <a:lnTo>
                    <a:pt x="644" y="1062"/>
                  </a:lnTo>
                  <a:lnTo>
                    <a:pt x="649" y="1053"/>
                  </a:lnTo>
                  <a:lnTo>
                    <a:pt x="653" y="1044"/>
                  </a:lnTo>
                  <a:lnTo>
                    <a:pt x="656" y="1034"/>
                  </a:lnTo>
                  <a:lnTo>
                    <a:pt x="660" y="1024"/>
                  </a:lnTo>
                  <a:lnTo>
                    <a:pt x="664" y="1015"/>
                  </a:lnTo>
                  <a:lnTo>
                    <a:pt x="668" y="1006"/>
                  </a:lnTo>
                  <a:lnTo>
                    <a:pt x="672" y="997"/>
                  </a:lnTo>
                  <a:lnTo>
                    <a:pt x="676" y="987"/>
                  </a:lnTo>
                  <a:lnTo>
                    <a:pt x="680" y="977"/>
                  </a:lnTo>
                  <a:lnTo>
                    <a:pt x="684" y="967"/>
                  </a:lnTo>
                  <a:lnTo>
                    <a:pt x="688" y="957"/>
                  </a:lnTo>
                  <a:lnTo>
                    <a:pt x="692" y="947"/>
                  </a:lnTo>
                  <a:lnTo>
                    <a:pt x="696" y="938"/>
                  </a:lnTo>
                  <a:lnTo>
                    <a:pt x="699" y="928"/>
                  </a:lnTo>
                  <a:lnTo>
                    <a:pt x="703" y="918"/>
                  </a:lnTo>
                  <a:lnTo>
                    <a:pt x="708" y="908"/>
                  </a:lnTo>
                  <a:lnTo>
                    <a:pt x="712" y="898"/>
                  </a:lnTo>
                  <a:lnTo>
                    <a:pt x="716" y="887"/>
                  </a:lnTo>
                  <a:lnTo>
                    <a:pt x="720" y="878"/>
                  </a:lnTo>
                  <a:lnTo>
                    <a:pt x="724" y="867"/>
                  </a:lnTo>
                  <a:lnTo>
                    <a:pt x="727" y="857"/>
                  </a:lnTo>
                  <a:lnTo>
                    <a:pt x="731" y="847"/>
                  </a:lnTo>
                  <a:lnTo>
                    <a:pt x="736" y="836"/>
                  </a:lnTo>
                  <a:lnTo>
                    <a:pt x="740" y="826"/>
                  </a:lnTo>
                  <a:lnTo>
                    <a:pt x="744" y="816"/>
                  </a:lnTo>
                  <a:lnTo>
                    <a:pt x="748" y="806"/>
                  </a:lnTo>
                  <a:lnTo>
                    <a:pt x="751" y="796"/>
                  </a:lnTo>
                  <a:lnTo>
                    <a:pt x="755" y="785"/>
                  </a:lnTo>
                  <a:lnTo>
                    <a:pt x="759" y="774"/>
                  </a:lnTo>
                  <a:lnTo>
                    <a:pt x="764" y="764"/>
                  </a:lnTo>
                  <a:lnTo>
                    <a:pt x="768" y="753"/>
                  </a:lnTo>
                  <a:lnTo>
                    <a:pt x="771" y="743"/>
                  </a:lnTo>
                  <a:lnTo>
                    <a:pt x="775" y="733"/>
                  </a:lnTo>
                  <a:lnTo>
                    <a:pt x="779" y="722"/>
                  </a:lnTo>
                  <a:lnTo>
                    <a:pt x="783" y="712"/>
                  </a:lnTo>
                  <a:lnTo>
                    <a:pt x="787" y="701"/>
                  </a:lnTo>
                  <a:lnTo>
                    <a:pt x="792" y="691"/>
                  </a:lnTo>
                  <a:lnTo>
                    <a:pt x="796" y="681"/>
                  </a:lnTo>
                  <a:lnTo>
                    <a:pt x="799" y="670"/>
                  </a:lnTo>
                  <a:lnTo>
                    <a:pt x="803" y="660"/>
                  </a:lnTo>
                  <a:lnTo>
                    <a:pt x="807" y="649"/>
                  </a:lnTo>
                  <a:lnTo>
                    <a:pt x="811" y="638"/>
                  </a:lnTo>
                  <a:lnTo>
                    <a:pt x="815" y="628"/>
                  </a:lnTo>
                  <a:lnTo>
                    <a:pt x="820" y="618"/>
                  </a:lnTo>
                  <a:lnTo>
                    <a:pt x="823" y="607"/>
                  </a:lnTo>
                  <a:lnTo>
                    <a:pt x="827" y="597"/>
                  </a:lnTo>
                  <a:lnTo>
                    <a:pt x="831" y="586"/>
                  </a:lnTo>
                  <a:lnTo>
                    <a:pt x="835" y="576"/>
                  </a:lnTo>
                  <a:lnTo>
                    <a:pt x="839" y="565"/>
                  </a:lnTo>
                  <a:lnTo>
                    <a:pt x="843" y="555"/>
                  </a:lnTo>
                  <a:lnTo>
                    <a:pt x="846" y="545"/>
                  </a:lnTo>
                  <a:lnTo>
                    <a:pt x="851" y="535"/>
                  </a:lnTo>
                  <a:lnTo>
                    <a:pt x="855" y="524"/>
                  </a:lnTo>
                  <a:lnTo>
                    <a:pt x="859" y="514"/>
                  </a:lnTo>
                  <a:lnTo>
                    <a:pt x="863" y="504"/>
                  </a:lnTo>
                  <a:lnTo>
                    <a:pt x="867" y="494"/>
                  </a:lnTo>
                  <a:lnTo>
                    <a:pt x="870" y="484"/>
                  </a:lnTo>
                  <a:lnTo>
                    <a:pt x="874" y="473"/>
                  </a:lnTo>
                  <a:lnTo>
                    <a:pt x="879" y="463"/>
                  </a:lnTo>
                  <a:lnTo>
                    <a:pt x="883" y="453"/>
                  </a:lnTo>
                  <a:lnTo>
                    <a:pt x="887" y="444"/>
                  </a:lnTo>
                  <a:lnTo>
                    <a:pt x="891" y="434"/>
                  </a:lnTo>
                  <a:lnTo>
                    <a:pt x="894" y="424"/>
                  </a:lnTo>
                  <a:lnTo>
                    <a:pt x="898" y="414"/>
                  </a:lnTo>
                  <a:lnTo>
                    <a:pt x="902" y="405"/>
                  </a:lnTo>
                  <a:lnTo>
                    <a:pt x="907" y="395"/>
                  </a:lnTo>
                  <a:lnTo>
                    <a:pt x="911" y="385"/>
                  </a:lnTo>
                  <a:lnTo>
                    <a:pt x="915" y="376"/>
                  </a:lnTo>
                  <a:lnTo>
                    <a:pt x="919" y="366"/>
                  </a:lnTo>
                  <a:lnTo>
                    <a:pt x="922" y="357"/>
                  </a:lnTo>
                  <a:lnTo>
                    <a:pt x="926" y="347"/>
                  </a:lnTo>
                  <a:lnTo>
                    <a:pt x="930" y="339"/>
                  </a:lnTo>
                  <a:lnTo>
                    <a:pt x="935" y="330"/>
                  </a:lnTo>
                  <a:lnTo>
                    <a:pt x="939" y="320"/>
                  </a:lnTo>
                  <a:lnTo>
                    <a:pt x="942" y="312"/>
                  </a:lnTo>
                  <a:lnTo>
                    <a:pt x="946" y="302"/>
                  </a:lnTo>
                  <a:lnTo>
                    <a:pt x="950" y="294"/>
                  </a:lnTo>
                  <a:lnTo>
                    <a:pt x="954" y="285"/>
                  </a:lnTo>
                  <a:lnTo>
                    <a:pt x="958" y="277"/>
                  </a:lnTo>
                  <a:lnTo>
                    <a:pt x="962" y="268"/>
                  </a:lnTo>
                  <a:lnTo>
                    <a:pt x="967" y="260"/>
                  </a:lnTo>
                  <a:lnTo>
                    <a:pt x="970" y="251"/>
                  </a:lnTo>
                  <a:lnTo>
                    <a:pt x="974" y="243"/>
                  </a:lnTo>
                  <a:lnTo>
                    <a:pt x="978" y="234"/>
                  </a:lnTo>
                  <a:lnTo>
                    <a:pt x="982" y="227"/>
                  </a:lnTo>
                  <a:lnTo>
                    <a:pt x="986" y="219"/>
                  </a:lnTo>
                  <a:lnTo>
                    <a:pt x="990" y="211"/>
                  </a:lnTo>
                  <a:lnTo>
                    <a:pt x="994" y="203"/>
                  </a:lnTo>
                  <a:lnTo>
                    <a:pt x="998" y="196"/>
                  </a:lnTo>
                  <a:lnTo>
                    <a:pt x="1002" y="188"/>
                  </a:lnTo>
                  <a:lnTo>
                    <a:pt x="1006" y="181"/>
                  </a:lnTo>
                  <a:lnTo>
                    <a:pt x="1010" y="174"/>
                  </a:lnTo>
                  <a:lnTo>
                    <a:pt x="1014" y="167"/>
                  </a:lnTo>
                  <a:lnTo>
                    <a:pt x="1018" y="159"/>
                  </a:lnTo>
                  <a:lnTo>
                    <a:pt x="1022" y="153"/>
                  </a:lnTo>
                  <a:lnTo>
                    <a:pt x="1026" y="146"/>
                  </a:lnTo>
                  <a:lnTo>
                    <a:pt x="1030" y="139"/>
                  </a:lnTo>
                  <a:lnTo>
                    <a:pt x="1034" y="133"/>
                  </a:lnTo>
                  <a:lnTo>
                    <a:pt x="1038" y="127"/>
                  </a:lnTo>
                  <a:lnTo>
                    <a:pt x="1041" y="121"/>
                  </a:lnTo>
                  <a:lnTo>
                    <a:pt x="1045" y="114"/>
                  </a:lnTo>
                  <a:lnTo>
                    <a:pt x="1050" y="109"/>
                  </a:lnTo>
                  <a:lnTo>
                    <a:pt x="1054" y="103"/>
                  </a:lnTo>
                  <a:lnTo>
                    <a:pt x="1058" y="97"/>
                  </a:lnTo>
                  <a:lnTo>
                    <a:pt x="1062" y="92"/>
                  </a:lnTo>
                  <a:lnTo>
                    <a:pt x="1065" y="87"/>
                  </a:lnTo>
                  <a:lnTo>
                    <a:pt x="1069" y="81"/>
                  </a:lnTo>
                  <a:lnTo>
                    <a:pt x="1073" y="76"/>
                  </a:lnTo>
                  <a:lnTo>
                    <a:pt x="1077" y="71"/>
                  </a:lnTo>
                  <a:lnTo>
                    <a:pt x="1082" y="66"/>
                  </a:lnTo>
                  <a:lnTo>
                    <a:pt x="1086" y="62"/>
                  </a:lnTo>
                  <a:lnTo>
                    <a:pt x="1090" y="58"/>
                  </a:lnTo>
                  <a:lnTo>
                    <a:pt x="1093" y="54"/>
                  </a:lnTo>
                  <a:lnTo>
                    <a:pt x="1097" y="49"/>
                  </a:lnTo>
                  <a:lnTo>
                    <a:pt x="1101" y="45"/>
                  </a:lnTo>
                  <a:lnTo>
                    <a:pt x="1105" y="41"/>
                  </a:lnTo>
                  <a:lnTo>
                    <a:pt x="1110" y="38"/>
                  </a:lnTo>
                  <a:lnTo>
                    <a:pt x="1113" y="34"/>
                  </a:lnTo>
                  <a:lnTo>
                    <a:pt x="1117" y="31"/>
                  </a:lnTo>
                  <a:lnTo>
                    <a:pt x="1121" y="28"/>
                  </a:lnTo>
                  <a:lnTo>
                    <a:pt x="1125" y="25"/>
                  </a:lnTo>
                  <a:lnTo>
                    <a:pt x="1129" y="22"/>
                  </a:lnTo>
                  <a:lnTo>
                    <a:pt x="1133" y="19"/>
                  </a:lnTo>
                  <a:lnTo>
                    <a:pt x="1137" y="17"/>
                  </a:lnTo>
                  <a:lnTo>
                    <a:pt x="1141" y="15"/>
                  </a:lnTo>
                  <a:lnTo>
                    <a:pt x="1145" y="12"/>
                  </a:lnTo>
                  <a:lnTo>
                    <a:pt x="1149" y="11"/>
                  </a:lnTo>
                  <a:lnTo>
                    <a:pt x="1153" y="9"/>
                  </a:lnTo>
                  <a:lnTo>
                    <a:pt x="1157" y="7"/>
                  </a:lnTo>
                  <a:lnTo>
                    <a:pt x="1161" y="6"/>
                  </a:lnTo>
                  <a:lnTo>
                    <a:pt x="1165" y="4"/>
                  </a:lnTo>
                  <a:lnTo>
                    <a:pt x="1169" y="3"/>
                  </a:lnTo>
                  <a:lnTo>
                    <a:pt x="1173" y="2"/>
                  </a:lnTo>
                  <a:lnTo>
                    <a:pt x="1177" y="1"/>
                  </a:lnTo>
                  <a:lnTo>
                    <a:pt x="1181" y="1"/>
                  </a:lnTo>
                  <a:lnTo>
                    <a:pt x="1185" y="1"/>
                  </a:lnTo>
                  <a:lnTo>
                    <a:pt x="1188" y="0"/>
                  </a:lnTo>
                  <a:lnTo>
                    <a:pt x="1193" y="0"/>
                  </a:lnTo>
                  <a:lnTo>
                    <a:pt x="1197" y="0"/>
                  </a:lnTo>
                  <a:lnTo>
                    <a:pt x="1201" y="1"/>
                  </a:lnTo>
                  <a:lnTo>
                    <a:pt x="1205" y="1"/>
                  </a:lnTo>
                  <a:lnTo>
                    <a:pt x="1208" y="1"/>
                  </a:lnTo>
                  <a:lnTo>
                    <a:pt x="1212" y="2"/>
                  </a:lnTo>
                  <a:lnTo>
                    <a:pt x="1216" y="3"/>
                  </a:lnTo>
                  <a:lnTo>
                    <a:pt x="1220" y="4"/>
                  </a:lnTo>
                  <a:lnTo>
                    <a:pt x="1225" y="6"/>
                  </a:lnTo>
                  <a:lnTo>
                    <a:pt x="1229" y="7"/>
                  </a:lnTo>
                  <a:lnTo>
                    <a:pt x="1233" y="9"/>
                  </a:lnTo>
                  <a:lnTo>
                    <a:pt x="1236" y="11"/>
                  </a:lnTo>
                  <a:lnTo>
                    <a:pt x="1240" y="12"/>
                  </a:lnTo>
                  <a:lnTo>
                    <a:pt x="1244" y="15"/>
                  </a:lnTo>
                  <a:lnTo>
                    <a:pt x="1248" y="17"/>
                  </a:lnTo>
                  <a:lnTo>
                    <a:pt x="1253" y="19"/>
                  </a:lnTo>
                  <a:lnTo>
                    <a:pt x="1257" y="22"/>
                  </a:lnTo>
                  <a:lnTo>
                    <a:pt x="1260" y="25"/>
                  </a:lnTo>
                  <a:lnTo>
                    <a:pt x="1264" y="28"/>
                  </a:lnTo>
                  <a:lnTo>
                    <a:pt x="1268" y="31"/>
                  </a:lnTo>
                  <a:lnTo>
                    <a:pt x="1272" y="34"/>
                  </a:lnTo>
                  <a:lnTo>
                    <a:pt x="1276" y="38"/>
                  </a:lnTo>
                  <a:lnTo>
                    <a:pt x="1281" y="41"/>
                  </a:lnTo>
                  <a:lnTo>
                    <a:pt x="1285" y="45"/>
                  </a:lnTo>
                  <a:lnTo>
                    <a:pt x="1288" y="49"/>
                  </a:lnTo>
                  <a:lnTo>
                    <a:pt x="1292" y="54"/>
                  </a:lnTo>
                  <a:lnTo>
                    <a:pt x="1296" y="58"/>
                  </a:lnTo>
                  <a:lnTo>
                    <a:pt x="1300" y="62"/>
                  </a:lnTo>
                  <a:lnTo>
                    <a:pt x="1304" y="66"/>
                  </a:lnTo>
                  <a:lnTo>
                    <a:pt x="1308" y="71"/>
                  </a:lnTo>
                  <a:lnTo>
                    <a:pt x="1312" y="76"/>
                  </a:lnTo>
                  <a:lnTo>
                    <a:pt x="1316" y="81"/>
                  </a:lnTo>
                  <a:lnTo>
                    <a:pt x="1320" y="87"/>
                  </a:lnTo>
                  <a:lnTo>
                    <a:pt x="1324" y="92"/>
                  </a:lnTo>
                  <a:lnTo>
                    <a:pt x="1328" y="97"/>
                  </a:lnTo>
                  <a:lnTo>
                    <a:pt x="1331" y="103"/>
                  </a:lnTo>
                  <a:lnTo>
                    <a:pt x="1335" y="109"/>
                  </a:lnTo>
                  <a:lnTo>
                    <a:pt x="1340" y="114"/>
                  </a:lnTo>
                  <a:lnTo>
                    <a:pt x="1344" y="121"/>
                  </a:lnTo>
                  <a:lnTo>
                    <a:pt x="1348" y="127"/>
                  </a:lnTo>
                  <a:lnTo>
                    <a:pt x="1352" y="133"/>
                  </a:lnTo>
                  <a:lnTo>
                    <a:pt x="1356" y="139"/>
                  </a:lnTo>
                  <a:lnTo>
                    <a:pt x="1359" y="146"/>
                  </a:lnTo>
                  <a:lnTo>
                    <a:pt x="1363" y="153"/>
                  </a:lnTo>
                  <a:lnTo>
                    <a:pt x="1368" y="159"/>
                  </a:lnTo>
                  <a:lnTo>
                    <a:pt x="1372" y="167"/>
                  </a:lnTo>
                  <a:lnTo>
                    <a:pt x="1376" y="174"/>
                  </a:lnTo>
                  <a:lnTo>
                    <a:pt x="1379" y="181"/>
                  </a:lnTo>
                  <a:lnTo>
                    <a:pt x="1383" y="188"/>
                  </a:lnTo>
                  <a:lnTo>
                    <a:pt x="1387" y="196"/>
                  </a:lnTo>
                  <a:lnTo>
                    <a:pt x="1391" y="203"/>
                  </a:lnTo>
                  <a:lnTo>
                    <a:pt x="1396" y="211"/>
                  </a:lnTo>
                  <a:lnTo>
                    <a:pt x="1400" y="219"/>
                  </a:lnTo>
                  <a:lnTo>
                    <a:pt x="1404" y="227"/>
                  </a:lnTo>
                  <a:lnTo>
                    <a:pt x="1407" y="234"/>
                  </a:lnTo>
                  <a:lnTo>
                    <a:pt x="1411" y="243"/>
                  </a:lnTo>
                  <a:lnTo>
                    <a:pt x="1415" y="251"/>
                  </a:lnTo>
                  <a:lnTo>
                    <a:pt x="1419" y="260"/>
                  </a:lnTo>
                  <a:lnTo>
                    <a:pt x="1424" y="268"/>
                  </a:lnTo>
                  <a:lnTo>
                    <a:pt x="1428" y="277"/>
                  </a:lnTo>
                  <a:lnTo>
                    <a:pt x="1431" y="285"/>
                  </a:lnTo>
                  <a:lnTo>
                    <a:pt x="1435" y="294"/>
                  </a:lnTo>
                  <a:lnTo>
                    <a:pt x="1439" y="302"/>
                  </a:lnTo>
                  <a:lnTo>
                    <a:pt x="1443" y="312"/>
                  </a:lnTo>
                  <a:lnTo>
                    <a:pt x="1447" y="320"/>
                  </a:lnTo>
                  <a:lnTo>
                    <a:pt x="1452" y="330"/>
                  </a:lnTo>
                  <a:lnTo>
                    <a:pt x="1455" y="339"/>
                  </a:lnTo>
                  <a:lnTo>
                    <a:pt x="1459" y="347"/>
                  </a:lnTo>
                  <a:lnTo>
                    <a:pt x="1463" y="357"/>
                  </a:lnTo>
                  <a:lnTo>
                    <a:pt x="1467" y="366"/>
                  </a:lnTo>
                  <a:lnTo>
                    <a:pt x="1471" y="376"/>
                  </a:lnTo>
                  <a:lnTo>
                    <a:pt x="1475" y="385"/>
                  </a:lnTo>
                  <a:lnTo>
                    <a:pt x="1478" y="395"/>
                  </a:lnTo>
                  <a:lnTo>
                    <a:pt x="1483" y="405"/>
                  </a:lnTo>
                  <a:lnTo>
                    <a:pt x="1487" y="414"/>
                  </a:lnTo>
                  <a:lnTo>
                    <a:pt x="1491" y="424"/>
                  </a:lnTo>
                  <a:lnTo>
                    <a:pt x="1495" y="434"/>
                  </a:lnTo>
                  <a:lnTo>
                    <a:pt x="1499" y="444"/>
                  </a:lnTo>
                  <a:lnTo>
                    <a:pt x="1502" y="453"/>
                  </a:lnTo>
                  <a:lnTo>
                    <a:pt x="1506" y="463"/>
                  </a:lnTo>
                  <a:lnTo>
                    <a:pt x="1511" y="473"/>
                  </a:lnTo>
                  <a:lnTo>
                    <a:pt x="1515" y="484"/>
                  </a:lnTo>
                  <a:lnTo>
                    <a:pt x="1519" y="494"/>
                  </a:lnTo>
                  <a:lnTo>
                    <a:pt x="1523" y="504"/>
                  </a:lnTo>
                  <a:lnTo>
                    <a:pt x="1527" y="514"/>
                  </a:lnTo>
                  <a:lnTo>
                    <a:pt x="1530" y="524"/>
                  </a:lnTo>
                  <a:lnTo>
                    <a:pt x="1534" y="535"/>
                  </a:lnTo>
                  <a:lnTo>
                    <a:pt x="1539" y="545"/>
                  </a:lnTo>
                  <a:lnTo>
                    <a:pt x="1543" y="555"/>
                  </a:lnTo>
                  <a:lnTo>
                    <a:pt x="1547" y="565"/>
                  </a:lnTo>
                  <a:lnTo>
                    <a:pt x="1551" y="576"/>
                  </a:lnTo>
                  <a:lnTo>
                    <a:pt x="1554" y="586"/>
                  </a:lnTo>
                  <a:lnTo>
                    <a:pt x="1558" y="597"/>
                  </a:lnTo>
                  <a:lnTo>
                    <a:pt x="1562" y="607"/>
                  </a:lnTo>
                  <a:lnTo>
                    <a:pt x="1567" y="618"/>
                  </a:lnTo>
                  <a:lnTo>
                    <a:pt x="1571" y="628"/>
                  </a:lnTo>
                  <a:lnTo>
                    <a:pt x="1574" y="638"/>
                  </a:lnTo>
                  <a:lnTo>
                    <a:pt x="1578" y="649"/>
                  </a:lnTo>
                  <a:lnTo>
                    <a:pt x="1582" y="660"/>
                  </a:lnTo>
                  <a:lnTo>
                    <a:pt x="1586" y="670"/>
                  </a:lnTo>
                  <a:lnTo>
                    <a:pt x="1590" y="681"/>
                  </a:lnTo>
                  <a:lnTo>
                    <a:pt x="1594" y="691"/>
                  </a:lnTo>
                  <a:lnTo>
                    <a:pt x="1599" y="701"/>
                  </a:lnTo>
                  <a:lnTo>
                    <a:pt x="1602" y="712"/>
                  </a:lnTo>
                  <a:lnTo>
                    <a:pt x="1606" y="722"/>
                  </a:lnTo>
                  <a:lnTo>
                    <a:pt x="1610" y="733"/>
                  </a:lnTo>
                  <a:lnTo>
                    <a:pt x="1614" y="743"/>
                  </a:lnTo>
                  <a:lnTo>
                    <a:pt x="1618" y="753"/>
                  </a:lnTo>
                  <a:lnTo>
                    <a:pt x="1622" y="764"/>
                  </a:lnTo>
                  <a:lnTo>
                    <a:pt x="1626" y="774"/>
                  </a:lnTo>
                  <a:lnTo>
                    <a:pt x="1630" y="785"/>
                  </a:lnTo>
                  <a:lnTo>
                    <a:pt x="1634" y="796"/>
                  </a:lnTo>
                  <a:lnTo>
                    <a:pt x="1638" y="806"/>
                  </a:lnTo>
                  <a:lnTo>
                    <a:pt x="1642" y="816"/>
                  </a:lnTo>
                  <a:lnTo>
                    <a:pt x="1645" y="826"/>
                  </a:lnTo>
                  <a:lnTo>
                    <a:pt x="1649" y="836"/>
                  </a:lnTo>
                  <a:lnTo>
                    <a:pt x="1654" y="847"/>
                  </a:lnTo>
                  <a:lnTo>
                    <a:pt x="1658" y="857"/>
                  </a:lnTo>
                  <a:lnTo>
                    <a:pt x="1662" y="867"/>
                  </a:lnTo>
                  <a:lnTo>
                    <a:pt x="1666" y="878"/>
                  </a:lnTo>
                  <a:lnTo>
                    <a:pt x="1670" y="887"/>
                  </a:lnTo>
                  <a:lnTo>
                    <a:pt x="1673" y="898"/>
                  </a:lnTo>
                  <a:lnTo>
                    <a:pt x="1677" y="908"/>
                  </a:lnTo>
                  <a:lnTo>
                    <a:pt x="1682" y="918"/>
                  </a:lnTo>
                  <a:lnTo>
                    <a:pt x="1686" y="928"/>
                  </a:lnTo>
                  <a:lnTo>
                    <a:pt x="1690" y="938"/>
                  </a:lnTo>
                  <a:lnTo>
                    <a:pt x="1694" y="947"/>
                  </a:lnTo>
                  <a:lnTo>
                    <a:pt x="1697" y="957"/>
                  </a:lnTo>
                  <a:lnTo>
                    <a:pt x="1701" y="967"/>
                  </a:lnTo>
                  <a:lnTo>
                    <a:pt x="1705" y="977"/>
                  </a:lnTo>
                  <a:lnTo>
                    <a:pt x="1709" y="987"/>
                  </a:lnTo>
                  <a:lnTo>
                    <a:pt x="1714" y="997"/>
                  </a:lnTo>
                  <a:lnTo>
                    <a:pt x="1718" y="1006"/>
                  </a:lnTo>
                  <a:lnTo>
                    <a:pt x="1722" y="1015"/>
                  </a:lnTo>
                  <a:lnTo>
                    <a:pt x="1725" y="1024"/>
                  </a:lnTo>
                  <a:lnTo>
                    <a:pt x="1729" y="1034"/>
                  </a:lnTo>
                  <a:lnTo>
                    <a:pt x="1733" y="1044"/>
                  </a:lnTo>
                  <a:lnTo>
                    <a:pt x="1737" y="1053"/>
                  </a:lnTo>
                  <a:lnTo>
                    <a:pt x="1742" y="1062"/>
                  </a:lnTo>
                  <a:lnTo>
                    <a:pt x="1745" y="1071"/>
                  </a:lnTo>
                  <a:lnTo>
                    <a:pt x="1749" y="1080"/>
                  </a:lnTo>
                  <a:lnTo>
                    <a:pt x="1753" y="1089"/>
                  </a:lnTo>
                  <a:lnTo>
                    <a:pt x="1757" y="1098"/>
                  </a:lnTo>
                  <a:lnTo>
                    <a:pt x="1761" y="1107"/>
                  </a:lnTo>
                  <a:lnTo>
                    <a:pt x="1765" y="1116"/>
                  </a:lnTo>
                  <a:lnTo>
                    <a:pt x="1769" y="1125"/>
                  </a:lnTo>
                  <a:lnTo>
                    <a:pt x="1773" y="1134"/>
                  </a:lnTo>
                  <a:lnTo>
                    <a:pt x="1777" y="1142"/>
                  </a:lnTo>
                  <a:lnTo>
                    <a:pt x="1781" y="1151"/>
                  </a:lnTo>
                  <a:lnTo>
                    <a:pt x="1785" y="1160"/>
                  </a:lnTo>
                  <a:lnTo>
                    <a:pt x="1789" y="1168"/>
                  </a:lnTo>
                  <a:lnTo>
                    <a:pt x="1793" y="1176"/>
                  </a:lnTo>
                  <a:lnTo>
                    <a:pt x="1797" y="1185"/>
                  </a:lnTo>
                  <a:lnTo>
                    <a:pt x="1801" y="1192"/>
                  </a:lnTo>
                  <a:lnTo>
                    <a:pt x="1805" y="1201"/>
                  </a:lnTo>
                  <a:lnTo>
                    <a:pt x="1809" y="1209"/>
                  </a:lnTo>
                  <a:lnTo>
                    <a:pt x="1813" y="1217"/>
                  </a:lnTo>
                  <a:lnTo>
                    <a:pt x="1817" y="1225"/>
                  </a:lnTo>
                  <a:lnTo>
                    <a:pt x="1820" y="1233"/>
                  </a:lnTo>
                  <a:lnTo>
                    <a:pt x="1824" y="1241"/>
                  </a:lnTo>
                  <a:lnTo>
                    <a:pt x="1829" y="1248"/>
                  </a:lnTo>
                  <a:lnTo>
                    <a:pt x="1833" y="1256"/>
                  </a:lnTo>
                  <a:lnTo>
                    <a:pt x="1837" y="1264"/>
                  </a:lnTo>
                  <a:lnTo>
                    <a:pt x="1840" y="1271"/>
                  </a:lnTo>
                  <a:lnTo>
                    <a:pt x="1844" y="1279"/>
                  </a:lnTo>
                  <a:lnTo>
                    <a:pt x="1848" y="1286"/>
                  </a:lnTo>
                  <a:lnTo>
                    <a:pt x="1852" y="1293"/>
                  </a:lnTo>
                  <a:lnTo>
                    <a:pt x="1857" y="1300"/>
                  </a:lnTo>
                  <a:lnTo>
                    <a:pt x="1861" y="1308"/>
                  </a:lnTo>
                  <a:lnTo>
                    <a:pt x="1865" y="1315"/>
                  </a:lnTo>
                  <a:lnTo>
                    <a:pt x="1868" y="1322"/>
                  </a:lnTo>
                  <a:lnTo>
                    <a:pt x="1872" y="1328"/>
                  </a:lnTo>
                  <a:lnTo>
                    <a:pt x="1876" y="1335"/>
                  </a:lnTo>
                  <a:lnTo>
                    <a:pt x="1880" y="1342"/>
                  </a:lnTo>
                  <a:lnTo>
                    <a:pt x="1885" y="1349"/>
                  </a:lnTo>
                  <a:lnTo>
                    <a:pt x="1889" y="1355"/>
                  </a:lnTo>
                  <a:lnTo>
                    <a:pt x="1892" y="1362"/>
                  </a:lnTo>
                  <a:lnTo>
                    <a:pt x="1896" y="1368"/>
                  </a:lnTo>
                  <a:lnTo>
                    <a:pt x="1900" y="1375"/>
                  </a:lnTo>
                  <a:lnTo>
                    <a:pt x="1904" y="1380"/>
                  </a:lnTo>
                  <a:lnTo>
                    <a:pt x="1908" y="1387"/>
                  </a:lnTo>
                  <a:lnTo>
                    <a:pt x="1913" y="1393"/>
                  </a:lnTo>
                  <a:lnTo>
                    <a:pt x="1916" y="1399"/>
                  </a:lnTo>
                  <a:lnTo>
                    <a:pt x="1920" y="1405"/>
                  </a:lnTo>
                  <a:lnTo>
                    <a:pt x="1924" y="1411"/>
                  </a:lnTo>
                  <a:lnTo>
                    <a:pt x="1928" y="1417"/>
                  </a:lnTo>
                  <a:lnTo>
                    <a:pt x="1932" y="1423"/>
                  </a:lnTo>
                  <a:lnTo>
                    <a:pt x="1936" y="1428"/>
                  </a:lnTo>
                  <a:lnTo>
                    <a:pt x="1939" y="1434"/>
                  </a:lnTo>
                  <a:lnTo>
                    <a:pt x="1944" y="1440"/>
                  </a:lnTo>
                  <a:lnTo>
                    <a:pt x="1948" y="1445"/>
                  </a:lnTo>
                  <a:lnTo>
                    <a:pt x="1952" y="1450"/>
                  </a:lnTo>
                  <a:lnTo>
                    <a:pt x="1956" y="1456"/>
                  </a:lnTo>
                  <a:lnTo>
                    <a:pt x="1960" y="1461"/>
                  </a:lnTo>
                  <a:lnTo>
                    <a:pt x="1963" y="1466"/>
                  </a:lnTo>
                  <a:lnTo>
                    <a:pt x="1967" y="1471"/>
                  </a:lnTo>
                  <a:lnTo>
                    <a:pt x="1972" y="1476"/>
                  </a:lnTo>
                  <a:lnTo>
                    <a:pt x="1976" y="1481"/>
                  </a:lnTo>
                  <a:lnTo>
                    <a:pt x="1980" y="1486"/>
                  </a:lnTo>
                  <a:lnTo>
                    <a:pt x="1984" y="1491"/>
                  </a:lnTo>
                  <a:lnTo>
                    <a:pt x="1988" y="1496"/>
                  </a:lnTo>
                  <a:lnTo>
                    <a:pt x="1991" y="1500"/>
                  </a:lnTo>
                  <a:lnTo>
                    <a:pt x="1995" y="1505"/>
                  </a:lnTo>
                  <a:lnTo>
                    <a:pt x="2000" y="1509"/>
                  </a:lnTo>
                  <a:lnTo>
                    <a:pt x="2004" y="1513"/>
                  </a:lnTo>
                  <a:lnTo>
                    <a:pt x="2008" y="1518"/>
                  </a:lnTo>
                  <a:lnTo>
                    <a:pt x="2011" y="1522"/>
                  </a:lnTo>
                  <a:lnTo>
                    <a:pt x="2015" y="1526"/>
                  </a:lnTo>
                  <a:lnTo>
                    <a:pt x="2019" y="1531"/>
                  </a:lnTo>
                  <a:lnTo>
                    <a:pt x="2023" y="1535"/>
                  </a:lnTo>
                  <a:lnTo>
                    <a:pt x="2028" y="1538"/>
                  </a:lnTo>
                  <a:lnTo>
                    <a:pt x="2032" y="1543"/>
                  </a:lnTo>
                  <a:lnTo>
                    <a:pt x="2036" y="1546"/>
                  </a:lnTo>
                  <a:lnTo>
                    <a:pt x="2039" y="1551"/>
                  </a:lnTo>
                  <a:lnTo>
                    <a:pt x="2043" y="1554"/>
                  </a:lnTo>
                  <a:lnTo>
                    <a:pt x="2047" y="1558"/>
                  </a:lnTo>
                  <a:lnTo>
                    <a:pt x="2051" y="1561"/>
                  </a:lnTo>
                  <a:lnTo>
                    <a:pt x="2056" y="1565"/>
                  </a:lnTo>
                  <a:lnTo>
                    <a:pt x="2060" y="1568"/>
                  </a:lnTo>
                  <a:lnTo>
                    <a:pt x="2063" y="1572"/>
                  </a:lnTo>
                  <a:lnTo>
                    <a:pt x="2067" y="1576"/>
                  </a:lnTo>
                  <a:lnTo>
                    <a:pt x="2071" y="1578"/>
                  </a:lnTo>
                  <a:lnTo>
                    <a:pt x="2075" y="1582"/>
                  </a:lnTo>
                  <a:lnTo>
                    <a:pt x="2079" y="1586"/>
                  </a:lnTo>
                  <a:lnTo>
                    <a:pt x="2084" y="1588"/>
                  </a:lnTo>
                  <a:lnTo>
                    <a:pt x="2087" y="1591"/>
                  </a:lnTo>
                  <a:lnTo>
                    <a:pt x="2091" y="1595"/>
                  </a:lnTo>
                  <a:lnTo>
                    <a:pt x="2095" y="1598"/>
                  </a:lnTo>
                  <a:lnTo>
                    <a:pt x="2099" y="1601"/>
                  </a:lnTo>
                  <a:lnTo>
                    <a:pt x="2103" y="1603"/>
                  </a:lnTo>
                  <a:lnTo>
                    <a:pt x="2107" y="1606"/>
                  </a:lnTo>
                  <a:lnTo>
                    <a:pt x="2110" y="1609"/>
                  </a:lnTo>
                  <a:lnTo>
                    <a:pt x="2115" y="1612"/>
                  </a:lnTo>
                  <a:lnTo>
                    <a:pt x="2119" y="1615"/>
                  </a:lnTo>
                  <a:lnTo>
                    <a:pt x="2123" y="1617"/>
                  </a:lnTo>
                  <a:lnTo>
                    <a:pt x="2127" y="1620"/>
                  </a:lnTo>
                  <a:lnTo>
                    <a:pt x="2131" y="1623"/>
                  </a:lnTo>
                  <a:lnTo>
                    <a:pt x="2134" y="1625"/>
                  </a:lnTo>
                  <a:lnTo>
                    <a:pt x="2138" y="1628"/>
                  </a:lnTo>
                  <a:lnTo>
                    <a:pt x="2143" y="1630"/>
                  </a:lnTo>
                  <a:lnTo>
                    <a:pt x="2147" y="1632"/>
                  </a:lnTo>
                  <a:lnTo>
                    <a:pt x="2151" y="1634"/>
                  </a:lnTo>
                  <a:lnTo>
                    <a:pt x="2155" y="1636"/>
                  </a:lnTo>
                  <a:lnTo>
                    <a:pt x="2159" y="1639"/>
                  </a:lnTo>
                  <a:lnTo>
                    <a:pt x="2162" y="1641"/>
                  </a:lnTo>
                  <a:lnTo>
                    <a:pt x="2166" y="1644"/>
                  </a:lnTo>
                  <a:lnTo>
                    <a:pt x="2171" y="1645"/>
                  </a:lnTo>
                  <a:lnTo>
                    <a:pt x="2175" y="1648"/>
                  </a:lnTo>
                  <a:lnTo>
                    <a:pt x="2179" y="1649"/>
                  </a:lnTo>
                  <a:lnTo>
                    <a:pt x="2182" y="1651"/>
                  </a:lnTo>
                  <a:lnTo>
                    <a:pt x="2186" y="1654"/>
                  </a:lnTo>
                  <a:lnTo>
                    <a:pt x="2190" y="1655"/>
                  </a:lnTo>
                  <a:lnTo>
                    <a:pt x="2194" y="1657"/>
                  </a:lnTo>
                  <a:lnTo>
                    <a:pt x="2199" y="1659"/>
                  </a:lnTo>
                  <a:lnTo>
                    <a:pt x="2203" y="1661"/>
                  </a:lnTo>
                  <a:lnTo>
                    <a:pt x="2206" y="1662"/>
                  </a:lnTo>
                  <a:lnTo>
                    <a:pt x="2210" y="1664"/>
                  </a:lnTo>
                  <a:lnTo>
                    <a:pt x="2214" y="1666"/>
                  </a:lnTo>
                  <a:lnTo>
                    <a:pt x="2218" y="1667"/>
                  </a:lnTo>
                  <a:lnTo>
                    <a:pt x="2222" y="1669"/>
                  </a:lnTo>
                  <a:lnTo>
                    <a:pt x="2226" y="1671"/>
                  </a:lnTo>
                  <a:lnTo>
                    <a:pt x="2231" y="1672"/>
                  </a:lnTo>
                  <a:lnTo>
                    <a:pt x="2234" y="1674"/>
                  </a:lnTo>
                  <a:lnTo>
                    <a:pt x="2238" y="1675"/>
                  </a:lnTo>
                  <a:lnTo>
                    <a:pt x="2242" y="1676"/>
                  </a:lnTo>
                  <a:lnTo>
                    <a:pt x="2246" y="1678"/>
                  </a:lnTo>
                  <a:lnTo>
                    <a:pt x="2250" y="1679"/>
                  </a:lnTo>
                  <a:lnTo>
                    <a:pt x="2254" y="1681"/>
                  </a:lnTo>
                  <a:lnTo>
                    <a:pt x="2258" y="1681"/>
                  </a:lnTo>
                  <a:lnTo>
                    <a:pt x="2262" y="1683"/>
                  </a:lnTo>
                  <a:lnTo>
                    <a:pt x="2266" y="1684"/>
                  </a:lnTo>
                  <a:lnTo>
                    <a:pt x="2270" y="1685"/>
                  </a:lnTo>
                  <a:lnTo>
                    <a:pt x="2274" y="1686"/>
                  </a:lnTo>
                  <a:lnTo>
                    <a:pt x="2277" y="1688"/>
                  </a:lnTo>
                  <a:lnTo>
                    <a:pt x="2281" y="1689"/>
                  </a:lnTo>
                  <a:lnTo>
                    <a:pt x="2286" y="1690"/>
                  </a:lnTo>
                  <a:lnTo>
                    <a:pt x="2290" y="1691"/>
                  </a:lnTo>
                  <a:lnTo>
                    <a:pt x="2294" y="1692"/>
                  </a:lnTo>
                  <a:lnTo>
                    <a:pt x="2298" y="1693"/>
                  </a:lnTo>
                  <a:lnTo>
                    <a:pt x="2302" y="1694"/>
                  </a:lnTo>
                  <a:lnTo>
                    <a:pt x="2305" y="1695"/>
                  </a:lnTo>
                  <a:lnTo>
                    <a:pt x="2309" y="1696"/>
                  </a:lnTo>
                  <a:lnTo>
                    <a:pt x="2314" y="1697"/>
                  </a:lnTo>
                  <a:lnTo>
                    <a:pt x="2318" y="1698"/>
                  </a:lnTo>
                  <a:lnTo>
                    <a:pt x="2322" y="1699"/>
                  </a:lnTo>
                  <a:lnTo>
                    <a:pt x="2326" y="1699"/>
                  </a:lnTo>
                  <a:lnTo>
                    <a:pt x="2329" y="1700"/>
                  </a:lnTo>
                  <a:lnTo>
                    <a:pt x="2333" y="1701"/>
                  </a:lnTo>
                  <a:lnTo>
                    <a:pt x="2337" y="1702"/>
                  </a:lnTo>
                  <a:lnTo>
                    <a:pt x="2341" y="1703"/>
                  </a:lnTo>
                  <a:lnTo>
                    <a:pt x="2346" y="1704"/>
                  </a:lnTo>
                  <a:lnTo>
                    <a:pt x="2350" y="1704"/>
                  </a:lnTo>
                  <a:lnTo>
                    <a:pt x="2353" y="1705"/>
                  </a:lnTo>
                  <a:lnTo>
                    <a:pt x="2357" y="1706"/>
                  </a:lnTo>
                  <a:lnTo>
                    <a:pt x="2361" y="1706"/>
                  </a:lnTo>
                  <a:lnTo>
                    <a:pt x="2365" y="1707"/>
                  </a:lnTo>
                  <a:lnTo>
                    <a:pt x="2369" y="1708"/>
                  </a:lnTo>
                  <a:lnTo>
                    <a:pt x="2374" y="1709"/>
                  </a:lnTo>
                  <a:lnTo>
                    <a:pt x="2377" y="1709"/>
                  </a:lnTo>
                  <a:lnTo>
                    <a:pt x="2381" y="1709"/>
                  </a:lnTo>
                  <a:lnTo>
                    <a:pt x="2385" y="1710"/>
                  </a:lnTo>
                </a:path>
              </a:pathLst>
            </a:custGeom>
            <a:solidFill>
              <a:srgbClr val="CECECE"/>
            </a:solidFill>
            <a:ln w="25400" cap="rnd">
              <a:solidFill>
                <a:srgbClr val="CECECE"/>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 name="Line 12"/>
            <p:cNvSpPr>
              <a:spLocks noChangeShapeType="1"/>
            </p:cNvSpPr>
            <p:nvPr/>
          </p:nvSpPr>
          <p:spPr bwMode="auto">
            <a:xfrm flipV="1">
              <a:off x="1548" y="1111"/>
              <a:ext cx="0" cy="174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9" name="Line 13"/>
            <p:cNvSpPr>
              <a:spLocks noChangeShapeType="1"/>
            </p:cNvSpPr>
            <p:nvPr/>
          </p:nvSpPr>
          <p:spPr bwMode="auto">
            <a:xfrm>
              <a:off x="360" y="2847"/>
              <a:ext cx="2378"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0" name="Line 14"/>
            <p:cNvSpPr>
              <a:spLocks noChangeShapeType="1"/>
            </p:cNvSpPr>
            <p:nvPr/>
          </p:nvSpPr>
          <p:spPr bwMode="auto">
            <a:xfrm flipV="1">
              <a:off x="755" y="2820"/>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1" name="Line 15"/>
            <p:cNvSpPr>
              <a:spLocks noChangeShapeType="1"/>
            </p:cNvSpPr>
            <p:nvPr/>
          </p:nvSpPr>
          <p:spPr bwMode="auto">
            <a:xfrm flipV="1">
              <a:off x="1152" y="2820"/>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2" name="Line 16"/>
            <p:cNvSpPr>
              <a:spLocks noChangeShapeType="1"/>
            </p:cNvSpPr>
            <p:nvPr/>
          </p:nvSpPr>
          <p:spPr bwMode="auto">
            <a:xfrm flipV="1">
              <a:off x="1947" y="2820"/>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3" name="Line 17"/>
            <p:cNvSpPr>
              <a:spLocks noChangeShapeType="1"/>
            </p:cNvSpPr>
            <p:nvPr/>
          </p:nvSpPr>
          <p:spPr bwMode="auto">
            <a:xfrm flipV="1">
              <a:off x="2344" y="2820"/>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Line 18"/>
            <p:cNvSpPr>
              <a:spLocks noChangeShapeType="1"/>
            </p:cNvSpPr>
            <p:nvPr/>
          </p:nvSpPr>
          <p:spPr bwMode="auto">
            <a:xfrm flipV="1">
              <a:off x="2727" y="2815"/>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Freeform 19"/>
            <p:cNvSpPr>
              <a:spLocks/>
            </p:cNvSpPr>
            <p:nvPr/>
          </p:nvSpPr>
          <p:spPr bwMode="auto">
            <a:xfrm>
              <a:off x="2032" y="2662"/>
              <a:ext cx="722" cy="167"/>
            </a:xfrm>
            <a:custGeom>
              <a:avLst/>
              <a:gdLst>
                <a:gd name="T0" fmla="*/ 22 w 722"/>
                <a:gd name="T1" fmla="*/ 166 h 167"/>
                <a:gd name="T2" fmla="*/ 47 w 722"/>
                <a:gd name="T3" fmla="*/ 166 h 167"/>
                <a:gd name="T4" fmla="*/ 72 w 722"/>
                <a:gd name="T5" fmla="*/ 166 h 167"/>
                <a:gd name="T6" fmla="*/ 98 w 722"/>
                <a:gd name="T7" fmla="*/ 166 h 167"/>
                <a:gd name="T8" fmla="*/ 122 w 722"/>
                <a:gd name="T9" fmla="*/ 166 h 167"/>
                <a:gd name="T10" fmla="*/ 148 w 722"/>
                <a:gd name="T11" fmla="*/ 166 h 167"/>
                <a:gd name="T12" fmla="*/ 173 w 722"/>
                <a:gd name="T13" fmla="*/ 166 h 167"/>
                <a:gd name="T14" fmla="*/ 198 w 722"/>
                <a:gd name="T15" fmla="*/ 166 h 167"/>
                <a:gd name="T16" fmla="*/ 223 w 722"/>
                <a:gd name="T17" fmla="*/ 166 h 167"/>
                <a:gd name="T18" fmla="*/ 249 w 722"/>
                <a:gd name="T19" fmla="*/ 166 h 167"/>
                <a:gd name="T20" fmla="*/ 274 w 722"/>
                <a:gd name="T21" fmla="*/ 166 h 167"/>
                <a:gd name="T22" fmla="*/ 299 w 722"/>
                <a:gd name="T23" fmla="*/ 166 h 167"/>
                <a:gd name="T24" fmla="*/ 324 w 722"/>
                <a:gd name="T25" fmla="*/ 166 h 167"/>
                <a:gd name="T26" fmla="*/ 350 w 722"/>
                <a:gd name="T27" fmla="*/ 166 h 167"/>
                <a:gd name="T28" fmla="*/ 375 w 722"/>
                <a:gd name="T29" fmla="*/ 0 h 167"/>
                <a:gd name="T30" fmla="*/ 400 w 722"/>
                <a:gd name="T31" fmla="*/ 23 h 167"/>
                <a:gd name="T32" fmla="*/ 425 w 722"/>
                <a:gd name="T33" fmla="*/ 43 h 167"/>
                <a:gd name="T34" fmla="*/ 451 w 722"/>
                <a:gd name="T35" fmla="*/ 61 h 167"/>
                <a:gd name="T36" fmla="*/ 476 w 722"/>
                <a:gd name="T37" fmla="*/ 76 h 167"/>
                <a:gd name="T38" fmla="*/ 501 w 722"/>
                <a:gd name="T39" fmla="*/ 90 h 167"/>
                <a:gd name="T40" fmla="*/ 526 w 722"/>
                <a:gd name="T41" fmla="*/ 103 h 167"/>
                <a:gd name="T42" fmla="*/ 551 w 722"/>
                <a:gd name="T43" fmla="*/ 112 h 167"/>
                <a:gd name="T44" fmla="*/ 577 w 722"/>
                <a:gd name="T45" fmla="*/ 121 h 167"/>
                <a:gd name="T46" fmla="*/ 602 w 722"/>
                <a:gd name="T47" fmla="*/ 128 h 167"/>
                <a:gd name="T48" fmla="*/ 627 w 722"/>
                <a:gd name="T49" fmla="*/ 135 h 167"/>
                <a:gd name="T50" fmla="*/ 652 w 722"/>
                <a:gd name="T51" fmla="*/ 141 h 167"/>
                <a:gd name="T52" fmla="*/ 677 w 722"/>
                <a:gd name="T53" fmla="*/ 145 h 167"/>
                <a:gd name="T54" fmla="*/ 703 w 722"/>
                <a:gd name="T55" fmla="*/ 150 h 167"/>
                <a:gd name="T56" fmla="*/ 717 w 722"/>
                <a:gd name="T57" fmla="*/ 166 h 167"/>
                <a:gd name="T58" fmla="*/ 692 w 722"/>
                <a:gd name="T59" fmla="*/ 166 h 167"/>
                <a:gd name="T60" fmla="*/ 666 w 722"/>
                <a:gd name="T61" fmla="*/ 166 h 167"/>
                <a:gd name="T62" fmla="*/ 641 w 722"/>
                <a:gd name="T63" fmla="*/ 166 h 167"/>
                <a:gd name="T64" fmla="*/ 616 w 722"/>
                <a:gd name="T65" fmla="*/ 166 h 167"/>
                <a:gd name="T66" fmla="*/ 591 w 722"/>
                <a:gd name="T67" fmla="*/ 166 h 167"/>
                <a:gd name="T68" fmla="*/ 566 w 722"/>
                <a:gd name="T69" fmla="*/ 166 h 167"/>
                <a:gd name="T70" fmla="*/ 541 w 722"/>
                <a:gd name="T71" fmla="*/ 166 h 167"/>
                <a:gd name="T72" fmla="*/ 515 w 722"/>
                <a:gd name="T73" fmla="*/ 166 h 167"/>
                <a:gd name="T74" fmla="*/ 490 w 722"/>
                <a:gd name="T75" fmla="*/ 166 h 167"/>
                <a:gd name="T76" fmla="*/ 465 w 722"/>
                <a:gd name="T77" fmla="*/ 166 h 167"/>
                <a:gd name="T78" fmla="*/ 440 w 722"/>
                <a:gd name="T79" fmla="*/ 166 h 167"/>
                <a:gd name="T80" fmla="*/ 414 w 722"/>
                <a:gd name="T81" fmla="*/ 166 h 167"/>
                <a:gd name="T82" fmla="*/ 389 w 722"/>
                <a:gd name="T83" fmla="*/ 166 h 167"/>
                <a:gd name="T84" fmla="*/ 364 w 722"/>
                <a:gd name="T85" fmla="*/ 166 h 167"/>
                <a:gd name="T86" fmla="*/ 339 w 722"/>
                <a:gd name="T87" fmla="*/ 166 h 167"/>
                <a:gd name="T88" fmla="*/ 313 w 722"/>
                <a:gd name="T89" fmla="*/ 166 h 167"/>
                <a:gd name="T90" fmla="*/ 289 w 722"/>
                <a:gd name="T91" fmla="*/ 166 h 167"/>
                <a:gd name="T92" fmla="*/ 263 w 722"/>
                <a:gd name="T93" fmla="*/ 166 h 167"/>
                <a:gd name="T94" fmla="*/ 238 w 722"/>
                <a:gd name="T95" fmla="*/ 166 h 167"/>
                <a:gd name="T96" fmla="*/ 213 w 722"/>
                <a:gd name="T97" fmla="*/ 166 h 167"/>
                <a:gd name="T98" fmla="*/ 187 w 722"/>
                <a:gd name="T99" fmla="*/ 166 h 167"/>
                <a:gd name="T100" fmla="*/ 162 w 722"/>
                <a:gd name="T101" fmla="*/ 166 h 167"/>
                <a:gd name="T102" fmla="*/ 137 w 722"/>
                <a:gd name="T103" fmla="*/ 166 h 167"/>
                <a:gd name="T104" fmla="*/ 111 w 722"/>
                <a:gd name="T105" fmla="*/ 166 h 167"/>
                <a:gd name="T106" fmla="*/ 87 w 722"/>
                <a:gd name="T107" fmla="*/ 166 h 167"/>
                <a:gd name="T108" fmla="*/ 61 w 722"/>
                <a:gd name="T109" fmla="*/ 166 h 167"/>
                <a:gd name="T110" fmla="*/ 36 w 722"/>
                <a:gd name="T111" fmla="*/ 166 h 167"/>
                <a:gd name="T112" fmla="*/ 11 w 722"/>
                <a:gd name="T113" fmla="*/ 166 h 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167"/>
                <a:gd name="T173" fmla="*/ 722 w 722"/>
                <a:gd name="T174" fmla="*/ 167 h 1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167">
                  <a:moveTo>
                    <a:pt x="0" y="166"/>
                  </a:moveTo>
                  <a:lnTo>
                    <a:pt x="4" y="166"/>
                  </a:lnTo>
                  <a:lnTo>
                    <a:pt x="7" y="166"/>
                  </a:lnTo>
                  <a:lnTo>
                    <a:pt x="11" y="166"/>
                  </a:lnTo>
                  <a:lnTo>
                    <a:pt x="15" y="166"/>
                  </a:lnTo>
                  <a:lnTo>
                    <a:pt x="18" y="166"/>
                  </a:lnTo>
                  <a:lnTo>
                    <a:pt x="22" y="166"/>
                  </a:lnTo>
                  <a:lnTo>
                    <a:pt x="26" y="166"/>
                  </a:lnTo>
                  <a:lnTo>
                    <a:pt x="29" y="166"/>
                  </a:lnTo>
                  <a:lnTo>
                    <a:pt x="32" y="166"/>
                  </a:lnTo>
                  <a:lnTo>
                    <a:pt x="36" y="166"/>
                  </a:lnTo>
                  <a:lnTo>
                    <a:pt x="39" y="166"/>
                  </a:lnTo>
                  <a:lnTo>
                    <a:pt x="43" y="166"/>
                  </a:lnTo>
                  <a:lnTo>
                    <a:pt x="47" y="166"/>
                  </a:lnTo>
                  <a:lnTo>
                    <a:pt x="50" y="166"/>
                  </a:lnTo>
                  <a:lnTo>
                    <a:pt x="54" y="166"/>
                  </a:lnTo>
                  <a:lnTo>
                    <a:pt x="58" y="166"/>
                  </a:lnTo>
                  <a:lnTo>
                    <a:pt x="61" y="166"/>
                  </a:lnTo>
                  <a:lnTo>
                    <a:pt x="65" y="166"/>
                  </a:lnTo>
                  <a:lnTo>
                    <a:pt x="69" y="166"/>
                  </a:lnTo>
                  <a:lnTo>
                    <a:pt x="72" y="166"/>
                  </a:lnTo>
                  <a:lnTo>
                    <a:pt x="76" y="166"/>
                  </a:lnTo>
                  <a:lnTo>
                    <a:pt x="80" y="166"/>
                  </a:lnTo>
                  <a:lnTo>
                    <a:pt x="83" y="166"/>
                  </a:lnTo>
                  <a:lnTo>
                    <a:pt x="87" y="166"/>
                  </a:lnTo>
                  <a:lnTo>
                    <a:pt x="90" y="166"/>
                  </a:lnTo>
                  <a:lnTo>
                    <a:pt x="94" y="166"/>
                  </a:lnTo>
                  <a:lnTo>
                    <a:pt x="98" y="166"/>
                  </a:lnTo>
                  <a:lnTo>
                    <a:pt x="101" y="166"/>
                  </a:lnTo>
                  <a:lnTo>
                    <a:pt x="104" y="166"/>
                  </a:lnTo>
                  <a:lnTo>
                    <a:pt x="108" y="166"/>
                  </a:lnTo>
                  <a:lnTo>
                    <a:pt x="111" y="166"/>
                  </a:lnTo>
                  <a:lnTo>
                    <a:pt x="115" y="166"/>
                  </a:lnTo>
                  <a:lnTo>
                    <a:pt x="119" y="166"/>
                  </a:lnTo>
                  <a:lnTo>
                    <a:pt x="122" y="166"/>
                  </a:lnTo>
                  <a:lnTo>
                    <a:pt x="126" y="166"/>
                  </a:lnTo>
                  <a:lnTo>
                    <a:pt x="130" y="166"/>
                  </a:lnTo>
                  <a:lnTo>
                    <a:pt x="133" y="166"/>
                  </a:lnTo>
                  <a:lnTo>
                    <a:pt x="137" y="166"/>
                  </a:lnTo>
                  <a:lnTo>
                    <a:pt x="141" y="166"/>
                  </a:lnTo>
                  <a:lnTo>
                    <a:pt x="144" y="166"/>
                  </a:lnTo>
                  <a:lnTo>
                    <a:pt x="148" y="166"/>
                  </a:lnTo>
                  <a:lnTo>
                    <a:pt x="152" y="166"/>
                  </a:lnTo>
                  <a:lnTo>
                    <a:pt x="155" y="166"/>
                  </a:lnTo>
                  <a:lnTo>
                    <a:pt x="158" y="166"/>
                  </a:lnTo>
                  <a:lnTo>
                    <a:pt x="162" y="166"/>
                  </a:lnTo>
                  <a:lnTo>
                    <a:pt x="165" y="166"/>
                  </a:lnTo>
                  <a:lnTo>
                    <a:pt x="169" y="166"/>
                  </a:lnTo>
                  <a:lnTo>
                    <a:pt x="173" y="166"/>
                  </a:lnTo>
                  <a:lnTo>
                    <a:pt x="176" y="166"/>
                  </a:lnTo>
                  <a:lnTo>
                    <a:pt x="180" y="166"/>
                  </a:lnTo>
                  <a:lnTo>
                    <a:pt x="184" y="166"/>
                  </a:lnTo>
                  <a:lnTo>
                    <a:pt x="187" y="166"/>
                  </a:lnTo>
                  <a:lnTo>
                    <a:pt x="191" y="166"/>
                  </a:lnTo>
                  <a:lnTo>
                    <a:pt x="195" y="166"/>
                  </a:lnTo>
                  <a:lnTo>
                    <a:pt x="198" y="166"/>
                  </a:lnTo>
                  <a:lnTo>
                    <a:pt x="202" y="166"/>
                  </a:lnTo>
                  <a:lnTo>
                    <a:pt x="206" y="166"/>
                  </a:lnTo>
                  <a:lnTo>
                    <a:pt x="209" y="166"/>
                  </a:lnTo>
                  <a:lnTo>
                    <a:pt x="213" y="166"/>
                  </a:lnTo>
                  <a:lnTo>
                    <a:pt x="217" y="166"/>
                  </a:lnTo>
                  <a:lnTo>
                    <a:pt x="219" y="166"/>
                  </a:lnTo>
                  <a:lnTo>
                    <a:pt x="223" y="166"/>
                  </a:lnTo>
                  <a:lnTo>
                    <a:pt x="227" y="166"/>
                  </a:lnTo>
                  <a:lnTo>
                    <a:pt x="230" y="166"/>
                  </a:lnTo>
                  <a:lnTo>
                    <a:pt x="234" y="166"/>
                  </a:lnTo>
                  <a:lnTo>
                    <a:pt x="238" y="166"/>
                  </a:lnTo>
                  <a:lnTo>
                    <a:pt x="241" y="166"/>
                  </a:lnTo>
                  <a:lnTo>
                    <a:pt x="245" y="166"/>
                  </a:lnTo>
                  <a:lnTo>
                    <a:pt x="249" y="166"/>
                  </a:lnTo>
                  <a:lnTo>
                    <a:pt x="252" y="166"/>
                  </a:lnTo>
                  <a:lnTo>
                    <a:pt x="256" y="166"/>
                  </a:lnTo>
                  <a:lnTo>
                    <a:pt x="260" y="166"/>
                  </a:lnTo>
                  <a:lnTo>
                    <a:pt x="263" y="166"/>
                  </a:lnTo>
                  <a:lnTo>
                    <a:pt x="267" y="166"/>
                  </a:lnTo>
                  <a:lnTo>
                    <a:pt x="270" y="166"/>
                  </a:lnTo>
                  <a:lnTo>
                    <a:pt x="274" y="166"/>
                  </a:lnTo>
                  <a:lnTo>
                    <a:pt x="278" y="166"/>
                  </a:lnTo>
                  <a:lnTo>
                    <a:pt x="281" y="166"/>
                  </a:lnTo>
                  <a:lnTo>
                    <a:pt x="285" y="166"/>
                  </a:lnTo>
                  <a:lnTo>
                    <a:pt x="289" y="166"/>
                  </a:lnTo>
                  <a:lnTo>
                    <a:pt x="292" y="166"/>
                  </a:lnTo>
                  <a:lnTo>
                    <a:pt x="295" y="166"/>
                  </a:lnTo>
                  <a:lnTo>
                    <a:pt x="299" y="166"/>
                  </a:lnTo>
                  <a:lnTo>
                    <a:pt x="302" y="166"/>
                  </a:lnTo>
                  <a:lnTo>
                    <a:pt x="306" y="166"/>
                  </a:lnTo>
                  <a:lnTo>
                    <a:pt x="310" y="166"/>
                  </a:lnTo>
                  <a:lnTo>
                    <a:pt x="313" y="166"/>
                  </a:lnTo>
                  <a:lnTo>
                    <a:pt x="317" y="166"/>
                  </a:lnTo>
                  <a:lnTo>
                    <a:pt x="321" y="166"/>
                  </a:lnTo>
                  <a:lnTo>
                    <a:pt x="324" y="166"/>
                  </a:lnTo>
                  <a:lnTo>
                    <a:pt x="328" y="166"/>
                  </a:lnTo>
                  <a:lnTo>
                    <a:pt x="332" y="166"/>
                  </a:lnTo>
                  <a:lnTo>
                    <a:pt x="335" y="166"/>
                  </a:lnTo>
                  <a:lnTo>
                    <a:pt x="339" y="166"/>
                  </a:lnTo>
                  <a:lnTo>
                    <a:pt x="343" y="166"/>
                  </a:lnTo>
                  <a:lnTo>
                    <a:pt x="346" y="166"/>
                  </a:lnTo>
                  <a:lnTo>
                    <a:pt x="350" y="166"/>
                  </a:lnTo>
                  <a:lnTo>
                    <a:pt x="353" y="166"/>
                  </a:lnTo>
                  <a:lnTo>
                    <a:pt x="356" y="166"/>
                  </a:lnTo>
                  <a:lnTo>
                    <a:pt x="360" y="166"/>
                  </a:lnTo>
                  <a:lnTo>
                    <a:pt x="364" y="166"/>
                  </a:lnTo>
                  <a:lnTo>
                    <a:pt x="367" y="166"/>
                  </a:lnTo>
                  <a:lnTo>
                    <a:pt x="371" y="166"/>
                  </a:lnTo>
                  <a:lnTo>
                    <a:pt x="375" y="0"/>
                  </a:lnTo>
                  <a:lnTo>
                    <a:pt x="378" y="3"/>
                  </a:lnTo>
                  <a:lnTo>
                    <a:pt x="382" y="7"/>
                  </a:lnTo>
                  <a:lnTo>
                    <a:pt x="386" y="10"/>
                  </a:lnTo>
                  <a:lnTo>
                    <a:pt x="389" y="14"/>
                  </a:lnTo>
                  <a:lnTo>
                    <a:pt x="393" y="16"/>
                  </a:lnTo>
                  <a:lnTo>
                    <a:pt x="397" y="20"/>
                  </a:lnTo>
                  <a:lnTo>
                    <a:pt x="400" y="23"/>
                  </a:lnTo>
                  <a:lnTo>
                    <a:pt x="404" y="25"/>
                  </a:lnTo>
                  <a:lnTo>
                    <a:pt x="408" y="29"/>
                  </a:lnTo>
                  <a:lnTo>
                    <a:pt x="410" y="31"/>
                  </a:lnTo>
                  <a:lnTo>
                    <a:pt x="414" y="35"/>
                  </a:lnTo>
                  <a:lnTo>
                    <a:pt x="418" y="37"/>
                  </a:lnTo>
                  <a:lnTo>
                    <a:pt x="421" y="39"/>
                  </a:lnTo>
                  <a:lnTo>
                    <a:pt x="425" y="43"/>
                  </a:lnTo>
                  <a:lnTo>
                    <a:pt x="429" y="45"/>
                  </a:lnTo>
                  <a:lnTo>
                    <a:pt x="432" y="48"/>
                  </a:lnTo>
                  <a:lnTo>
                    <a:pt x="436" y="51"/>
                  </a:lnTo>
                  <a:lnTo>
                    <a:pt x="440" y="53"/>
                  </a:lnTo>
                  <a:lnTo>
                    <a:pt x="443" y="55"/>
                  </a:lnTo>
                  <a:lnTo>
                    <a:pt x="447" y="58"/>
                  </a:lnTo>
                  <a:lnTo>
                    <a:pt x="451" y="61"/>
                  </a:lnTo>
                  <a:lnTo>
                    <a:pt x="454" y="62"/>
                  </a:lnTo>
                  <a:lnTo>
                    <a:pt x="458" y="65"/>
                  </a:lnTo>
                  <a:lnTo>
                    <a:pt x="461" y="68"/>
                  </a:lnTo>
                  <a:lnTo>
                    <a:pt x="465" y="69"/>
                  </a:lnTo>
                  <a:lnTo>
                    <a:pt x="469" y="71"/>
                  </a:lnTo>
                  <a:lnTo>
                    <a:pt x="472" y="74"/>
                  </a:lnTo>
                  <a:lnTo>
                    <a:pt x="476" y="76"/>
                  </a:lnTo>
                  <a:lnTo>
                    <a:pt x="479" y="78"/>
                  </a:lnTo>
                  <a:lnTo>
                    <a:pt x="482" y="81"/>
                  </a:lnTo>
                  <a:lnTo>
                    <a:pt x="486" y="82"/>
                  </a:lnTo>
                  <a:lnTo>
                    <a:pt x="490" y="84"/>
                  </a:lnTo>
                  <a:lnTo>
                    <a:pt x="493" y="86"/>
                  </a:lnTo>
                  <a:lnTo>
                    <a:pt x="497" y="88"/>
                  </a:lnTo>
                  <a:lnTo>
                    <a:pt x="501" y="90"/>
                  </a:lnTo>
                  <a:lnTo>
                    <a:pt x="504" y="92"/>
                  </a:lnTo>
                  <a:lnTo>
                    <a:pt x="508" y="93"/>
                  </a:lnTo>
                  <a:lnTo>
                    <a:pt x="512" y="96"/>
                  </a:lnTo>
                  <a:lnTo>
                    <a:pt x="515" y="97"/>
                  </a:lnTo>
                  <a:lnTo>
                    <a:pt x="519" y="99"/>
                  </a:lnTo>
                  <a:lnTo>
                    <a:pt x="523" y="100"/>
                  </a:lnTo>
                  <a:lnTo>
                    <a:pt x="526" y="103"/>
                  </a:lnTo>
                  <a:lnTo>
                    <a:pt x="530" y="104"/>
                  </a:lnTo>
                  <a:lnTo>
                    <a:pt x="534" y="105"/>
                  </a:lnTo>
                  <a:lnTo>
                    <a:pt x="537" y="107"/>
                  </a:lnTo>
                  <a:lnTo>
                    <a:pt x="541" y="107"/>
                  </a:lnTo>
                  <a:lnTo>
                    <a:pt x="545" y="110"/>
                  </a:lnTo>
                  <a:lnTo>
                    <a:pt x="547" y="111"/>
                  </a:lnTo>
                  <a:lnTo>
                    <a:pt x="551" y="112"/>
                  </a:lnTo>
                  <a:lnTo>
                    <a:pt x="555" y="113"/>
                  </a:lnTo>
                  <a:lnTo>
                    <a:pt x="558" y="115"/>
                  </a:lnTo>
                  <a:lnTo>
                    <a:pt x="562" y="116"/>
                  </a:lnTo>
                  <a:lnTo>
                    <a:pt x="566" y="118"/>
                  </a:lnTo>
                  <a:lnTo>
                    <a:pt x="569" y="119"/>
                  </a:lnTo>
                  <a:lnTo>
                    <a:pt x="573" y="120"/>
                  </a:lnTo>
                  <a:lnTo>
                    <a:pt x="577" y="121"/>
                  </a:lnTo>
                  <a:lnTo>
                    <a:pt x="580" y="122"/>
                  </a:lnTo>
                  <a:lnTo>
                    <a:pt x="584" y="123"/>
                  </a:lnTo>
                  <a:lnTo>
                    <a:pt x="588" y="125"/>
                  </a:lnTo>
                  <a:lnTo>
                    <a:pt x="591" y="126"/>
                  </a:lnTo>
                  <a:lnTo>
                    <a:pt x="595" y="127"/>
                  </a:lnTo>
                  <a:lnTo>
                    <a:pt x="599" y="128"/>
                  </a:lnTo>
                  <a:lnTo>
                    <a:pt x="602" y="128"/>
                  </a:lnTo>
                  <a:lnTo>
                    <a:pt x="605" y="129"/>
                  </a:lnTo>
                  <a:lnTo>
                    <a:pt x="609" y="130"/>
                  </a:lnTo>
                  <a:lnTo>
                    <a:pt x="612" y="131"/>
                  </a:lnTo>
                  <a:lnTo>
                    <a:pt x="616" y="133"/>
                  </a:lnTo>
                  <a:lnTo>
                    <a:pt x="620" y="134"/>
                  </a:lnTo>
                  <a:lnTo>
                    <a:pt x="623" y="135"/>
                  </a:lnTo>
                  <a:lnTo>
                    <a:pt x="627" y="135"/>
                  </a:lnTo>
                  <a:lnTo>
                    <a:pt x="631" y="136"/>
                  </a:lnTo>
                  <a:lnTo>
                    <a:pt x="634" y="137"/>
                  </a:lnTo>
                  <a:lnTo>
                    <a:pt x="638" y="137"/>
                  </a:lnTo>
                  <a:lnTo>
                    <a:pt x="641" y="138"/>
                  </a:lnTo>
                  <a:lnTo>
                    <a:pt x="645" y="139"/>
                  </a:lnTo>
                  <a:lnTo>
                    <a:pt x="649" y="139"/>
                  </a:lnTo>
                  <a:lnTo>
                    <a:pt x="652" y="141"/>
                  </a:lnTo>
                  <a:lnTo>
                    <a:pt x="656" y="142"/>
                  </a:lnTo>
                  <a:lnTo>
                    <a:pt x="660" y="142"/>
                  </a:lnTo>
                  <a:lnTo>
                    <a:pt x="663" y="143"/>
                  </a:lnTo>
                  <a:lnTo>
                    <a:pt x="666" y="143"/>
                  </a:lnTo>
                  <a:lnTo>
                    <a:pt x="670" y="144"/>
                  </a:lnTo>
                  <a:lnTo>
                    <a:pt x="673" y="145"/>
                  </a:lnTo>
                  <a:lnTo>
                    <a:pt x="677" y="145"/>
                  </a:lnTo>
                  <a:lnTo>
                    <a:pt x="681" y="146"/>
                  </a:lnTo>
                  <a:lnTo>
                    <a:pt x="684" y="146"/>
                  </a:lnTo>
                  <a:lnTo>
                    <a:pt x="688" y="148"/>
                  </a:lnTo>
                  <a:lnTo>
                    <a:pt x="692" y="148"/>
                  </a:lnTo>
                  <a:lnTo>
                    <a:pt x="695" y="149"/>
                  </a:lnTo>
                  <a:lnTo>
                    <a:pt x="699" y="149"/>
                  </a:lnTo>
                  <a:lnTo>
                    <a:pt x="703" y="150"/>
                  </a:lnTo>
                  <a:lnTo>
                    <a:pt x="706" y="150"/>
                  </a:lnTo>
                  <a:lnTo>
                    <a:pt x="710" y="150"/>
                  </a:lnTo>
                  <a:lnTo>
                    <a:pt x="714" y="151"/>
                  </a:lnTo>
                  <a:lnTo>
                    <a:pt x="717" y="151"/>
                  </a:lnTo>
                  <a:lnTo>
                    <a:pt x="721" y="152"/>
                  </a:lnTo>
                  <a:lnTo>
                    <a:pt x="721" y="166"/>
                  </a:lnTo>
                  <a:lnTo>
                    <a:pt x="717" y="166"/>
                  </a:lnTo>
                  <a:lnTo>
                    <a:pt x="714" y="166"/>
                  </a:lnTo>
                  <a:lnTo>
                    <a:pt x="710" y="166"/>
                  </a:lnTo>
                  <a:lnTo>
                    <a:pt x="706" y="166"/>
                  </a:lnTo>
                  <a:lnTo>
                    <a:pt x="703" y="166"/>
                  </a:lnTo>
                  <a:lnTo>
                    <a:pt x="699" y="166"/>
                  </a:lnTo>
                  <a:lnTo>
                    <a:pt x="695" y="166"/>
                  </a:lnTo>
                  <a:lnTo>
                    <a:pt x="692" y="166"/>
                  </a:lnTo>
                  <a:lnTo>
                    <a:pt x="688" y="166"/>
                  </a:lnTo>
                  <a:lnTo>
                    <a:pt x="684" y="166"/>
                  </a:lnTo>
                  <a:lnTo>
                    <a:pt x="681" y="166"/>
                  </a:lnTo>
                  <a:lnTo>
                    <a:pt x="677" y="166"/>
                  </a:lnTo>
                  <a:lnTo>
                    <a:pt x="673" y="166"/>
                  </a:lnTo>
                  <a:lnTo>
                    <a:pt x="670" y="166"/>
                  </a:lnTo>
                  <a:lnTo>
                    <a:pt x="666" y="166"/>
                  </a:lnTo>
                  <a:lnTo>
                    <a:pt x="663" y="166"/>
                  </a:lnTo>
                  <a:lnTo>
                    <a:pt x="660" y="166"/>
                  </a:lnTo>
                  <a:lnTo>
                    <a:pt x="656" y="166"/>
                  </a:lnTo>
                  <a:lnTo>
                    <a:pt x="652" y="166"/>
                  </a:lnTo>
                  <a:lnTo>
                    <a:pt x="649" y="166"/>
                  </a:lnTo>
                  <a:lnTo>
                    <a:pt x="645" y="166"/>
                  </a:lnTo>
                  <a:lnTo>
                    <a:pt x="641" y="166"/>
                  </a:lnTo>
                  <a:lnTo>
                    <a:pt x="638" y="166"/>
                  </a:lnTo>
                  <a:lnTo>
                    <a:pt x="634" y="166"/>
                  </a:lnTo>
                  <a:lnTo>
                    <a:pt x="631" y="166"/>
                  </a:lnTo>
                  <a:lnTo>
                    <a:pt x="627" y="166"/>
                  </a:lnTo>
                  <a:lnTo>
                    <a:pt x="623" y="166"/>
                  </a:lnTo>
                  <a:lnTo>
                    <a:pt x="620" y="166"/>
                  </a:lnTo>
                  <a:lnTo>
                    <a:pt x="616" y="166"/>
                  </a:lnTo>
                  <a:lnTo>
                    <a:pt x="612" y="166"/>
                  </a:lnTo>
                  <a:lnTo>
                    <a:pt x="609" y="166"/>
                  </a:lnTo>
                  <a:lnTo>
                    <a:pt x="605" y="166"/>
                  </a:lnTo>
                  <a:lnTo>
                    <a:pt x="602" y="166"/>
                  </a:lnTo>
                  <a:lnTo>
                    <a:pt x="599" y="166"/>
                  </a:lnTo>
                  <a:lnTo>
                    <a:pt x="595" y="166"/>
                  </a:lnTo>
                  <a:lnTo>
                    <a:pt x="591" y="166"/>
                  </a:lnTo>
                  <a:lnTo>
                    <a:pt x="588" y="166"/>
                  </a:lnTo>
                  <a:lnTo>
                    <a:pt x="584" y="166"/>
                  </a:lnTo>
                  <a:lnTo>
                    <a:pt x="580" y="166"/>
                  </a:lnTo>
                  <a:lnTo>
                    <a:pt x="577" y="166"/>
                  </a:lnTo>
                  <a:lnTo>
                    <a:pt x="573" y="166"/>
                  </a:lnTo>
                  <a:lnTo>
                    <a:pt x="569" y="166"/>
                  </a:lnTo>
                  <a:lnTo>
                    <a:pt x="566" y="166"/>
                  </a:lnTo>
                  <a:lnTo>
                    <a:pt x="562" y="166"/>
                  </a:lnTo>
                  <a:lnTo>
                    <a:pt x="558" y="166"/>
                  </a:lnTo>
                  <a:lnTo>
                    <a:pt x="555" y="166"/>
                  </a:lnTo>
                  <a:lnTo>
                    <a:pt x="551" y="166"/>
                  </a:lnTo>
                  <a:lnTo>
                    <a:pt x="547" y="166"/>
                  </a:lnTo>
                  <a:lnTo>
                    <a:pt x="545" y="166"/>
                  </a:lnTo>
                  <a:lnTo>
                    <a:pt x="541" y="166"/>
                  </a:lnTo>
                  <a:lnTo>
                    <a:pt x="537" y="166"/>
                  </a:lnTo>
                  <a:lnTo>
                    <a:pt x="534" y="166"/>
                  </a:lnTo>
                  <a:lnTo>
                    <a:pt x="530" y="166"/>
                  </a:lnTo>
                  <a:lnTo>
                    <a:pt x="526" y="166"/>
                  </a:lnTo>
                  <a:lnTo>
                    <a:pt x="523" y="166"/>
                  </a:lnTo>
                  <a:lnTo>
                    <a:pt x="519" y="166"/>
                  </a:lnTo>
                  <a:lnTo>
                    <a:pt x="515" y="166"/>
                  </a:lnTo>
                  <a:lnTo>
                    <a:pt x="512" y="166"/>
                  </a:lnTo>
                  <a:lnTo>
                    <a:pt x="508" y="166"/>
                  </a:lnTo>
                  <a:lnTo>
                    <a:pt x="504" y="166"/>
                  </a:lnTo>
                  <a:lnTo>
                    <a:pt x="501" y="166"/>
                  </a:lnTo>
                  <a:lnTo>
                    <a:pt x="497" y="166"/>
                  </a:lnTo>
                  <a:lnTo>
                    <a:pt x="493" y="166"/>
                  </a:lnTo>
                  <a:lnTo>
                    <a:pt x="490" y="166"/>
                  </a:lnTo>
                  <a:lnTo>
                    <a:pt x="486" y="166"/>
                  </a:lnTo>
                  <a:lnTo>
                    <a:pt x="482" y="166"/>
                  </a:lnTo>
                  <a:lnTo>
                    <a:pt x="479" y="166"/>
                  </a:lnTo>
                  <a:lnTo>
                    <a:pt x="476" y="166"/>
                  </a:lnTo>
                  <a:lnTo>
                    <a:pt x="472" y="166"/>
                  </a:lnTo>
                  <a:lnTo>
                    <a:pt x="469" y="166"/>
                  </a:lnTo>
                  <a:lnTo>
                    <a:pt x="465" y="166"/>
                  </a:lnTo>
                  <a:lnTo>
                    <a:pt x="461" y="166"/>
                  </a:lnTo>
                  <a:lnTo>
                    <a:pt x="458" y="166"/>
                  </a:lnTo>
                  <a:lnTo>
                    <a:pt x="454" y="166"/>
                  </a:lnTo>
                  <a:lnTo>
                    <a:pt x="451" y="166"/>
                  </a:lnTo>
                  <a:lnTo>
                    <a:pt x="447" y="166"/>
                  </a:lnTo>
                  <a:lnTo>
                    <a:pt x="443" y="166"/>
                  </a:lnTo>
                  <a:lnTo>
                    <a:pt x="440" y="166"/>
                  </a:lnTo>
                  <a:lnTo>
                    <a:pt x="436" y="166"/>
                  </a:lnTo>
                  <a:lnTo>
                    <a:pt x="432" y="166"/>
                  </a:lnTo>
                  <a:lnTo>
                    <a:pt x="429" y="166"/>
                  </a:lnTo>
                  <a:lnTo>
                    <a:pt x="425" y="166"/>
                  </a:lnTo>
                  <a:lnTo>
                    <a:pt x="421" y="166"/>
                  </a:lnTo>
                  <a:lnTo>
                    <a:pt x="418" y="166"/>
                  </a:lnTo>
                  <a:lnTo>
                    <a:pt x="414" y="166"/>
                  </a:lnTo>
                  <a:lnTo>
                    <a:pt x="410" y="166"/>
                  </a:lnTo>
                  <a:lnTo>
                    <a:pt x="408" y="166"/>
                  </a:lnTo>
                  <a:lnTo>
                    <a:pt x="404" y="166"/>
                  </a:lnTo>
                  <a:lnTo>
                    <a:pt x="400" y="166"/>
                  </a:lnTo>
                  <a:lnTo>
                    <a:pt x="397" y="166"/>
                  </a:lnTo>
                  <a:lnTo>
                    <a:pt x="393" y="166"/>
                  </a:lnTo>
                  <a:lnTo>
                    <a:pt x="389" y="166"/>
                  </a:lnTo>
                  <a:lnTo>
                    <a:pt x="386" y="166"/>
                  </a:lnTo>
                  <a:lnTo>
                    <a:pt x="382" y="166"/>
                  </a:lnTo>
                  <a:lnTo>
                    <a:pt x="378" y="166"/>
                  </a:lnTo>
                  <a:lnTo>
                    <a:pt x="375" y="166"/>
                  </a:lnTo>
                  <a:lnTo>
                    <a:pt x="371" y="166"/>
                  </a:lnTo>
                  <a:lnTo>
                    <a:pt x="367" y="166"/>
                  </a:lnTo>
                  <a:lnTo>
                    <a:pt x="364" y="166"/>
                  </a:lnTo>
                  <a:lnTo>
                    <a:pt x="360" y="166"/>
                  </a:lnTo>
                  <a:lnTo>
                    <a:pt x="356" y="166"/>
                  </a:lnTo>
                  <a:lnTo>
                    <a:pt x="353" y="166"/>
                  </a:lnTo>
                  <a:lnTo>
                    <a:pt x="350" y="166"/>
                  </a:lnTo>
                  <a:lnTo>
                    <a:pt x="346" y="166"/>
                  </a:lnTo>
                  <a:lnTo>
                    <a:pt x="343" y="166"/>
                  </a:lnTo>
                  <a:lnTo>
                    <a:pt x="339" y="166"/>
                  </a:lnTo>
                  <a:lnTo>
                    <a:pt x="335" y="166"/>
                  </a:lnTo>
                  <a:lnTo>
                    <a:pt x="332" y="166"/>
                  </a:lnTo>
                  <a:lnTo>
                    <a:pt x="328" y="166"/>
                  </a:lnTo>
                  <a:lnTo>
                    <a:pt x="324" y="166"/>
                  </a:lnTo>
                  <a:lnTo>
                    <a:pt x="321" y="166"/>
                  </a:lnTo>
                  <a:lnTo>
                    <a:pt x="317" y="166"/>
                  </a:lnTo>
                  <a:lnTo>
                    <a:pt x="313" y="166"/>
                  </a:lnTo>
                  <a:lnTo>
                    <a:pt x="310" y="166"/>
                  </a:lnTo>
                  <a:lnTo>
                    <a:pt x="306" y="166"/>
                  </a:lnTo>
                  <a:lnTo>
                    <a:pt x="302" y="166"/>
                  </a:lnTo>
                  <a:lnTo>
                    <a:pt x="299" y="166"/>
                  </a:lnTo>
                  <a:lnTo>
                    <a:pt x="295" y="166"/>
                  </a:lnTo>
                  <a:lnTo>
                    <a:pt x="292" y="166"/>
                  </a:lnTo>
                  <a:lnTo>
                    <a:pt x="289" y="166"/>
                  </a:lnTo>
                  <a:lnTo>
                    <a:pt x="285" y="166"/>
                  </a:lnTo>
                  <a:lnTo>
                    <a:pt x="281" y="166"/>
                  </a:lnTo>
                  <a:lnTo>
                    <a:pt x="278" y="166"/>
                  </a:lnTo>
                  <a:lnTo>
                    <a:pt x="274" y="166"/>
                  </a:lnTo>
                  <a:lnTo>
                    <a:pt x="270" y="166"/>
                  </a:lnTo>
                  <a:lnTo>
                    <a:pt x="267" y="166"/>
                  </a:lnTo>
                  <a:lnTo>
                    <a:pt x="263" y="166"/>
                  </a:lnTo>
                  <a:lnTo>
                    <a:pt x="260" y="166"/>
                  </a:lnTo>
                  <a:lnTo>
                    <a:pt x="256" y="166"/>
                  </a:lnTo>
                  <a:lnTo>
                    <a:pt x="252" y="166"/>
                  </a:lnTo>
                  <a:lnTo>
                    <a:pt x="249" y="166"/>
                  </a:lnTo>
                  <a:lnTo>
                    <a:pt x="245" y="166"/>
                  </a:lnTo>
                  <a:lnTo>
                    <a:pt x="241" y="166"/>
                  </a:lnTo>
                  <a:lnTo>
                    <a:pt x="238" y="166"/>
                  </a:lnTo>
                  <a:lnTo>
                    <a:pt x="234" y="166"/>
                  </a:lnTo>
                  <a:lnTo>
                    <a:pt x="230" y="166"/>
                  </a:lnTo>
                  <a:lnTo>
                    <a:pt x="227" y="166"/>
                  </a:lnTo>
                  <a:lnTo>
                    <a:pt x="223" y="166"/>
                  </a:lnTo>
                  <a:lnTo>
                    <a:pt x="219" y="166"/>
                  </a:lnTo>
                  <a:lnTo>
                    <a:pt x="217" y="166"/>
                  </a:lnTo>
                  <a:lnTo>
                    <a:pt x="213" y="166"/>
                  </a:lnTo>
                  <a:lnTo>
                    <a:pt x="209" y="166"/>
                  </a:lnTo>
                  <a:lnTo>
                    <a:pt x="206" y="166"/>
                  </a:lnTo>
                  <a:lnTo>
                    <a:pt x="202" y="166"/>
                  </a:lnTo>
                  <a:lnTo>
                    <a:pt x="198" y="166"/>
                  </a:lnTo>
                  <a:lnTo>
                    <a:pt x="195" y="166"/>
                  </a:lnTo>
                  <a:lnTo>
                    <a:pt x="191" y="166"/>
                  </a:lnTo>
                  <a:lnTo>
                    <a:pt x="187" y="166"/>
                  </a:lnTo>
                  <a:lnTo>
                    <a:pt x="184" y="166"/>
                  </a:lnTo>
                  <a:lnTo>
                    <a:pt x="180" y="166"/>
                  </a:lnTo>
                  <a:lnTo>
                    <a:pt x="176" y="166"/>
                  </a:lnTo>
                  <a:lnTo>
                    <a:pt x="173" y="166"/>
                  </a:lnTo>
                  <a:lnTo>
                    <a:pt x="169" y="166"/>
                  </a:lnTo>
                  <a:lnTo>
                    <a:pt x="165" y="166"/>
                  </a:lnTo>
                  <a:lnTo>
                    <a:pt x="162" y="166"/>
                  </a:lnTo>
                  <a:lnTo>
                    <a:pt x="158" y="166"/>
                  </a:lnTo>
                  <a:lnTo>
                    <a:pt x="155" y="166"/>
                  </a:lnTo>
                  <a:lnTo>
                    <a:pt x="152" y="166"/>
                  </a:lnTo>
                  <a:lnTo>
                    <a:pt x="148" y="166"/>
                  </a:lnTo>
                  <a:lnTo>
                    <a:pt x="144" y="166"/>
                  </a:lnTo>
                  <a:lnTo>
                    <a:pt x="141" y="166"/>
                  </a:lnTo>
                  <a:lnTo>
                    <a:pt x="137" y="166"/>
                  </a:lnTo>
                  <a:lnTo>
                    <a:pt x="133" y="166"/>
                  </a:lnTo>
                  <a:lnTo>
                    <a:pt x="130" y="166"/>
                  </a:lnTo>
                  <a:lnTo>
                    <a:pt x="126" y="166"/>
                  </a:lnTo>
                  <a:lnTo>
                    <a:pt x="122" y="166"/>
                  </a:lnTo>
                  <a:lnTo>
                    <a:pt x="119" y="166"/>
                  </a:lnTo>
                  <a:lnTo>
                    <a:pt x="115" y="166"/>
                  </a:lnTo>
                  <a:lnTo>
                    <a:pt x="111" y="166"/>
                  </a:lnTo>
                  <a:lnTo>
                    <a:pt x="108" y="166"/>
                  </a:lnTo>
                  <a:lnTo>
                    <a:pt x="104" y="166"/>
                  </a:lnTo>
                  <a:lnTo>
                    <a:pt x="101" y="166"/>
                  </a:lnTo>
                  <a:lnTo>
                    <a:pt x="98" y="166"/>
                  </a:lnTo>
                  <a:lnTo>
                    <a:pt x="94" y="166"/>
                  </a:lnTo>
                  <a:lnTo>
                    <a:pt x="90" y="166"/>
                  </a:lnTo>
                  <a:lnTo>
                    <a:pt x="87" y="166"/>
                  </a:lnTo>
                  <a:lnTo>
                    <a:pt x="83" y="166"/>
                  </a:lnTo>
                  <a:lnTo>
                    <a:pt x="80" y="166"/>
                  </a:lnTo>
                  <a:lnTo>
                    <a:pt x="76" y="166"/>
                  </a:lnTo>
                  <a:lnTo>
                    <a:pt x="72" y="166"/>
                  </a:lnTo>
                  <a:lnTo>
                    <a:pt x="69" y="166"/>
                  </a:lnTo>
                  <a:lnTo>
                    <a:pt x="65" y="166"/>
                  </a:lnTo>
                  <a:lnTo>
                    <a:pt x="61" y="166"/>
                  </a:lnTo>
                  <a:lnTo>
                    <a:pt x="58" y="166"/>
                  </a:lnTo>
                  <a:lnTo>
                    <a:pt x="54" y="166"/>
                  </a:lnTo>
                  <a:lnTo>
                    <a:pt x="50" y="166"/>
                  </a:lnTo>
                  <a:lnTo>
                    <a:pt x="47" y="166"/>
                  </a:lnTo>
                  <a:lnTo>
                    <a:pt x="43" y="166"/>
                  </a:lnTo>
                  <a:lnTo>
                    <a:pt x="39" y="166"/>
                  </a:lnTo>
                  <a:lnTo>
                    <a:pt x="36" y="166"/>
                  </a:lnTo>
                  <a:lnTo>
                    <a:pt x="32" y="166"/>
                  </a:lnTo>
                  <a:lnTo>
                    <a:pt x="29" y="166"/>
                  </a:lnTo>
                  <a:lnTo>
                    <a:pt x="26" y="166"/>
                  </a:lnTo>
                  <a:lnTo>
                    <a:pt x="22" y="166"/>
                  </a:lnTo>
                  <a:lnTo>
                    <a:pt x="18" y="166"/>
                  </a:lnTo>
                  <a:lnTo>
                    <a:pt x="15" y="166"/>
                  </a:lnTo>
                  <a:lnTo>
                    <a:pt x="11" y="166"/>
                  </a:lnTo>
                  <a:lnTo>
                    <a:pt x="7" y="166"/>
                  </a:lnTo>
                  <a:lnTo>
                    <a:pt x="4" y="166"/>
                  </a:lnTo>
                  <a:lnTo>
                    <a:pt x="0" y="166"/>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 name="Rectangle 20"/>
            <p:cNvSpPr>
              <a:spLocks noChangeArrowheads="1"/>
            </p:cNvSpPr>
            <p:nvPr/>
          </p:nvSpPr>
          <p:spPr bwMode="auto">
            <a:xfrm flipH="1">
              <a:off x="2138" y="1193"/>
              <a:ext cx="574" cy="328"/>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Rejection</a:t>
              </a:r>
            </a:p>
            <a:p>
              <a:pPr fontAlgn="auto">
                <a:spcBef>
                  <a:spcPts val="0"/>
                </a:spcBef>
                <a:spcAft>
                  <a:spcPts val="0"/>
                </a:spcAft>
                <a:defRPr/>
              </a:pPr>
              <a:r>
                <a:rPr lang="en-US" sz="1400" b="1" i="0" kern="0" dirty="0">
                  <a:solidFill>
                    <a:schemeClr val="bg1"/>
                  </a:solidFill>
                  <a:latin typeface="+mj-lt"/>
                  <a:cs typeface="+mn-cs"/>
                </a:rPr>
                <a:t> Region</a:t>
              </a:r>
            </a:p>
          </p:txBody>
        </p:sp>
        <p:sp>
          <p:nvSpPr>
            <p:cNvPr id="17" name="Rectangle 21"/>
            <p:cNvSpPr>
              <a:spLocks noChangeArrowheads="1"/>
            </p:cNvSpPr>
            <p:nvPr/>
          </p:nvSpPr>
          <p:spPr bwMode="auto">
            <a:xfrm flipH="1">
              <a:off x="906" y="2551"/>
              <a:ext cx="1170" cy="19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Non Rejection Region</a:t>
              </a:r>
            </a:p>
          </p:txBody>
        </p:sp>
        <p:sp>
          <p:nvSpPr>
            <p:cNvPr id="18" name="Rectangle 22"/>
            <p:cNvSpPr>
              <a:spLocks noChangeArrowheads="1"/>
            </p:cNvSpPr>
            <p:nvPr/>
          </p:nvSpPr>
          <p:spPr bwMode="auto">
            <a:xfrm flipH="1">
              <a:off x="1172" y="3126"/>
              <a:ext cx="781" cy="19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Critical Values</a:t>
              </a:r>
            </a:p>
          </p:txBody>
        </p:sp>
        <p:sp>
          <p:nvSpPr>
            <p:cNvPr id="19" name="Line 23"/>
            <p:cNvSpPr>
              <a:spLocks noChangeShapeType="1"/>
            </p:cNvSpPr>
            <p:nvPr/>
          </p:nvSpPr>
          <p:spPr bwMode="auto">
            <a:xfrm>
              <a:off x="488" y="1688"/>
              <a:ext cx="33" cy="1088"/>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0" name="Rectangle 24"/>
            <p:cNvSpPr>
              <a:spLocks noChangeArrowheads="1"/>
            </p:cNvSpPr>
            <p:nvPr/>
          </p:nvSpPr>
          <p:spPr bwMode="auto">
            <a:xfrm>
              <a:off x="373" y="1338"/>
              <a:ext cx="574" cy="328"/>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Rejection</a:t>
              </a:r>
            </a:p>
            <a:p>
              <a:pPr fontAlgn="auto">
                <a:spcBef>
                  <a:spcPts val="0"/>
                </a:spcBef>
                <a:spcAft>
                  <a:spcPts val="0"/>
                </a:spcAft>
                <a:defRPr/>
              </a:pPr>
              <a:r>
                <a:rPr lang="en-US" sz="1400" b="1" i="0" kern="0" dirty="0">
                  <a:solidFill>
                    <a:schemeClr val="bg1"/>
                  </a:solidFill>
                  <a:latin typeface="+mj-lt"/>
                  <a:cs typeface="+mn-cs"/>
                </a:rPr>
                <a:t> Region</a:t>
              </a:r>
            </a:p>
          </p:txBody>
        </p:sp>
        <p:sp>
          <p:nvSpPr>
            <p:cNvPr id="21" name="Freeform 25"/>
            <p:cNvSpPr>
              <a:spLocks/>
            </p:cNvSpPr>
            <p:nvPr/>
          </p:nvSpPr>
          <p:spPr bwMode="auto">
            <a:xfrm>
              <a:off x="364" y="2657"/>
              <a:ext cx="710" cy="173"/>
            </a:xfrm>
            <a:custGeom>
              <a:avLst/>
              <a:gdLst>
                <a:gd name="T0" fmla="*/ 687 w 710"/>
                <a:gd name="T1" fmla="*/ 172 h 173"/>
                <a:gd name="T2" fmla="*/ 663 w 710"/>
                <a:gd name="T3" fmla="*/ 172 h 173"/>
                <a:gd name="T4" fmla="*/ 638 w 710"/>
                <a:gd name="T5" fmla="*/ 172 h 173"/>
                <a:gd name="T6" fmla="*/ 613 w 710"/>
                <a:gd name="T7" fmla="*/ 172 h 173"/>
                <a:gd name="T8" fmla="*/ 589 w 710"/>
                <a:gd name="T9" fmla="*/ 172 h 173"/>
                <a:gd name="T10" fmla="*/ 563 w 710"/>
                <a:gd name="T11" fmla="*/ 172 h 173"/>
                <a:gd name="T12" fmla="*/ 539 w 710"/>
                <a:gd name="T13" fmla="*/ 172 h 173"/>
                <a:gd name="T14" fmla="*/ 514 w 710"/>
                <a:gd name="T15" fmla="*/ 172 h 173"/>
                <a:gd name="T16" fmla="*/ 490 w 710"/>
                <a:gd name="T17" fmla="*/ 172 h 173"/>
                <a:gd name="T18" fmla="*/ 465 w 710"/>
                <a:gd name="T19" fmla="*/ 172 h 173"/>
                <a:gd name="T20" fmla="*/ 439 w 710"/>
                <a:gd name="T21" fmla="*/ 172 h 173"/>
                <a:gd name="T22" fmla="*/ 415 w 710"/>
                <a:gd name="T23" fmla="*/ 172 h 173"/>
                <a:gd name="T24" fmla="*/ 390 w 710"/>
                <a:gd name="T25" fmla="*/ 172 h 173"/>
                <a:gd name="T26" fmla="*/ 365 w 710"/>
                <a:gd name="T27" fmla="*/ 172 h 173"/>
                <a:gd name="T28" fmla="*/ 341 w 710"/>
                <a:gd name="T29" fmla="*/ 0 h 173"/>
                <a:gd name="T30" fmla="*/ 315 w 710"/>
                <a:gd name="T31" fmla="*/ 24 h 173"/>
                <a:gd name="T32" fmla="*/ 291 w 710"/>
                <a:gd name="T33" fmla="*/ 44 h 173"/>
                <a:gd name="T34" fmla="*/ 266 w 710"/>
                <a:gd name="T35" fmla="*/ 63 h 173"/>
                <a:gd name="T36" fmla="*/ 241 w 710"/>
                <a:gd name="T37" fmla="*/ 79 h 173"/>
                <a:gd name="T38" fmla="*/ 217 w 710"/>
                <a:gd name="T39" fmla="*/ 93 h 173"/>
                <a:gd name="T40" fmla="*/ 191 w 710"/>
                <a:gd name="T41" fmla="*/ 106 h 173"/>
                <a:gd name="T42" fmla="*/ 167 w 710"/>
                <a:gd name="T43" fmla="*/ 116 h 173"/>
                <a:gd name="T44" fmla="*/ 142 w 710"/>
                <a:gd name="T45" fmla="*/ 125 h 173"/>
                <a:gd name="T46" fmla="*/ 117 w 710"/>
                <a:gd name="T47" fmla="*/ 133 h 173"/>
                <a:gd name="T48" fmla="*/ 93 w 710"/>
                <a:gd name="T49" fmla="*/ 140 h 173"/>
                <a:gd name="T50" fmla="*/ 67 w 710"/>
                <a:gd name="T51" fmla="*/ 146 h 173"/>
                <a:gd name="T52" fmla="*/ 43 w 710"/>
                <a:gd name="T53" fmla="*/ 151 h 173"/>
                <a:gd name="T54" fmla="*/ 18 w 710"/>
                <a:gd name="T55" fmla="*/ 155 h 173"/>
                <a:gd name="T56" fmla="*/ 4 w 710"/>
                <a:gd name="T57" fmla="*/ 172 h 173"/>
                <a:gd name="T58" fmla="*/ 29 w 710"/>
                <a:gd name="T59" fmla="*/ 172 h 173"/>
                <a:gd name="T60" fmla="*/ 54 w 710"/>
                <a:gd name="T61" fmla="*/ 172 h 173"/>
                <a:gd name="T62" fmla="*/ 78 w 710"/>
                <a:gd name="T63" fmla="*/ 172 h 173"/>
                <a:gd name="T64" fmla="*/ 103 w 710"/>
                <a:gd name="T65" fmla="*/ 172 h 173"/>
                <a:gd name="T66" fmla="*/ 128 w 710"/>
                <a:gd name="T67" fmla="*/ 172 h 173"/>
                <a:gd name="T68" fmla="*/ 153 w 710"/>
                <a:gd name="T69" fmla="*/ 172 h 173"/>
                <a:gd name="T70" fmla="*/ 177 w 710"/>
                <a:gd name="T71" fmla="*/ 172 h 173"/>
                <a:gd name="T72" fmla="*/ 202 w 710"/>
                <a:gd name="T73" fmla="*/ 172 h 173"/>
                <a:gd name="T74" fmla="*/ 227 w 710"/>
                <a:gd name="T75" fmla="*/ 172 h 173"/>
                <a:gd name="T76" fmla="*/ 252 w 710"/>
                <a:gd name="T77" fmla="*/ 172 h 173"/>
                <a:gd name="T78" fmla="*/ 277 w 710"/>
                <a:gd name="T79" fmla="*/ 172 h 173"/>
                <a:gd name="T80" fmla="*/ 302 w 710"/>
                <a:gd name="T81" fmla="*/ 172 h 173"/>
                <a:gd name="T82" fmla="*/ 326 w 710"/>
                <a:gd name="T83" fmla="*/ 172 h 173"/>
                <a:gd name="T84" fmla="*/ 351 w 710"/>
                <a:gd name="T85" fmla="*/ 172 h 173"/>
                <a:gd name="T86" fmla="*/ 376 w 710"/>
                <a:gd name="T87" fmla="*/ 172 h 173"/>
                <a:gd name="T88" fmla="*/ 401 w 710"/>
                <a:gd name="T89" fmla="*/ 172 h 173"/>
                <a:gd name="T90" fmla="*/ 425 w 710"/>
                <a:gd name="T91" fmla="*/ 172 h 173"/>
                <a:gd name="T92" fmla="*/ 450 w 710"/>
                <a:gd name="T93" fmla="*/ 172 h 173"/>
                <a:gd name="T94" fmla="*/ 475 w 710"/>
                <a:gd name="T95" fmla="*/ 172 h 173"/>
                <a:gd name="T96" fmla="*/ 500 w 710"/>
                <a:gd name="T97" fmla="*/ 172 h 173"/>
                <a:gd name="T98" fmla="*/ 525 w 710"/>
                <a:gd name="T99" fmla="*/ 172 h 173"/>
                <a:gd name="T100" fmla="*/ 550 w 710"/>
                <a:gd name="T101" fmla="*/ 172 h 173"/>
                <a:gd name="T102" fmla="*/ 574 w 710"/>
                <a:gd name="T103" fmla="*/ 172 h 173"/>
                <a:gd name="T104" fmla="*/ 599 w 710"/>
                <a:gd name="T105" fmla="*/ 172 h 173"/>
                <a:gd name="T106" fmla="*/ 624 w 710"/>
                <a:gd name="T107" fmla="*/ 172 h 173"/>
                <a:gd name="T108" fmla="*/ 649 w 710"/>
                <a:gd name="T109" fmla="*/ 172 h 173"/>
                <a:gd name="T110" fmla="*/ 674 w 710"/>
                <a:gd name="T111" fmla="*/ 172 h 173"/>
                <a:gd name="T112" fmla="*/ 698 w 710"/>
                <a:gd name="T113" fmla="*/ 172 h 1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0"/>
                <a:gd name="T172" fmla="*/ 0 h 173"/>
                <a:gd name="T173" fmla="*/ 710 w 710"/>
                <a:gd name="T174" fmla="*/ 173 h 1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0" h="173">
                  <a:moveTo>
                    <a:pt x="709" y="172"/>
                  </a:moveTo>
                  <a:lnTo>
                    <a:pt x="705" y="172"/>
                  </a:lnTo>
                  <a:lnTo>
                    <a:pt x="702" y="172"/>
                  </a:lnTo>
                  <a:lnTo>
                    <a:pt x="698" y="172"/>
                  </a:lnTo>
                  <a:lnTo>
                    <a:pt x="695" y="172"/>
                  </a:lnTo>
                  <a:lnTo>
                    <a:pt x="691" y="172"/>
                  </a:lnTo>
                  <a:lnTo>
                    <a:pt x="687" y="172"/>
                  </a:lnTo>
                  <a:lnTo>
                    <a:pt x="684" y="172"/>
                  </a:lnTo>
                  <a:lnTo>
                    <a:pt x="680" y="172"/>
                  </a:lnTo>
                  <a:lnTo>
                    <a:pt x="678" y="172"/>
                  </a:lnTo>
                  <a:lnTo>
                    <a:pt x="674" y="172"/>
                  </a:lnTo>
                  <a:lnTo>
                    <a:pt x="670" y="172"/>
                  </a:lnTo>
                  <a:lnTo>
                    <a:pt x="667" y="172"/>
                  </a:lnTo>
                  <a:lnTo>
                    <a:pt x="663" y="172"/>
                  </a:lnTo>
                  <a:lnTo>
                    <a:pt x="660" y="172"/>
                  </a:lnTo>
                  <a:lnTo>
                    <a:pt x="656" y="172"/>
                  </a:lnTo>
                  <a:lnTo>
                    <a:pt x="652" y="172"/>
                  </a:lnTo>
                  <a:lnTo>
                    <a:pt x="649" y="172"/>
                  </a:lnTo>
                  <a:lnTo>
                    <a:pt x="645" y="172"/>
                  </a:lnTo>
                  <a:lnTo>
                    <a:pt x="642" y="172"/>
                  </a:lnTo>
                  <a:lnTo>
                    <a:pt x="638" y="172"/>
                  </a:lnTo>
                  <a:lnTo>
                    <a:pt x="634" y="172"/>
                  </a:lnTo>
                  <a:lnTo>
                    <a:pt x="631" y="172"/>
                  </a:lnTo>
                  <a:lnTo>
                    <a:pt x="627" y="172"/>
                  </a:lnTo>
                  <a:lnTo>
                    <a:pt x="624" y="172"/>
                  </a:lnTo>
                  <a:lnTo>
                    <a:pt x="620" y="172"/>
                  </a:lnTo>
                  <a:lnTo>
                    <a:pt x="616" y="172"/>
                  </a:lnTo>
                  <a:lnTo>
                    <a:pt x="613" y="172"/>
                  </a:lnTo>
                  <a:lnTo>
                    <a:pt x="610" y="172"/>
                  </a:lnTo>
                  <a:lnTo>
                    <a:pt x="607" y="172"/>
                  </a:lnTo>
                  <a:lnTo>
                    <a:pt x="603" y="172"/>
                  </a:lnTo>
                  <a:lnTo>
                    <a:pt x="599" y="172"/>
                  </a:lnTo>
                  <a:lnTo>
                    <a:pt x="596" y="172"/>
                  </a:lnTo>
                  <a:lnTo>
                    <a:pt x="592" y="172"/>
                  </a:lnTo>
                  <a:lnTo>
                    <a:pt x="589" y="172"/>
                  </a:lnTo>
                  <a:lnTo>
                    <a:pt x="585" y="172"/>
                  </a:lnTo>
                  <a:lnTo>
                    <a:pt x="581" y="172"/>
                  </a:lnTo>
                  <a:lnTo>
                    <a:pt x="578" y="172"/>
                  </a:lnTo>
                  <a:lnTo>
                    <a:pt x="574" y="172"/>
                  </a:lnTo>
                  <a:lnTo>
                    <a:pt x="571" y="172"/>
                  </a:lnTo>
                  <a:lnTo>
                    <a:pt x="567" y="172"/>
                  </a:lnTo>
                  <a:lnTo>
                    <a:pt x="563" y="172"/>
                  </a:lnTo>
                  <a:lnTo>
                    <a:pt x="560" y="172"/>
                  </a:lnTo>
                  <a:lnTo>
                    <a:pt x="556" y="172"/>
                  </a:lnTo>
                  <a:lnTo>
                    <a:pt x="554" y="172"/>
                  </a:lnTo>
                  <a:lnTo>
                    <a:pt x="550" y="172"/>
                  </a:lnTo>
                  <a:lnTo>
                    <a:pt x="546" y="172"/>
                  </a:lnTo>
                  <a:lnTo>
                    <a:pt x="543" y="172"/>
                  </a:lnTo>
                  <a:lnTo>
                    <a:pt x="539" y="172"/>
                  </a:lnTo>
                  <a:lnTo>
                    <a:pt x="536" y="172"/>
                  </a:lnTo>
                  <a:lnTo>
                    <a:pt x="532" y="172"/>
                  </a:lnTo>
                  <a:lnTo>
                    <a:pt x="528" y="172"/>
                  </a:lnTo>
                  <a:lnTo>
                    <a:pt x="525" y="172"/>
                  </a:lnTo>
                  <a:lnTo>
                    <a:pt x="521" y="172"/>
                  </a:lnTo>
                  <a:lnTo>
                    <a:pt x="518" y="172"/>
                  </a:lnTo>
                  <a:lnTo>
                    <a:pt x="514" y="172"/>
                  </a:lnTo>
                  <a:lnTo>
                    <a:pt x="510" y="172"/>
                  </a:lnTo>
                  <a:lnTo>
                    <a:pt x="507" y="172"/>
                  </a:lnTo>
                  <a:lnTo>
                    <a:pt x="503" y="172"/>
                  </a:lnTo>
                  <a:lnTo>
                    <a:pt x="500" y="172"/>
                  </a:lnTo>
                  <a:lnTo>
                    <a:pt x="496" y="172"/>
                  </a:lnTo>
                  <a:lnTo>
                    <a:pt x="493" y="172"/>
                  </a:lnTo>
                  <a:lnTo>
                    <a:pt x="490" y="172"/>
                  </a:lnTo>
                  <a:lnTo>
                    <a:pt x="486" y="172"/>
                  </a:lnTo>
                  <a:lnTo>
                    <a:pt x="483" y="172"/>
                  </a:lnTo>
                  <a:lnTo>
                    <a:pt x="479" y="172"/>
                  </a:lnTo>
                  <a:lnTo>
                    <a:pt x="475" y="172"/>
                  </a:lnTo>
                  <a:lnTo>
                    <a:pt x="472" y="172"/>
                  </a:lnTo>
                  <a:lnTo>
                    <a:pt x="468" y="172"/>
                  </a:lnTo>
                  <a:lnTo>
                    <a:pt x="465" y="172"/>
                  </a:lnTo>
                  <a:lnTo>
                    <a:pt x="461" y="172"/>
                  </a:lnTo>
                  <a:lnTo>
                    <a:pt x="457" y="172"/>
                  </a:lnTo>
                  <a:lnTo>
                    <a:pt x="454" y="172"/>
                  </a:lnTo>
                  <a:lnTo>
                    <a:pt x="450" y="172"/>
                  </a:lnTo>
                  <a:lnTo>
                    <a:pt x="447" y="172"/>
                  </a:lnTo>
                  <a:lnTo>
                    <a:pt x="443" y="172"/>
                  </a:lnTo>
                  <a:lnTo>
                    <a:pt x="439" y="172"/>
                  </a:lnTo>
                  <a:lnTo>
                    <a:pt x="436" y="172"/>
                  </a:lnTo>
                  <a:lnTo>
                    <a:pt x="432" y="172"/>
                  </a:lnTo>
                  <a:lnTo>
                    <a:pt x="429" y="172"/>
                  </a:lnTo>
                  <a:lnTo>
                    <a:pt x="425" y="172"/>
                  </a:lnTo>
                  <a:lnTo>
                    <a:pt x="421" y="172"/>
                  </a:lnTo>
                  <a:lnTo>
                    <a:pt x="419" y="172"/>
                  </a:lnTo>
                  <a:lnTo>
                    <a:pt x="415" y="172"/>
                  </a:lnTo>
                  <a:lnTo>
                    <a:pt x="412" y="172"/>
                  </a:lnTo>
                  <a:lnTo>
                    <a:pt x="408" y="172"/>
                  </a:lnTo>
                  <a:lnTo>
                    <a:pt x="404" y="172"/>
                  </a:lnTo>
                  <a:lnTo>
                    <a:pt x="401" y="172"/>
                  </a:lnTo>
                  <a:lnTo>
                    <a:pt x="397" y="172"/>
                  </a:lnTo>
                  <a:lnTo>
                    <a:pt x="394" y="172"/>
                  </a:lnTo>
                  <a:lnTo>
                    <a:pt x="390" y="172"/>
                  </a:lnTo>
                  <a:lnTo>
                    <a:pt x="386" y="172"/>
                  </a:lnTo>
                  <a:lnTo>
                    <a:pt x="383" y="172"/>
                  </a:lnTo>
                  <a:lnTo>
                    <a:pt x="379" y="172"/>
                  </a:lnTo>
                  <a:lnTo>
                    <a:pt x="376" y="172"/>
                  </a:lnTo>
                  <a:lnTo>
                    <a:pt x="372" y="172"/>
                  </a:lnTo>
                  <a:lnTo>
                    <a:pt x="368" y="172"/>
                  </a:lnTo>
                  <a:lnTo>
                    <a:pt x="365" y="172"/>
                  </a:lnTo>
                  <a:lnTo>
                    <a:pt x="362" y="172"/>
                  </a:lnTo>
                  <a:lnTo>
                    <a:pt x="359" y="172"/>
                  </a:lnTo>
                  <a:lnTo>
                    <a:pt x="355" y="172"/>
                  </a:lnTo>
                  <a:lnTo>
                    <a:pt x="351" y="172"/>
                  </a:lnTo>
                  <a:lnTo>
                    <a:pt x="348" y="172"/>
                  </a:lnTo>
                  <a:lnTo>
                    <a:pt x="344" y="172"/>
                  </a:lnTo>
                  <a:lnTo>
                    <a:pt x="341" y="0"/>
                  </a:lnTo>
                  <a:lnTo>
                    <a:pt x="337" y="4"/>
                  </a:lnTo>
                  <a:lnTo>
                    <a:pt x="333" y="7"/>
                  </a:lnTo>
                  <a:lnTo>
                    <a:pt x="330" y="11"/>
                  </a:lnTo>
                  <a:lnTo>
                    <a:pt x="326" y="14"/>
                  </a:lnTo>
                  <a:lnTo>
                    <a:pt x="323" y="17"/>
                  </a:lnTo>
                  <a:lnTo>
                    <a:pt x="319" y="20"/>
                  </a:lnTo>
                  <a:lnTo>
                    <a:pt x="315" y="24"/>
                  </a:lnTo>
                  <a:lnTo>
                    <a:pt x="312" y="26"/>
                  </a:lnTo>
                  <a:lnTo>
                    <a:pt x="308" y="30"/>
                  </a:lnTo>
                  <a:lnTo>
                    <a:pt x="306" y="32"/>
                  </a:lnTo>
                  <a:lnTo>
                    <a:pt x="302" y="36"/>
                  </a:lnTo>
                  <a:lnTo>
                    <a:pt x="298" y="38"/>
                  </a:lnTo>
                  <a:lnTo>
                    <a:pt x="295" y="41"/>
                  </a:lnTo>
                  <a:lnTo>
                    <a:pt x="291" y="44"/>
                  </a:lnTo>
                  <a:lnTo>
                    <a:pt x="288" y="47"/>
                  </a:lnTo>
                  <a:lnTo>
                    <a:pt x="284" y="50"/>
                  </a:lnTo>
                  <a:lnTo>
                    <a:pt x="280" y="53"/>
                  </a:lnTo>
                  <a:lnTo>
                    <a:pt x="277" y="55"/>
                  </a:lnTo>
                  <a:lnTo>
                    <a:pt x="273" y="57"/>
                  </a:lnTo>
                  <a:lnTo>
                    <a:pt x="270" y="60"/>
                  </a:lnTo>
                  <a:lnTo>
                    <a:pt x="266" y="63"/>
                  </a:lnTo>
                  <a:lnTo>
                    <a:pt x="262" y="65"/>
                  </a:lnTo>
                  <a:lnTo>
                    <a:pt x="259" y="67"/>
                  </a:lnTo>
                  <a:lnTo>
                    <a:pt x="255" y="70"/>
                  </a:lnTo>
                  <a:lnTo>
                    <a:pt x="252" y="72"/>
                  </a:lnTo>
                  <a:lnTo>
                    <a:pt x="248" y="74"/>
                  </a:lnTo>
                  <a:lnTo>
                    <a:pt x="244" y="76"/>
                  </a:lnTo>
                  <a:lnTo>
                    <a:pt x="241" y="79"/>
                  </a:lnTo>
                  <a:lnTo>
                    <a:pt x="238" y="81"/>
                  </a:lnTo>
                  <a:lnTo>
                    <a:pt x="235" y="84"/>
                  </a:lnTo>
                  <a:lnTo>
                    <a:pt x="231" y="85"/>
                  </a:lnTo>
                  <a:lnTo>
                    <a:pt x="227" y="87"/>
                  </a:lnTo>
                  <a:lnTo>
                    <a:pt x="224" y="90"/>
                  </a:lnTo>
                  <a:lnTo>
                    <a:pt x="220" y="91"/>
                  </a:lnTo>
                  <a:lnTo>
                    <a:pt x="217" y="93"/>
                  </a:lnTo>
                  <a:lnTo>
                    <a:pt x="213" y="96"/>
                  </a:lnTo>
                  <a:lnTo>
                    <a:pt x="209" y="97"/>
                  </a:lnTo>
                  <a:lnTo>
                    <a:pt x="206" y="99"/>
                  </a:lnTo>
                  <a:lnTo>
                    <a:pt x="202" y="100"/>
                  </a:lnTo>
                  <a:lnTo>
                    <a:pt x="199" y="103"/>
                  </a:lnTo>
                  <a:lnTo>
                    <a:pt x="195" y="104"/>
                  </a:lnTo>
                  <a:lnTo>
                    <a:pt x="191" y="106"/>
                  </a:lnTo>
                  <a:lnTo>
                    <a:pt x="188" y="108"/>
                  </a:lnTo>
                  <a:lnTo>
                    <a:pt x="184" y="109"/>
                  </a:lnTo>
                  <a:lnTo>
                    <a:pt x="181" y="111"/>
                  </a:lnTo>
                  <a:lnTo>
                    <a:pt x="177" y="111"/>
                  </a:lnTo>
                  <a:lnTo>
                    <a:pt x="173" y="113"/>
                  </a:lnTo>
                  <a:lnTo>
                    <a:pt x="171" y="115"/>
                  </a:lnTo>
                  <a:lnTo>
                    <a:pt x="167" y="116"/>
                  </a:lnTo>
                  <a:lnTo>
                    <a:pt x="164" y="117"/>
                  </a:lnTo>
                  <a:lnTo>
                    <a:pt x="160" y="119"/>
                  </a:lnTo>
                  <a:lnTo>
                    <a:pt x="156" y="121"/>
                  </a:lnTo>
                  <a:lnTo>
                    <a:pt x="153" y="122"/>
                  </a:lnTo>
                  <a:lnTo>
                    <a:pt x="149" y="123"/>
                  </a:lnTo>
                  <a:lnTo>
                    <a:pt x="146" y="124"/>
                  </a:lnTo>
                  <a:lnTo>
                    <a:pt x="142" y="125"/>
                  </a:lnTo>
                  <a:lnTo>
                    <a:pt x="138" y="127"/>
                  </a:lnTo>
                  <a:lnTo>
                    <a:pt x="135" y="128"/>
                  </a:lnTo>
                  <a:lnTo>
                    <a:pt x="131" y="129"/>
                  </a:lnTo>
                  <a:lnTo>
                    <a:pt x="128" y="130"/>
                  </a:lnTo>
                  <a:lnTo>
                    <a:pt x="124" y="131"/>
                  </a:lnTo>
                  <a:lnTo>
                    <a:pt x="120" y="133"/>
                  </a:lnTo>
                  <a:lnTo>
                    <a:pt x="117" y="133"/>
                  </a:lnTo>
                  <a:lnTo>
                    <a:pt x="114" y="134"/>
                  </a:lnTo>
                  <a:lnTo>
                    <a:pt x="111" y="135"/>
                  </a:lnTo>
                  <a:lnTo>
                    <a:pt x="107" y="136"/>
                  </a:lnTo>
                  <a:lnTo>
                    <a:pt x="103" y="137"/>
                  </a:lnTo>
                  <a:lnTo>
                    <a:pt x="100" y="139"/>
                  </a:lnTo>
                  <a:lnTo>
                    <a:pt x="96" y="140"/>
                  </a:lnTo>
                  <a:lnTo>
                    <a:pt x="93" y="140"/>
                  </a:lnTo>
                  <a:lnTo>
                    <a:pt x="89" y="141"/>
                  </a:lnTo>
                  <a:lnTo>
                    <a:pt x="85" y="142"/>
                  </a:lnTo>
                  <a:lnTo>
                    <a:pt x="82" y="142"/>
                  </a:lnTo>
                  <a:lnTo>
                    <a:pt x="78" y="143"/>
                  </a:lnTo>
                  <a:lnTo>
                    <a:pt x="75" y="145"/>
                  </a:lnTo>
                  <a:lnTo>
                    <a:pt x="71" y="145"/>
                  </a:lnTo>
                  <a:lnTo>
                    <a:pt x="67" y="146"/>
                  </a:lnTo>
                  <a:lnTo>
                    <a:pt x="64" y="147"/>
                  </a:lnTo>
                  <a:lnTo>
                    <a:pt x="60" y="147"/>
                  </a:lnTo>
                  <a:lnTo>
                    <a:pt x="57" y="148"/>
                  </a:lnTo>
                  <a:lnTo>
                    <a:pt x="54" y="148"/>
                  </a:lnTo>
                  <a:lnTo>
                    <a:pt x="50" y="149"/>
                  </a:lnTo>
                  <a:lnTo>
                    <a:pt x="47" y="151"/>
                  </a:lnTo>
                  <a:lnTo>
                    <a:pt x="43" y="151"/>
                  </a:lnTo>
                  <a:lnTo>
                    <a:pt x="40" y="152"/>
                  </a:lnTo>
                  <a:lnTo>
                    <a:pt x="36" y="152"/>
                  </a:lnTo>
                  <a:lnTo>
                    <a:pt x="32" y="153"/>
                  </a:lnTo>
                  <a:lnTo>
                    <a:pt x="29" y="153"/>
                  </a:lnTo>
                  <a:lnTo>
                    <a:pt x="25" y="154"/>
                  </a:lnTo>
                  <a:lnTo>
                    <a:pt x="22" y="154"/>
                  </a:lnTo>
                  <a:lnTo>
                    <a:pt x="18" y="155"/>
                  </a:lnTo>
                  <a:lnTo>
                    <a:pt x="14" y="155"/>
                  </a:lnTo>
                  <a:lnTo>
                    <a:pt x="11" y="155"/>
                  </a:lnTo>
                  <a:lnTo>
                    <a:pt x="7" y="156"/>
                  </a:lnTo>
                  <a:lnTo>
                    <a:pt x="4" y="156"/>
                  </a:lnTo>
                  <a:lnTo>
                    <a:pt x="0" y="158"/>
                  </a:lnTo>
                  <a:lnTo>
                    <a:pt x="0" y="172"/>
                  </a:lnTo>
                  <a:lnTo>
                    <a:pt x="4" y="172"/>
                  </a:lnTo>
                  <a:lnTo>
                    <a:pt x="7" y="172"/>
                  </a:lnTo>
                  <a:lnTo>
                    <a:pt x="11" y="172"/>
                  </a:lnTo>
                  <a:lnTo>
                    <a:pt x="14" y="172"/>
                  </a:lnTo>
                  <a:lnTo>
                    <a:pt x="18" y="172"/>
                  </a:lnTo>
                  <a:lnTo>
                    <a:pt x="22" y="172"/>
                  </a:lnTo>
                  <a:lnTo>
                    <a:pt x="25" y="172"/>
                  </a:lnTo>
                  <a:lnTo>
                    <a:pt x="29" y="172"/>
                  </a:lnTo>
                  <a:lnTo>
                    <a:pt x="32" y="172"/>
                  </a:lnTo>
                  <a:lnTo>
                    <a:pt x="36" y="172"/>
                  </a:lnTo>
                  <a:lnTo>
                    <a:pt x="40" y="172"/>
                  </a:lnTo>
                  <a:lnTo>
                    <a:pt x="43" y="172"/>
                  </a:lnTo>
                  <a:lnTo>
                    <a:pt x="47" y="172"/>
                  </a:lnTo>
                  <a:lnTo>
                    <a:pt x="50" y="172"/>
                  </a:lnTo>
                  <a:lnTo>
                    <a:pt x="54" y="172"/>
                  </a:lnTo>
                  <a:lnTo>
                    <a:pt x="57" y="172"/>
                  </a:lnTo>
                  <a:lnTo>
                    <a:pt x="60" y="172"/>
                  </a:lnTo>
                  <a:lnTo>
                    <a:pt x="64" y="172"/>
                  </a:lnTo>
                  <a:lnTo>
                    <a:pt x="67" y="172"/>
                  </a:lnTo>
                  <a:lnTo>
                    <a:pt x="71" y="172"/>
                  </a:lnTo>
                  <a:lnTo>
                    <a:pt x="75" y="172"/>
                  </a:lnTo>
                  <a:lnTo>
                    <a:pt x="78" y="172"/>
                  </a:lnTo>
                  <a:lnTo>
                    <a:pt x="82" y="172"/>
                  </a:lnTo>
                  <a:lnTo>
                    <a:pt x="85" y="172"/>
                  </a:lnTo>
                  <a:lnTo>
                    <a:pt x="89" y="172"/>
                  </a:lnTo>
                  <a:lnTo>
                    <a:pt x="93" y="172"/>
                  </a:lnTo>
                  <a:lnTo>
                    <a:pt x="96" y="172"/>
                  </a:lnTo>
                  <a:lnTo>
                    <a:pt x="100" y="172"/>
                  </a:lnTo>
                  <a:lnTo>
                    <a:pt x="103" y="172"/>
                  </a:lnTo>
                  <a:lnTo>
                    <a:pt x="107" y="172"/>
                  </a:lnTo>
                  <a:lnTo>
                    <a:pt x="111" y="172"/>
                  </a:lnTo>
                  <a:lnTo>
                    <a:pt x="114" y="172"/>
                  </a:lnTo>
                  <a:lnTo>
                    <a:pt x="117" y="172"/>
                  </a:lnTo>
                  <a:lnTo>
                    <a:pt x="120" y="172"/>
                  </a:lnTo>
                  <a:lnTo>
                    <a:pt x="124" y="172"/>
                  </a:lnTo>
                  <a:lnTo>
                    <a:pt x="128" y="172"/>
                  </a:lnTo>
                  <a:lnTo>
                    <a:pt x="131" y="172"/>
                  </a:lnTo>
                  <a:lnTo>
                    <a:pt x="135" y="172"/>
                  </a:lnTo>
                  <a:lnTo>
                    <a:pt x="138" y="172"/>
                  </a:lnTo>
                  <a:lnTo>
                    <a:pt x="142" y="172"/>
                  </a:lnTo>
                  <a:lnTo>
                    <a:pt x="146" y="172"/>
                  </a:lnTo>
                  <a:lnTo>
                    <a:pt x="149" y="172"/>
                  </a:lnTo>
                  <a:lnTo>
                    <a:pt x="153" y="172"/>
                  </a:lnTo>
                  <a:lnTo>
                    <a:pt x="156" y="172"/>
                  </a:lnTo>
                  <a:lnTo>
                    <a:pt x="160" y="172"/>
                  </a:lnTo>
                  <a:lnTo>
                    <a:pt x="164" y="172"/>
                  </a:lnTo>
                  <a:lnTo>
                    <a:pt x="167" y="172"/>
                  </a:lnTo>
                  <a:lnTo>
                    <a:pt x="171" y="172"/>
                  </a:lnTo>
                  <a:lnTo>
                    <a:pt x="173" y="172"/>
                  </a:lnTo>
                  <a:lnTo>
                    <a:pt x="177" y="172"/>
                  </a:lnTo>
                  <a:lnTo>
                    <a:pt x="181" y="172"/>
                  </a:lnTo>
                  <a:lnTo>
                    <a:pt x="184" y="172"/>
                  </a:lnTo>
                  <a:lnTo>
                    <a:pt x="188" y="172"/>
                  </a:lnTo>
                  <a:lnTo>
                    <a:pt x="191" y="172"/>
                  </a:lnTo>
                  <a:lnTo>
                    <a:pt x="195" y="172"/>
                  </a:lnTo>
                  <a:lnTo>
                    <a:pt x="199" y="172"/>
                  </a:lnTo>
                  <a:lnTo>
                    <a:pt x="202" y="172"/>
                  </a:lnTo>
                  <a:lnTo>
                    <a:pt x="206" y="172"/>
                  </a:lnTo>
                  <a:lnTo>
                    <a:pt x="209" y="172"/>
                  </a:lnTo>
                  <a:lnTo>
                    <a:pt x="213" y="172"/>
                  </a:lnTo>
                  <a:lnTo>
                    <a:pt x="217" y="172"/>
                  </a:lnTo>
                  <a:lnTo>
                    <a:pt x="220" y="172"/>
                  </a:lnTo>
                  <a:lnTo>
                    <a:pt x="224" y="172"/>
                  </a:lnTo>
                  <a:lnTo>
                    <a:pt x="227" y="172"/>
                  </a:lnTo>
                  <a:lnTo>
                    <a:pt x="231" y="172"/>
                  </a:lnTo>
                  <a:lnTo>
                    <a:pt x="235" y="172"/>
                  </a:lnTo>
                  <a:lnTo>
                    <a:pt x="238" y="172"/>
                  </a:lnTo>
                  <a:lnTo>
                    <a:pt x="241" y="172"/>
                  </a:lnTo>
                  <a:lnTo>
                    <a:pt x="244" y="172"/>
                  </a:lnTo>
                  <a:lnTo>
                    <a:pt x="248" y="172"/>
                  </a:lnTo>
                  <a:lnTo>
                    <a:pt x="252" y="172"/>
                  </a:lnTo>
                  <a:lnTo>
                    <a:pt x="255" y="172"/>
                  </a:lnTo>
                  <a:lnTo>
                    <a:pt x="259" y="172"/>
                  </a:lnTo>
                  <a:lnTo>
                    <a:pt x="262" y="172"/>
                  </a:lnTo>
                  <a:lnTo>
                    <a:pt x="266" y="172"/>
                  </a:lnTo>
                  <a:lnTo>
                    <a:pt x="270" y="172"/>
                  </a:lnTo>
                  <a:lnTo>
                    <a:pt x="273" y="172"/>
                  </a:lnTo>
                  <a:lnTo>
                    <a:pt x="277" y="172"/>
                  </a:lnTo>
                  <a:lnTo>
                    <a:pt x="280" y="172"/>
                  </a:lnTo>
                  <a:lnTo>
                    <a:pt x="284" y="172"/>
                  </a:lnTo>
                  <a:lnTo>
                    <a:pt x="288" y="172"/>
                  </a:lnTo>
                  <a:lnTo>
                    <a:pt x="291" y="172"/>
                  </a:lnTo>
                  <a:lnTo>
                    <a:pt x="295" y="172"/>
                  </a:lnTo>
                  <a:lnTo>
                    <a:pt x="298" y="172"/>
                  </a:lnTo>
                  <a:lnTo>
                    <a:pt x="302" y="172"/>
                  </a:lnTo>
                  <a:lnTo>
                    <a:pt x="306" y="172"/>
                  </a:lnTo>
                  <a:lnTo>
                    <a:pt x="308" y="172"/>
                  </a:lnTo>
                  <a:lnTo>
                    <a:pt x="312" y="172"/>
                  </a:lnTo>
                  <a:lnTo>
                    <a:pt x="315" y="172"/>
                  </a:lnTo>
                  <a:lnTo>
                    <a:pt x="319" y="172"/>
                  </a:lnTo>
                  <a:lnTo>
                    <a:pt x="323" y="172"/>
                  </a:lnTo>
                  <a:lnTo>
                    <a:pt x="326" y="172"/>
                  </a:lnTo>
                  <a:lnTo>
                    <a:pt x="330" y="172"/>
                  </a:lnTo>
                  <a:lnTo>
                    <a:pt x="333" y="172"/>
                  </a:lnTo>
                  <a:lnTo>
                    <a:pt x="337" y="172"/>
                  </a:lnTo>
                  <a:lnTo>
                    <a:pt x="341" y="172"/>
                  </a:lnTo>
                  <a:lnTo>
                    <a:pt x="344" y="172"/>
                  </a:lnTo>
                  <a:lnTo>
                    <a:pt x="348" y="172"/>
                  </a:lnTo>
                  <a:lnTo>
                    <a:pt x="351" y="172"/>
                  </a:lnTo>
                  <a:lnTo>
                    <a:pt x="355" y="172"/>
                  </a:lnTo>
                  <a:lnTo>
                    <a:pt x="359" y="172"/>
                  </a:lnTo>
                  <a:lnTo>
                    <a:pt x="362" y="172"/>
                  </a:lnTo>
                  <a:lnTo>
                    <a:pt x="365" y="172"/>
                  </a:lnTo>
                  <a:lnTo>
                    <a:pt x="368" y="172"/>
                  </a:lnTo>
                  <a:lnTo>
                    <a:pt x="372" y="172"/>
                  </a:lnTo>
                  <a:lnTo>
                    <a:pt x="376" y="172"/>
                  </a:lnTo>
                  <a:lnTo>
                    <a:pt x="379" y="172"/>
                  </a:lnTo>
                  <a:lnTo>
                    <a:pt x="383" y="172"/>
                  </a:lnTo>
                  <a:lnTo>
                    <a:pt x="386" y="172"/>
                  </a:lnTo>
                  <a:lnTo>
                    <a:pt x="390" y="172"/>
                  </a:lnTo>
                  <a:lnTo>
                    <a:pt x="394" y="172"/>
                  </a:lnTo>
                  <a:lnTo>
                    <a:pt x="397" y="172"/>
                  </a:lnTo>
                  <a:lnTo>
                    <a:pt x="401" y="172"/>
                  </a:lnTo>
                  <a:lnTo>
                    <a:pt x="404" y="172"/>
                  </a:lnTo>
                  <a:lnTo>
                    <a:pt x="408" y="172"/>
                  </a:lnTo>
                  <a:lnTo>
                    <a:pt x="412" y="172"/>
                  </a:lnTo>
                  <a:lnTo>
                    <a:pt x="415" y="172"/>
                  </a:lnTo>
                  <a:lnTo>
                    <a:pt x="419" y="172"/>
                  </a:lnTo>
                  <a:lnTo>
                    <a:pt x="421" y="172"/>
                  </a:lnTo>
                  <a:lnTo>
                    <a:pt x="425" y="172"/>
                  </a:lnTo>
                  <a:lnTo>
                    <a:pt x="429" y="172"/>
                  </a:lnTo>
                  <a:lnTo>
                    <a:pt x="432" y="172"/>
                  </a:lnTo>
                  <a:lnTo>
                    <a:pt x="436" y="172"/>
                  </a:lnTo>
                  <a:lnTo>
                    <a:pt x="439" y="172"/>
                  </a:lnTo>
                  <a:lnTo>
                    <a:pt x="443" y="172"/>
                  </a:lnTo>
                  <a:lnTo>
                    <a:pt x="447" y="172"/>
                  </a:lnTo>
                  <a:lnTo>
                    <a:pt x="450" y="172"/>
                  </a:lnTo>
                  <a:lnTo>
                    <a:pt x="454" y="172"/>
                  </a:lnTo>
                  <a:lnTo>
                    <a:pt x="457" y="172"/>
                  </a:lnTo>
                  <a:lnTo>
                    <a:pt x="461" y="172"/>
                  </a:lnTo>
                  <a:lnTo>
                    <a:pt x="465" y="172"/>
                  </a:lnTo>
                  <a:lnTo>
                    <a:pt x="468" y="172"/>
                  </a:lnTo>
                  <a:lnTo>
                    <a:pt x="472" y="172"/>
                  </a:lnTo>
                  <a:lnTo>
                    <a:pt x="475" y="172"/>
                  </a:lnTo>
                  <a:lnTo>
                    <a:pt x="479" y="172"/>
                  </a:lnTo>
                  <a:lnTo>
                    <a:pt x="483" y="172"/>
                  </a:lnTo>
                  <a:lnTo>
                    <a:pt x="486" y="172"/>
                  </a:lnTo>
                  <a:lnTo>
                    <a:pt x="490" y="172"/>
                  </a:lnTo>
                  <a:lnTo>
                    <a:pt x="493" y="172"/>
                  </a:lnTo>
                  <a:lnTo>
                    <a:pt x="496" y="172"/>
                  </a:lnTo>
                  <a:lnTo>
                    <a:pt x="500" y="172"/>
                  </a:lnTo>
                  <a:lnTo>
                    <a:pt x="503" y="172"/>
                  </a:lnTo>
                  <a:lnTo>
                    <a:pt x="507" y="172"/>
                  </a:lnTo>
                  <a:lnTo>
                    <a:pt x="510" y="172"/>
                  </a:lnTo>
                  <a:lnTo>
                    <a:pt x="514" y="172"/>
                  </a:lnTo>
                  <a:lnTo>
                    <a:pt x="518" y="172"/>
                  </a:lnTo>
                  <a:lnTo>
                    <a:pt x="521" y="172"/>
                  </a:lnTo>
                  <a:lnTo>
                    <a:pt x="525" y="172"/>
                  </a:lnTo>
                  <a:lnTo>
                    <a:pt x="528" y="172"/>
                  </a:lnTo>
                  <a:lnTo>
                    <a:pt x="532" y="172"/>
                  </a:lnTo>
                  <a:lnTo>
                    <a:pt x="536" y="172"/>
                  </a:lnTo>
                  <a:lnTo>
                    <a:pt x="539" y="172"/>
                  </a:lnTo>
                  <a:lnTo>
                    <a:pt x="543" y="172"/>
                  </a:lnTo>
                  <a:lnTo>
                    <a:pt x="546" y="172"/>
                  </a:lnTo>
                  <a:lnTo>
                    <a:pt x="550" y="172"/>
                  </a:lnTo>
                  <a:lnTo>
                    <a:pt x="554" y="172"/>
                  </a:lnTo>
                  <a:lnTo>
                    <a:pt x="556" y="172"/>
                  </a:lnTo>
                  <a:lnTo>
                    <a:pt x="560" y="172"/>
                  </a:lnTo>
                  <a:lnTo>
                    <a:pt x="563" y="172"/>
                  </a:lnTo>
                  <a:lnTo>
                    <a:pt x="567" y="172"/>
                  </a:lnTo>
                  <a:lnTo>
                    <a:pt x="571" y="172"/>
                  </a:lnTo>
                  <a:lnTo>
                    <a:pt x="574" y="172"/>
                  </a:lnTo>
                  <a:lnTo>
                    <a:pt x="578" y="172"/>
                  </a:lnTo>
                  <a:lnTo>
                    <a:pt x="581" y="172"/>
                  </a:lnTo>
                  <a:lnTo>
                    <a:pt x="585" y="172"/>
                  </a:lnTo>
                  <a:lnTo>
                    <a:pt x="589" y="172"/>
                  </a:lnTo>
                  <a:lnTo>
                    <a:pt x="592" y="172"/>
                  </a:lnTo>
                  <a:lnTo>
                    <a:pt x="596" y="172"/>
                  </a:lnTo>
                  <a:lnTo>
                    <a:pt x="599" y="172"/>
                  </a:lnTo>
                  <a:lnTo>
                    <a:pt x="603" y="172"/>
                  </a:lnTo>
                  <a:lnTo>
                    <a:pt x="607" y="172"/>
                  </a:lnTo>
                  <a:lnTo>
                    <a:pt x="610" y="172"/>
                  </a:lnTo>
                  <a:lnTo>
                    <a:pt x="613" y="172"/>
                  </a:lnTo>
                  <a:lnTo>
                    <a:pt x="616" y="172"/>
                  </a:lnTo>
                  <a:lnTo>
                    <a:pt x="620" y="172"/>
                  </a:lnTo>
                  <a:lnTo>
                    <a:pt x="624" y="172"/>
                  </a:lnTo>
                  <a:lnTo>
                    <a:pt x="627" y="172"/>
                  </a:lnTo>
                  <a:lnTo>
                    <a:pt x="631" y="172"/>
                  </a:lnTo>
                  <a:lnTo>
                    <a:pt x="634" y="172"/>
                  </a:lnTo>
                  <a:lnTo>
                    <a:pt x="638" y="172"/>
                  </a:lnTo>
                  <a:lnTo>
                    <a:pt x="642" y="172"/>
                  </a:lnTo>
                  <a:lnTo>
                    <a:pt x="645" y="172"/>
                  </a:lnTo>
                  <a:lnTo>
                    <a:pt x="649" y="172"/>
                  </a:lnTo>
                  <a:lnTo>
                    <a:pt x="652" y="172"/>
                  </a:lnTo>
                  <a:lnTo>
                    <a:pt x="656" y="172"/>
                  </a:lnTo>
                  <a:lnTo>
                    <a:pt x="660" y="172"/>
                  </a:lnTo>
                  <a:lnTo>
                    <a:pt x="663" y="172"/>
                  </a:lnTo>
                  <a:lnTo>
                    <a:pt x="667" y="172"/>
                  </a:lnTo>
                  <a:lnTo>
                    <a:pt x="670" y="172"/>
                  </a:lnTo>
                  <a:lnTo>
                    <a:pt x="674" y="172"/>
                  </a:lnTo>
                  <a:lnTo>
                    <a:pt x="678" y="172"/>
                  </a:lnTo>
                  <a:lnTo>
                    <a:pt x="680" y="172"/>
                  </a:lnTo>
                  <a:lnTo>
                    <a:pt x="684" y="172"/>
                  </a:lnTo>
                  <a:lnTo>
                    <a:pt x="687" y="172"/>
                  </a:lnTo>
                  <a:lnTo>
                    <a:pt x="691" y="172"/>
                  </a:lnTo>
                  <a:lnTo>
                    <a:pt x="695" y="172"/>
                  </a:lnTo>
                  <a:lnTo>
                    <a:pt x="698" y="172"/>
                  </a:lnTo>
                  <a:lnTo>
                    <a:pt x="702" y="172"/>
                  </a:lnTo>
                  <a:lnTo>
                    <a:pt x="705" y="172"/>
                  </a:lnTo>
                  <a:lnTo>
                    <a:pt x="709" y="172"/>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 name="Line 26"/>
            <p:cNvSpPr>
              <a:spLocks noChangeShapeType="1"/>
            </p:cNvSpPr>
            <p:nvPr/>
          </p:nvSpPr>
          <p:spPr bwMode="auto">
            <a:xfrm>
              <a:off x="2508" y="1843"/>
              <a:ext cx="0" cy="828"/>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23" name="Object 27">
              <a:hlinkClick r:id="" action="ppaction://ole?verb=0"/>
            </p:cNvPr>
            <p:cNvGraphicFramePr>
              <a:graphicFrameLocks/>
            </p:cNvGraphicFramePr>
            <p:nvPr/>
          </p:nvGraphicFramePr>
          <p:xfrm>
            <a:off x="432" y="2883"/>
            <a:ext cx="480" cy="183"/>
          </p:xfrm>
          <a:graphic>
            <a:graphicData uri="http://schemas.openxmlformats.org/presentationml/2006/ole">
              <mc:AlternateContent xmlns:mc="http://schemas.openxmlformats.org/markup-compatibility/2006">
                <mc:Choice xmlns:v="urn:schemas-microsoft-com:vml" Requires="v">
                  <p:oleObj spid="_x0000_s6671" name="Equation" r:id="rId3" imgW="722160" imgH="239400" progId="Equation.3">
                    <p:embed/>
                  </p:oleObj>
                </mc:Choice>
                <mc:Fallback>
                  <p:oleObj name="Equation" r:id="rId3" imgW="722160" imgH="239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883"/>
                          <a:ext cx="480"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8">
              <a:hlinkClick r:id="" action="ppaction://ole?verb=0"/>
            </p:cNvPr>
            <p:cNvGraphicFramePr>
              <a:graphicFrameLocks/>
            </p:cNvGraphicFramePr>
            <p:nvPr/>
          </p:nvGraphicFramePr>
          <p:xfrm>
            <a:off x="537" y="2205"/>
            <a:ext cx="519" cy="308"/>
          </p:xfrm>
          <a:graphic>
            <a:graphicData uri="http://schemas.openxmlformats.org/presentationml/2006/ole">
              <mc:AlternateContent xmlns:mc="http://schemas.openxmlformats.org/markup-compatibility/2006">
                <mc:Choice xmlns:v="urn:schemas-microsoft-com:vml" Requires="v">
                  <p:oleObj spid="_x0000_s6672" name="Equation" r:id="rId5" imgW="583920" imgH="393480" progId="Equation.3">
                    <p:embed/>
                  </p:oleObj>
                </mc:Choice>
                <mc:Fallback>
                  <p:oleObj name="Equation" r:id="rId5" imgW="583920" imgH="393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 y="2205"/>
                          <a:ext cx="51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29"/>
            <p:cNvSpPr>
              <a:spLocks noChangeArrowheads="1"/>
            </p:cNvSpPr>
            <p:nvPr/>
          </p:nvSpPr>
          <p:spPr bwMode="auto">
            <a:xfrm>
              <a:off x="1459" y="292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400" b="1" i="0">
                  <a:solidFill>
                    <a:schemeClr val="bg1"/>
                  </a:solidFill>
                </a:rPr>
                <a:t>0</a:t>
              </a:r>
            </a:p>
          </p:txBody>
        </p:sp>
        <p:graphicFrame>
          <p:nvGraphicFramePr>
            <p:cNvPr id="26" name="Object 30">
              <a:hlinkClick r:id="" action="ppaction://ole?verb=0"/>
            </p:cNvPr>
            <p:cNvGraphicFramePr>
              <a:graphicFrameLocks/>
            </p:cNvGraphicFramePr>
            <p:nvPr/>
          </p:nvGraphicFramePr>
          <p:xfrm>
            <a:off x="2247" y="2874"/>
            <a:ext cx="455" cy="198"/>
          </p:xfrm>
          <a:graphic>
            <a:graphicData uri="http://schemas.openxmlformats.org/presentationml/2006/ole">
              <mc:AlternateContent xmlns:mc="http://schemas.openxmlformats.org/markup-compatibility/2006">
                <mc:Choice xmlns:v="urn:schemas-microsoft-com:vml" Requires="v">
                  <p:oleObj spid="_x0000_s6673" name="Equation" r:id="rId7" imgW="633240" imgH="239400" progId="Equation.3">
                    <p:embed/>
                  </p:oleObj>
                </mc:Choice>
                <mc:Fallback>
                  <p:oleObj name="Equation" r:id="rId7" imgW="633240" imgH="2394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7" y="2874"/>
                          <a:ext cx="455"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Arc 31"/>
            <p:cNvSpPr>
              <a:spLocks/>
            </p:cNvSpPr>
            <p:nvPr/>
          </p:nvSpPr>
          <p:spPr bwMode="auto">
            <a:xfrm>
              <a:off x="723" y="3070"/>
              <a:ext cx="428" cy="1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8" name="Arc 32"/>
            <p:cNvSpPr>
              <a:spLocks/>
            </p:cNvSpPr>
            <p:nvPr/>
          </p:nvSpPr>
          <p:spPr bwMode="auto">
            <a:xfrm>
              <a:off x="1967" y="3059"/>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599" y="0"/>
                  </a:moveTo>
                  <a:cubicBezTo>
                    <a:pt x="21599" y="40"/>
                    <a:pt x="21600" y="80"/>
                    <a:pt x="21600" y="120"/>
                  </a:cubicBezTo>
                  <a:cubicBezTo>
                    <a:pt x="21600" y="12049"/>
                    <a:pt x="11929" y="21719"/>
                    <a:pt x="0" y="21720"/>
                  </a:cubicBezTo>
                </a:path>
                <a:path w="21600" h="21720" stroke="0" extrusionOk="0">
                  <a:moveTo>
                    <a:pt x="21599" y="0"/>
                  </a:moveTo>
                  <a:cubicBezTo>
                    <a:pt x="21599" y="40"/>
                    <a:pt x="21600" y="80"/>
                    <a:pt x="21600" y="120"/>
                  </a:cubicBezTo>
                  <a:cubicBezTo>
                    <a:pt x="21600" y="12049"/>
                    <a:pt x="11929" y="21719"/>
                    <a:pt x="0" y="21720"/>
                  </a:cubicBezTo>
                  <a:lnTo>
                    <a:pt x="0" y="120"/>
                  </a:lnTo>
                  <a:close/>
                </a:path>
              </a:pathLst>
            </a:custGeom>
            <a:noFill/>
            <a:ln w="12700" cap="rnd">
              <a:solidFill>
                <a:srgbClr val="0000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29" name="Object 33">
              <a:hlinkClick r:id="" action="ppaction://ole?verb=0"/>
            </p:cNvPr>
            <p:cNvGraphicFramePr>
              <a:graphicFrameLocks/>
            </p:cNvGraphicFramePr>
            <p:nvPr/>
          </p:nvGraphicFramePr>
          <p:xfrm>
            <a:off x="2352" y="2038"/>
            <a:ext cx="576" cy="361"/>
          </p:xfrm>
          <a:graphic>
            <a:graphicData uri="http://schemas.openxmlformats.org/presentationml/2006/ole">
              <mc:AlternateContent xmlns:mc="http://schemas.openxmlformats.org/markup-compatibility/2006">
                <mc:Choice xmlns:v="urn:schemas-microsoft-com:vml" Requires="v">
                  <p:oleObj spid="_x0000_s6674" name="Equation" r:id="rId9" imgW="583920" imgH="393480" progId="Equation.3">
                    <p:embed/>
                  </p:oleObj>
                </mc:Choice>
                <mc:Fallback>
                  <p:oleObj name="Equation" r:id="rId9" imgW="583920" imgH="393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 y="2038"/>
                          <a:ext cx="57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 name="Object 37"/>
          <p:cNvGraphicFramePr>
            <a:graphicFrameLocks noChangeAspect="1"/>
          </p:cNvGraphicFramePr>
          <p:nvPr/>
        </p:nvGraphicFramePr>
        <p:xfrm>
          <a:off x="4953000" y="1693863"/>
          <a:ext cx="3886200" cy="795337"/>
        </p:xfrm>
        <a:graphic>
          <a:graphicData uri="http://schemas.openxmlformats.org/presentationml/2006/ole">
            <mc:AlternateContent xmlns:mc="http://schemas.openxmlformats.org/markup-compatibility/2006">
              <mc:Choice xmlns:v="urn:schemas-microsoft-com:vml" Requires="v">
                <p:oleObj spid="_x0000_s6675" name="Equation" r:id="rId11" imgW="2234880" imgH="457200" progId="Equation.3">
                  <p:embed/>
                </p:oleObj>
              </mc:Choice>
              <mc:Fallback>
                <p:oleObj name="Equation" r:id="rId11" imgW="223488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1693863"/>
                        <a:ext cx="3886200" cy="795337"/>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1" name="Object 38"/>
          <p:cNvGraphicFramePr>
            <a:graphicFrameLocks noChangeAspect="1"/>
          </p:cNvGraphicFramePr>
          <p:nvPr/>
        </p:nvGraphicFramePr>
        <p:xfrm>
          <a:off x="4953000" y="2684463"/>
          <a:ext cx="3962400" cy="2743200"/>
        </p:xfrm>
        <a:graphic>
          <a:graphicData uri="http://schemas.openxmlformats.org/presentationml/2006/ole">
            <mc:AlternateContent xmlns:mc="http://schemas.openxmlformats.org/markup-compatibility/2006">
              <mc:Choice xmlns:v="urn:schemas-microsoft-com:vml" Requires="v">
                <p:oleObj spid="_x0000_s6676" name="Equation" r:id="rId13" imgW="2019240" imgH="1346040" progId="Equation.3">
                  <p:embed/>
                </p:oleObj>
              </mc:Choice>
              <mc:Fallback>
                <p:oleObj name="Equation" r:id="rId13" imgW="2019240" imgH="1346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2684463"/>
                        <a:ext cx="3962400" cy="2743200"/>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2" name="Object 39"/>
          <p:cNvGraphicFramePr>
            <a:graphicFrameLocks noChangeAspect="1"/>
          </p:cNvGraphicFramePr>
          <p:nvPr/>
        </p:nvGraphicFramePr>
        <p:xfrm>
          <a:off x="4953000" y="5656263"/>
          <a:ext cx="3657600" cy="427037"/>
        </p:xfrm>
        <a:graphic>
          <a:graphicData uri="http://schemas.openxmlformats.org/presentationml/2006/ole">
            <mc:AlternateContent xmlns:mc="http://schemas.openxmlformats.org/markup-compatibility/2006">
              <mc:Choice xmlns:v="urn:schemas-microsoft-com:vml" Requires="v">
                <p:oleObj spid="_x0000_s6677" name="Equation" r:id="rId15" imgW="1955520" imgH="228600" progId="Equation.3">
                  <p:embed/>
                </p:oleObj>
              </mc:Choice>
              <mc:Fallback>
                <p:oleObj name="Equation" r:id="rId15" imgW="195552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5656263"/>
                        <a:ext cx="3657600" cy="427037"/>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116512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223838"/>
            <a:ext cx="82296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Difference Between Means: Using Excel</a:t>
            </a:r>
          </a:p>
        </p:txBody>
      </p:sp>
      <p:graphicFrame>
        <p:nvGraphicFramePr>
          <p:cNvPr id="3" name="Group 3"/>
          <p:cNvGraphicFramePr>
            <a:graphicFrameLocks noGrp="1"/>
          </p:cNvGraphicFramePr>
          <p:nvPr>
            <p:extLst>
              <p:ext uri="{D42A27DB-BD31-4B8C-83A1-F6EECF244321}">
                <p14:modId xmlns:p14="http://schemas.microsoft.com/office/powerpoint/2010/main" val="2703307396"/>
              </p:ext>
            </p:extLst>
          </p:nvPr>
        </p:nvGraphicFramePr>
        <p:xfrm>
          <a:off x="1143000" y="1358900"/>
          <a:ext cx="6858000" cy="4714877"/>
        </p:xfrm>
        <a:graphic>
          <a:graphicData uri="http://schemas.openxmlformats.org/drawingml/2006/table">
            <a:tbl>
              <a:tblPr/>
              <a:tblGrid>
                <a:gridCol w="3751263"/>
                <a:gridCol w="1260475"/>
                <a:gridCol w="1846262"/>
              </a:tblGrid>
              <a:tr h="433388">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z-Test: Two Sample for Means</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r>
              <a:tr h="2762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Arial" charset="0"/>
                          <a:cs typeface="Times New Roman" pitchFamily="18" charset="0"/>
                        </a:rPr>
                        <a:t>Adv Mgr</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Arial" charset="0"/>
                          <a:cs typeface="Times New Roman" pitchFamily="18" charset="0"/>
                        </a:rPr>
                        <a:t>Auditing Mgr</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76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Mean</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70.7001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62.187</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r>
              <a:tr h="276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Known Variance</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264.164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166.411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276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pitchFamily="18" charset="0"/>
                        </a:rPr>
                        <a:t>Observations</a:t>
                      </a:r>
                      <a:endParaRPr kumimoji="0" lang="en-US" sz="1600" b="0" i="0" u="none" strike="noStrike" cap="none" normalizeH="0" baseline="0" dirty="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32</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338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Hypothesized Mean Difference</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0</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49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z</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2.35</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338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P(Z&lt;=z) one-tail</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0.0094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49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z Critical one-tail</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1.64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43338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P(Z&lt;=z) two-tail</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0.0189</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a:noFill/>
                    </a:lnB>
                    <a:lnTlToBr>
                      <a:noFill/>
                    </a:lnTlToBr>
                    <a:lnBlToTr>
                      <a:noFill/>
                    </a:lnBlToTr>
                    <a:noFill/>
                  </a:tcPr>
                </a:tc>
              </a:tr>
              <a:tr h="2762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z Critical two-tail</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1.960</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pitchFamily="18" charset="0"/>
                        </a:rPr>
                        <a:t> </a:t>
                      </a:r>
                      <a:endParaRPr kumimoji="0" lang="en-US" sz="1600" b="0" i="0" u="none" strike="noStrike" cap="none" normalizeH="0" baseline="0" dirty="0" smtClean="0">
                        <a:ln>
                          <a:noFill/>
                        </a:ln>
                        <a:solidFill>
                          <a:schemeClr val="tx1"/>
                        </a:solidFill>
                        <a:effectLst/>
                        <a:latin typeface="Arial" charset="0"/>
                        <a:cs typeface="Arial"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16512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1447800"/>
            <a:ext cx="8153400" cy="4524315"/>
          </a:xfrm>
          <a:prstGeom prst="rect">
            <a:avLst/>
          </a:prstGeom>
          <a:noFill/>
          <a:ln w="12700" cap="sq">
            <a:noFill/>
            <a:miter lim="800000"/>
            <a:headEnd type="none" w="sm" len="sm"/>
            <a:tailEnd type="none" w="sm" len="sm"/>
          </a:ln>
        </p:spPr>
        <p:txBody>
          <a:bodyPr>
            <a:spAutoFit/>
          </a:bodyPr>
          <a:lstStyle/>
          <a:p>
            <a:pPr algn="just" eaLnBrk="0" hangingPunct="0">
              <a:defRPr/>
            </a:pPr>
            <a:r>
              <a:rPr lang="en-US" sz="2400" i="0" dirty="0">
                <a:latin typeface="Times New Roman" pitchFamily="18" charset="0"/>
                <a:cs typeface="Times New Roman" pitchFamily="18" charset="0"/>
              </a:rPr>
              <a:t>A sample of 87 professional working women showed that the average amount paid annually into a private pension fund per person was $3352. The population standard deviation is $1100. A sample of 76 professional working men showed that the average amount paid annually into a private pension fund per person was $5727, with a population standard deviation of $1700. A women’s activist group wants to “prove” that women do not pay as much per year as men into private pension funds. If they use </a:t>
            </a:r>
            <a:r>
              <a:rPr lang="el-GR" sz="2400" dirty="0">
                <a:latin typeface="Times New Roman" pitchFamily="18" charset="0"/>
                <a:cs typeface="Times New Roman" pitchFamily="18" charset="0"/>
              </a:rPr>
              <a:t>α</a:t>
            </a:r>
            <a:r>
              <a:rPr lang="en-US" sz="2400" i="0" dirty="0">
                <a:latin typeface="Times New Roman" pitchFamily="18" charset="0"/>
                <a:cs typeface="Times New Roman" pitchFamily="18" charset="0"/>
              </a:rPr>
              <a:t> = .001 and these sample data, will they be able to reject a null hypothesis that women annually pay the same as or more than men into private pension funds? Use the eight-step hypothesis-testing process.</a:t>
            </a:r>
          </a:p>
        </p:txBody>
      </p:sp>
      <p:sp>
        <p:nvSpPr>
          <p:cNvPr id="3" name="Title 3"/>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838200" y="3162300"/>
          <a:ext cx="1916113" cy="1149350"/>
        </p:xfrm>
        <a:graphic>
          <a:graphicData uri="http://schemas.openxmlformats.org/presentationml/2006/ole">
            <mc:AlternateContent xmlns:mc="http://schemas.openxmlformats.org/markup-compatibility/2006">
              <mc:Choice xmlns:v="urn:schemas-microsoft-com:vml" Requires="v">
                <p:oleObj spid="_x0000_s7374" name="Equation" r:id="rId3" imgW="988920" imgH="607680" progId="Equation.3">
                  <p:embed/>
                </p:oleObj>
              </mc:Choice>
              <mc:Fallback>
                <p:oleObj name="Equation" r:id="rId3" imgW="988920" imgH="607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62300"/>
                        <a:ext cx="1916113" cy="11493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3" name="Group 20"/>
          <p:cNvGrpSpPr>
            <a:grpSpLocks/>
          </p:cNvGrpSpPr>
          <p:nvPr/>
        </p:nvGrpSpPr>
        <p:grpSpPr bwMode="auto">
          <a:xfrm>
            <a:off x="3200400" y="1752600"/>
            <a:ext cx="5086350" cy="3905250"/>
            <a:chOff x="2316" y="1128"/>
            <a:chExt cx="3204" cy="2460"/>
          </a:xfrm>
        </p:grpSpPr>
        <p:sp>
          <p:nvSpPr>
            <p:cNvPr id="4" name="Rectangle 6"/>
            <p:cNvSpPr>
              <a:spLocks noChangeArrowheads="1"/>
            </p:cNvSpPr>
            <p:nvPr/>
          </p:nvSpPr>
          <p:spPr bwMode="auto">
            <a:xfrm>
              <a:off x="2316" y="1128"/>
              <a:ext cx="3204" cy="2460"/>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 name="Freeform 7"/>
            <p:cNvSpPr>
              <a:spLocks/>
            </p:cNvSpPr>
            <p:nvPr/>
          </p:nvSpPr>
          <p:spPr bwMode="auto">
            <a:xfrm>
              <a:off x="2405" y="1205"/>
              <a:ext cx="3047" cy="1788"/>
            </a:xfrm>
            <a:custGeom>
              <a:avLst/>
              <a:gdLst>
                <a:gd name="T0" fmla="*/ 46 w 3047"/>
                <a:gd name="T1" fmla="*/ 1781 h 1788"/>
                <a:gd name="T2" fmla="*/ 97 w 3047"/>
                <a:gd name="T3" fmla="*/ 1772 h 1788"/>
                <a:gd name="T4" fmla="*/ 148 w 3047"/>
                <a:gd name="T5" fmla="*/ 1761 h 1788"/>
                <a:gd name="T6" fmla="*/ 198 w 3047"/>
                <a:gd name="T7" fmla="*/ 1747 h 1788"/>
                <a:gd name="T8" fmla="*/ 249 w 3047"/>
                <a:gd name="T9" fmla="*/ 1729 h 1788"/>
                <a:gd name="T10" fmla="*/ 300 w 3047"/>
                <a:gd name="T11" fmla="*/ 1708 h 1788"/>
                <a:gd name="T12" fmla="*/ 351 w 3047"/>
                <a:gd name="T13" fmla="*/ 1682 h 1788"/>
                <a:gd name="T14" fmla="*/ 401 w 3047"/>
                <a:gd name="T15" fmla="*/ 1650 h 1788"/>
                <a:gd name="T16" fmla="*/ 453 w 3047"/>
                <a:gd name="T17" fmla="*/ 1612 h 1788"/>
                <a:gd name="T18" fmla="*/ 503 w 3047"/>
                <a:gd name="T19" fmla="*/ 1567 h 1788"/>
                <a:gd name="T20" fmla="*/ 553 w 3047"/>
                <a:gd name="T21" fmla="*/ 1515 h 1788"/>
                <a:gd name="T22" fmla="*/ 605 w 3047"/>
                <a:gd name="T23" fmla="*/ 1456 h 1788"/>
                <a:gd name="T24" fmla="*/ 655 w 3047"/>
                <a:gd name="T25" fmla="*/ 1388 h 1788"/>
                <a:gd name="T26" fmla="*/ 707 w 3047"/>
                <a:gd name="T27" fmla="*/ 1313 h 1788"/>
                <a:gd name="T28" fmla="*/ 757 w 3047"/>
                <a:gd name="T29" fmla="*/ 1229 h 1788"/>
                <a:gd name="T30" fmla="*/ 807 w 3047"/>
                <a:gd name="T31" fmla="*/ 1139 h 1788"/>
                <a:gd name="T32" fmla="*/ 859 w 3047"/>
                <a:gd name="T33" fmla="*/ 1041 h 1788"/>
                <a:gd name="T34" fmla="*/ 909 w 3047"/>
                <a:gd name="T35" fmla="*/ 938 h 1788"/>
                <a:gd name="T36" fmla="*/ 959 w 3047"/>
                <a:gd name="T37" fmla="*/ 831 h 1788"/>
                <a:gd name="T38" fmla="*/ 1011 w 3047"/>
                <a:gd name="T39" fmla="*/ 722 h 1788"/>
                <a:gd name="T40" fmla="*/ 1061 w 3047"/>
                <a:gd name="T41" fmla="*/ 613 h 1788"/>
                <a:gd name="T42" fmla="*/ 1111 w 3047"/>
                <a:gd name="T43" fmla="*/ 506 h 1788"/>
                <a:gd name="T44" fmla="*/ 1163 w 3047"/>
                <a:gd name="T45" fmla="*/ 403 h 1788"/>
                <a:gd name="T46" fmla="*/ 1213 w 3047"/>
                <a:gd name="T47" fmla="*/ 307 h 1788"/>
                <a:gd name="T48" fmla="*/ 1265 w 3047"/>
                <a:gd name="T49" fmla="*/ 220 h 1788"/>
                <a:gd name="T50" fmla="*/ 1315 w 3047"/>
                <a:gd name="T51" fmla="*/ 146 h 1788"/>
                <a:gd name="T52" fmla="*/ 1366 w 3047"/>
                <a:gd name="T53" fmla="*/ 85 h 1788"/>
                <a:gd name="T54" fmla="*/ 1417 w 3047"/>
                <a:gd name="T55" fmla="*/ 40 h 1788"/>
                <a:gd name="T56" fmla="*/ 1467 w 3047"/>
                <a:gd name="T57" fmla="*/ 11 h 1788"/>
                <a:gd name="T58" fmla="*/ 1518 w 3047"/>
                <a:gd name="T59" fmla="*/ 0 h 1788"/>
                <a:gd name="T60" fmla="*/ 1569 w 3047"/>
                <a:gd name="T61" fmla="*/ 7 h 1788"/>
                <a:gd name="T62" fmla="*/ 1620 w 3047"/>
                <a:gd name="T63" fmla="*/ 32 h 1788"/>
                <a:gd name="T64" fmla="*/ 1670 w 3047"/>
                <a:gd name="T65" fmla="*/ 75 h 1788"/>
                <a:gd name="T66" fmla="*/ 1721 w 3047"/>
                <a:gd name="T67" fmla="*/ 132 h 1788"/>
                <a:gd name="T68" fmla="*/ 1772 w 3047"/>
                <a:gd name="T69" fmla="*/ 205 h 1788"/>
                <a:gd name="T70" fmla="*/ 1823 w 3047"/>
                <a:gd name="T71" fmla="*/ 289 h 1788"/>
                <a:gd name="T72" fmla="*/ 1874 w 3047"/>
                <a:gd name="T73" fmla="*/ 383 h 1788"/>
                <a:gd name="T74" fmla="*/ 1924 w 3047"/>
                <a:gd name="T75" fmla="*/ 484 h 1788"/>
                <a:gd name="T76" fmla="*/ 1976 w 3047"/>
                <a:gd name="T77" fmla="*/ 591 h 1788"/>
                <a:gd name="T78" fmla="*/ 2026 w 3047"/>
                <a:gd name="T79" fmla="*/ 700 h 1788"/>
                <a:gd name="T80" fmla="*/ 2076 w 3047"/>
                <a:gd name="T81" fmla="*/ 809 h 1788"/>
                <a:gd name="T82" fmla="*/ 2128 w 3047"/>
                <a:gd name="T83" fmla="*/ 917 h 1788"/>
                <a:gd name="T84" fmla="*/ 2178 w 3047"/>
                <a:gd name="T85" fmla="*/ 1021 h 1788"/>
                <a:gd name="T86" fmla="*/ 2228 w 3047"/>
                <a:gd name="T87" fmla="*/ 1119 h 1788"/>
                <a:gd name="T88" fmla="*/ 2280 w 3047"/>
                <a:gd name="T89" fmla="*/ 1212 h 1788"/>
                <a:gd name="T90" fmla="*/ 2330 w 3047"/>
                <a:gd name="T91" fmla="*/ 1297 h 1788"/>
                <a:gd name="T92" fmla="*/ 2382 w 3047"/>
                <a:gd name="T93" fmla="*/ 1374 h 1788"/>
                <a:gd name="T94" fmla="*/ 2432 w 3047"/>
                <a:gd name="T95" fmla="*/ 1443 h 1788"/>
                <a:gd name="T96" fmla="*/ 2482 w 3047"/>
                <a:gd name="T97" fmla="*/ 1505 h 1788"/>
                <a:gd name="T98" fmla="*/ 2534 w 3047"/>
                <a:gd name="T99" fmla="*/ 1558 h 1788"/>
                <a:gd name="T100" fmla="*/ 2584 w 3047"/>
                <a:gd name="T101" fmla="*/ 1604 h 1788"/>
                <a:gd name="T102" fmla="*/ 2634 w 3047"/>
                <a:gd name="T103" fmla="*/ 1643 h 1788"/>
                <a:gd name="T104" fmla="*/ 2686 w 3047"/>
                <a:gd name="T105" fmla="*/ 1676 h 1788"/>
                <a:gd name="T106" fmla="*/ 2736 w 3047"/>
                <a:gd name="T107" fmla="*/ 1703 h 1788"/>
                <a:gd name="T108" fmla="*/ 2787 w 3047"/>
                <a:gd name="T109" fmla="*/ 1726 h 1788"/>
                <a:gd name="T110" fmla="*/ 2838 w 3047"/>
                <a:gd name="T111" fmla="*/ 1744 h 1788"/>
                <a:gd name="T112" fmla="*/ 2889 w 3047"/>
                <a:gd name="T113" fmla="*/ 1759 h 1788"/>
                <a:gd name="T114" fmla="*/ 2940 w 3047"/>
                <a:gd name="T115" fmla="*/ 1771 h 1788"/>
                <a:gd name="T116" fmla="*/ 2990 w 3047"/>
                <a:gd name="T117" fmla="*/ 1780 h 1788"/>
                <a:gd name="T118" fmla="*/ 3041 w 3047"/>
                <a:gd name="T119" fmla="*/ 1786 h 17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047"/>
                <a:gd name="T181" fmla="*/ 0 h 1788"/>
                <a:gd name="T182" fmla="*/ 3047 w 3047"/>
                <a:gd name="T183" fmla="*/ 1788 h 178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047" h="1788">
                  <a:moveTo>
                    <a:pt x="0" y="1787"/>
                  </a:moveTo>
                  <a:lnTo>
                    <a:pt x="5" y="1786"/>
                  </a:lnTo>
                  <a:lnTo>
                    <a:pt x="11" y="1786"/>
                  </a:lnTo>
                  <a:lnTo>
                    <a:pt x="16" y="1786"/>
                  </a:lnTo>
                  <a:lnTo>
                    <a:pt x="21" y="1785"/>
                  </a:lnTo>
                  <a:lnTo>
                    <a:pt x="26" y="1784"/>
                  </a:lnTo>
                  <a:lnTo>
                    <a:pt x="30" y="1783"/>
                  </a:lnTo>
                  <a:lnTo>
                    <a:pt x="36" y="1783"/>
                  </a:lnTo>
                  <a:lnTo>
                    <a:pt x="41" y="1782"/>
                  </a:lnTo>
                  <a:lnTo>
                    <a:pt x="46" y="1781"/>
                  </a:lnTo>
                  <a:lnTo>
                    <a:pt x="52" y="1780"/>
                  </a:lnTo>
                  <a:lnTo>
                    <a:pt x="57" y="1780"/>
                  </a:lnTo>
                  <a:lnTo>
                    <a:pt x="61" y="1779"/>
                  </a:lnTo>
                  <a:lnTo>
                    <a:pt x="66" y="1778"/>
                  </a:lnTo>
                  <a:lnTo>
                    <a:pt x="71" y="1777"/>
                  </a:lnTo>
                  <a:lnTo>
                    <a:pt x="77" y="1776"/>
                  </a:lnTo>
                  <a:lnTo>
                    <a:pt x="82" y="1775"/>
                  </a:lnTo>
                  <a:lnTo>
                    <a:pt x="86" y="1774"/>
                  </a:lnTo>
                  <a:lnTo>
                    <a:pt x="91" y="1774"/>
                  </a:lnTo>
                  <a:lnTo>
                    <a:pt x="97" y="1772"/>
                  </a:lnTo>
                  <a:lnTo>
                    <a:pt x="102" y="1771"/>
                  </a:lnTo>
                  <a:lnTo>
                    <a:pt x="107" y="1771"/>
                  </a:lnTo>
                  <a:lnTo>
                    <a:pt x="112" y="1769"/>
                  </a:lnTo>
                  <a:lnTo>
                    <a:pt x="118" y="1768"/>
                  </a:lnTo>
                  <a:lnTo>
                    <a:pt x="122" y="1767"/>
                  </a:lnTo>
                  <a:lnTo>
                    <a:pt x="127" y="1766"/>
                  </a:lnTo>
                  <a:lnTo>
                    <a:pt x="132" y="1765"/>
                  </a:lnTo>
                  <a:lnTo>
                    <a:pt x="138" y="1764"/>
                  </a:lnTo>
                  <a:lnTo>
                    <a:pt x="143" y="1762"/>
                  </a:lnTo>
                  <a:lnTo>
                    <a:pt x="148" y="1761"/>
                  </a:lnTo>
                  <a:lnTo>
                    <a:pt x="152" y="1760"/>
                  </a:lnTo>
                  <a:lnTo>
                    <a:pt x="157" y="1759"/>
                  </a:lnTo>
                  <a:lnTo>
                    <a:pt x="163" y="1757"/>
                  </a:lnTo>
                  <a:lnTo>
                    <a:pt x="168" y="1756"/>
                  </a:lnTo>
                  <a:lnTo>
                    <a:pt x="173" y="1755"/>
                  </a:lnTo>
                  <a:lnTo>
                    <a:pt x="179" y="1753"/>
                  </a:lnTo>
                  <a:lnTo>
                    <a:pt x="183" y="1752"/>
                  </a:lnTo>
                  <a:lnTo>
                    <a:pt x="188" y="1750"/>
                  </a:lnTo>
                  <a:lnTo>
                    <a:pt x="193" y="1749"/>
                  </a:lnTo>
                  <a:lnTo>
                    <a:pt x="198" y="1747"/>
                  </a:lnTo>
                  <a:lnTo>
                    <a:pt x="204" y="1746"/>
                  </a:lnTo>
                  <a:lnTo>
                    <a:pt x="209" y="1744"/>
                  </a:lnTo>
                  <a:lnTo>
                    <a:pt x="213" y="1742"/>
                  </a:lnTo>
                  <a:lnTo>
                    <a:pt x="218" y="1741"/>
                  </a:lnTo>
                  <a:lnTo>
                    <a:pt x="224" y="1739"/>
                  </a:lnTo>
                  <a:lnTo>
                    <a:pt x="229" y="1737"/>
                  </a:lnTo>
                  <a:lnTo>
                    <a:pt x="234" y="1735"/>
                  </a:lnTo>
                  <a:lnTo>
                    <a:pt x="239" y="1734"/>
                  </a:lnTo>
                  <a:lnTo>
                    <a:pt x="243" y="1732"/>
                  </a:lnTo>
                  <a:lnTo>
                    <a:pt x="249" y="1729"/>
                  </a:lnTo>
                  <a:lnTo>
                    <a:pt x="254" y="1728"/>
                  </a:lnTo>
                  <a:lnTo>
                    <a:pt x="259" y="1726"/>
                  </a:lnTo>
                  <a:lnTo>
                    <a:pt x="265" y="1723"/>
                  </a:lnTo>
                  <a:lnTo>
                    <a:pt x="270" y="1722"/>
                  </a:lnTo>
                  <a:lnTo>
                    <a:pt x="275" y="1719"/>
                  </a:lnTo>
                  <a:lnTo>
                    <a:pt x="279" y="1718"/>
                  </a:lnTo>
                  <a:lnTo>
                    <a:pt x="284" y="1715"/>
                  </a:lnTo>
                  <a:lnTo>
                    <a:pt x="290" y="1713"/>
                  </a:lnTo>
                  <a:lnTo>
                    <a:pt x="295" y="1710"/>
                  </a:lnTo>
                  <a:lnTo>
                    <a:pt x="300" y="1708"/>
                  </a:lnTo>
                  <a:lnTo>
                    <a:pt x="304" y="1706"/>
                  </a:lnTo>
                  <a:lnTo>
                    <a:pt x="310" y="1703"/>
                  </a:lnTo>
                  <a:lnTo>
                    <a:pt x="315" y="1701"/>
                  </a:lnTo>
                  <a:lnTo>
                    <a:pt x="320" y="1698"/>
                  </a:lnTo>
                  <a:lnTo>
                    <a:pt x="326" y="1696"/>
                  </a:lnTo>
                  <a:lnTo>
                    <a:pt x="331" y="1693"/>
                  </a:lnTo>
                  <a:lnTo>
                    <a:pt x="335" y="1690"/>
                  </a:lnTo>
                  <a:lnTo>
                    <a:pt x="340" y="1688"/>
                  </a:lnTo>
                  <a:lnTo>
                    <a:pt x="345" y="1685"/>
                  </a:lnTo>
                  <a:lnTo>
                    <a:pt x="351" y="1682"/>
                  </a:lnTo>
                  <a:lnTo>
                    <a:pt x="356" y="1679"/>
                  </a:lnTo>
                  <a:lnTo>
                    <a:pt x="361" y="1676"/>
                  </a:lnTo>
                  <a:lnTo>
                    <a:pt x="367" y="1673"/>
                  </a:lnTo>
                  <a:lnTo>
                    <a:pt x="370" y="1670"/>
                  </a:lnTo>
                  <a:lnTo>
                    <a:pt x="376" y="1667"/>
                  </a:lnTo>
                  <a:lnTo>
                    <a:pt x="381" y="1663"/>
                  </a:lnTo>
                  <a:lnTo>
                    <a:pt x="386" y="1660"/>
                  </a:lnTo>
                  <a:lnTo>
                    <a:pt x="392" y="1657"/>
                  </a:lnTo>
                  <a:lnTo>
                    <a:pt x="397" y="1653"/>
                  </a:lnTo>
                  <a:lnTo>
                    <a:pt x="401" y="1650"/>
                  </a:lnTo>
                  <a:lnTo>
                    <a:pt x="406" y="1647"/>
                  </a:lnTo>
                  <a:lnTo>
                    <a:pt x="412" y="1643"/>
                  </a:lnTo>
                  <a:lnTo>
                    <a:pt x="417" y="1639"/>
                  </a:lnTo>
                  <a:lnTo>
                    <a:pt x="422" y="1635"/>
                  </a:lnTo>
                  <a:lnTo>
                    <a:pt x="427" y="1632"/>
                  </a:lnTo>
                  <a:lnTo>
                    <a:pt x="431" y="1628"/>
                  </a:lnTo>
                  <a:lnTo>
                    <a:pt x="437" y="1624"/>
                  </a:lnTo>
                  <a:lnTo>
                    <a:pt x="442" y="1620"/>
                  </a:lnTo>
                  <a:lnTo>
                    <a:pt x="447" y="1616"/>
                  </a:lnTo>
                  <a:lnTo>
                    <a:pt x="453" y="1612"/>
                  </a:lnTo>
                  <a:lnTo>
                    <a:pt x="458" y="1608"/>
                  </a:lnTo>
                  <a:lnTo>
                    <a:pt x="462" y="1604"/>
                  </a:lnTo>
                  <a:lnTo>
                    <a:pt x="467" y="1599"/>
                  </a:lnTo>
                  <a:lnTo>
                    <a:pt x="472" y="1595"/>
                  </a:lnTo>
                  <a:lnTo>
                    <a:pt x="478" y="1591"/>
                  </a:lnTo>
                  <a:lnTo>
                    <a:pt x="483" y="1586"/>
                  </a:lnTo>
                  <a:lnTo>
                    <a:pt x="488" y="1582"/>
                  </a:lnTo>
                  <a:lnTo>
                    <a:pt x="492" y="1577"/>
                  </a:lnTo>
                  <a:lnTo>
                    <a:pt x="498" y="1573"/>
                  </a:lnTo>
                  <a:lnTo>
                    <a:pt x="503" y="1567"/>
                  </a:lnTo>
                  <a:lnTo>
                    <a:pt x="508" y="1563"/>
                  </a:lnTo>
                  <a:lnTo>
                    <a:pt x="513" y="1558"/>
                  </a:lnTo>
                  <a:lnTo>
                    <a:pt x="519" y="1552"/>
                  </a:lnTo>
                  <a:lnTo>
                    <a:pt x="523" y="1548"/>
                  </a:lnTo>
                  <a:lnTo>
                    <a:pt x="528" y="1543"/>
                  </a:lnTo>
                  <a:lnTo>
                    <a:pt x="533" y="1537"/>
                  </a:lnTo>
                  <a:lnTo>
                    <a:pt x="539" y="1532"/>
                  </a:lnTo>
                  <a:lnTo>
                    <a:pt x="544" y="1526"/>
                  </a:lnTo>
                  <a:lnTo>
                    <a:pt x="549" y="1521"/>
                  </a:lnTo>
                  <a:lnTo>
                    <a:pt x="553" y="1515"/>
                  </a:lnTo>
                  <a:lnTo>
                    <a:pt x="558" y="1510"/>
                  </a:lnTo>
                  <a:lnTo>
                    <a:pt x="564" y="1505"/>
                  </a:lnTo>
                  <a:lnTo>
                    <a:pt x="569" y="1499"/>
                  </a:lnTo>
                  <a:lnTo>
                    <a:pt x="574" y="1493"/>
                  </a:lnTo>
                  <a:lnTo>
                    <a:pt x="580" y="1487"/>
                  </a:lnTo>
                  <a:lnTo>
                    <a:pt x="585" y="1481"/>
                  </a:lnTo>
                  <a:lnTo>
                    <a:pt x="589" y="1475"/>
                  </a:lnTo>
                  <a:lnTo>
                    <a:pt x="594" y="1469"/>
                  </a:lnTo>
                  <a:lnTo>
                    <a:pt x="599" y="1462"/>
                  </a:lnTo>
                  <a:lnTo>
                    <a:pt x="605" y="1456"/>
                  </a:lnTo>
                  <a:lnTo>
                    <a:pt x="610" y="1449"/>
                  </a:lnTo>
                  <a:lnTo>
                    <a:pt x="615" y="1443"/>
                  </a:lnTo>
                  <a:lnTo>
                    <a:pt x="619" y="1437"/>
                  </a:lnTo>
                  <a:lnTo>
                    <a:pt x="625" y="1430"/>
                  </a:lnTo>
                  <a:lnTo>
                    <a:pt x="630" y="1423"/>
                  </a:lnTo>
                  <a:lnTo>
                    <a:pt x="635" y="1416"/>
                  </a:lnTo>
                  <a:lnTo>
                    <a:pt x="640" y="1410"/>
                  </a:lnTo>
                  <a:lnTo>
                    <a:pt x="644" y="1402"/>
                  </a:lnTo>
                  <a:lnTo>
                    <a:pt x="650" y="1396"/>
                  </a:lnTo>
                  <a:lnTo>
                    <a:pt x="655" y="1388"/>
                  </a:lnTo>
                  <a:lnTo>
                    <a:pt x="660" y="1381"/>
                  </a:lnTo>
                  <a:lnTo>
                    <a:pt x="666" y="1374"/>
                  </a:lnTo>
                  <a:lnTo>
                    <a:pt x="671" y="1366"/>
                  </a:lnTo>
                  <a:lnTo>
                    <a:pt x="676" y="1359"/>
                  </a:lnTo>
                  <a:lnTo>
                    <a:pt x="680" y="1351"/>
                  </a:lnTo>
                  <a:lnTo>
                    <a:pt x="685" y="1344"/>
                  </a:lnTo>
                  <a:lnTo>
                    <a:pt x="691" y="1337"/>
                  </a:lnTo>
                  <a:lnTo>
                    <a:pt x="696" y="1328"/>
                  </a:lnTo>
                  <a:lnTo>
                    <a:pt x="701" y="1321"/>
                  </a:lnTo>
                  <a:lnTo>
                    <a:pt x="707" y="1313"/>
                  </a:lnTo>
                  <a:lnTo>
                    <a:pt x="711" y="1304"/>
                  </a:lnTo>
                  <a:lnTo>
                    <a:pt x="716" y="1297"/>
                  </a:lnTo>
                  <a:lnTo>
                    <a:pt x="721" y="1289"/>
                  </a:lnTo>
                  <a:lnTo>
                    <a:pt x="726" y="1280"/>
                  </a:lnTo>
                  <a:lnTo>
                    <a:pt x="732" y="1272"/>
                  </a:lnTo>
                  <a:lnTo>
                    <a:pt x="737" y="1263"/>
                  </a:lnTo>
                  <a:lnTo>
                    <a:pt x="741" y="1255"/>
                  </a:lnTo>
                  <a:lnTo>
                    <a:pt x="746" y="1246"/>
                  </a:lnTo>
                  <a:lnTo>
                    <a:pt x="752" y="1238"/>
                  </a:lnTo>
                  <a:lnTo>
                    <a:pt x="757" y="1229"/>
                  </a:lnTo>
                  <a:lnTo>
                    <a:pt x="762" y="1221"/>
                  </a:lnTo>
                  <a:lnTo>
                    <a:pt x="767" y="1212"/>
                  </a:lnTo>
                  <a:lnTo>
                    <a:pt x="771" y="1203"/>
                  </a:lnTo>
                  <a:lnTo>
                    <a:pt x="777" y="1194"/>
                  </a:lnTo>
                  <a:lnTo>
                    <a:pt x="782" y="1185"/>
                  </a:lnTo>
                  <a:lnTo>
                    <a:pt x="787" y="1176"/>
                  </a:lnTo>
                  <a:lnTo>
                    <a:pt x="793" y="1166"/>
                  </a:lnTo>
                  <a:lnTo>
                    <a:pt x="798" y="1157"/>
                  </a:lnTo>
                  <a:lnTo>
                    <a:pt x="802" y="1148"/>
                  </a:lnTo>
                  <a:lnTo>
                    <a:pt x="807" y="1139"/>
                  </a:lnTo>
                  <a:lnTo>
                    <a:pt x="812" y="1129"/>
                  </a:lnTo>
                  <a:lnTo>
                    <a:pt x="818" y="1119"/>
                  </a:lnTo>
                  <a:lnTo>
                    <a:pt x="823" y="1110"/>
                  </a:lnTo>
                  <a:lnTo>
                    <a:pt x="828" y="1100"/>
                  </a:lnTo>
                  <a:lnTo>
                    <a:pt x="834" y="1091"/>
                  </a:lnTo>
                  <a:lnTo>
                    <a:pt x="838" y="1081"/>
                  </a:lnTo>
                  <a:lnTo>
                    <a:pt x="843" y="1071"/>
                  </a:lnTo>
                  <a:lnTo>
                    <a:pt x="848" y="1061"/>
                  </a:lnTo>
                  <a:lnTo>
                    <a:pt x="853" y="1051"/>
                  </a:lnTo>
                  <a:lnTo>
                    <a:pt x="859" y="1041"/>
                  </a:lnTo>
                  <a:lnTo>
                    <a:pt x="863" y="1031"/>
                  </a:lnTo>
                  <a:lnTo>
                    <a:pt x="868" y="1021"/>
                  </a:lnTo>
                  <a:lnTo>
                    <a:pt x="873" y="1011"/>
                  </a:lnTo>
                  <a:lnTo>
                    <a:pt x="879" y="1000"/>
                  </a:lnTo>
                  <a:lnTo>
                    <a:pt x="884" y="990"/>
                  </a:lnTo>
                  <a:lnTo>
                    <a:pt x="889" y="980"/>
                  </a:lnTo>
                  <a:lnTo>
                    <a:pt x="893" y="970"/>
                  </a:lnTo>
                  <a:lnTo>
                    <a:pt x="898" y="959"/>
                  </a:lnTo>
                  <a:lnTo>
                    <a:pt x="904" y="949"/>
                  </a:lnTo>
                  <a:lnTo>
                    <a:pt x="909" y="938"/>
                  </a:lnTo>
                  <a:lnTo>
                    <a:pt x="914" y="927"/>
                  </a:lnTo>
                  <a:lnTo>
                    <a:pt x="920" y="917"/>
                  </a:lnTo>
                  <a:lnTo>
                    <a:pt x="925" y="906"/>
                  </a:lnTo>
                  <a:lnTo>
                    <a:pt x="929" y="896"/>
                  </a:lnTo>
                  <a:lnTo>
                    <a:pt x="934" y="885"/>
                  </a:lnTo>
                  <a:lnTo>
                    <a:pt x="939" y="874"/>
                  </a:lnTo>
                  <a:lnTo>
                    <a:pt x="945" y="864"/>
                  </a:lnTo>
                  <a:lnTo>
                    <a:pt x="950" y="853"/>
                  </a:lnTo>
                  <a:lnTo>
                    <a:pt x="955" y="842"/>
                  </a:lnTo>
                  <a:lnTo>
                    <a:pt x="959" y="831"/>
                  </a:lnTo>
                  <a:lnTo>
                    <a:pt x="965" y="820"/>
                  </a:lnTo>
                  <a:lnTo>
                    <a:pt x="970" y="809"/>
                  </a:lnTo>
                  <a:lnTo>
                    <a:pt x="975" y="799"/>
                  </a:lnTo>
                  <a:lnTo>
                    <a:pt x="980" y="787"/>
                  </a:lnTo>
                  <a:lnTo>
                    <a:pt x="984" y="777"/>
                  </a:lnTo>
                  <a:lnTo>
                    <a:pt x="990" y="766"/>
                  </a:lnTo>
                  <a:lnTo>
                    <a:pt x="995" y="755"/>
                  </a:lnTo>
                  <a:lnTo>
                    <a:pt x="1000" y="744"/>
                  </a:lnTo>
                  <a:lnTo>
                    <a:pt x="1006" y="733"/>
                  </a:lnTo>
                  <a:lnTo>
                    <a:pt x="1011" y="722"/>
                  </a:lnTo>
                  <a:lnTo>
                    <a:pt x="1016" y="711"/>
                  </a:lnTo>
                  <a:lnTo>
                    <a:pt x="1020" y="700"/>
                  </a:lnTo>
                  <a:lnTo>
                    <a:pt x="1025" y="690"/>
                  </a:lnTo>
                  <a:lnTo>
                    <a:pt x="1031" y="678"/>
                  </a:lnTo>
                  <a:lnTo>
                    <a:pt x="1036" y="667"/>
                  </a:lnTo>
                  <a:lnTo>
                    <a:pt x="1041" y="657"/>
                  </a:lnTo>
                  <a:lnTo>
                    <a:pt x="1047" y="645"/>
                  </a:lnTo>
                  <a:lnTo>
                    <a:pt x="1051" y="634"/>
                  </a:lnTo>
                  <a:lnTo>
                    <a:pt x="1056" y="624"/>
                  </a:lnTo>
                  <a:lnTo>
                    <a:pt x="1061" y="613"/>
                  </a:lnTo>
                  <a:lnTo>
                    <a:pt x="1066" y="602"/>
                  </a:lnTo>
                  <a:lnTo>
                    <a:pt x="1072" y="591"/>
                  </a:lnTo>
                  <a:lnTo>
                    <a:pt x="1077" y="580"/>
                  </a:lnTo>
                  <a:lnTo>
                    <a:pt x="1081" y="569"/>
                  </a:lnTo>
                  <a:lnTo>
                    <a:pt x="1086" y="559"/>
                  </a:lnTo>
                  <a:lnTo>
                    <a:pt x="1092" y="548"/>
                  </a:lnTo>
                  <a:lnTo>
                    <a:pt x="1097" y="537"/>
                  </a:lnTo>
                  <a:lnTo>
                    <a:pt x="1102" y="527"/>
                  </a:lnTo>
                  <a:lnTo>
                    <a:pt x="1108" y="516"/>
                  </a:lnTo>
                  <a:lnTo>
                    <a:pt x="1111" y="506"/>
                  </a:lnTo>
                  <a:lnTo>
                    <a:pt x="1117" y="495"/>
                  </a:lnTo>
                  <a:lnTo>
                    <a:pt x="1122" y="484"/>
                  </a:lnTo>
                  <a:lnTo>
                    <a:pt x="1127" y="474"/>
                  </a:lnTo>
                  <a:lnTo>
                    <a:pt x="1133" y="464"/>
                  </a:lnTo>
                  <a:lnTo>
                    <a:pt x="1138" y="453"/>
                  </a:lnTo>
                  <a:lnTo>
                    <a:pt x="1142" y="443"/>
                  </a:lnTo>
                  <a:lnTo>
                    <a:pt x="1147" y="433"/>
                  </a:lnTo>
                  <a:lnTo>
                    <a:pt x="1153" y="423"/>
                  </a:lnTo>
                  <a:lnTo>
                    <a:pt x="1158" y="412"/>
                  </a:lnTo>
                  <a:lnTo>
                    <a:pt x="1163" y="403"/>
                  </a:lnTo>
                  <a:lnTo>
                    <a:pt x="1168" y="393"/>
                  </a:lnTo>
                  <a:lnTo>
                    <a:pt x="1174" y="383"/>
                  </a:lnTo>
                  <a:lnTo>
                    <a:pt x="1178" y="374"/>
                  </a:lnTo>
                  <a:lnTo>
                    <a:pt x="1183" y="363"/>
                  </a:lnTo>
                  <a:lnTo>
                    <a:pt x="1188" y="354"/>
                  </a:lnTo>
                  <a:lnTo>
                    <a:pt x="1194" y="344"/>
                  </a:lnTo>
                  <a:lnTo>
                    <a:pt x="1199" y="335"/>
                  </a:lnTo>
                  <a:lnTo>
                    <a:pt x="1203" y="326"/>
                  </a:lnTo>
                  <a:lnTo>
                    <a:pt x="1208" y="316"/>
                  </a:lnTo>
                  <a:lnTo>
                    <a:pt x="1213" y="307"/>
                  </a:lnTo>
                  <a:lnTo>
                    <a:pt x="1219" y="298"/>
                  </a:lnTo>
                  <a:lnTo>
                    <a:pt x="1224" y="289"/>
                  </a:lnTo>
                  <a:lnTo>
                    <a:pt x="1229" y="280"/>
                  </a:lnTo>
                  <a:lnTo>
                    <a:pt x="1235" y="271"/>
                  </a:lnTo>
                  <a:lnTo>
                    <a:pt x="1239" y="262"/>
                  </a:lnTo>
                  <a:lnTo>
                    <a:pt x="1244" y="254"/>
                  </a:lnTo>
                  <a:lnTo>
                    <a:pt x="1249" y="245"/>
                  </a:lnTo>
                  <a:lnTo>
                    <a:pt x="1254" y="237"/>
                  </a:lnTo>
                  <a:lnTo>
                    <a:pt x="1260" y="229"/>
                  </a:lnTo>
                  <a:lnTo>
                    <a:pt x="1265" y="220"/>
                  </a:lnTo>
                  <a:lnTo>
                    <a:pt x="1269" y="212"/>
                  </a:lnTo>
                  <a:lnTo>
                    <a:pt x="1274" y="205"/>
                  </a:lnTo>
                  <a:lnTo>
                    <a:pt x="1280" y="196"/>
                  </a:lnTo>
                  <a:lnTo>
                    <a:pt x="1285" y="189"/>
                  </a:lnTo>
                  <a:lnTo>
                    <a:pt x="1290" y="182"/>
                  </a:lnTo>
                  <a:lnTo>
                    <a:pt x="1295" y="174"/>
                  </a:lnTo>
                  <a:lnTo>
                    <a:pt x="1301" y="167"/>
                  </a:lnTo>
                  <a:lnTo>
                    <a:pt x="1305" y="160"/>
                  </a:lnTo>
                  <a:lnTo>
                    <a:pt x="1310" y="152"/>
                  </a:lnTo>
                  <a:lnTo>
                    <a:pt x="1315" y="146"/>
                  </a:lnTo>
                  <a:lnTo>
                    <a:pt x="1321" y="139"/>
                  </a:lnTo>
                  <a:lnTo>
                    <a:pt x="1326" y="132"/>
                  </a:lnTo>
                  <a:lnTo>
                    <a:pt x="1330" y="126"/>
                  </a:lnTo>
                  <a:lnTo>
                    <a:pt x="1335" y="120"/>
                  </a:lnTo>
                  <a:lnTo>
                    <a:pt x="1340" y="114"/>
                  </a:lnTo>
                  <a:lnTo>
                    <a:pt x="1346" y="108"/>
                  </a:lnTo>
                  <a:lnTo>
                    <a:pt x="1351" y="102"/>
                  </a:lnTo>
                  <a:lnTo>
                    <a:pt x="1356" y="96"/>
                  </a:lnTo>
                  <a:lnTo>
                    <a:pt x="1360" y="90"/>
                  </a:lnTo>
                  <a:lnTo>
                    <a:pt x="1366" y="85"/>
                  </a:lnTo>
                  <a:lnTo>
                    <a:pt x="1371" y="79"/>
                  </a:lnTo>
                  <a:lnTo>
                    <a:pt x="1376" y="75"/>
                  </a:lnTo>
                  <a:lnTo>
                    <a:pt x="1381" y="69"/>
                  </a:lnTo>
                  <a:lnTo>
                    <a:pt x="1387" y="65"/>
                  </a:lnTo>
                  <a:lnTo>
                    <a:pt x="1392" y="61"/>
                  </a:lnTo>
                  <a:lnTo>
                    <a:pt x="1396" y="56"/>
                  </a:lnTo>
                  <a:lnTo>
                    <a:pt x="1401" y="52"/>
                  </a:lnTo>
                  <a:lnTo>
                    <a:pt x="1407" y="47"/>
                  </a:lnTo>
                  <a:lnTo>
                    <a:pt x="1412" y="43"/>
                  </a:lnTo>
                  <a:lnTo>
                    <a:pt x="1417" y="40"/>
                  </a:lnTo>
                  <a:lnTo>
                    <a:pt x="1421" y="36"/>
                  </a:lnTo>
                  <a:lnTo>
                    <a:pt x="1426" y="32"/>
                  </a:lnTo>
                  <a:lnTo>
                    <a:pt x="1432" y="29"/>
                  </a:lnTo>
                  <a:lnTo>
                    <a:pt x="1437" y="26"/>
                  </a:lnTo>
                  <a:lnTo>
                    <a:pt x="1442" y="23"/>
                  </a:lnTo>
                  <a:lnTo>
                    <a:pt x="1448" y="20"/>
                  </a:lnTo>
                  <a:lnTo>
                    <a:pt x="1452" y="18"/>
                  </a:lnTo>
                  <a:lnTo>
                    <a:pt x="1457" y="16"/>
                  </a:lnTo>
                  <a:lnTo>
                    <a:pt x="1462" y="13"/>
                  </a:lnTo>
                  <a:lnTo>
                    <a:pt x="1467" y="11"/>
                  </a:lnTo>
                  <a:lnTo>
                    <a:pt x="1473" y="9"/>
                  </a:lnTo>
                  <a:lnTo>
                    <a:pt x="1478" y="7"/>
                  </a:lnTo>
                  <a:lnTo>
                    <a:pt x="1483" y="6"/>
                  </a:lnTo>
                  <a:lnTo>
                    <a:pt x="1487" y="4"/>
                  </a:lnTo>
                  <a:lnTo>
                    <a:pt x="1493" y="3"/>
                  </a:lnTo>
                  <a:lnTo>
                    <a:pt x="1498" y="2"/>
                  </a:lnTo>
                  <a:lnTo>
                    <a:pt x="1503" y="1"/>
                  </a:lnTo>
                  <a:lnTo>
                    <a:pt x="1508" y="1"/>
                  </a:lnTo>
                  <a:lnTo>
                    <a:pt x="1514" y="1"/>
                  </a:lnTo>
                  <a:lnTo>
                    <a:pt x="1518" y="0"/>
                  </a:lnTo>
                  <a:lnTo>
                    <a:pt x="1523" y="0"/>
                  </a:lnTo>
                  <a:lnTo>
                    <a:pt x="1528" y="0"/>
                  </a:lnTo>
                  <a:lnTo>
                    <a:pt x="1534" y="1"/>
                  </a:lnTo>
                  <a:lnTo>
                    <a:pt x="1539" y="1"/>
                  </a:lnTo>
                  <a:lnTo>
                    <a:pt x="1543" y="1"/>
                  </a:lnTo>
                  <a:lnTo>
                    <a:pt x="1548" y="2"/>
                  </a:lnTo>
                  <a:lnTo>
                    <a:pt x="1553" y="3"/>
                  </a:lnTo>
                  <a:lnTo>
                    <a:pt x="1559" y="4"/>
                  </a:lnTo>
                  <a:lnTo>
                    <a:pt x="1564" y="6"/>
                  </a:lnTo>
                  <a:lnTo>
                    <a:pt x="1569" y="7"/>
                  </a:lnTo>
                  <a:lnTo>
                    <a:pt x="1575" y="9"/>
                  </a:lnTo>
                  <a:lnTo>
                    <a:pt x="1579" y="11"/>
                  </a:lnTo>
                  <a:lnTo>
                    <a:pt x="1584" y="13"/>
                  </a:lnTo>
                  <a:lnTo>
                    <a:pt x="1589" y="16"/>
                  </a:lnTo>
                  <a:lnTo>
                    <a:pt x="1594" y="18"/>
                  </a:lnTo>
                  <a:lnTo>
                    <a:pt x="1600" y="20"/>
                  </a:lnTo>
                  <a:lnTo>
                    <a:pt x="1605" y="23"/>
                  </a:lnTo>
                  <a:lnTo>
                    <a:pt x="1609" y="26"/>
                  </a:lnTo>
                  <a:lnTo>
                    <a:pt x="1614" y="29"/>
                  </a:lnTo>
                  <a:lnTo>
                    <a:pt x="1620" y="32"/>
                  </a:lnTo>
                  <a:lnTo>
                    <a:pt x="1625" y="36"/>
                  </a:lnTo>
                  <a:lnTo>
                    <a:pt x="1630" y="40"/>
                  </a:lnTo>
                  <a:lnTo>
                    <a:pt x="1635" y="43"/>
                  </a:lnTo>
                  <a:lnTo>
                    <a:pt x="1641" y="47"/>
                  </a:lnTo>
                  <a:lnTo>
                    <a:pt x="1645" y="52"/>
                  </a:lnTo>
                  <a:lnTo>
                    <a:pt x="1650" y="56"/>
                  </a:lnTo>
                  <a:lnTo>
                    <a:pt x="1655" y="61"/>
                  </a:lnTo>
                  <a:lnTo>
                    <a:pt x="1661" y="65"/>
                  </a:lnTo>
                  <a:lnTo>
                    <a:pt x="1666" y="69"/>
                  </a:lnTo>
                  <a:lnTo>
                    <a:pt x="1670" y="75"/>
                  </a:lnTo>
                  <a:lnTo>
                    <a:pt x="1675" y="79"/>
                  </a:lnTo>
                  <a:lnTo>
                    <a:pt x="1680" y="85"/>
                  </a:lnTo>
                  <a:lnTo>
                    <a:pt x="1686" y="90"/>
                  </a:lnTo>
                  <a:lnTo>
                    <a:pt x="1691" y="96"/>
                  </a:lnTo>
                  <a:lnTo>
                    <a:pt x="1696" y="102"/>
                  </a:lnTo>
                  <a:lnTo>
                    <a:pt x="1700" y="108"/>
                  </a:lnTo>
                  <a:lnTo>
                    <a:pt x="1706" y="114"/>
                  </a:lnTo>
                  <a:lnTo>
                    <a:pt x="1711" y="120"/>
                  </a:lnTo>
                  <a:lnTo>
                    <a:pt x="1716" y="126"/>
                  </a:lnTo>
                  <a:lnTo>
                    <a:pt x="1721" y="132"/>
                  </a:lnTo>
                  <a:lnTo>
                    <a:pt x="1727" y="139"/>
                  </a:lnTo>
                  <a:lnTo>
                    <a:pt x="1732" y="146"/>
                  </a:lnTo>
                  <a:lnTo>
                    <a:pt x="1736" y="152"/>
                  </a:lnTo>
                  <a:lnTo>
                    <a:pt x="1741" y="160"/>
                  </a:lnTo>
                  <a:lnTo>
                    <a:pt x="1747" y="167"/>
                  </a:lnTo>
                  <a:lnTo>
                    <a:pt x="1752" y="174"/>
                  </a:lnTo>
                  <a:lnTo>
                    <a:pt x="1757" y="182"/>
                  </a:lnTo>
                  <a:lnTo>
                    <a:pt x="1761" y="189"/>
                  </a:lnTo>
                  <a:lnTo>
                    <a:pt x="1766" y="196"/>
                  </a:lnTo>
                  <a:lnTo>
                    <a:pt x="1772" y="205"/>
                  </a:lnTo>
                  <a:lnTo>
                    <a:pt x="1777" y="212"/>
                  </a:lnTo>
                  <a:lnTo>
                    <a:pt x="1782" y="220"/>
                  </a:lnTo>
                  <a:lnTo>
                    <a:pt x="1788" y="229"/>
                  </a:lnTo>
                  <a:lnTo>
                    <a:pt x="1793" y="237"/>
                  </a:lnTo>
                  <a:lnTo>
                    <a:pt x="1797" y="245"/>
                  </a:lnTo>
                  <a:lnTo>
                    <a:pt x="1802" y="254"/>
                  </a:lnTo>
                  <a:lnTo>
                    <a:pt x="1807" y="262"/>
                  </a:lnTo>
                  <a:lnTo>
                    <a:pt x="1813" y="271"/>
                  </a:lnTo>
                  <a:lnTo>
                    <a:pt x="1818" y="280"/>
                  </a:lnTo>
                  <a:lnTo>
                    <a:pt x="1823" y="289"/>
                  </a:lnTo>
                  <a:lnTo>
                    <a:pt x="1827" y="298"/>
                  </a:lnTo>
                  <a:lnTo>
                    <a:pt x="1833" y="307"/>
                  </a:lnTo>
                  <a:lnTo>
                    <a:pt x="1838" y="316"/>
                  </a:lnTo>
                  <a:lnTo>
                    <a:pt x="1843" y="326"/>
                  </a:lnTo>
                  <a:lnTo>
                    <a:pt x="1849" y="335"/>
                  </a:lnTo>
                  <a:lnTo>
                    <a:pt x="1854" y="344"/>
                  </a:lnTo>
                  <a:lnTo>
                    <a:pt x="1858" y="354"/>
                  </a:lnTo>
                  <a:lnTo>
                    <a:pt x="1863" y="363"/>
                  </a:lnTo>
                  <a:lnTo>
                    <a:pt x="1868" y="374"/>
                  </a:lnTo>
                  <a:lnTo>
                    <a:pt x="1874" y="383"/>
                  </a:lnTo>
                  <a:lnTo>
                    <a:pt x="1879" y="393"/>
                  </a:lnTo>
                  <a:lnTo>
                    <a:pt x="1884" y="403"/>
                  </a:lnTo>
                  <a:lnTo>
                    <a:pt x="1888" y="412"/>
                  </a:lnTo>
                  <a:lnTo>
                    <a:pt x="1893" y="423"/>
                  </a:lnTo>
                  <a:lnTo>
                    <a:pt x="1899" y="433"/>
                  </a:lnTo>
                  <a:lnTo>
                    <a:pt x="1904" y="443"/>
                  </a:lnTo>
                  <a:lnTo>
                    <a:pt x="1909" y="453"/>
                  </a:lnTo>
                  <a:lnTo>
                    <a:pt x="1915" y="464"/>
                  </a:lnTo>
                  <a:lnTo>
                    <a:pt x="1919" y="474"/>
                  </a:lnTo>
                  <a:lnTo>
                    <a:pt x="1924" y="484"/>
                  </a:lnTo>
                  <a:lnTo>
                    <a:pt x="1929" y="495"/>
                  </a:lnTo>
                  <a:lnTo>
                    <a:pt x="1935" y="506"/>
                  </a:lnTo>
                  <a:lnTo>
                    <a:pt x="1940" y="516"/>
                  </a:lnTo>
                  <a:lnTo>
                    <a:pt x="1945" y="527"/>
                  </a:lnTo>
                  <a:lnTo>
                    <a:pt x="1950" y="537"/>
                  </a:lnTo>
                  <a:lnTo>
                    <a:pt x="1954" y="548"/>
                  </a:lnTo>
                  <a:lnTo>
                    <a:pt x="1960" y="559"/>
                  </a:lnTo>
                  <a:lnTo>
                    <a:pt x="1965" y="569"/>
                  </a:lnTo>
                  <a:lnTo>
                    <a:pt x="1970" y="580"/>
                  </a:lnTo>
                  <a:lnTo>
                    <a:pt x="1976" y="591"/>
                  </a:lnTo>
                  <a:lnTo>
                    <a:pt x="1981" y="602"/>
                  </a:lnTo>
                  <a:lnTo>
                    <a:pt x="1985" y="613"/>
                  </a:lnTo>
                  <a:lnTo>
                    <a:pt x="1990" y="624"/>
                  </a:lnTo>
                  <a:lnTo>
                    <a:pt x="1995" y="634"/>
                  </a:lnTo>
                  <a:lnTo>
                    <a:pt x="2001" y="645"/>
                  </a:lnTo>
                  <a:lnTo>
                    <a:pt x="2006" y="657"/>
                  </a:lnTo>
                  <a:lnTo>
                    <a:pt x="2010" y="667"/>
                  </a:lnTo>
                  <a:lnTo>
                    <a:pt x="2015" y="678"/>
                  </a:lnTo>
                  <a:lnTo>
                    <a:pt x="2021" y="690"/>
                  </a:lnTo>
                  <a:lnTo>
                    <a:pt x="2026" y="700"/>
                  </a:lnTo>
                  <a:lnTo>
                    <a:pt x="2031" y="711"/>
                  </a:lnTo>
                  <a:lnTo>
                    <a:pt x="2036" y="722"/>
                  </a:lnTo>
                  <a:lnTo>
                    <a:pt x="2042" y="733"/>
                  </a:lnTo>
                  <a:lnTo>
                    <a:pt x="2046" y="744"/>
                  </a:lnTo>
                  <a:lnTo>
                    <a:pt x="2051" y="755"/>
                  </a:lnTo>
                  <a:lnTo>
                    <a:pt x="2056" y="766"/>
                  </a:lnTo>
                  <a:lnTo>
                    <a:pt x="2062" y="777"/>
                  </a:lnTo>
                  <a:lnTo>
                    <a:pt x="2067" y="787"/>
                  </a:lnTo>
                  <a:lnTo>
                    <a:pt x="2072" y="799"/>
                  </a:lnTo>
                  <a:lnTo>
                    <a:pt x="2076" y="809"/>
                  </a:lnTo>
                  <a:lnTo>
                    <a:pt x="2081" y="820"/>
                  </a:lnTo>
                  <a:lnTo>
                    <a:pt x="2087" y="831"/>
                  </a:lnTo>
                  <a:lnTo>
                    <a:pt x="2092" y="842"/>
                  </a:lnTo>
                  <a:lnTo>
                    <a:pt x="2097" y="853"/>
                  </a:lnTo>
                  <a:lnTo>
                    <a:pt x="2101" y="864"/>
                  </a:lnTo>
                  <a:lnTo>
                    <a:pt x="2107" y="874"/>
                  </a:lnTo>
                  <a:lnTo>
                    <a:pt x="2112" y="885"/>
                  </a:lnTo>
                  <a:lnTo>
                    <a:pt x="2117" y="896"/>
                  </a:lnTo>
                  <a:lnTo>
                    <a:pt x="2122" y="906"/>
                  </a:lnTo>
                  <a:lnTo>
                    <a:pt x="2128" y="917"/>
                  </a:lnTo>
                  <a:lnTo>
                    <a:pt x="2133" y="927"/>
                  </a:lnTo>
                  <a:lnTo>
                    <a:pt x="2137" y="938"/>
                  </a:lnTo>
                  <a:lnTo>
                    <a:pt x="2142" y="949"/>
                  </a:lnTo>
                  <a:lnTo>
                    <a:pt x="2148" y="959"/>
                  </a:lnTo>
                  <a:lnTo>
                    <a:pt x="2153" y="970"/>
                  </a:lnTo>
                  <a:lnTo>
                    <a:pt x="2158" y="980"/>
                  </a:lnTo>
                  <a:lnTo>
                    <a:pt x="2163" y="990"/>
                  </a:lnTo>
                  <a:lnTo>
                    <a:pt x="2167" y="1000"/>
                  </a:lnTo>
                  <a:lnTo>
                    <a:pt x="2173" y="1011"/>
                  </a:lnTo>
                  <a:lnTo>
                    <a:pt x="2178" y="1021"/>
                  </a:lnTo>
                  <a:lnTo>
                    <a:pt x="2183" y="1031"/>
                  </a:lnTo>
                  <a:lnTo>
                    <a:pt x="2189" y="1041"/>
                  </a:lnTo>
                  <a:lnTo>
                    <a:pt x="2194" y="1051"/>
                  </a:lnTo>
                  <a:lnTo>
                    <a:pt x="2199" y="1061"/>
                  </a:lnTo>
                  <a:lnTo>
                    <a:pt x="2203" y="1071"/>
                  </a:lnTo>
                  <a:lnTo>
                    <a:pt x="2208" y="1081"/>
                  </a:lnTo>
                  <a:lnTo>
                    <a:pt x="2214" y="1091"/>
                  </a:lnTo>
                  <a:lnTo>
                    <a:pt x="2219" y="1100"/>
                  </a:lnTo>
                  <a:lnTo>
                    <a:pt x="2224" y="1110"/>
                  </a:lnTo>
                  <a:lnTo>
                    <a:pt x="2228" y="1119"/>
                  </a:lnTo>
                  <a:lnTo>
                    <a:pt x="2234" y="1129"/>
                  </a:lnTo>
                  <a:lnTo>
                    <a:pt x="2239" y="1139"/>
                  </a:lnTo>
                  <a:lnTo>
                    <a:pt x="2244" y="1148"/>
                  </a:lnTo>
                  <a:lnTo>
                    <a:pt x="2249" y="1157"/>
                  </a:lnTo>
                  <a:lnTo>
                    <a:pt x="2255" y="1166"/>
                  </a:lnTo>
                  <a:lnTo>
                    <a:pt x="2259" y="1176"/>
                  </a:lnTo>
                  <a:lnTo>
                    <a:pt x="2264" y="1185"/>
                  </a:lnTo>
                  <a:lnTo>
                    <a:pt x="2269" y="1194"/>
                  </a:lnTo>
                  <a:lnTo>
                    <a:pt x="2275" y="1203"/>
                  </a:lnTo>
                  <a:lnTo>
                    <a:pt x="2280" y="1212"/>
                  </a:lnTo>
                  <a:lnTo>
                    <a:pt x="2285" y="1221"/>
                  </a:lnTo>
                  <a:lnTo>
                    <a:pt x="2290" y="1229"/>
                  </a:lnTo>
                  <a:lnTo>
                    <a:pt x="2294" y="1238"/>
                  </a:lnTo>
                  <a:lnTo>
                    <a:pt x="2300" y="1246"/>
                  </a:lnTo>
                  <a:lnTo>
                    <a:pt x="2305" y="1255"/>
                  </a:lnTo>
                  <a:lnTo>
                    <a:pt x="2310" y="1263"/>
                  </a:lnTo>
                  <a:lnTo>
                    <a:pt x="2316" y="1272"/>
                  </a:lnTo>
                  <a:lnTo>
                    <a:pt x="2321" y="1280"/>
                  </a:lnTo>
                  <a:lnTo>
                    <a:pt x="2325" y="1289"/>
                  </a:lnTo>
                  <a:lnTo>
                    <a:pt x="2330" y="1297"/>
                  </a:lnTo>
                  <a:lnTo>
                    <a:pt x="2335" y="1304"/>
                  </a:lnTo>
                  <a:lnTo>
                    <a:pt x="2341" y="1313"/>
                  </a:lnTo>
                  <a:lnTo>
                    <a:pt x="2346" y="1321"/>
                  </a:lnTo>
                  <a:lnTo>
                    <a:pt x="2350" y="1328"/>
                  </a:lnTo>
                  <a:lnTo>
                    <a:pt x="2355" y="1337"/>
                  </a:lnTo>
                  <a:lnTo>
                    <a:pt x="2361" y="1344"/>
                  </a:lnTo>
                  <a:lnTo>
                    <a:pt x="2366" y="1351"/>
                  </a:lnTo>
                  <a:lnTo>
                    <a:pt x="2371" y="1359"/>
                  </a:lnTo>
                  <a:lnTo>
                    <a:pt x="2376" y="1366"/>
                  </a:lnTo>
                  <a:lnTo>
                    <a:pt x="2382" y="1374"/>
                  </a:lnTo>
                  <a:lnTo>
                    <a:pt x="2386" y="1381"/>
                  </a:lnTo>
                  <a:lnTo>
                    <a:pt x="2391" y="1388"/>
                  </a:lnTo>
                  <a:lnTo>
                    <a:pt x="2396" y="1396"/>
                  </a:lnTo>
                  <a:lnTo>
                    <a:pt x="2402" y="1402"/>
                  </a:lnTo>
                  <a:lnTo>
                    <a:pt x="2407" y="1410"/>
                  </a:lnTo>
                  <a:lnTo>
                    <a:pt x="2412" y="1416"/>
                  </a:lnTo>
                  <a:lnTo>
                    <a:pt x="2416" y="1423"/>
                  </a:lnTo>
                  <a:lnTo>
                    <a:pt x="2421" y="1430"/>
                  </a:lnTo>
                  <a:lnTo>
                    <a:pt x="2427" y="1437"/>
                  </a:lnTo>
                  <a:lnTo>
                    <a:pt x="2432" y="1443"/>
                  </a:lnTo>
                  <a:lnTo>
                    <a:pt x="2437" y="1449"/>
                  </a:lnTo>
                  <a:lnTo>
                    <a:pt x="2443" y="1456"/>
                  </a:lnTo>
                  <a:lnTo>
                    <a:pt x="2447" y="1462"/>
                  </a:lnTo>
                  <a:lnTo>
                    <a:pt x="2452" y="1469"/>
                  </a:lnTo>
                  <a:lnTo>
                    <a:pt x="2457" y="1475"/>
                  </a:lnTo>
                  <a:lnTo>
                    <a:pt x="2462" y="1481"/>
                  </a:lnTo>
                  <a:lnTo>
                    <a:pt x="2468" y="1487"/>
                  </a:lnTo>
                  <a:lnTo>
                    <a:pt x="2473" y="1493"/>
                  </a:lnTo>
                  <a:lnTo>
                    <a:pt x="2477" y="1499"/>
                  </a:lnTo>
                  <a:lnTo>
                    <a:pt x="2482" y="1505"/>
                  </a:lnTo>
                  <a:lnTo>
                    <a:pt x="2488" y="1510"/>
                  </a:lnTo>
                  <a:lnTo>
                    <a:pt x="2493" y="1515"/>
                  </a:lnTo>
                  <a:lnTo>
                    <a:pt x="2498" y="1521"/>
                  </a:lnTo>
                  <a:lnTo>
                    <a:pt x="2503" y="1526"/>
                  </a:lnTo>
                  <a:lnTo>
                    <a:pt x="2507" y="1532"/>
                  </a:lnTo>
                  <a:lnTo>
                    <a:pt x="2513" y="1537"/>
                  </a:lnTo>
                  <a:lnTo>
                    <a:pt x="2518" y="1543"/>
                  </a:lnTo>
                  <a:lnTo>
                    <a:pt x="2523" y="1548"/>
                  </a:lnTo>
                  <a:lnTo>
                    <a:pt x="2529" y="1552"/>
                  </a:lnTo>
                  <a:lnTo>
                    <a:pt x="2534" y="1558"/>
                  </a:lnTo>
                  <a:lnTo>
                    <a:pt x="2539" y="1563"/>
                  </a:lnTo>
                  <a:lnTo>
                    <a:pt x="2543" y="1567"/>
                  </a:lnTo>
                  <a:lnTo>
                    <a:pt x="2548" y="1573"/>
                  </a:lnTo>
                  <a:lnTo>
                    <a:pt x="2554" y="1577"/>
                  </a:lnTo>
                  <a:lnTo>
                    <a:pt x="2559" y="1582"/>
                  </a:lnTo>
                  <a:lnTo>
                    <a:pt x="2564" y="1586"/>
                  </a:lnTo>
                  <a:lnTo>
                    <a:pt x="2568" y="1591"/>
                  </a:lnTo>
                  <a:lnTo>
                    <a:pt x="2574" y="1595"/>
                  </a:lnTo>
                  <a:lnTo>
                    <a:pt x="2579" y="1599"/>
                  </a:lnTo>
                  <a:lnTo>
                    <a:pt x="2584" y="1604"/>
                  </a:lnTo>
                  <a:lnTo>
                    <a:pt x="2589" y="1608"/>
                  </a:lnTo>
                  <a:lnTo>
                    <a:pt x="2595" y="1612"/>
                  </a:lnTo>
                  <a:lnTo>
                    <a:pt x="2600" y="1616"/>
                  </a:lnTo>
                  <a:lnTo>
                    <a:pt x="2604" y="1620"/>
                  </a:lnTo>
                  <a:lnTo>
                    <a:pt x="2609" y="1624"/>
                  </a:lnTo>
                  <a:lnTo>
                    <a:pt x="2615" y="1628"/>
                  </a:lnTo>
                  <a:lnTo>
                    <a:pt x="2620" y="1632"/>
                  </a:lnTo>
                  <a:lnTo>
                    <a:pt x="2625" y="1635"/>
                  </a:lnTo>
                  <a:lnTo>
                    <a:pt x="2631" y="1639"/>
                  </a:lnTo>
                  <a:lnTo>
                    <a:pt x="2634" y="1643"/>
                  </a:lnTo>
                  <a:lnTo>
                    <a:pt x="2640" y="1647"/>
                  </a:lnTo>
                  <a:lnTo>
                    <a:pt x="2645" y="1650"/>
                  </a:lnTo>
                  <a:lnTo>
                    <a:pt x="2650" y="1653"/>
                  </a:lnTo>
                  <a:lnTo>
                    <a:pt x="2656" y="1657"/>
                  </a:lnTo>
                  <a:lnTo>
                    <a:pt x="2661" y="1660"/>
                  </a:lnTo>
                  <a:lnTo>
                    <a:pt x="2665" y="1663"/>
                  </a:lnTo>
                  <a:lnTo>
                    <a:pt x="2670" y="1667"/>
                  </a:lnTo>
                  <a:lnTo>
                    <a:pt x="2676" y="1670"/>
                  </a:lnTo>
                  <a:lnTo>
                    <a:pt x="2681" y="1673"/>
                  </a:lnTo>
                  <a:lnTo>
                    <a:pt x="2686" y="1676"/>
                  </a:lnTo>
                  <a:lnTo>
                    <a:pt x="2691" y="1679"/>
                  </a:lnTo>
                  <a:lnTo>
                    <a:pt x="2695" y="1682"/>
                  </a:lnTo>
                  <a:lnTo>
                    <a:pt x="2701" y="1685"/>
                  </a:lnTo>
                  <a:lnTo>
                    <a:pt x="2706" y="1688"/>
                  </a:lnTo>
                  <a:lnTo>
                    <a:pt x="2711" y="1690"/>
                  </a:lnTo>
                  <a:lnTo>
                    <a:pt x="2717" y="1693"/>
                  </a:lnTo>
                  <a:lnTo>
                    <a:pt x="2722" y="1696"/>
                  </a:lnTo>
                  <a:lnTo>
                    <a:pt x="2726" y="1698"/>
                  </a:lnTo>
                  <a:lnTo>
                    <a:pt x="2731" y="1701"/>
                  </a:lnTo>
                  <a:lnTo>
                    <a:pt x="2736" y="1703"/>
                  </a:lnTo>
                  <a:lnTo>
                    <a:pt x="2742" y="1706"/>
                  </a:lnTo>
                  <a:lnTo>
                    <a:pt x="2747" y="1708"/>
                  </a:lnTo>
                  <a:lnTo>
                    <a:pt x="2752" y="1710"/>
                  </a:lnTo>
                  <a:lnTo>
                    <a:pt x="2758" y="1713"/>
                  </a:lnTo>
                  <a:lnTo>
                    <a:pt x="2762" y="1715"/>
                  </a:lnTo>
                  <a:lnTo>
                    <a:pt x="2767" y="1718"/>
                  </a:lnTo>
                  <a:lnTo>
                    <a:pt x="2772" y="1719"/>
                  </a:lnTo>
                  <a:lnTo>
                    <a:pt x="2777" y="1722"/>
                  </a:lnTo>
                  <a:lnTo>
                    <a:pt x="2783" y="1723"/>
                  </a:lnTo>
                  <a:lnTo>
                    <a:pt x="2787" y="1726"/>
                  </a:lnTo>
                  <a:lnTo>
                    <a:pt x="2792" y="1728"/>
                  </a:lnTo>
                  <a:lnTo>
                    <a:pt x="2797" y="1729"/>
                  </a:lnTo>
                  <a:lnTo>
                    <a:pt x="2803" y="1732"/>
                  </a:lnTo>
                  <a:lnTo>
                    <a:pt x="2808" y="1734"/>
                  </a:lnTo>
                  <a:lnTo>
                    <a:pt x="2813" y="1735"/>
                  </a:lnTo>
                  <a:lnTo>
                    <a:pt x="2817" y="1737"/>
                  </a:lnTo>
                  <a:lnTo>
                    <a:pt x="2822" y="1739"/>
                  </a:lnTo>
                  <a:lnTo>
                    <a:pt x="2828" y="1741"/>
                  </a:lnTo>
                  <a:lnTo>
                    <a:pt x="2833" y="1742"/>
                  </a:lnTo>
                  <a:lnTo>
                    <a:pt x="2838" y="1744"/>
                  </a:lnTo>
                  <a:lnTo>
                    <a:pt x="2844" y="1746"/>
                  </a:lnTo>
                  <a:lnTo>
                    <a:pt x="2849" y="1747"/>
                  </a:lnTo>
                  <a:lnTo>
                    <a:pt x="2853" y="1749"/>
                  </a:lnTo>
                  <a:lnTo>
                    <a:pt x="2858" y="1750"/>
                  </a:lnTo>
                  <a:lnTo>
                    <a:pt x="2863" y="1752"/>
                  </a:lnTo>
                  <a:lnTo>
                    <a:pt x="2869" y="1753"/>
                  </a:lnTo>
                  <a:lnTo>
                    <a:pt x="2874" y="1755"/>
                  </a:lnTo>
                  <a:lnTo>
                    <a:pt x="2879" y="1756"/>
                  </a:lnTo>
                  <a:lnTo>
                    <a:pt x="2883" y="1757"/>
                  </a:lnTo>
                  <a:lnTo>
                    <a:pt x="2889" y="1759"/>
                  </a:lnTo>
                  <a:lnTo>
                    <a:pt x="2894" y="1760"/>
                  </a:lnTo>
                  <a:lnTo>
                    <a:pt x="2899" y="1761"/>
                  </a:lnTo>
                  <a:lnTo>
                    <a:pt x="2904" y="1762"/>
                  </a:lnTo>
                  <a:lnTo>
                    <a:pt x="2908" y="1764"/>
                  </a:lnTo>
                  <a:lnTo>
                    <a:pt x="2914" y="1765"/>
                  </a:lnTo>
                  <a:lnTo>
                    <a:pt x="2919" y="1766"/>
                  </a:lnTo>
                  <a:lnTo>
                    <a:pt x="2924" y="1767"/>
                  </a:lnTo>
                  <a:lnTo>
                    <a:pt x="2930" y="1768"/>
                  </a:lnTo>
                  <a:lnTo>
                    <a:pt x="2935" y="1769"/>
                  </a:lnTo>
                  <a:lnTo>
                    <a:pt x="2940" y="1771"/>
                  </a:lnTo>
                  <a:lnTo>
                    <a:pt x="2944" y="1771"/>
                  </a:lnTo>
                  <a:lnTo>
                    <a:pt x="2949" y="1772"/>
                  </a:lnTo>
                  <a:lnTo>
                    <a:pt x="2955" y="1774"/>
                  </a:lnTo>
                  <a:lnTo>
                    <a:pt x="2960" y="1774"/>
                  </a:lnTo>
                  <a:lnTo>
                    <a:pt x="2965" y="1775"/>
                  </a:lnTo>
                  <a:lnTo>
                    <a:pt x="2971" y="1776"/>
                  </a:lnTo>
                  <a:lnTo>
                    <a:pt x="2975" y="1777"/>
                  </a:lnTo>
                  <a:lnTo>
                    <a:pt x="2980" y="1778"/>
                  </a:lnTo>
                  <a:lnTo>
                    <a:pt x="2985" y="1779"/>
                  </a:lnTo>
                  <a:lnTo>
                    <a:pt x="2990" y="1780"/>
                  </a:lnTo>
                  <a:lnTo>
                    <a:pt x="2996" y="1780"/>
                  </a:lnTo>
                  <a:lnTo>
                    <a:pt x="3001" y="1781"/>
                  </a:lnTo>
                  <a:lnTo>
                    <a:pt x="3005" y="1782"/>
                  </a:lnTo>
                  <a:lnTo>
                    <a:pt x="3010" y="1783"/>
                  </a:lnTo>
                  <a:lnTo>
                    <a:pt x="3016" y="1783"/>
                  </a:lnTo>
                  <a:lnTo>
                    <a:pt x="3021" y="1784"/>
                  </a:lnTo>
                  <a:lnTo>
                    <a:pt x="3026" y="1785"/>
                  </a:lnTo>
                  <a:lnTo>
                    <a:pt x="3031" y="1786"/>
                  </a:lnTo>
                  <a:lnTo>
                    <a:pt x="3035" y="1786"/>
                  </a:lnTo>
                  <a:lnTo>
                    <a:pt x="3041" y="1786"/>
                  </a:lnTo>
                  <a:lnTo>
                    <a:pt x="3046" y="1787"/>
                  </a:lnTo>
                </a:path>
              </a:pathLst>
            </a:custGeom>
            <a:solidFill>
              <a:srgbClr val="CECECE"/>
            </a:solidFill>
            <a:ln w="25400" cap="rnd">
              <a:solidFill>
                <a:srgbClr val="CECECE"/>
              </a:solidFill>
              <a:round/>
              <a:headEnd/>
              <a:tailEnd/>
            </a:ln>
          </p:spPr>
          <p:txBody>
            <a:bodyPr/>
            <a:lstStyle/>
            <a:p>
              <a:endParaRPr lang="en-US"/>
            </a:p>
          </p:txBody>
        </p:sp>
        <p:sp>
          <p:nvSpPr>
            <p:cNvPr id="6" name="Line 8"/>
            <p:cNvSpPr>
              <a:spLocks noChangeShapeType="1"/>
            </p:cNvSpPr>
            <p:nvPr/>
          </p:nvSpPr>
          <p:spPr bwMode="auto">
            <a:xfrm flipV="1">
              <a:off x="3917" y="1193"/>
              <a:ext cx="0" cy="18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9"/>
            <p:cNvSpPr>
              <a:spLocks noChangeShapeType="1"/>
            </p:cNvSpPr>
            <p:nvPr/>
          </p:nvSpPr>
          <p:spPr bwMode="auto">
            <a:xfrm>
              <a:off x="2398" y="3007"/>
              <a:ext cx="30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Freeform 10"/>
            <p:cNvSpPr>
              <a:spLocks/>
            </p:cNvSpPr>
            <p:nvPr/>
          </p:nvSpPr>
          <p:spPr bwMode="auto">
            <a:xfrm>
              <a:off x="4535" y="2814"/>
              <a:ext cx="922" cy="174"/>
            </a:xfrm>
            <a:custGeom>
              <a:avLst/>
              <a:gdLst>
                <a:gd name="T0" fmla="*/ 28 w 922"/>
                <a:gd name="T1" fmla="*/ 173 h 174"/>
                <a:gd name="T2" fmla="*/ 60 w 922"/>
                <a:gd name="T3" fmla="*/ 173 h 174"/>
                <a:gd name="T4" fmla="*/ 92 w 922"/>
                <a:gd name="T5" fmla="*/ 173 h 174"/>
                <a:gd name="T6" fmla="*/ 125 w 922"/>
                <a:gd name="T7" fmla="*/ 173 h 174"/>
                <a:gd name="T8" fmla="*/ 156 w 922"/>
                <a:gd name="T9" fmla="*/ 173 h 174"/>
                <a:gd name="T10" fmla="*/ 189 w 922"/>
                <a:gd name="T11" fmla="*/ 173 h 174"/>
                <a:gd name="T12" fmla="*/ 221 w 922"/>
                <a:gd name="T13" fmla="*/ 173 h 174"/>
                <a:gd name="T14" fmla="*/ 253 w 922"/>
                <a:gd name="T15" fmla="*/ 173 h 174"/>
                <a:gd name="T16" fmla="*/ 285 w 922"/>
                <a:gd name="T17" fmla="*/ 173 h 174"/>
                <a:gd name="T18" fmla="*/ 318 w 922"/>
                <a:gd name="T19" fmla="*/ 173 h 174"/>
                <a:gd name="T20" fmla="*/ 350 w 922"/>
                <a:gd name="T21" fmla="*/ 173 h 174"/>
                <a:gd name="T22" fmla="*/ 382 w 922"/>
                <a:gd name="T23" fmla="*/ 173 h 174"/>
                <a:gd name="T24" fmla="*/ 414 w 922"/>
                <a:gd name="T25" fmla="*/ 173 h 174"/>
                <a:gd name="T26" fmla="*/ 447 w 922"/>
                <a:gd name="T27" fmla="*/ 173 h 174"/>
                <a:gd name="T28" fmla="*/ 479 w 922"/>
                <a:gd name="T29" fmla="*/ 0 h 174"/>
                <a:gd name="T30" fmla="*/ 511 w 922"/>
                <a:gd name="T31" fmla="*/ 24 h 174"/>
                <a:gd name="T32" fmla="*/ 543 w 922"/>
                <a:gd name="T33" fmla="*/ 44 h 174"/>
                <a:gd name="T34" fmla="*/ 575 w 922"/>
                <a:gd name="T35" fmla="*/ 64 h 174"/>
                <a:gd name="T36" fmla="*/ 608 w 922"/>
                <a:gd name="T37" fmla="*/ 79 h 174"/>
                <a:gd name="T38" fmla="*/ 640 w 922"/>
                <a:gd name="T39" fmla="*/ 94 h 174"/>
                <a:gd name="T40" fmla="*/ 672 w 922"/>
                <a:gd name="T41" fmla="*/ 107 h 174"/>
                <a:gd name="T42" fmla="*/ 704 w 922"/>
                <a:gd name="T43" fmla="*/ 117 h 174"/>
                <a:gd name="T44" fmla="*/ 737 w 922"/>
                <a:gd name="T45" fmla="*/ 126 h 174"/>
                <a:gd name="T46" fmla="*/ 769 w 922"/>
                <a:gd name="T47" fmla="*/ 133 h 174"/>
                <a:gd name="T48" fmla="*/ 801 w 922"/>
                <a:gd name="T49" fmla="*/ 141 h 174"/>
                <a:gd name="T50" fmla="*/ 833 w 922"/>
                <a:gd name="T51" fmla="*/ 147 h 174"/>
                <a:gd name="T52" fmla="*/ 865 w 922"/>
                <a:gd name="T53" fmla="*/ 151 h 174"/>
                <a:gd name="T54" fmla="*/ 898 w 922"/>
                <a:gd name="T55" fmla="*/ 156 h 174"/>
                <a:gd name="T56" fmla="*/ 916 w 922"/>
                <a:gd name="T57" fmla="*/ 173 h 174"/>
                <a:gd name="T58" fmla="*/ 884 w 922"/>
                <a:gd name="T59" fmla="*/ 173 h 174"/>
                <a:gd name="T60" fmla="*/ 851 w 922"/>
                <a:gd name="T61" fmla="*/ 173 h 174"/>
                <a:gd name="T62" fmla="*/ 819 w 922"/>
                <a:gd name="T63" fmla="*/ 173 h 174"/>
                <a:gd name="T64" fmla="*/ 787 w 922"/>
                <a:gd name="T65" fmla="*/ 173 h 174"/>
                <a:gd name="T66" fmla="*/ 755 w 922"/>
                <a:gd name="T67" fmla="*/ 173 h 174"/>
                <a:gd name="T68" fmla="*/ 723 w 922"/>
                <a:gd name="T69" fmla="*/ 173 h 174"/>
                <a:gd name="T70" fmla="*/ 691 w 922"/>
                <a:gd name="T71" fmla="*/ 173 h 174"/>
                <a:gd name="T72" fmla="*/ 658 w 922"/>
                <a:gd name="T73" fmla="*/ 173 h 174"/>
                <a:gd name="T74" fmla="*/ 626 w 922"/>
                <a:gd name="T75" fmla="*/ 173 h 174"/>
                <a:gd name="T76" fmla="*/ 594 w 922"/>
                <a:gd name="T77" fmla="*/ 173 h 174"/>
                <a:gd name="T78" fmla="*/ 561 w 922"/>
                <a:gd name="T79" fmla="*/ 173 h 174"/>
                <a:gd name="T80" fmla="*/ 529 w 922"/>
                <a:gd name="T81" fmla="*/ 173 h 174"/>
                <a:gd name="T82" fmla="*/ 497 w 922"/>
                <a:gd name="T83" fmla="*/ 173 h 174"/>
                <a:gd name="T84" fmla="*/ 465 w 922"/>
                <a:gd name="T85" fmla="*/ 173 h 174"/>
                <a:gd name="T86" fmla="*/ 433 w 922"/>
                <a:gd name="T87" fmla="*/ 173 h 174"/>
                <a:gd name="T88" fmla="*/ 400 w 922"/>
                <a:gd name="T89" fmla="*/ 173 h 174"/>
                <a:gd name="T90" fmla="*/ 369 w 922"/>
                <a:gd name="T91" fmla="*/ 173 h 174"/>
                <a:gd name="T92" fmla="*/ 336 w 922"/>
                <a:gd name="T93" fmla="*/ 173 h 174"/>
                <a:gd name="T94" fmla="*/ 303 w 922"/>
                <a:gd name="T95" fmla="*/ 173 h 174"/>
                <a:gd name="T96" fmla="*/ 272 w 922"/>
                <a:gd name="T97" fmla="*/ 173 h 174"/>
                <a:gd name="T98" fmla="*/ 239 w 922"/>
                <a:gd name="T99" fmla="*/ 173 h 174"/>
                <a:gd name="T100" fmla="*/ 207 w 922"/>
                <a:gd name="T101" fmla="*/ 173 h 174"/>
                <a:gd name="T102" fmla="*/ 175 w 922"/>
                <a:gd name="T103" fmla="*/ 173 h 174"/>
                <a:gd name="T104" fmla="*/ 142 w 922"/>
                <a:gd name="T105" fmla="*/ 173 h 174"/>
                <a:gd name="T106" fmla="*/ 111 w 922"/>
                <a:gd name="T107" fmla="*/ 173 h 174"/>
                <a:gd name="T108" fmla="*/ 78 w 922"/>
                <a:gd name="T109" fmla="*/ 173 h 174"/>
                <a:gd name="T110" fmla="*/ 46 w 922"/>
                <a:gd name="T111" fmla="*/ 173 h 174"/>
                <a:gd name="T112" fmla="*/ 14 w 922"/>
                <a:gd name="T113" fmla="*/ 173 h 1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22"/>
                <a:gd name="T172" fmla="*/ 0 h 174"/>
                <a:gd name="T173" fmla="*/ 922 w 922"/>
                <a:gd name="T174" fmla="*/ 174 h 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22" h="174">
                  <a:moveTo>
                    <a:pt x="0" y="173"/>
                  </a:moveTo>
                  <a:lnTo>
                    <a:pt x="5" y="173"/>
                  </a:lnTo>
                  <a:lnTo>
                    <a:pt x="9" y="173"/>
                  </a:lnTo>
                  <a:lnTo>
                    <a:pt x="14" y="173"/>
                  </a:lnTo>
                  <a:lnTo>
                    <a:pt x="19" y="173"/>
                  </a:lnTo>
                  <a:lnTo>
                    <a:pt x="23" y="173"/>
                  </a:lnTo>
                  <a:lnTo>
                    <a:pt x="28" y="173"/>
                  </a:lnTo>
                  <a:lnTo>
                    <a:pt x="33" y="173"/>
                  </a:lnTo>
                  <a:lnTo>
                    <a:pt x="37" y="173"/>
                  </a:lnTo>
                  <a:lnTo>
                    <a:pt x="41" y="173"/>
                  </a:lnTo>
                  <a:lnTo>
                    <a:pt x="46" y="173"/>
                  </a:lnTo>
                  <a:lnTo>
                    <a:pt x="50" y="173"/>
                  </a:lnTo>
                  <a:lnTo>
                    <a:pt x="55" y="173"/>
                  </a:lnTo>
                  <a:lnTo>
                    <a:pt x="60" y="173"/>
                  </a:lnTo>
                  <a:lnTo>
                    <a:pt x="64" y="173"/>
                  </a:lnTo>
                  <a:lnTo>
                    <a:pt x="69" y="173"/>
                  </a:lnTo>
                  <a:lnTo>
                    <a:pt x="74" y="173"/>
                  </a:lnTo>
                  <a:lnTo>
                    <a:pt x="78" y="173"/>
                  </a:lnTo>
                  <a:lnTo>
                    <a:pt x="83" y="173"/>
                  </a:lnTo>
                  <a:lnTo>
                    <a:pt x="88" y="173"/>
                  </a:lnTo>
                  <a:lnTo>
                    <a:pt x="92" y="173"/>
                  </a:lnTo>
                  <a:lnTo>
                    <a:pt x="97" y="173"/>
                  </a:lnTo>
                  <a:lnTo>
                    <a:pt x="102" y="173"/>
                  </a:lnTo>
                  <a:lnTo>
                    <a:pt x="106" y="173"/>
                  </a:lnTo>
                  <a:lnTo>
                    <a:pt x="111" y="173"/>
                  </a:lnTo>
                  <a:lnTo>
                    <a:pt x="116" y="173"/>
                  </a:lnTo>
                  <a:lnTo>
                    <a:pt x="120" y="173"/>
                  </a:lnTo>
                  <a:lnTo>
                    <a:pt x="125" y="173"/>
                  </a:lnTo>
                  <a:lnTo>
                    <a:pt x="128" y="173"/>
                  </a:lnTo>
                  <a:lnTo>
                    <a:pt x="133" y="173"/>
                  </a:lnTo>
                  <a:lnTo>
                    <a:pt x="138" y="173"/>
                  </a:lnTo>
                  <a:lnTo>
                    <a:pt x="142" y="173"/>
                  </a:lnTo>
                  <a:lnTo>
                    <a:pt x="147" y="173"/>
                  </a:lnTo>
                  <a:lnTo>
                    <a:pt x="152" y="173"/>
                  </a:lnTo>
                  <a:lnTo>
                    <a:pt x="156" y="173"/>
                  </a:lnTo>
                  <a:lnTo>
                    <a:pt x="161" y="173"/>
                  </a:lnTo>
                  <a:lnTo>
                    <a:pt x="166" y="173"/>
                  </a:lnTo>
                  <a:lnTo>
                    <a:pt x="170" y="173"/>
                  </a:lnTo>
                  <a:lnTo>
                    <a:pt x="175" y="173"/>
                  </a:lnTo>
                  <a:lnTo>
                    <a:pt x="180" y="173"/>
                  </a:lnTo>
                  <a:lnTo>
                    <a:pt x="184" y="173"/>
                  </a:lnTo>
                  <a:lnTo>
                    <a:pt x="189" y="173"/>
                  </a:lnTo>
                  <a:lnTo>
                    <a:pt x="194" y="173"/>
                  </a:lnTo>
                  <a:lnTo>
                    <a:pt x="198" y="173"/>
                  </a:lnTo>
                  <a:lnTo>
                    <a:pt x="202" y="173"/>
                  </a:lnTo>
                  <a:lnTo>
                    <a:pt x="207" y="173"/>
                  </a:lnTo>
                  <a:lnTo>
                    <a:pt x="211" y="173"/>
                  </a:lnTo>
                  <a:lnTo>
                    <a:pt x="216" y="173"/>
                  </a:lnTo>
                  <a:lnTo>
                    <a:pt x="221" y="173"/>
                  </a:lnTo>
                  <a:lnTo>
                    <a:pt x="225" y="173"/>
                  </a:lnTo>
                  <a:lnTo>
                    <a:pt x="230" y="173"/>
                  </a:lnTo>
                  <a:lnTo>
                    <a:pt x="235" y="173"/>
                  </a:lnTo>
                  <a:lnTo>
                    <a:pt x="239" y="173"/>
                  </a:lnTo>
                  <a:lnTo>
                    <a:pt x="244" y="173"/>
                  </a:lnTo>
                  <a:lnTo>
                    <a:pt x="249" y="173"/>
                  </a:lnTo>
                  <a:lnTo>
                    <a:pt x="253" y="173"/>
                  </a:lnTo>
                  <a:lnTo>
                    <a:pt x="258" y="173"/>
                  </a:lnTo>
                  <a:lnTo>
                    <a:pt x="263" y="173"/>
                  </a:lnTo>
                  <a:lnTo>
                    <a:pt x="267" y="173"/>
                  </a:lnTo>
                  <a:lnTo>
                    <a:pt x="272" y="173"/>
                  </a:lnTo>
                  <a:lnTo>
                    <a:pt x="277" y="173"/>
                  </a:lnTo>
                  <a:lnTo>
                    <a:pt x="280" y="173"/>
                  </a:lnTo>
                  <a:lnTo>
                    <a:pt x="285" y="173"/>
                  </a:lnTo>
                  <a:lnTo>
                    <a:pt x="289" y="173"/>
                  </a:lnTo>
                  <a:lnTo>
                    <a:pt x="294" y="173"/>
                  </a:lnTo>
                  <a:lnTo>
                    <a:pt x="299" y="173"/>
                  </a:lnTo>
                  <a:lnTo>
                    <a:pt x="303" y="173"/>
                  </a:lnTo>
                  <a:lnTo>
                    <a:pt x="308" y="173"/>
                  </a:lnTo>
                  <a:lnTo>
                    <a:pt x="313" y="173"/>
                  </a:lnTo>
                  <a:lnTo>
                    <a:pt x="318" y="173"/>
                  </a:lnTo>
                  <a:lnTo>
                    <a:pt x="322" y="173"/>
                  </a:lnTo>
                  <a:lnTo>
                    <a:pt x="327" y="173"/>
                  </a:lnTo>
                  <a:lnTo>
                    <a:pt x="332" y="173"/>
                  </a:lnTo>
                  <a:lnTo>
                    <a:pt x="336" y="173"/>
                  </a:lnTo>
                  <a:lnTo>
                    <a:pt x="341" y="173"/>
                  </a:lnTo>
                  <a:lnTo>
                    <a:pt x="346" y="173"/>
                  </a:lnTo>
                  <a:lnTo>
                    <a:pt x="350" y="173"/>
                  </a:lnTo>
                  <a:lnTo>
                    <a:pt x="355" y="173"/>
                  </a:lnTo>
                  <a:lnTo>
                    <a:pt x="360" y="173"/>
                  </a:lnTo>
                  <a:lnTo>
                    <a:pt x="364" y="173"/>
                  </a:lnTo>
                  <a:lnTo>
                    <a:pt x="369" y="173"/>
                  </a:lnTo>
                  <a:lnTo>
                    <a:pt x="374" y="173"/>
                  </a:lnTo>
                  <a:lnTo>
                    <a:pt x="377" y="173"/>
                  </a:lnTo>
                  <a:lnTo>
                    <a:pt x="382" y="173"/>
                  </a:lnTo>
                  <a:lnTo>
                    <a:pt x="386" y="173"/>
                  </a:lnTo>
                  <a:lnTo>
                    <a:pt x="391" y="173"/>
                  </a:lnTo>
                  <a:lnTo>
                    <a:pt x="396" y="173"/>
                  </a:lnTo>
                  <a:lnTo>
                    <a:pt x="400" y="173"/>
                  </a:lnTo>
                  <a:lnTo>
                    <a:pt x="405" y="173"/>
                  </a:lnTo>
                  <a:lnTo>
                    <a:pt x="410" y="173"/>
                  </a:lnTo>
                  <a:lnTo>
                    <a:pt x="414" y="173"/>
                  </a:lnTo>
                  <a:lnTo>
                    <a:pt x="419" y="173"/>
                  </a:lnTo>
                  <a:lnTo>
                    <a:pt x="424" y="173"/>
                  </a:lnTo>
                  <a:lnTo>
                    <a:pt x="428" y="173"/>
                  </a:lnTo>
                  <a:lnTo>
                    <a:pt x="433" y="173"/>
                  </a:lnTo>
                  <a:lnTo>
                    <a:pt x="438" y="173"/>
                  </a:lnTo>
                  <a:lnTo>
                    <a:pt x="442" y="173"/>
                  </a:lnTo>
                  <a:lnTo>
                    <a:pt x="447" y="173"/>
                  </a:lnTo>
                  <a:lnTo>
                    <a:pt x="451" y="173"/>
                  </a:lnTo>
                  <a:lnTo>
                    <a:pt x="455" y="173"/>
                  </a:lnTo>
                  <a:lnTo>
                    <a:pt x="460" y="173"/>
                  </a:lnTo>
                  <a:lnTo>
                    <a:pt x="465" y="173"/>
                  </a:lnTo>
                  <a:lnTo>
                    <a:pt x="469" y="173"/>
                  </a:lnTo>
                  <a:lnTo>
                    <a:pt x="474" y="173"/>
                  </a:lnTo>
                  <a:lnTo>
                    <a:pt x="479" y="0"/>
                  </a:lnTo>
                  <a:lnTo>
                    <a:pt x="483" y="4"/>
                  </a:lnTo>
                  <a:lnTo>
                    <a:pt x="488" y="7"/>
                  </a:lnTo>
                  <a:lnTo>
                    <a:pt x="493" y="11"/>
                  </a:lnTo>
                  <a:lnTo>
                    <a:pt x="497" y="14"/>
                  </a:lnTo>
                  <a:lnTo>
                    <a:pt x="502" y="17"/>
                  </a:lnTo>
                  <a:lnTo>
                    <a:pt x="507" y="20"/>
                  </a:lnTo>
                  <a:lnTo>
                    <a:pt x="511" y="24"/>
                  </a:lnTo>
                  <a:lnTo>
                    <a:pt x="516" y="26"/>
                  </a:lnTo>
                  <a:lnTo>
                    <a:pt x="521" y="30"/>
                  </a:lnTo>
                  <a:lnTo>
                    <a:pt x="524" y="32"/>
                  </a:lnTo>
                  <a:lnTo>
                    <a:pt x="529" y="36"/>
                  </a:lnTo>
                  <a:lnTo>
                    <a:pt x="533" y="38"/>
                  </a:lnTo>
                  <a:lnTo>
                    <a:pt x="538" y="41"/>
                  </a:lnTo>
                  <a:lnTo>
                    <a:pt x="543" y="44"/>
                  </a:lnTo>
                  <a:lnTo>
                    <a:pt x="547" y="47"/>
                  </a:lnTo>
                  <a:lnTo>
                    <a:pt x="552" y="50"/>
                  </a:lnTo>
                  <a:lnTo>
                    <a:pt x="557" y="53"/>
                  </a:lnTo>
                  <a:lnTo>
                    <a:pt x="561" y="55"/>
                  </a:lnTo>
                  <a:lnTo>
                    <a:pt x="566" y="58"/>
                  </a:lnTo>
                  <a:lnTo>
                    <a:pt x="571" y="60"/>
                  </a:lnTo>
                  <a:lnTo>
                    <a:pt x="575" y="64"/>
                  </a:lnTo>
                  <a:lnTo>
                    <a:pt x="580" y="65"/>
                  </a:lnTo>
                  <a:lnTo>
                    <a:pt x="585" y="67"/>
                  </a:lnTo>
                  <a:lnTo>
                    <a:pt x="589" y="71"/>
                  </a:lnTo>
                  <a:lnTo>
                    <a:pt x="594" y="72"/>
                  </a:lnTo>
                  <a:lnTo>
                    <a:pt x="599" y="74"/>
                  </a:lnTo>
                  <a:lnTo>
                    <a:pt x="603" y="77"/>
                  </a:lnTo>
                  <a:lnTo>
                    <a:pt x="608" y="79"/>
                  </a:lnTo>
                  <a:lnTo>
                    <a:pt x="612" y="82"/>
                  </a:lnTo>
                  <a:lnTo>
                    <a:pt x="616" y="84"/>
                  </a:lnTo>
                  <a:lnTo>
                    <a:pt x="621" y="85"/>
                  </a:lnTo>
                  <a:lnTo>
                    <a:pt x="626" y="88"/>
                  </a:lnTo>
                  <a:lnTo>
                    <a:pt x="630" y="90"/>
                  </a:lnTo>
                  <a:lnTo>
                    <a:pt x="635" y="91"/>
                  </a:lnTo>
                  <a:lnTo>
                    <a:pt x="640" y="94"/>
                  </a:lnTo>
                  <a:lnTo>
                    <a:pt x="644" y="96"/>
                  </a:lnTo>
                  <a:lnTo>
                    <a:pt x="649" y="97"/>
                  </a:lnTo>
                  <a:lnTo>
                    <a:pt x="654" y="100"/>
                  </a:lnTo>
                  <a:lnTo>
                    <a:pt x="658" y="101"/>
                  </a:lnTo>
                  <a:lnTo>
                    <a:pt x="663" y="103"/>
                  </a:lnTo>
                  <a:lnTo>
                    <a:pt x="668" y="105"/>
                  </a:lnTo>
                  <a:lnTo>
                    <a:pt x="672" y="107"/>
                  </a:lnTo>
                  <a:lnTo>
                    <a:pt x="677" y="108"/>
                  </a:lnTo>
                  <a:lnTo>
                    <a:pt x="682" y="109"/>
                  </a:lnTo>
                  <a:lnTo>
                    <a:pt x="686" y="112"/>
                  </a:lnTo>
                  <a:lnTo>
                    <a:pt x="691" y="112"/>
                  </a:lnTo>
                  <a:lnTo>
                    <a:pt x="696" y="114"/>
                  </a:lnTo>
                  <a:lnTo>
                    <a:pt x="699" y="115"/>
                  </a:lnTo>
                  <a:lnTo>
                    <a:pt x="704" y="117"/>
                  </a:lnTo>
                  <a:lnTo>
                    <a:pt x="709" y="118"/>
                  </a:lnTo>
                  <a:lnTo>
                    <a:pt x="713" y="120"/>
                  </a:lnTo>
                  <a:lnTo>
                    <a:pt x="718" y="121"/>
                  </a:lnTo>
                  <a:lnTo>
                    <a:pt x="723" y="123"/>
                  </a:lnTo>
                  <a:lnTo>
                    <a:pt x="727" y="124"/>
                  </a:lnTo>
                  <a:lnTo>
                    <a:pt x="732" y="125"/>
                  </a:lnTo>
                  <a:lnTo>
                    <a:pt x="737" y="126"/>
                  </a:lnTo>
                  <a:lnTo>
                    <a:pt x="741" y="127"/>
                  </a:lnTo>
                  <a:lnTo>
                    <a:pt x="746" y="129"/>
                  </a:lnTo>
                  <a:lnTo>
                    <a:pt x="751" y="130"/>
                  </a:lnTo>
                  <a:lnTo>
                    <a:pt x="755" y="131"/>
                  </a:lnTo>
                  <a:lnTo>
                    <a:pt x="760" y="132"/>
                  </a:lnTo>
                  <a:lnTo>
                    <a:pt x="765" y="133"/>
                  </a:lnTo>
                  <a:lnTo>
                    <a:pt x="769" y="133"/>
                  </a:lnTo>
                  <a:lnTo>
                    <a:pt x="773" y="135"/>
                  </a:lnTo>
                  <a:lnTo>
                    <a:pt x="777" y="136"/>
                  </a:lnTo>
                  <a:lnTo>
                    <a:pt x="782" y="137"/>
                  </a:lnTo>
                  <a:lnTo>
                    <a:pt x="787" y="138"/>
                  </a:lnTo>
                  <a:lnTo>
                    <a:pt x="791" y="139"/>
                  </a:lnTo>
                  <a:lnTo>
                    <a:pt x="796" y="141"/>
                  </a:lnTo>
                  <a:lnTo>
                    <a:pt x="801" y="141"/>
                  </a:lnTo>
                  <a:lnTo>
                    <a:pt x="805" y="142"/>
                  </a:lnTo>
                  <a:lnTo>
                    <a:pt x="810" y="143"/>
                  </a:lnTo>
                  <a:lnTo>
                    <a:pt x="815" y="143"/>
                  </a:lnTo>
                  <a:lnTo>
                    <a:pt x="819" y="144"/>
                  </a:lnTo>
                  <a:lnTo>
                    <a:pt x="824" y="145"/>
                  </a:lnTo>
                  <a:lnTo>
                    <a:pt x="829" y="145"/>
                  </a:lnTo>
                  <a:lnTo>
                    <a:pt x="833" y="147"/>
                  </a:lnTo>
                  <a:lnTo>
                    <a:pt x="838" y="148"/>
                  </a:lnTo>
                  <a:lnTo>
                    <a:pt x="843" y="148"/>
                  </a:lnTo>
                  <a:lnTo>
                    <a:pt x="847" y="149"/>
                  </a:lnTo>
                  <a:lnTo>
                    <a:pt x="851" y="149"/>
                  </a:lnTo>
                  <a:lnTo>
                    <a:pt x="856" y="150"/>
                  </a:lnTo>
                  <a:lnTo>
                    <a:pt x="860" y="151"/>
                  </a:lnTo>
                  <a:lnTo>
                    <a:pt x="865" y="151"/>
                  </a:lnTo>
                  <a:lnTo>
                    <a:pt x="870" y="153"/>
                  </a:lnTo>
                  <a:lnTo>
                    <a:pt x="874" y="153"/>
                  </a:lnTo>
                  <a:lnTo>
                    <a:pt x="879" y="154"/>
                  </a:lnTo>
                  <a:lnTo>
                    <a:pt x="884" y="154"/>
                  </a:lnTo>
                  <a:lnTo>
                    <a:pt x="888" y="155"/>
                  </a:lnTo>
                  <a:lnTo>
                    <a:pt x="893" y="155"/>
                  </a:lnTo>
                  <a:lnTo>
                    <a:pt x="898" y="156"/>
                  </a:lnTo>
                  <a:lnTo>
                    <a:pt x="902" y="156"/>
                  </a:lnTo>
                  <a:lnTo>
                    <a:pt x="907" y="156"/>
                  </a:lnTo>
                  <a:lnTo>
                    <a:pt x="912" y="157"/>
                  </a:lnTo>
                  <a:lnTo>
                    <a:pt x="916" y="157"/>
                  </a:lnTo>
                  <a:lnTo>
                    <a:pt x="921" y="159"/>
                  </a:lnTo>
                  <a:lnTo>
                    <a:pt x="921" y="173"/>
                  </a:lnTo>
                  <a:lnTo>
                    <a:pt x="916" y="173"/>
                  </a:lnTo>
                  <a:lnTo>
                    <a:pt x="912" y="173"/>
                  </a:lnTo>
                  <a:lnTo>
                    <a:pt x="907" y="173"/>
                  </a:lnTo>
                  <a:lnTo>
                    <a:pt x="902" y="173"/>
                  </a:lnTo>
                  <a:lnTo>
                    <a:pt x="898" y="173"/>
                  </a:lnTo>
                  <a:lnTo>
                    <a:pt x="893" y="173"/>
                  </a:lnTo>
                  <a:lnTo>
                    <a:pt x="888" y="173"/>
                  </a:lnTo>
                  <a:lnTo>
                    <a:pt x="884" y="173"/>
                  </a:lnTo>
                  <a:lnTo>
                    <a:pt x="879" y="173"/>
                  </a:lnTo>
                  <a:lnTo>
                    <a:pt x="874" y="173"/>
                  </a:lnTo>
                  <a:lnTo>
                    <a:pt x="870" y="173"/>
                  </a:lnTo>
                  <a:lnTo>
                    <a:pt x="865" y="173"/>
                  </a:lnTo>
                  <a:lnTo>
                    <a:pt x="860" y="173"/>
                  </a:lnTo>
                  <a:lnTo>
                    <a:pt x="856" y="173"/>
                  </a:lnTo>
                  <a:lnTo>
                    <a:pt x="851" y="173"/>
                  </a:lnTo>
                  <a:lnTo>
                    <a:pt x="847" y="173"/>
                  </a:lnTo>
                  <a:lnTo>
                    <a:pt x="843" y="173"/>
                  </a:lnTo>
                  <a:lnTo>
                    <a:pt x="838" y="173"/>
                  </a:lnTo>
                  <a:lnTo>
                    <a:pt x="833" y="173"/>
                  </a:lnTo>
                  <a:lnTo>
                    <a:pt x="829" y="173"/>
                  </a:lnTo>
                  <a:lnTo>
                    <a:pt x="824" y="173"/>
                  </a:lnTo>
                  <a:lnTo>
                    <a:pt x="819" y="173"/>
                  </a:lnTo>
                  <a:lnTo>
                    <a:pt x="815" y="173"/>
                  </a:lnTo>
                  <a:lnTo>
                    <a:pt x="810" y="173"/>
                  </a:lnTo>
                  <a:lnTo>
                    <a:pt x="805" y="173"/>
                  </a:lnTo>
                  <a:lnTo>
                    <a:pt x="801" y="173"/>
                  </a:lnTo>
                  <a:lnTo>
                    <a:pt x="796" y="173"/>
                  </a:lnTo>
                  <a:lnTo>
                    <a:pt x="791" y="173"/>
                  </a:lnTo>
                  <a:lnTo>
                    <a:pt x="787" y="173"/>
                  </a:lnTo>
                  <a:lnTo>
                    <a:pt x="782" y="173"/>
                  </a:lnTo>
                  <a:lnTo>
                    <a:pt x="777" y="173"/>
                  </a:lnTo>
                  <a:lnTo>
                    <a:pt x="773" y="173"/>
                  </a:lnTo>
                  <a:lnTo>
                    <a:pt x="769" y="173"/>
                  </a:lnTo>
                  <a:lnTo>
                    <a:pt x="765" y="173"/>
                  </a:lnTo>
                  <a:lnTo>
                    <a:pt x="760" y="173"/>
                  </a:lnTo>
                  <a:lnTo>
                    <a:pt x="755" y="173"/>
                  </a:lnTo>
                  <a:lnTo>
                    <a:pt x="751" y="173"/>
                  </a:lnTo>
                  <a:lnTo>
                    <a:pt x="746" y="173"/>
                  </a:lnTo>
                  <a:lnTo>
                    <a:pt x="741" y="173"/>
                  </a:lnTo>
                  <a:lnTo>
                    <a:pt x="737" y="173"/>
                  </a:lnTo>
                  <a:lnTo>
                    <a:pt x="732" y="173"/>
                  </a:lnTo>
                  <a:lnTo>
                    <a:pt x="727" y="173"/>
                  </a:lnTo>
                  <a:lnTo>
                    <a:pt x="723" y="173"/>
                  </a:lnTo>
                  <a:lnTo>
                    <a:pt x="718" y="173"/>
                  </a:lnTo>
                  <a:lnTo>
                    <a:pt x="713" y="173"/>
                  </a:lnTo>
                  <a:lnTo>
                    <a:pt x="709" y="173"/>
                  </a:lnTo>
                  <a:lnTo>
                    <a:pt x="704" y="173"/>
                  </a:lnTo>
                  <a:lnTo>
                    <a:pt x="699" y="173"/>
                  </a:lnTo>
                  <a:lnTo>
                    <a:pt x="696" y="173"/>
                  </a:lnTo>
                  <a:lnTo>
                    <a:pt x="691" y="173"/>
                  </a:lnTo>
                  <a:lnTo>
                    <a:pt x="686" y="173"/>
                  </a:lnTo>
                  <a:lnTo>
                    <a:pt x="682" y="173"/>
                  </a:lnTo>
                  <a:lnTo>
                    <a:pt x="677" y="173"/>
                  </a:lnTo>
                  <a:lnTo>
                    <a:pt x="672" y="173"/>
                  </a:lnTo>
                  <a:lnTo>
                    <a:pt x="668" y="173"/>
                  </a:lnTo>
                  <a:lnTo>
                    <a:pt x="663" y="173"/>
                  </a:lnTo>
                  <a:lnTo>
                    <a:pt x="658" y="173"/>
                  </a:lnTo>
                  <a:lnTo>
                    <a:pt x="654" y="173"/>
                  </a:lnTo>
                  <a:lnTo>
                    <a:pt x="649" y="173"/>
                  </a:lnTo>
                  <a:lnTo>
                    <a:pt x="644" y="173"/>
                  </a:lnTo>
                  <a:lnTo>
                    <a:pt x="640" y="173"/>
                  </a:lnTo>
                  <a:lnTo>
                    <a:pt x="635" y="173"/>
                  </a:lnTo>
                  <a:lnTo>
                    <a:pt x="630" y="173"/>
                  </a:lnTo>
                  <a:lnTo>
                    <a:pt x="626" y="173"/>
                  </a:lnTo>
                  <a:lnTo>
                    <a:pt x="621" y="173"/>
                  </a:lnTo>
                  <a:lnTo>
                    <a:pt x="616" y="173"/>
                  </a:lnTo>
                  <a:lnTo>
                    <a:pt x="612" y="173"/>
                  </a:lnTo>
                  <a:lnTo>
                    <a:pt x="608" y="173"/>
                  </a:lnTo>
                  <a:lnTo>
                    <a:pt x="603" y="173"/>
                  </a:lnTo>
                  <a:lnTo>
                    <a:pt x="599" y="173"/>
                  </a:lnTo>
                  <a:lnTo>
                    <a:pt x="594" y="173"/>
                  </a:lnTo>
                  <a:lnTo>
                    <a:pt x="589" y="173"/>
                  </a:lnTo>
                  <a:lnTo>
                    <a:pt x="585" y="173"/>
                  </a:lnTo>
                  <a:lnTo>
                    <a:pt x="580" y="173"/>
                  </a:lnTo>
                  <a:lnTo>
                    <a:pt x="575" y="173"/>
                  </a:lnTo>
                  <a:lnTo>
                    <a:pt x="571" y="173"/>
                  </a:lnTo>
                  <a:lnTo>
                    <a:pt x="566" y="173"/>
                  </a:lnTo>
                  <a:lnTo>
                    <a:pt x="561" y="173"/>
                  </a:lnTo>
                  <a:lnTo>
                    <a:pt x="557" y="173"/>
                  </a:lnTo>
                  <a:lnTo>
                    <a:pt x="552" y="173"/>
                  </a:lnTo>
                  <a:lnTo>
                    <a:pt x="547" y="173"/>
                  </a:lnTo>
                  <a:lnTo>
                    <a:pt x="543" y="173"/>
                  </a:lnTo>
                  <a:lnTo>
                    <a:pt x="538" y="173"/>
                  </a:lnTo>
                  <a:lnTo>
                    <a:pt x="533" y="173"/>
                  </a:lnTo>
                  <a:lnTo>
                    <a:pt x="529" y="173"/>
                  </a:lnTo>
                  <a:lnTo>
                    <a:pt x="524" y="173"/>
                  </a:lnTo>
                  <a:lnTo>
                    <a:pt x="521" y="173"/>
                  </a:lnTo>
                  <a:lnTo>
                    <a:pt x="516" y="173"/>
                  </a:lnTo>
                  <a:lnTo>
                    <a:pt x="511" y="173"/>
                  </a:lnTo>
                  <a:lnTo>
                    <a:pt x="507" y="173"/>
                  </a:lnTo>
                  <a:lnTo>
                    <a:pt x="502" y="173"/>
                  </a:lnTo>
                  <a:lnTo>
                    <a:pt x="497" y="173"/>
                  </a:lnTo>
                  <a:lnTo>
                    <a:pt x="493" y="173"/>
                  </a:lnTo>
                  <a:lnTo>
                    <a:pt x="488" y="173"/>
                  </a:lnTo>
                  <a:lnTo>
                    <a:pt x="483" y="173"/>
                  </a:lnTo>
                  <a:lnTo>
                    <a:pt x="479" y="173"/>
                  </a:lnTo>
                  <a:lnTo>
                    <a:pt x="474" y="173"/>
                  </a:lnTo>
                  <a:lnTo>
                    <a:pt x="469" y="173"/>
                  </a:lnTo>
                  <a:lnTo>
                    <a:pt x="465" y="173"/>
                  </a:lnTo>
                  <a:lnTo>
                    <a:pt x="460" y="173"/>
                  </a:lnTo>
                  <a:lnTo>
                    <a:pt x="455" y="173"/>
                  </a:lnTo>
                  <a:lnTo>
                    <a:pt x="451" y="173"/>
                  </a:lnTo>
                  <a:lnTo>
                    <a:pt x="447" y="173"/>
                  </a:lnTo>
                  <a:lnTo>
                    <a:pt x="442" y="173"/>
                  </a:lnTo>
                  <a:lnTo>
                    <a:pt x="438" y="173"/>
                  </a:lnTo>
                  <a:lnTo>
                    <a:pt x="433" y="173"/>
                  </a:lnTo>
                  <a:lnTo>
                    <a:pt x="428" y="173"/>
                  </a:lnTo>
                  <a:lnTo>
                    <a:pt x="424" y="173"/>
                  </a:lnTo>
                  <a:lnTo>
                    <a:pt x="419" y="173"/>
                  </a:lnTo>
                  <a:lnTo>
                    <a:pt x="414" y="173"/>
                  </a:lnTo>
                  <a:lnTo>
                    <a:pt x="410" y="173"/>
                  </a:lnTo>
                  <a:lnTo>
                    <a:pt x="405" y="173"/>
                  </a:lnTo>
                  <a:lnTo>
                    <a:pt x="400" y="173"/>
                  </a:lnTo>
                  <a:lnTo>
                    <a:pt x="396" y="173"/>
                  </a:lnTo>
                  <a:lnTo>
                    <a:pt x="391" y="173"/>
                  </a:lnTo>
                  <a:lnTo>
                    <a:pt x="386" y="173"/>
                  </a:lnTo>
                  <a:lnTo>
                    <a:pt x="382" y="173"/>
                  </a:lnTo>
                  <a:lnTo>
                    <a:pt x="377" y="173"/>
                  </a:lnTo>
                  <a:lnTo>
                    <a:pt x="374" y="173"/>
                  </a:lnTo>
                  <a:lnTo>
                    <a:pt x="369" y="173"/>
                  </a:lnTo>
                  <a:lnTo>
                    <a:pt x="364" y="173"/>
                  </a:lnTo>
                  <a:lnTo>
                    <a:pt x="360" y="173"/>
                  </a:lnTo>
                  <a:lnTo>
                    <a:pt x="355" y="173"/>
                  </a:lnTo>
                  <a:lnTo>
                    <a:pt x="350" y="173"/>
                  </a:lnTo>
                  <a:lnTo>
                    <a:pt x="346" y="173"/>
                  </a:lnTo>
                  <a:lnTo>
                    <a:pt x="341" y="173"/>
                  </a:lnTo>
                  <a:lnTo>
                    <a:pt x="336" y="173"/>
                  </a:lnTo>
                  <a:lnTo>
                    <a:pt x="332" y="173"/>
                  </a:lnTo>
                  <a:lnTo>
                    <a:pt x="327" y="173"/>
                  </a:lnTo>
                  <a:lnTo>
                    <a:pt x="322" y="173"/>
                  </a:lnTo>
                  <a:lnTo>
                    <a:pt x="318" y="173"/>
                  </a:lnTo>
                  <a:lnTo>
                    <a:pt x="313" y="173"/>
                  </a:lnTo>
                  <a:lnTo>
                    <a:pt x="308" y="173"/>
                  </a:lnTo>
                  <a:lnTo>
                    <a:pt x="303" y="173"/>
                  </a:lnTo>
                  <a:lnTo>
                    <a:pt x="299" y="173"/>
                  </a:lnTo>
                  <a:lnTo>
                    <a:pt x="294" y="173"/>
                  </a:lnTo>
                  <a:lnTo>
                    <a:pt x="289" y="173"/>
                  </a:lnTo>
                  <a:lnTo>
                    <a:pt x="285" y="173"/>
                  </a:lnTo>
                  <a:lnTo>
                    <a:pt x="280" y="173"/>
                  </a:lnTo>
                  <a:lnTo>
                    <a:pt x="277" y="173"/>
                  </a:lnTo>
                  <a:lnTo>
                    <a:pt x="272" y="173"/>
                  </a:lnTo>
                  <a:lnTo>
                    <a:pt x="267" y="173"/>
                  </a:lnTo>
                  <a:lnTo>
                    <a:pt x="263" y="173"/>
                  </a:lnTo>
                  <a:lnTo>
                    <a:pt x="258" y="173"/>
                  </a:lnTo>
                  <a:lnTo>
                    <a:pt x="253" y="173"/>
                  </a:lnTo>
                  <a:lnTo>
                    <a:pt x="249" y="173"/>
                  </a:lnTo>
                  <a:lnTo>
                    <a:pt x="244" y="173"/>
                  </a:lnTo>
                  <a:lnTo>
                    <a:pt x="239" y="173"/>
                  </a:lnTo>
                  <a:lnTo>
                    <a:pt x="235" y="173"/>
                  </a:lnTo>
                  <a:lnTo>
                    <a:pt x="230" y="173"/>
                  </a:lnTo>
                  <a:lnTo>
                    <a:pt x="225" y="173"/>
                  </a:lnTo>
                  <a:lnTo>
                    <a:pt x="221" y="173"/>
                  </a:lnTo>
                  <a:lnTo>
                    <a:pt x="216" y="173"/>
                  </a:lnTo>
                  <a:lnTo>
                    <a:pt x="211" y="173"/>
                  </a:lnTo>
                  <a:lnTo>
                    <a:pt x="207" y="173"/>
                  </a:lnTo>
                  <a:lnTo>
                    <a:pt x="202" y="173"/>
                  </a:lnTo>
                  <a:lnTo>
                    <a:pt x="198" y="173"/>
                  </a:lnTo>
                  <a:lnTo>
                    <a:pt x="194" y="173"/>
                  </a:lnTo>
                  <a:lnTo>
                    <a:pt x="189" y="173"/>
                  </a:lnTo>
                  <a:lnTo>
                    <a:pt x="184" y="173"/>
                  </a:lnTo>
                  <a:lnTo>
                    <a:pt x="180" y="173"/>
                  </a:lnTo>
                  <a:lnTo>
                    <a:pt x="175" y="173"/>
                  </a:lnTo>
                  <a:lnTo>
                    <a:pt x="170" y="173"/>
                  </a:lnTo>
                  <a:lnTo>
                    <a:pt x="166" y="173"/>
                  </a:lnTo>
                  <a:lnTo>
                    <a:pt x="161" y="173"/>
                  </a:lnTo>
                  <a:lnTo>
                    <a:pt x="156" y="173"/>
                  </a:lnTo>
                  <a:lnTo>
                    <a:pt x="152" y="173"/>
                  </a:lnTo>
                  <a:lnTo>
                    <a:pt x="147" y="173"/>
                  </a:lnTo>
                  <a:lnTo>
                    <a:pt x="142" y="173"/>
                  </a:lnTo>
                  <a:lnTo>
                    <a:pt x="138" y="173"/>
                  </a:lnTo>
                  <a:lnTo>
                    <a:pt x="133" y="173"/>
                  </a:lnTo>
                  <a:lnTo>
                    <a:pt x="128" y="173"/>
                  </a:lnTo>
                  <a:lnTo>
                    <a:pt x="125" y="173"/>
                  </a:lnTo>
                  <a:lnTo>
                    <a:pt x="120" y="173"/>
                  </a:lnTo>
                  <a:lnTo>
                    <a:pt x="116" y="173"/>
                  </a:lnTo>
                  <a:lnTo>
                    <a:pt x="111" y="173"/>
                  </a:lnTo>
                  <a:lnTo>
                    <a:pt x="106" y="173"/>
                  </a:lnTo>
                  <a:lnTo>
                    <a:pt x="102" y="173"/>
                  </a:lnTo>
                  <a:lnTo>
                    <a:pt x="97" y="173"/>
                  </a:lnTo>
                  <a:lnTo>
                    <a:pt x="92" y="173"/>
                  </a:lnTo>
                  <a:lnTo>
                    <a:pt x="88" y="173"/>
                  </a:lnTo>
                  <a:lnTo>
                    <a:pt x="83" y="173"/>
                  </a:lnTo>
                  <a:lnTo>
                    <a:pt x="78" y="173"/>
                  </a:lnTo>
                  <a:lnTo>
                    <a:pt x="74" y="173"/>
                  </a:lnTo>
                  <a:lnTo>
                    <a:pt x="69" y="173"/>
                  </a:lnTo>
                  <a:lnTo>
                    <a:pt x="64" y="173"/>
                  </a:lnTo>
                  <a:lnTo>
                    <a:pt x="60" y="173"/>
                  </a:lnTo>
                  <a:lnTo>
                    <a:pt x="55" y="173"/>
                  </a:lnTo>
                  <a:lnTo>
                    <a:pt x="50" y="173"/>
                  </a:lnTo>
                  <a:lnTo>
                    <a:pt x="46" y="173"/>
                  </a:lnTo>
                  <a:lnTo>
                    <a:pt x="41" y="173"/>
                  </a:lnTo>
                  <a:lnTo>
                    <a:pt x="37" y="173"/>
                  </a:lnTo>
                  <a:lnTo>
                    <a:pt x="33" y="173"/>
                  </a:lnTo>
                  <a:lnTo>
                    <a:pt x="28" y="173"/>
                  </a:lnTo>
                  <a:lnTo>
                    <a:pt x="23" y="173"/>
                  </a:lnTo>
                  <a:lnTo>
                    <a:pt x="19" y="173"/>
                  </a:lnTo>
                  <a:lnTo>
                    <a:pt x="14" y="173"/>
                  </a:lnTo>
                  <a:lnTo>
                    <a:pt x="9" y="173"/>
                  </a:lnTo>
                  <a:lnTo>
                    <a:pt x="5" y="173"/>
                  </a:lnTo>
                  <a:lnTo>
                    <a:pt x="0" y="173"/>
                  </a:lnTo>
                </a:path>
              </a:pathLst>
            </a:custGeom>
            <a:solidFill>
              <a:srgbClr val="CECECE"/>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9" name="Rectangle 11"/>
            <p:cNvSpPr>
              <a:spLocks noChangeArrowheads="1"/>
            </p:cNvSpPr>
            <p:nvPr/>
          </p:nvSpPr>
          <p:spPr bwMode="auto">
            <a:xfrm flipH="1">
              <a:off x="3112" y="2669"/>
              <a:ext cx="1409"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solidFill>
                    <a:schemeClr val="bg1"/>
                  </a:solidFill>
                  <a:latin typeface="+mj-lt"/>
                  <a:cs typeface="+mn-cs"/>
                </a:rPr>
                <a:t>Non Rejection Region</a:t>
              </a:r>
            </a:p>
          </p:txBody>
        </p:sp>
        <p:sp>
          <p:nvSpPr>
            <p:cNvPr id="10" name="Rectangle 12"/>
            <p:cNvSpPr>
              <a:spLocks noChangeArrowheads="1"/>
            </p:cNvSpPr>
            <p:nvPr/>
          </p:nvSpPr>
          <p:spPr bwMode="auto">
            <a:xfrm flipH="1">
              <a:off x="3416" y="3322"/>
              <a:ext cx="900"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solidFill>
                    <a:schemeClr val="bg1"/>
                  </a:solidFill>
                  <a:latin typeface="+mj-lt"/>
                  <a:cs typeface="+mn-cs"/>
                </a:rPr>
                <a:t>Critical Value</a:t>
              </a:r>
            </a:p>
          </p:txBody>
        </p:sp>
        <p:sp>
          <p:nvSpPr>
            <p:cNvPr id="11" name="Rectangle 13"/>
            <p:cNvSpPr>
              <a:spLocks noChangeArrowheads="1"/>
            </p:cNvSpPr>
            <p:nvPr/>
          </p:nvSpPr>
          <p:spPr bwMode="auto">
            <a:xfrm>
              <a:off x="2672" y="1761"/>
              <a:ext cx="705" cy="406"/>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solidFill>
                    <a:schemeClr val="bg1"/>
                  </a:solidFill>
                  <a:latin typeface="+mj-lt"/>
                  <a:cs typeface="+mn-cs"/>
                </a:rPr>
                <a:t>Rejection</a:t>
              </a:r>
            </a:p>
            <a:p>
              <a:pPr eaLnBrk="0" hangingPunct="0">
                <a:defRPr/>
              </a:pPr>
              <a:r>
                <a:rPr lang="en-US" sz="1800" b="1" i="0" dirty="0">
                  <a:solidFill>
                    <a:schemeClr val="bg1"/>
                  </a:solidFill>
                  <a:latin typeface="+mj-lt"/>
                  <a:cs typeface="+mn-cs"/>
                </a:rPr>
                <a:t> Region</a:t>
              </a:r>
            </a:p>
          </p:txBody>
        </p:sp>
        <p:sp>
          <p:nvSpPr>
            <p:cNvPr id="12" name="Freeform 14"/>
            <p:cNvSpPr>
              <a:spLocks/>
            </p:cNvSpPr>
            <p:nvPr/>
          </p:nvSpPr>
          <p:spPr bwMode="auto">
            <a:xfrm>
              <a:off x="2404" y="2922"/>
              <a:ext cx="549" cy="67"/>
            </a:xfrm>
            <a:custGeom>
              <a:avLst/>
              <a:gdLst>
                <a:gd name="T0" fmla="*/ 531 w 549"/>
                <a:gd name="T1" fmla="*/ 66 h 67"/>
                <a:gd name="T2" fmla="*/ 513 w 549"/>
                <a:gd name="T3" fmla="*/ 66 h 67"/>
                <a:gd name="T4" fmla="*/ 493 w 549"/>
                <a:gd name="T5" fmla="*/ 66 h 67"/>
                <a:gd name="T6" fmla="*/ 474 w 549"/>
                <a:gd name="T7" fmla="*/ 66 h 67"/>
                <a:gd name="T8" fmla="*/ 455 w 549"/>
                <a:gd name="T9" fmla="*/ 66 h 67"/>
                <a:gd name="T10" fmla="*/ 435 w 549"/>
                <a:gd name="T11" fmla="*/ 66 h 67"/>
                <a:gd name="T12" fmla="*/ 417 w 549"/>
                <a:gd name="T13" fmla="*/ 66 h 67"/>
                <a:gd name="T14" fmla="*/ 397 w 549"/>
                <a:gd name="T15" fmla="*/ 66 h 67"/>
                <a:gd name="T16" fmla="*/ 379 w 549"/>
                <a:gd name="T17" fmla="*/ 66 h 67"/>
                <a:gd name="T18" fmla="*/ 359 w 549"/>
                <a:gd name="T19" fmla="*/ 66 h 67"/>
                <a:gd name="T20" fmla="*/ 340 w 549"/>
                <a:gd name="T21" fmla="*/ 66 h 67"/>
                <a:gd name="T22" fmla="*/ 321 w 549"/>
                <a:gd name="T23" fmla="*/ 66 h 67"/>
                <a:gd name="T24" fmla="*/ 301 w 549"/>
                <a:gd name="T25" fmla="*/ 66 h 67"/>
                <a:gd name="T26" fmla="*/ 282 w 549"/>
                <a:gd name="T27" fmla="*/ 66 h 67"/>
                <a:gd name="T28" fmla="*/ 263 w 549"/>
                <a:gd name="T29" fmla="*/ 0 h 67"/>
                <a:gd name="T30" fmla="*/ 244 w 549"/>
                <a:gd name="T31" fmla="*/ 9 h 67"/>
                <a:gd name="T32" fmla="*/ 225 w 549"/>
                <a:gd name="T33" fmla="*/ 17 h 67"/>
                <a:gd name="T34" fmla="*/ 206 w 549"/>
                <a:gd name="T35" fmla="*/ 24 h 67"/>
                <a:gd name="T36" fmla="*/ 186 w 549"/>
                <a:gd name="T37" fmla="*/ 30 h 67"/>
                <a:gd name="T38" fmla="*/ 167 w 549"/>
                <a:gd name="T39" fmla="*/ 36 h 67"/>
                <a:gd name="T40" fmla="*/ 148 w 549"/>
                <a:gd name="T41" fmla="*/ 41 h 67"/>
                <a:gd name="T42" fmla="*/ 129 w 549"/>
                <a:gd name="T43" fmla="*/ 44 h 67"/>
                <a:gd name="T44" fmla="*/ 110 w 549"/>
                <a:gd name="T45" fmla="*/ 48 h 67"/>
                <a:gd name="T46" fmla="*/ 90 w 549"/>
                <a:gd name="T47" fmla="*/ 51 h 67"/>
                <a:gd name="T48" fmla="*/ 72 w 549"/>
                <a:gd name="T49" fmla="*/ 54 h 67"/>
                <a:gd name="T50" fmla="*/ 52 w 549"/>
                <a:gd name="T51" fmla="*/ 56 h 67"/>
                <a:gd name="T52" fmla="*/ 33 w 549"/>
                <a:gd name="T53" fmla="*/ 58 h 67"/>
                <a:gd name="T54" fmla="*/ 14 w 549"/>
                <a:gd name="T55" fmla="*/ 60 h 67"/>
                <a:gd name="T56" fmla="*/ 3 w 549"/>
                <a:gd name="T57" fmla="*/ 66 h 67"/>
                <a:gd name="T58" fmla="*/ 22 w 549"/>
                <a:gd name="T59" fmla="*/ 66 h 67"/>
                <a:gd name="T60" fmla="*/ 42 w 549"/>
                <a:gd name="T61" fmla="*/ 66 h 67"/>
                <a:gd name="T62" fmla="*/ 60 w 549"/>
                <a:gd name="T63" fmla="*/ 66 h 67"/>
                <a:gd name="T64" fmla="*/ 80 w 549"/>
                <a:gd name="T65" fmla="*/ 66 h 67"/>
                <a:gd name="T66" fmla="*/ 99 w 549"/>
                <a:gd name="T67" fmla="*/ 66 h 67"/>
                <a:gd name="T68" fmla="*/ 118 w 549"/>
                <a:gd name="T69" fmla="*/ 66 h 67"/>
                <a:gd name="T70" fmla="*/ 137 w 549"/>
                <a:gd name="T71" fmla="*/ 66 h 67"/>
                <a:gd name="T72" fmla="*/ 156 w 549"/>
                <a:gd name="T73" fmla="*/ 66 h 67"/>
                <a:gd name="T74" fmla="*/ 176 w 549"/>
                <a:gd name="T75" fmla="*/ 66 h 67"/>
                <a:gd name="T76" fmla="*/ 194 w 549"/>
                <a:gd name="T77" fmla="*/ 66 h 67"/>
                <a:gd name="T78" fmla="*/ 214 w 549"/>
                <a:gd name="T79" fmla="*/ 66 h 67"/>
                <a:gd name="T80" fmla="*/ 233 w 549"/>
                <a:gd name="T81" fmla="*/ 66 h 67"/>
                <a:gd name="T82" fmla="*/ 252 w 549"/>
                <a:gd name="T83" fmla="*/ 66 h 67"/>
                <a:gd name="T84" fmla="*/ 272 w 549"/>
                <a:gd name="T85" fmla="*/ 66 h 67"/>
                <a:gd name="T86" fmla="*/ 290 w 549"/>
                <a:gd name="T87" fmla="*/ 66 h 67"/>
                <a:gd name="T88" fmla="*/ 310 w 549"/>
                <a:gd name="T89" fmla="*/ 66 h 67"/>
                <a:gd name="T90" fmla="*/ 329 w 549"/>
                <a:gd name="T91" fmla="*/ 66 h 67"/>
                <a:gd name="T92" fmla="*/ 348 w 549"/>
                <a:gd name="T93" fmla="*/ 66 h 67"/>
                <a:gd name="T94" fmla="*/ 367 w 549"/>
                <a:gd name="T95" fmla="*/ 66 h 67"/>
                <a:gd name="T96" fmla="*/ 386 w 549"/>
                <a:gd name="T97" fmla="*/ 66 h 67"/>
                <a:gd name="T98" fmla="*/ 406 w 549"/>
                <a:gd name="T99" fmla="*/ 66 h 67"/>
                <a:gd name="T100" fmla="*/ 425 w 549"/>
                <a:gd name="T101" fmla="*/ 66 h 67"/>
                <a:gd name="T102" fmla="*/ 444 w 549"/>
                <a:gd name="T103" fmla="*/ 66 h 67"/>
                <a:gd name="T104" fmla="*/ 463 w 549"/>
                <a:gd name="T105" fmla="*/ 66 h 67"/>
                <a:gd name="T106" fmla="*/ 482 w 549"/>
                <a:gd name="T107" fmla="*/ 66 h 67"/>
                <a:gd name="T108" fmla="*/ 501 w 549"/>
                <a:gd name="T109" fmla="*/ 66 h 67"/>
                <a:gd name="T110" fmla="*/ 521 w 549"/>
                <a:gd name="T111" fmla="*/ 66 h 67"/>
                <a:gd name="T112" fmla="*/ 540 w 549"/>
                <a:gd name="T113" fmla="*/ 66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49"/>
                <a:gd name="T172" fmla="*/ 0 h 67"/>
                <a:gd name="T173" fmla="*/ 549 w 549"/>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49" h="67">
                  <a:moveTo>
                    <a:pt x="548" y="66"/>
                  </a:moveTo>
                  <a:lnTo>
                    <a:pt x="545" y="66"/>
                  </a:lnTo>
                  <a:lnTo>
                    <a:pt x="542" y="66"/>
                  </a:lnTo>
                  <a:lnTo>
                    <a:pt x="540" y="66"/>
                  </a:lnTo>
                  <a:lnTo>
                    <a:pt x="537" y="66"/>
                  </a:lnTo>
                  <a:lnTo>
                    <a:pt x="534" y="66"/>
                  </a:lnTo>
                  <a:lnTo>
                    <a:pt x="531" y="66"/>
                  </a:lnTo>
                  <a:lnTo>
                    <a:pt x="529" y="66"/>
                  </a:lnTo>
                  <a:lnTo>
                    <a:pt x="526" y="66"/>
                  </a:lnTo>
                  <a:lnTo>
                    <a:pt x="524" y="66"/>
                  </a:lnTo>
                  <a:lnTo>
                    <a:pt x="521" y="66"/>
                  </a:lnTo>
                  <a:lnTo>
                    <a:pt x="518" y="66"/>
                  </a:lnTo>
                  <a:lnTo>
                    <a:pt x="515" y="66"/>
                  </a:lnTo>
                  <a:lnTo>
                    <a:pt x="513" y="66"/>
                  </a:lnTo>
                  <a:lnTo>
                    <a:pt x="510" y="66"/>
                  </a:lnTo>
                  <a:lnTo>
                    <a:pt x="507" y="66"/>
                  </a:lnTo>
                  <a:lnTo>
                    <a:pt x="504" y="66"/>
                  </a:lnTo>
                  <a:lnTo>
                    <a:pt x="501" y="66"/>
                  </a:lnTo>
                  <a:lnTo>
                    <a:pt x="499" y="66"/>
                  </a:lnTo>
                  <a:lnTo>
                    <a:pt x="496" y="66"/>
                  </a:lnTo>
                  <a:lnTo>
                    <a:pt x="493" y="66"/>
                  </a:lnTo>
                  <a:lnTo>
                    <a:pt x="490" y="66"/>
                  </a:lnTo>
                  <a:lnTo>
                    <a:pt x="488" y="66"/>
                  </a:lnTo>
                  <a:lnTo>
                    <a:pt x="485" y="66"/>
                  </a:lnTo>
                  <a:lnTo>
                    <a:pt x="482" y="66"/>
                  </a:lnTo>
                  <a:lnTo>
                    <a:pt x="479" y="66"/>
                  </a:lnTo>
                  <a:lnTo>
                    <a:pt x="476" y="66"/>
                  </a:lnTo>
                  <a:lnTo>
                    <a:pt x="474" y="66"/>
                  </a:lnTo>
                  <a:lnTo>
                    <a:pt x="472" y="66"/>
                  </a:lnTo>
                  <a:lnTo>
                    <a:pt x="469" y="66"/>
                  </a:lnTo>
                  <a:lnTo>
                    <a:pt x="466" y="66"/>
                  </a:lnTo>
                  <a:lnTo>
                    <a:pt x="463" y="66"/>
                  </a:lnTo>
                  <a:lnTo>
                    <a:pt x="460" y="66"/>
                  </a:lnTo>
                  <a:lnTo>
                    <a:pt x="458" y="66"/>
                  </a:lnTo>
                  <a:lnTo>
                    <a:pt x="455" y="66"/>
                  </a:lnTo>
                  <a:lnTo>
                    <a:pt x="452" y="66"/>
                  </a:lnTo>
                  <a:lnTo>
                    <a:pt x="449" y="66"/>
                  </a:lnTo>
                  <a:lnTo>
                    <a:pt x="447" y="66"/>
                  </a:lnTo>
                  <a:lnTo>
                    <a:pt x="444" y="66"/>
                  </a:lnTo>
                  <a:lnTo>
                    <a:pt x="441" y="66"/>
                  </a:lnTo>
                  <a:lnTo>
                    <a:pt x="438" y="66"/>
                  </a:lnTo>
                  <a:lnTo>
                    <a:pt x="435" y="66"/>
                  </a:lnTo>
                  <a:lnTo>
                    <a:pt x="433" y="66"/>
                  </a:lnTo>
                  <a:lnTo>
                    <a:pt x="430" y="66"/>
                  </a:lnTo>
                  <a:lnTo>
                    <a:pt x="428" y="66"/>
                  </a:lnTo>
                  <a:lnTo>
                    <a:pt x="425" y="66"/>
                  </a:lnTo>
                  <a:lnTo>
                    <a:pt x="422" y="66"/>
                  </a:lnTo>
                  <a:lnTo>
                    <a:pt x="420" y="66"/>
                  </a:lnTo>
                  <a:lnTo>
                    <a:pt x="417" y="66"/>
                  </a:lnTo>
                  <a:lnTo>
                    <a:pt x="414" y="66"/>
                  </a:lnTo>
                  <a:lnTo>
                    <a:pt x="411" y="66"/>
                  </a:lnTo>
                  <a:lnTo>
                    <a:pt x="408" y="66"/>
                  </a:lnTo>
                  <a:lnTo>
                    <a:pt x="406" y="66"/>
                  </a:lnTo>
                  <a:lnTo>
                    <a:pt x="403" y="66"/>
                  </a:lnTo>
                  <a:lnTo>
                    <a:pt x="400" y="66"/>
                  </a:lnTo>
                  <a:lnTo>
                    <a:pt x="397" y="66"/>
                  </a:lnTo>
                  <a:lnTo>
                    <a:pt x="395" y="66"/>
                  </a:lnTo>
                  <a:lnTo>
                    <a:pt x="392" y="66"/>
                  </a:lnTo>
                  <a:lnTo>
                    <a:pt x="389" y="66"/>
                  </a:lnTo>
                  <a:lnTo>
                    <a:pt x="386" y="66"/>
                  </a:lnTo>
                  <a:lnTo>
                    <a:pt x="383" y="66"/>
                  </a:lnTo>
                  <a:lnTo>
                    <a:pt x="381" y="66"/>
                  </a:lnTo>
                  <a:lnTo>
                    <a:pt x="379" y="66"/>
                  </a:lnTo>
                  <a:lnTo>
                    <a:pt x="376" y="66"/>
                  </a:lnTo>
                  <a:lnTo>
                    <a:pt x="373" y="66"/>
                  </a:lnTo>
                  <a:lnTo>
                    <a:pt x="370" y="66"/>
                  </a:lnTo>
                  <a:lnTo>
                    <a:pt x="367" y="66"/>
                  </a:lnTo>
                  <a:lnTo>
                    <a:pt x="365" y="66"/>
                  </a:lnTo>
                  <a:lnTo>
                    <a:pt x="362" y="66"/>
                  </a:lnTo>
                  <a:lnTo>
                    <a:pt x="359" y="66"/>
                  </a:lnTo>
                  <a:lnTo>
                    <a:pt x="356" y="66"/>
                  </a:lnTo>
                  <a:lnTo>
                    <a:pt x="354" y="66"/>
                  </a:lnTo>
                  <a:lnTo>
                    <a:pt x="351" y="66"/>
                  </a:lnTo>
                  <a:lnTo>
                    <a:pt x="348" y="66"/>
                  </a:lnTo>
                  <a:lnTo>
                    <a:pt x="345" y="66"/>
                  </a:lnTo>
                  <a:lnTo>
                    <a:pt x="342" y="66"/>
                  </a:lnTo>
                  <a:lnTo>
                    <a:pt x="340" y="66"/>
                  </a:lnTo>
                  <a:lnTo>
                    <a:pt x="337" y="66"/>
                  </a:lnTo>
                  <a:lnTo>
                    <a:pt x="334" y="66"/>
                  </a:lnTo>
                  <a:lnTo>
                    <a:pt x="331" y="66"/>
                  </a:lnTo>
                  <a:lnTo>
                    <a:pt x="329" y="66"/>
                  </a:lnTo>
                  <a:lnTo>
                    <a:pt x="326" y="66"/>
                  </a:lnTo>
                  <a:lnTo>
                    <a:pt x="324" y="66"/>
                  </a:lnTo>
                  <a:lnTo>
                    <a:pt x="321" y="66"/>
                  </a:lnTo>
                  <a:lnTo>
                    <a:pt x="318" y="66"/>
                  </a:lnTo>
                  <a:lnTo>
                    <a:pt x="315" y="66"/>
                  </a:lnTo>
                  <a:lnTo>
                    <a:pt x="313" y="66"/>
                  </a:lnTo>
                  <a:lnTo>
                    <a:pt x="310" y="66"/>
                  </a:lnTo>
                  <a:lnTo>
                    <a:pt x="307" y="66"/>
                  </a:lnTo>
                  <a:lnTo>
                    <a:pt x="304" y="66"/>
                  </a:lnTo>
                  <a:lnTo>
                    <a:pt x="301" y="66"/>
                  </a:lnTo>
                  <a:lnTo>
                    <a:pt x="299" y="66"/>
                  </a:lnTo>
                  <a:lnTo>
                    <a:pt x="296" y="66"/>
                  </a:lnTo>
                  <a:lnTo>
                    <a:pt x="293" y="66"/>
                  </a:lnTo>
                  <a:lnTo>
                    <a:pt x="290" y="66"/>
                  </a:lnTo>
                  <a:lnTo>
                    <a:pt x="288" y="66"/>
                  </a:lnTo>
                  <a:lnTo>
                    <a:pt x="285" y="66"/>
                  </a:lnTo>
                  <a:lnTo>
                    <a:pt x="282" y="66"/>
                  </a:lnTo>
                  <a:lnTo>
                    <a:pt x="280" y="66"/>
                  </a:lnTo>
                  <a:lnTo>
                    <a:pt x="277" y="66"/>
                  </a:lnTo>
                  <a:lnTo>
                    <a:pt x="274" y="66"/>
                  </a:lnTo>
                  <a:lnTo>
                    <a:pt x="272" y="66"/>
                  </a:lnTo>
                  <a:lnTo>
                    <a:pt x="269" y="66"/>
                  </a:lnTo>
                  <a:lnTo>
                    <a:pt x="266" y="66"/>
                  </a:lnTo>
                  <a:lnTo>
                    <a:pt x="263" y="0"/>
                  </a:lnTo>
                  <a:lnTo>
                    <a:pt x="260" y="1"/>
                  </a:lnTo>
                  <a:lnTo>
                    <a:pt x="258" y="3"/>
                  </a:lnTo>
                  <a:lnTo>
                    <a:pt x="255" y="4"/>
                  </a:lnTo>
                  <a:lnTo>
                    <a:pt x="252" y="6"/>
                  </a:lnTo>
                  <a:lnTo>
                    <a:pt x="249" y="6"/>
                  </a:lnTo>
                  <a:lnTo>
                    <a:pt x="247" y="8"/>
                  </a:lnTo>
                  <a:lnTo>
                    <a:pt x="244" y="9"/>
                  </a:lnTo>
                  <a:lnTo>
                    <a:pt x="241" y="10"/>
                  </a:lnTo>
                  <a:lnTo>
                    <a:pt x="238" y="11"/>
                  </a:lnTo>
                  <a:lnTo>
                    <a:pt x="236" y="12"/>
                  </a:lnTo>
                  <a:lnTo>
                    <a:pt x="233" y="14"/>
                  </a:lnTo>
                  <a:lnTo>
                    <a:pt x="231" y="15"/>
                  </a:lnTo>
                  <a:lnTo>
                    <a:pt x="228" y="16"/>
                  </a:lnTo>
                  <a:lnTo>
                    <a:pt x="225" y="17"/>
                  </a:lnTo>
                  <a:lnTo>
                    <a:pt x="222" y="18"/>
                  </a:lnTo>
                  <a:lnTo>
                    <a:pt x="219" y="19"/>
                  </a:lnTo>
                  <a:lnTo>
                    <a:pt x="217" y="20"/>
                  </a:lnTo>
                  <a:lnTo>
                    <a:pt x="214" y="21"/>
                  </a:lnTo>
                  <a:lnTo>
                    <a:pt x="211" y="22"/>
                  </a:lnTo>
                  <a:lnTo>
                    <a:pt x="208" y="23"/>
                  </a:lnTo>
                  <a:lnTo>
                    <a:pt x="206" y="24"/>
                  </a:lnTo>
                  <a:lnTo>
                    <a:pt x="203" y="25"/>
                  </a:lnTo>
                  <a:lnTo>
                    <a:pt x="200" y="26"/>
                  </a:lnTo>
                  <a:lnTo>
                    <a:pt x="197" y="27"/>
                  </a:lnTo>
                  <a:lnTo>
                    <a:pt x="194" y="28"/>
                  </a:lnTo>
                  <a:lnTo>
                    <a:pt x="192" y="28"/>
                  </a:lnTo>
                  <a:lnTo>
                    <a:pt x="189" y="29"/>
                  </a:lnTo>
                  <a:lnTo>
                    <a:pt x="186" y="30"/>
                  </a:lnTo>
                  <a:lnTo>
                    <a:pt x="184" y="31"/>
                  </a:lnTo>
                  <a:lnTo>
                    <a:pt x="181" y="32"/>
                  </a:lnTo>
                  <a:lnTo>
                    <a:pt x="178" y="33"/>
                  </a:lnTo>
                  <a:lnTo>
                    <a:pt x="176" y="33"/>
                  </a:lnTo>
                  <a:lnTo>
                    <a:pt x="173" y="34"/>
                  </a:lnTo>
                  <a:lnTo>
                    <a:pt x="170" y="35"/>
                  </a:lnTo>
                  <a:lnTo>
                    <a:pt x="167" y="36"/>
                  </a:lnTo>
                  <a:lnTo>
                    <a:pt x="165" y="37"/>
                  </a:lnTo>
                  <a:lnTo>
                    <a:pt x="162" y="37"/>
                  </a:lnTo>
                  <a:lnTo>
                    <a:pt x="159" y="38"/>
                  </a:lnTo>
                  <a:lnTo>
                    <a:pt x="156" y="39"/>
                  </a:lnTo>
                  <a:lnTo>
                    <a:pt x="153" y="39"/>
                  </a:lnTo>
                  <a:lnTo>
                    <a:pt x="151" y="40"/>
                  </a:lnTo>
                  <a:lnTo>
                    <a:pt x="148" y="41"/>
                  </a:lnTo>
                  <a:lnTo>
                    <a:pt x="145" y="41"/>
                  </a:lnTo>
                  <a:lnTo>
                    <a:pt x="142" y="42"/>
                  </a:lnTo>
                  <a:lnTo>
                    <a:pt x="140" y="43"/>
                  </a:lnTo>
                  <a:lnTo>
                    <a:pt x="137" y="43"/>
                  </a:lnTo>
                  <a:lnTo>
                    <a:pt x="134" y="44"/>
                  </a:lnTo>
                  <a:lnTo>
                    <a:pt x="132" y="44"/>
                  </a:lnTo>
                  <a:lnTo>
                    <a:pt x="129" y="44"/>
                  </a:lnTo>
                  <a:lnTo>
                    <a:pt x="126" y="45"/>
                  </a:lnTo>
                  <a:lnTo>
                    <a:pt x="124" y="46"/>
                  </a:lnTo>
                  <a:lnTo>
                    <a:pt x="121" y="46"/>
                  </a:lnTo>
                  <a:lnTo>
                    <a:pt x="118" y="47"/>
                  </a:lnTo>
                  <a:lnTo>
                    <a:pt x="115" y="47"/>
                  </a:lnTo>
                  <a:lnTo>
                    <a:pt x="113" y="48"/>
                  </a:lnTo>
                  <a:lnTo>
                    <a:pt x="110" y="48"/>
                  </a:lnTo>
                  <a:lnTo>
                    <a:pt x="107" y="49"/>
                  </a:lnTo>
                  <a:lnTo>
                    <a:pt x="104" y="49"/>
                  </a:lnTo>
                  <a:lnTo>
                    <a:pt x="101" y="50"/>
                  </a:lnTo>
                  <a:lnTo>
                    <a:pt x="99" y="50"/>
                  </a:lnTo>
                  <a:lnTo>
                    <a:pt x="96" y="50"/>
                  </a:lnTo>
                  <a:lnTo>
                    <a:pt x="93" y="51"/>
                  </a:lnTo>
                  <a:lnTo>
                    <a:pt x="90" y="51"/>
                  </a:lnTo>
                  <a:lnTo>
                    <a:pt x="88" y="51"/>
                  </a:lnTo>
                  <a:lnTo>
                    <a:pt x="85" y="52"/>
                  </a:lnTo>
                  <a:lnTo>
                    <a:pt x="83" y="52"/>
                  </a:lnTo>
                  <a:lnTo>
                    <a:pt x="80" y="53"/>
                  </a:lnTo>
                  <a:lnTo>
                    <a:pt x="77" y="53"/>
                  </a:lnTo>
                  <a:lnTo>
                    <a:pt x="74" y="54"/>
                  </a:lnTo>
                  <a:lnTo>
                    <a:pt x="72" y="54"/>
                  </a:lnTo>
                  <a:lnTo>
                    <a:pt x="69" y="54"/>
                  </a:lnTo>
                  <a:lnTo>
                    <a:pt x="66" y="55"/>
                  </a:lnTo>
                  <a:lnTo>
                    <a:pt x="63" y="55"/>
                  </a:lnTo>
                  <a:lnTo>
                    <a:pt x="60" y="55"/>
                  </a:lnTo>
                  <a:lnTo>
                    <a:pt x="58" y="55"/>
                  </a:lnTo>
                  <a:lnTo>
                    <a:pt x="55" y="55"/>
                  </a:lnTo>
                  <a:lnTo>
                    <a:pt x="52" y="56"/>
                  </a:lnTo>
                  <a:lnTo>
                    <a:pt x="49" y="56"/>
                  </a:lnTo>
                  <a:lnTo>
                    <a:pt x="47" y="56"/>
                  </a:lnTo>
                  <a:lnTo>
                    <a:pt x="44" y="57"/>
                  </a:lnTo>
                  <a:lnTo>
                    <a:pt x="42" y="57"/>
                  </a:lnTo>
                  <a:lnTo>
                    <a:pt x="39" y="57"/>
                  </a:lnTo>
                  <a:lnTo>
                    <a:pt x="36" y="58"/>
                  </a:lnTo>
                  <a:lnTo>
                    <a:pt x="33" y="58"/>
                  </a:lnTo>
                  <a:lnTo>
                    <a:pt x="31" y="58"/>
                  </a:lnTo>
                  <a:lnTo>
                    <a:pt x="28" y="58"/>
                  </a:lnTo>
                  <a:lnTo>
                    <a:pt x="25" y="59"/>
                  </a:lnTo>
                  <a:lnTo>
                    <a:pt x="22" y="59"/>
                  </a:lnTo>
                  <a:lnTo>
                    <a:pt x="19" y="59"/>
                  </a:lnTo>
                  <a:lnTo>
                    <a:pt x="17" y="59"/>
                  </a:lnTo>
                  <a:lnTo>
                    <a:pt x="14" y="60"/>
                  </a:lnTo>
                  <a:lnTo>
                    <a:pt x="11" y="60"/>
                  </a:lnTo>
                  <a:lnTo>
                    <a:pt x="8" y="60"/>
                  </a:lnTo>
                  <a:lnTo>
                    <a:pt x="6" y="60"/>
                  </a:lnTo>
                  <a:lnTo>
                    <a:pt x="3" y="60"/>
                  </a:lnTo>
                  <a:lnTo>
                    <a:pt x="0" y="61"/>
                  </a:lnTo>
                  <a:lnTo>
                    <a:pt x="0" y="66"/>
                  </a:lnTo>
                  <a:lnTo>
                    <a:pt x="3" y="66"/>
                  </a:lnTo>
                  <a:lnTo>
                    <a:pt x="6" y="66"/>
                  </a:lnTo>
                  <a:lnTo>
                    <a:pt x="8" y="66"/>
                  </a:lnTo>
                  <a:lnTo>
                    <a:pt x="11" y="66"/>
                  </a:lnTo>
                  <a:lnTo>
                    <a:pt x="14" y="66"/>
                  </a:lnTo>
                  <a:lnTo>
                    <a:pt x="17" y="66"/>
                  </a:lnTo>
                  <a:lnTo>
                    <a:pt x="19" y="66"/>
                  </a:lnTo>
                  <a:lnTo>
                    <a:pt x="22" y="66"/>
                  </a:lnTo>
                  <a:lnTo>
                    <a:pt x="25" y="66"/>
                  </a:lnTo>
                  <a:lnTo>
                    <a:pt x="28" y="66"/>
                  </a:lnTo>
                  <a:lnTo>
                    <a:pt x="31" y="66"/>
                  </a:lnTo>
                  <a:lnTo>
                    <a:pt x="33" y="66"/>
                  </a:lnTo>
                  <a:lnTo>
                    <a:pt x="36" y="66"/>
                  </a:lnTo>
                  <a:lnTo>
                    <a:pt x="39" y="66"/>
                  </a:lnTo>
                  <a:lnTo>
                    <a:pt x="42" y="66"/>
                  </a:lnTo>
                  <a:lnTo>
                    <a:pt x="44" y="66"/>
                  </a:lnTo>
                  <a:lnTo>
                    <a:pt x="47" y="66"/>
                  </a:lnTo>
                  <a:lnTo>
                    <a:pt x="49" y="66"/>
                  </a:lnTo>
                  <a:lnTo>
                    <a:pt x="52" y="66"/>
                  </a:lnTo>
                  <a:lnTo>
                    <a:pt x="55" y="66"/>
                  </a:lnTo>
                  <a:lnTo>
                    <a:pt x="58" y="66"/>
                  </a:lnTo>
                  <a:lnTo>
                    <a:pt x="60" y="66"/>
                  </a:lnTo>
                  <a:lnTo>
                    <a:pt x="63" y="66"/>
                  </a:lnTo>
                  <a:lnTo>
                    <a:pt x="66" y="66"/>
                  </a:lnTo>
                  <a:lnTo>
                    <a:pt x="69" y="66"/>
                  </a:lnTo>
                  <a:lnTo>
                    <a:pt x="72" y="66"/>
                  </a:lnTo>
                  <a:lnTo>
                    <a:pt x="74" y="66"/>
                  </a:lnTo>
                  <a:lnTo>
                    <a:pt x="77" y="66"/>
                  </a:lnTo>
                  <a:lnTo>
                    <a:pt x="80" y="66"/>
                  </a:lnTo>
                  <a:lnTo>
                    <a:pt x="83" y="66"/>
                  </a:lnTo>
                  <a:lnTo>
                    <a:pt x="85" y="66"/>
                  </a:lnTo>
                  <a:lnTo>
                    <a:pt x="88" y="66"/>
                  </a:lnTo>
                  <a:lnTo>
                    <a:pt x="90" y="66"/>
                  </a:lnTo>
                  <a:lnTo>
                    <a:pt x="93" y="66"/>
                  </a:lnTo>
                  <a:lnTo>
                    <a:pt x="96" y="66"/>
                  </a:lnTo>
                  <a:lnTo>
                    <a:pt x="99" y="66"/>
                  </a:lnTo>
                  <a:lnTo>
                    <a:pt x="101" y="66"/>
                  </a:lnTo>
                  <a:lnTo>
                    <a:pt x="104" y="66"/>
                  </a:lnTo>
                  <a:lnTo>
                    <a:pt x="107" y="66"/>
                  </a:lnTo>
                  <a:lnTo>
                    <a:pt x="110" y="66"/>
                  </a:lnTo>
                  <a:lnTo>
                    <a:pt x="113" y="66"/>
                  </a:lnTo>
                  <a:lnTo>
                    <a:pt x="115" y="66"/>
                  </a:lnTo>
                  <a:lnTo>
                    <a:pt x="118" y="66"/>
                  </a:lnTo>
                  <a:lnTo>
                    <a:pt x="121" y="66"/>
                  </a:lnTo>
                  <a:lnTo>
                    <a:pt x="124" y="66"/>
                  </a:lnTo>
                  <a:lnTo>
                    <a:pt x="126" y="66"/>
                  </a:lnTo>
                  <a:lnTo>
                    <a:pt x="129" y="66"/>
                  </a:lnTo>
                  <a:lnTo>
                    <a:pt x="132" y="66"/>
                  </a:lnTo>
                  <a:lnTo>
                    <a:pt x="134" y="66"/>
                  </a:lnTo>
                  <a:lnTo>
                    <a:pt x="137" y="66"/>
                  </a:lnTo>
                  <a:lnTo>
                    <a:pt x="140" y="66"/>
                  </a:lnTo>
                  <a:lnTo>
                    <a:pt x="142" y="66"/>
                  </a:lnTo>
                  <a:lnTo>
                    <a:pt x="145" y="66"/>
                  </a:lnTo>
                  <a:lnTo>
                    <a:pt x="148" y="66"/>
                  </a:lnTo>
                  <a:lnTo>
                    <a:pt x="151" y="66"/>
                  </a:lnTo>
                  <a:lnTo>
                    <a:pt x="153" y="66"/>
                  </a:lnTo>
                  <a:lnTo>
                    <a:pt x="156" y="66"/>
                  </a:lnTo>
                  <a:lnTo>
                    <a:pt x="159" y="66"/>
                  </a:lnTo>
                  <a:lnTo>
                    <a:pt x="162" y="66"/>
                  </a:lnTo>
                  <a:lnTo>
                    <a:pt x="165" y="66"/>
                  </a:lnTo>
                  <a:lnTo>
                    <a:pt x="167" y="66"/>
                  </a:lnTo>
                  <a:lnTo>
                    <a:pt x="170" y="66"/>
                  </a:lnTo>
                  <a:lnTo>
                    <a:pt x="173" y="66"/>
                  </a:lnTo>
                  <a:lnTo>
                    <a:pt x="176" y="66"/>
                  </a:lnTo>
                  <a:lnTo>
                    <a:pt x="178" y="66"/>
                  </a:lnTo>
                  <a:lnTo>
                    <a:pt x="181" y="66"/>
                  </a:lnTo>
                  <a:lnTo>
                    <a:pt x="184" y="66"/>
                  </a:lnTo>
                  <a:lnTo>
                    <a:pt x="186" y="66"/>
                  </a:lnTo>
                  <a:lnTo>
                    <a:pt x="189" y="66"/>
                  </a:lnTo>
                  <a:lnTo>
                    <a:pt x="192" y="66"/>
                  </a:lnTo>
                  <a:lnTo>
                    <a:pt x="194" y="66"/>
                  </a:lnTo>
                  <a:lnTo>
                    <a:pt x="197" y="66"/>
                  </a:lnTo>
                  <a:lnTo>
                    <a:pt x="200" y="66"/>
                  </a:lnTo>
                  <a:lnTo>
                    <a:pt x="203" y="66"/>
                  </a:lnTo>
                  <a:lnTo>
                    <a:pt x="206" y="66"/>
                  </a:lnTo>
                  <a:lnTo>
                    <a:pt x="208" y="66"/>
                  </a:lnTo>
                  <a:lnTo>
                    <a:pt x="211" y="66"/>
                  </a:lnTo>
                  <a:lnTo>
                    <a:pt x="214" y="66"/>
                  </a:lnTo>
                  <a:lnTo>
                    <a:pt x="217" y="66"/>
                  </a:lnTo>
                  <a:lnTo>
                    <a:pt x="219" y="66"/>
                  </a:lnTo>
                  <a:lnTo>
                    <a:pt x="222" y="66"/>
                  </a:lnTo>
                  <a:lnTo>
                    <a:pt x="225" y="66"/>
                  </a:lnTo>
                  <a:lnTo>
                    <a:pt x="228" y="66"/>
                  </a:lnTo>
                  <a:lnTo>
                    <a:pt x="231" y="66"/>
                  </a:lnTo>
                  <a:lnTo>
                    <a:pt x="233" y="66"/>
                  </a:lnTo>
                  <a:lnTo>
                    <a:pt x="236" y="66"/>
                  </a:lnTo>
                  <a:lnTo>
                    <a:pt x="238" y="66"/>
                  </a:lnTo>
                  <a:lnTo>
                    <a:pt x="241" y="66"/>
                  </a:lnTo>
                  <a:lnTo>
                    <a:pt x="244" y="66"/>
                  </a:lnTo>
                  <a:lnTo>
                    <a:pt x="247" y="66"/>
                  </a:lnTo>
                  <a:lnTo>
                    <a:pt x="249" y="66"/>
                  </a:lnTo>
                  <a:lnTo>
                    <a:pt x="252" y="66"/>
                  </a:lnTo>
                  <a:lnTo>
                    <a:pt x="255" y="66"/>
                  </a:lnTo>
                  <a:lnTo>
                    <a:pt x="258" y="66"/>
                  </a:lnTo>
                  <a:lnTo>
                    <a:pt x="260" y="66"/>
                  </a:lnTo>
                  <a:lnTo>
                    <a:pt x="263" y="66"/>
                  </a:lnTo>
                  <a:lnTo>
                    <a:pt x="266" y="66"/>
                  </a:lnTo>
                  <a:lnTo>
                    <a:pt x="269" y="66"/>
                  </a:lnTo>
                  <a:lnTo>
                    <a:pt x="272" y="66"/>
                  </a:lnTo>
                  <a:lnTo>
                    <a:pt x="274" y="66"/>
                  </a:lnTo>
                  <a:lnTo>
                    <a:pt x="277" y="66"/>
                  </a:lnTo>
                  <a:lnTo>
                    <a:pt x="280" y="66"/>
                  </a:lnTo>
                  <a:lnTo>
                    <a:pt x="282" y="66"/>
                  </a:lnTo>
                  <a:lnTo>
                    <a:pt x="285" y="66"/>
                  </a:lnTo>
                  <a:lnTo>
                    <a:pt x="288" y="66"/>
                  </a:lnTo>
                  <a:lnTo>
                    <a:pt x="290" y="66"/>
                  </a:lnTo>
                  <a:lnTo>
                    <a:pt x="293" y="66"/>
                  </a:lnTo>
                  <a:lnTo>
                    <a:pt x="296" y="66"/>
                  </a:lnTo>
                  <a:lnTo>
                    <a:pt x="299" y="66"/>
                  </a:lnTo>
                  <a:lnTo>
                    <a:pt x="301" y="66"/>
                  </a:lnTo>
                  <a:lnTo>
                    <a:pt x="304" y="66"/>
                  </a:lnTo>
                  <a:lnTo>
                    <a:pt x="307" y="66"/>
                  </a:lnTo>
                  <a:lnTo>
                    <a:pt x="310" y="66"/>
                  </a:lnTo>
                  <a:lnTo>
                    <a:pt x="313" y="66"/>
                  </a:lnTo>
                  <a:lnTo>
                    <a:pt x="315" y="66"/>
                  </a:lnTo>
                  <a:lnTo>
                    <a:pt x="318" y="66"/>
                  </a:lnTo>
                  <a:lnTo>
                    <a:pt x="321" y="66"/>
                  </a:lnTo>
                  <a:lnTo>
                    <a:pt x="324" y="66"/>
                  </a:lnTo>
                  <a:lnTo>
                    <a:pt x="326" y="66"/>
                  </a:lnTo>
                  <a:lnTo>
                    <a:pt x="329" y="66"/>
                  </a:lnTo>
                  <a:lnTo>
                    <a:pt x="331" y="66"/>
                  </a:lnTo>
                  <a:lnTo>
                    <a:pt x="334" y="66"/>
                  </a:lnTo>
                  <a:lnTo>
                    <a:pt x="337" y="66"/>
                  </a:lnTo>
                  <a:lnTo>
                    <a:pt x="340" y="66"/>
                  </a:lnTo>
                  <a:lnTo>
                    <a:pt x="342" y="66"/>
                  </a:lnTo>
                  <a:lnTo>
                    <a:pt x="345" y="66"/>
                  </a:lnTo>
                  <a:lnTo>
                    <a:pt x="348" y="66"/>
                  </a:lnTo>
                  <a:lnTo>
                    <a:pt x="351" y="66"/>
                  </a:lnTo>
                  <a:lnTo>
                    <a:pt x="354" y="66"/>
                  </a:lnTo>
                  <a:lnTo>
                    <a:pt x="356" y="66"/>
                  </a:lnTo>
                  <a:lnTo>
                    <a:pt x="359" y="66"/>
                  </a:lnTo>
                  <a:lnTo>
                    <a:pt x="362" y="66"/>
                  </a:lnTo>
                  <a:lnTo>
                    <a:pt x="365" y="66"/>
                  </a:lnTo>
                  <a:lnTo>
                    <a:pt x="367" y="66"/>
                  </a:lnTo>
                  <a:lnTo>
                    <a:pt x="370" y="66"/>
                  </a:lnTo>
                  <a:lnTo>
                    <a:pt x="373" y="66"/>
                  </a:lnTo>
                  <a:lnTo>
                    <a:pt x="376" y="66"/>
                  </a:lnTo>
                  <a:lnTo>
                    <a:pt x="379" y="66"/>
                  </a:lnTo>
                  <a:lnTo>
                    <a:pt x="381" y="66"/>
                  </a:lnTo>
                  <a:lnTo>
                    <a:pt x="383" y="66"/>
                  </a:lnTo>
                  <a:lnTo>
                    <a:pt x="386" y="66"/>
                  </a:lnTo>
                  <a:lnTo>
                    <a:pt x="389" y="66"/>
                  </a:lnTo>
                  <a:lnTo>
                    <a:pt x="392" y="66"/>
                  </a:lnTo>
                  <a:lnTo>
                    <a:pt x="395" y="66"/>
                  </a:lnTo>
                  <a:lnTo>
                    <a:pt x="397" y="66"/>
                  </a:lnTo>
                  <a:lnTo>
                    <a:pt x="400" y="66"/>
                  </a:lnTo>
                  <a:lnTo>
                    <a:pt x="403" y="66"/>
                  </a:lnTo>
                  <a:lnTo>
                    <a:pt x="406" y="66"/>
                  </a:lnTo>
                  <a:lnTo>
                    <a:pt x="408" y="66"/>
                  </a:lnTo>
                  <a:lnTo>
                    <a:pt x="411" y="66"/>
                  </a:lnTo>
                  <a:lnTo>
                    <a:pt x="414" y="66"/>
                  </a:lnTo>
                  <a:lnTo>
                    <a:pt x="417" y="66"/>
                  </a:lnTo>
                  <a:lnTo>
                    <a:pt x="420" y="66"/>
                  </a:lnTo>
                  <a:lnTo>
                    <a:pt x="422" y="66"/>
                  </a:lnTo>
                  <a:lnTo>
                    <a:pt x="425" y="66"/>
                  </a:lnTo>
                  <a:lnTo>
                    <a:pt x="428" y="66"/>
                  </a:lnTo>
                  <a:lnTo>
                    <a:pt x="430" y="66"/>
                  </a:lnTo>
                  <a:lnTo>
                    <a:pt x="433" y="66"/>
                  </a:lnTo>
                  <a:lnTo>
                    <a:pt x="435" y="66"/>
                  </a:lnTo>
                  <a:lnTo>
                    <a:pt x="438" y="66"/>
                  </a:lnTo>
                  <a:lnTo>
                    <a:pt x="441" y="66"/>
                  </a:lnTo>
                  <a:lnTo>
                    <a:pt x="444" y="66"/>
                  </a:lnTo>
                  <a:lnTo>
                    <a:pt x="447" y="66"/>
                  </a:lnTo>
                  <a:lnTo>
                    <a:pt x="449" y="66"/>
                  </a:lnTo>
                  <a:lnTo>
                    <a:pt x="452" y="66"/>
                  </a:lnTo>
                  <a:lnTo>
                    <a:pt x="455" y="66"/>
                  </a:lnTo>
                  <a:lnTo>
                    <a:pt x="458" y="66"/>
                  </a:lnTo>
                  <a:lnTo>
                    <a:pt x="460" y="66"/>
                  </a:lnTo>
                  <a:lnTo>
                    <a:pt x="463" y="66"/>
                  </a:lnTo>
                  <a:lnTo>
                    <a:pt x="466" y="66"/>
                  </a:lnTo>
                  <a:lnTo>
                    <a:pt x="469" y="66"/>
                  </a:lnTo>
                  <a:lnTo>
                    <a:pt x="472" y="66"/>
                  </a:lnTo>
                  <a:lnTo>
                    <a:pt x="474" y="66"/>
                  </a:lnTo>
                  <a:lnTo>
                    <a:pt x="476" y="66"/>
                  </a:lnTo>
                  <a:lnTo>
                    <a:pt x="479" y="66"/>
                  </a:lnTo>
                  <a:lnTo>
                    <a:pt x="482" y="66"/>
                  </a:lnTo>
                  <a:lnTo>
                    <a:pt x="485" y="66"/>
                  </a:lnTo>
                  <a:lnTo>
                    <a:pt x="488" y="66"/>
                  </a:lnTo>
                  <a:lnTo>
                    <a:pt x="490" y="66"/>
                  </a:lnTo>
                  <a:lnTo>
                    <a:pt x="493" y="66"/>
                  </a:lnTo>
                  <a:lnTo>
                    <a:pt x="496" y="66"/>
                  </a:lnTo>
                  <a:lnTo>
                    <a:pt x="499" y="66"/>
                  </a:lnTo>
                  <a:lnTo>
                    <a:pt x="501" y="66"/>
                  </a:lnTo>
                  <a:lnTo>
                    <a:pt x="504" y="66"/>
                  </a:lnTo>
                  <a:lnTo>
                    <a:pt x="507" y="66"/>
                  </a:lnTo>
                  <a:lnTo>
                    <a:pt x="510" y="66"/>
                  </a:lnTo>
                  <a:lnTo>
                    <a:pt x="513" y="66"/>
                  </a:lnTo>
                  <a:lnTo>
                    <a:pt x="515" y="66"/>
                  </a:lnTo>
                  <a:lnTo>
                    <a:pt x="518" y="66"/>
                  </a:lnTo>
                  <a:lnTo>
                    <a:pt x="521" y="66"/>
                  </a:lnTo>
                  <a:lnTo>
                    <a:pt x="524" y="66"/>
                  </a:lnTo>
                  <a:lnTo>
                    <a:pt x="526" y="66"/>
                  </a:lnTo>
                  <a:lnTo>
                    <a:pt x="529" y="66"/>
                  </a:lnTo>
                  <a:lnTo>
                    <a:pt x="531" y="66"/>
                  </a:lnTo>
                  <a:lnTo>
                    <a:pt x="534" y="66"/>
                  </a:lnTo>
                  <a:lnTo>
                    <a:pt x="537" y="66"/>
                  </a:lnTo>
                  <a:lnTo>
                    <a:pt x="540" y="66"/>
                  </a:lnTo>
                  <a:lnTo>
                    <a:pt x="542" y="66"/>
                  </a:lnTo>
                  <a:lnTo>
                    <a:pt x="545" y="66"/>
                  </a:lnTo>
                  <a:lnTo>
                    <a:pt x="548" y="66"/>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aphicFrame>
          <p:nvGraphicFramePr>
            <p:cNvPr id="13" name="Object 15">
              <a:hlinkClick r:id="" action="ppaction://ole?verb=0"/>
            </p:cNvPr>
            <p:cNvGraphicFramePr>
              <a:graphicFrameLocks/>
            </p:cNvGraphicFramePr>
            <p:nvPr/>
          </p:nvGraphicFramePr>
          <p:xfrm>
            <a:off x="2556" y="2448"/>
            <a:ext cx="924" cy="312"/>
          </p:xfrm>
          <a:graphic>
            <a:graphicData uri="http://schemas.openxmlformats.org/presentationml/2006/ole">
              <mc:AlternateContent xmlns:mc="http://schemas.openxmlformats.org/markup-compatibility/2006">
                <mc:Choice xmlns:v="urn:schemas-microsoft-com:vml" Requires="v">
                  <p:oleObj spid="_x0000_s7375" name="Equation" r:id="rId5" imgW="942840" imgH="299880" progId="Equation.3">
                    <p:embed/>
                  </p:oleObj>
                </mc:Choice>
                <mc:Fallback>
                  <p:oleObj name="Equation" r:id="rId5" imgW="942840" imgH="2998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6" y="2448"/>
                          <a:ext cx="92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6">
              <a:hlinkClick r:id="" action="ppaction://ole?verb=0"/>
            </p:cNvPr>
            <p:cNvGraphicFramePr>
              <a:graphicFrameLocks/>
            </p:cNvGraphicFramePr>
            <p:nvPr/>
          </p:nvGraphicFramePr>
          <p:xfrm>
            <a:off x="2382" y="3054"/>
            <a:ext cx="881" cy="270"/>
          </p:xfrm>
          <a:graphic>
            <a:graphicData uri="http://schemas.openxmlformats.org/presentationml/2006/ole">
              <mc:AlternateContent xmlns:mc="http://schemas.openxmlformats.org/markup-compatibility/2006">
                <mc:Choice xmlns:v="urn:schemas-microsoft-com:vml" Requires="v">
                  <p:oleObj spid="_x0000_s7376" name="Equation" r:id="rId7" imgW="1177920" imgH="339480" progId="Equation.3">
                    <p:embed/>
                  </p:oleObj>
                </mc:Choice>
                <mc:Fallback>
                  <p:oleObj name="Equation" r:id="rId7" imgW="1177920" imgH="3394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 y="3054"/>
                          <a:ext cx="88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rc 17"/>
            <p:cNvSpPr>
              <a:spLocks/>
            </p:cNvSpPr>
            <p:nvPr/>
          </p:nvSpPr>
          <p:spPr bwMode="auto">
            <a:xfrm>
              <a:off x="2493" y="2145"/>
              <a:ext cx="292" cy="7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9"/>
                    <a:pt x="9625" y="40"/>
                    <a:pt x="21526" y="0"/>
                  </a:cubicBezTo>
                </a:path>
                <a:path w="21600" h="21600" stroke="0" extrusionOk="0">
                  <a:moveTo>
                    <a:pt x="0" y="21600"/>
                  </a:moveTo>
                  <a:cubicBezTo>
                    <a:pt x="0" y="9699"/>
                    <a:pt x="9625" y="40"/>
                    <a:pt x="21526" y="0"/>
                  </a:cubicBezTo>
                  <a:lnTo>
                    <a:pt x="21600" y="21600"/>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Arc 18"/>
            <p:cNvSpPr>
              <a:spLocks/>
            </p:cNvSpPr>
            <p:nvPr/>
          </p:nvSpPr>
          <p:spPr bwMode="auto">
            <a:xfrm>
              <a:off x="2661" y="3276"/>
              <a:ext cx="760" cy="1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Rectangle 19"/>
            <p:cNvSpPr>
              <a:spLocks noChangeArrowheads="1"/>
            </p:cNvSpPr>
            <p:nvPr/>
          </p:nvSpPr>
          <p:spPr bwMode="auto">
            <a:xfrm>
              <a:off x="3807" y="30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800" b="1" i="0">
                  <a:solidFill>
                    <a:schemeClr val="bg1"/>
                  </a:solidFill>
                </a:rPr>
                <a:t>0</a:t>
              </a:r>
            </a:p>
          </p:txBody>
        </p:sp>
      </p:grpSp>
      <p:sp>
        <p:nvSpPr>
          <p:cNvPr id="18" name="Title 20"/>
          <p:cNvSpPr txBox="1">
            <a:spLocks/>
          </p:cNvSpPr>
          <p:nvPr/>
        </p:nvSpPr>
        <p:spPr>
          <a:xfrm>
            <a:off x="457200" y="381000"/>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 (Step 1)</a:t>
            </a:r>
          </a:p>
        </p:txBody>
      </p:sp>
    </p:spTree>
    <p:extLst>
      <p:ext uri="{BB962C8B-B14F-4D97-AF65-F5344CB8AC3E}">
        <p14:creationId xmlns:p14="http://schemas.microsoft.com/office/powerpoint/2010/main" val="116512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696913" y="1520825"/>
            <a:ext cx="7750175" cy="4549775"/>
            <a:chOff x="627063" y="1312862"/>
            <a:chExt cx="7751762" cy="4549776"/>
          </a:xfrm>
        </p:grpSpPr>
        <p:grpSp>
          <p:nvGrpSpPr>
            <p:cNvPr id="3" name="Group 19"/>
            <p:cNvGrpSpPr>
              <a:grpSpLocks/>
            </p:cNvGrpSpPr>
            <p:nvPr/>
          </p:nvGrpSpPr>
          <p:grpSpPr bwMode="auto">
            <a:xfrm>
              <a:off x="627063" y="1312862"/>
              <a:ext cx="3600450" cy="3303588"/>
              <a:chOff x="250" y="984"/>
              <a:chExt cx="2268" cy="2081"/>
            </a:xfrm>
          </p:grpSpPr>
          <p:sp>
            <p:nvSpPr>
              <p:cNvPr id="11" name="Rectangle 5"/>
              <p:cNvSpPr>
                <a:spLocks noChangeArrowheads="1"/>
              </p:cNvSpPr>
              <p:nvPr/>
            </p:nvSpPr>
            <p:spPr bwMode="auto">
              <a:xfrm>
                <a:off x="250" y="984"/>
                <a:ext cx="2268" cy="2076"/>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12" name="Freeform 6"/>
              <p:cNvSpPr>
                <a:spLocks/>
              </p:cNvSpPr>
              <p:nvPr/>
            </p:nvSpPr>
            <p:spPr bwMode="auto">
              <a:xfrm>
                <a:off x="306" y="1046"/>
                <a:ext cx="2171" cy="1514"/>
              </a:xfrm>
              <a:custGeom>
                <a:avLst/>
                <a:gdLst>
                  <a:gd name="T0" fmla="*/ 33 w 2171"/>
                  <a:gd name="T1" fmla="*/ 1508 h 1514"/>
                  <a:gd name="T2" fmla="*/ 69 w 2171"/>
                  <a:gd name="T3" fmla="*/ 1500 h 1514"/>
                  <a:gd name="T4" fmla="*/ 106 w 2171"/>
                  <a:gd name="T5" fmla="*/ 1491 h 1514"/>
                  <a:gd name="T6" fmla="*/ 141 w 2171"/>
                  <a:gd name="T7" fmla="*/ 1479 h 1514"/>
                  <a:gd name="T8" fmla="*/ 177 w 2171"/>
                  <a:gd name="T9" fmla="*/ 1464 h 1514"/>
                  <a:gd name="T10" fmla="*/ 214 w 2171"/>
                  <a:gd name="T11" fmla="*/ 1446 h 1514"/>
                  <a:gd name="T12" fmla="*/ 250 w 2171"/>
                  <a:gd name="T13" fmla="*/ 1424 h 1514"/>
                  <a:gd name="T14" fmla="*/ 286 w 2171"/>
                  <a:gd name="T15" fmla="*/ 1397 h 1514"/>
                  <a:gd name="T16" fmla="*/ 322 w 2171"/>
                  <a:gd name="T17" fmla="*/ 1365 h 1514"/>
                  <a:gd name="T18" fmla="*/ 358 w 2171"/>
                  <a:gd name="T19" fmla="*/ 1327 h 1514"/>
                  <a:gd name="T20" fmla="*/ 394 w 2171"/>
                  <a:gd name="T21" fmla="*/ 1283 h 1514"/>
                  <a:gd name="T22" fmla="*/ 431 w 2171"/>
                  <a:gd name="T23" fmla="*/ 1233 h 1514"/>
                  <a:gd name="T24" fmla="*/ 467 w 2171"/>
                  <a:gd name="T25" fmla="*/ 1175 h 1514"/>
                  <a:gd name="T26" fmla="*/ 503 w 2171"/>
                  <a:gd name="T27" fmla="*/ 1111 h 1514"/>
                  <a:gd name="T28" fmla="*/ 539 w 2171"/>
                  <a:gd name="T29" fmla="*/ 1041 h 1514"/>
                  <a:gd name="T30" fmla="*/ 575 w 2171"/>
                  <a:gd name="T31" fmla="*/ 964 h 1514"/>
                  <a:gd name="T32" fmla="*/ 612 w 2171"/>
                  <a:gd name="T33" fmla="*/ 882 h 1514"/>
                  <a:gd name="T34" fmla="*/ 648 w 2171"/>
                  <a:gd name="T35" fmla="*/ 794 h 1514"/>
                  <a:gd name="T36" fmla="*/ 683 w 2171"/>
                  <a:gd name="T37" fmla="*/ 704 h 1514"/>
                  <a:gd name="T38" fmla="*/ 720 w 2171"/>
                  <a:gd name="T39" fmla="*/ 612 h 1514"/>
                  <a:gd name="T40" fmla="*/ 756 w 2171"/>
                  <a:gd name="T41" fmla="*/ 519 h 1514"/>
                  <a:gd name="T42" fmla="*/ 792 w 2171"/>
                  <a:gd name="T43" fmla="*/ 428 h 1514"/>
                  <a:gd name="T44" fmla="*/ 829 w 2171"/>
                  <a:gd name="T45" fmla="*/ 341 h 1514"/>
                  <a:gd name="T46" fmla="*/ 864 w 2171"/>
                  <a:gd name="T47" fmla="*/ 260 h 1514"/>
                  <a:gd name="T48" fmla="*/ 901 w 2171"/>
                  <a:gd name="T49" fmla="*/ 187 h 1514"/>
                  <a:gd name="T50" fmla="*/ 937 w 2171"/>
                  <a:gd name="T51" fmla="*/ 123 h 1514"/>
                  <a:gd name="T52" fmla="*/ 973 w 2171"/>
                  <a:gd name="T53" fmla="*/ 72 h 1514"/>
                  <a:gd name="T54" fmla="*/ 1010 w 2171"/>
                  <a:gd name="T55" fmla="*/ 34 h 1514"/>
                  <a:gd name="T56" fmla="*/ 1045 w 2171"/>
                  <a:gd name="T57" fmla="*/ 9 h 1514"/>
                  <a:gd name="T58" fmla="*/ 1081 w 2171"/>
                  <a:gd name="T59" fmla="*/ 0 h 1514"/>
                  <a:gd name="T60" fmla="*/ 1118 w 2171"/>
                  <a:gd name="T61" fmla="*/ 6 h 1514"/>
                  <a:gd name="T62" fmla="*/ 1154 w 2171"/>
                  <a:gd name="T63" fmla="*/ 27 h 1514"/>
                  <a:gd name="T64" fmla="*/ 1190 w 2171"/>
                  <a:gd name="T65" fmla="*/ 63 h 1514"/>
                  <a:gd name="T66" fmla="*/ 1226 w 2171"/>
                  <a:gd name="T67" fmla="*/ 112 h 1514"/>
                  <a:gd name="T68" fmla="*/ 1262 w 2171"/>
                  <a:gd name="T69" fmla="*/ 173 h 1514"/>
                  <a:gd name="T70" fmla="*/ 1299 w 2171"/>
                  <a:gd name="T71" fmla="*/ 245 h 1514"/>
                  <a:gd name="T72" fmla="*/ 1335 w 2171"/>
                  <a:gd name="T73" fmla="*/ 324 h 1514"/>
                  <a:gd name="T74" fmla="*/ 1371 w 2171"/>
                  <a:gd name="T75" fmla="*/ 410 h 1514"/>
                  <a:gd name="T76" fmla="*/ 1407 w 2171"/>
                  <a:gd name="T77" fmla="*/ 500 h 1514"/>
                  <a:gd name="T78" fmla="*/ 1443 w 2171"/>
                  <a:gd name="T79" fmla="*/ 593 h 1514"/>
                  <a:gd name="T80" fmla="*/ 1479 w 2171"/>
                  <a:gd name="T81" fmla="*/ 685 h 1514"/>
                  <a:gd name="T82" fmla="*/ 1516 w 2171"/>
                  <a:gd name="T83" fmla="*/ 777 h 1514"/>
                  <a:gd name="T84" fmla="*/ 1552 w 2171"/>
                  <a:gd name="T85" fmla="*/ 864 h 1514"/>
                  <a:gd name="T86" fmla="*/ 1587 w 2171"/>
                  <a:gd name="T87" fmla="*/ 948 h 1514"/>
                  <a:gd name="T88" fmla="*/ 1624 w 2171"/>
                  <a:gd name="T89" fmla="*/ 1026 h 1514"/>
                  <a:gd name="T90" fmla="*/ 1660 w 2171"/>
                  <a:gd name="T91" fmla="*/ 1098 h 1514"/>
                  <a:gd name="T92" fmla="*/ 1697 w 2171"/>
                  <a:gd name="T93" fmla="*/ 1163 h 1514"/>
                  <a:gd name="T94" fmla="*/ 1733 w 2171"/>
                  <a:gd name="T95" fmla="*/ 1221 h 1514"/>
                  <a:gd name="T96" fmla="*/ 1768 w 2171"/>
                  <a:gd name="T97" fmla="*/ 1274 h 1514"/>
                  <a:gd name="T98" fmla="*/ 1805 w 2171"/>
                  <a:gd name="T99" fmla="*/ 1319 h 1514"/>
                  <a:gd name="T100" fmla="*/ 1841 w 2171"/>
                  <a:gd name="T101" fmla="*/ 1358 h 1514"/>
                  <a:gd name="T102" fmla="*/ 1877 w 2171"/>
                  <a:gd name="T103" fmla="*/ 1391 h 1514"/>
                  <a:gd name="T104" fmla="*/ 1914 w 2171"/>
                  <a:gd name="T105" fmla="*/ 1419 h 1514"/>
                  <a:gd name="T106" fmla="*/ 1949 w 2171"/>
                  <a:gd name="T107" fmla="*/ 1442 h 1514"/>
                  <a:gd name="T108" fmla="*/ 1985 w 2171"/>
                  <a:gd name="T109" fmla="*/ 1461 h 1514"/>
                  <a:gd name="T110" fmla="*/ 2022 w 2171"/>
                  <a:gd name="T111" fmla="*/ 1477 h 1514"/>
                  <a:gd name="T112" fmla="*/ 2058 w 2171"/>
                  <a:gd name="T113" fmla="*/ 1489 h 1514"/>
                  <a:gd name="T114" fmla="*/ 2095 w 2171"/>
                  <a:gd name="T115" fmla="*/ 1499 h 1514"/>
                  <a:gd name="T116" fmla="*/ 2130 w 2171"/>
                  <a:gd name="T117" fmla="*/ 1507 h 1514"/>
                  <a:gd name="T118" fmla="*/ 2166 w 2171"/>
                  <a:gd name="T119" fmla="*/ 1512 h 15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1"/>
                  <a:gd name="T181" fmla="*/ 0 h 1514"/>
                  <a:gd name="T182" fmla="*/ 2171 w 2171"/>
                  <a:gd name="T183" fmla="*/ 1514 h 15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1" h="1514">
                    <a:moveTo>
                      <a:pt x="0" y="1513"/>
                    </a:moveTo>
                    <a:lnTo>
                      <a:pt x="4" y="1512"/>
                    </a:lnTo>
                    <a:lnTo>
                      <a:pt x="8" y="1512"/>
                    </a:lnTo>
                    <a:lnTo>
                      <a:pt x="11" y="1512"/>
                    </a:lnTo>
                    <a:lnTo>
                      <a:pt x="15" y="1511"/>
                    </a:lnTo>
                    <a:lnTo>
                      <a:pt x="19" y="1510"/>
                    </a:lnTo>
                    <a:lnTo>
                      <a:pt x="22" y="1510"/>
                    </a:lnTo>
                    <a:lnTo>
                      <a:pt x="25" y="1509"/>
                    </a:lnTo>
                    <a:lnTo>
                      <a:pt x="29" y="1509"/>
                    </a:lnTo>
                    <a:lnTo>
                      <a:pt x="33" y="1508"/>
                    </a:lnTo>
                    <a:lnTo>
                      <a:pt x="37" y="1507"/>
                    </a:lnTo>
                    <a:lnTo>
                      <a:pt x="41" y="1507"/>
                    </a:lnTo>
                    <a:lnTo>
                      <a:pt x="43" y="1506"/>
                    </a:lnTo>
                    <a:lnTo>
                      <a:pt x="47" y="1505"/>
                    </a:lnTo>
                    <a:lnTo>
                      <a:pt x="51" y="1504"/>
                    </a:lnTo>
                    <a:lnTo>
                      <a:pt x="55" y="1504"/>
                    </a:lnTo>
                    <a:lnTo>
                      <a:pt x="58" y="1503"/>
                    </a:lnTo>
                    <a:lnTo>
                      <a:pt x="61" y="1502"/>
                    </a:lnTo>
                    <a:lnTo>
                      <a:pt x="65" y="1502"/>
                    </a:lnTo>
                    <a:lnTo>
                      <a:pt x="69" y="1500"/>
                    </a:lnTo>
                    <a:lnTo>
                      <a:pt x="73" y="1500"/>
                    </a:lnTo>
                    <a:lnTo>
                      <a:pt x="76" y="1499"/>
                    </a:lnTo>
                    <a:lnTo>
                      <a:pt x="80" y="1498"/>
                    </a:lnTo>
                    <a:lnTo>
                      <a:pt x="84" y="1497"/>
                    </a:lnTo>
                    <a:lnTo>
                      <a:pt x="87" y="1496"/>
                    </a:lnTo>
                    <a:lnTo>
                      <a:pt x="90" y="1495"/>
                    </a:lnTo>
                    <a:lnTo>
                      <a:pt x="94" y="1494"/>
                    </a:lnTo>
                    <a:lnTo>
                      <a:pt x="98" y="1493"/>
                    </a:lnTo>
                    <a:lnTo>
                      <a:pt x="102" y="1492"/>
                    </a:lnTo>
                    <a:lnTo>
                      <a:pt x="106" y="1491"/>
                    </a:lnTo>
                    <a:lnTo>
                      <a:pt x="108" y="1490"/>
                    </a:lnTo>
                    <a:lnTo>
                      <a:pt x="112" y="1489"/>
                    </a:lnTo>
                    <a:lnTo>
                      <a:pt x="116" y="1488"/>
                    </a:lnTo>
                    <a:lnTo>
                      <a:pt x="120" y="1487"/>
                    </a:lnTo>
                    <a:lnTo>
                      <a:pt x="123" y="1486"/>
                    </a:lnTo>
                    <a:lnTo>
                      <a:pt x="127" y="1485"/>
                    </a:lnTo>
                    <a:lnTo>
                      <a:pt x="130" y="1483"/>
                    </a:lnTo>
                    <a:lnTo>
                      <a:pt x="134" y="1482"/>
                    </a:lnTo>
                    <a:lnTo>
                      <a:pt x="138" y="1481"/>
                    </a:lnTo>
                    <a:lnTo>
                      <a:pt x="141" y="1479"/>
                    </a:lnTo>
                    <a:lnTo>
                      <a:pt x="145" y="1478"/>
                    </a:lnTo>
                    <a:lnTo>
                      <a:pt x="149" y="1477"/>
                    </a:lnTo>
                    <a:lnTo>
                      <a:pt x="152" y="1475"/>
                    </a:lnTo>
                    <a:lnTo>
                      <a:pt x="156" y="1474"/>
                    </a:lnTo>
                    <a:lnTo>
                      <a:pt x="159" y="1473"/>
                    </a:lnTo>
                    <a:lnTo>
                      <a:pt x="163" y="1471"/>
                    </a:lnTo>
                    <a:lnTo>
                      <a:pt x="167" y="1469"/>
                    </a:lnTo>
                    <a:lnTo>
                      <a:pt x="171" y="1468"/>
                    </a:lnTo>
                    <a:lnTo>
                      <a:pt x="173" y="1466"/>
                    </a:lnTo>
                    <a:lnTo>
                      <a:pt x="177" y="1464"/>
                    </a:lnTo>
                    <a:lnTo>
                      <a:pt x="181" y="1463"/>
                    </a:lnTo>
                    <a:lnTo>
                      <a:pt x="185" y="1461"/>
                    </a:lnTo>
                    <a:lnTo>
                      <a:pt x="189" y="1459"/>
                    </a:lnTo>
                    <a:lnTo>
                      <a:pt x="192" y="1458"/>
                    </a:lnTo>
                    <a:lnTo>
                      <a:pt x="196" y="1455"/>
                    </a:lnTo>
                    <a:lnTo>
                      <a:pt x="199" y="1454"/>
                    </a:lnTo>
                    <a:lnTo>
                      <a:pt x="203" y="1452"/>
                    </a:lnTo>
                    <a:lnTo>
                      <a:pt x="206" y="1450"/>
                    </a:lnTo>
                    <a:lnTo>
                      <a:pt x="210" y="1448"/>
                    </a:lnTo>
                    <a:lnTo>
                      <a:pt x="214" y="1446"/>
                    </a:lnTo>
                    <a:lnTo>
                      <a:pt x="217" y="1444"/>
                    </a:lnTo>
                    <a:lnTo>
                      <a:pt x="221" y="1442"/>
                    </a:lnTo>
                    <a:lnTo>
                      <a:pt x="224" y="1440"/>
                    </a:lnTo>
                    <a:lnTo>
                      <a:pt x="228" y="1438"/>
                    </a:lnTo>
                    <a:lnTo>
                      <a:pt x="232" y="1436"/>
                    </a:lnTo>
                    <a:lnTo>
                      <a:pt x="236" y="1433"/>
                    </a:lnTo>
                    <a:lnTo>
                      <a:pt x="238" y="1431"/>
                    </a:lnTo>
                    <a:lnTo>
                      <a:pt x="242" y="1429"/>
                    </a:lnTo>
                    <a:lnTo>
                      <a:pt x="246" y="1426"/>
                    </a:lnTo>
                    <a:lnTo>
                      <a:pt x="250" y="1424"/>
                    </a:lnTo>
                    <a:lnTo>
                      <a:pt x="254" y="1421"/>
                    </a:lnTo>
                    <a:lnTo>
                      <a:pt x="257" y="1419"/>
                    </a:lnTo>
                    <a:lnTo>
                      <a:pt x="261" y="1416"/>
                    </a:lnTo>
                    <a:lnTo>
                      <a:pt x="264" y="1414"/>
                    </a:lnTo>
                    <a:lnTo>
                      <a:pt x="268" y="1411"/>
                    </a:lnTo>
                    <a:lnTo>
                      <a:pt x="271" y="1408"/>
                    </a:lnTo>
                    <a:lnTo>
                      <a:pt x="275" y="1405"/>
                    </a:lnTo>
                    <a:lnTo>
                      <a:pt x="279" y="1403"/>
                    </a:lnTo>
                    <a:lnTo>
                      <a:pt x="283" y="1400"/>
                    </a:lnTo>
                    <a:lnTo>
                      <a:pt x="286" y="1397"/>
                    </a:lnTo>
                    <a:lnTo>
                      <a:pt x="289" y="1394"/>
                    </a:lnTo>
                    <a:lnTo>
                      <a:pt x="293" y="1391"/>
                    </a:lnTo>
                    <a:lnTo>
                      <a:pt x="297" y="1388"/>
                    </a:lnTo>
                    <a:lnTo>
                      <a:pt x="301" y="1385"/>
                    </a:lnTo>
                    <a:lnTo>
                      <a:pt x="304" y="1381"/>
                    </a:lnTo>
                    <a:lnTo>
                      <a:pt x="307" y="1378"/>
                    </a:lnTo>
                    <a:lnTo>
                      <a:pt x="311" y="1375"/>
                    </a:lnTo>
                    <a:lnTo>
                      <a:pt x="315" y="1372"/>
                    </a:lnTo>
                    <a:lnTo>
                      <a:pt x="319" y="1368"/>
                    </a:lnTo>
                    <a:lnTo>
                      <a:pt x="322" y="1365"/>
                    </a:lnTo>
                    <a:lnTo>
                      <a:pt x="326" y="1361"/>
                    </a:lnTo>
                    <a:lnTo>
                      <a:pt x="329" y="1358"/>
                    </a:lnTo>
                    <a:lnTo>
                      <a:pt x="333" y="1354"/>
                    </a:lnTo>
                    <a:lnTo>
                      <a:pt x="337" y="1350"/>
                    </a:lnTo>
                    <a:lnTo>
                      <a:pt x="340" y="1347"/>
                    </a:lnTo>
                    <a:lnTo>
                      <a:pt x="344" y="1343"/>
                    </a:lnTo>
                    <a:lnTo>
                      <a:pt x="348" y="1339"/>
                    </a:lnTo>
                    <a:lnTo>
                      <a:pt x="351" y="1335"/>
                    </a:lnTo>
                    <a:lnTo>
                      <a:pt x="354" y="1331"/>
                    </a:lnTo>
                    <a:lnTo>
                      <a:pt x="358" y="1327"/>
                    </a:lnTo>
                    <a:lnTo>
                      <a:pt x="362" y="1323"/>
                    </a:lnTo>
                    <a:lnTo>
                      <a:pt x="366" y="1319"/>
                    </a:lnTo>
                    <a:lnTo>
                      <a:pt x="370" y="1314"/>
                    </a:lnTo>
                    <a:lnTo>
                      <a:pt x="372" y="1311"/>
                    </a:lnTo>
                    <a:lnTo>
                      <a:pt x="376" y="1306"/>
                    </a:lnTo>
                    <a:lnTo>
                      <a:pt x="380" y="1302"/>
                    </a:lnTo>
                    <a:lnTo>
                      <a:pt x="384" y="1297"/>
                    </a:lnTo>
                    <a:lnTo>
                      <a:pt x="387" y="1292"/>
                    </a:lnTo>
                    <a:lnTo>
                      <a:pt x="391" y="1288"/>
                    </a:lnTo>
                    <a:lnTo>
                      <a:pt x="394" y="1283"/>
                    </a:lnTo>
                    <a:lnTo>
                      <a:pt x="398" y="1278"/>
                    </a:lnTo>
                    <a:lnTo>
                      <a:pt x="402" y="1274"/>
                    </a:lnTo>
                    <a:lnTo>
                      <a:pt x="405" y="1269"/>
                    </a:lnTo>
                    <a:lnTo>
                      <a:pt x="409" y="1264"/>
                    </a:lnTo>
                    <a:lnTo>
                      <a:pt x="413" y="1259"/>
                    </a:lnTo>
                    <a:lnTo>
                      <a:pt x="417" y="1254"/>
                    </a:lnTo>
                    <a:lnTo>
                      <a:pt x="419" y="1249"/>
                    </a:lnTo>
                    <a:lnTo>
                      <a:pt x="423" y="1244"/>
                    </a:lnTo>
                    <a:lnTo>
                      <a:pt x="427" y="1238"/>
                    </a:lnTo>
                    <a:lnTo>
                      <a:pt x="431" y="1233"/>
                    </a:lnTo>
                    <a:lnTo>
                      <a:pt x="435" y="1227"/>
                    </a:lnTo>
                    <a:lnTo>
                      <a:pt x="438" y="1221"/>
                    </a:lnTo>
                    <a:lnTo>
                      <a:pt x="441" y="1216"/>
                    </a:lnTo>
                    <a:lnTo>
                      <a:pt x="445" y="1211"/>
                    </a:lnTo>
                    <a:lnTo>
                      <a:pt x="449" y="1205"/>
                    </a:lnTo>
                    <a:lnTo>
                      <a:pt x="452" y="1199"/>
                    </a:lnTo>
                    <a:lnTo>
                      <a:pt x="456" y="1194"/>
                    </a:lnTo>
                    <a:lnTo>
                      <a:pt x="459" y="1187"/>
                    </a:lnTo>
                    <a:lnTo>
                      <a:pt x="463" y="1182"/>
                    </a:lnTo>
                    <a:lnTo>
                      <a:pt x="467" y="1175"/>
                    </a:lnTo>
                    <a:lnTo>
                      <a:pt x="470" y="1170"/>
                    </a:lnTo>
                    <a:lnTo>
                      <a:pt x="474" y="1163"/>
                    </a:lnTo>
                    <a:lnTo>
                      <a:pt x="478" y="1157"/>
                    </a:lnTo>
                    <a:lnTo>
                      <a:pt x="482" y="1151"/>
                    </a:lnTo>
                    <a:lnTo>
                      <a:pt x="485" y="1144"/>
                    </a:lnTo>
                    <a:lnTo>
                      <a:pt x="488" y="1138"/>
                    </a:lnTo>
                    <a:lnTo>
                      <a:pt x="492" y="1132"/>
                    </a:lnTo>
                    <a:lnTo>
                      <a:pt x="496" y="1125"/>
                    </a:lnTo>
                    <a:lnTo>
                      <a:pt x="500" y="1118"/>
                    </a:lnTo>
                    <a:lnTo>
                      <a:pt x="503" y="1111"/>
                    </a:lnTo>
                    <a:lnTo>
                      <a:pt x="506" y="1104"/>
                    </a:lnTo>
                    <a:lnTo>
                      <a:pt x="510" y="1098"/>
                    </a:lnTo>
                    <a:lnTo>
                      <a:pt x="514" y="1091"/>
                    </a:lnTo>
                    <a:lnTo>
                      <a:pt x="518" y="1084"/>
                    </a:lnTo>
                    <a:lnTo>
                      <a:pt x="521" y="1077"/>
                    </a:lnTo>
                    <a:lnTo>
                      <a:pt x="525" y="1070"/>
                    </a:lnTo>
                    <a:lnTo>
                      <a:pt x="528" y="1063"/>
                    </a:lnTo>
                    <a:lnTo>
                      <a:pt x="532" y="1055"/>
                    </a:lnTo>
                    <a:lnTo>
                      <a:pt x="535" y="1048"/>
                    </a:lnTo>
                    <a:lnTo>
                      <a:pt x="539" y="1041"/>
                    </a:lnTo>
                    <a:lnTo>
                      <a:pt x="543" y="1034"/>
                    </a:lnTo>
                    <a:lnTo>
                      <a:pt x="547" y="1026"/>
                    </a:lnTo>
                    <a:lnTo>
                      <a:pt x="550" y="1018"/>
                    </a:lnTo>
                    <a:lnTo>
                      <a:pt x="553" y="1011"/>
                    </a:lnTo>
                    <a:lnTo>
                      <a:pt x="557" y="1003"/>
                    </a:lnTo>
                    <a:lnTo>
                      <a:pt x="561" y="996"/>
                    </a:lnTo>
                    <a:lnTo>
                      <a:pt x="565" y="987"/>
                    </a:lnTo>
                    <a:lnTo>
                      <a:pt x="568" y="980"/>
                    </a:lnTo>
                    <a:lnTo>
                      <a:pt x="571" y="972"/>
                    </a:lnTo>
                    <a:lnTo>
                      <a:pt x="575" y="964"/>
                    </a:lnTo>
                    <a:lnTo>
                      <a:pt x="579" y="956"/>
                    </a:lnTo>
                    <a:lnTo>
                      <a:pt x="583" y="948"/>
                    </a:lnTo>
                    <a:lnTo>
                      <a:pt x="586" y="940"/>
                    </a:lnTo>
                    <a:lnTo>
                      <a:pt x="590" y="932"/>
                    </a:lnTo>
                    <a:lnTo>
                      <a:pt x="594" y="923"/>
                    </a:lnTo>
                    <a:lnTo>
                      <a:pt x="597" y="915"/>
                    </a:lnTo>
                    <a:lnTo>
                      <a:pt x="600" y="906"/>
                    </a:lnTo>
                    <a:lnTo>
                      <a:pt x="604" y="898"/>
                    </a:lnTo>
                    <a:lnTo>
                      <a:pt x="608" y="890"/>
                    </a:lnTo>
                    <a:lnTo>
                      <a:pt x="612" y="882"/>
                    </a:lnTo>
                    <a:lnTo>
                      <a:pt x="615" y="873"/>
                    </a:lnTo>
                    <a:lnTo>
                      <a:pt x="618" y="864"/>
                    </a:lnTo>
                    <a:lnTo>
                      <a:pt x="622" y="856"/>
                    </a:lnTo>
                    <a:lnTo>
                      <a:pt x="626" y="847"/>
                    </a:lnTo>
                    <a:lnTo>
                      <a:pt x="630" y="838"/>
                    </a:lnTo>
                    <a:lnTo>
                      <a:pt x="633" y="830"/>
                    </a:lnTo>
                    <a:lnTo>
                      <a:pt x="636" y="821"/>
                    </a:lnTo>
                    <a:lnTo>
                      <a:pt x="640" y="812"/>
                    </a:lnTo>
                    <a:lnTo>
                      <a:pt x="644" y="803"/>
                    </a:lnTo>
                    <a:lnTo>
                      <a:pt x="648" y="794"/>
                    </a:lnTo>
                    <a:lnTo>
                      <a:pt x="651" y="785"/>
                    </a:lnTo>
                    <a:lnTo>
                      <a:pt x="655" y="777"/>
                    </a:lnTo>
                    <a:lnTo>
                      <a:pt x="659" y="767"/>
                    </a:lnTo>
                    <a:lnTo>
                      <a:pt x="662" y="758"/>
                    </a:lnTo>
                    <a:lnTo>
                      <a:pt x="666" y="750"/>
                    </a:lnTo>
                    <a:lnTo>
                      <a:pt x="669" y="740"/>
                    </a:lnTo>
                    <a:lnTo>
                      <a:pt x="673" y="731"/>
                    </a:lnTo>
                    <a:lnTo>
                      <a:pt x="677" y="722"/>
                    </a:lnTo>
                    <a:lnTo>
                      <a:pt x="681" y="713"/>
                    </a:lnTo>
                    <a:lnTo>
                      <a:pt x="683" y="704"/>
                    </a:lnTo>
                    <a:lnTo>
                      <a:pt x="687" y="695"/>
                    </a:lnTo>
                    <a:lnTo>
                      <a:pt x="691" y="685"/>
                    </a:lnTo>
                    <a:lnTo>
                      <a:pt x="695" y="676"/>
                    </a:lnTo>
                    <a:lnTo>
                      <a:pt x="699" y="667"/>
                    </a:lnTo>
                    <a:lnTo>
                      <a:pt x="701" y="658"/>
                    </a:lnTo>
                    <a:lnTo>
                      <a:pt x="705" y="648"/>
                    </a:lnTo>
                    <a:lnTo>
                      <a:pt x="709" y="639"/>
                    </a:lnTo>
                    <a:lnTo>
                      <a:pt x="713" y="630"/>
                    </a:lnTo>
                    <a:lnTo>
                      <a:pt x="716" y="621"/>
                    </a:lnTo>
                    <a:lnTo>
                      <a:pt x="720" y="612"/>
                    </a:lnTo>
                    <a:lnTo>
                      <a:pt x="724" y="602"/>
                    </a:lnTo>
                    <a:lnTo>
                      <a:pt x="727" y="593"/>
                    </a:lnTo>
                    <a:lnTo>
                      <a:pt x="731" y="584"/>
                    </a:lnTo>
                    <a:lnTo>
                      <a:pt x="734" y="574"/>
                    </a:lnTo>
                    <a:lnTo>
                      <a:pt x="738" y="565"/>
                    </a:lnTo>
                    <a:lnTo>
                      <a:pt x="742" y="556"/>
                    </a:lnTo>
                    <a:lnTo>
                      <a:pt x="746" y="547"/>
                    </a:lnTo>
                    <a:lnTo>
                      <a:pt x="748" y="537"/>
                    </a:lnTo>
                    <a:lnTo>
                      <a:pt x="752" y="528"/>
                    </a:lnTo>
                    <a:lnTo>
                      <a:pt x="756" y="519"/>
                    </a:lnTo>
                    <a:lnTo>
                      <a:pt x="760" y="510"/>
                    </a:lnTo>
                    <a:lnTo>
                      <a:pt x="764" y="500"/>
                    </a:lnTo>
                    <a:lnTo>
                      <a:pt x="767" y="491"/>
                    </a:lnTo>
                    <a:lnTo>
                      <a:pt x="770" y="482"/>
                    </a:lnTo>
                    <a:lnTo>
                      <a:pt x="774" y="473"/>
                    </a:lnTo>
                    <a:lnTo>
                      <a:pt x="778" y="464"/>
                    </a:lnTo>
                    <a:lnTo>
                      <a:pt x="781" y="455"/>
                    </a:lnTo>
                    <a:lnTo>
                      <a:pt x="785" y="446"/>
                    </a:lnTo>
                    <a:lnTo>
                      <a:pt x="789" y="437"/>
                    </a:lnTo>
                    <a:lnTo>
                      <a:pt x="792" y="428"/>
                    </a:lnTo>
                    <a:lnTo>
                      <a:pt x="796" y="419"/>
                    </a:lnTo>
                    <a:lnTo>
                      <a:pt x="799" y="410"/>
                    </a:lnTo>
                    <a:lnTo>
                      <a:pt x="803" y="401"/>
                    </a:lnTo>
                    <a:lnTo>
                      <a:pt x="807" y="393"/>
                    </a:lnTo>
                    <a:lnTo>
                      <a:pt x="811" y="384"/>
                    </a:lnTo>
                    <a:lnTo>
                      <a:pt x="814" y="375"/>
                    </a:lnTo>
                    <a:lnTo>
                      <a:pt x="817" y="366"/>
                    </a:lnTo>
                    <a:lnTo>
                      <a:pt x="821" y="358"/>
                    </a:lnTo>
                    <a:lnTo>
                      <a:pt x="825" y="349"/>
                    </a:lnTo>
                    <a:lnTo>
                      <a:pt x="829" y="341"/>
                    </a:lnTo>
                    <a:lnTo>
                      <a:pt x="832" y="333"/>
                    </a:lnTo>
                    <a:lnTo>
                      <a:pt x="836" y="324"/>
                    </a:lnTo>
                    <a:lnTo>
                      <a:pt x="839" y="316"/>
                    </a:lnTo>
                    <a:lnTo>
                      <a:pt x="843" y="307"/>
                    </a:lnTo>
                    <a:lnTo>
                      <a:pt x="847" y="300"/>
                    </a:lnTo>
                    <a:lnTo>
                      <a:pt x="850" y="292"/>
                    </a:lnTo>
                    <a:lnTo>
                      <a:pt x="854" y="283"/>
                    </a:lnTo>
                    <a:lnTo>
                      <a:pt x="857" y="276"/>
                    </a:lnTo>
                    <a:lnTo>
                      <a:pt x="861" y="268"/>
                    </a:lnTo>
                    <a:lnTo>
                      <a:pt x="864" y="260"/>
                    </a:lnTo>
                    <a:lnTo>
                      <a:pt x="868" y="252"/>
                    </a:lnTo>
                    <a:lnTo>
                      <a:pt x="872" y="245"/>
                    </a:lnTo>
                    <a:lnTo>
                      <a:pt x="876" y="237"/>
                    </a:lnTo>
                    <a:lnTo>
                      <a:pt x="880" y="230"/>
                    </a:lnTo>
                    <a:lnTo>
                      <a:pt x="882" y="222"/>
                    </a:lnTo>
                    <a:lnTo>
                      <a:pt x="886" y="215"/>
                    </a:lnTo>
                    <a:lnTo>
                      <a:pt x="890" y="207"/>
                    </a:lnTo>
                    <a:lnTo>
                      <a:pt x="894" y="201"/>
                    </a:lnTo>
                    <a:lnTo>
                      <a:pt x="897" y="194"/>
                    </a:lnTo>
                    <a:lnTo>
                      <a:pt x="901" y="187"/>
                    </a:lnTo>
                    <a:lnTo>
                      <a:pt x="904" y="180"/>
                    </a:lnTo>
                    <a:lnTo>
                      <a:pt x="908" y="173"/>
                    </a:lnTo>
                    <a:lnTo>
                      <a:pt x="912" y="166"/>
                    </a:lnTo>
                    <a:lnTo>
                      <a:pt x="915" y="160"/>
                    </a:lnTo>
                    <a:lnTo>
                      <a:pt x="919" y="154"/>
                    </a:lnTo>
                    <a:lnTo>
                      <a:pt x="923" y="147"/>
                    </a:lnTo>
                    <a:lnTo>
                      <a:pt x="927" y="141"/>
                    </a:lnTo>
                    <a:lnTo>
                      <a:pt x="929" y="135"/>
                    </a:lnTo>
                    <a:lnTo>
                      <a:pt x="933" y="129"/>
                    </a:lnTo>
                    <a:lnTo>
                      <a:pt x="937" y="123"/>
                    </a:lnTo>
                    <a:lnTo>
                      <a:pt x="941" y="118"/>
                    </a:lnTo>
                    <a:lnTo>
                      <a:pt x="945" y="112"/>
                    </a:lnTo>
                    <a:lnTo>
                      <a:pt x="947" y="107"/>
                    </a:lnTo>
                    <a:lnTo>
                      <a:pt x="951" y="101"/>
                    </a:lnTo>
                    <a:lnTo>
                      <a:pt x="955" y="96"/>
                    </a:lnTo>
                    <a:lnTo>
                      <a:pt x="959" y="91"/>
                    </a:lnTo>
                    <a:lnTo>
                      <a:pt x="962" y="86"/>
                    </a:lnTo>
                    <a:lnTo>
                      <a:pt x="966" y="81"/>
                    </a:lnTo>
                    <a:lnTo>
                      <a:pt x="969" y="77"/>
                    </a:lnTo>
                    <a:lnTo>
                      <a:pt x="973" y="72"/>
                    </a:lnTo>
                    <a:lnTo>
                      <a:pt x="977" y="67"/>
                    </a:lnTo>
                    <a:lnTo>
                      <a:pt x="980" y="63"/>
                    </a:lnTo>
                    <a:lnTo>
                      <a:pt x="984" y="59"/>
                    </a:lnTo>
                    <a:lnTo>
                      <a:pt x="988" y="55"/>
                    </a:lnTo>
                    <a:lnTo>
                      <a:pt x="992" y="51"/>
                    </a:lnTo>
                    <a:lnTo>
                      <a:pt x="995" y="47"/>
                    </a:lnTo>
                    <a:lnTo>
                      <a:pt x="998" y="44"/>
                    </a:lnTo>
                    <a:lnTo>
                      <a:pt x="1002" y="40"/>
                    </a:lnTo>
                    <a:lnTo>
                      <a:pt x="1006" y="37"/>
                    </a:lnTo>
                    <a:lnTo>
                      <a:pt x="1010" y="34"/>
                    </a:lnTo>
                    <a:lnTo>
                      <a:pt x="1012" y="30"/>
                    </a:lnTo>
                    <a:lnTo>
                      <a:pt x="1016" y="27"/>
                    </a:lnTo>
                    <a:lnTo>
                      <a:pt x="1020" y="25"/>
                    </a:lnTo>
                    <a:lnTo>
                      <a:pt x="1024" y="22"/>
                    </a:lnTo>
                    <a:lnTo>
                      <a:pt x="1027" y="20"/>
                    </a:lnTo>
                    <a:lnTo>
                      <a:pt x="1031" y="17"/>
                    </a:lnTo>
                    <a:lnTo>
                      <a:pt x="1034" y="15"/>
                    </a:lnTo>
                    <a:lnTo>
                      <a:pt x="1038" y="13"/>
                    </a:lnTo>
                    <a:lnTo>
                      <a:pt x="1042" y="11"/>
                    </a:lnTo>
                    <a:lnTo>
                      <a:pt x="1045" y="9"/>
                    </a:lnTo>
                    <a:lnTo>
                      <a:pt x="1049" y="8"/>
                    </a:lnTo>
                    <a:lnTo>
                      <a:pt x="1053" y="6"/>
                    </a:lnTo>
                    <a:lnTo>
                      <a:pt x="1057" y="5"/>
                    </a:lnTo>
                    <a:lnTo>
                      <a:pt x="1060" y="4"/>
                    </a:lnTo>
                    <a:lnTo>
                      <a:pt x="1063" y="3"/>
                    </a:lnTo>
                    <a:lnTo>
                      <a:pt x="1067" y="2"/>
                    </a:lnTo>
                    <a:lnTo>
                      <a:pt x="1071" y="1"/>
                    </a:lnTo>
                    <a:lnTo>
                      <a:pt x="1075" y="1"/>
                    </a:lnTo>
                    <a:lnTo>
                      <a:pt x="1078" y="1"/>
                    </a:lnTo>
                    <a:lnTo>
                      <a:pt x="1081" y="0"/>
                    </a:lnTo>
                    <a:lnTo>
                      <a:pt x="1085" y="0"/>
                    </a:lnTo>
                    <a:lnTo>
                      <a:pt x="1089" y="0"/>
                    </a:lnTo>
                    <a:lnTo>
                      <a:pt x="1093" y="1"/>
                    </a:lnTo>
                    <a:lnTo>
                      <a:pt x="1096" y="1"/>
                    </a:lnTo>
                    <a:lnTo>
                      <a:pt x="1099" y="1"/>
                    </a:lnTo>
                    <a:lnTo>
                      <a:pt x="1103" y="2"/>
                    </a:lnTo>
                    <a:lnTo>
                      <a:pt x="1107" y="3"/>
                    </a:lnTo>
                    <a:lnTo>
                      <a:pt x="1110" y="4"/>
                    </a:lnTo>
                    <a:lnTo>
                      <a:pt x="1114" y="5"/>
                    </a:lnTo>
                    <a:lnTo>
                      <a:pt x="1118" y="6"/>
                    </a:lnTo>
                    <a:lnTo>
                      <a:pt x="1122" y="8"/>
                    </a:lnTo>
                    <a:lnTo>
                      <a:pt x="1125" y="9"/>
                    </a:lnTo>
                    <a:lnTo>
                      <a:pt x="1128" y="11"/>
                    </a:lnTo>
                    <a:lnTo>
                      <a:pt x="1132" y="13"/>
                    </a:lnTo>
                    <a:lnTo>
                      <a:pt x="1136" y="15"/>
                    </a:lnTo>
                    <a:lnTo>
                      <a:pt x="1140" y="17"/>
                    </a:lnTo>
                    <a:lnTo>
                      <a:pt x="1143" y="20"/>
                    </a:lnTo>
                    <a:lnTo>
                      <a:pt x="1146" y="22"/>
                    </a:lnTo>
                    <a:lnTo>
                      <a:pt x="1150" y="25"/>
                    </a:lnTo>
                    <a:lnTo>
                      <a:pt x="1154" y="27"/>
                    </a:lnTo>
                    <a:lnTo>
                      <a:pt x="1158" y="30"/>
                    </a:lnTo>
                    <a:lnTo>
                      <a:pt x="1161" y="34"/>
                    </a:lnTo>
                    <a:lnTo>
                      <a:pt x="1165" y="37"/>
                    </a:lnTo>
                    <a:lnTo>
                      <a:pt x="1169" y="40"/>
                    </a:lnTo>
                    <a:lnTo>
                      <a:pt x="1172" y="44"/>
                    </a:lnTo>
                    <a:lnTo>
                      <a:pt x="1175" y="47"/>
                    </a:lnTo>
                    <a:lnTo>
                      <a:pt x="1179" y="51"/>
                    </a:lnTo>
                    <a:lnTo>
                      <a:pt x="1183" y="55"/>
                    </a:lnTo>
                    <a:lnTo>
                      <a:pt x="1187" y="59"/>
                    </a:lnTo>
                    <a:lnTo>
                      <a:pt x="1190" y="63"/>
                    </a:lnTo>
                    <a:lnTo>
                      <a:pt x="1193" y="67"/>
                    </a:lnTo>
                    <a:lnTo>
                      <a:pt x="1197" y="72"/>
                    </a:lnTo>
                    <a:lnTo>
                      <a:pt x="1201" y="77"/>
                    </a:lnTo>
                    <a:lnTo>
                      <a:pt x="1205" y="81"/>
                    </a:lnTo>
                    <a:lnTo>
                      <a:pt x="1208" y="86"/>
                    </a:lnTo>
                    <a:lnTo>
                      <a:pt x="1211" y="91"/>
                    </a:lnTo>
                    <a:lnTo>
                      <a:pt x="1215" y="96"/>
                    </a:lnTo>
                    <a:lnTo>
                      <a:pt x="1219" y="101"/>
                    </a:lnTo>
                    <a:lnTo>
                      <a:pt x="1223" y="107"/>
                    </a:lnTo>
                    <a:lnTo>
                      <a:pt x="1226" y="112"/>
                    </a:lnTo>
                    <a:lnTo>
                      <a:pt x="1230" y="118"/>
                    </a:lnTo>
                    <a:lnTo>
                      <a:pt x="1234" y="123"/>
                    </a:lnTo>
                    <a:lnTo>
                      <a:pt x="1237" y="129"/>
                    </a:lnTo>
                    <a:lnTo>
                      <a:pt x="1241" y="135"/>
                    </a:lnTo>
                    <a:lnTo>
                      <a:pt x="1244" y="141"/>
                    </a:lnTo>
                    <a:lnTo>
                      <a:pt x="1248" y="147"/>
                    </a:lnTo>
                    <a:lnTo>
                      <a:pt x="1252" y="154"/>
                    </a:lnTo>
                    <a:lnTo>
                      <a:pt x="1255" y="160"/>
                    </a:lnTo>
                    <a:lnTo>
                      <a:pt x="1258" y="166"/>
                    </a:lnTo>
                    <a:lnTo>
                      <a:pt x="1262" y="173"/>
                    </a:lnTo>
                    <a:lnTo>
                      <a:pt x="1266" y="180"/>
                    </a:lnTo>
                    <a:lnTo>
                      <a:pt x="1270" y="187"/>
                    </a:lnTo>
                    <a:lnTo>
                      <a:pt x="1274" y="194"/>
                    </a:lnTo>
                    <a:lnTo>
                      <a:pt x="1277" y="201"/>
                    </a:lnTo>
                    <a:lnTo>
                      <a:pt x="1280" y="207"/>
                    </a:lnTo>
                    <a:lnTo>
                      <a:pt x="1284" y="215"/>
                    </a:lnTo>
                    <a:lnTo>
                      <a:pt x="1288" y="222"/>
                    </a:lnTo>
                    <a:lnTo>
                      <a:pt x="1291" y="230"/>
                    </a:lnTo>
                    <a:lnTo>
                      <a:pt x="1295" y="237"/>
                    </a:lnTo>
                    <a:lnTo>
                      <a:pt x="1299" y="245"/>
                    </a:lnTo>
                    <a:lnTo>
                      <a:pt x="1302" y="252"/>
                    </a:lnTo>
                    <a:lnTo>
                      <a:pt x="1306" y="260"/>
                    </a:lnTo>
                    <a:lnTo>
                      <a:pt x="1309" y="268"/>
                    </a:lnTo>
                    <a:lnTo>
                      <a:pt x="1313" y="276"/>
                    </a:lnTo>
                    <a:lnTo>
                      <a:pt x="1317" y="283"/>
                    </a:lnTo>
                    <a:lnTo>
                      <a:pt x="1321" y="292"/>
                    </a:lnTo>
                    <a:lnTo>
                      <a:pt x="1323" y="300"/>
                    </a:lnTo>
                    <a:lnTo>
                      <a:pt x="1327" y="307"/>
                    </a:lnTo>
                    <a:lnTo>
                      <a:pt x="1331" y="316"/>
                    </a:lnTo>
                    <a:lnTo>
                      <a:pt x="1335" y="324"/>
                    </a:lnTo>
                    <a:lnTo>
                      <a:pt x="1339" y="333"/>
                    </a:lnTo>
                    <a:lnTo>
                      <a:pt x="1342" y="341"/>
                    </a:lnTo>
                    <a:lnTo>
                      <a:pt x="1345" y="349"/>
                    </a:lnTo>
                    <a:lnTo>
                      <a:pt x="1349" y="358"/>
                    </a:lnTo>
                    <a:lnTo>
                      <a:pt x="1353" y="366"/>
                    </a:lnTo>
                    <a:lnTo>
                      <a:pt x="1356" y="375"/>
                    </a:lnTo>
                    <a:lnTo>
                      <a:pt x="1360" y="384"/>
                    </a:lnTo>
                    <a:lnTo>
                      <a:pt x="1364" y="393"/>
                    </a:lnTo>
                    <a:lnTo>
                      <a:pt x="1367" y="401"/>
                    </a:lnTo>
                    <a:lnTo>
                      <a:pt x="1371" y="410"/>
                    </a:lnTo>
                    <a:lnTo>
                      <a:pt x="1374" y="419"/>
                    </a:lnTo>
                    <a:lnTo>
                      <a:pt x="1378" y="428"/>
                    </a:lnTo>
                    <a:lnTo>
                      <a:pt x="1382" y="437"/>
                    </a:lnTo>
                    <a:lnTo>
                      <a:pt x="1386" y="446"/>
                    </a:lnTo>
                    <a:lnTo>
                      <a:pt x="1389" y="455"/>
                    </a:lnTo>
                    <a:lnTo>
                      <a:pt x="1392" y="464"/>
                    </a:lnTo>
                    <a:lnTo>
                      <a:pt x="1396" y="473"/>
                    </a:lnTo>
                    <a:lnTo>
                      <a:pt x="1400" y="482"/>
                    </a:lnTo>
                    <a:lnTo>
                      <a:pt x="1404" y="491"/>
                    </a:lnTo>
                    <a:lnTo>
                      <a:pt x="1407" y="500"/>
                    </a:lnTo>
                    <a:lnTo>
                      <a:pt x="1411" y="510"/>
                    </a:lnTo>
                    <a:lnTo>
                      <a:pt x="1414" y="519"/>
                    </a:lnTo>
                    <a:lnTo>
                      <a:pt x="1418" y="528"/>
                    </a:lnTo>
                    <a:lnTo>
                      <a:pt x="1422" y="537"/>
                    </a:lnTo>
                    <a:lnTo>
                      <a:pt x="1425" y="547"/>
                    </a:lnTo>
                    <a:lnTo>
                      <a:pt x="1429" y="556"/>
                    </a:lnTo>
                    <a:lnTo>
                      <a:pt x="1432" y="565"/>
                    </a:lnTo>
                    <a:lnTo>
                      <a:pt x="1436" y="574"/>
                    </a:lnTo>
                    <a:lnTo>
                      <a:pt x="1439" y="584"/>
                    </a:lnTo>
                    <a:lnTo>
                      <a:pt x="1443" y="593"/>
                    </a:lnTo>
                    <a:lnTo>
                      <a:pt x="1447" y="602"/>
                    </a:lnTo>
                    <a:lnTo>
                      <a:pt x="1451" y="612"/>
                    </a:lnTo>
                    <a:lnTo>
                      <a:pt x="1455" y="621"/>
                    </a:lnTo>
                    <a:lnTo>
                      <a:pt x="1457" y="630"/>
                    </a:lnTo>
                    <a:lnTo>
                      <a:pt x="1461" y="639"/>
                    </a:lnTo>
                    <a:lnTo>
                      <a:pt x="1465" y="648"/>
                    </a:lnTo>
                    <a:lnTo>
                      <a:pt x="1469" y="658"/>
                    </a:lnTo>
                    <a:lnTo>
                      <a:pt x="1472" y="667"/>
                    </a:lnTo>
                    <a:lnTo>
                      <a:pt x="1476" y="676"/>
                    </a:lnTo>
                    <a:lnTo>
                      <a:pt x="1479" y="685"/>
                    </a:lnTo>
                    <a:lnTo>
                      <a:pt x="1483" y="695"/>
                    </a:lnTo>
                    <a:lnTo>
                      <a:pt x="1487" y="704"/>
                    </a:lnTo>
                    <a:lnTo>
                      <a:pt x="1490" y="713"/>
                    </a:lnTo>
                    <a:lnTo>
                      <a:pt x="1494" y="722"/>
                    </a:lnTo>
                    <a:lnTo>
                      <a:pt x="1497" y="731"/>
                    </a:lnTo>
                    <a:lnTo>
                      <a:pt x="1501" y="740"/>
                    </a:lnTo>
                    <a:lnTo>
                      <a:pt x="1504" y="750"/>
                    </a:lnTo>
                    <a:lnTo>
                      <a:pt x="1508" y="758"/>
                    </a:lnTo>
                    <a:lnTo>
                      <a:pt x="1512" y="767"/>
                    </a:lnTo>
                    <a:lnTo>
                      <a:pt x="1516" y="777"/>
                    </a:lnTo>
                    <a:lnTo>
                      <a:pt x="1520" y="785"/>
                    </a:lnTo>
                    <a:lnTo>
                      <a:pt x="1522" y="794"/>
                    </a:lnTo>
                    <a:lnTo>
                      <a:pt x="1526" y="803"/>
                    </a:lnTo>
                    <a:lnTo>
                      <a:pt x="1530" y="812"/>
                    </a:lnTo>
                    <a:lnTo>
                      <a:pt x="1534" y="821"/>
                    </a:lnTo>
                    <a:lnTo>
                      <a:pt x="1537" y="830"/>
                    </a:lnTo>
                    <a:lnTo>
                      <a:pt x="1541" y="838"/>
                    </a:lnTo>
                    <a:lnTo>
                      <a:pt x="1544" y="847"/>
                    </a:lnTo>
                    <a:lnTo>
                      <a:pt x="1548" y="856"/>
                    </a:lnTo>
                    <a:lnTo>
                      <a:pt x="1552" y="864"/>
                    </a:lnTo>
                    <a:lnTo>
                      <a:pt x="1555" y="873"/>
                    </a:lnTo>
                    <a:lnTo>
                      <a:pt x="1559" y="882"/>
                    </a:lnTo>
                    <a:lnTo>
                      <a:pt x="1563" y="890"/>
                    </a:lnTo>
                    <a:lnTo>
                      <a:pt x="1567" y="898"/>
                    </a:lnTo>
                    <a:lnTo>
                      <a:pt x="1570" y="906"/>
                    </a:lnTo>
                    <a:lnTo>
                      <a:pt x="1573" y="915"/>
                    </a:lnTo>
                    <a:lnTo>
                      <a:pt x="1577" y="923"/>
                    </a:lnTo>
                    <a:lnTo>
                      <a:pt x="1581" y="932"/>
                    </a:lnTo>
                    <a:lnTo>
                      <a:pt x="1585" y="940"/>
                    </a:lnTo>
                    <a:lnTo>
                      <a:pt x="1587" y="948"/>
                    </a:lnTo>
                    <a:lnTo>
                      <a:pt x="1591" y="956"/>
                    </a:lnTo>
                    <a:lnTo>
                      <a:pt x="1595" y="964"/>
                    </a:lnTo>
                    <a:lnTo>
                      <a:pt x="1599" y="972"/>
                    </a:lnTo>
                    <a:lnTo>
                      <a:pt x="1603" y="980"/>
                    </a:lnTo>
                    <a:lnTo>
                      <a:pt x="1606" y="987"/>
                    </a:lnTo>
                    <a:lnTo>
                      <a:pt x="1609" y="996"/>
                    </a:lnTo>
                    <a:lnTo>
                      <a:pt x="1613" y="1003"/>
                    </a:lnTo>
                    <a:lnTo>
                      <a:pt x="1617" y="1011"/>
                    </a:lnTo>
                    <a:lnTo>
                      <a:pt x="1620" y="1018"/>
                    </a:lnTo>
                    <a:lnTo>
                      <a:pt x="1624" y="1026"/>
                    </a:lnTo>
                    <a:lnTo>
                      <a:pt x="1628" y="1034"/>
                    </a:lnTo>
                    <a:lnTo>
                      <a:pt x="1632" y="1041"/>
                    </a:lnTo>
                    <a:lnTo>
                      <a:pt x="1635" y="1048"/>
                    </a:lnTo>
                    <a:lnTo>
                      <a:pt x="1638" y="1055"/>
                    </a:lnTo>
                    <a:lnTo>
                      <a:pt x="1642" y="1063"/>
                    </a:lnTo>
                    <a:lnTo>
                      <a:pt x="1646" y="1070"/>
                    </a:lnTo>
                    <a:lnTo>
                      <a:pt x="1650" y="1077"/>
                    </a:lnTo>
                    <a:lnTo>
                      <a:pt x="1653" y="1084"/>
                    </a:lnTo>
                    <a:lnTo>
                      <a:pt x="1656" y="1091"/>
                    </a:lnTo>
                    <a:lnTo>
                      <a:pt x="1660" y="1098"/>
                    </a:lnTo>
                    <a:lnTo>
                      <a:pt x="1664" y="1104"/>
                    </a:lnTo>
                    <a:lnTo>
                      <a:pt x="1668" y="1111"/>
                    </a:lnTo>
                    <a:lnTo>
                      <a:pt x="1671" y="1118"/>
                    </a:lnTo>
                    <a:lnTo>
                      <a:pt x="1674" y="1125"/>
                    </a:lnTo>
                    <a:lnTo>
                      <a:pt x="1678" y="1132"/>
                    </a:lnTo>
                    <a:lnTo>
                      <a:pt x="1682" y="1138"/>
                    </a:lnTo>
                    <a:lnTo>
                      <a:pt x="1685" y="1144"/>
                    </a:lnTo>
                    <a:lnTo>
                      <a:pt x="1689" y="1151"/>
                    </a:lnTo>
                    <a:lnTo>
                      <a:pt x="1693" y="1157"/>
                    </a:lnTo>
                    <a:lnTo>
                      <a:pt x="1697" y="1163"/>
                    </a:lnTo>
                    <a:lnTo>
                      <a:pt x="1700" y="1170"/>
                    </a:lnTo>
                    <a:lnTo>
                      <a:pt x="1703" y="1175"/>
                    </a:lnTo>
                    <a:lnTo>
                      <a:pt x="1707" y="1182"/>
                    </a:lnTo>
                    <a:lnTo>
                      <a:pt x="1711" y="1187"/>
                    </a:lnTo>
                    <a:lnTo>
                      <a:pt x="1715" y="1194"/>
                    </a:lnTo>
                    <a:lnTo>
                      <a:pt x="1718" y="1199"/>
                    </a:lnTo>
                    <a:lnTo>
                      <a:pt x="1721" y="1205"/>
                    </a:lnTo>
                    <a:lnTo>
                      <a:pt x="1725" y="1211"/>
                    </a:lnTo>
                    <a:lnTo>
                      <a:pt x="1729" y="1216"/>
                    </a:lnTo>
                    <a:lnTo>
                      <a:pt x="1733" y="1221"/>
                    </a:lnTo>
                    <a:lnTo>
                      <a:pt x="1736" y="1227"/>
                    </a:lnTo>
                    <a:lnTo>
                      <a:pt x="1740" y="1233"/>
                    </a:lnTo>
                    <a:lnTo>
                      <a:pt x="1743" y="1238"/>
                    </a:lnTo>
                    <a:lnTo>
                      <a:pt x="1747" y="1244"/>
                    </a:lnTo>
                    <a:lnTo>
                      <a:pt x="1751" y="1249"/>
                    </a:lnTo>
                    <a:lnTo>
                      <a:pt x="1754" y="1254"/>
                    </a:lnTo>
                    <a:lnTo>
                      <a:pt x="1758" y="1259"/>
                    </a:lnTo>
                    <a:lnTo>
                      <a:pt x="1762" y="1264"/>
                    </a:lnTo>
                    <a:lnTo>
                      <a:pt x="1765" y="1269"/>
                    </a:lnTo>
                    <a:lnTo>
                      <a:pt x="1768" y="1274"/>
                    </a:lnTo>
                    <a:lnTo>
                      <a:pt x="1772" y="1278"/>
                    </a:lnTo>
                    <a:lnTo>
                      <a:pt x="1776" y="1283"/>
                    </a:lnTo>
                    <a:lnTo>
                      <a:pt x="1780" y="1288"/>
                    </a:lnTo>
                    <a:lnTo>
                      <a:pt x="1784" y="1292"/>
                    </a:lnTo>
                    <a:lnTo>
                      <a:pt x="1786" y="1297"/>
                    </a:lnTo>
                    <a:lnTo>
                      <a:pt x="1790" y="1302"/>
                    </a:lnTo>
                    <a:lnTo>
                      <a:pt x="1794" y="1306"/>
                    </a:lnTo>
                    <a:lnTo>
                      <a:pt x="1798" y="1311"/>
                    </a:lnTo>
                    <a:lnTo>
                      <a:pt x="1801" y="1314"/>
                    </a:lnTo>
                    <a:lnTo>
                      <a:pt x="1805" y="1319"/>
                    </a:lnTo>
                    <a:lnTo>
                      <a:pt x="1809" y="1323"/>
                    </a:lnTo>
                    <a:lnTo>
                      <a:pt x="1812" y="1327"/>
                    </a:lnTo>
                    <a:lnTo>
                      <a:pt x="1816" y="1331"/>
                    </a:lnTo>
                    <a:lnTo>
                      <a:pt x="1819" y="1335"/>
                    </a:lnTo>
                    <a:lnTo>
                      <a:pt x="1823" y="1339"/>
                    </a:lnTo>
                    <a:lnTo>
                      <a:pt x="1827" y="1343"/>
                    </a:lnTo>
                    <a:lnTo>
                      <a:pt x="1830" y="1347"/>
                    </a:lnTo>
                    <a:lnTo>
                      <a:pt x="1833" y="1350"/>
                    </a:lnTo>
                    <a:lnTo>
                      <a:pt x="1837" y="1354"/>
                    </a:lnTo>
                    <a:lnTo>
                      <a:pt x="1841" y="1358"/>
                    </a:lnTo>
                    <a:lnTo>
                      <a:pt x="1845" y="1361"/>
                    </a:lnTo>
                    <a:lnTo>
                      <a:pt x="1849" y="1365"/>
                    </a:lnTo>
                    <a:lnTo>
                      <a:pt x="1852" y="1368"/>
                    </a:lnTo>
                    <a:lnTo>
                      <a:pt x="1855" y="1372"/>
                    </a:lnTo>
                    <a:lnTo>
                      <a:pt x="1859" y="1375"/>
                    </a:lnTo>
                    <a:lnTo>
                      <a:pt x="1863" y="1378"/>
                    </a:lnTo>
                    <a:lnTo>
                      <a:pt x="1866" y="1381"/>
                    </a:lnTo>
                    <a:lnTo>
                      <a:pt x="1870" y="1385"/>
                    </a:lnTo>
                    <a:lnTo>
                      <a:pt x="1874" y="1388"/>
                    </a:lnTo>
                    <a:lnTo>
                      <a:pt x="1877" y="1391"/>
                    </a:lnTo>
                    <a:lnTo>
                      <a:pt x="1881" y="1394"/>
                    </a:lnTo>
                    <a:lnTo>
                      <a:pt x="1884" y="1397"/>
                    </a:lnTo>
                    <a:lnTo>
                      <a:pt x="1888" y="1400"/>
                    </a:lnTo>
                    <a:lnTo>
                      <a:pt x="1892" y="1403"/>
                    </a:lnTo>
                    <a:lnTo>
                      <a:pt x="1896" y="1405"/>
                    </a:lnTo>
                    <a:lnTo>
                      <a:pt x="1899" y="1408"/>
                    </a:lnTo>
                    <a:lnTo>
                      <a:pt x="1902" y="1411"/>
                    </a:lnTo>
                    <a:lnTo>
                      <a:pt x="1906" y="1414"/>
                    </a:lnTo>
                    <a:lnTo>
                      <a:pt x="1910" y="1416"/>
                    </a:lnTo>
                    <a:lnTo>
                      <a:pt x="1914" y="1419"/>
                    </a:lnTo>
                    <a:lnTo>
                      <a:pt x="1917" y="1421"/>
                    </a:lnTo>
                    <a:lnTo>
                      <a:pt x="1920" y="1424"/>
                    </a:lnTo>
                    <a:lnTo>
                      <a:pt x="1924" y="1426"/>
                    </a:lnTo>
                    <a:lnTo>
                      <a:pt x="1928" y="1429"/>
                    </a:lnTo>
                    <a:lnTo>
                      <a:pt x="1932" y="1431"/>
                    </a:lnTo>
                    <a:lnTo>
                      <a:pt x="1935" y="1433"/>
                    </a:lnTo>
                    <a:lnTo>
                      <a:pt x="1939" y="1436"/>
                    </a:lnTo>
                    <a:lnTo>
                      <a:pt x="1942" y="1438"/>
                    </a:lnTo>
                    <a:lnTo>
                      <a:pt x="1946" y="1440"/>
                    </a:lnTo>
                    <a:lnTo>
                      <a:pt x="1949" y="1442"/>
                    </a:lnTo>
                    <a:lnTo>
                      <a:pt x="1953" y="1444"/>
                    </a:lnTo>
                    <a:lnTo>
                      <a:pt x="1957" y="1446"/>
                    </a:lnTo>
                    <a:lnTo>
                      <a:pt x="1961" y="1448"/>
                    </a:lnTo>
                    <a:lnTo>
                      <a:pt x="1965" y="1450"/>
                    </a:lnTo>
                    <a:lnTo>
                      <a:pt x="1967" y="1452"/>
                    </a:lnTo>
                    <a:lnTo>
                      <a:pt x="1971" y="1454"/>
                    </a:lnTo>
                    <a:lnTo>
                      <a:pt x="1975" y="1455"/>
                    </a:lnTo>
                    <a:lnTo>
                      <a:pt x="1979" y="1458"/>
                    </a:lnTo>
                    <a:lnTo>
                      <a:pt x="1982" y="1459"/>
                    </a:lnTo>
                    <a:lnTo>
                      <a:pt x="1985" y="1461"/>
                    </a:lnTo>
                    <a:lnTo>
                      <a:pt x="1989" y="1463"/>
                    </a:lnTo>
                    <a:lnTo>
                      <a:pt x="1993" y="1464"/>
                    </a:lnTo>
                    <a:lnTo>
                      <a:pt x="1997" y="1466"/>
                    </a:lnTo>
                    <a:lnTo>
                      <a:pt x="2000" y="1468"/>
                    </a:lnTo>
                    <a:lnTo>
                      <a:pt x="2004" y="1469"/>
                    </a:lnTo>
                    <a:lnTo>
                      <a:pt x="2007" y="1471"/>
                    </a:lnTo>
                    <a:lnTo>
                      <a:pt x="2011" y="1473"/>
                    </a:lnTo>
                    <a:lnTo>
                      <a:pt x="2014" y="1474"/>
                    </a:lnTo>
                    <a:lnTo>
                      <a:pt x="2018" y="1475"/>
                    </a:lnTo>
                    <a:lnTo>
                      <a:pt x="2022" y="1477"/>
                    </a:lnTo>
                    <a:lnTo>
                      <a:pt x="2026" y="1478"/>
                    </a:lnTo>
                    <a:lnTo>
                      <a:pt x="2030" y="1479"/>
                    </a:lnTo>
                    <a:lnTo>
                      <a:pt x="2032" y="1481"/>
                    </a:lnTo>
                    <a:lnTo>
                      <a:pt x="2036" y="1482"/>
                    </a:lnTo>
                    <a:lnTo>
                      <a:pt x="2040" y="1483"/>
                    </a:lnTo>
                    <a:lnTo>
                      <a:pt x="2044" y="1485"/>
                    </a:lnTo>
                    <a:lnTo>
                      <a:pt x="2047" y="1486"/>
                    </a:lnTo>
                    <a:lnTo>
                      <a:pt x="2051" y="1487"/>
                    </a:lnTo>
                    <a:lnTo>
                      <a:pt x="2054" y="1488"/>
                    </a:lnTo>
                    <a:lnTo>
                      <a:pt x="2058" y="1489"/>
                    </a:lnTo>
                    <a:lnTo>
                      <a:pt x="2062" y="1490"/>
                    </a:lnTo>
                    <a:lnTo>
                      <a:pt x="2065" y="1491"/>
                    </a:lnTo>
                    <a:lnTo>
                      <a:pt x="2069" y="1492"/>
                    </a:lnTo>
                    <a:lnTo>
                      <a:pt x="2072" y="1493"/>
                    </a:lnTo>
                    <a:lnTo>
                      <a:pt x="2076" y="1494"/>
                    </a:lnTo>
                    <a:lnTo>
                      <a:pt x="2080" y="1495"/>
                    </a:lnTo>
                    <a:lnTo>
                      <a:pt x="2083" y="1496"/>
                    </a:lnTo>
                    <a:lnTo>
                      <a:pt x="2087" y="1497"/>
                    </a:lnTo>
                    <a:lnTo>
                      <a:pt x="2091" y="1498"/>
                    </a:lnTo>
                    <a:lnTo>
                      <a:pt x="2095" y="1499"/>
                    </a:lnTo>
                    <a:lnTo>
                      <a:pt x="2097" y="1500"/>
                    </a:lnTo>
                    <a:lnTo>
                      <a:pt x="2101" y="1500"/>
                    </a:lnTo>
                    <a:lnTo>
                      <a:pt x="2105" y="1502"/>
                    </a:lnTo>
                    <a:lnTo>
                      <a:pt x="2109" y="1502"/>
                    </a:lnTo>
                    <a:lnTo>
                      <a:pt x="2112" y="1503"/>
                    </a:lnTo>
                    <a:lnTo>
                      <a:pt x="2116" y="1504"/>
                    </a:lnTo>
                    <a:lnTo>
                      <a:pt x="2119" y="1504"/>
                    </a:lnTo>
                    <a:lnTo>
                      <a:pt x="2123" y="1505"/>
                    </a:lnTo>
                    <a:lnTo>
                      <a:pt x="2127" y="1506"/>
                    </a:lnTo>
                    <a:lnTo>
                      <a:pt x="2130" y="1507"/>
                    </a:lnTo>
                    <a:lnTo>
                      <a:pt x="2134" y="1507"/>
                    </a:lnTo>
                    <a:lnTo>
                      <a:pt x="2138" y="1508"/>
                    </a:lnTo>
                    <a:lnTo>
                      <a:pt x="2141" y="1509"/>
                    </a:lnTo>
                    <a:lnTo>
                      <a:pt x="2145" y="1509"/>
                    </a:lnTo>
                    <a:lnTo>
                      <a:pt x="2148" y="1510"/>
                    </a:lnTo>
                    <a:lnTo>
                      <a:pt x="2152" y="1510"/>
                    </a:lnTo>
                    <a:lnTo>
                      <a:pt x="2156" y="1511"/>
                    </a:lnTo>
                    <a:lnTo>
                      <a:pt x="2160" y="1512"/>
                    </a:lnTo>
                    <a:lnTo>
                      <a:pt x="2162" y="1512"/>
                    </a:lnTo>
                    <a:lnTo>
                      <a:pt x="2166" y="1512"/>
                    </a:lnTo>
                    <a:lnTo>
                      <a:pt x="2170" y="1513"/>
                    </a:lnTo>
                  </a:path>
                </a:pathLst>
              </a:custGeom>
              <a:solidFill>
                <a:srgbClr val="CECECE"/>
              </a:solidFill>
              <a:ln w="25400" cap="rnd">
                <a:solidFill>
                  <a:srgbClr val="CECECE"/>
                </a:solidFill>
                <a:round/>
                <a:headEnd/>
                <a:tailEnd/>
              </a:ln>
            </p:spPr>
            <p:txBody>
              <a:bodyPr/>
              <a:lstStyle/>
              <a:p>
                <a:endParaRPr lang="en-US"/>
              </a:p>
            </p:txBody>
          </p:sp>
          <p:sp>
            <p:nvSpPr>
              <p:cNvPr id="13" name="Line 7"/>
              <p:cNvSpPr>
                <a:spLocks noChangeShapeType="1"/>
              </p:cNvSpPr>
              <p:nvPr/>
            </p:nvSpPr>
            <p:spPr bwMode="auto">
              <a:xfrm flipV="1">
                <a:off x="1383" y="1035"/>
                <a:ext cx="0" cy="15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8"/>
              <p:cNvSpPr>
                <a:spLocks noChangeShapeType="1"/>
              </p:cNvSpPr>
              <p:nvPr/>
            </p:nvSpPr>
            <p:spPr bwMode="auto">
              <a:xfrm>
                <a:off x="303" y="2572"/>
                <a:ext cx="216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Freeform 9"/>
              <p:cNvSpPr>
                <a:spLocks/>
              </p:cNvSpPr>
              <p:nvPr/>
            </p:nvSpPr>
            <p:spPr bwMode="auto">
              <a:xfrm>
                <a:off x="1823" y="2408"/>
                <a:ext cx="657" cy="148"/>
              </a:xfrm>
              <a:custGeom>
                <a:avLst/>
                <a:gdLst>
                  <a:gd name="T0" fmla="*/ 20 w 657"/>
                  <a:gd name="T1" fmla="*/ 147 h 148"/>
                  <a:gd name="T2" fmla="*/ 42 w 657"/>
                  <a:gd name="T3" fmla="*/ 147 h 148"/>
                  <a:gd name="T4" fmla="*/ 66 w 657"/>
                  <a:gd name="T5" fmla="*/ 147 h 148"/>
                  <a:gd name="T6" fmla="*/ 89 w 657"/>
                  <a:gd name="T7" fmla="*/ 147 h 148"/>
                  <a:gd name="T8" fmla="*/ 111 w 657"/>
                  <a:gd name="T9" fmla="*/ 147 h 148"/>
                  <a:gd name="T10" fmla="*/ 135 w 657"/>
                  <a:gd name="T11" fmla="*/ 147 h 148"/>
                  <a:gd name="T12" fmla="*/ 157 w 657"/>
                  <a:gd name="T13" fmla="*/ 147 h 148"/>
                  <a:gd name="T14" fmla="*/ 180 w 657"/>
                  <a:gd name="T15" fmla="*/ 147 h 148"/>
                  <a:gd name="T16" fmla="*/ 203 w 657"/>
                  <a:gd name="T17" fmla="*/ 147 h 148"/>
                  <a:gd name="T18" fmla="*/ 226 w 657"/>
                  <a:gd name="T19" fmla="*/ 147 h 148"/>
                  <a:gd name="T20" fmla="*/ 249 w 657"/>
                  <a:gd name="T21" fmla="*/ 147 h 148"/>
                  <a:gd name="T22" fmla="*/ 272 w 657"/>
                  <a:gd name="T23" fmla="*/ 147 h 148"/>
                  <a:gd name="T24" fmla="*/ 295 w 657"/>
                  <a:gd name="T25" fmla="*/ 147 h 148"/>
                  <a:gd name="T26" fmla="*/ 318 w 657"/>
                  <a:gd name="T27" fmla="*/ 147 h 148"/>
                  <a:gd name="T28" fmla="*/ 341 w 657"/>
                  <a:gd name="T29" fmla="*/ 0 h 148"/>
                  <a:gd name="T30" fmla="*/ 364 w 657"/>
                  <a:gd name="T31" fmla="*/ 20 h 148"/>
                  <a:gd name="T32" fmla="*/ 387 w 657"/>
                  <a:gd name="T33" fmla="*/ 38 h 148"/>
                  <a:gd name="T34" fmla="*/ 410 w 657"/>
                  <a:gd name="T35" fmla="*/ 54 h 148"/>
                  <a:gd name="T36" fmla="*/ 433 w 657"/>
                  <a:gd name="T37" fmla="*/ 67 h 148"/>
                  <a:gd name="T38" fmla="*/ 456 w 657"/>
                  <a:gd name="T39" fmla="*/ 80 h 148"/>
                  <a:gd name="T40" fmla="*/ 479 w 657"/>
                  <a:gd name="T41" fmla="*/ 91 h 148"/>
                  <a:gd name="T42" fmla="*/ 501 w 657"/>
                  <a:gd name="T43" fmla="*/ 99 h 148"/>
                  <a:gd name="T44" fmla="*/ 525 w 657"/>
                  <a:gd name="T45" fmla="*/ 107 h 148"/>
                  <a:gd name="T46" fmla="*/ 548 w 657"/>
                  <a:gd name="T47" fmla="*/ 113 h 148"/>
                  <a:gd name="T48" fmla="*/ 570 w 657"/>
                  <a:gd name="T49" fmla="*/ 119 h 148"/>
                  <a:gd name="T50" fmla="*/ 594 w 657"/>
                  <a:gd name="T51" fmla="*/ 125 h 148"/>
                  <a:gd name="T52" fmla="*/ 616 w 657"/>
                  <a:gd name="T53" fmla="*/ 129 h 148"/>
                  <a:gd name="T54" fmla="*/ 639 w 657"/>
                  <a:gd name="T55" fmla="*/ 133 h 148"/>
                  <a:gd name="T56" fmla="*/ 653 w 657"/>
                  <a:gd name="T57" fmla="*/ 147 h 148"/>
                  <a:gd name="T58" fmla="*/ 629 w 657"/>
                  <a:gd name="T59" fmla="*/ 147 h 148"/>
                  <a:gd name="T60" fmla="*/ 606 w 657"/>
                  <a:gd name="T61" fmla="*/ 147 h 148"/>
                  <a:gd name="T62" fmla="*/ 584 w 657"/>
                  <a:gd name="T63" fmla="*/ 147 h 148"/>
                  <a:gd name="T64" fmla="*/ 560 w 657"/>
                  <a:gd name="T65" fmla="*/ 147 h 148"/>
                  <a:gd name="T66" fmla="*/ 538 w 657"/>
                  <a:gd name="T67" fmla="*/ 147 h 148"/>
                  <a:gd name="T68" fmla="*/ 515 w 657"/>
                  <a:gd name="T69" fmla="*/ 147 h 148"/>
                  <a:gd name="T70" fmla="*/ 492 w 657"/>
                  <a:gd name="T71" fmla="*/ 147 h 148"/>
                  <a:gd name="T72" fmla="*/ 469 w 657"/>
                  <a:gd name="T73" fmla="*/ 147 h 148"/>
                  <a:gd name="T74" fmla="*/ 446 w 657"/>
                  <a:gd name="T75" fmla="*/ 147 h 148"/>
                  <a:gd name="T76" fmla="*/ 423 w 657"/>
                  <a:gd name="T77" fmla="*/ 147 h 148"/>
                  <a:gd name="T78" fmla="*/ 400 w 657"/>
                  <a:gd name="T79" fmla="*/ 147 h 148"/>
                  <a:gd name="T80" fmla="*/ 377 w 657"/>
                  <a:gd name="T81" fmla="*/ 147 h 148"/>
                  <a:gd name="T82" fmla="*/ 354 w 657"/>
                  <a:gd name="T83" fmla="*/ 147 h 148"/>
                  <a:gd name="T84" fmla="*/ 331 w 657"/>
                  <a:gd name="T85" fmla="*/ 147 h 148"/>
                  <a:gd name="T86" fmla="*/ 308 w 657"/>
                  <a:gd name="T87" fmla="*/ 147 h 148"/>
                  <a:gd name="T88" fmla="*/ 285 w 657"/>
                  <a:gd name="T89" fmla="*/ 147 h 148"/>
                  <a:gd name="T90" fmla="*/ 263 w 657"/>
                  <a:gd name="T91" fmla="*/ 147 h 148"/>
                  <a:gd name="T92" fmla="*/ 239 w 657"/>
                  <a:gd name="T93" fmla="*/ 147 h 148"/>
                  <a:gd name="T94" fmla="*/ 216 w 657"/>
                  <a:gd name="T95" fmla="*/ 147 h 148"/>
                  <a:gd name="T96" fmla="*/ 194 w 657"/>
                  <a:gd name="T97" fmla="*/ 147 h 148"/>
                  <a:gd name="T98" fmla="*/ 170 w 657"/>
                  <a:gd name="T99" fmla="*/ 147 h 148"/>
                  <a:gd name="T100" fmla="*/ 147 w 657"/>
                  <a:gd name="T101" fmla="*/ 147 h 148"/>
                  <a:gd name="T102" fmla="*/ 125 w 657"/>
                  <a:gd name="T103" fmla="*/ 147 h 148"/>
                  <a:gd name="T104" fmla="*/ 101 w 657"/>
                  <a:gd name="T105" fmla="*/ 147 h 148"/>
                  <a:gd name="T106" fmla="*/ 79 w 657"/>
                  <a:gd name="T107" fmla="*/ 147 h 148"/>
                  <a:gd name="T108" fmla="*/ 56 w 657"/>
                  <a:gd name="T109" fmla="*/ 147 h 148"/>
                  <a:gd name="T110" fmla="*/ 32 w 657"/>
                  <a:gd name="T111" fmla="*/ 147 h 148"/>
                  <a:gd name="T112" fmla="*/ 10 w 657"/>
                  <a:gd name="T113" fmla="*/ 147 h 1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57"/>
                  <a:gd name="T172" fmla="*/ 0 h 148"/>
                  <a:gd name="T173" fmla="*/ 657 w 657"/>
                  <a:gd name="T174" fmla="*/ 148 h 1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57" h="148">
                    <a:moveTo>
                      <a:pt x="0" y="147"/>
                    </a:moveTo>
                    <a:lnTo>
                      <a:pt x="3" y="147"/>
                    </a:lnTo>
                    <a:lnTo>
                      <a:pt x="7" y="147"/>
                    </a:lnTo>
                    <a:lnTo>
                      <a:pt x="10" y="147"/>
                    </a:lnTo>
                    <a:lnTo>
                      <a:pt x="13" y="147"/>
                    </a:lnTo>
                    <a:lnTo>
                      <a:pt x="17" y="147"/>
                    </a:lnTo>
                    <a:lnTo>
                      <a:pt x="20" y="147"/>
                    </a:lnTo>
                    <a:lnTo>
                      <a:pt x="23" y="147"/>
                    </a:lnTo>
                    <a:lnTo>
                      <a:pt x="27" y="147"/>
                    </a:lnTo>
                    <a:lnTo>
                      <a:pt x="29" y="147"/>
                    </a:lnTo>
                    <a:lnTo>
                      <a:pt x="32" y="147"/>
                    </a:lnTo>
                    <a:lnTo>
                      <a:pt x="36" y="147"/>
                    </a:lnTo>
                    <a:lnTo>
                      <a:pt x="39" y="147"/>
                    </a:lnTo>
                    <a:lnTo>
                      <a:pt x="42" y="147"/>
                    </a:lnTo>
                    <a:lnTo>
                      <a:pt x="46" y="147"/>
                    </a:lnTo>
                    <a:lnTo>
                      <a:pt x="49" y="147"/>
                    </a:lnTo>
                    <a:lnTo>
                      <a:pt x="52" y="147"/>
                    </a:lnTo>
                    <a:lnTo>
                      <a:pt x="56" y="147"/>
                    </a:lnTo>
                    <a:lnTo>
                      <a:pt x="59" y="147"/>
                    </a:lnTo>
                    <a:lnTo>
                      <a:pt x="62" y="147"/>
                    </a:lnTo>
                    <a:lnTo>
                      <a:pt x="66" y="147"/>
                    </a:lnTo>
                    <a:lnTo>
                      <a:pt x="69" y="147"/>
                    </a:lnTo>
                    <a:lnTo>
                      <a:pt x="72" y="147"/>
                    </a:lnTo>
                    <a:lnTo>
                      <a:pt x="76" y="147"/>
                    </a:lnTo>
                    <a:lnTo>
                      <a:pt x="79" y="147"/>
                    </a:lnTo>
                    <a:lnTo>
                      <a:pt x="82" y="147"/>
                    </a:lnTo>
                    <a:lnTo>
                      <a:pt x="86" y="147"/>
                    </a:lnTo>
                    <a:lnTo>
                      <a:pt x="89" y="147"/>
                    </a:lnTo>
                    <a:lnTo>
                      <a:pt x="91" y="147"/>
                    </a:lnTo>
                    <a:lnTo>
                      <a:pt x="95" y="147"/>
                    </a:lnTo>
                    <a:lnTo>
                      <a:pt x="98" y="147"/>
                    </a:lnTo>
                    <a:lnTo>
                      <a:pt x="101" y="147"/>
                    </a:lnTo>
                    <a:lnTo>
                      <a:pt x="105" y="147"/>
                    </a:lnTo>
                    <a:lnTo>
                      <a:pt x="108" y="147"/>
                    </a:lnTo>
                    <a:lnTo>
                      <a:pt x="111" y="147"/>
                    </a:lnTo>
                    <a:lnTo>
                      <a:pt x="115" y="147"/>
                    </a:lnTo>
                    <a:lnTo>
                      <a:pt x="118" y="147"/>
                    </a:lnTo>
                    <a:lnTo>
                      <a:pt x="121" y="147"/>
                    </a:lnTo>
                    <a:lnTo>
                      <a:pt x="125" y="147"/>
                    </a:lnTo>
                    <a:lnTo>
                      <a:pt x="128" y="147"/>
                    </a:lnTo>
                    <a:lnTo>
                      <a:pt x="131" y="147"/>
                    </a:lnTo>
                    <a:lnTo>
                      <a:pt x="135" y="147"/>
                    </a:lnTo>
                    <a:lnTo>
                      <a:pt x="138" y="147"/>
                    </a:lnTo>
                    <a:lnTo>
                      <a:pt x="141" y="147"/>
                    </a:lnTo>
                    <a:lnTo>
                      <a:pt x="144" y="147"/>
                    </a:lnTo>
                    <a:lnTo>
                      <a:pt x="147" y="147"/>
                    </a:lnTo>
                    <a:lnTo>
                      <a:pt x="150" y="147"/>
                    </a:lnTo>
                    <a:lnTo>
                      <a:pt x="154" y="147"/>
                    </a:lnTo>
                    <a:lnTo>
                      <a:pt x="157" y="147"/>
                    </a:lnTo>
                    <a:lnTo>
                      <a:pt x="160" y="147"/>
                    </a:lnTo>
                    <a:lnTo>
                      <a:pt x="164" y="147"/>
                    </a:lnTo>
                    <a:lnTo>
                      <a:pt x="167" y="147"/>
                    </a:lnTo>
                    <a:lnTo>
                      <a:pt x="170" y="147"/>
                    </a:lnTo>
                    <a:lnTo>
                      <a:pt x="174" y="147"/>
                    </a:lnTo>
                    <a:lnTo>
                      <a:pt x="177" y="147"/>
                    </a:lnTo>
                    <a:lnTo>
                      <a:pt x="180" y="147"/>
                    </a:lnTo>
                    <a:lnTo>
                      <a:pt x="184" y="147"/>
                    </a:lnTo>
                    <a:lnTo>
                      <a:pt x="187" y="147"/>
                    </a:lnTo>
                    <a:lnTo>
                      <a:pt x="190" y="147"/>
                    </a:lnTo>
                    <a:lnTo>
                      <a:pt x="194" y="147"/>
                    </a:lnTo>
                    <a:lnTo>
                      <a:pt x="197" y="147"/>
                    </a:lnTo>
                    <a:lnTo>
                      <a:pt x="200" y="147"/>
                    </a:lnTo>
                    <a:lnTo>
                      <a:pt x="203" y="147"/>
                    </a:lnTo>
                    <a:lnTo>
                      <a:pt x="206" y="147"/>
                    </a:lnTo>
                    <a:lnTo>
                      <a:pt x="210" y="147"/>
                    </a:lnTo>
                    <a:lnTo>
                      <a:pt x="213" y="147"/>
                    </a:lnTo>
                    <a:lnTo>
                      <a:pt x="216" y="147"/>
                    </a:lnTo>
                    <a:lnTo>
                      <a:pt x="219" y="147"/>
                    </a:lnTo>
                    <a:lnTo>
                      <a:pt x="223" y="147"/>
                    </a:lnTo>
                    <a:lnTo>
                      <a:pt x="226" y="147"/>
                    </a:lnTo>
                    <a:lnTo>
                      <a:pt x="229" y="147"/>
                    </a:lnTo>
                    <a:lnTo>
                      <a:pt x="233" y="147"/>
                    </a:lnTo>
                    <a:lnTo>
                      <a:pt x="236" y="147"/>
                    </a:lnTo>
                    <a:lnTo>
                      <a:pt x="239" y="147"/>
                    </a:lnTo>
                    <a:lnTo>
                      <a:pt x="243" y="147"/>
                    </a:lnTo>
                    <a:lnTo>
                      <a:pt x="246" y="147"/>
                    </a:lnTo>
                    <a:lnTo>
                      <a:pt x="249" y="147"/>
                    </a:lnTo>
                    <a:lnTo>
                      <a:pt x="253" y="147"/>
                    </a:lnTo>
                    <a:lnTo>
                      <a:pt x="256" y="147"/>
                    </a:lnTo>
                    <a:lnTo>
                      <a:pt x="259" y="147"/>
                    </a:lnTo>
                    <a:lnTo>
                      <a:pt x="263" y="147"/>
                    </a:lnTo>
                    <a:lnTo>
                      <a:pt x="266" y="147"/>
                    </a:lnTo>
                    <a:lnTo>
                      <a:pt x="269" y="147"/>
                    </a:lnTo>
                    <a:lnTo>
                      <a:pt x="272" y="147"/>
                    </a:lnTo>
                    <a:lnTo>
                      <a:pt x="275" y="147"/>
                    </a:lnTo>
                    <a:lnTo>
                      <a:pt x="279" y="147"/>
                    </a:lnTo>
                    <a:lnTo>
                      <a:pt x="282" y="147"/>
                    </a:lnTo>
                    <a:lnTo>
                      <a:pt x="285" y="147"/>
                    </a:lnTo>
                    <a:lnTo>
                      <a:pt x="289" y="147"/>
                    </a:lnTo>
                    <a:lnTo>
                      <a:pt x="292" y="147"/>
                    </a:lnTo>
                    <a:lnTo>
                      <a:pt x="295" y="147"/>
                    </a:lnTo>
                    <a:lnTo>
                      <a:pt x="298" y="147"/>
                    </a:lnTo>
                    <a:lnTo>
                      <a:pt x="302" y="147"/>
                    </a:lnTo>
                    <a:lnTo>
                      <a:pt x="305" y="147"/>
                    </a:lnTo>
                    <a:lnTo>
                      <a:pt x="308" y="147"/>
                    </a:lnTo>
                    <a:lnTo>
                      <a:pt x="312" y="147"/>
                    </a:lnTo>
                    <a:lnTo>
                      <a:pt x="315" y="147"/>
                    </a:lnTo>
                    <a:lnTo>
                      <a:pt x="318" y="147"/>
                    </a:lnTo>
                    <a:lnTo>
                      <a:pt x="321" y="147"/>
                    </a:lnTo>
                    <a:lnTo>
                      <a:pt x="324" y="147"/>
                    </a:lnTo>
                    <a:lnTo>
                      <a:pt x="328" y="147"/>
                    </a:lnTo>
                    <a:lnTo>
                      <a:pt x="331" y="147"/>
                    </a:lnTo>
                    <a:lnTo>
                      <a:pt x="334" y="147"/>
                    </a:lnTo>
                    <a:lnTo>
                      <a:pt x="338" y="147"/>
                    </a:lnTo>
                    <a:lnTo>
                      <a:pt x="341" y="0"/>
                    </a:lnTo>
                    <a:lnTo>
                      <a:pt x="344" y="3"/>
                    </a:lnTo>
                    <a:lnTo>
                      <a:pt x="348" y="6"/>
                    </a:lnTo>
                    <a:lnTo>
                      <a:pt x="351" y="9"/>
                    </a:lnTo>
                    <a:lnTo>
                      <a:pt x="354" y="12"/>
                    </a:lnTo>
                    <a:lnTo>
                      <a:pt x="358" y="14"/>
                    </a:lnTo>
                    <a:lnTo>
                      <a:pt x="361" y="17"/>
                    </a:lnTo>
                    <a:lnTo>
                      <a:pt x="364" y="20"/>
                    </a:lnTo>
                    <a:lnTo>
                      <a:pt x="367" y="22"/>
                    </a:lnTo>
                    <a:lnTo>
                      <a:pt x="371" y="26"/>
                    </a:lnTo>
                    <a:lnTo>
                      <a:pt x="373" y="28"/>
                    </a:lnTo>
                    <a:lnTo>
                      <a:pt x="377" y="31"/>
                    </a:lnTo>
                    <a:lnTo>
                      <a:pt x="380" y="33"/>
                    </a:lnTo>
                    <a:lnTo>
                      <a:pt x="383" y="35"/>
                    </a:lnTo>
                    <a:lnTo>
                      <a:pt x="387" y="38"/>
                    </a:lnTo>
                    <a:lnTo>
                      <a:pt x="390" y="40"/>
                    </a:lnTo>
                    <a:lnTo>
                      <a:pt x="393" y="43"/>
                    </a:lnTo>
                    <a:lnTo>
                      <a:pt x="397" y="45"/>
                    </a:lnTo>
                    <a:lnTo>
                      <a:pt x="400" y="47"/>
                    </a:lnTo>
                    <a:lnTo>
                      <a:pt x="403" y="49"/>
                    </a:lnTo>
                    <a:lnTo>
                      <a:pt x="407" y="51"/>
                    </a:lnTo>
                    <a:lnTo>
                      <a:pt x="410" y="54"/>
                    </a:lnTo>
                    <a:lnTo>
                      <a:pt x="413" y="55"/>
                    </a:lnTo>
                    <a:lnTo>
                      <a:pt x="417" y="57"/>
                    </a:lnTo>
                    <a:lnTo>
                      <a:pt x="420" y="60"/>
                    </a:lnTo>
                    <a:lnTo>
                      <a:pt x="423" y="61"/>
                    </a:lnTo>
                    <a:lnTo>
                      <a:pt x="427" y="63"/>
                    </a:lnTo>
                    <a:lnTo>
                      <a:pt x="430" y="65"/>
                    </a:lnTo>
                    <a:lnTo>
                      <a:pt x="433" y="67"/>
                    </a:lnTo>
                    <a:lnTo>
                      <a:pt x="436" y="69"/>
                    </a:lnTo>
                    <a:lnTo>
                      <a:pt x="439" y="71"/>
                    </a:lnTo>
                    <a:lnTo>
                      <a:pt x="442" y="72"/>
                    </a:lnTo>
                    <a:lnTo>
                      <a:pt x="446" y="75"/>
                    </a:lnTo>
                    <a:lnTo>
                      <a:pt x="449" y="77"/>
                    </a:lnTo>
                    <a:lnTo>
                      <a:pt x="452" y="78"/>
                    </a:lnTo>
                    <a:lnTo>
                      <a:pt x="456" y="80"/>
                    </a:lnTo>
                    <a:lnTo>
                      <a:pt x="459" y="82"/>
                    </a:lnTo>
                    <a:lnTo>
                      <a:pt x="462" y="83"/>
                    </a:lnTo>
                    <a:lnTo>
                      <a:pt x="466" y="85"/>
                    </a:lnTo>
                    <a:lnTo>
                      <a:pt x="469" y="86"/>
                    </a:lnTo>
                    <a:lnTo>
                      <a:pt x="472" y="88"/>
                    </a:lnTo>
                    <a:lnTo>
                      <a:pt x="476" y="89"/>
                    </a:lnTo>
                    <a:lnTo>
                      <a:pt x="479" y="91"/>
                    </a:lnTo>
                    <a:lnTo>
                      <a:pt x="482" y="92"/>
                    </a:lnTo>
                    <a:lnTo>
                      <a:pt x="486" y="93"/>
                    </a:lnTo>
                    <a:lnTo>
                      <a:pt x="489" y="95"/>
                    </a:lnTo>
                    <a:lnTo>
                      <a:pt x="492" y="95"/>
                    </a:lnTo>
                    <a:lnTo>
                      <a:pt x="496" y="97"/>
                    </a:lnTo>
                    <a:lnTo>
                      <a:pt x="498" y="98"/>
                    </a:lnTo>
                    <a:lnTo>
                      <a:pt x="501" y="99"/>
                    </a:lnTo>
                    <a:lnTo>
                      <a:pt x="505" y="100"/>
                    </a:lnTo>
                    <a:lnTo>
                      <a:pt x="508" y="102"/>
                    </a:lnTo>
                    <a:lnTo>
                      <a:pt x="511" y="103"/>
                    </a:lnTo>
                    <a:lnTo>
                      <a:pt x="515" y="104"/>
                    </a:lnTo>
                    <a:lnTo>
                      <a:pt x="518" y="105"/>
                    </a:lnTo>
                    <a:lnTo>
                      <a:pt x="521" y="106"/>
                    </a:lnTo>
                    <a:lnTo>
                      <a:pt x="525" y="107"/>
                    </a:lnTo>
                    <a:lnTo>
                      <a:pt x="528" y="108"/>
                    </a:lnTo>
                    <a:lnTo>
                      <a:pt x="531" y="109"/>
                    </a:lnTo>
                    <a:lnTo>
                      <a:pt x="535" y="110"/>
                    </a:lnTo>
                    <a:lnTo>
                      <a:pt x="538" y="111"/>
                    </a:lnTo>
                    <a:lnTo>
                      <a:pt x="541" y="112"/>
                    </a:lnTo>
                    <a:lnTo>
                      <a:pt x="545" y="113"/>
                    </a:lnTo>
                    <a:lnTo>
                      <a:pt x="548" y="113"/>
                    </a:lnTo>
                    <a:lnTo>
                      <a:pt x="550" y="114"/>
                    </a:lnTo>
                    <a:lnTo>
                      <a:pt x="554" y="115"/>
                    </a:lnTo>
                    <a:lnTo>
                      <a:pt x="557" y="116"/>
                    </a:lnTo>
                    <a:lnTo>
                      <a:pt x="560" y="117"/>
                    </a:lnTo>
                    <a:lnTo>
                      <a:pt x="564" y="118"/>
                    </a:lnTo>
                    <a:lnTo>
                      <a:pt x="567" y="119"/>
                    </a:lnTo>
                    <a:lnTo>
                      <a:pt x="570" y="119"/>
                    </a:lnTo>
                    <a:lnTo>
                      <a:pt x="574" y="120"/>
                    </a:lnTo>
                    <a:lnTo>
                      <a:pt x="577" y="121"/>
                    </a:lnTo>
                    <a:lnTo>
                      <a:pt x="580" y="121"/>
                    </a:lnTo>
                    <a:lnTo>
                      <a:pt x="584" y="123"/>
                    </a:lnTo>
                    <a:lnTo>
                      <a:pt x="587" y="124"/>
                    </a:lnTo>
                    <a:lnTo>
                      <a:pt x="590" y="124"/>
                    </a:lnTo>
                    <a:lnTo>
                      <a:pt x="594" y="125"/>
                    </a:lnTo>
                    <a:lnTo>
                      <a:pt x="597" y="126"/>
                    </a:lnTo>
                    <a:lnTo>
                      <a:pt x="600" y="126"/>
                    </a:lnTo>
                    <a:lnTo>
                      <a:pt x="604" y="127"/>
                    </a:lnTo>
                    <a:lnTo>
                      <a:pt x="606" y="127"/>
                    </a:lnTo>
                    <a:lnTo>
                      <a:pt x="609" y="128"/>
                    </a:lnTo>
                    <a:lnTo>
                      <a:pt x="613" y="129"/>
                    </a:lnTo>
                    <a:lnTo>
                      <a:pt x="616" y="129"/>
                    </a:lnTo>
                    <a:lnTo>
                      <a:pt x="619" y="130"/>
                    </a:lnTo>
                    <a:lnTo>
                      <a:pt x="623" y="130"/>
                    </a:lnTo>
                    <a:lnTo>
                      <a:pt x="626" y="131"/>
                    </a:lnTo>
                    <a:lnTo>
                      <a:pt x="629" y="131"/>
                    </a:lnTo>
                    <a:lnTo>
                      <a:pt x="633" y="132"/>
                    </a:lnTo>
                    <a:lnTo>
                      <a:pt x="636" y="132"/>
                    </a:lnTo>
                    <a:lnTo>
                      <a:pt x="639" y="133"/>
                    </a:lnTo>
                    <a:lnTo>
                      <a:pt x="643" y="133"/>
                    </a:lnTo>
                    <a:lnTo>
                      <a:pt x="646" y="133"/>
                    </a:lnTo>
                    <a:lnTo>
                      <a:pt x="649" y="134"/>
                    </a:lnTo>
                    <a:lnTo>
                      <a:pt x="653" y="134"/>
                    </a:lnTo>
                    <a:lnTo>
                      <a:pt x="656" y="135"/>
                    </a:lnTo>
                    <a:lnTo>
                      <a:pt x="656" y="147"/>
                    </a:lnTo>
                    <a:lnTo>
                      <a:pt x="653" y="147"/>
                    </a:lnTo>
                    <a:lnTo>
                      <a:pt x="649" y="147"/>
                    </a:lnTo>
                    <a:lnTo>
                      <a:pt x="646" y="147"/>
                    </a:lnTo>
                    <a:lnTo>
                      <a:pt x="643" y="147"/>
                    </a:lnTo>
                    <a:lnTo>
                      <a:pt x="639" y="147"/>
                    </a:lnTo>
                    <a:lnTo>
                      <a:pt x="636" y="147"/>
                    </a:lnTo>
                    <a:lnTo>
                      <a:pt x="633" y="147"/>
                    </a:lnTo>
                    <a:lnTo>
                      <a:pt x="629" y="147"/>
                    </a:lnTo>
                    <a:lnTo>
                      <a:pt x="626" y="147"/>
                    </a:lnTo>
                    <a:lnTo>
                      <a:pt x="623" y="147"/>
                    </a:lnTo>
                    <a:lnTo>
                      <a:pt x="619" y="147"/>
                    </a:lnTo>
                    <a:lnTo>
                      <a:pt x="616" y="147"/>
                    </a:lnTo>
                    <a:lnTo>
                      <a:pt x="613" y="147"/>
                    </a:lnTo>
                    <a:lnTo>
                      <a:pt x="609" y="147"/>
                    </a:lnTo>
                    <a:lnTo>
                      <a:pt x="606" y="147"/>
                    </a:lnTo>
                    <a:lnTo>
                      <a:pt x="604" y="147"/>
                    </a:lnTo>
                    <a:lnTo>
                      <a:pt x="600" y="147"/>
                    </a:lnTo>
                    <a:lnTo>
                      <a:pt x="597" y="147"/>
                    </a:lnTo>
                    <a:lnTo>
                      <a:pt x="594" y="147"/>
                    </a:lnTo>
                    <a:lnTo>
                      <a:pt x="590" y="147"/>
                    </a:lnTo>
                    <a:lnTo>
                      <a:pt x="587" y="147"/>
                    </a:lnTo>
                    <a:lnTo>
                      <a:pt x="584" y="147"/>
                    </a:lnTo>
                    <a:lnTo>
                      <a:pt x="580" y="147"/>
                    </a:lnTo>
                    <a:lnTo>
                      <a:pt x="577" y="147"/>
                    </a:lnTo>
                    <a:lnTo>
                      <a:pt x="574" y="147"/>
                    </a:lnTo>
                    <a:lnTo>
                      <a:pt x="570" y="147"/>
                    </a:lnTo>
                    <a:lnTo>
                      <a:pt x="567" y="147"/>
                    </a:lnTo>
                    <a:lnTo>
                      <a:pt x="564" y="147"/>
                    </a:lnTo>
                    <a:lnTo>
                      <a:pt x="560" y="147"/>
                    </a:lnTo>
                    <a:lnTo>
                      <a:pt x="557" y="147"/>
                    </a:lnTo>
                    <a:lnTo>
                      <a:pt x="554" y="147"/>
                    </a:lnTo>
                    <a:lnTo>
                      <a:pt x="550" y="147"/>
                    </a:lnTo>
                    <a:lnTo>
                      <a:pt x="548" y="147"/>
                    </a:lnTo>
                    <a:lnTo>
                      <a:pt x="545" y="147"/>
                    </a:lnTo>
                    <a:lnTo>
                      <a:pt x="541" y="147"/>
                    </a:lnTo>
                    <a:lnTo>
                      <a:pt x="538" y="147"/>
                    </a:lnTo>
                    <a:lnTo>
                      <a:pt x="535" y="147"/>
                    </a:lnTo>
                    <a:lnTo>
                      <a:pt x="531" y="147"/>
                    </a:lnTo>
                    <a:lnTo>
                      <a:pt x="528" y="147"/>
                    </a:lnTo>
                    <a:lnTo>
                      <a:pt x="525" y="147"/>
                    </a:lnTo>
                    <a:lnTo>
                      <a:pt x="521" y="147"/>
                    </a:lnTo>
                    <a:lnTo>
                      <a:pt x="518" y="147"/>
                    </a:lnTo>
                    <a:lnTo>
                      <a:pt x="515" y="147"/>
                    </a:lnTo>
                    <a:lnTo>
                      <a:pt x="511" y="147"/>
                    </a:lnTo>
                    <a:lnTo>
                      <a:pt x="508" y="147"/>
                    </a:lnTo>
                    <a:lnTo>
                      <a:pt x="505" y="147"/>
                    </a:lnTo>
                    <a:lnTo>
                      <a:pt x="501" y="147"/>
                    </a:lnTo>
                    <a:lnTo>
                      <a:pt x="498" y="147"/>
                    </a:lnTo>
                    <a:lnTo>
                      <a:pt x="496" y="147"/>
                    </a:lnTo>
                    <a:lnTo>
                      <a:pt x="492" y="147"/>
                    </a:lnTo>
                    <a:lnTo>
                      <a:pt x="489" y="147"/>
                    </a:lnTo>
                    <a:lnTo>
                      <a:pt x="486" y="147"/>
                    </a:lnTo>
                    <a:lnTo>
                      <a:pt x="482" y="147"/>
                    </a:lnTo>
                    <a:lnTo>
                      <a:pt x="479" y="147"/>
                    </a:lnTo>
                    <a:lnTo>
                      <a:pt x="476" y="147"/>
                    </a:lnTo>
                    <a:lnTo>
                      <a:pt x="472" y="147"/>
                    </a:lnTo>
                    <a:lnTo>
                      <a:pt x="469" y="147"/>
                    </a:lnTo>
                    <a:lnTo>
                      <a:pt x="466" y="147"/>
                    </a:lnTo>
                    <a:lnTo>
                      <a:pt x="462" y="147"/>
                    </a:lnTo>
                    <a:lnTo>
                      <a:pt x="459" y="147"/>
                    </a:lnTo>
                    <a:lnTo>
                      <a:pt x="456" y="147"/>
                    </a:lnTo>
                    <a:lnTo>
                      <a:pt x="452" y="147"/>
                    </a:lnTo>
                    <a:lnTo>
                      <a:pt x="449" y="147"/>
                    </a:lnTo>
                    <a:lnTo>
                      <a:pt x="446" y="147"/>
                    </a:lnTo>
                    <a:lnTo>
                      <a:pt x="442" y="147"/>
                    </a:lnTo>
                    <a:lnTo>
                      <a:pt x="439" y="147"/>
                    </a:lnTo>
                    <a:lnTo>
                      <a:pt x="436" y="147"/>
                    </a:lnTo>
                    <a:lnTo>
                      <a:pt x="433" y="147"/>
                    </a:lnTo>
                    <a:lnTo>
                      <a:pt x="430" y="147"/>
                    </a:lnTo>
                    <a:lnTo>
                      <a:pt x="427" y="147"/>
                    </a:lnTo>
                    <a:lnTo>
                      <a:pt x="423" y="147"/>
                    </a:lnTo>
                    <a:lnTo>
                      <a:pt x="420" y="147"/>
                    </a:lnTo>
                    <a:lnTo>
                      <a:pt x="417" y="147"/>
                    </a:lnTo>
                    <a:lnTo>
                      <a:pt x="413" y="147"/>
                    </a:lnTo>
                    <a:lnTo>
                      <a:pt x="410" y="147"/>
                    </a:lnTo>
                    <a:lnTo>
                      <a:pt x="407" y="147"/>
                    </a:lnTo>
                    <a:lnTo>
                      <a:pt x="403" y="147"/>
                    </a:lnTo>
                    <a:lnTo>
                      <a:pt x="400" y="147"/>
                    </a:lnTo>
                    <a:lnTo>
                      <a:pt x="397" y="147"/>
                    </a:lnTo>
                    <a:lnTo>
                      <a:pt x="393" y="147"/>
                    </a:lnTo>
                    <a:lnTo>
                      <a:pt x="390" y="147"/>
                    </a:lnTo>
                    <a:lnTo>
                      <a:pt x="387" y="147"/>
                    </a:lnTo>
                    <a:lnTo>
                      <a:pt x="383" y="147"/>
                    </a:lnTo>
                    <a:lnTo>
                      <a:pt x="380" y="147"/>
                    </a:lnTo>
                    <a:lnTo>
                      <a:pt x="377" y="147"/>
                    </a:lnTo>
                    <a:lnTo>
                      <a:pt x="373" y="147"/>
                    </a:lnTo>
                    <a:lnTo>
                      <a:pt x="371" y="147"/>
                    </a:lnTo>
                    <a:lnTo>
                      <a:pt x="367" y="147"/>
                    </a:lnTo>
                    <a:lnTo>
                      <a:pt x="364" y="147"/>
                    </a:lnTo>
                    <a:lnTo>
                      <a:pt x="361" y="147"/>
                    </a:lnTo>
                    <a:lnTo>
                      <a:pt x="358" y="147"/>
                    </a:lnTo>
                    <a:lnTo>
                      <a:pt x="354" y="147"/>
                    </a:lnTo>
                    <a:lnTo>
                      <a:pt x="351" y="147"/>
                    </a:lnTo>
                    <a:lnTo>
                      <a:pt x="348" y="147"/>
                    </a:lnTo>
                    <a:lnTo>
                      <a:pt x="344" y="147"/>
                    </a:lnTo>
                    <a:lnTo>
                      <a:pt x="341" y="147"/>
                    </a:lnTo>
                    <a:lnTo>
                      <a:pt x="338" y="147"/>
                    </a:lnTo>
                    <a:lnTo>
                      <a:pt x="334" y="147"/>
                    </a:lnTo>
                    <a:lnTo>
                      <a:pt x="331" y="147"/>
                    </a:lnTo>
                    <a:lnTo>
                      <a:pt x="328" y="147"/>
                    </a:lnTo>
                    <a:lnTo>
                      <a:pt x="324" y="147"/>
                    </a:lnTo>
                    <a:lnTo>
                      <a:pt x="321" y="147"/>
                    </a:lnTo>
                    <a:lnTo>
                      <a:pt x="318" y="147"/>
                    </a:lnTo>
                    <a:lnTo>
                      <a:pt x="315" y="147"/>
                    </a:lnTo>
                    <a:lnTo>
                      <a:pt x="312" y="147"/>
                    </a:lnTo>
                    <a:lnTo>
                      <a:pt x="308" y="147"/>
                    </a:lnTo>
                    <a:lnTo>
                      <a:pt x="305" y="147"/>
                    </a:lnTo>
                    <a:lnTo>
                      <a:pt x="302" y="147"/>
                    </a:lnTo>
                    <a:lnTo>
                      <a:pt x="298" y="147"/>
                    </a:lnTo>
                    <a:lnTo>
                      <a:pt x="295" y="147"/>
                    </a:lnTo>
                    <a:lnTo>
                      <a:pt x="292" y="147"/>
                    </a:lnTo>
                    <a:lnTo>
                      <a:pt x="289" y="147"/>
                    </a:lnTo>
                    <a:lnTo>
                      <a:pt x="285" y="147"/>
                    </a:lnTo>
                    <a:lnTo>
                      <a:pt x="282" y="147"/>
                    </a:lnTo>
                    <a:lnTo>
                      <a:pt x="279" y="147"/>
                    </a:lnTo>
                    <a:lnTo>
                      <a:pt x="275" y="147"/>
                    </a:lnTo>
                    <a:lnTo>
                      <a:pt x="272" y="147"/>
                    </a:lnTo>
                    <a:lnTo>
                      <a:pt x="269" y="147"/>
                    </a:lnTo>
                    <a:lnTo>
                      <a:pt x="266" y="147"/>
                    </a:lnTo>
                    <a:lnTo>
                      <a:pt x="263" y="147"/>
                    </a:lnTo>
                    <a:lnTo>
                      <a:pt x="259" y="147"/>
                    </a:lnTo>
                    <a:lnTo>
                      <a:pt x="256" y="147"/>
                    </a:lnTo>
                    <a:lnTo>
                      <a:pt x="253" y="147"/>
                    </a:lnTo>
                    <a:lnTo>
                      <a:pt x="249" y="147"/>
                    </a:lnTo>
                    <a:lnTo>
                      <a:pt x="246" y="147"/>
                    </a:lnTo>
                    <a:lnTo>
                      <a:pt x="243" y="147"/>
                    </a:lnTo>
                    <a:lnTo>
                      <a:pt x="239" y="147"/>
                    </a:lnTo>
                    <a:lnTo>
                      <a:pt x="236" y="147"/>
                    </a:lnTo>
                    <a:lnTo>
                      <a:pt x="233" y="147"/>
                    </a:lnTo>
                    <a:lnTo>
                      <a:pt x="229" y="147"/>
                    </a:lnTo>
                    <a:lnTo>
                      <a:pt x="226" y="147"/>
                    </a:lnTo>
                    <a:lnTo>
                      <a:pt x="223" y="147"/>
                    </a:lnTo>
                    <a:lnTo>
                      <a:pt x="219" y="147"/>
                    </a:lnTo>
                    <a:lnTo>
                      <a:pt x="216" y="147"/>
                    </a:lnTo>
                    <a:lnTo>
                      <a:pt x="213" y="147"/>
                    </a:lnTo>
                    <a:lnTo>
                      <a:pt x="210" y="147"/>
                    </a:lnTo>
                    <a:lnTo>
                      <a:pt x="206" y="147"/>
                    </a:lnTo>
                    <a:lnTo>
                      <a:pt x="203" y="147"/>
                    </a:lnTo>
                    <a:lnTo>
                      <a:pt x="200" y="147"/>
                    </a:lnTo>
                    <a:lnTo>
                      <a:pt x="197" y="147"/>
                    </a:lnTo>
                    <a:lnTo>
                      <a:pt x="194" y="147"/>
                    </a:lnTo>
                    <a:lnTo>
                      <a:pt x="190" y="147"/>
                    </a:lnTo>
                    <a:lnTo>
                      <a:pt x="187" y="147"/>
                    </a:lnTo>
                    <a:lnTo>
                      <a:pt x="184" y="147"/>
                    </a:lnTo>
                    <a:lnTo>
                      <a:pt x="180" y="147"/>
                    </a:lnTo>
                    <a:lnTo>
                      <a:pt x="177" y="147"/>
                    </a:lnTo>
                    <a:lnTo>
                      <a:pt x="174" y="147"/>
                    </a:lnTo>
                    <a:lnTo>
                      <a:pt x="170" y="147"/>
                    </a:lnTo>
                    <a:lnTo>
                      <a:pt x="167" y="147"/>
                    </a:lnTo>
                    <a:lnTo>
                      <a:pt x="164" y="147"/>
                    </a:lnTo>
                    <a:lnTo>
                      <a:pt x="160" y="147"/>
                    </a:lnTo>
                    <a:lnTo>
                      <a:pt x="157" y="147"/>
                    </a:lnTo>
                    <a:lnTo>
                      <a:pt x="154" y="147"/>
                    </a:lnTo>
                    <a:lnTo>
                      <a:pt x="150" y="147"/>
                    </a:lnTo>
                    <a:lnTo>
                      <a:pt x="147" y="147"/>
                    </a:lnTo>
                    <a:lnTo>
                      <a:pt x="144" y="147"/>
                    </a:lnTo>
                    <a:lnTo>
                      <a:pt x="141" y="147"/>
                    </a:lnTo>
                    <a:lnTo>
                      <a:pt x="138" y="147"/>
                    </a:lnTo>
                    <a:lnTo>
                      <a:pt x="135" y="147"/>
                    </a:lnTo>
                    <a:lnTo>
                      <a:pt x="131" y="147"/>
                    </a:lnTo>
                    <a:lnTo>
                      <a:pt x="128" y="147"/>
                    </a:lnTo>
                    <a:lnTo>
                      <a:pt x="125" y="147"/>
                    </a:lnTo>
                    <a:lnTo>
                      <a:pt x="121" y="147"/>
                    </a:lnTo>
                    <a:lnTo>
                      <a:pt x="118" y="147"/>
                    </a:lnTo>
                    <a:lnTo>
                      <a:pt x="115" y="147"/>
                    </a:lnTo>
                    <a:lnTo>
                      <a:pt x="111" y="147"/>
                    </a:lnTo>
                    <a:lnTo>
                      <a:pt x="108" y="147"/>
                    </a:lnTo>
                    <a:lnTo>
                      <a:pt x="105" y="147"/>
                    </a:lnTo>
                    <a:lnTo>
                      <a:pt x="101" y="147"/>
                    </a:lnTo>
                    <a:lnTo>
                      <a:pt x="98" y="147"/>
                    </a:lnTo>
                    <a:lnTo>
                      <a:pt x="95" y="147"/>
                    </a:lnTo>
                    <a:lnTo>
                      <a:pt x="91" y="147"/>
                    </a:lnTo>
                    <a:lnTo>
                      <a:pt x="89" y="147"/>
                    </a:lnTo>
                    <a:lnTo>
                      <a:pt x="86" y="147"/>
                    </a:lnTo>
                    <a:lnTo>
                      <a:pt x="82" y="147"/>
                    </a:lnTo>
                    <a:lnTo>
                      <a:pt x="79" y="147"/>
                    </a:lnTo>
                    <a:lnTo>
                      <a:pt x="76" y="147"/>
                    </a:lnTo>
                    <a:lnTo>
                      <a:pt x="72" y="147"/>
                    </a:lnTo>
                    <a:lnTo>
                      <a:pt x="69" y="147"/>
                    </a:lnTo>
                    <a:lnTo>
                      <a:pt x="66" y="147"/>
                    </a:lnTo>
                    <a:lnTo>
                      <a:pt x="62" y="147"/>
                    </a:lnTo>
                    <a:lnTo>
                      <a:pt x="59" y="147"/>
                    </a:lnTo>
                    <a:lnTo>
                      <a:pt x="56" y="147"/>
                    </a:lnTo>
                    <a:lnTo>
                      <a:pt x="52" y="147"/>
                    </a:lnTo>
                    <a:lnTo>
                      <a:pt x="49" y="147"/>
                    </a:lnTo>
                    <a:lnTo>
                      <a:pt x="46" y="147"/>
                    </a:lnTo>
                    <a:lnTo>
                      <a:pt x="42" y="147"/>
                    </a:lnTo>
                    <a:lnTo>
                      <a:pt x="39" y="147"/>
                    </a:lnTo>
                    <a:lnTo>
                      <a:pt x="36" y="147"/>
                    </a:lnTo>
                    <a:lnTo>
                      <a:pt x="32" y="147"/>
                    </a:lnTo>
                    <a:lnTo>
                      <a:pt x="29" y="147"/>
                    </a:lnTo>
                    <a:lnTo>
                      <a:pt x="27" y="147"/>
                    </a:lnTo>
                    <a:lnTo>
                      <a:pt x="23" y="147"/>
                    </a:lnTo>
                    <a:lnTo>
                      <a:pt x="20" y="147"/>
                    </a:lnTo>
                    <a:lnTo>
                      <a:pt x="17" y="147"/>
                    </a:lnTo>
                    <a:lnTo>
                      <a:pt x="13" y="147"/>
                    </a:lnTo>
                    <a:lnTo>
                      <a:pt x="10" y="147"/>
                    </a:lnTo>
                    <a:lnTo>
                      <a:pt x="7" y="147"/>
                    </a:lnTo>
                    <a:lnTo>
                      <a:pt x="3" y="147"/>
                    </a:lnTo>
                    <a:lnTo>
                      <a:pt x="0" y="147"/>
                    </a:lnTo>
                  </a:path>
                </a:pathLst>
              </a:custGeom>
              <a:solidFill>
                <a:srgbClr val="CECECE"/>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6" name="Rectangle 10"/>
              <p:cNvSpPr>
                <a:spLocks noChangeArrowheads="1"/>
              </p:cNvSpPr>
              <p:nvPr/>
            </p:nvSpPr>
            <p:spPr bwMode="auto">
              <a:xfrm flipH="1">
                <a:off x="794" y="2281"/>
                <a:ext cx="1406"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latin typeface="+mj-lt"/>
                    <a:cs typeface="+mn-cs"/>
                  </a:rPr>
                  <a:t>Non Rejection Region</a:t>
                </a:r>
              </a:p>
            </p:txBody>
          </p:sp>
          <p:sp>
            <p:nvSpPr>
              <p:cNvPr id="17" name="Rectangle 11"/>
              <p:cNvSpPr>
                <a:spLocks noChangeArrowheads="1"/>
              </p:cNvSpPr>
              <p:nvPr/>
            </p:nvSpPr>
            <p:spPr bwMode="auto">
              <a:xfrm flipH="1">
                <a:off x="1010" y="2834"/>
                <a:ext cx="897"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latin typeface="+mj-lt"/>
                    <a:cs typeface="+mn-cs"/>
                  </a:rPr>
                  <a:t>Critical Value</a:t>
                </a:r>
              </a:p>
            </p:txBody>
          </p:sp>
          <p:sp>
            <p:nvSpPr>
              <p:cNvPr id="18" name="Rectangle 12"/>
              <p:cNvSpPr>
                <a:spLocks noChangeArrowheads="1"/>
              </p:cNvSpPr>
              <p:nvPr/>
            </p:nvSpPr>
            <p:spPr bwMode="auto">
              <a:xfrm>
                <a:off x="533" y="1504"/>
                <a:ext cx="705" cy="406"/>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i="0" dirty="0">
                    <a:latin typeface="+mj-lt"/>
                    <a:cs typeface="+mn-cs"/>
                  </a:rPr>
                  <a:t>Rejection</a:t>
                </a:r>
              </a:p>
              <a:p>
                <a:pPr eaLnBrk="0" hangingPunct="0">
                  <a:defRPr/>
                </a:pPr>
                <a:r>
                  <a:rPr lang="en-US" sz="1800" b="1" i="0" dirty="0">
                    <a:latin typeface="+mj-lt"/>
                    <a:cs typeface="+mn-cs"/>
                  </a:rPr>
                  <a:t> Region</a:t>
                </a:r>
              </a:p>
            </p:txBody>
          </p:sp>
          <p:sp>
            <p:nvSpPr>
              <p:cNvPr id="19" name="Freeform 13"/>
              <p:cNvSpPr>
                <a:spLocks/>
              </p:cNvSpPr>
              <p:nvPr/>
            </p:nvSpPr>
            <p:spPr bwMode="auto">
              <a:xfrm>
                <a:off x="306" y="2500"/>
                <a:ext cx="391" cy="56"/>
              </a:xfrm>
              <a:custGeom>
                <a:avLst/>
                <a:gdLst>
                  <a:gd name="T0" fmla="*/ 378 w 391"/>
                  <a:gd name="T1" fmla="*/ 55 h 56"/>
                  <a:gd name="T2" fmla="*/ 365 w 391"/>
                  <a:gd name="T3" fmla="*/ 55 h 56"/>
                  <a:gd name="T4" fmla="*/ 351 w 391"/>
                  <a:gd name="T5" fmla="*/ 55 h 56"/>
                  <a:gd name="T6" fmla="*/ 337 w 391"/>
                  <a:gd name="T7" fmla="*/ 55 h 56"/>
                  <a:gd name="T8" fmla="*/ 324 w 391"/>
                  <a:gd name="T9" fmla="*/ 55 h 56"/>
                  <a:gd name="T10" fmla="*/ 310 w 391"/>
                  <a:gd name="T11" fmla="*/ 55 h 56"/>
                  <a:gd name="T12" fmla="*/ 297 w 391"/>
                  <a:gd name="T13" fmla="*/ 55 h 56"/>
                  <a:gd name="T14" fmla="*/ 283 w 391"/>
                  <a:gd name="T15" fmla="*/ 55 h 56"/>
                  <a:gd name="T16" fmla="*/ 269 w 391"/>
                  <a:gd name="T17" fmla="*/ 55 h 56"/>
                  <a:gd name="T18" fmla="*/ 256 w 391"/>
                  <a:gd name="T19" fmla="*/ 55 h 56"/>
                  <a:gd name="T20" fmla="*/ 242 w 391"/>
                  <a:gd name="T21" fmla="*/ 55 h 56"/>
                  <a:gd name="T22" fmla="*/ 228 w 391"/>
                  <a:gd name="T23" fmla="*/ 55 h 56"/>
                  <a:gd name="T24" fmla="*/ 215 w 391"/>
                  <a:gd name="T25" fmla="*/ 55 h 56"/>
                  <a:gd name="T26" fmla="*/ 201 w 391"/>
                  <a:gd name="T27" fmla="*/ 55 h 56"/>
                  <a:gd name="T28" fmla="*/ 187 w 391"/>
                  <a:gd name="T29" fmla="*/ 0 h 56"/>
                  <a:gd name="T30" fmla="*/ 173 w 391"/>
                  <a:gd name="T31" fmla="*/ 8 h 56"/>
                  <a:gd name="T32" fmla="*/ 160 w 391"/>
                  <a:gd name="T33" fmla="*/ 14 h 56"/>
                  <a:gd name="T34" fmla="*/ 146 w 391"/>
                  <a:gd name="T35" fmla="*/ 20 h 56"/>
                  <a:gd name="T36" fmla="*/ 132 w 391"/>
                  <a:gd name="T37" fmla="*/ 25 h 56"/>
                  <a:gd name="T38" fmla="*/ 119 w 391"/>
                  <a:gd name="T39" fmla="*/ 30 h 56"/>
                  <a:gd name="T40" fmla="*/ 105 w 391"/>
                  <a:gd name="T41" fmla="*/ 34 h 56"/>
                  <a:gd name="T42" fmla="*/ 92 w 391"/>
                  <a:gd name="T43" fmla="*/ 37 h 56"/>
                  <a:gd name="T44" fmla="*/ 78 w 391"/>
                  <a:gd name="T45" fmla="*/ 40 h 56"/>
                  <a:gd name="T46" fmla="*/ 64 w 391"/>
                  <a:gd name="T47" fmla="*/ 42 h 56"/>
                  <a:gd name="T48" fmla="*/ 51 w 391"/>
                  <a:gd name="T49" fmla="*/ 45 h 56"/>
                  <a:gd name="T50" fmla="*/ 37 w 391"/>
                  <a:gd name="T51" fmla="*/ 47 h 56"/>
                  <a:gd name="T52" fmla="*/ 24 w 391"/>
                  <a:gd name="T53" fmla="*/ 48 h 56"/>
                  <a:gd name="T54" fmla="*/ 10 w 391"/>
                  <a:gd name="T55" fmla="*/ 50 h 56"/>
                  <a:gd name="T56" fmla="*/ 2 w 391"/>
                  <a:gd name="T57" fmla="*/ 55 h 56"/>
                  <a:gd name="T58" fmla="*/ 16 w 391"/>
                  <a:gd name="T59" fmla="*/ 55 h 56"/>
                  <a:gd name="T60" fmla="*/ 30 w 391"/>
                  <a:gd name="T61" fmla="*/ 55 h 56"/>
                  <a:gd name="T62" fmla="*/ 43 w 391"/>
                  <a:gd name="T63" fmla="*/ 55 h 56"/>
                  <a:gd name="T64" fmla="*/ 57 w 391"/>
                  <a:gd name="T65" fmla="*/ 55 h 56"/>
                  <a:gd name="T66" fmla="*/ 70 w 391"/>
                  <a:gd name="T67" fmla="*/ 55 h 56"/>
                  <a:gd name="T68" fmla="*/ 84 w 391"/>
                  <a:gd name="T69" fmla="*/ 55 h 56"/>
                  <a:gd name="T70" fmla="*/ 97 w 391"/>
                  <a:gd name="T71" fmla="*/ 55 h 56"/>
                  <a:gd name="T72" fmla="*/ 111 w 391"/>
                  <a:gd name="T73" fmla="*/ 55 h 56"/>
                  <a:gd name="T74" fmla="*/ 125 w 391"/>
                  <a:gd name="T75" fmla="*/ 55 h 56"/>
                  <a:gd name="T76" fmla="*/ 138 w 391"/>
                  <a:gd name="T77" fmla="*/ 55 h 56"/>
                  <a:gd name="T78" fmla="*/ 152 w 391"/>
                  <a:gd name="T79" fmla="*/ 55 h 56"/>
                  <a:gd name="T80" fmla="*/ 166 w 391"/>
                  <a:gd name="T81" fmla="*/ 55 h 56"/>
                  <a:gd name="T82" fmla="*/ 179 w 391"/>
                  <a:gd name="T83" fmla="*/ 55 h 56"/>
                  <a:gd name="T84" fmla="*/ 193 w 391"/>
                  <a:gd name="T85" fmla="*/ 55 h 56"/>
                  <a:gd name="T86" fmla="*/ 207 w 391"/>
                  <a:gd name="T87" fmla="*/ 55 h 56"/>
                  <a:gd name="T88" fmla="*/ 220 w 391"/>
                  <a:gd name="T89" fmla="*/ 55 h 56"/>
                  <a:gd name="T90" fmla="*/ 234 w 391"/>
                  <a:gd name="T91" fmla="*/ 55 h 56"/>
                  <a:gd name="T92" fmla="*/ 248 w 391"/>
                  <a:gd name="T93" fmla="*/ 55 h 56"/>
                  <a:gd name="T94" fmla="*/ 261 w 391"/>
                  <a:gd name="T95" fmla="*/ 55 h 56"/>
                  <a:gd name="T96" fmla="*/ 275 w 391"/>
                  <a:gd name="T97" fmla="*/ 55 h 56"/>
                  <a:gd name="T98" fmla="*/ 289 w 391"/>
                  <a:gd name="T99" fmla="*/ 55 h 56"/>
                  <a:gd name="T100" fmla="*/ 303 w 391"/>
                  <a:gd name="T101" fmla="*/ 55 h 56"/>
                  <a:gd name="T102" fmla="*/ 316 w 391"/>
                  <a:gd name="T103" fmla="*/ 55 h 56"/>
                  <a:gd name="T104" fmla="*/ 330 w 391"/>
                  <a:gd name="T105" fmla="*/ 55 h 56"/>
                  <a:gd name="T106" fmla="*/ 343 w 391"/>
                  <a:gd name="T107" fmla="*/ 55 h 56"/>
                  <a:gd name="T108" fmla="*/ 357 w 391"/>
                  <a:gd name="T109" fmla="*/ 55 h 56"/>
                  <a:gd name="T110" fmla="*/ 371 w 391"/>
                  <a:gd name="T111" fmla="*/ 55 h 56"/>
                  <a:gd name="T112" fmla="*/ 384 w 391"/>
                  <a:gd name="T113" fmla="*/ 55 h 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91"/>
                  <a:gd name="T172" fmla="*/ 0 h 56"/>
                  <a:gd name="T173" fmla="*/ 391 w 391"/>
                  <a:gd name="T174" fmla="*/ 56 h 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91" h="56">
                    <a:moveTo>
                      <a:pt x="390" y="55"/>
                    </a:moveTo>
                    <a:lnTo>
                      <a:pt x="388" y="55"/>
                    </a:lnTo>
                    <a:lnTo>
                      <a:pt x="386" y="55"/>
                    </a:lnTo>
                    <a:lnTo>
                      <a:pt x="384" y="55"/>
                    </a:lnTo>
                    <a:lnTo>
                      <a:pt x="382" y="55"/>
                    </a:lnTo>
                    <a:lnTo>
                      <a:pt x="380" y="55"/>
                    </a:lnTo>
                    <a:lnTo>
                      <a:pt x="378" y="55"/>
                    </a:lnTo>
                    <a:lnTo>
                      <a:pt x="376" y="55"/>
                    </a:lnTo>
                    <a:lnTo>
                      <a:pt x="374" y="55"/>
                    </a:lnTo>
                    <a:lnTo>
                      <a:pt x="373" y="55"/>
                    </a:lnTo>
                    <a:lnTo>
                      <a:pt x="371" y="55"/>
                    </a:lnTo>
                    <a:lnTo>
                      <a:pt x="369" y="55"/>
                    </a:lnTo>
                    <a:lnTo>
                      <a:pt x="367" y="55"/>
                    </a:lnTo>
                    <a:lnTo>
                      <a:pt x="365" y="55"/>
                    </a:lnTo>
                    <a:lnTo>
                      <a:pt x="363" y="55"/>
                    </a:lnTo>
                    <a:lnTo>
                      <a:pt x="361" y="55"/>
                    </a:lnTo>
                    <a:lnTo>
                      <a:pt x="359" y="55"/>
                    </a:lnTo>
                    <a:lnTo>
                      <a:pt x="357" y="55"/>
                    </a:lnTo>
                    <a:lnTo>
                      <a:pt x="355" y="55"/>
                    </a:lnTo>
                    <a:lnTo>
                      <a:pt x="353" y="55"/>
                    </a:lnTo>
                    <a:lnTo>
                      <a:pt x="351" y="55"/>
                    </a:lnTo>
                    <a:lnTo>
                      <a:pt x="349" y="55"/>
                    </a:lnTo>
                    <a:lnTo>
                      <a:pt x="347" y="55"/>
                    </a:lnTo>
                    <a:lnTo>
                      <a:pt x="345" y="55"/>
                    </a:lnTo>
                    <a:lnTo>
                      <a:pt x="343" y="55"/>
                    </a:lnTo>
                    <a:lnTo>
                      <a:pt x="341" y="55"/>
                    </a:lnTo>
                    <a:lnTo>
                      <a:pt x="339" y="55"/>
                    </a:lnTo>
                    <a:lnTo>
                      <a:pt x="337" y="55"/>
                    </a:lnTo>
                    <a:lnTo>
                      <a:pt x="336" y="55"/>
                    </a:lnTo>
                    <a:lnTo>
                      <a:pt x="334" y="55"/>
                    </a:lnTo>
                    <a:lnTo>
                      <a:pt x="332" y="55"/>
                    </a:lnTo>
                    <a:lnTo>
                      <a:pt x="330" y="55"/>
                    </a:lnTo>
                    <a:lnTo>
                      <a:pt x="328" y="55"/>
                    </a:lnTo>
                    <a:lnTo>
                      <a:pt x="326" y="55"/>
                    </a:lnTo>
                    <a:lnTo>
                      <a:pt x="324" y="55"/>
                    </a:lnTo>
                    <a:lnTo>
                      <a:pt x="322" y="55"/>
                    </a:lnTo>
                    <a:lnTo>
                      <a:pt x="320" y="55"/>
                    </a:lnTo>
                    <a:lnTo>
                      <a:pt x="318" y="55"/>
                    </a:lnTo>
                    <a:lnTo>
                      <a:pt x="316" y="55"/>
                    </a:lnTo>
                    <a:lnTo>
                      <a:pt x="314" y="55"/>
                    </a:lnTo>
                    <a:lnTo>
                      <a:pt x="312" y="55"/>
                    </a:lnTo>
                    <a:lnTo>
                      <a:pt x="310" y="55"/>
                    </a:lnTo>
                    <a:lnTo>
                      <a:pt x="308" y="55"/>
                    </a:lnTo>
                    <a:lnTo>
                      <a:pt x="306" y="55"/>
                    </a:lnTo>
                    <a:lnTo>
                      <a:pt x="304" y="55"/>
                    </a:lnTo>
                    <a:lnTo>
                      <a:pt x="303" y="55"/>
                    </a:lnTo>
                    <a:lnTo>
                      <a:pt x="301" y="55"/>
                    </a:lnTo>
                    <a:lnTo>
                      <a:pt x="299" y="55"/>
                    </a:lnTo>
                    <a:lnTo>
                      <a:pt x="297" y="55"/>
                    </a:lnTo>
                    <a:lnTo>
                      <a:pt x="295" y="55"/>
                    </a:lnTo>
                    <a:lnTo>
                      <a:pt x="293" y="55"/>
                    </a:lnTo>
                    <a:lnTo>
                      <a:pt x="291" y="55"/>
                    </a:lnTo>
                    <a:lnTo>
                      <a:pt x="289" y="55"/>
                    </a:lnTo>
                    <a:lnTo>
                      <a:pt x="287" y="55"/>
                    </a:lnTo>
                    <a:lnTo>
                      <a:pt x="285" y="55"/>
                    </a:lnTo>
                    <a:lnTo>
                      <a:pt x="283" y="55"/>
                    </a:lnTo>
                    <a:lnTo>
                      <a:pt x="281" y="55"/>
                    </a:lnTo>
                    <a:lnTo>
                      <a:pt x="279" y="55"/>
                    </a:lnTo>
                    <a:lnTo>
                      <a:pt x="277" y="55"/>
                    </a:lnTo>
                    <a:lnTo>
                      <a:pt x="275" y="55"/>
                    </a:lnTo>
                    <a:lnTo>
                      <a:pt x="273" y="55"/>
                    </a:lnTo>
                    <a:lnTo>
                      <a:pt x="271" y="55"/>
                    </a:lnTo>
                    <a:lnTo>
                      <a:pt x="269" y="55"/>
                    </a:lnTo>
                    <a:lnTo>
                      <a:pt x="267" y="55"/>
                    </a:lnTo>
                    <a:lnTo>
                      <a:pt x="265" y="55"/>
                    </a:lnTo>
                    <a:lnTo>
                      <a:pt x="263" y="55"/>
                    </a:lnTo>
                    <a:lnTo>
                      <a:pt x="261" y="55"/>
                    </a:lnTo>
                    <a:lnTo>
                      <a:pt x="260" y="55"/>
                    </a:lnTo>
                    <a:lnTo>
                      <a:pt x="258" y="55"/>
                    </a:lnTo>
                    <a:lnTo>
                      <a:pt x="256" y="55"/>
                    </a:lnTo>
                    <a:lnTo>
                      <a:pt x="254" y="55"/>
                    </a:lnTo>
                    <a:lnTo>
                      <a:pt x="252" y="55"/>
                    </a:lnTo>
                    <a:lnTo>
                      <a:pt x="250" y="55"/>
                    </a:lnTo>
                    <a:lnTo>
                      <a:pt x="248" y="55"/>
                    </a:lnTo>
                    <a:lnTo>
                      <a:pt x="246" y="55"/>
                    </a:lnTo>
                    <a:lnTo>
                      <a:pt x="244" y="55"/>
                    </a:lnTo>
                    <a:lnTo>
                      <a:pt x="242" y="55"/>
                    </a:lnTo>
                    <a:lnTo>
                      <a:pt x="240" y="55"/>
                    </a:lnTo>
                    <a:lnTo>
                      <a:pt x="238" y="55"/>
                    </a:lnTo>
                    <a:lnTo>
                      <a:pt x="236" y="55"/>
                    </a:lnTo>
                    <a:lnTo>
                      <a:pt x="234" y="55"/>
                    </a:lnTo>
                    <a:lnTo>
                      <a:pt x="232" y="55"/>
                    </a:lnTo>
                    <a:lnTo>
                      <a:pt x="230" y="55"/>
                    </a:lnTo>
                    <a:lnTo>
                      <a:pt x="228" y="55"/>
                    </a:lnTo>
                    <a:lnTo>
                      <a:pt x="226" y="55"/>
                    </a:lnTo>
                    <a:lnTo>
                      <a:pt x="224" y="55"/>
                    </a:lnTo>
                    <a:lnTo>
                      <a:pt x="222" y="55"/>
                    </a:lnTo>
                    <a:lnTo>
                      <a:pt x="220" y="55"/>
                    </a:lnTo>
                    <a:lnTo>
                      <a:pt x="218" y="55"/>
                    </a:lnTo>
                    <a:lnTo>
                      <a:pt x="217" y="55"/>
                    </a:lnTo>
                    <a:lnTo>
                      <a:pt x="215" y="55"/>
                    </a:lnTo>
                    <a:lnTo>
                      <a:pt x="213" y="55"/>
                    </a:lnTo>
                    <a:lnTo>
                      <a:pt x="211" y="55"/>
                    </a:lnTo>
                    <a:lnTo>
                      <a:pt x="209" y="55"/>
                    </a:lnTo>
                    <a:lnTo>
                      <a:pt x="207" y="55"/>
                    </a:lnTo>
                    <a:lnTo>
                      <a:pt x="205" y="55"/>
                    </a:lnTo>
                    <a:lnTo>
                      <a:pt x="203" y="55"/>
                    </a:lnTo>
                    <a:lnTo>
                      <a:pt x="201" y="55"/>
                    </a:lnTo>
                    <a:lnTo>
                      <a:pt x="199" y="55"/>
                    </a:lnTo>
                    <a:lnTo>
                      <a:pt x="197" y="55"/>
                    </a:lnTo>
                    <a:lnTo>
                      <a:pt x="195" y="55"/>
                    </a:lnTo>
                    <a:lnTo>
                      <a:pt x="193" y="55"/>
                    </a:lnTo>
                    <a:lnTo>
                      <a:pt x="191" y="55"/>
                    </a:lnTo>
                    <a:lnTo>
                      <a:pt x="189" y="55"/>
                    </a:lnTo>
                    <a:lnTo>
                      <a:pt x="187" y="0"/>
                    </a:lnTo>
                    <a:lnTo>
                      <a:pt x="185" y="1"/>
                    </a:lnTo>
                    <a:lnTo>
                      <a:pt x="183" y="2"/>
                    </a:lnTo>
                    <a:lnTo>
                      <a:pt x="181" y="3"/>
                    </a:lnTo>
                    <a:lnTo>
                      <a:pt x="179" y="5"/>
                    </a:lnTo>
                    <a:lnTo>
                      <a:pt x="177" y="5"/>
                    </a:lnTo>
                    <a:lnTo>
                      <a:pt x="175" y="6"/>
                    </a:lnTo>
                    <a:lnTo>
                      <a:pt x="173" y="8"/>
                    </a:lnTo>
                    <a:lnTo>
                      <a:pt x="172" y="8"/>
                    </a:lnTo>
                    <a:lnTo>
                      <a:pt x="170" y="10"/>
                    </a:lnTo>
                    <a:lnTo>
                      <a:pt x="168" y="10"/>
                    </a:lnTo>
                    <a:lnTo>
                      <a:pt x="166" y="11"/>
                    </a:lnTo>
                    <a:lnTo>
                      <a:pt x="164" y="12"/>
                    </a:lnTo>
                    <a:lnTo>
                      <a:pt x="162" y="13"/>
                    </a:lnTo>
                    <a:lnTo>
                      <a:pt x="160" y="14"/>
                    </a:lnTo>
                    <a:lnTo>
                      <a:pt x="158" y="15"/>
                    </a:lnTo>
                    <a:lnTo>
                      <a:pt x="156" y="16"/>
                    </a:lnTo>
                    <a:lnTo>
                      <a:pt x="154" y="17"/>
                    </a:lnTo>
                    <a:lnTo>
                      <a:pt x="152" y="18"/>
                    </a:lnTo>
                    <a:lnTo>
                      <a:pt x="150" y="18"/>
                    </a:lnTo>
                    <a:lnTo>
                      <a:pt x="148" y="19"/>
                    </a:lnTo>
                    <a:lnTo>
                      <a:pt x="146" y="20"/>
                    </a:lnTo>
                    <a:lnTo>
                      <a:pt x="144" y="21"/>
                    </a:lnTo>
                    <a:lnTo>
                      <a:pt x="142" y="21"/>
                    </a:lnTo>
                    <a:lnTo>
                      <a:pt x="140" y="23"/>
                    </a:lnTo>
                    <a:lnTo>
                      <a:pt x="138" y="23"/>
                    </a:lnTo>
                    <a:lnTo>
                      <a:pt x="136" y="24"/>
                    </a:lnTo>
                    <a:lnTo>
                      <a:pt x="134" y="24"/>
                    </a:lnTo>
                    <a:lnTo>
                      <a:pt x="132" y="25"/>
                    </a:lnTo>
                    <a:lnTo>
                      <a:pt x="131" y="26"/>
                    </a:lnTo>
                    <a:lnTo>
                      <a:pt x="129" y="27"/>
                    </a:lnTo>
                    <a:lnTo>
                      <a:pt x="127" y="27"/>
                    </a:lnTo>
                    <a:lnTo>
                      <a:pt x="125" y="28"/>
                    </a:lnTo>
                    <a:lnTo>
                      <a:pt x="123" y="29"/>
                    </a:lnTo>
                    <a:lnTo>
                      <a:pt x="121" y="29"/>
                    </a:lnTo>
                    <a:lnTo>
                      <a:pt x="119" y="30"/>
                    </a:lnTo>
                    <a:lnTo>
                      <a:pt x="117" y="31"/>
                    </a:lnTo>
                    <a:lnTo>
                      <a:pt x="115" y="31"/>
                    </a:lnTo>
                    <a:lnTo>
                      <a:pt x="113" y="32"/>
                    </a:lnTo>
                    <a:lnTo>
                      <a:pt x="111" y="32"/>
                    </a:lnTo>
                    <a:lnTo>
                      <a:pt x="109" y="33"/>
                    </a:lnTo>
                    <a:lnTo>
                      <a:pt x="107" y="33"/>
                    </a:lnTo>
                    <a:lnTo>
                      <a:pt x="105" y="34"/>
                    </a:lnTo>
                    <a:lnTo>
                      <a:pt x="103" y="34"/>
                    </a:lnTo>
                    <a:lnTo>
                      <a:pt x="101" y="35"/>
                    </a:lnTo>
                    <a:lnTo>
                      <a:pt x="99" y="36"/>
                    </a:lnTo>
                    <a:lnTo>
                      <a:pt x="97" y="36"/>
                    </a:lnTo>
                    <a:lnTo>
                      <a:pt x="95" y="36"/>
                    </a:lnTo>
                    <a:lnTo>
                      <a:pt x="94" y="37"/>
                    </a:lnTo>
                    <a:lnTo>
                      <a:pt x="92" y="37"/>
                    </a:lnTo>
                    <a:lnTo>
                      <a:pt x="90" y="37"/>
                    </a:lnTo>
                    <a:lnTo>
                      <a:pt x="88" y="38"/>
                    </a:lnTo>
                    <a:lnTo>
                      <a:pt x="86" y="39"/>
                    </a:lnTo>
                    <a:lnTo>
                      <a:pt x="84" y="39"/>
                    </a:lnTo>
                    <a:lnTo>
                      <a:pt x="82" y="39"/>
                    </a:lnTo>
                    <a:lnTo>
                      <a:pt x="80" y="40"/>
                    </a:lnTo>
                    <a:lnTo>
                      <a:pt x="78" y="40"/>
                    </a:lnTo>
                    <a:lnTo>
                      <a:pt x="76" y="40"/>
                    </a:lnTo>
                    <a:lnTo>
                      <a:pt x="74" y="41"/>
                    </a:lnTo>
                    <a:lnTo>
                      <a:pt x="72" y="41"/>
                    </a:lnTo>
                    <a:lnTo>
                      <a:pt x="70" y="42"/>
                    </a:lnTo>
                    <a:lnTo>
                      <a:pt x="68" y="42"/>
                    </a:lnTo>
                    <a:lnTo>
                      <a:pt x="66" y="42"/>
                    </a:lnTo>
                    <a:lnTo>
                      <a:pt x="64" y="42"/>
                    </a:lnTo>
                    <a:lnTo>
                      <a:pt x="63" y="43"/>
                    </a:lnTo>
                    <a:lnTo>
                      <a:pt x="61" y="43"/>
                    </a:lnTo>
                    <a:lnTo>
                      <a:pt x="59" y="44"/>
                    </a:lnTo>
                    <a:lnTo>
                      <a:pt x="57" y="44"/>
                    </a:lnTo>
                    <a:lnTo>
                      <a:pt x="55" y="44"/>
                    </a:lnTo>
                    <a:lnTo>
                      <a:pt x="53" y="45"/>
                    </a:lnTo>
                    <a:lnTo>
                      <a:pt x="51" y="45"/>
                    </a:lnTo>
                    <a:lnTo>
                      <a:pt x="49" y="45"/>
                    </a:lnTo>
                    <a:lnTo>
                      <a:pt x="47" y="45"/>
                    </a:lnTo>
                    <a:lnTo>
                      <a:pt x="45" y="45"/>
                    </a:lnTo>
                    <a:lnTo>
                      <a:pt x="43" y="46"/>
                    </a:lnTo>
                    <a:lnTo>
                      <a:pt x="41" y="46"/>
                    </a:lnTo>
                    <a:lnTo>
                      <a:pt x="39" y="46"/>
                    </a:lnTo>
                    <a:lnTo>
                      <a:pt x="37" y="47"/>
                    </a:lnTo>
                    <a:lnTo>
                      <a:pt x="35" y="47"/>
                    </a:lnTo>
                    <a:lnTo>
                      <a:pt x="33" y="47"/>
                    </a:lnTo>
                    <a:lnTo>
                      <a:pt x="31" y="47"/>
                    </a:lnTo>
                    <a:lnTo>
                      <a:pt x="30" y="47"/>
                    </a:lnTo>
                    <a:lnTo>
                      <a:pt x="28" y="48"/>
                    </a:lnTo>
                    <a:lnTo>
                      <a:pt x="26" y="48"/>
                    </a:lnTo>
                    <a:lnTo>
                      <a:pt x="24" y="48"/>
                    </a:lnTo>
                    <a:lnTo>
                      <a:pt x="22" y="49"/>
                    </a:lnTo>
                    <a:lnTo>
                      <a:pt x="20" y="49"/>
                    </a:lnTo>
                    <a:lnTo>
                      <a:pt x="18" y="49"/>
                    </a:lnTo>
                    <a:lnTo>
                      <a:pt x="16" y="49"/>
                    </a:lnTo>
                    <a:lnTo>
                      <a:pt x="14" y="49"/>
                    </a:lnTo>
                    <a:lnTo>
                      <a:pt x="12" y="49"/>
                    </a:lnTo>
                    <a:lnTo>
                      <a:pt x="10" y="50"/>
                    </a:lnTo>
                    <a:lnTo>
                      <a:pt x="8" y="50"/>
                    </a:lnTo>
                    <a:lnTo>
                      <a:pt x="6" y="50"/>
                    </a:lnTo>
                    <a:lnTo>
                      <a:pt x="4" y="50"/>
                    </a:lnTo>
                    <a:lnTo>
                      <a:pt x="2" y="50"/>
                    </a:lnTo>
                    <a:lnTo>
                      <a:pt x="0" y="50"/>
                    </a:lnTo>
                    <a:lnTo>
                      <a:pt x="0" y="55"/>
                    </a:lnTo>
                    <a:lnTo>
                      <a:pt x="2" y="55"/>
                    </a:lnTo>
                    <a:lnTo>
                      <a:pt x="4" y="55"/>
                    </a:lnTo>
                    <a:lnTo>
                      <a:pt x="6" y="55"/>
                    </a:lnTo>
                    <a:lnTo>
                      <a:pt x="8" y="55"/>
                    </a:lnTo>
                    <a:lnTo>
                      <a:pt x="10" y="55"/>
                    </a:lnTo>
                    <a:lnTo>
                      <a:pt x="12" y="55"/>
                    </a:lnTo>
                    <a:lnTo>
                      <a:pt x="14" y="55"/>
                    </a:lnTo>
                    <a:lnTo>
                      <a:pt x="16" y="55"/>
                    </a:lnTo>
                    <a:lnTo>
                      <a:pt x="18" y="55"/>
                    </a:lnTo>
                    <a:lnTo>
                      <a:pt x="20" y="55"/>
                    </a:lnTo>
                    <a:lnTo>
                      <a:pt x="22" y="55"/>
                    </a:lnTo>
                    <a:lnTo>
                      <a:pt x="24" y="55"/>
                    </a:lnTo>
                    <a:lnTo>
                      <a:pt x="26" y="55"/>
                    </a:lnTo>
                    <a:lnTo>
                      <a:pt x="28" y="55"/>
                    </a:lnTo>
                    <a:lnTo>
                      <a:pt x="30" y="55"/>
                    </a:lnTo>
                    <a:lnTo>
                      <a:pt x="31" y="55"/>
                    </a:lnTo>
                    <a:lnTo>
                      <a:pt x="33" y="55"/>
                    </a:lnTo>
                    <a:lnTo>
                      <a:pt x="35" y="55"/>
                    </a:lnTo>
                    <a:lnTo>
                      <a:pt x="37" y="55"/>
                    </a:lnTo>
                    <a:lnTo>
                      <a:pt x="39" y="55"/>
                    </a:lnTo>
                    <a:lnTo>
                      <a:pt x="41" y="55"/>
                    </a:lnTo>
                    <a:lnTo>
                      <a:pt x="43" y="55"/>
                    </a:lnTo>
                    <a:lnTo>
                      <a:pt x="45" y="55"/>
                    </a:lnTo>
                    <a:lnTo>
                      <a:pt x="47" y="55"/>
                    </a:lnTo>
                    <a:lnTo>
                      <a:pt x="49" y="55"/>
                    </a:lnTo>
                    <a:lnTo>
                      <a:pt x="51" y="55"/>
                    </a:lnTo>
                    <a:lnTo>
                      <a:pt x="53" y="55"/>
                    </a:lnTo>
                    <a:lnTo>
                      <a:pt x="55" y="55"/>
                    </a:lnTo>
                    <a:lnTo>
                      <a:pt x="57" y="55"/>
                    </a:lnTo>
                    <a:lnTo>
                      <a:pt x="59" y="55"/>
                    </a:lnTo>
                    <a:lnTo>
                      <a:pt x="61" y="55"/>
                    </a:lnTo>
                    <a:lnTo>
                      <a:pt x="63" y="55"/>
                    </a:lnTo>
                    <a:lnTo>
                      <a:pt x="64" y="55"/>
                    </a:lnTo>
                    <a:lnTo>
                      <a:pt x="66" y="55"/>
                    </a:lnTo>
                    <a:lnTo>
                      <a:pt x="68" y="55"/>
                    </a:lnTo>
                    <a:lnTo>
                      <a:pt x="70" y="55"/>
                    </a:lnTo>
                    <a:lnTo>
                      <a:pt x="72" y="55"/>
                    </a:lnTo>
                    <a:lnTo>
                      <a:pt x="74" y="55"/>
                    </a:lnTo>
                    <a:lnTo>
                      <a:pt x="76" y="55"/>
                    </a:lnTo>
                    <a:lnTo>
                      <a:pt x="78" y="55"/>
                    </a:lnTo>
                    <a:lnTo>
                      <a:pt x="80" y="55"/>
                    </a:lnTo>
                    <a:lnTo>
                      <a:pt x="82" y="55"/>
                    </a:lnTo>
                    <a:lnTo>
                      <a:pt x="84" y="55"/>
                    </a:lnTo>
                    <a:lnTo>
                      <a:pt x="86" y="55"/>
                    </a:lnTo>
                    <a:lnTo>
                      <a:pt x="88" y="55"/>
                    </a:lnTo>
                    <a:lnTo>
                      <a:pt x="90" y="55"/>
                    </a:lnTo>
                    <a:lnTo>
                      <a:pt x="92" y="55"/>
                    </a:lnTo>
                    <a:lnTo>
                      <a:pt x="94" y="55"/>
                    </a:lnTo>
                    <a:lnTo>
                      <a:pt x="95" y="55"/>
                    </a:lnTo>
                    <a:lnTo>
                      <a:pt x="97" y="55"/>
                    </a:lnTo>
                    <a:lnTo>
                      <a:pt x="99" y="55"/>
                    </a:lnTo>
                    <a:lnTo>
                      <a:pt x="101" y="55"/>
                    </a:lnTo>
                    <a:lnTo>
                      <a:pt x="103" y="55"/>
                    </a:lnTo>
                    <a:lnTo>
                      <a:pt x="105" y="55"/>
                    </a:lnTo>
                    <a:lnTo>
                      <a:pt x="107" y="55"/>
                    </a:lnTo>
                    <a:lnTo>
                      <a:pt x="109" y="55"/>
                    </a:lnTo>
                    <a:lnTo>
                      <a:pt x="111" y="55"/>
                    </a:lnTo>
                    <a:lnTo>
                      <a:pt x="113" y="55"/>
                    </a:lnTo>
                    <a:lnTo>
                      <a:pt x="115" y="55"/>
                    </a:lnTo>
                    <a:lnTo>
                      <a:pt x="117" y="55"/>
                    </a:lnTo>
                    <a:lnTo>
                      <a:pt x="119" y="55"/>
                    </a:lnTo>
                    <a:lnTo>
                      <a:pt x="121" y="55"/>
                    </a:lnTo>
                    <a:lnTo>
                      <a:pt x="123" y="55"/>
                    </a:lnTo>
                    <a:lnTo>
                      <a:pt x="125" y="55"/>
                    </a:lnTo>
                    <a:lnTo>
                      <a:pt x="127" y="55"/>
                    </a:lnTo>
                    <a:lnTo>
                      <a:pt x="129" y="55"/>
                    </a:lnTo>
                    <a:lnTo>
                      <a:pt x="131" y="55"/>
                    </a:lnTo>
                    <a:lnTo>
                      <a:pt x="132" y="55"/>
                    </a:lnTo>
                    <a:lnTo>
                      <a:pt x="134" y="55"/>
                    </a:lnTo>
                    <a:lnTo>
                      <a:pt x="136" y="55"/>
                    </a:lnTo>
                    <a:lnTo>
                      <a:pt x="138" y="55"/>
                    </a:lnTo>
                    <a:lnTo>
                      <a:pt x="140" y="55"/>
                    </a:lnTo>
                    <a:lnTo>
                      <a:pt x="142" y="55"/>
                    </a:lnTo>
                    <a:lnTo>
                      <a:pt x="144" y="55"/>
                    </a:lnTo>
                    <a:lnTo>
                      <a:pt x="146" y="55"/>
                    </a:lnTo>
                    <a:lnTo>
                      <a:pt x="148" y="55"/>
                    </a:lnTo>
                    <a:lnTo>
                      <a:pt x="150" y="55"/>
                    </a:lnTo>
                    <a:lnTo>
                      <a:pt x="152" y="55"/>
                    </a:lnTo>
                    <a:lnTo>
                      <a:pt x="154" y="55"/>
                    </a:lnTo>
                    <a:lnTo>
                      <a:pt x="156" y="55"/>
                    </a:lnTo>
                    <a:lnTo>
                      <a:pt x="158" y="55"/>
                    </a:lnTo>
                    <a:lnTo>
                      <a:pt x="160" y="55"/>
                    </a:lnTo>
                    <a:lnTo>
                      <a:pt x="162" y="55"/>
                    </a:lnTo>
                    <a:lnTo>
                      <a:pt x="164" y="55"/>
                    </a:lnTo>
                    <a:lnTo>
                      <a:pt x="166" y="55"/>
                    </a:lnTo>
                    <a:lnTo>
                      <a:pt x="168" y="55"/>
                    </a:lnTo>
                    <a:lnTo>
                      <a:pt x="170" y="55"/>
                    </a:lnTo>
                    <a:lnTo>
                      <a:pt x="172" y="55"/>
                    </a:lnTo>
                    <a:lnTo>
                      <a:pt x="173" y="55"/>
                    </a:lnTo>
                    <a:lnTo>
                      <a:pt x="175" y="55"/>
                    </a:lnTo>
                    <a:lnTo>
                      <a:pt x="177" y="55"/>
                    </a:lnTo>
                    <a:lnTo>
                      <a:pt x="179" y="55"/>
                    </a:lnTo>
                    <a:lnTo>
                      <a:pt x="181" y="55"/>
                    </a:lnTo>
                    <a:lnTo>
                      <a:pt x="183" y="55"/>
                    </a:lnTo>
                    <a:lnTo>
                      <a:pt x="185" y="55"/>
                    </a:lnTo>
                    <a:lnTo>
                      <a:pt x="187" y="55"/>
                    </a:lnTo>
                    <a:lnTo>
                      <a:pt x="189" y="55"/>
                    </a:lnTo>
                    <a:lnTo>
                      <a:pt x="191" y="55"/>
                    </a:lnTo>
                    <a:lnTo>
                      <a:pt x="193" y="55"/>
                    </a:lnTo>
                    <a:lnTo>
                      <a:pt x="195" y="55"/>
                    </a:lnTo>
                    <a:lnTo>
                      <a:pt x="197" y="55"/>
                    </a:lnTo>
                    <a:lnTo>
                      <a:pt x="199" y="55"/>
                    </a:lnTo>
                    <a:lnTo>
                      <a:pt x="201" y="55"/>
                    </a:lnTo>
                    <a:lnTo>
                      <a:pt x="203" y="55"/>
                    </a:lnTo>
                    <a:lnTo>
                      <a:pt x="205" y="55"/>
                    </a:lnTo>
                    <a:lnTo>
                      <a:pt x="207" y="55"/>
                    </a:lnTo>
                    <a:lnTo>
                      <a:pt x="209" y="55"/>
                    </a:lnTo>
                    <a:lnTo>
                      <a:pt x="211" y="55"/>
                    </a:lnTo>
                    <a:lnTo>
                      <a:pt x="213" y="55"/>
                    </a:lnTo>
                    <a:lnTo>
                      <a:pt x="215" y="55"/>
                    </a:lnTo>
                    <a:lnTo>
                      <a:pt x="217" y="55"/>
                    </a:lnTo>
                    <a:lnTo>
                      <a:pt x="218" y="55"/>
                    </a:lnTo>
                    <a:lnTo>
                      <a:pt x="220" y="55"/>
                    </a:lnTo>
                    <a:lnTo>
                      <a:pt x="222" y="55"/>
                    </a:lnTo>
                    <a:lnTo>
                      <a:pt x="224" y="55"/>
                    </a:lnTo>
                    <a:lnTo>
                      <a:pt x="226" y="55"/>
                    </a:lnTo>
                    <a:lnTo>
                      <a:pt x="228" y="55"/>
                    </a:lnTo>
                    <a:lnTo>
                      <a:pt x="230" y="55"/>
                    </a:lnTo>
                    <a:lnTo>
                      <a:pt x="232" y="55"/>
                    </a:lnTo>
                    <a:lnTo>
                      <a:pt x="234" y="55"/>
                    </a:lnTo>
                    <a:lnTo>
                      <a:pt x="236" y="55"/>
                    </a:lnTo>
                    <a:lnTo>
                      <a:pt x="238" y="55"/>
                    </a:lnTo>
                    <a:lnTo>
                      <a:pt x="240" y="55"/>
                    </a:lnTo>
                    <a:lnTo>
                      <a:pt x="242" y="55"/>
                    </a:lnTo>
                    <a:lnTo>
                      <a:pt x="244" y="55"/>
                    </a:lnTo>
                    <a:lnTo>
                      <a:pt x="246" y="55"/>
                    </a:lnTo>
                    <a:lnTo>
                      <a:pt x="248" y="55"/>
                    </a:lnTo>
                    <a:lnTo>
                      <a:pt x="250" y="55"/>
                    </a:lnTo>
                    <a:lnTo>
                      <a:pt x="252" y="55"/>
                    </a:lnTo>
                    <a:lnTo>
                      <a:pt x="254" y="55"/>
                    </a:lnTo>
                    <a:lnTo>
                      <a:pt x="256" y="55"/>
                    </a:lnTo>
                    <a:lnTo>
                      <a:pt x="258" y="55"/>
                    </a:lnTo>
                    <a:lnTo>
                      <a:pt x="260" y="55"/>
                    </a:lnTo>
                    <a:lnTo>
                      <a:pt x="261" y="55"/>
                    </a:lnTo>
                    <a:lnTo>
                      <a:pt x="263" y="55"/>
                    </a:lnTo>
                    <a:lnTo>
                      <a:pt x="265" y="55"/>
                    </a:lnTo>
                    <a:lnTo>
                      <a:pt x="267" y="55"/>
                    </a:lnTo>
                    <a:lnTo>
                      <a:pt x="269" y="55"/>
                    </a:lnTo>
                    <a:lnTo>
                      <a:pt x="271" y="55"/>
                    </a:lnTo>
                    <a:lnTo>
                      <a:pt x="273" y="55"/>
                    </a:lnTo>
                    <a:lnTo>
                      <a:pt x="275" y="55"/>
                    </a:lnTo>
                    <a:lnTo>
                      <a:pt x="277" y="55"/>
                    </a:lnTo>
                    <a:lnTo>
                      <a:pt x="279" y="55"/>
                    </a:lnTo>
                    <a:lnTo>
                      <a:pt x="281" y="55"/>
                    </a:lnTo>
                    <a:lnTo>
                      <a:pt x="283" y="55"/>
                    </a:lnTo>
                    <a:lnTo>
                      <a:pt x="285" y="55"/>
                    </a:lnTo>
                    <a:lnTo>
                      <a:pt x="287" y="55"/>
                    </a:lnTo>
                    <a:lnTo>
                      <a:pt x="289" y="55"/>
                    </a:lnTo>
                    <a:lnTo>
                      <a:pt x="291" y="55"/>
                    </a:lnTo>
                    <a:lnTo>
                      <a:pt x="293" y="55"/>
                    </a:lnTo>
                    <a:lnTo>
                      <a:pt x="295" y="55"/>
                    </a:lnTo>
                    <a:lnTo>
                      <a:pt x="297" y="55"/>
                    </a:lnTo>
                    <a:lnTo>
                      <a:pt x="299" y="55"/>
                    </a:lnTo>
                    <a:lnTo>
                      <a:pt x="301" y="55"/>
                    </a:lnTo>
                    <a:lnTo>
                      <a:pt x="303" y="55"/>
                    </a:lnTo>
                    <a:lnTo>
                      <a:pt x="304" y="55"/>
                    </a:lnTo>
                    <a:lnTo>
                      <a:pt x="306" y="55"/>
                    </a:lnTo>
                    <a:lnTo>
                      <a:pt x="308" y="55"/>
                    </a:lnTo>
                    <a:lnTo>
                      <a:pt x="310" y="55"/>
                    </a:lnTo>
                    <a:lnTo>
                      <a:pt x="312" y="55"/>
                    </a:lnTo>
                    <a:lnTo>
                      <a:pt x="314" y="55"/>
                    </a:lnTo>
                    <a:lnTo>
                      <a:pt x="316" y="55"/>
                    </a:lnTo>
                    <a:lnTo>
                      <a:pt x="318" y="55"/>
                    </a:lnTo>
                    <a:lnTo>
                      <a:pt x="320" y="55"/>
                    </a:lnTo>
                    <a:lnTo>
                      <a:pt x="322" y="55"/>
                    </a:lnTo>
                    <a:lnTo>
                      <a:pt x="324" y="55"/>
                    </a:lnTo>
                    <a:lnTo>
                      <a:pt x="326" y="55"/>
                    </a:lnTo>
                    <a:lnTo>
                      <a:pt x="328" y="55"/>
                    </a:lnTo>
                    <a:lnTo>
                      <a:pt x="330" y="55"/>
                    </a:lnTo>
                    <a:lnTo>
                      <a:pt x="332" y="55"/>
                    </a:lnTo>
                    <a:lnTo>
                      <a:pt x="334" y="55"/>
                    </a:lnTo>
                    <a:lnTo>
                      <a:pt x="336" y="55"/>
                    </a:lnTo>
                    <a:lnTo>
                      <a:pt x="337" y="55"/>
                    </a:lnTo>
                    <a:lnTo>
                      <a:pt x="339" y="55"/>
                    </a:lnTo>
                    <a:lnTo>
                      <a:pt x="341" y="55"/>
                    </a:lnTo>
                    <a:lnTo>
                      <a:pt x="343" y="55"/>
                    </a:lnTo>
                    <a:lnTo>
                      <a:pt x="345" y="55"/>
                    </a:lnTo>
                    <a:lnTo>
                      <a:pt x="347" y="55"/>
                    </a:lnTo>
                    <a:lnTo>
                      <a:pt x="349" y="55"/>
                    </a:lnTo>
                    <a:lnTo>
                      <a:pt x="351" y="55"/>
                    </a:lnTo>
                    <a:lnTo>
                      <a:pt x="353" y="55"/>
                    </a:lnTo>
                    <a:lnTo>
                      <a:pt x="355" y="55"/>
                    </a:lnTo>
                    <a:lnTo>
                      <a:pt x="357" y="55"/>
                    </a:lnTo>
                    <a:lnTo>
                      <a:pt x="359" y="55"/>
                    </a:lnTo>
                    <a:lnTo>
                      <a:pt x="361" y="55"/>
                    </a:lnTo>
                    <a:lnTo>
                      <a:pt x="363" y="55"/>
                    </a:lnTo>
                    <a:lnTo>
                      <a:pt x="365" y="55"/>
                    </a:lnTo>
                    <a:lnTo>
                      <a:pt x="367" y="55"/>
                    </a:lnTo>
                    <a:lnTo>
                      <a:pt x="369" y="55"/>
                    </a:lnTo>
                    <a:lnTo>
                      <a:pt x="371" y="55"/>
                    </a:lnTo>
                    <a:lnTo>
                      <a:pt x="373" y="55"/>
                    </a:lnTo>
                    <a:lnTo>
                      <a:pt x="374" y="55"/>
                    </a:lnTo>
                    <a:lnTo>
                      <a:pt x="376" y="55"/>
                    </a:lnTo>
                    <a:lnTo>
                      <a:pt x="378" y="55"/>
                    </a:lnTo>
                    <a:lnTo>
                      <a:pt x="380" y="55"/>
                    </a:lnTo>
                    <a:lnTo>
                      <a:pt x="382" y="55"/>
                    </a:lnTo>
                    <a:lnTo>
                      <a:pt x="384" y="55"/>
                    </a:lnTo>
                    <a:lnTo>
                      <a:pt x="386" y="55"/>
                    </a:lnTo>
                    <a:lnTo>
                      <a:pt x="388" y="55"/>
                    </a:lnTo>
                    <a:lnTo>
                      <a:pt x="390" y="55"/>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aphicFrame>
            <p:nvGraphicFramePr>
              <p:cNvPr id="20" name="Object 14">
                <a:hlinkClick r:id="" action="ppaction://ole?verb=0"/>
              </p:cNvPr>
              <p:cNvGraphicFramePr>
                <a:graphicFrameLocks/>
              </p:cNvGraphicFramePr>
              <p:nvPr/>
            </p:nvGraphicFramePr>
            <p:xfrm>
              <a:off x="414" y="2098"/>
              <a:ext cx="658" cy="264"/>
            </p:xfrm>
            <a:graphic>
              <a:graphicData uri="http://schemas.openxmlformats.org/presentationml/2006/ole">
                <mc:AlternateContent xmlns:mc="http://schemas.openxmlformats.org/markup-compatibility/2006">
                  <mc:Choice xmlns:v="urn:schemas-microsoft-com:vml" Requires="v">
                    <p:oleObj spid="_x0000_s8663" name="Equation" r:id="rId3" imgW="942840" imgH="299880" progId="Equation.3">
                      <p:embed/>
                    </p:oleObj>
                  </mc:Choice>
                  <mc:Fallback>
                    <p:oleObj name="Equation" r:id="rId3" imgW="942840" imgH="2998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 y="2098"/>
                            <a:ext cx="65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5">
                <a:hlinkClick r:id="" action="ppaction://ole?verb=0"/>
              </p:cNvPr>
              <p:cNvGraphicFramePr>
                <a:graphicFrameLocks/>
              </p:cNvGraphicFramePr>
              <p:nvPr/>
            </p:nvGraphicFramePr>
            <p:xfrm>
              <a:off x="290" y="2611"/>
              <a:ext cx="628" cy="229"/>
            </p:xfrm>
            <a:graphic>
              <a:graphicData uri="http://schemas.openxmlformats.org/presentationml/2006/ole">
                <mc:AlternateContent xmlns:mc="http://schemas.openxmlformats.org/markup-compatibility/2006">
                  <mc:Choice xmlns:v="urn:schemas-microsoft-com:vml" Requires="v">
                    <p:oleObj spid="_x0000_s8664" name="Equation" r:id="rId5" imgW="1177920" imgH="339480" progId="Equation.3">
                      <p:embed/>
                    </p:oleObj>
                  </mc:Choice>
                  <mc:Fallback>
                    <p:oleObj name="Equation" r:id="rId5" imgW="1177920" imgH="3394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 y="2611"/>
                            <a:ext cx="62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rc 16"/>
              <p:cNvSpPr>
                <a:spLocks/>
              </p:cNvSpPr>
              <p:nvPr/>
            </p:nvSpPr>
            <p:spPr bwMode="auto">
              <a:xfrm>
                <a:off x="372" y="1843"/>
                <a:ext cx="206" cy="6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1"/>
                      <a:pt x="9606" y="58"/>
                      <a:pt x="21495" y="0"/>
                    </a:cubicBezTo>
                  </a:path>
                  <a:path w="21600" h="21600" stroke="0" extrusionOk="0">
                    <a:moveTo>
                      <a:pt x="0" y="21600"/>
                    </a:moveTo>
                    <a:cubicBezTo>
                      <a:pt x="0" y="9711"/>
                      <a:pt x="9606" y="58"/>
                      <a:pt x="21495" y="0"/>
                    </a:cubicBezTo>
                    <a:lnTo>
                      <a:pt x="21600" y="21600"/>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Arc 17"/>
              <p:cNvSpPr>
                <a:spLocks/>
              </p:cNvSpPr>
              <p:nvPr/>
            </p:nvSpPr>
            <p:spPr bwMode="auto">
              <a:xfrm>
                <a:off x="491" y="2799"/>
                <a:ext cx="539" cy="136"/>
              </a:xfrm>
              <a:custGeom>
                <a:avLst/>
                <a:gdLst>
                  <a:gd name="T0" fmla="*/ 0 w 21600"/>
                  <a:gd name="T1" fmla="*/ 0 h 21761"/>
                  <a:gd name="T2" fmla="*/ 0 w 21600"/>
                  <a:gd name="T3" fmla="*/ 0 h 21761"/>
                  <a:gd name="T4" fmla="*/ 0 w 21600"/>
                  <a:gd name="T5" fmla="*/ 0 h 21761"/>
                  <a:gd name="T6" fmla="*/ 0 60000 65536"/>
                  <a:gd name="T7" fmla="*/ 0 60000 65536"/>
                  <a:gd name="T8" fmla="*/ 0 60000 65536"/>
                  <a:gd name="T9" fmla="*/ 0 w 21600"/>
                  <a:gd name="T10" fmla="*/ 0 h 21761"/>
                  <a:gd name="T11" fmla="*/ 21600 w 21600"/>
                  <a:gd name="T12" fmla="*/ 21761 h 21761"/>
                </a:gdLst>
                <a:ahLst/>
                <a:cxnLst>
                  <a:cxn ang="T6">
                    <a:pos x="T0" y="T1"/>
                  </a:cxn>
                  <a:cxn ang="T7">
                    <a:pos x="T2" y="T3"/>
                  </a:cxn>
                  <a:cxn ang="T8">
                    <a:pos x="T4" y="T5"/>
                  </a:cxn>
                </a:cxnLst>
                <a:rect l="T9" t="T10" r="T11" b="T12"/>
                <a:pathLst>
                  <a:path w="21600" h="21761" fill="none" extrusionOk="0">
                    <a:moveTo>
                      <a:pt x="21600" y="21761"/>
                    </a:moveTo>
                    <a:cubicBezTo>
                      <a:pt x="9670" y="21761"/>
                      <a:pt x="0" y="12090"/>
                      <a:pt x="0" y="161"/>
                    </a:cubicBezTo>
                    <a:cubicBezTo>
                      <a:pt x="-1" y="107"/>
                      <a:pt x="0" y="53"/>
                      <a:pt x="0" y="-1"/>
                    </a:cubicBezTo>
                  </a:path>
                  <a:path w="21600" h="21761" stroke="0" extrusionOk="0">
                    <a:moveTo>
                      <a:pt x="21600" y="21761"/>
                    </a:moveTo>
                    <a:cubicBezTo>
                      <a:pt x="9670" y="21761"/>
                      <a:pt x="0" y="12090"/>
                      <a:pt x="0" y="161"/>
                    </a:cubicBezTo>
                    <a:cubicBezTo>
                      <a:pt x="-1" y="107"/>
                      <a:pt x="0" y="53"/>
                      <a:pt x="0" y="-1"/>
                    </a:cubicBezTo>
                    <a:lnTo>
                      <a:pt x="21600" y="161"/>
                    </a:lnTo>
                    <a:close/>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Rectangle 18"/>
              <p:cNvSpPr>
                <a:spLocks noChangeArrowheads="1"/>
              </p:cNvSpPr>
              <p:nvPr/>
            </p:nvSpPr>
            <p:spPr bwMode="auto">
              <a:xfrm>
                <a:off x="1289" y="26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800" b="1" i="0"/>
                  <a:t>0</a:t>
                </a:r>
              </a:p>
            </p:txBody>
          </p:sp>
        </p:grpSp>
        <p:graphicFrame>
          <p:nvGraphicFramePr>
            <p:cNvPr id="4" name="Object 20">
              <a:hlinkClick r:id="" action="ppaction://ole?verb=0"/>
            </p:cNvPr>
            <p:cNvGraphicFramePr>
              <a:graphicFrameLocks/>
            </p:cNvGraphicFramePr>
            <p:nvPr/>
          </p:nvGraphicFramePr>
          <p:xfrm>
            <a:off x="762001" y="5064125"/>
            <a:ext cx="3330575" cy="798513"/>
          </p:xfrm>
          <a:graphic>
            <a:graphicData uri="http://schemas.openxmlformats.org/presentationml/2006/ole">
              <mc:AlternateContent xmlns:mc="http://schemas.openxmlformats.org/markup-compatibility/2006">
                <mc:Choice xmlns:v="urn:schemas-microsoft-com:vml" Requires="v">
                  <p:oleObj spid="_x0000_s8665" name="Equation" r:id="rId7" imgW="1815840" imgH="431640" progId="Equation.3">
                    <p:embed/>
                  </p:oleObj>
                </mc:Choice>
                <mc:Fallback>
                  <p:oleObj name="Equation" r:id="rId7" imgW="1815840" imgH="431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1" y="5064125"/>
                          <a:ext cx="3330575" cy="79851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24"/>
            <p:cNvGrpSpPr>
              <a:grpSpLocks/>
            </p:cNvGrpSpPr>
            <p:nvPr/>
          </p:nvGrpSpPr>
          <p:grpSpPr bwMode="auto">
            <a:xfrm>
              <a:off x="4800600" y="1312862"/>
              <a:ext cx="3578225" cy="4549776"/>
              <a:chOff x="4800600" y="1392237"/>
              <a:chExt cx="3578225" cy="4549776"/>
            </a:xfrm>
          </p:grpSpPr>
          <p:graphicFrame>
            <p:nvGraphicFramePr>
              <p:cNvPr id="6" name="Object 21">
                <a:hlinkClick r:id="" action="ppaction://ole?verb=0"/>
              </p:cNvPr>
              <p:cNvGraphicFramePr>
                <a:graphicFrameLocks/>
              </p:cNvGraphicFramePr>
              <p:nvPr/>
            </p:nvGraphicFramePr>
            <p:xfrm>
              <a:off x="4823619" y="2971800"/>
              <a:ext cx="3086100" cy="2389188"/>
            </p:xfrm>
            <a:graphic>
              <a:graphicData uri="http://schemas.openxmlformats.org/presentationml/2006/ole">
                <mc:AlternateContent xmlns:mc="http://schemas.openxmlformats.org/markup-compatibility/2006">
                  <mc:Choice xmlns:v="urn:schemas-microsoft-com:vml" Requires="v">
                    <p:oleObj spid="_x0000_s8666" name="Equation" r:id="rId9" imgW="1993680" imgH="1473120" progId="Equation.3">
                      <p:embed/>
                    </p:oleObj>
                  </mc:Choice>
                  <mc:Fallback>
                    <p:oleObj name="Equation" r:id="rId9" imgW="1993680" imgH="147312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3619" y="2971800"/>
                            <a:ext cx="3086100" cy="23891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2">
                <a:hlinkClick r:id="" action="ppaction://ole?verb=0"/>
              </p:cNvPr>
              <p:cNvGraphicFramePr>
                <a:graphicFrameLocks/>
              </p:cNvGraphicFramePr>
              <p:nvPr/>
            </p:nvGraphicFramePr>
            <p:xfrm>
              <a:off x="4800600" y="5638800"/>
              <a:ext cx="3578225" cy="303213"/>
            </p:xfrm>
            <a:graphic>
              <a:graphicData uri="http://schemas.openxmlformats.org/presentationml/2006/ole">
                <mc:AlternateContent xmlns:mc="http://schemas.openxmlformats.org/markup-compatibility/2006">
                  <mc:Choice xmlns:v="urn:schemas-microsoft-com:vml" Requires="v">
                    <p:oleObj spid="_x0000_s8667" name="Equation" r:id="rId11" imgW="2133360" imgH="203040" progId="Equation.3">
                      <p:embed/>
                    </p:oleObj>
                  </mc:Choice>
                  <mc:Fallback>
                    <p:oleObj name="Equation" r:id="rId11" imgW="2133360" imgH="203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5638800"/>
                            <a:ext cx="3578225" cy="30321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23"/>
              <p:cNvGrpSpPr>
                <a:grpSpLocks/>
              </p:cNvGrpSpPr>
              <p:nvPr/>
            </p:nvGrpSpPr>
            <p:grpSpPr bwMode="auto">
              <a:xfrm>
                <a:off x="4945063" y="1392237"/>
                <a:ext cx="2843213" cy="1347788"/>
                <a:chOff x="4797425" y="1392237"/>
                <a:chExt cx="2843213" cy="1347788"/>
              </a:xfrm>
            </p:grpSpPr>
            <p:graphicFrame>
              <p:nvGraphicFramePr>
                <p:cNvPr id="9" name="Object 23">
                  <a:hlinkClick r:id="" action="ppaction://ole?verb=0"/>
                </p:cNvPr>
                <p:cNvGraphicFramePr>
                  <a:graphicFrameLocks/>
                </p:cNvGraphicFramePr>
                <p:nvPr/>
              </p:nvGraphicFramePr>
              <p:xfrm>
                <a:off x="4797425" y="1392237"/>
                <a:ext cx="1082675" cy="1319213"/>
              </p:xfrm>
              <a:graphic>
                <a:graphicData uri="http://schemas.openxmlformats.org/presentationml/2006/ole">
                  <mc:AlternateContent xmlns:mc="http://schemas.openxmlformats.org/markup-compatibility/2006">
                    <mc:Choice xmlns:v="urn:schemas-microsoft-com:vml" Requires="v">
                      <p:oleObj spid="_x0000_s8668" name="Equation" r:id="rId13" imgW="736560" imgH="888840" progId="Equation.3">
                        <p:embed/>
                      </p:oleObj>
                    </mc:Choice>
                    <mc:Fallback>
                      <p:oleObj name="Equation" r:id="rId13" imgW="736560" imgH="8888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7425" y="1392237"/>
                              <a:ext cx="1082675" cy="1319213"/>
                            </a:xfrm>
                            <a:prstGeom prst="rect">
                              <a:avLst/>
                            </a:prstGeom>
                            <a:noFill/>
                            <a:ln w="50800">
                              <a:solidFill>
                                <a:srgbClr val="33CC33"/>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CCFFCC"/>
                                    </a:outerShdw>
                                  </a:effectLst>
                                </a14:hiddenEffects>
                              </a:ext>
                            </a:extLst>
                          </p:spPr>
                        </p:pic>
                      </p:oleObj>
                    </mc:Fallback>
                  </mc:AlternateContent>
                </a:graphicData>
              </a:graphic>
            </p:graphicFrame>
            <p:graphicFrame>
              <p:nvGraphicFramePr>
                <p:cNvPr id="10" name="Object 24">
                  <a:hlinkClick r:id="" action="ppaction://ole?verb=0"/>
                </p:cNvPr>
                <p:cNvGraphicFramePr>
                  <a:graphicFrameLocks/>
                </p:cNvGraphicFramePr>
                <p:nvPr/>
              </p:nvGraphicFramePr>
              <p:xfrm>
                <a:off x="6513513" y="1393825"/>
                <a:ext cx="1127125" cy="1346200"/>
              </p:xfrm>
              <a:graphic>
                <a:graphicData uri="http://schemas.openxmlformats.org/presentationml/2006/ole">
                  <mc:AlternateContent xmlns:mc="http://schemas.openxmlformats.org/markup-compatibility/2006">
                    <mc:Choice xmlns:v="urn:schemas-microsoft-com:vml" Requires="v">
                      <p:oleObj spid="_x0000_s8669" name="Equation" r:id="rId15" imgW="761760" imgH="888840" progId="Equation.3">
                        <p:embed/>
                      </p:oleObj>
                    </mc:Choice>
                    <mc:Fallback>
                      <p:oleObj name="Equation" r:id="rId15" imgW="761760" imgH="8888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3513" y="1393825"/>
                              <a:ext cx="1127125" cy="1346200"/>
                            </a:xfrm>
                            <a:prstGeom prst="rect">
                              <a:avLst/>
                            </a:prstGeom>
                            <a:noFill/>
                            <a:ln w="50800">
                              <a:solidFill>
                                <a:srgbClr val="FFCCCC"/>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CCCC"/>
                                    </a:outerShdw>
                                  </a:effectLst>
                                </a14:hiddenEffects>
                              </a:ext>
                            </a:extLst>
                          </p:spPr>
                        </p:pic>
                      </p:oleObj>
                    </mc:Fallback>
                  </mc:AlternateContent>
                </a:graphicData>
              </a:graphic>
            </p:graphicFrame>
          </p:grpSp>
        </p:grpSp>
      </p:grpSp>
      <p:sp>
        <p:nvSpPr>
          <p:cNvPr id="25" name="Title 24"/>
          <p:cNvSpPr txBox="1">
            <a:spLocks/>
          </p:cNvSpPr>
          <p:nvPr/>
        </p:nvSpPr>
        <p:spPr>
          <a:xfrm>
            <a:off x="304800" y="304800"/>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 (Steps 2-7)</a:t>
            </a:r>
          </a:p>
        </p:txBody>
      </p:sp>
    </p:spTree>
    <p:extLst>
      <p:ext uri="{BB962C8B-B14F-4D97-AF65-F5344CB8AC3E}">
        <p14:creationId xmlns:p14="http://schemas.microsoft.com/office/powerpoint/2010/main" val="1165120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685800" y="1905000"/>
            <a:ext cx="8077200" cy="2209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The evidence is substantial that women, on average, pay less than men into private pension funds annually. </a:t>
            </a:r>
          </a:p>
          <a:p>
            <a:r>
              <a:rPr lang="en-US" smtClean="0">
                <a:latin typeface="Times New Roman" pitchFamily="18" charset="0"/>
                <a:cs typeface="Times New Roman" pitchFamily="18" charset="0"/>
              </a:rPr>
              <a:t>The probability of obtaining an observed </a:t>
            </a:r>
            <a:r>
              <a:rPr lang="en-US" i="1" smtClean="0">
                <a:latin typeface="Times New Roman" pitchFamily="18" charset="0"/>
                <a:cs typeface="Times New Roman" pitchFamily="18" charset="0"/>
              </a:rPr>
              <a:t>z</a:t>
            </a:r>
            <a:r>
              <a:rPr lang="en-US" smtClean="0">
                <a:latin typeface="Times New Roman" pitchFamily="18" charset="0"/>
                <a:cs typeface="Times New Roman" pitchFamily="18" charset="0"/>
              </a:rPr>
              <a:t> value of -10.42 is virtually zero.</a:t>
            </a:r>
          </a:p>
        </p:txBody>
      </p:sp>
      <p:sp>
        <p:nvSpPr>
          <p:cNvPr id="3" name="Title 24"/>
          <p:cNvSpPr txBox="1">
            <a:spLocks/>
          </p:cNvSpPr>
          <p:nvPr/>
        </p:nvSpPr>
        <p:spPr bwMode="auto">
          <a:xfrm>
            <a:off x="228600" y="457200"/>
            <a:ext cx="8382000" cy="886397"/>
          </a:xfrm>
          <a:prstGeom prst="rect">
            <a:avLst/>
          </a:prstGeom>
          <a:noFill/>
          <a:ln w="9525">
            <a:noFill/>
            <a:miter lim="800000"/>
            <a:headEnd/>
            <a:tailEnd/>
          </a:ln>
        </p:spPr>
        <p:txBody>
          <a:bodyPr lIns="0" tIns="0" rIns="0" bIns="0">
            <a:spAutoFit/>
          </a:bodyPr>
          <a:lstStyle/>
          <a:p>
            <a:pPr algn="ctr" defTabSz="912813">
              <a:lnSpc>
                <a:spcPct val="90000"/>
              </a:lnSpc>
              <a:tabLst>
                <a:tab pos="2333625" algn="l"/>
              </a:tabLst>
              <a:defRPr/>
            </a:pPr>
            <a:r>
              <a:rPr lang="en-US" sz="3200" i="0" dirty="0">
                <a:solidFill>
                  <a:srgbClr val="00B0F0"/>
                </a:solidFill>
                <a:latin typeface="Times New Roman" pitchFamily="18" charset="0"/>
                <a:cs typeface="Times New Roman" pitchFamily="18" charset="0"/>
              </a:rPr>
              <a:t>Demonstration Problem 10.1 </a:t>
            </a:r>
          </a:p>
          <a:p>
            <a:pPr algn="ctr" defTabSz="912813">
              <a:lnSpc>
                <a:spcPct val="90000"/>
              </a:lnSpc>
              <a:tabLst>
                <a:tab pos="2333625" algn="l"/>
              </a:tabLst>
              <a:defRPr/>
            </a:pPr>
            <a:r>
              <a:rPr lang="en-US" sz="3200" i="0" dirty="0">
                <a:solidFill>
                  <a:srgbClr val="00B0F0"/>
                </a:solidFill>
                <a:latin typeface="Times New Roman" pitchFamily="18" charset="0"/>
                <a:cs typeface="Times New Roman" pitchFamily="18" charset="0"/>
              </a:rPr>
              <a:t>(Step 8 – Business Implications)</a:t>
            </a:r>
          </a:p>
        </p:txBody>
      </p:sp>
    </p:spTree>
    <p:extLst>
      <p:ext uri="{BB962C8B-B14F-4D97-AF65-F5344CB8AC3E}">
        <p14:creationId xmlns:p14="http://schemas.microsoft.com/office/powerpoint/2010/main" val="116512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Confidence Interval</a:t>
            </a:r>
          </a:p>
        </p:txBody>
      </p:sp>
      <p:sp>
        <p:nvSpPr>
          <p:cNvPr id="3" name="Content Placeholder 3"/>
          <p:cNvSpPr txBox="1">
            <a:spLocks/>
          </p:cNvSpPr>
          <p:nvPr/>
        </p:nvSpPr>
        <p:spPr>
          <a:xfrm>
            <a:off x="381000" y="1412875"/>
            <a:ext cx="8382000" cy="2625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Sometimes the solution(s) is/are to take a random sample from each of the two populations and study the difference in the two samples.</a:t>
            </a:r>
          </a:p>
          <a:p>
            <a:r>
              <a:rPr lang="en-US" smtClean="0">
                <a:solidFill>
                  <a:srgbClr val="000040"/>
                </a:solidFill>
                <a:latin typeface="Times New Roman" pitchFamily="18" charset="0"/>
                <a:cs typeface="Times New Roman" pitchFamily="18" charset="0"/>
              </a:rPr>
              <a:t>Formula for confidence interval to estimate (</a:t>
            </a:r>
            <a:r>
              <a:rPr lang="en-US" i="1" smtClean="0">
                <a:solidFill>
                  <a:srgbClr val="000040"/>
                </a:solidFill>
                <a:latin typeface="Times New Roman" pitchFamily="18" charset="0"/>
                <a:cs typeface="Times New Roman" pitchFamily="18" charset="0"/>
              </a:rPr>
              <a:t>µ</a:t>
            </a:r>
            <a:r>
              <a:rPr lang="en-US" baseline="-25000" smtClean="0">
                <a:solidFill>
                  <a:srgbClr val="000040"/>
                </a:solidFill>
                <a:latin typeface="Times New Roman" pitchFamily="18" charset="0"/>
                <a:cs typeface="Times New Roman" pitchFamily="18" charset="0"/>
              </a:rPr>
              <a:t>1</a:t>
            </a:r>
            <a:r>
              <a:rPr lang="en-US" smtClean="0">
                <a:solidFill>
                  <a:srgbClr val="000040"/>
                </a:solidFill>
                <a:latin typeface="Times New Roman" pitchFamily="18" charset="0"/>
                <a:cs typeface="Times New Roman" pitchFamily="18" charset="0"/>
              </a:rPr>
              <a:t> - </a:t>
            </a:r>
            <a:r>
              <a:rPr lang="en-US" i="1" smtClean="0">
                <a:solidFill>
                  <a:srgbClr val="000040"/>
                </a:solidFill>
                <a:latin typeface="Times New Roman" pitchFamily="18" charset="0"/>
                <a:cs typeface="Times New Roman" pitchFamily="18" charset="0"/>
              </a:rPr>
              <a:t>µ</a:t>
            </a:r>
            <a:r>
              <a:rPr lang="en-US" baseline="-25000" smtClean="0">
                <a:solidFill>
                  <a:srgbClr val="000040"/>
                </a:solidFill>
                <a:latin typeface="Times New Roman" pitchFamily="18" charset="0"/>
                <a:cs typeface="Times New Roman" pitchFamily="18" charset="0"/>
              </a:rPr>
              <a:t>2</a:t>
            </a:r>
            <a:r>
              <a:rPr lang="en-US" smtClean="0">
                <a:solidFill>
                  <a:srgbClr val="000040"/>
                </a:solidFill>
                <a:latin typeface="Times New Roman" pitchFamily="18" charset="0"/>
                <a:cs typeface="Times New Roman" pitchFamily="18" charset="0"/>
              </a:rPr>
              <a:t>).</a:t>
            </a:r>
          </a:p>
          <a:p>
            <a:r>
              <a:rPr lang="en-US" smtClean="0">
                <a:solidFill>
                  <a:srgbClr val="000040"/>
                </a:solidFill>
                <a:latin typeface="Times New Roman" pitchFamily="18" charset="0"/>
                <a:cs typeface="Times New Roman" pitchFamily="18" charset="0"/>
              </a:rPr>
              <a:t>Designating a group as group one, and another as group two is an arbitrary decision.</a:t>
            </a: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16512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1066800"/>
            <a:ext cx="8156575" cy="5632311"/>
          </a:xfrm>
          <a:prstGeom prst="rect">
            <a:avLst/>
          </a:prstGeom>
          <a:noFill/>
          <a:ln w="12700" cap="sq">
            <a:noFill/>
            <a:miter lim="800000"/>
            <a:headEnd type="none" w="sm" len="sm"/>
            <a:tailEnd type="none" w="sm" len="sm"/>
          </a:ln>
        </p:spPr>
        <p:txBody>
          <a:bodyPr>
            <a:spAutoFit/>
          </a:bodyPr>
          <a:lstStyle/>
          <a:p>
            <a:pPr algn="just" eaLnBrk="0" hangingPunct="0">
              <a:defRPr/>
            </a:pPr>
            <a:r>
              <a:rPr lang="en-US" sz="2400" i="0" dirty="0">
                <a:latin typeface="Times New Roman" pitchFamily="18" charset="0"/>
                <a:cs typeface="Times New Roman" pitchFamily="18" charset="0"/>
              </a:rPr>
              <a:t>A consumer test group wants to determine the difference in gasoline mileage of cars using regular unleaded gas and cars using premium unleaded gas. Researchers for the group divided a fleet of 100 cars of the same make in half and tested each car on one tank of gas. Fifty of the cars were filled with regular unleaded gas and 50 were filled with premium unleaded gas. The sample average for the regular gasoline group was 21.45 miles per gallon (mpg), and the sample average for the premium gasoline group was 24.6 mpg. Assume that the population standard deviation of the regular unleaded gas population is 3.46 mpg, and that the population standard deviation of the premium unleaded gas population is 2.99 mpg. Construct a 95% confidence interval to estimate the difference in the mean gas mileage between the cars using regular gasoline and the cars using premium gasoline.</a:t>
            </a:r>
          </a:p>
        </p:txBody>
      </p:sp>
      <p:sp>
        <p:nvSpPr>
          <p:cNvPr id="3" name="Title 3"/>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228600" y="3578225"/>
          <a:ext cx="8686800" cy="2312988"/>
        </p:xfrm>
        <a:graphic>
          <a:graphicData uri="http://schemas.openxmlformats.org/presentationml/2006/ole">
            <mc:AlternateContent xmlns:mc="http://schemas.openxmlformats.org/markup-compatibility/2006">
              <mc:Choice xmlns:v="urn:schemas-microsoft-com:vml" Requires="v">
                <p:oleObj spid="_x0000_s9458" name="Equation" r:id="rId3" imgW="5448240" imgH="1371600" progId="Equation.3">
                  <p:embed/>
                </p:oleObj>
              </mc:Choice>
              <mc:Fallback>
                <p:oleObj name="Equation" r:id="rId3" imgW="5448240" imgH="1371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78225"/>
                        <a:ext cx="8686800" cy="23129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557213" y="1466850"/>
          <a:ext cx="1666875" cy="1909763"/>
        </p:xfrm>
        <a:graphic>
          <a:graphicData uri="http://schemas.openxmlformats.org/presentationml/2006/ole">
            <mc:AlternateContent xmlns:mc="http://schemas.openxmlformats.org/markup-compatibility/2006">
              <mc:Choice xmlns:v="urn:schemas-microsoft-com:vml" Requires="v">
                <p:oleObj spid="_x0000_s9459" name="Equation" r:id="rId5" imgW="711000" imgH="990360" progId="">
                  <p:embed/>
                </p:oleObj>
              </mc:Choice>
              <mc:Fallback>
                <p:oleObj name="Equation" r:id="rId5" imgW="711000" imgH="99036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213" y="1466850"/>
                        <a:ext cx="1666875" cy="1909763"/>
                      </a:xfrm>
                      <a:prstGeom prst="rect">
                        <a:avLst/>
                      </a:prstGeom>
                      <a:noFill/>
                      <a:ln w="50800">
                        <a:solidFill>
                          <a:srgbClr val="33CC33"/>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2444750" y="1466850"/>
          <a:ext cx="1503363" cy="1858963"/>
        </p:xfrm>
        <a:graphic>
          <a:graphicData uri="http://schemas.openxmlformats.org/presentationml/2006/ole">
            <mc:AlternateContent xmlns:mc="http://schemas.openxmlformats.org/markup-compatibility/2006">
              <mc:Choice xmlns:v="urn:schemas-microsoft-com:vml" Requires="v">
                <p:oleObj spid="_x0000_s9460" name="Equation" r:id="rId7" imgW="660240" imgH="990360" progId="">
                  <p:embed/>
                </p:oleObj>
              </mc:Choice>
              <mc:Fallback>
                <p:oleObj name="Equation" r:id="rId7" imgW="660240" imgH="99036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4750" y="1466850"/>
                        <a:ext cx="1503363" cy="1858963"/>
                      </a:xfrm>
                      <a:prstGeom prst="rect">
                        <a:avLst/>
                      </a:prstGeom>
                      <a:noFill/>
                      <a:ln w="50800">
                        <a:solidFill>
                          <a:srgbClr val="FFCCCC"/>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8">
            <a:hlinkClick r:id="" action="ppaction://ole?verb=0"/>
          </p:cNvPr>
          <p:cNvGraphicFramePr>
            <a:graphicFrameLocks/>
          </p:cNvGraphicFramePr>
          <p:nvPr/>
        </p:nvGraphicFramePr>
        <p:xfrm>
          <a:off x="4229100" y="2168525"/>
          <a:ext cx="4686300" cy="457200"/>
        </p:xfrm>
        <a:graphic>
          <a:graphicData uri="http://schemas.openxmlformats.org/presentationml/2006/ole">
            <mc:AlternateContent xmlns:mc="http://schemas.openxmlformats.org/markup-compatibility/2006">
              <mc:Choice xmlns:v="urn:schemas-microsoft-com:vml" Requires="v">
                <p:oleObj spid="_x0000_s9461" name="Equation" r:id="rId9" imgW="1726920" imgH="177480" progId="Equation.3">
                  <p:embed/>
                </p:oleObj>
              </mc:Choice>
              <mc:Fallback>
                <p:oleObj name="Equation" r:id="rId9" imgW="1726920" imgH="177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9100" y="2168525"/>
                        <a:ext cx="4686300" cy="4572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8"/>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Times New Roman" pitchFamily="18" charset="0"/>
                <a:cs typeface="Times New Roman" pitchFamily="18" charset="0"/>
              </a:rPr>
              <a:t>Learning Objectives</a:t>
            </a:r>
          </a:p>
        </p:txBody>
      </p:sp>
      <p:sp>
        <p:nvSpPr>
          <p:cNvPr id="3" name="Content Placeholder 6"/>
          <p:cNvSpPr txBox="1">
            <a:spLocks/>
          </p:cNvSpPr>
          <p:nvPr/>
        </p:nvSpPr>
        <p:spPr>
          <a:xfrm>
            <a:off x="381000" y="141287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Test hypotheses and construct confidence intervals about the difference in two population means using the </a:t>
            </a:r>
            <a:r>
              <a:rPr lang="en-US" i="1" smtClean="0">
                <a:solidFill>
                  <a:srgbClr val="000040"/>
                </a:solidFill>
                <a:latin typeface="Times New Roman" pitchFamily="18" charset="0"/>
                <a:cs typeface="Times New Roman" pitchFamily="18" charset="0"/>
              </a:rPr>
              <a:t>Z</a:t>
            </a:r>
            <a:r>
              <a:rPr lang="en-US" smtClean="0">
                <a:solidFill>
                  <a:srgbClr val="000040"/>
                </a:solidFill>
                <a:latin typeface="Times New Roman" pitchFamily="18" charset="0"/>
                <a:cs typeface="Times New Roman" pitchFamily="18" charset="0"/>
              </a:rPr>
              <a:t> statistic.</a:t>
            </a:r>
          </a:p>
          <a:p>
            <a:r>
              <a:rPr lang="en-US" smtClean="0">
                <a:solidFill>
                  <a:srgbClr val="000040"/>
                </a:solidFill>
                <a:latin typeface="Times New Roman" pitchFamily="18" charset="0"/>
                <a:cs typeface="Times New Roman" pitchFamily="18" charset="0"/>
              </a:rPr>
              <a:t>Test hypotheses and construct confidence intervals about the difference in two population means using the </a:t>
            </a:r>
            <a:r>
              <a:rPr lang="en-US" i="1" smtClean="0">
                <a:solidFill>
                  <a:srgbClr val="000040"/>
                </a:solidFill>
                <a:latin typeface="Times New Roman" pitchFamily="18" charset="0"/>
                <a:cs typeface="Times New Roman" pitchFamily="18" charset="0"/>
              </a:rPr>
              <a:t>t</a:t>
            </a:r>
            <a:r>
              <a:rPr lang="en-US" smtClean="0">
                <a:solidFill>
                  <a:srgbClr val="000040"/>
                </a:solidFill>
                <a:latin typeface="Times New Roman" pitchFamily="18" charset="0"/>
                <a:cs typeface="Times New Roman" pitchFamily="18" charset="0"/>
              </a:rPr>
              <a:t> statistic.</a:t>
            </a:r>
          </a:p>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57899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a:t>
            </a:r>
          </a:p>
        </p:txBody>
      </p:sp>
      <p:sp>
        <p:nvSpPr>
          <p:cNvPr id="3" name="Content Placeholder 6"/>
          <p:cNvSpPr txBox="1">
            <a:spLocks/>
          </p:cNvSpPr>
          <p:nvPr/>
        </p:nvSpPr>
        <p:spPr>
          <a:xfrm>
            <a:off x="381000" y="1412875"/>
            <a:ext cx="8382000" cy="2930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Hypothesis test - compares the means of two samples to see if there is a difference in the two population means from which the sample comes.</a:t>
            </a:r>
          </a:p>
          <a:p>
            <a:pPr lvl="1"/>
            <a:r>
              <a:rPr lang="en-US" smtClean="0">
                <a:solidFill>
                  <a:srgbClr val="FF0000"/>
                </a:solidFill>
                <a:latin typeface="Times New Roman" pitchFamily="18" charset="0"/>
                <a:cs typeface="Times New Roman" pitchFamily="18" charset="0"/>
              </a:rPr>
              <a:t>This is used when </a:t>
            </a:r>
            <a:r>
              <a:rPr lang="el-GR" smtClean="0">
                <a:solidFill>
                  <a:srgbClr val="FF0000"/>
                </a:solidFill>
                <a:latin typeface="Times New Roman" pitchFamily="18" charset="0"/>
                <a:cs typeface="Times New Roman" pitchFamily="18" charset="0"/>
              </a:rPr>
              <a:t>σ</a:t>
            </a:r>
            <a:r>
              <a:rPr lang="el-GR" baseline="30000" smtClean="0">
                <a:solidFill>
                  <a:srgbClr val="FF0000"/>
                </a:solidFill>
                <a:latin typeface="Times New Roman" pitchFamily="18" charset="0"/>
                <a:cs typeface="Times New Roman" pitchFamily="18" charset="0"/>
              </a:rPr>
              <a:t>2</a:t>
            </a:r>
            <a:r>
              <a:rPr lang="el-GR" smtClean="0">
                <a:solidFill>
                  <a:srgbClr val="FF0000"/>
                </a:solidFill>
                <a:latin typeface="Times New Roman" pitchFamily="18" charset="0"/>
                <a:cs typeface="Times New Roman" pitchFamily="18" charset="0"/>
              </a:rPr>
              <a:t> </a:t>
            </a:r>
            <a:r>
              <a:rPr lang="en-US" smtClean="0">
                <a:solidFill>
                  <a:srgbClr val="FF0000"/>
                </a:solidFill>
                <a:latin typeface="Times New Roman" pitchFamily="18" charset="0"/>
                <a:cs typeface="Times New Roman" pitchFamily="18" charset="0"/>
              </a:rPr>
              <a:t>is unknown and samples are independent.</a:t>
            </a:r>
          </a:p>
          <a:p>
            <a:pPr lvl="1"/>
            <a:r>
              <a:rPr lang="en-US" u="sng" smtClean="0">
                <a:latin typeface="Times New Roman" pitchFamily="18" charset="0"/>
                <a:cs typeface="Times New Roman" pitchFamily="18" charset="0"/>
              </a:rPr>
              <a:t>Assumes that the measurement is normally distributed.</a:t>
            </a:r>
          </a:p>
        </p:txBody>
      </p:sp>
    </p:spTree>
    <p:extLst>
      <p:ext uri="{BB962C8B-B14F-4D97-AF65-F5344CB8AC3E}">
        <p14:creationId xmlns:p14="http://schemas.microsoft.com/office/powerpoint/2010/main" val="116512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a:t>
            </a:r>
          </a:p>
        </p:txBody>
      </p:sp>
      <p:sp>
        <p:nvSpPr>
          <p:cNvPr id="3" name="Content Placeholder 6"/>
          <p:cNvSpPr txBox="1">
            <a:spLocks/>
          </p:cNvSpPr>
          <p:nvPr/>
        </p:nvSpPr>
        <p:spPr>
          <a:xfrm>
            <a:off x="381000" y="1412875"/>
            <a:ext cx="8512175" cy="1177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FF0000"/>
                </a:solidFill>
                <a:latin typeface="Times New Roman" pitchFamily="18" charset="0"/>
                <a:cs typeface="Times New Roman" pitchFamily="18" charset="0"/>
              </a:rPr>
              <a:t>If </a:t>
            </a:r>
            <a:r>
              <a:rPr lang="el-GR" smtClean="0">
                <a:solidFill>
                  <a:srgbClr val="FF0000"/>
                </a:solidFill>
                <a:latin typeface="Times New Roman" pitchFamily="18" charset="0"/>
                <a:cs typeface="Times New Roman" pitchFamily="18" charset="0"/>
              </a:rPr>
              <a:t>σ</a:t>
            </a:r>
            <a:r>
              <a:rPr lang="en-US" smtClean="0">
                <a:solidFill>
                  <a:srgbClr val="FF0000"/>
                </a:solidFill>
                <a:latin typeface="Times New Roman" pitchFamily="18" charset="0"/>
                <a:cs typeface="Times New Roman" pitchFamily="18" charset="0"/>
              </a:rPr>
              <a:t> is unknown, it can be estimated by pooling the two sample variances and computing a pooled sample standard deviation</a:t>
            </a:r>
            <a:endParaRPr lang="en-US" smtClean="0">
              <a:solidFill>
                <a:srgbClr val="000040"/>
              </a:solidFill>
              <a:latin typeface="Times New Roman" pitchFamily="18" charset="0"/>
              <a:cs typeface="Times New Roman" pitchFamily="18" charset="0"/>
            </a:endParaRPr>
          </a:p>
        </p:txBody>
      </p:sp>
    </p:spTree>
    <p:extLst>
      <p:ext uri="{BB962C8B-B14F-4D97-AF65-F5344CB8AC3E}">
        <p14:creationId xmlns:p14="http://schemas.microsoft.com/office/powerpoint/2010/main" val="116512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i="1" dirty="0" smtClean="0">
                <a:solidFill>
                  <a:srgbClr val="00B0F0"/>
                </a:solidFill>
                <a:latin typeface="Times New Roman" pitchFamily="18" charset="0"/>
                <a:cs typeface="Times New Roman" pitchFamily="18" charset="0"/>
              </a:rPr>
              <a:t>t</a:t>
            </a:r>
            <a:r>
              <a:rPr lang="en-US" sz="3200" dirty="0" smtClean="0">
                <a:solidFill>
                  <a:srgbClr val="00B0F0"/>
                </a:solidFill>
                <a:latin typeface="Times New Roman" pitchFamily="18" charset="0"/>
                <a:cs typeface="Times New Roman" pitchFamily="18" charset="0"/>
              </a:rPr>
              <a:t> Test for Differences in Population Means</a:t>
            </a:r>
          </a:p>
        </p:txBody>
      </p:sp>
      <p:sp>
        <p:nvSpPr>
          <p:cNvPr id="3" name="Content Placeholder 7"/>
          <p:cNvSpPr txBox="1">
            <a:spLocks/>
          </p:cNvSpPr>
          <p:nvPr/>
        </p:nvSpPr>
        <p:spPr>
          <a:xfrm>
            <a:off x="381000" y="141287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rPr>
              <a:t>Each of the two populations is normally distributed.</a:t>
            </a:r>
          </a:p>
          <a:p>
            <a:r>
              <a:rPr lang="en-US" smtClean="0">
                <a:solidFill>
                  <a:srgbClr val="000040"/>
                </a:solidFill>
              </a:rPr>
              <a:t>The two samples are independent.</a:t>
            </a:r>
          </a:p>
          <a:p>
            <a:r>
              <a:rPr lang="en-US" smtClean="0">
                <a:solidFill>
                  <a:srgbClr val="000040"/>
                </a:solidFill>
              </a:rPr>
              <a:t>The values of the population variances are unknown.</a:t>
            </a:r>
          </a:p>
          <a:p>
            <a:r>
              <a:rPr lang="en-US" smtClean="0">
                <a:solidFill>
                  <a:srgbClr val="000040"/>
                </a:solidFill>
              </a:rPr>
              <a:t>The variances of the two populations are equal.</a:t>
            </a:r>
            <a:br>
              <a:rPr lang="en-US" smtClean="0">
                <a:solidFill>
                  <a:srgbClr val="000040"/>
                </a:solidFill>
              </a:rPr>
            </a:br>
            <a:r>
              <a:rPr lang="en-US" i="1" smtClean="0">
                <a:solidFill>
                  <a:srgbClr val="000040"/>
                </a:solidFill>
                <a:latin typeface="Symbol" pitchFamily="18" charset="2"/>
              </a:rPr>
              <a:t></a:t>
            </a:r>
            <a:r>
              <a:rPr lang="en-US" i="1" baseline="-25000" smtClean="0">
                <a:solidFill>
                  <a:srgbClr val="000040"/>
                </a:solidFill>
              </a:rPr>
              <a:t>1</a:t>
            </a:r>
            <a:r>
              <a:rPr lang="en-US" baseline="30000" smtClean="0">
                <a:solidFill>
                  <a:srgbClr val="000040"/>
                </a:solidFill>
              </a:rPr>
              <a:t>2</a:t>
            </a:r>
            <a:r>
              <a:rPr lang="en-US" smtClean="0">
                <a:solidFill>
                  <a:srgbClr val="000040"/>
                </a:solidFill>
              </a:rPr>
              <a:t> = </a:t>
            </a:r>
            <a:r>
              <a:rPr lang="en-US" i="1" smtClean="0">
                <a:solidFill>
                  <a:srgbClr val="000040"/>
                </a:solidFill>
                <a:latin typeface="Symbol" pitchFamily="18" charset="2"/>
              </a:rPr>
              <a:t></a:t>
            </a:r>
            <a:r>
              <a:rPr lang="en-US" baseline="-25000" smtClean="0">
                <a:solidFill>
                  <a:srgbClr val="000040"/>
                </a:solidFill>
              </a:rPr>
              <a:t>2</a:t>
            </a:r>
            <a:r>
              <a:rPr lang="en-US" baseline="30000" smtClean="0">
                <a:solidFill>
                  <a:srgbClr val="000040"/>
                </a:solidFill>
              </a:rPr>
              <a:t>2</a:t>
            </a:r>
          </a:p>
          <a:p>
            <a:pPr>
              <a:buFontTx/>
              <a:buNone/>
            </a:pPr>
            <a:endParaRPr lang="en-US" smtClean="0"/>
          </a:p>
        </p:txBody>
      </p:sp>
    </p:spTree>
    <p:extLst>
      <p:ext uri="{BB962C8B-B14F-4D97-AF65-F5344CB8AC3E}">
        <p14:creationId xmlns:p14="http://schemas.microsoft.com/office/powerpoint/2010/main" val="116512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1392238" y="2514600"/>
          <a:ext cx="6357937" cy="1695450"/>
        </p:xfrm>
        <a:graphic>
          <a:graphicData uri="http://schemas.openxmlformats.org/presentationml/2006/ole">
            <mc:AlternateContent xmlns:mc="http://schemas.openxmlformats.org/markup-compatibility/2006">
              <mc:Choice xmlns:v="urn:schemas-microsoft-com:vml" Requires="v">
                <p:oleObj spid="_x0000_s10296" name="Equation" r:id="rId3" imgW="2209680" imgH="685800" progId="Equation.3">
                  <p:embed/>
                </p:oleObj>
              </mc:Choice>
              <mc:Fallback>
                <p:oleObj name="Equation" r:id="rId3" imgW="2209680" imgH="685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238" y="2514600"/>
                        <a:ext cx="6357937" cy="16954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smtClean="0">
                <a:solidFill>
                  <a:srgbClr val="FF0000"/>
                </a:solidFill>
              </a:rPr>
              <a:t>t</a:t>
            </a:r>
            <a:r>
              <a:rPr lang="en-US" smtClean="0">
                <a:solidFill>
                  <a:srgbClr val="FF0000"/>
                </a:solidFill>
              </a:rPr>
              <a:t> Formula to Test the Difference in</a:t>
            </a:r>
            <a:br>
              <a:rPr lang="en-US" smtClean="0">
                <a:solidFill>
                  <a:srgbClr val="FF0000"/>
                </a:solidFill>
              </a:rPr>
            </a:br>
            <a:r>
              <a:rPr lang="en-US" smtClean="0">
                <a:solidFill>
                  <a:srgbClr val="FF0000"/>
                </a:solidFill>
              </a:rPr>
              <a:t>Means Assuming </a:t>
            </a:r>
            <a:r>
              <a:rPr lang="en-US" i="1" smtClean="0">
                <a:solidFill>
                  <a:srgbClr val="FF0000"/>
                </a:solidFill>
                <a:latin typeface="Symbol" pitchFamily="18" charset="2"/>
              </a:rPr>
              <a:t></a:t>
            </a:r>
            <a:r>
              <a:rPr lang="en-US" baseline="-25000" smtClean="0">
                <a:solidFill>
                  <a:srgbClr val="FF0000"/>
                </a:solidFill>
              </a:rPr>
              <a:t>1</a:t>
            </a:r>
            <a:r>
              <a:rPr lang="en-US" baseline="30000" smtClean="0">
                <a:solidFill>
                  <a:srgbClr val="FF0000"/>
                </a:solidFill>
              </a:rPr>
              <a:t>2</a:t>
            </a:r>
            <a:r>
              <a:rPr lang="en-US" smtClean="0">
                <a:solidFill>
                  <a:srgbClr val="FF0000"/>
                </a:solidFill>
              </a:rPr>
              <a:t> = </a:t>
            </a:r>
            <a:r>
              <a:rPr lang="en-US" i="1" smtClean="0">
                <a:solidFill>
                  <a:srgbClr val="FF0000"/>
                </a:solidFill>
                <a:latin typeface="Symbol" pitchFamily="18" charset="2"/>
              </a:rPr>
              <a:t></a:t>
            </a:r>
            <a:r>
              <a:rPr lang="en-US" baseline="-25000" smtClean="0">
                <a:solidFill>
                  <a:srgbClr val="FF0000"/>
                </a:solidFill>
              </a:rPr>
              <a:t>2</a:t>
            </a:r>
            <a:r>
              <a:rPr lang="en-US" baseline="30000" smtClean="0">
                <a:solidFill>
                  <a:srgbClr val="FF0000"/>
                </a:solidFill>
              </a:rPr>
              <a:t>2</a:t>
            </a:r>
            <a:endParaRPr lang="en-US" smtClean="0"/>
          </a:p>
        </p:txBody>
      </p:sp>
    </p:spTree>
    <p:extLst>
      <p:ext uri="{BB962C8B-B14F-4D97-AF65-F5344CB8AC3E}">
        <p14:creationId xmlns:p14="http://schemas.microsoft.com/office/powerpoint/2010/main" val="116512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49300" y="1397000"/>
            <a:ext cx="8077200" cy="4401205"/>
          </a:xfrm>
          <a:prstGeom prst="rect">
            <a:avLst/>
          </a:prstGeom>
          <a:noFill/>
          <a:ln w="12700" cap="sq">
            <a:noFill/>
            <a:miter lim="800000"/>
            <a:headEnd type="none" w="sm" len="sm"/>
            <a:tailEnd type="none" w="sm" len="sm"/>
          </a:ln>
        </p:spPr>
        <p:txBody>
          <a:bodyPr>
            <a:spAutoFit/>
          </a:bodyPr>
          <a:lstStyle/>
          <a:p>
            <a:pPr algn="just" eaLnBrk="0" hangingPunct="0">
              <a:defRPr/>
            </a:pPr>
            <a:r>
              <a:rPr lang="en-US" sz="2800" i="0" dirty="0">
                <a:latin typeface="Times New Roman" pitchFamily="18" charset="0"/>
                <a:cs typeface="Times New Roman" pitchFamily="18" charset="0"/>
              </a:rPr>
              <a:t>At the Hernandez Manufacturing Company, an application of this test arises. New employees are expected to attend a three-day seminar to learn about the company. At the end of the seminar, they are tested to measure their knowledge about the company. The traditional training method has been lecture and a question-and-answer session. Management decided to experiment with a different training procedure, which processes new employees in two days by using DVDs and having no question-and-answer session. </a:t>
            </a:r>
          </a:p>
        </p:txBody>
      </p:sp>
      <p:sp>
        <p:nvSpPr>
          <p:cNvPr id="3" name="Title 3"/>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 Company</a:t>
            </a:r>
          </a:p>
        </p:txBody>
      </p:sp>
    </p:spTree>
    <p:extLst>
      <p:ext uri="{BB962C8B-B14F-4D97-AF65-F5344CB8AC3E}">
        <p14:creationId xmlns:p14="http://schemas.microsoft.com/office/powerpoint/2010/main" val="116512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36600" y="1376363"/>
            <a:ext cx="810736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eaLnBrk="0" hangingPunct="0"/>
            <a:r>
              <a:rPr lang="en-US" sz="2800" i="0" dirty="0">
                <a:latin typeface="Times New Roman" pitchFamily="18" charset="0"/>
                <a:cs typeface="Times New Roman" pitchFamily="18" charset="0"/>
              </a:rPr>
              <a:t>If this procedure works, it could save the company thousands of dollars over a period of several years. However, there is some concern about the effectiveness of the two-day method, and company managers would like to know whether there is any difference in the effectiveness of the two training methods.</a:t>
            </a:r>
          </a:p>
          <a:p>
            <a:pPr eaLnBrk="0" hangingPunct="0"/>
            <a:endParaRPr lang="en-US" sz="2800" i="0" dirty="0">
              <a:latin typeface="Times New Roman" pitchFamily="18" charset="0"/>
              <a:cs typeface="Times New Roman" pitchFamily="18" charset="0"/>
            </a:endParaRPr>
          </a:p>
          <a:p>
            <a:pPr eaLnBrk="0" hangingPunct="0"/>
            <a:r>
              <a:rPr lang="en-US" sz="2800" i="0" dirty="0">
                <a:latin typeface="Times New Roman" pitchFamily="18" charset="0"/>
                <a:cs typeface="Times New Roman" pitchFamily="18" charset="0"/>
              </a:rPr>
              <a:t>Training Method A 		Training Method B</a:t>
            </a:r>
          </a:p>
          <a:p>
            <a:pPr eaLnBrk="0" hangingPunct="0"/>
            <a:r>
              <a:rPr lang="en-US" sz="2800" i="0" dirty="0">
                <a:latin typeface="Times New Roman" pitchFamily="18" charset="0"/>
                <a:cs typeface="Times New Roman" pitchFamily="18" charset="0"/>
              </a:rPr>
              <a:t>56   50   52   44 		52   59   54   55   65</a:t>
            </a:r>
          </a:p>
          <a:p>
            <a:pPr eaLnBrk="0" hangingPunct="0"/>
            <a:r>
              <a:rPr lang="en-US" sz="2800" i="0" dirty="0">
                <a:latin typeface="Times New Roman" pitchFamily="18" charset="0"/>
                <a:cs typeface="Times New Roman" pitchFamily="18" charset="0"/>
              </a:rPr>
              <a:t>47   47   53   45 		48   52   57   64   53</a:t>
            </a:r>
          </a:p>
          <a:p>
            <a:pPr eaLnBrk="0" hangingPunct="0"/>
            <a:r>
              <a:rPr lang="en-US" sz="2800" i="0" dirty="0">
                <a:latin typeface="Times New Roman" pitchFamily="18" charset="0"/>
                <a:cs typeface="Times New Roman" pitchFamily="18" charset="0"/>
              </a:rPr>
              <a:t>42   51   42   43 		44   53   56   53   57</a:t>
            </a:r>
          </a:p>
        </p:txBody>
      </p:sp>
      <p:sp>
        <p:nvSpPr>
          <p:cNvPr id="3" name="Title 3"/>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Company – Cont’d</a:t>
            </a:r>
          </a:p>
        </p:txBody>
      </p:sp>
    </p:spTree>
    <p:extLst>
      <p:ext uri="{BB962C8B-B14F-4D97-AF65-F5344CB8AC3E}">
        <p14:creationId xmlns:p14="http://schemas.microsoft.com/office/powerpoint/2010/main" val="116512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766763" y="1511300"/>
          <a:ext cx="2540000" cy="1693863"/>
        </p:xfrm>
        <a:graphic>
          <a:graphicData uri="http://schemas.openxmlformats.org/presentationml/2006/ole">
            <mc:AlternateContent xmlns:mc="http://schemas.openxmlformats.org/markup-compatibility/2006">
              <mc:Choice xmlns:v="urn:schemas-microsoft-com:vml" Requires="v">
                <p:oleObj spid="_x0000_s11616" name="Equation" r:id="rId3" imgW="1001520" imgH="607680" progId="Equation.3">
                  <p:embed/>
                </p:oleObj>
              </mc:Choice>
              <mc:Fallback>
                <p:oleObj name="Equation" r:id="rId3" imgW="1001520" imgH="607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1511300"/>
                        <a:ext cx="2540000" cy="16938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766763" y="5257800"/>
          <a:ext cx="3665537" cy="636588"/>
        </p:xfrm>
        <a:graphic>
          <a:graphicData uri="http://schemas.openxmlformats.org/presentationml/2006/ole">
            <mc:AlternateContent xmlns:mc="http://schemas.openxmlformats.org/markup-compatibility/2006">
              <mc:Choice xmlns:v="urn:schemas-microsoft-com:vml" Requires="v">
                <p:oleObj spid="_x0000_s11617" name="Equation" r:id="rId5" imgW="2514600" imgH="430200" progId="Equation.3">
                  <p:embed/>
                </p:oleObj>
              </mc:Choice>
              <mc:Fallback>
                <p:oleObj name="Equation" r:id="rId5" imgW="2514600" imgH="430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3" y="5257800"/>
                        <a:ext cx="3665537" cy="6365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766763" y="3549650"/>
          <a:ext cx="3163887" cy="1322388"/>
        </p:xfrm>
        <a:graphic>
          <a:graphicData uri="http://schemas.openxmlformats.org/presentationml/2006/ole">
            <mc:AlternateContent xmlns:mc="http://schemas.openxmlformats.org/markup-compatibility/2006">
              <mc:Choice xmlns:v="urn:schemas-microsoft-com:vml" Requires="v">
                <p:oleObj spid="_x0000_s11618" name="Equation" r:id="rId7" imgW="2031840" imgH="876240" progId="Equation.3">
                  <p:embed/>
                </p:oleObj>
              </mc:Choice>
              <mc:Fallback>
                <p:oleObj name="Equation" r:id="rId7" imgW="2031840" imgH="8762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763" y="3549650"/>
                        <a:ext cx="3163887" cy="13223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34"/>
          <p:cNvGrpSpPr>
            <a:grpSpLocks/>
          </p:cNvGrpSpPr>
          <p:nvPr/>
        </p:nvGrpSpPr>
        <p:grpSpPr bwMode="auto">
          <a:xfrm>
            <a:off x="4648200" y="2160588"/>
            <a:ext cx="4140200" cy="3733800"/>
            <a:chOff x="2976" y="1068"/>
            <a:chExt cx="2608" cy="2352"/>
          </a:xfrm>
        </p:grpSpPr>
        <p:sp>
          <p:nvSpPr>
            <p:cNvPr id="6" name="Rectangle 8"/>
            <p:cNvSpPr>
              <a:spLocks noChangeArrowheads="1"/>
            </p:cNvSpPr>
            <p:nvPr/>
          </p:nvSpPr>
          <p:spPr bwMode="auto">
            <a:xfrm>
              <a:off x="2976" y="1068"/>
              <a:ext cx="2604" cy="2352"/>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7" name="Line 9"/>
            <p:cNvSpPr>
              <a:spLocks noChangeShapeType="1"/>
            </p:cNvSpPr>
            <p:nvPr/>
          </p:nvSpPr>
          <p:spPr bwMode="auto">
            <a:xfrm flipV="1">
              <a:off x="3080" y="2844"/>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
            <p:cNvSpPr>
              <a:spLocks noChangeShapeType="1"/>
            </p:cNvSpPr>
            <p:nvPr/>
          </p:nvSpPr>
          <p:spPr bwMode="auto">
            <a:xfrm flipV="1">
              <a:off x="4222" y="2833"/>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11"/>
            <p:cNvSpPr>
              <a:spLocks/>
            </p:cNvSpPr>
            <p:nvPr/>
          </p:nvSpPr>
          <p:spPr bwMode="auto">
            <a:xfrm>
              <a:off x="3040" y="1141"/>
              <a:ext cx="2386" cy="1711"/>
            </a:xfrm>
            <a:custGeom>
              <a:avLst/>
              <a:gdLst>
                <a:gd name="T0" fmla="*/ 36 w 2386"/>
                <a:gd name="T1" fmla="*/ 1704 h 1711"/>
                <a:gd name="T2" fmla="*/ 76 w 2386"/>
                <a:gd name="T3" fmla="*/ 1696 h 1711"/>
                <a:gd name="T4" fmla="*/ 116 w 2386"/>
                <a:gd name="T5" fmla="*/ 1685 h 1711"/>
                <a:gd name="T6" fmla="*/ 155 w 2386"/>
                <a:gd name="T7" fmla="*/ 1672 h 1711"/>
                <a:gd name="T8" fmla="*/ 195 w 2386"/>
                <a:gd name="T9" fmla="*/ 1655 h 1711"/>
                <a:gd name="T10" fmla="*/ 235 w 2386"/>
                <a:gd name="T11" fmla="*/ 1634 h 1711"/>
                <a:gd name="T12" fmla="*/ 275 w 2386"/>
                <a:gd name="T13" fmla="*/ 1609 h 1711"/>
                <a:gd name="T14" fmla="*/ 314 w 2386"/>
                <a:gd name="T15" fmla="*/ 1578 h 1711"/>
                <a:gd name="T16" fmla="*/ 354 w 2386"/>
                <a:gd name="T17" fmla="*/ 1543 h 1711"/>
                <a:gd name="T18" fmla="*/ 394 w 2386"/>
                <a:gd name="T19" fmla="*/ 1500 h 1711"/>
                <a:gd name="T20" fmla="*/ 433 w 2386"/>
                <a:gd name="T21" fmla="*/ 1450 h 1711"/>
                <a:gd name="T22" fmla="*/ 473 w 2386"/>
                <a:gd name="T23" fmla="*/ 1393 h 1711"/>
                <a:gd name="T24" fmla="*/ 513 w 2386"/>
                <a:gd name="T25" fmla="*/ 1328 h 1711"/>
                <a:gd name="T26" fmla="*/ 553 w 2386"/>
                <a:gd name="T27" fmla="*/ 1256 h 1711"/>
                <a:gd name="T28" fmla="*/ 593 w 2386"/>
                <a:gd name="T29" fmla="*/ 1176 h 1711"/>
                <a:gd name="T30" fmla="*/ 632 w 2386"/>
                <a:gd name="T31" fmla="*/ 1089 h 1711"/>
                <a:gd name="T32" fmla="*/ 672 w 2386"/>
                <a:gd name="T33" fmla="*/ 997 h 1711"/>
                <a:gd name="T34" fmla="*/ 712 w 2386"/>
                <a:gd name="T35" fmla="*/ 898 h 1711"/>
                <a:gd name="T36" fmla="*/ 751 w 2386"/>
                <a:gd name="T37" fmla="*/ 796 h 1711"/>
                <a:gd name="T38" fmla="*/ 792 w 2386"/>
                <a:gd name="T39" fmla="*/ 691 h 1711"/>
                <a:gd name="T40" fmla="*/ 831 w 2386"/>
                <a:gd name="T41" fmla="*/ 586 h 1711"/>
                <a:gd name="T42" fmla="*/ 870 w 2386"/>
                <a:gd name="T43" fmla="*/ 484 h 1711"/>
                <a:gd name="T44" fmla="*/ 911 w 2386"/>
                <a:gd name="T45" fmla="*/ 385 h 1711"/>
                <a:gd name="T46" fmla="*/ 950 w 2386"/>
                <a:gd name="T47" fmla="*/ 294 h 1711"/>
                <a:gd name="T48" fmla="*/ 990 w 2386"/>
                <a:gd name="T49" fmla="*/ 211 h 1711"/>
                <a:gd name="T50" fmla="*/ 1030 w 2386"/>
                <a:gd name="T51" fmla="*/ 139 h 1711"/>
                <a:gd name="T52" fmla="*/ 1069 w 2386"/>
                <a:gd name="T53" fmla="*/ 81 h 1711"/>
                <a:gd name="T54" fmla="*/ 1110 w 2386"/>
                <a:gd name="T55" fmla="*/ 38 h 1711"/>
                <a:gd name="T56" fmla="*/ 1149 w 2386"/>
                <a:gd name="T57" fmla="*/ 11 h 1711"/>
                <a:gd name="T58" fmla="*/ 1188 w 2386"/>
                <a:gd name="T59" fmla="*/ 0 h 1711"/>
                <a:gd name="T60" fmla="*/ 1229 w 2386"/>
                <a:gd name="T61" fmla="*/ 7 h 1711"/>
                <a:gd name="T62" fmla="*/ 1268 w 2386"/>
                <a:gd name="T63" fmla="*/ 31 h 1711"/>
                <a:gd name="T64" fmla="*/ 1308 w 2386"/>
                <a:gd name="T65" fmla="*/ 71 h 1711"/>
                <a:gd name="T66" fmla="*/ 1348 w 2386"/>
                <a:gd name="T67" fmla="*/ 127 h 1711"/>
                <a:gd name="T68" fmla="*/ 1387 w 2386"/>
                <a:gd name="T69" fmla="*/ 196 h 1711"/>
                <a:gd name="T70" fmla="*/ 1428 w 2386"/>
                <a:gd name="T71" fmla="*/ 277 h 1711"/>
                <a:gd name="T72" fmla="*/ 1467 w 2386"/>
                <a:gd name="T73" fmla="*/ 366 h 1711"/>
                <a:gd name="T74" fmla="*/ 1506 w 2386"/>
                <a:gd name="T75" fmla="*/ 463 h 1711"/>
                <a:gd name="T76" fmla="*/ 1547 w 2386"/>
                <a:gd name="T77" fmla="*/ 565 h 1711"/>
                <a:gd name="T78" fmla="*/ 1586 w 2386"/>
                <a:gd name="T79" fmla="*/ 670 h 1711"/>
                <a:gd name="T80" fmla="*/ 1626 w 2386"/>
                <a:gd name="T81" fmla="*/ 774 h 1711"/>
                <a:gd name="T82" fmla="*/ 1666 w 2386"/>
                <a:gd name="T83" fmla="*/ 878 h 1711"/>
                <a:gd name="T84" fmla="*/ 1705 w 2386"/>
                <a:gd name="T85" fmla="*/ 977 h 1711"/>
                <a:gd name="T86" fmla="*/ 1745 w 2386"/>
                <a:gd name="T87" fmla="*/ 1071 h 1711"/>
                <a:gd name="T88" fmla="*/ 1785 w 2386"/>
                <a:gd name="T89" fmla="*/ 1160 h 1711"/>
                <a:gd name="T90" fmla="*/ 1824 w 2386"/>
                <a:gd name="T91" fmla="*/ 1241 h 1711"/>
                <a:gd name="T92" fmla="*/ 1865 w 2386"/>
                <a:gd name="T93" fmla="*/ 1315 h 1711"/>
                <a:gd name="T94" fmla="*/ 1904 w 2386"/>
                <a:gd name="T95" fmla="*/ 1380 h 1711"/>
                <a:gd name="T96" fmla="*/ 1944 w 2386"/>
                <a:gd name="T97" fmla="*/ 1440 h 1711"/>
                <a:gd name="T98" fmla="*/ 1984 w 2386"/>
                <a:gd name="T99" fmla="*/ 1491 h 1711"/>
                <a:gd name="T100" fmla="*/ 2023 w 2386"/>
                <a:gd name="T101" fmla="*/ 1535 h 1711"/>
                <a:gd name="T102" fmla="*/ 2063 w 2386"/>
                <a:gd name="T103" fmla="*/ 1572 h 1711"/>
                <a:gd name="T104" fmla="*/ 2103 w 2386"/>
                <a:gd name="T105" fmla="*/ 1603 h 1711"/>
                <a:gd name="T106" fmla="*/ 2143 w 2386"/>
                <a:gd name="T107" fmla="*/ 1630 h 1711"/>
                <a:gd name="T108" fmla="*/ 2182 w 2386"/>
                <a:gd name="T109" fmla="*/ 1651 h 1711"/>
                <a:gd name="T110" fmla="*/ 2222 w 2386"/>
                <a:gd name="T111" fmla="*/ 1669 h 1711"/>
                <a:gd name="T112" fmla="*/ 2262 w 2386"/>
                <a:gd name="T113" fmla="*/ 1683 h 1711"/>
                <a:gd name="T114" fmla="*/ 2302 w 2386"/>
                <a:gd name="T115" fmla="*/ 1694 h 1711"/>
                <a:gd name="T116" fmla="*/ 2341 w 2386"/>
                <a:gd name="T117" fmla="*/ 1703 h 1711"/>
                <a:gd name="T118" fmla="*/ 2381 w 2386"/>
                <a:gd name="T119" fmla="*/ 1709 h 1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86"/>
                <a:gd name="T181" fmla="*/ 0 h 1711"/>
                <a:gd name="T182" fmla="*/ 2386 w 2386"/>
                <a:gd name="T183" fmla="*/ 1711 h 1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86" h="1711">
                  <a:moveTo>
                    <a:pt x="0" y="1710"/>
                  </a:moveTo>
                  <a:lnTo>
                    <a:pt x="4" y="1709"/>
                  </a:lnTo>
                  <a:lnTo>
                    <a:pt x="8" y="1709"/>
                  </a:lnTo>
                  <a:lnTo>
                    <a:pt x="12" y="1709"/>
                  </a:lnTo>
                  <a:lnTo>
                    <a:pt x="17" y="1708"/>
                  </a:lnTo>
                  <a:lnTo>
                    <a:pt x="21" y="1707"/>
                  </a:lnTo>
                  <a:lnTo>
                    <a:pt x="24" y="1706"/>
                  </a:lnTo>
                  <a:lnTo>
                    <a:pt x="28" y="1706"/>
                  </a:lnTo>
                  <a:lnTo>
                    <a:pt x="32" y="1705"/>
                  </a:lnTo>
                  <a:lnTo>
                    <a:pt x="36" y="1704"/>
                  </a:lnTo>
                  <a:lnTo>
                    <a:pt x="40" y="1704"/>
                  </a:lnTo>
                  <a:lnTo>
                    <a:pt x="45" y="1703"/>
                  </a:lnTo>
                  <a:lnTo>
                    <a:pt x="48" y="1702"/>
                  </a:lnTo>
                  <a:lnTo>
                    <a:pt x="52" y="1701"/>
                  </a:lnTo>
                  <a:lnTo>
                    <a:pt x="56" y="1700"/>
                  </a:lnTo>
                  <a:lnTo>
                    <a:pt x="60" y="1699"/>
                  </a:lnTo>
                  <a:lnTo>
                    <a:pt x="64" y="1699"/>
                  </a:lnTo>
                  <a:lnTo>
                    <a:pt x="67" y="1698"/>
                  </a:lnTo>
                  <a:lnTo>
                    <a:pt x="71" y="1697"/>
                  </a:lnTo>
                  <a:lnTo>
                    <a:pt x="76" y="1696"/>
                  </a:lnTo>
                  <a:lnTo>
                    <a:pt x="80" y="1695"/>
                  </a:lnTo>
                  <a:lnTo>
                    <a:pt x="84" y="1694"/>
                  </a:lnTo>
                  <a:lnTo>
                    <a:pt x="88" y="1693"/>
                  </a:lnTo>
                  <a:lnTo>
                    <a:pt x="92" y="1692"/>
                  </a:lnTo>
                  <a:lnTo>
                    <a:pt x="95" y="1691"/>
                  </a:lnTo>
                  <a:lnTo>
                    <a:pt x="99" y="1690"/>
                  </a:lnTo>
                  <a:lnTo>
                    <a:pt x="104" y="1689"/>
                  </a:lnTo>
                  <a:lnTo>
                    <a:pt x="108" y="1688"/>
                  </a:lnTo>
                  <a:lnTo>
                    <a:pt x="112" y="1686"/>
                  </a:lnTo>
                  <a:lnTo>
                    <a:pt x="116" y="1685"/>
                  </a:lnTo>
                  <a:lnTo>
                    <a:pt x="119" y="1684"/>
                  </a:lnTo>
                  <a:lnTo>
                    <a:pt x="123" y="1683"/>
                  </a:lnTo>
                  <a:lnTo>
                    <a:pt x="127" y="1681"/>
                  </a:lnTo>
                  <a:lnTo>
                    <a:pt x="132" y="1681"/>
                  </a:lnTo>
                  <a:lnTo>
                    <a:pt x="136" y="1679"/>
                  </a:lnTo>
                  <a:lnTo>
                    <a:pt x="140" y="1678"/>
                  </a:lnTo>
                  <a:lnTo>
                    <a:pt x="143" y="1676"/>
                  </a:lnTo>
                  <a:lnTo>
                    <a:pt x="147" y="1675"/>
                  </a:lnTo>
                  <a:lnTo>
                    <a:pt x="151" y="1674"/>
                  </a:lnTo>
                  <a:lnTo>
                    <a:pt x="155" y="1672"/>
                  </a:lnTo>
                  <a:lnTo>
                    <a:pt x="160" y="1671"/>
                  </a:lnTo>
                  <a:lnTo>
                    <a:pt x="164" y="1669"/>
                  </a:lnTo>
                  <a:lnTo>
                    <a:pt x="167" y="1667"/>
                  </a:lnTo>
                  <a:lnTo>
                    <a:pt x="171" y="1666"/>
                  </a:lnTo>
                  <a:lnTo>
                    <a:pt x="175" y="1664"/>
                  </a:lnTo>
                  <a:lnTo>
                    <a:pt x="179" y="1662"/>
                  </a:lnTo>
                  <a:lnTo>
                    <a:pt x="183" y="1661"/>
                  </a:lnTo>
                  <a:lnTo>
                    <a:pt x="188" y="1659"/>
                  </a:lnTo>
                  <a:lnTo>
                    <a:pt x="191" y="1657"/>
                  </a:lnTo>
                  <a:lnTo>
                    <a:pt x="195" y="1655"/>
                  </a:lnTo>
                  <a:lnTo>
                    <a:pt x="199" y="1654"/>
                  </a:lnTo>
                  <a:lnTo>
                    <a:pt x="203" y="1651"/>
                  </a:lnTo>
                  <a:lnTo>
                    <a:pt x="207" y="1649"/>
                  </a:lnTo>
                  <a:lnTo>
                    <a:pt x="211" y="1648"/>
                  </a:lnTo>
                  <a:lnTo>
                    <a:pt x="215" y="1645"/>
                  </a:lnTo>
                  <a:lnTo>
                    <a:pt x="219" y="1644"/>
                  </a:lnTo>
                  <a:lnTo>
                    <a:pt x="223" y="1641"/>
                  </a:lnTo>
                  <a:lnTo>
                    <a:pt x="227" y="1639"/>
                  </a:lnTo>
                  <a:lnTo>
                    <a:pt x="231" y="1636"/>
                  </a:lnTo>
                  <a:lnTo>
                    <a:pt x="235" y="1634"/>
                  </a:lnTo>
                  <a:lnTo>
                    <a:pt x="238" y="1632"/>
                  </a:lnTo>
                  <a:lnTo>
                    <a:pt x="242" y="1630"/>
                  </a:lnTo>
                  <a:lnTo>
                    <a:pt x="247" y="1628"/>
                  </a:lnTo>
                  <a:lnTo>
                    <a:pt x="251" y="1625"/>
                  </a:lnTo>
                  <a:lnTo>
                    <a:pt x="255" y="1623"/>
                  </a:lnTo>
                  <a:lnTo>
                    <a:pt x="259" y="1620"/>
                  </a:lnTo>
                  <a:lnTo>
                    <a:pt x="262" y="1617"/>
                  </a:lnTo>
                  <a:lnTo>
                    <a:pt x="266" y="1615"/>
                  </a:lnTo>
                  <a:lnTo>
                    <a:pt x="270" y="1612"/>
                  </a:lnTo>
                  <a:lnTo>
                    <a:pt x="275" y="1609"/>
                  </a:lnTo>
                  <a:lnTo>
                    <a:pt x="279" y="1606"/>
                  </a:lnTo>
                  <a:lnTo>
                    <a:pt x="283" y="1603"/>
                  </a:lnTo>
                  <a:lnTo>
                    <a:pt x="287" y="1601"/>
                  </a:lnTo>
                  <a:lnTo>
                    <a:pt x="290" y="1598"/>
                  </a:lnTo>
                  <a:lnTo>
                    <a:pt x="294" y="1595"/>
                  </a:lnTo>
                  <a:lnTo>
                    <a:pt x="298" y="1591"/>
                  </a:lnTo>
                  <a:lnTo>
                    <a:pt x="303" y="1588"/>
                  </a:lnTo>
                  <a:lnTo>
                    <a:pt x="307" y="1586"/>
                  </a:lnTo>
                  <a:lnTo>
                    <a:pt x="311" y="1582"/>
                  </a:lnTo>
                  <a:lnTo>
                    <a:pt x="314" y="1578"/>
                  </a:lnTo>
                  <a:lnTo>
                    <a:pt x="318" y="1576"/>
                  </a:lnTo>
                  <a:lnTo>
                    <a:pt x="322" y="1572"/>
                  </a:lnTo>
                  <a:lnTo>
                    <a:pt x="326" y="1568"/>
                  </a:lnTo>
                  <a:lnTo>
                    <a:pt x="331" y="1565"/>
                  </a:lnTo>
                  <a:lnTo>
                    <a:pt x="335" y="1561"/>
                  </a:lnTo>
                  <a:lnTo>
                    <a:pt x="338" y="1558"/>
                  </a:lnTo>
                  <a:lnTo>
                    <a:pt x="342" y="1554"/>
                  </a:lnTo>
                  <a:lnTo>
                    <a:pt x="346" y="1551"/>
                  </a:lnTo>
                  <a:lnTo>
                    <a:pt x="350" y="1546"/>
                  </a:lnTo>
                  <a:lnTo>
                    <a:pt x="354" y="1543"/>
                  </a:lnTo>
                  <a:lnTo>
                    <a:pt x="358" y="1538"/>
                  </a:lnTo>
                  <a:lnTo>
                    <a:pt x="362" y="1535"/>
                  </a:lnTo>
                  <a:lnTo>
                    <a:pt x="366" y="1531"/>
                  </a:lnTo>
                  <a:lnTo>
                    <a:pt x="370" y="1526"/>
                  </a:lnTo>
                  <a:lnTo>
                    <a:pt x="374" y="1522"/>
                  </a:lnTo>
                  <a:lnTo>
                    <a:pt x="378" y="1518"/>
                  </a:lnTo>
                  <a:lnTo>
                    <a:pt x="382" y="1513"/>
                  </a:lnTo>
                  <a:lnTo>
                    <a:pt x="385" y="1509"/>
                  </a:lnTo>
                  <a:lnTo>
                    <a:pt x="390" y="1505"/>
                  </a:lnTo>
                  <a:lnTo>
                    <a:pt x="394" y="1500"/>
                  </a:lnTo>
                  <a:lnTo>
                    <a:pt x="398" y="1496"/>
                  </a:lnTo>
                  <a:lnTo>
                    <a:pt x="402" y="1491"/>
                  </a:lnTo>
                  <a:lnTo>
                    <a:pt x="406" y="1486"/>
                  </a:lnTo>
                  <a:lnTo>
                    <a:pt x="409" y="1481"/>
                  </a:lnTo>
                  <a:lnTo>
                    <a:pt x="413" y="1476"/>
                  </a:lnTo>
                  <a:lnTo>
                    <a:pt x="418" y="1471"/>
                  </a:lnTo>
                  <a:lnTo>
                    <a:pt x="422" y="1466"/>
                  </a:lnTo>
                  <a:lnTo>
                    <a:pt x="426" y="1461"/>
                  </a:lnTo>
                  <a:lnTo>
                    <a:pt x="430" y="1456"/>
                  </a:lnTo>
                  <a:lnTo>
                    <a:pt x="433" y="1450"/>
                  </a:lnTo>
                  <a:lnTo>
                    <a:pt x="437" y="1445"/>
                  </a:lnTo>
                  <a:lnTo>
                    <a:pt x="441" y="1440"/>
                  </a:lnTo>
                  <a:lnTo>
                    <a:pt x="446" y="1434"/>
                  </a:lnTo>
                  <a:lnTo>
                    <a:pt x="450" y="1428"/>
                  </a:lnTo>
                  <a:lnTo>
                    <a:pt x="454" y="1423"/>
                  </a:lnTo>
                  <a:lnTo>
                    <a:pt x="458" y="1417"/>
                  </a:lnTo>
                  <a:lnTo>
                    <a:pt x="461" y="1411"/>
                  </a:lnTo>
                  <a:lnTo>
                    <a:pt x="465" y="1405"/>
                  </a:lnTo>
                  <a:lnTo>
                    <a:pt x="469" y="1399"/>
                  </a:lnTo>
                  <a:lnTo>
                    <a:pt x="473" y="1393"/>
                  </a:lnTo>
                  <a:lnTo>
                    <a:pt x="478" y="1387"/>
                  </a:lnTo>
                  <a:lnTo>
                    <a:pt x="482" y="1380"/>
                  </a:lnTo>
                  <a:lnTo>
                    <a:pt x="485" y="1375"/>
                  </a:lnTo>
                  <a:lnTo>
                    <a:pt x="489" y="1368"/>
                  </a:lnTo>
                  <a:lnTo>
                    <a:pt x="493" y="1362"/>
                  </a:lnTo>
                  <a:lnTo>
                    <a:pt x="497" y="1355"/>
                  </a:lnTo>
                  <a:lnTo>
                    <a:pt x="501" y="1349"/>
                  </a:lnTo>
                  <a:lnTo>
                    <a:pt x="505" y="1342"/>
                  </a:lnTo>
                  <a:lnTo>
                    <a:pt x="509" y="1335"/>
                  </a:lnTo>
                  <a:lnTo>
                    <a:pt x="513" y="1328"/>
                  </a:lnTo>
                  <a:lnTo>
                    <a:pt x="517" y="1322"/>
                  </a:lnTo>
                  <a:lnTo>
                    <a:pt x="521" y="1315"/>
                  </a:lnTo>
                  <a:lnTo>
                    <a:pt x="525" y="1308"/>
                  </a:lnTo>
                  <a:lnTo>
                    <a:pt x="529" y="1300"/>
                  </a:lnTo>
                  <a:lnTo>
                    <a:pt x="533" y="1293"/>
                  </a:lnTo>
                  <a:lnTo>
                    <a:pt x="537" y="1286"/>
                  </a:lnTo>
                  <a:lnTo>
                    <a:pt x="541" y="1279"/>
                  </a:lnTo>
                  <a:lnTo>
                    <a:pt x="545" y="1271"/>
                  </a:lnTo>
                  <a:lnTo>
                    <a:pt x="549" y="1264"/>
                  </a:lnTo>
                  <a:lnTo>
                    <a:pt x="553" y="1256"/>
                  </a:lnTo>
                  <a:lnTo>
                    <a:pt x="556" y="1248"/>
                  </a:lnTo>
                  <a:lnTo>
                    <a:pt x="561" y="1241"/>
                  </a:lnTo>
                  <a:lnTo>
                    <a:pt x="565" y="1233"/>
                  </a:lnTo>
                  <a:lnTo>
                    <a:pt x="569" y="1225"/>
                  </a:lnTo>
                  <a:lnTo>
                    <a:pt x="573" y="1217"/>
                  </a:lnTo>
                  <a:lnTo>
                    <a:pt x="577" y="1209"/>
                  </a:lnTo>
                  <a:lnTo>
                    <a:pt x="580" y="1201"/>
                  </a:lnTo>
                  <a:lnTo>
                    <a:pt x="584" y="1192"/>
                  </a:lnTo>
                  <a:lnTo>
                    <a:pt x="588" y="1185"/>
                  </a:lnTo>
                  <a:lnTo>
                    <a:pt x="593" y="1176"/>
                  </a:lnTo>
                  <a:lnTo>
                    <a:pt x="597" y="1168"/>
                  </a:lnTo>
                  <a:lnTo>
                    <a:pt x="601" y="1160"/>
                  </a:lnTo>
                  <a:lnTo>
                    <a:pt x="604" y="1151"/>
                  </a:lnTo>
                  <a:lnTo>
                    <a:pt x="608" y="1142"/>
                  </a:lnTo>
                  <a:lnTo>
                    <a:pt x="612" y="1134"/>
                  </a:lnTo>
                  <a:lnTo>
                    <a:pt x="616" y="1125"/>
                  </a:lnTo>
                  <a:lnTo>
                    <a:pt x="621" y="1116"/>
                  </a:lnTo>
                  <a:lnTo>
                    <a:pt x="625" y="1107"/>
                  </a:lnTo>
                  <a:lnTo>
                    <a:pt x="628" y="1098"/>
                  </a:lnTo>
                  <a:lnTo>
                    <a:pt x="632" y="1089"/>
                  </a:lnTo>
                  <a:lnTo>
                    <a:pt x="636" y="1080"/>
                  </a:lnTo>
                  <a:lnTo>
                    <a:pt x="640" y="1071"/>
                  </a:lnTo>
                  <a:lnTo>
                    <a:pt x="644" y="1062"/>
                  </a:lnTo>
                  <a:lnTo>
                    <a:pt x="649" y="1053"/>
                  </a:lnTo>
                  <a:lnTo>
                    <a:pt x="653" y="1044"/>
                  </a:lnTo>
                  <a:lnTo>
                    <a:pt x="656" y="1034"/>
                  </a:lnTo>
                  <a:lnTo>
                    <a:pt x="660" y="1024"/>
                  </a:lnTo>
                  <a:lnTo>
                    <a:pt x="664" y="1015"/>
                  </a:lnTo>
                  <a:lnTo>
                    <a:pt x="668" y="1006"/>
                  </a:lnTo>
                  <a:lnTo>
                    <a:pt x="672" y="997"/>
                  </a:lnTo>
                  <a:lnTo>
                    <a:pt x="676" y="987"/>
                  </a:lnTo>
                  <a:lnTo>
                    <a:pt x="680" y="977"/>
                  </a:lnTo>
                  <a:lnTo>
                    <a:pt x="684" y="967"/>
                  </a:lnTo>
                  <a:lnTo>
                    <a:pt x="688" y="957"/>
                  </a:lnTo>
                  <a:lnTo>
                    <a:pt x="692" y="947"/>
                  </a:lnTo>
                  <a:lnTo>
                    <a:pt x="696" y="938"/>
                  </a:lnTo>
                  <a:lnTo>
                    <a:pt x="699" y="928"/>
                  </a:lnTo>
                  <a:lnTo>
                    <a:pt x="703" y="918"/>
                  </a:lnTo>
                  <a:lnTo>
                    <a:pt x="708" y="908"/>
                  </a:lnTo>
                  <a:lnTo>
                    <a:pt x="712" y="898"/>
                  </a:lnTo>
                  <a:lnTo>
                    <a:pt x="716" y="887"/>
                  </a:lnTo>
                  <a:lnTo>
                    <a:pt x="720" y="878"/>
                  </a:lnTo>
                  <a:lnTo>
                    <a:pt x="724" y="867"/>
                  </a:lnTo>
                  <a:lnTo>
                    <a:pt x="727" y="857"/>
                  </a:lnTo>
                  <a:lnTo>
                    <a:pt x="731" y="847"/>
                  </a:lnTo>
                  <a:lnTo>
                    <a:pt x="736" y="836"/>
                  </a:lnTo>
                  <a:lnTo>
                    <a:pt x="740" y="826"/>
                  </a:lnTo>
                  <a:lnTo>
                    <a:pt x="744" y="816"/>
                  </a:lnTo>
                  <a:lnTo>
                    <a:pt x="748" y="806"/>
                  </a:lnTo>
                  <a:lnTo>
                    <a:pt x="751" y="796"/>
                  </a:lnTo>
                  <a:lnTo>
                    <a:pt x="755" y="785"/>
                  </a:lnTo>
                  <a:lnTo>
                    <a:pt x="759" y="774"/>
                  </a:lnTo>
                  <a:lnTo>
                    <a:pt x="764" y="764"/>
                  </a:lnTo>
                  <a:lnTo>
                    <a:pt x="768" y="753"/>
                  </a:lnTo>
                  <a:lnTo>
                    <a:pt x="771" y="743"/>
                  </a:lnTo>
                  <a:lnTo>
                    <a:pt x="775" y="733"/>
                  </a:lnTo>
                  <a:lnTo>
                    <a:pt x="779" y="722"/>
                  </a:lnTo>
                  <a:lnTo>
                    <a:pt x="783" y="712"/>
                  </a:lnTo>
                  <a:lnTo>
                    <a:pt x="787" y="701"/>
                  </a:lnTo>
                  <a:lnTo>
                    <a:pt x="792" y="691"/>
                  </a:lnTo>
                  <a:lnTo>
                    <a:pt x="796" y="681"/>
                  </a:lnTo>
                  <a:lnTo>
                    <a:pt x="799" y="670"/>
                  </a:lnTo>
                  <a:lnTo>
                    <a:pt x="803" y="660"/>
                  </a:lnTo>
                  <a:lnTo>
                    <a:pt x="807" y="649"/>
                  </a:lnTo>
                  <a:lnTo>
                    <a:pt x="811" y="638"/>
                  </a:lnTo>
                  <a:lnTo>
                    <a:pt x="815" y="628"/>
                  </a:lnTo>
                  <a:lnTo>
                    <a:pt x="820" y="618"/>
                  </a:lnTo>
                  <a:lnTo>
                    <a:pt x="823" y="607"/>
                  </a:lnTo>
                  <a:lnTo>
                    <a:pt x="827" y="597"/>
                  </a:lnTo>
                  <a:lnTo>
                    <a:pt x="831" y="586"/>
                  </a:lnTo>
                  <a:lnTo>
                    <a:pt x="835" y="576"/>
                  </a:lnTo>
                  <a:lnTo>
                    <a:pt x="839" y="565"/>
                  </a:lnTo>
                  <a:lnTo>
                    <a:pt x="843" y="555"/>
                  </a:lnTo>
                  <a:lnTo>
                    <a:pt x="846" y="545"/>
                  </a:lnTo>
                  <a:lnTo>
                    <a:pt x="851" y="535"/>
                  </a:lnTo>
                  <a:lnTo>
                    <a:pt x="855" y="524"/>
                  </a:lnTo>
                  <a:lnTo>
                    <a:pt x="859" y="514"/>
                  </a:lnTo>
                  <a:lnTo>
                    <a:pt x="863" y="504"/>
                  </a:lnTo>
                  <a:lnTo>
                    <a:pt x="867" y="494"/>
                  </a:lnTo>
                  <a:lnTo>
                    <a:pt x="870" y="484"/>
                  </a:lnTo>
                  <a:lnTo>
                    <a:pt x="874" y="473"/>
                  </a:lnTo>
                  <a:lnTo>
                    <a:pt x="879" y="463"/>
                  </a:lnTo>
                  <a:lnTo>
                    <a:pt x="883" y="453"/>
                  </a:lnTo>
                  <a:lnTo>
                    <a:pt x="887" y="444"/>
                  </a:lnTo>
                  <a:lnTo>
                    <a:pt x="891" y="434"/>
                  </a:lnTo>
                  <a:lnTo>
                    <a:pt x="894" y="424"/>
                  </a:lnTo>
                  <a:lnTo>
                    <a:pt x="898" y="414"/>
                  </a:lnTo>
                  <a:lnTo>
                    <a:pt x="902" y="405"/>
                  </a:lnTo>
                  <a:lnTo>
                    <a:pt x="907" y="395"/>
                  </a:lnTo>
                  <a:lnTo>
                    <a:pt x="911" y="385"/>
                  </a:lnTo>
                  <a:lnTo>
                    <a:pt x="915" y="376"/>
                  </a:lnTo>
                  <a:lnTo>
                    <a:pt x="919" y="366"/>
                  </a:lnTo>
                  <a:lnTo>
                    <a:pt x="922" y="357"/>
                  </a:lnTo>
                  <a:lnTo>
                    <a:pt x="926" y="347"/>
                  </a:lnTo>
                  <a:lnTo>
                    <a:pt x="930" y="339"/>
                  </a:lnTo>
                  <a:lnTo>
                    <a:pt x="935" y="330"/>
                  </a:lnTo>
                  <a:lnTo>
                    <a:pt x="939" y="320"/>
                  </a:lnTo>
                  <a:lnTo>
                    <a:pt x="942" y="312"/>
                  </a:lnTo>
                  <a:lnTo>
                    <a:pt x="946" y="302"/>
                  </a:lnTo>
                  <a:lnTo>
                    <a:pt x="950" y="294"/>
                  </a:lnTo>
                  <a:lnTo>
                    <a:pt x="954" y="285"/>
                  </a:lnTo>
                  <a:lnTo>
                    <a:pt x="958" y="277"/>
                  </a:lnTo>
                  <a:lnTo>
                    <a:pt x="962" y="268"/>
                  </a:lnTo>
                  <a:lnTo>
                    <a:pt x="967" y="260"/>
                  </a:lnTo>
                  <a:lnTo>
                    <a:pt x="970" y="251"/>
                  </a:lnTo>
                  <a:lnTo>
                    <a:pt x="974" y="243"/>
                  </a:lnTo>
                  <a:lnTo>
                    <a:pt x="978" y="234"/>
                  </a:lnTo>
                  <a:lnTo>
                    <a:pt x="982" y="227"/>
                  </a:lnTo>
                  <a:lnTo>
                    <a:pt x="986" y="219"/>
                  </a:lnTo>
                  <a:lnTo>
                    <a:pt x="990" y="211"/>
                  </a:lnTo>
                  <a:lnTo>
                    <a:pt x="994" y="203"/>
                  </a:lnTo>
                  <a:lnTo>
                    <a:pt x="998" y="196"/>
                  </a:lnTo>
                  <a:lnTo>
                    <a:pt x="1002" y="188"/>
                  </a:lnTo>
                  <a:lnTo>
                    <a:pt x="1006" y="181"/>
                  </a:lnTo>
                  <a:lnTo>
                    <a:pt x="1010" y="174"/>
                  </a:lnTo>
                  <a:lnTo>
                    <a:pt x="1014" y="167"/>
                  </a:lnTo>
                  <a:lnTo>
                    <a:pt x="1018" y="159"/>
                  </a:lnTo>
                  <a:lnTo>
                    <a:pt x="1022" y="153"/>
                  </a:lnTo>
                  <a:lnTo>
                    <a:pt x="1026" y="146"/>
                  </a:lnTo>
                  <a:lnTo>
                    <a:pt x="1030" y="139"/>
                  </a:lnTo>
                  <a:lnTo>
                    <a:pt x="1034" y="133"/>
                  </a:lnTo>
                  <a:lnTo>
                    <a:pt x="1038" y="127"/>
                  </a:lnTo>
                  <a:lnTo>
                    <a:pt x="1041" y="121"/>
                  </a:lnTo>
                  <a:lnTo>
                    <a:pt x="1045" y="114"/>
                  </a:lnTo>
                  <a:lnTo>
                    <a:pt x="1050" y="109"/>
                  </a:lnTo>
                  <a:lnTo>
                    <a:pt x="1054" y="103"/>
                  </a:lnTo>
                  <a:lnTo>
                    <a:pt x="1058" y="97"/>
                  </a:lnTo>
                  <a:lnTo>
                    <a:pt x="1062" y="92"/>
                  </a:lnTo>
                  <a:lnTo>
                    <a:pt x="1065" y="87"/>
                  </a:lnTo>
                  <a:lnTo>
                    <a:pt x="1069" y="81"/>
                  </a:lnTo>
                  <a:lnTo>
                    <a:pt x="1073" y="76"/>
                  </a:lnTo>
                  <a:lnTo>
                    <a:pt x="1077" y="71"/>
                  </a:lnTo>
                  <a:lnTo>
                    <a:pt x="1082" y="66"/>
                  </a:lnTo>
                  <a:lnTo>
                    <a:pt x="1086" y="62"/>
                  </a:lnTo>
                  <a:lnTo>
                    <a:pt x="1090" y="58"/>
                  </a:lnTo>
                  <a:lnTo>
                    <a:pt x="1093" y="54"/>
                  </a:lnTo>
                  <a:lnTo>
                    <a:pt x="1097" y="49"/>
                  </a:lnTo>
                  <a:lnTo>
                    <a:pt x="1101" y="45"/>
                  </a:lnTo>
                  <a:lnTo>
                    <a:pt x="1105" y="41"/>
                  </a:lnTo>
                  <a:lnTo>
                    <a:pt x="1110" y="38"/>
                  </a:lnTo>
                  <a:lnTo>
                    <a:pt x="1113" y="34"/>
                  </a:lnTo>
                  <a:lnTo>
                    <a:pt x="1117" y="31"/>
                  </a:lnTo>
                  <a:lnTo>
                    <a:pt x="1121" y="28"/>
                  </a:lnTo>
                  <a:lnTo>
                    <a:pt x="1125" y="25"/>
                  </a:lnTo>
                  <a:lnTo>
                    <a:pt x="1129" y="22"/>
                  </a:lnTo>
                  <a:lnTo>
                    <a:pt x="1133" y="19"/>
                  </a:lnTo>
                  <a:lnTo>
                    <a:pt x="1137" y="17"/>
                  </a:lnTo>
                  <a:lnTo>
                    <a:pt x="1141" y="15"/>
                  </a:lnTo>
                  <a:lnTo>
                    <a:pt x="1145" y="12"/>
                  </a:lnTo>
                  <a:lnTo>
                    <a:pt x="1149" y="11"/>
                  </a:lnTo>
                  <a:lnTo>
                    <a:pt x="1153" y="9"/>
                  </a:lnTo>
                  <a:lnTo>
                    <a:pt x="1157" y="7"/>
                  </a:lnTo>
                  <a:lnTo>
                    <a:pt x="1161" y="6"/>
                  </a:lnTo>
                  <a:lnTo>
                    <a:pt x="1165" y="4"/>
                  </a:lnTo>
                  <a:lnTo>
                    <a:pt x="1169" y="3"/>
                  </a:lnTo>
                  <a:lnTo>
                    <a:pt x="1173" y="2"/>
                  </a:lnTo>
                  <a:lnTo>
                    <a:pt x="1177" y="1"/>
                  </a:lnTo>
                  <a:lnTo>
                    <a:pt x="1181" y="1"/>
                  </a:lnTo>
                  <a:lnTo>
                    <a:pt x="1185" y="1"/>
                  </a:lnTo>
                  <a:lnTo>
                    <a:pt x="1188" y="0"/>
                  </a:lnTo>
                  <a:lnTo>
                    <a:pt x="1193" y="0"/>
                  </a:lnTo>
                  <a:lnTo>
                    <a:pt x="1197" y="0"/>
                  </a:lnTo>
                  <a:lnTo>
                    <a:pt x="1201" y="1"/>
                  </a:lnTo>
                  <a:lnTo>
                    <a:pt x="1205" y="1"/>
                  </a:lnTo>
                  <a:lnTo>
                    <a:pt x="1208" y="1"/>
                  </a:lnTo>
                  <a:lnTo>
                    <a:pt x="1212" y="2"/>
                  </a:lnTo>
                  <a:lnTo>
                    <a:pt x="1216" y="3"/>
                  </a:lnTo>
                  <a:lnTo>
                    <a:pt x="1220" y="4"/>
                  </a:lnTo>
                  <a:lnTo>
                    <a:pt x="1225" y="6"/>
                  </a:lnTo>
                  <a:lnTo>
                    <a:pt x="1229" y="7"/>
                  </a:lnTo>
                  <a:lnTo>
                    <a:pt x="1233" y="9"/>
                  </a:lnTo>
                  <a:lnTo>
                    <a:pt x="1236" y="11"/>
                  </a:lnTo>
                  <a:lnTo>
                    <a:pt x="1240" y="12"/>
                  </a:lnTo>
                  <a:lnTo>
                    <a:pt x="1244" y="15"/>
                  </a:lnTo>
                  <a:lnTo>
                    <a:pt x="1248" y="17"/>
                  </a:lnTo>
                  <a:lnTo>
                    <a:pt x="1253" y="19"/>
                  </a:lnTo>
                  <a:lnTo>
                    <a:pt x="1257" y="22"/>
                  </a:lnTo>
                  <a:lnTo>
                    <a:pt x="1260" y="25"/>
                  </a:lnTo>
                  <a:lnTo>
                    <a:pt x="1264" y="28"/>
                  </a:lnTo>
                  <a:lnTo>
                    <a:pt x="1268" y="31"/>
                  </a:lnTo>
                  <a:lnTo>
                    <a:pt x="1272" y="34"/>
                  </a:lnTo>
                  <a:lnTo>
                    <a:pt x="1276" y="38"/>
                  </a:lnTo>
                  <a:lnTo>
                    <a:pt x="1281" y="41"/>
                  </a:lnTo>
                  <a:lnTo>
                    <a:pt x="1285" y="45"/>
                  </a:lnTo>
                  <a:lnTo>
                    <a:pt x="1288" y="49"/>
                  </a:lnTo>
                  <a:lnTo>
                    <a:pt x="1292" y="54"/>
                  </a:lnTo>
                  <a:lnTo>
                    <a:pt x="1296" y="58"/>
                  </a:lnTo>
                  <a:lnTo>
                    <a:pt x="1300" y="62"/>
                  </a:lnTo>
                  <a:lnTo>
                    <a:pt x="1304" y="66"/>
                  </a:lnTo>
                  <a:lnTo>
                    <a:pt x="1308" y="71"/>
                  </a:lnTo>
                  <a:lnTo>
                    <a:pt x="1312" y="76"/>
                  </a:lnTo>
                  <a:lnTo>
                    <a:pt x="1316" y="81"/>
                  </a:lnTo>
                  <a:lnTo>
                    <a:pt x="1320" y="87"/>
                  </a:lnTo>
                  <a:lnTo>
                    <a:pt x="1324" y="92"/>
                  </a:lnTo>
                  <a:lnTo>
                    <a:pt x="1328" y="97"/>
                  </a:lnTo>
                  <a:lnTo>
                    <a:pt x="1331" y="103"/>
                  </a:lnTo>
                  <a:lnTo>
                    <a:pt x="1335" y="109"/>
                  </a:lnTo>
                  <a:lnTo>
                    <a:pt x="1340" y="114"/>
                  </a:lnTo>
                  <a:lnTo>
                    <a:pt x="1344" y="121"/>
                  </a:lnTo>
                  <a:lnTo>
                    <a:pt x="1348" y="127"/>
                  </a:lnTo>
                  <a:lnTo>
                    <a:pt x="1352" y="133"/>
                  </a:lnTo>
                  <a:lnTo>
                    <a:pt x="1356" y="139"/>
                  </a:lnTo>
                  <a:lnTo>
                    <a:pt x="1359" y="146"/>
                  </a:lnTo>
                  <a:lnTo>
                    <a:pt x="1363" y="153"/>
                  </a:lnTo>
                  <a:lnTo>
                    <a:pt x="1368" y="159"/>
                  </a:lnTo>
                  <a:lnTo>
                    <a:pt x="1372" y="167"/>
                  </a:lnTo>
                  <a:lnTo>
                    <a:pt x="1376" y="174"/>
                  </a:lnTo>
                  <a:lnTo>
                    <a:pt x="1379" y="181"/>
                  </a:lnTo>
                  <a:lnTo>
                    <a:pt x="1383" y="188"/>
                  </a:lnTo>
                  <a:lnTo>
                    <a:pt x="1387" y="196"/>
                  </a:lnTo>
                  <a:lnTo>
                    <a:pt x="1391" y="203"/>
                  </a:lnTo>
                  <a:lnTo>
                    <a:pt x="1396" y="211"/>
                  </a:lnTo>
                  <a:lnTo>
                    <a:pt x="1400" y="219"/>
                  </a:lnTo>
                  <a:lnTo>
                    <a:pt x="1404" y="227"/>
                  </a:lnTo>
                  <a:lnTo>
                    <a:pt x="1407" y="234"/>
                  </a:lnTo>
                  <a:lnTo>
                    <a:pt x="1411" y="243"/>
                  </a:lnTo>
                  <a:lnTo>
                    <a:pt x="1415" y="251"/>
                  </a:lnTo>
                  <a:lnTo>
                    <a:pt x="1419" y="260"/>
                  </a:lnTo>
                  <a:lnTo>
                    <a:pt x="1424" y="268"/>
                  </a:lnTo>
                  <a:lnTo>
                    <a:pt x="1428" y="277"/>
                  </a:lnTo>
                  <a:lnTo>
                    <a:pt x="1431" y="285"/>
                  </a:lnTo>
                  <a:lnTo>
                    <a:pt x="1435" y="294"/>
                  </a:lnTo>
                  <a:lnTo>
                    <a:pt x="1439" y="302"/>
                  </a:lnTo>
                  <a:lnTo>
                    <a:pt x="1443" y="312"/>
                  </a:lnTo>
                  <a:lnTo>
                    <a:pt x="1447" y="320"/>
                  </a:lnTo>
                  <a:lnTo>
                    <a:pt x="1452" y="330"/>
                  </a:lnTo>
                  <a:lnTo>
                    <a:pt x="1455" y="339"/>
                  </a:lnTo>
                  <a:lnTo>
                    <a:pt x="1459" y="347"/>
                  </a:lnTo>
                  <a:lnTo>
                    <a:pt x="1463" y="357"/>
                  </a:lnTo>
                  <a:lnTo>
                    <a:pt x="1467" y="366"/>
                  </a:lnTo>
                  <a:lnTo>
                    <a:pt x="1471" y="376"/>
                  </a:lnTo>
                  <a:lnTo>
                    <a:pt x="1475" y="385"/>
                  </a:lnTo>
                  <a:lnTo>
                    <a:pt x="1478" y="395"/>
                  </a:lnTo>
                  <a:lnTo>
                    <a:pt x="1483" y="405"/>
                  </a:lnTo>
                  <a:lnTo>
                    <a:pt x="1487" y="414"/>
                  </a:lnTo>
                  <a:lnTo>
                    <a:pt x="1491" y="424"/>
                  </a:lnTo>
                  <a:lnTo>
                    <a:pt x="1495" y="434"/>
                  </a:lnTo>
                  <a:lnTo>
                    <a:pt x="1499" y="444"/>
                  </a:lnTo>
                  <a:lnTo>
                    <a:pt x="1502" y="453"/>
                  </a:lnTo>
                  <a:lnTo>
                    <a:pt x="1506" y="463"/>
                  </a:lnTo>
                  <a:lnTo>
                    <a:pt x="1511" y="473"/>
                  </a:lnTo>
                  <a:lnTo>
                    <a:pt x="1515" y="484"/>
                  </a:lnTo>
                  <a:lnTo>
                    <a:pt x="1519" y="494"/>
                  </a:lnTo>
                  <a:lnTo>
                    <a:pt x="1523" y="504"/>
                  </a:lnTo>
                  <a:lnTo>
                    <a:pt x="1527" y="514"/>
                  </a:lnTo>
                  <a:lnTo>
                    <a:pt x="1530" y="524"/>
                  </a:lnTo>
                  <a:lnTo>
                    <a:pt x="1534" y="535"/>
                  </a:lnTo>
                  <a:lnTo>
                    <a:pt x="1539" y="545"/>
                  </a:lnTo>
                  <a:lnTo>
                    <a:pt x="1543" y="555"/>
                  </a:lnTo>
                  <a:lnTo>
                    <a:pt x="1547" y="565"/>
                  </a:lnTo>
                  <a:lnTo>
                    <a:pt x="1551" y="576"/>
                  </a:lnTo>
                  <a:lnTo>
                    <a:pt x="1554" y="586"/>
                  </a:lnTo>
                  <a:lnTo>
                    <a:pt x="1558" y="597"/>
                  </a:lnTo>
                  <a:lnTo>
                    <a:pt x="1562" y="607"/>
                  </a:lnTo>
                  <a:lnTo>
                    <a:pt x="1567" y="618"/>
                  </a:lnTo>
                  <a:lnTo>
                    <a:pt x="1571" y="628"/>
                  </a:lnTo>
                  <a:lnTo>
                    <a:pt x="1574" y="638"/>
                  </a:lnTo>
                  <a:lnTo>
                    <a:pt x="1578" y="649"/>
                  </a:lnTo>
                  <a:lnTo>
                    <a:pt x="1582" y="660"/>
                  </a:lnTo>
                  <a:lnTo>
                    <a:pt x="1586" y="670"/>
                  </a:lnTo>
                  <a:lnTo>
                    <a:pt x="1590" y="681"/>
                  </a:lnTo>
                  <a:lnTo>
                    <a:pt x="1594" y="691"/>
                  </a:lnTo>
                  <a:lnTo>
                    <a:pt x="1599" y="701"/>
                  </a:lnTo>
                  <a:lnTo>
                    <a:pt x="1602" y="712"/>
                  </a:lnTo>
                  <a:lnTo>
                    <a:pt x="1606" y="722"/>
                  </a:lnTo>
                  <a:lnTo>
                    <a:pt x="1610" y="733"/>
                  </a:lnTo>
                  <a:lnTo>
                    <a:pt x="1614" y="743"/>
                  </a:lnTo>
                  <a:lnTo>
                    <a:pt x="1618" y="753"/>
                  </a:lnTo>
                  <a:lnTo>
                    <a:pt x="1622" y="764"/>
                  </a:lnTo>
                  <a:lnTo>
                    <a:pt x="1626" y="774"/>
                  </a:lnTo>
                  <a:lnTo>
                    <a:pt x="1630" y="785"/>
                  </a:lnTo>
                  <a:lnTo>
                    <a:pt x="1634" y="796"/>
                  </a:lnTo>
                  <a:lnTo>
                    <a:pt x="1638" y="806"/>
                  </a:lnTo>
                  <a:lnTo>
                    <a:pt x="1642" y="816"/>
                  </a:lnTo>
                  <a:lnTo>
                    <a:pt x="1645" y="826"/>
                  </a:lnTo>
                  <a:lnTo>
                    <a:pt x="1649" y="836"/>
                  </a:lnTo>
                  <a:lnTo>
                    <a:pt x="1654" y="847"/>
                  </a:lnTo>
                  <a:lnTo>
                    <a:pt x="1658" y="857"/>
                  </a:lnTo>
                  <a:lnTo>
                    <a:pt x="1662" y="867"/>
                  </a:lnTo>
                  <a:lnTo>
                    <a:pt x="1666" y="878"/>
                  </a:lnTo>
                  <a:lnTo>
                    <a:pt x="1670" y="887"/>
                  </a:lnTo>
                  <a:lnTo>
                    <a:pt x="1673" y="898"/>
                  </a:lnTo>
                  <a:lnTo>
                    <a:pt x="1677" y="908"/>
                  </a:lnTo>
                  <a:lnTo>
                    <a:pt x="1682" y="918"/>
                  </a:lnTo>
                  <a:lnTo>
                    <a:pt x="1686" y="928"/>
                  </a:lnTo>
                  <a:lnTo>
                    <a:pt x="1690" y="938"/>
                  </a:lnTo>
                  <a:lnTo>
                    <a:pt x="1694" y="947"/>
                  </a:lnTo>
                  <a:lnTo>
                    <a:pt x="1697" y="957"/>
                  </a:lnTo>
                  <a:lnTo>
                    <a:pt x="1701" y="967"/>
                  </a:lnTo>
                  <a:lnTo>
                    <a:pt x="1705" y="977"/>
                  </a:lnTo>
                  <a:lnTo>
                    <a:pt x="1709" y="987"/>
                  </a:lnTo>
                  <a:lnTo>
                    <a:pt x="1714" y="997"/>
                  </a:lnTo>
                  <a:lnTo>
                    <a:pt x="1718" y="1006"/>
                  </a:lnTo>
                  <a:lnTo>
                    <a:pt x="1722" y="1015"/>
                  </a:lnTo>
                  <a:lnTo>
                    <a:pt x="1725" y="1024"/>
                  </a:lnTo>
                  <a:lnTo>
                    <a:pt x="1729" y="1034"/>
                  </a:lnTo>
                  <a:lnTo>
                    <a:pt x="1733" y="1044"/>
                  </a:lnTo>
                  <a:lnTo>
                    <a:pt x="1737" y="1053"/>
                  </a:lnTo>
                  <a:lnTo>
                    <a:pt x="1742" y="1062"/>
                  </a:lnTo>
                  <a:lnTo>
                    <a:pt x="1745" y="1071"/>
                  </a:lnTo>
                  <a:lnTo>
                    <a:pt x="1749" y="1080"/>
                  </a:lnTo>
                  <a:lnTo>
                    <a:pt x="1753" y="1089"/>
                  </a:lnTo>
                  <a:lnTo>
                    <a:pt x="1757" y="1098"/>
                  </a:lnTo>
                  <a:lnTo>
                    <a:pt x="1761" y="1107"/>
                  </a:lnTo>
                  <a:lnTo>
                    <a:pt x="1765" y="1116"/>
                  </a:lnTo>
                  <a:lnTo>
                    <a:pt x="1769" y="1125"/>
                  </a:lnTo>
                  <a:lnTo>
                    <a:pt x="1773" y="1134"/>
                  </a:lnTo>
                  <a:lnTo>
                    <a:pt x="1777" y="1142"/>
                  </a:lnTo>
                  <a:lnTo>
                    <a:pt x="1781" y="1151"/>
                  </a:lnTo>
                  <a:lnTo>
                    <a:pt x="1785" y="1160"/>
                  </a:lnTo>
                  <a:lnTo>
                    <a:pt x="1789" y="1168"/>
                  </a:lnTo>
                  <a:lnTo>
                    <a:pt x="1793" y="1176"/>
                  </a:lnTo>
                  <a:lnTo>
                    <a:pt x="1797" y="1185"/>
                  </a:lnTo>
                  <a:lnTo>
                    <a:pt x="1801" y="1192"/>
                  </a:lnTo>
                  <a:lnTo>
                    <a:pt x="1805" y="1201"/>
                  </a:lnTo>
                  <a:lnTo>
                    <a:pt x="1809" y="1209"/>
                  </a:lnTo>
                  <a:lnTo>
                    <a:pt x="1813" y="1217"/>
                  </a:lnTo>
                  <a:lnTo>
                    <a:pt x="1817" y="1225"/>
                  </a:lnTo>
                  <a:lnTo>
                    <a:pt x="1820" y="1233"/>
                  </a:lnTo>
                  <a:lnTo>
                    <a:pt x="1824" y="1241"/>
                  </a:lnTo>
                  <a:lnTo>
                    <a:pt x="1829" y="1248"/>
                  </a:lnTo>
                  <a:lnTo>
                    <a:pt x="1833" y="1256"/>
                  </a:lnTo>
                  <a:lnTo>
                    <a:pt x="1837" y="1264"/>
                  </a:lnTo>
                  <a:lnTo>
                    <a:pt x="1840" y="1271"/>
                  </a:lnTo>
                  <a:lnTo>
                    <a:pt x="1844" y="1279"/>
                  </a:lnTo>
                  <a:lnTo>
                    <a:pt x="1848" y="1286"/>
                  </a:lnTo>
                  <a:lnTo>
                    <a:pt x="1852" y="1293"/>
                  </a:lnTo>
                  <a:lnTo>
                    <a:pt x="1857" y="1300"/>
                  </a:lnTo>
                  <a:lnTo>
                    <a:pt x="1861" y="1308"/>
                  </a:lnTo>
                  <a:lnTo>
                    <a:pt x="1865" y="1315"/>
                  </a:lnTo>
                  <a:lnTo>
                    <a:pt x="1868" y="1322"/>
                  </a:lnTo>
                  <a:lnTo>
                    <a:pt x="1872" y="1328"/>
                  </a:lnTo>
                  <a:lnTo>
                    <a:pt x="1876" y="1335"/>
                  </a:lnTo>
                  <a:lnTo>
                    <a:pt x="1880" y="1342"/>
                  </a:lnTo>
                  <a:lnTo>
                    <a:pt x="1885" y="1349"/>
                  </a:lnTo>
                  <a:lnTo>
                    <a:pt x="1889" y="1355"/>
                  </a:lnTo>
                  <a:lnTo>
                    <a:pt x="1892" y="1362"/>
                  </a:lnTo>
                  <a:lnTo>
                    <a:pt x="1896" y="1368"/>
                  </a:lnTo>
                  <a:lnTo>
                    <a:pt x="1900" y="1375"/>
                  </a:lnTo>
                  <a:lnTo>
                    <a:pt x="1904" y="1380"/>
                  </a:lnTo>
                  <a:lnTo>
                    <a:pt x="1908" y="1387"/>
                  </a:lnTo>
                  <a:lnTo>
                    <a:pt x="1913" y="1393"/>
                  </a:lnTo>
                  <a:lnTo>
                    <a:pt x="1916" y="1399"/>
                  </a:lnTo>
                  <a:lnTo>
                    <a:pt x="1920" y="1405"/>
                  </a:lnTo>
                  <a:lnTo>
                    <a:pt x="1924" y="1411"/>
                  </a:lnTo>
                  <a:lnTo>
                    <a:pt x="1928" y="1417"/>
                  </a:lnTo>
                  <a:lnTo>
                    <a:pt x="1932" y="1423"/>
                  </a:lnTo>
                  <a:lnTo>
                    <a:pt x="1936" y="1428"/>
                  </a:lnTo>
                  <a:lnTo>
                    <a:pt x="1939" y="1434"/>
                  </a:lnTo>
                  <a:lnTo>
                    <a:pt x="1944" y="1440"/>
                  </a:lnTo>
                  <a:lnTo>
                    <a:pt x="1948" y="1445"/>
                  </a:lnTo>
                  <a:lnTo>
                    <a:pt x="1952" y="1450"/>
                  </a:lnTo>
                  <a:lnTo>
                    <a:pt x="1956" y="1456"/>
                  </a:lnTo>
                  <a:lnTo>
                    <a:pt x="1960" y="1461"/>
                  </a:lnTo>
                  <a:lnTo>
                    <a:pt x="1963" y="1466"/>
                  </a:lnTo>
                  <a:lnTo>
                    <a:pt x="1967" y="1471"/>
                  </a:lnTo>
                  <a:lnTo>
                    <a:pt x="1972" y="1476"/>
                  </a:lnTo>
                  <a:lnTo>
                    <a:pt x="1976" y="1481"/>
                  </a:lnTo>
                  <a:lnTo>
                    <a:pt x="1980" y="1486"/>
                  </a:lnTo>
                  <a:lnTo>
                    <a:pt x="1984" y="1491"/>
                  </a:lnTo>
                  <a:lnTo>
                    <a:pt x="1988" y="1496"/>
                  </a:lnTo>
                  <a:lnTo>
                    <a:pt x="1991" y="1500"/>
                  </a:lnTo>
                  <a:lnTo>
                    <a:pt x="1995" y="1505"/>
                  </a:lnTo>
                  <a:lnTo>
                    <a:pt x="2000" y="1509"/>
                  </a:lnTo>
                  <a:lnTo>
                    <a:pt x="2004" y="1513"/>
                  </a:lnTo>
                  <a:lnTo>
                    <a:pt x="2008" y="1518"/>
                  </a:lnTo>
                  <a:lnTo>
                    <a:pt x="2011" y="1522"/>
                  </a:lnTo>
                  <a:lnTo>
                    <a:pt x="2015" y="1526"/>
                  </a:lnTo>
                  <a:lnTo>
                    <a:pt x="2019" y="1531"/>
                  </a:lnTo>
                  <a:lnTo>
                    <a:pt x="2023" y="1535"/>
                  </a:lnTo>
                  <a:lnTo>
                    <a:pt x="2028" y="1538"/>
                  </a:lnTo>
                  <a:lnTo>
                    <a:pt x="2032" y="1543"/>
                  </a:lnTo>
                  <a:lnTo>
                    <a:pt x="2036" y="1546"/>
                  </a:lnTo>
                  <a:lnTo>
                    <a:pt x="2039" y="1551"/>
                  </a:lnTo>
                  <a:lnTo>
                    <a:pt x="2043" y="1554"/>
                  </a:lnTo>
                  <a:lnTo>
                    <a:pt x="2047" y="1558"/>
                  </a:lnTo>
                  <a:lnTo>
                    <a:pt x="2051" y="1561"/>
                  </a:lnTo>
                  <a:lnTo>
                    <a:pt x="2056" y="1565"/>
                  </a:lnTo>
                  <a:lnTo>
                    <a:pt x="2060" y="1568"/>
                  </a:lnTo>
                  <a:lnTo>
                    <a:pt x="2063" y="1572"/>
                  </a:lnTo>
                  <a:lnTo>
                    <a:pt x="2067" y="1576"/>
                  </a:lnTo>
                  <a:lnTo>
                    <a:pt x="2071" y="1578"/>
                  </a:lnTo>
                  <a:lnTo>
                    <a:pt x="2075" y="1582"/>
                  </a:lnTo>
                  <a:lnTo>
                    <a:pt x="2079" y="1586"/>
                  </a:lnTo>
                  <a:lnTo>
                    <a:pt x="2084" y="1588"/>
                  </a:lnTo>
                  <a:lnTo>
                    <a:pt x="2087" y="1591"/>
                  </a:lnTo>
                  <a:lnTo>
                    <a:pt x="2091" y="1595"/>
                  </a:lnTo>
                  <a:lnTo>
                    <a:pt x="2095" y="1598"/>
                  </a:lnTo>
                  <a:lnTo>
                    <a:pt x="2099" y="1601"/>
                  </a:lnTo>
                  <a:lnTo>
                    <a:pt x="2103" y="1603"/>
                  </a:lnTo>
                  <a:lnTo>
                    <a:pt x="2107" y="1606"/>
                  </a:lnTo>
                  <a:lnTo>
                    <a:pt x="2110" y="1609"/>
                  </a:lnTo>
                  <a:lnTo>
                    <a:pt x="2115" y="1612"/>
                  </a:lnTo>
                  <a:lnTo>
                    <a:pt x="2119" y="1615"/>
                  </a:lnTo>
                  <a:lnTo>
                    <a:pt x="2123" y="1617"/>
                  </a:lnTo>
                  <a:lnTo>
                    <a:pt x="2127" y="1620"/>
                  </a:lnTo>
                  <a:lnTo>
                    <a:pt x="2131" y="1623"/>
                  </a:lnTo>
                  <a:lnTo>
                    <a:pt x="2134" y="1625"/>
                  </a:lnTo>
                  <a:lnTo>
                    <a:pt x="2138" y="1628"/>
                  </a:lnTo>
                  <a:lnTo>
                    <a:pt x="2143" y="1630"/>
                  </a:lnTo>
                  <a:lnTo>
                    <a:pt x="2147" y="1632"/>
                  </a:lnTo>
                  <a:lnTo>
                    <a:pt x="2151" y="1634"/>
                  </a:lnTo>
                  <a:lnTo>
                    <a:pt x="2155" y="1636"/>
                  </a:lnTo>
                  <a:lnTo>
                    <a:pt x="2159" y="1639"/>
                  </a:lnTo>
                  <a:lnTo>
                    <a:pt x="2162" y="1641"/>
                  </a:lnTo>
                  <a:lnTo>
                    <a:pt x="2166" y="1644"/>
                  </a:lnTo>
                  <a:lnTo>
                    <a:pt x="2171" y="1645"/>
                  </a:lnTo>
                  <a:lnTo>
                    <a:pt x="2175" y="1648"/>
                  </a:lnTo>
                  <a:lnTo>
                    <a:pt x="2179" y="1649"/>
                  </a:lnTo>
                  <a:lnTo>
                    <a:pt x="2182" y="1651"/>
                  </a:lnTo>
                  <a:lnTo>
                    <a:pt x="2186" y="1654"/>
                  </a:lnTo>
                  <a:lnTo>
                    <a:pt x="2190" y="1655"/>
                  </a:lnTo>
                  <a:lnTo>
                    <a:pt x="2194" y="1657"/>
                  </a:lnTo>
                  <a:lnTo>
                    <a:pt x="2199" y="1659"/>
                  </a:lnTo>
                  <a:lnTo>
                    <a:pt x="2203" y="1661"/>
                  </a:lnTo>
                  <a:lnTo>
                    <a:pt x="2206" y="1662"/>
                  </a:lnTo>
                  <a:lnTo>
                    <a:pt x="2210" y="1664"/>
                  </a:lnTo>
                  <a:lnTo>
                    <a:pt x="2214" y="1666"/>
                  </a:lnTo>
                  <a:lnTo>
                    <a:pt x="2218" y="1667"/>
                  </a:lnTo>
                  <a:lnTo>
                    <a:pt x="2222" y="1669"/>
                  </a:lnTo>
                  <a:lnTo>
                    <a:pt x="2226" y="1671"/>
                  </a:lnTo>
                  <a:lnTo>
                    <a:pt x="2231" y="1672"/>
                  </a:lnTo>
                  <a:lnTo>
                    <a:pt x="2234" y="1674"/>
                  </a:lnTo>
                  <a:lnTo>
                    <a:pt x="2238" y="1675"/>
                  </a:lnTo>
                  <a:lnTo>
                    <a:pt x="2242" y="1676"/>
                  </a:lnTo>
                  <a:lnTo>
                    <a:pt x="2246" y="1678"/>
                  </a:lnTo>
                  <a:lnTo>
                    <a:pt x="2250" y="1679"/>
                  </a:lnTo>
                  <a:lnTo>
                    <a:pt x="2254" y="1681"/>
                  </a:lnTo>
                  <a:lnTo>
                    <a:pt x="2258" y="1681"/>
                  </a:lnTo>
                  <a:lnTo>
                    <a:pt x="2262" y="1683"/>
                  </a:lnTo>
                  <a:lnTo>
                    <a:pt x="2266" y="1684"/>
                  </a:lnTo>
                  <a:lnTo>
                    <a:pt x="2270" y="1685"/>
                  </a:lnTo>
                  <a:lnTo>
                    <a:pt x="2274" y="1686"/>
                  </a:lnTo>
                  <a:lnTo>
                    <a:pt x="2277" y="1688"/>
                  </a:lnTo>
                  <a:lnTo>
                    <a:pt x="2281" y="1689"/>
                  </a:lnTo>
                  <a:lnTo>
                    <a:pt x="2286" y="1690"/>
                  </a:lnTo>
                  <a:lnTo>
                    <a:pt x="2290" y="1691"/>
                  </a:lnTo>
                  <a:lnTo>
                    <a:pt x="2294" y="1692"/>
                  </a:lnTo>
                  <a:lnTo>
                    <a:pt x="2298" y="1693"/>
                  </a:lnTo>
                  <a:lnTo>
                    <a:pt x="2302" y="1694"/>
                  </a:lnTo>
                  <a:lnTo>
                    <a:pt x="2305" y="1695"/>
                  </a:lnTo>
                  <a:lnTo>
                    <a:pt x="2309" y="1696"/>
                  </a:lnTo>
                  <a:lnTo>
                    <a:pt x="2314" y="1697"/>
                  </a:lnTo>
                  <a:lnTo>
                    <a:pt x="2318" y="1698"/>
                  </a:lnTo>
                  <a:lnTo>
                    <a:pt x="2322" y="1699"/>
                  </a:lnTo>
                  <a:lnTo>
                    <a:pt x="2326" y="1699"/>
                  </a:lnTo>
                  <a:lnTo>
                    <a:pt x="2329" y="1700"/>
                  </a:lnTo>
                  <a:lnTo>
                    <a:pt x="2333" y="1701"/>
                  </a:lnTo>
                  <a:lnTo>
                    <a:pt x="2337" y="1702"/>
                  </a:lnTo>
                  <a:lnTo>
                    <a:pt x="2341" y="1703"/>
                  </a:lnTo>
                  <a:lnTo>
                    <a:pt x="2346" y="1704"/>
                  </a:lnTo>
                  <a:lnTo>
                    <a:pt x="2350" y="1704"/>
                  </a:lnTo>
                  <a:lnTo>
                    <a:pt x="2353" y="1705"/>
                  </a:lnTo>
                  <a:lnTo>
                    <a:pt x="2357" y="1706"/>
                  </a:lnTo>
                  <a:lnTo>
                    <a:pt x="2361" y="1706"/>
                  </a:lnTo>
                  <a:lnTo>
                    <a:pt x="2365" y="1707"/>
                  </a:lnTo>
                  <a:lnTo>
                    <a:pt x="2369" y="1708"/>
                  </a:lnTo>
                  <a:lnTo>
                    <a:pt x="2374" y="1709"/>
                  </a:lnTo>
                  <a:lnTo>
                    <a:pt x="2377" y="1709"/>
                  </a:lnTo>
                  <a:lnTo>
                    <a:pt x="2381" y="1709"/>
                  </a:lnTo>
                  <a:lnTo>
                    <a:pt x="2385" y="1710"/>
                  </a:lnTo>
                </a:path>
              </a:pathLst>
            </a:custGeom>
            <a:solidFill>
              <a:srgbClr val="CECECE"/>
            </a:solidFill>
            <a:ln w="25400" cap="rnd">
              <a:solidFill>
                <a:srgbClr val="CECECE"/>
              </a:solidFill>
              <a:round/>
              <a:headEnd/>
              <a:tailEnd/>
            </a:ln>
          </p:spPr>
          <p:txBody>
            <a:bodyPr/>
            <a:lstStyle/>
            <a:p>
              <a:endParaRPr lang="en-US"/>
            </a:p>
          </p:txBody>
        </p:sp>
        <p:sp>
          <p:nvSpPr>
            <p:cNvPr id="10" name="Line 12"/>
            <p:cNvSpPr>
              <a:spLocks noChangeShapeType="1"/>
            </p:cNvSpPr>
            <p:nvPr/>
          </p:nvSpPr>
          <p:spPr bwMode="auto">
            <a:xfrm flipV="1">
              <a:off x="4224" y="1129"/>
              <a:ext cx="0" cy="1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a:off x="3036" y="2865"/>
              <a:ext cx="23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4"/>
            <p:cNvSpPr>
              <a:spLocks noChangeShapeType="1"/>
            </p:cNvSpPr>
            <p:nvPr/>
          </p:nvSpPr>
          <p:spPr bwMode="auto">
            <a:xfrm flipV="1">
              <a:off x="3431" y="2838"/>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p:cNvSpPr>
              <a:spLocks noChangeShapeType="1"/>
            </p:cNvSpPr>
            <p:nvPr/>
          </p:nvSpPr>
          <p:spPr bwMode="auto">
            <a:xfrm flipV="1">
              <a:off x="3828" y="2838"/>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6"/>
            <p:cNvSpPr>
              <a:spLocks noChangeShapeType="1"/>
            </p:cNvSpPr>
            <p:nvPr/>
          </p:nvSpPr>
          <p:spPr bwMode="auto">
            <a:xfrm flipV="1">
              <a:off x="4623" y="2838"/>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7"/>
            <p:cNvSpPr>
              <a:spLocks noChangeShapeType="1"/>
            </p:cNvSpPr>
            <p:nvPr/>
          </p:nvSpPr>
          <p:spPr bwMode="auto">
            <a:xfrm flipV="1">
              <a:off x="5020" y="2838"/>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8"/>
            <p:cNvSpPr>
              <a:spLocks noChangeShapeType="1"/>
            </p:cNvSpPr>
            <p:nvPr/>
          </p:nvSpPr>
          <p:spPr bwMode="auto">
            <a:xfrm flipV="1">
              <a:off x="5403" y="2833"/>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Freeform 19"/>
            <p:cNvSpPr>
              <a:spLocks/>
            </p:cNvSpPr>
            <p:nvPr/>
          </p:nvSpPr>
          <p:spPr bwMode="auto">
            <a:xfrm>
              <a:off x="4708" y="2680"/>
              <a:ext cx="722" cy="167"/>
            </a:xfrm>
            <a:custGeom>
              <a:avLst/>
              <a:gdLst>
                <a:gd name="T0" fmla="*/ 22 w 722"/>
                <a:gd name="T1" fmla="*/ 166 h 167"/>
                <a:gd name="T2" fmla="*/ 47 w 722"/>
                <a:gd name="T3" fmla="*/ 166 h 167"/>
                <a:gd name="T4" fmla="*/ 72 w 722"/>
                <a:gd name="T5" fmla="*/ 166 h 167"/>
                <a:gd name="T6" fmla="*/ 98 w 722"/>
                <a:gd name="T7" fmla="*/ 166 h 167"/>
                <a:gd name="T8" fmla="*/ 122 w 722"/>
                <a:gd name="T9" fmla="*/ 166 h 167"/>
                <a:gd name="T10" fmla="*/ 148 w 722"/>
                <a:gd name="T11" fmla="*/ 166 h 167"/>
                <a:gd name="T12" fmla="*/ 173 w 722"/>
                <a:gd name="T13" fmla="*/ 166 h 167"/>
                <a:gd name="T14" fmla="*/ 198 w 722"/>
                <a:gd name="T15" fmla="*/ 166 h 167"/>
                <a:gd name="T16" fmla="*/ 223 w 722"/>
                <a:gd name="T17" fmla="*/ 166 h 167"/>
                <a:gd name="T18" fmla="*/ 249 w 722"/>
                <a:gd name="T19" fmla="*/ 166 h 167"/>
                <a:gd name="T20" fmla="*/ 274 w 722"/>
                <a:gd name="T21" fmla="*/ 166 h 167"/>
                <a:gd name="T22" fmla="*/ 299 w 722"/>
                <a:gd name="T23" fmla="*/ 166 h 167"/>
                <a:gd name="T24" fmla="*/ 324 w 722"/>
                <a:gd name="T25" fmla="*/ 166 h 167"/>
                <a:gd name="T26" fmla="*/ 350 w 722"/>
                <a:gd name="T27" fmla="*/ 166 h 167"/>
                <a:gd name="T28" fmla="*/ 375 w 722"/>
                <a:gd name="T29" fmla="*/ 0 h 167"/>
                <a:gd name="T30" fmla="*/ 400 w 722"/>
                <a:gd name="T31" fmla="*/ 23 h 167"/>
                <a:gd name="T32" fmla="*/ 425 w 722"/>
                <a:gd name="T33" fmla="*/ 43 h 167"/>
                <a:gd name="T34" fmla="*/ 451 w 722"/>
                <a:gd name="T35" fmla="*/ 61 h 167"/>
                <a:gd name="T36" fmla="*/ 476 w 722"/>
                <a:gd name="T37" fmla="*/ 76 h 167"/>
                <a:gd name="T38" fmla="*/ 501 w 722"/>
                <a:gd name="T39" fmla="*/ 90 h 167"/>
                <a:gd name="T40" fmla="*/ 526 w 722"/>
                <a:gd name="T41" fmla="*/ 103 h 167"/>
                <a:gd name="T42" fmla="*/ 551 w 722"/>
                <a:gd name="T43" fmla="*/ 112 h 167"/>
                <a:gd name="T44" fmla="*/ 577 w 722"/>
                <a:gd name="T45" fmla="*/ 121 h 167"/>
                <a:gd name="T46" fmla="*/ 602 w 722"/>
                <a:gd name="T47" fmla="*/ 128 h 167"/>
                <a:gd name="T48" fmla="*/ 627 w 722"/>
                <a:gd name="T49" fmla="*/ 135 h 167"/>
                <a:gd name="T50" fmla="*/ 652 w 722"/>
                <a:gd name="T51" fmla="*/ 141 h 167"/>
                <a:gd name="T52" fmla="*/ 677 w 722"/>
                <a:gd name="T53" fmla="*/ 145 h 167"/>
                <a:gd name="T54" fmla="*/ 703 w 722"/>
                <a:gd name="T55" fmla="*/ 150 h 167"/>
                <a:gd name="T56" fmla="*/ 717 w 722"/>
                <a:gd name="T57" fmla="*/ 166 h 167"/>
                <a:gd name="T58" fmla="*/ 692 w 722"/>
                <a:gd name="T59" fmla="*/ 166 h 167"/>
                <a:gd name="T60" fmla="*/ 666 w 722"/>
                <a:gd name="T61" fmla="*/ 166 h 167"/>
                <a:gd name="T62" fmla="*/ 641 w 722"/>
                <a:gd name="T63" fmla="*/ 166 h 167"/>
                <a:gd name="T64" fmla="*/ 616 w 722"/>
                <a:gd name="T65" fmla="*/ 166 h 167"/>
                <a:gd name="T66" fmla="*/ 591 w 722"/>
                <a:gd name="T67" fmla="*/ 166 h 167"/>
                <a:gd name="T68" fmla="*/ 566 w 722"/>
                <a:gd name="T69" fmla="*/ 166 h 167"/>
                <a:gd name="T70" fmla="*/ 541 w 722"/>
                <a:gd name="T71" fmla="*/ 166 h 167"/>
                <a:gd name="T72" fmla="*/ 515 w 722"/>
                <a:gd name="T73" fmla="*/ 166 h 167"/>
                <a:gd name="T74" fmla="*/ 490 w 722"/>
                <a:gd name="T75" fmla="*/ 166 h 167"/>
                <a:gd name="T76" fmla="*/ 465 w 722"/>
                <a:gd name="T77" fmla="*/ 166 h 167"/>
                <a:gd name="T78" fmla="*/ 440 w 722"/>
                <a:gd name="T79" fmla="*/ 166 h 167"/>
                <a:gd name="T80" fmla="*/ 414 w 722"/>
                <a:gd name="T81" fmla="*/ 166 h 167"/>
                <a:gd name="T82" fmla="*/ 389 w 722"/>
                <a:gd name="T83" fmla="*/ 166 h 167"/>
                <a:gd name="T84" fmla="*/ 364 w 722"/>
                <a:gd name="T85" fmla="*/ 166 h 167"/>
                <a:gd name="T86" fmla="*/ 339 w 722"/>
                <a:gd name="T87" fmla="*/ 166 h 167"/>
                <a:gd name="T88" fmla="*/ 313 w 722"/>
                <a:gd name="T89" fmla="*/ 166 h 167"/>
                <a:gd name="T90" fmla="*/ 289 w 722"/>
                <a:gd name="T91" fmla="*/ 166 h 167"/>
                <a:gd name="T92" fmla="*/ 263 w 722"/>
                <a:gd name="T93" fmla="*/ 166 h 167"/>
                <a:gd name="T94" fmla="*/ 238 w 722"/>
                <a:gd name="T95" fmla="*/ 166 h 167"/>
                <a:gd name="T96" fmla="*/ 213 w 722"/>
                <a:gd name="T97" fmla="*/ 166 h 167"/>
                <a:gd name="T98" fmla="*/ 187 w 722"/>
                <a:gd name="T99" fmla="*/ 166 h 167"/>
                <a:gd name="T100" fmla="*/ 162 w 722"/>
                <a:gd name="T101" fmla="*/ 166 h 167"/>
                <a:gd name="T102" fmla="*/ 137 w 722"/>
                <a:gd name="T103" fmla="*/ 166 h 167"/>
                <a:gd name="T104" fmla="*/ 111 w 722"/>
                <a:gd name="T105" fmla="*/ 166 h 167"/>
                <a:gd name="T106" fmla="*/ 87 w 722"/>
                <a:gd name="T107" fmla="*/ 166 h 167"/>
                <a:gd name="T108" fmla="*/ 61 w 722"/>
                <a:gd name="T109" fmla="*/ 166 h 167"/>
                <a:gd name="T110" fmla="*/ 36 w 722"/>
                <a:gd name="T111" fmla="*/ 166 h 167"/>
                <a:gd name="T112" fmla="*/ 11 w 722"/>
                <a:gd name="T113" fmla="*/ 166 h 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167"/>
                <a:gd name="T173" fmla="*/ 722 w 722"/>
                <a:gd name="T174" fmla="*/ 167 h 1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167">
                  <a:moveTo>
                    <a:pt x="0" y="166"/>
                  </a:moveTo>
                  <a:lnTo>
                    <a:pt x="4" y="166"/>
                  </a:lnTo>
                  <a:lnTo>
                    <a:pt x="7" y="166"/>
                  </a:lnTo>
                  <a:lnTo>
                    <a:pt x="11" y="166"/>
                  </a:lnTo>
                  <a:lnTo>
                    <a:pt x="15" y="166"/>
                  </a:lnTo>
                  <a:lnTo>
                    <a:pt x="18" y="166"/>
                  </a:lnTo>
                  <a:lnTo>
                    <a:pt x="22" y="166"/>
                  </a:lnTo>
                  <a:lnTo>
                    <a:pt x="26" y="166"/>
                  </a:lnTo>
                  <a:lnTo>
                    <a:pt x="29" y="166"/>
                  </a:lnTo>
                  <a:lnTo>
                    <a:pt x="32" y="166"/>
                  </a:lnTo>
                  <a:lnTo>
                    <a:pt x="36" y="166"/>
                  </a:lnTo>
                  <a:lnTo>
                    <a:pt x="39" y="166"/>
                  </a:lnTo>
                  <a:lnTo>
                    <a:pt x="43" y="166"/>
                  </a:lnTo>
                  <a:lnTo>
                    <a:pt x="47" y="166"/>
                  </a:lnTo>
                  <a:lnTo>
                    <a:pt x="50" y="166"/>
                  </a:lnTo>
                  <a:lnTo>
                    <a:pt x="54" y="166"/>
                  </a:lnTo>
                  <a:lnTo>
                    <a:pt x="58" y="166"/>
                  </a:lnTo>
                  <a:lnTo>
                    <a:pt x="61" y="166"/>
                  </a:lnTo>
                  <a:lnTo>
                    <a:pt x="65" y="166"/>
                  </a:lnTo>
                  <a:lnTo>
                    <a:pt x="69" y="166"/>
                  </a:lnTo>
                  <a:lnTo>
                    <a:pt x="72" y="166"/>
                  </a:lnTo>
                  <a:lnTo>
                    <a:pt x="76" y="166"/>
                  </a:lnTo>
                  <a:lnTo>
                    <a:pt x="80" y="166"/>
                  </a:lnTo>
                  <a:lnTo>
                    <a:pt x="83" y="166"/>
                  </a:lnTo>
                  <a:lnTo>
                    <a:pt x="87" y="166"/>
                  </a:lnTo>
                  <a:lnTo>
                    <a:pt x="90" y="166"/>
                  </a:lnTo>
                  <a:lnTo>
                    <a:pt x="94" y="166"/>
                  </a:lnTo>
                  <a:lnTo>
                    <a:pt x="98" y="166"/>
                  </a:lnTo>
                  <a:lnTo>
                    <a:pt x="101" y="166"/>
                  </a:lnTo>
                  <a:lnTo>
                    <a:pt x="104" y="166"/>
                  </a:lnTo>
                  <a:lnTo>
                    <a:pt x="108" y="166"/>
                  </a:lnTo>
                  <a:lnTo>
                    <a:pt x="111" y="166"/>
                  </a:lnTo>
                  <a:lnTo>
                    <a:pt x="115" y="166"/>
                  </a:lnTo>
                  <a:lnTo>
                    <a:pt x="119" y="166"/>
                  </a:lnTo>
                  <a:lnTo>
                    <a:pt x="122" y="166"/>
                  </a:lnTo>
                  <a:lnTo>
                    <a:pt x="126" y="166"/>
                  </a:lnTo>
                  <a:lnTo>
                    <a:pt x="130" y="166"/>
                  </a:lnTo>
                  <a:lnTo>
                    <a:pt x="133" y="166"/>
                  </a:lnTo>
                  <a:lnTo>
                    <a:pt x="137" y="166"/>
                  </a:lnTo>
                  <a:lnTo>
                    <a:pt x="141" y="166"/>
                  </a:lnTo>
                  <a:lnTo>
                    <a:pt x="144" y="166"/>
                  </a:lnTo>
                  <a:lnTo>
                    <a:pt x="148" y="166"/>
                  </a:lnTo>
                  <a:lnTo>
                    <a:pt x="152" y="166"/>
                  </a:lnTo>
                  <a:lnTo>
                    <a:pt x="155" y="166"/>
                  </a:lnTo>
                  <a:lnTo>
                    <a:pt x="158" y="166"/>
                  </a:lnTo>
                  <a:lnTo>
                    <a:pt x="162" y="166"/>
                  </a:lnTo>
                  <a:lnTo>
                    <a:pt x="165" y="166"/>
                  </a:lnTo>
                  <a:lnTo>
                    <a:pt x="169" y="166"/>
                  </a:lnTo>
                  <a:lnTo>
                    <a:pt x="173" y="166"/>
                  </a:lnTo>
                  <a:lnTo>
                    <a:pt x="176" y="166"/>
                  </a:lnTo>
                  <a:lnTo>
                    <a:pt x="180" y="166"/>
                  </a:lnTo>
                  <a:lnTo>
                    <a:pt x="184" y="166"/>
                  </a:lnTo>
                  <a:lnTo>
                    <a:pt x="187" y="166"/>
                  </a:lnTo>
                  <a:lnTo>
                    <a:pt x="191" y="166"/>
                  </a:lnTo>
                  <a:lnTo>
                    <a:pt x="195" y="166"/>
                  </a:lnTo>
                  <a:lnTo>
                    <a:pt x="198" y="166"/>
                  </a:lnTo>
                  <a:lnTo>
                    <a:pt x="202" y="166"/>
                  </a:lnTo>
                  <a:lnTo>
                    <a:pt x="206" y="166"/>
                  </a:lnTo>
                  <a:lnTo>
                    <a:pt x="209" y="166"/>
                  </a:lnTo>
                  <a:lnTo>
                    <a:pt x="213" y="166"/>
                  </a:lnTo>
                  <a:lnTo>
                    <a:pt x="217" y="166"/>
                  </a:lnTo>
                  <a:lnTo>
                    <a:pt x="219" y="166"/>
                  </a:lnTo>
                  <a:lnTo>
                    <a:pt x="223" y="166"/>
                  </a:lnTo>
                  <a:lnTo>
                    <a:pt x="227" y="166"/>
                  </a:lnTo>
                  <a:lnTo>
                    <a:pt x="230" y="166"/>
                  </a:lnTo>
                  <a:lnTo>
                    <a:pt x="234" y="166"/>
                  </a:lnTo>
                  <a:lnTo>
                    <a:pt x="238" y="166"/>
                  </a:lnTo>
                  <a:lnTo>
                    <a:pt x="241" y="166"/>
                  </a:lnTo>
                  <a:lnTo>
                    <a:pt x="245" y="166"/>
                  </a:lnTo>
                  <a:lnTo>
                    <a:pt x="249" y="166"/>
                  </a:lnTo>
                  <a:lnTo>
                    <a:pt x="252" y="166"/>
                  </a:lnTo>
                  <a:lnTo>
                    <a:pt x="256" y="166"/>
                  </a:lnTo>
                  <a:lnTo>
                    <a:pt x="260" y="166"/>
                  </a:lnTo>
                  <a:lnTo>
                    <a:pt x="263" y="166"/>
                  </a:lnTo>
                  <a:lnTo>
                    <a:pt x="267" y="166"/>
                  </a:lnTo>
                  <a:lnTo>
                    <a:pt x="270" y="166"/>
                  </a:lnTo>
                  <a:lnTo>
                    <a:pt x="274" y="166"/>
                  </a:lnTo>
                  <a:lnTo>
                    <a:pt x="278" y="166"/>
                  </a:lnTo>
                  <a:lnTo>
                    <a:pt x="281" y="166"/>
                  </a:lnTo>
                  <a:lnTo>
                    <a:pt x="285" y="166"/>
                  </a:lnTo>
                  <a:lnTo>
                    <a:pt x="289" y="166"/>
                  </a:lnTo>
                  <a:lnTo>
                    <a:pt x="292" y="166"/>
                  </a:lnTo>
                  <a:lnTo>
                    <a:pt x="295" y="166"/>
                  </a:lnTo>
                  <a:lnTo>
                    <a:pt x="299" y="166"/>
                  </a:lnTo>
                  <a:lnTo>
                    <a:pt x="302" y="166"/>
                  </a:lnTo>
                  <a:lnTo>
                    <a:pt x="306" y="166"/>
                  </a:lnTo>
                  <a:lnTo>
                    <a:pt x="310" y="166"/>
                  </a:lnTo>
                  <a:lnTo>
                    <a:pt x="313" y="166"/>
                  </a:lnTo>
                  <a:lnTo>
                    <a:pt x="317" y="166"/>
                  </a:lnTo>
                  <a:lnTo>
                    <a:pt x="321" y="166"/>
                  </a:lnTo>
                  <a:lnTo>
                    <a:pt x="324" y="166"/>
                  </a:lnTo>
                  <a:lnTo>
                    <a:pt x="328" y="166"/>
                  </a:lnTo>
                  <a:lnTo>
                    <a:pt x="332" y="166"/>
                  </a:lnTo>
                  <a:lnTo>
                    <a:pt x="335" y="166"/>
                  </a:lnTo>
                  <a:lnTo>
                    <a:pt x="339" y="166"/>
                  </a:lnTo>
                  <a:lnTo>
                    <a:pt x="343" y="166"/>
                  </a:lnTo>
                  <a:lnTo>
                    <a:pt x="346" y="166"/>
                  </a:lnTo>
                  <a:lnTo>
                    <a:pt x="350" y="166"/>
                  </a:lnTo>
                  <a:lnTo>
                    <a:pt x="353" y="166"/>
                  </a:lnTo>
                  <a:lnTo>
                    <a:pt x="356" y="166"/>
                  </a:lnTo>
                  <a:lnTo>
                    <a:pt x="360" y="166"/>
                  </a:lnTo>
                  <a:lnTo>
                    <a:pt x="364" y="166"/>
                  </a:lnTo>
                  <a:lnTo>
                    <a:pt x="367" y="166"/>
                  </a:lnTo>
                  <a:lnTo>
                    <a:pt x="371" y="166"/>
                  </a:lnTo>
                  <a:lnTo>
                    <a:pt x="375" y="0"/>
                  </a:lnTo>
                  <a:lnTo>
                    <a:pt x="378" y="3"/>
                  </a:lnTo>
                  <a:lnTo>
                    <a:pt x="382" y="7"/>
                  </a:lnTo>
                  <a:lnTo>
                    <a:pt x="386" y="10"/>
                  </a:lnTo>
                  <a:lnTo>
                    <a:pt x="389" y="14"/>
                  </a:lnTo>
                  <a:lnTo>
                    <a:pt x="393" y="16"/>
                  </a:lnTo>
                  <a:lnTo>
                    <a:pt x="397" y="20"/>
                  </a:lnTo>
                  <a:lnTo>
                    <a:pt x="400" y="23"/>
                  </a:lnTo>
                  <a:lnTo>
                    <a:pt x="404" y="25"/>
                  </a:lnTo>
                  <a:lnTo>
                    <a:pt x="408" y="29"/>
                  </a:lnTo>
                  <a:lnTo>
                    <a:pt x="410" y="31"/>
                  </a:lnTo>
                  <a:lnTo>
                    <a:pt x="414" y="35"/>
                  </a:lnTo>
                  <a:lnTo>
                    <a:pt x="418" y="37"/>
                  </a:lnTo>
                  <a:lnTo>
                    <a:pt x="421" y="39"/>
                  </a:lnTo>
                  <a:lnTo>
                    <a:pt x="425" y="43"/>
                  </a:lnTo>
                  <a:lnTo>
                    <a:pt x="429" y="45"/>
                  </a:lnTo>
                  <a:lnTo>
                    <a:pt x="432" y="48"/>
                  </a:lnTo>
                  <a:lnTo>
                    <a:pt x="436" y="51"/>
                  </a:lnTo>
                  <a:lnTo>
                    <a:pt x="440" y="53"/>
                  </a:lnTo>
                  <a:lnTo>
                    <a:pt x="443" y="55"/>
                  </a:lnTo>
                  <a:lnTo>
                    <a:pt x="447" y="58"/>
                  </a:lnTo>
                  <a:lnTo>
                    <a:pt x="451" y="61"/>
                  </a:lnTo>
                  <a:lnTo>
                    <a:pt x="454" y="62"/>
                  </a:lnTo>
                  <a:lnTo>
                    <a:pt x="458" y="65"/>
                  </a:lnTo>
                  <a:lnTo>
                    <a:pt x="461" y="68"/>
                  </a:lnTo>
                  <a:lnTo>
                    <a:pt x="465" y="69"/>
                  </a:lnTo>
                  <a:lnTo>
                    <a:pt x="469" y="71"/>
                  </a:lnTo>
                  <a:lnTo>
                    <a:pt x="472" y="74"/>
                  </a:lnTo>
                  <a:lnTo>
                    <a:pt x="476" y="76"/>
                  </a:lnTo>
                  <a:lnTo>
                    <a:pt x="479" y="78"/>
                  </a:lnTo>
                  <a:lnTo>
                    <a:pt x="482" y="81"/>
                  </a:lnTo>
                  <a:lnTo>
                    <a:pt x="486" y="82"/>
                  </a:lnTo>
                  <a:lnTo>
                    <a:pt x="490" y="84"/>
                  </a:lnTo>
                  <a:lnTo>
                    <a:pt x="493" y="86"/>
                  </a:lnTo>
                  <a:lnTo>
                    <a:pt x="497" y="88"/>
                  </a:lnTo>
                  <a:lnTo>
                    <a:pt x="501" y="90"/>
                  </a:lnTo>
                  <a:lnTo>
                    <a:pt x="504" y="92"/>
                  </a:lnTo>
                  <a:lnTo>
                    <a:pt x="508" y="93"/>
                  </a:lnTo>
                  <a:lnTo>
                    <a:pt x="512" y="96"/>
                  </a:lnTo>
                  <a:lnTo>
                    <a:pt x="515" y="97"/>
                  </a:lnTo>
                  <a:lnTo>
                    <a:pt x="519" y="99"/>
                  </a:lnTo>
                  <a:lnTo>
                    <a:pt x="523" y="100"/>
                  </a:lnTo>
                  <a:lnTo>
                    <a:pt x="526" y="103"/>
                  </a:lnTo>
                  <a:lnTo>
                    <a:pt x="530" y="104"/>
                  </a:lnTo>
                  <a:lnTo>
                    <a:pt x="534" y="105"/>
                  </a:lnTo>
                  <a:lnTo>
                    <a:pt x="537" y="107"/>
                  </a:lnTo>
                  <a:lnTo>
                    <a:pt x="541" y="107"/>
                  </a:lnTo>
                  <a:lnTo>
                    <a:pt x="545" y="110"/>
                  </a:lnTo>
                  <a:lnTo>
                    <a:pt x="547" y="111"/>
                  </a:lnTo>
                  <a:lnTo>
                    <a:pt x="551" y="112"/>
                  </a:lnTo>
                  <a:lnTo>
                    <a:pt x="555" y="113"/>
                  </a:lnTo>
                  <a:lnTo>
                    <a:pt x="558" y="115"/>
                  </a:lnTo>
                  <a:lnTo>
                    <a:pt x="562" y="116"/>
                  </a:lnTo>
                  <a:lnTo>
                    <a:pt x="566" y="118"/>
                  </a:lnTo>
                  <a:lnTo>
                    <a:pt x="569" y="119"/>
                  </a:lnTo>
                  <a:lnTo>
                    <a:pt x="573" y="120"/>
                  </a:lnTo>
                  <a:lnTo>
                    <a:pt x="577" y="121"/>
                  </a:lnTo>
                  <a:lnTo>
                    <a:pt x="580" y="122"/>
                  </a:lnTo>
                  <a:lnTo>
                    <a:pt x="584" y="123"/>
                  </a:lnTo>
                  <a:lnTo>
                    <a:pt x="588" y="125"/>
                  </a:lnTo>
                  <a:lnTo>
                    <a:pt x="591" y="126"/>
                  </a:lnTo>
                  <a:lnTo>
                    <a:pt x="595" y="127"/>
                  </a:lnTo>
                  <a:lnTo>
                    <a:pt x="599" y="128"/>
                  </a:lnTo>
                  <a:lnTo>
                    <a:pt x="602" y="128"/>
                  </a:lnTo>
                  <a:lnTo>
                    <a:pt x="605" y="129"/>
                  </a:lnTo>
                  <a:lnTo>
                    <a:pt x="609" y="130"/>
                  </a:lnTo>
                  <a:lnTo>
                    <a:pt x="612" y="131"/>
                  </a:lnTo>
                  <a:lnTo>
                    <a:pt x="616" y="133"/>
                  </a:lnTo>
                  <a:lnTo>
                    <a:pt x="620" y="134"/>
                  </a:lnTo>
                  <a:lnTo>
                    <a:pt x="623" y="135"/>
                  </a:lnTo>
                  <a:lnTo>
                    <a:pt x="627" y="135"/>
                  </a:lnTo>
                  <a:lnTo>
                    <a:pt x="631" y="136"/>
                  </a:lnTo>
                  <a:lnTo>
                    <a:pt x="634" y="137"/>
                  </a:lnTo>
                  <a:lnTo>
                    <a:pt x="638" y="137"/>
                  </a:lnTo>
                  <a:lnTo>
                    <a:pt x="641" y="138"/>
                  </a:lnTo>
                  <a:lnTo>
                    <a:pt x="645" y="139"/>
                  </a:lnTo>
                  <a:lnTo>
                    <a:pt x="649" y="139"/>
                  </a:lnTo>
                  <a:lnTo>
                    <a:pt x="652" y="141"/>
                  </a:lnTo>
                  <a:lnTo>
                    <a:pt x="656" y="142"/>
                  </a:lnTo>
                  <a:lnTo>
                    <a:pt x="660" y="142"/>
                  </a:lnTo>
                  <a:lnTo>
                    <a:pt x="663" y="143"/>
                  </a:lnTo>
                  <a:lnTo>
                    <a:pt x="666" y="143"/>
                  </a:lnTo>
                  <a:lnTo>
                    <a:pt x="670" y="144"/>
                  </a:lnTo>
                  <a:lnTo>
                    <a:pt x="673" y="145"/>
                  </a:lnTo>
                  <a:lnTo>
                    <a:pt x="677" y="145"/>
                  </a:lnTo>
                  <a:lnTo>
                    <a:pt x="681" y="146"/>
                  </a:lnTo>
                  <a:lnTo>
                    <a:pt x="684" y="146"/>
                  </a:lnTo>
                  <a:lnTo>
                    <a:pt x="688" y="148"/>
                  </a:lnTo>
                  <a:lnTo>
                    <a:pt x="692" y="148"/>
                  </a:lnTo>
                  <a:lnTo>
                    <a:pt x="695" y="149"/>
                  </a:lnTo>
                  <a:lnTo>
                    <a:pt x="699" y="149"/>
                  </a:lnTo>
                  <a:lnTo>
                    <a:pt x="703" y="150"/>
                  </a:lnTo>
                  <a:lnTo>
                    <a:pt x="706" y="150"/>
                  </a:lnTo>
                  <a:lnTo>
                    <a:pt x="710" y="150"/>
                  </a:lnTo>
                  <a:lnTo>
                    <a:pt x="714" y="151"/>
                  </a:lnTo>
                  <a:lnTo>
                    <a:pt x="717" y="151"/>
                  </a:lnTo>
                  <a:lnTo>
                    <a:pt x="721" y="152"/>
                  </a:lnTo>
                  <a:lnTo>
                    <a:pt x="721" y="166"/>
                  </a:lnTo>
                  <a:lnTo>
                    <a:pt x="717" y="166"/>
                  </a:lnTo>
                  <a:lnTo>
                    <a:pt x="714" y="166"/>
                  </a:lnTo>
                  <a:lnTo>
                    <a:pt x="710" y="166"/>
                  </a:lnTo>
                  <a:lnTo>
                    <a:pt x="706" y="166"/>
                  </a:lnTo>
                  <a:lnTo>
                    <a:pt x="703" y="166"/>
                  </a:lnTo>
                  <a:lnTo>
                    <a:pt x="699" y="166"/>
                  </a:lnTo>
                  <a:lnTo>
                    <a:pt x="695" y="166"/>
                  </a:lnTo>
                  <a:lnTo>
                    <a:pt x="692" y="166"/>
                  </a:lnTo>
                  <a:lnTo>
                    <a:pt x="688" y="166"/>
                  </a:lnTo>
                  <a:lnTo>
                    <a:pt x="684" y="166"/>
                  </a:lnTo>
                  <a:lnTo>
                    <a:pt x="681" y="166"/>
                  </a:lnTo>
                  <a:lnTo>
                    <a:pt x="677" y="166"/>
                  </a:lnTo>
                  <a:lnTo>
                    <a:pt x="673" y="166"/>
                  </a:lnTo>
                  <a:lnTo>
                    <a:pt x="670" y="166"/>
                  </a:lnTo>
                  <a:lnTo>
                    <a:pt x="666" y="166"/>
                  </a:lnTo>
                  <a:lnTo>
                    <a:pt x="663" y="166"/>
                  </a:lnTo>
                  <a:lnTo>
                    <a:pt x="660" y="166"/>
                  </a:lnTo>
                  <a:lnTo>
                    <a:pt x="656" y="166"/>
                  </a:lnTo>
                  <a:lnTo>
                    <a:pt x="652" y="166"/>
                  </a:lnTo>
                  <a:lnTo>
                    <a:pt x="649" y="166"/>
                  </a:lnTo>
                  <a:lnTo>
                    <a:pt x="645" y="166"/>
                  </a:lnTo>
                  <a:lnTo>
                    <a:pt x="641" y="166"/>
                  </a:lnTo>
                  <a:lnTo>
                    <a:pt x="638" y="166"/>
                  </a:lnTo>
                  <a:lnTo>
                    <a:pt x="634" y="166"/>
                  </a:lnTo>
                  <a:lnTo>
                    <a:pt x="631" y="166"/>
                  </a:lnTo>
                  <a:lnTo>
                    <a:pt x="627" y="166"/>
                  </a:lnTo>
                  <a:lnTo>
                    <a:pt x="623" y="166"/>
                  </a:lnTo>
                  <a:lnTo>
                    <a:pt x="620" y="166"/>
                  </a:lnTo>
                  <a:lnTo>
                    <a:pt x="616" y="166"/>
                  </a:lnTo>
                  <a:lnTo>
                    <a:pt x="612" y="166"/>
                  </a:lnTo>
                  <a:lnTo>
                    <a:pt x="609" y="166"/>
                  </a:lnTo>
                  <a:lnTo>
                    <a:pt x="605" y="166"/>
                  </a:lnTo>
                  <a:lnTo>
                    <a:pt x="602" y="166"/>
                  </a:lnTo>
                  <a:lnTo>
                    <a:pt x="599" y="166"/>
                  </a:lnTo>
                  <a:lnTo>
                    <a:pt x="595" y="166"/>
                  </a:lnTo>
                  <a:lnTo>
                    <a:pt x="591" y="166"/>
                  </a:lnTo>
                  <a:lnTo>
                    <a:pt x="588" y="166"/>
                  </a:lnTo>
                  <a:lnTo>
                    <a:pt x="584" y="166"/>
                  </a:lnTo>
                  <a:lnTo>
                    <a:pt x="580" y="166"/>
                  </a:lnTo>
                  <a:lnTo>
                    <a:pt x="577" y="166"/>
                  </a:lnTo>
                  <a:lnTo>
                    <a:pt x="573" y="166"/>
                  </a:lnTo>
                  <a:lnTo>
                    <a:pt x="569" y="166"/>
                  </a:lnTo>
                  <a:lnTo>
                    <a:pt x="566" y="166"/>
                  </a:lnTo>
                  <a:lnTo>
                    <a:pt x="562" y="166"/>
                  </a:lnTo>
                  <a:lnTo>
                    <a:pt x="558" y="166"/>
                  </a:lnTo>
                  <a:lnTo>
                    <a:pt x="555" y="166"/>
                  </a:lnTo>
                  <a:lnTo>
                    <a:pt x="551" y="166"/>
                  </a:lnTo>
                  <a:lnTo>
                    <a:pt x="547" y="166"/>
                  </a:lnTo>
                  <a:lnTo>
                    <a:pt x="545" y="166"/>
                  </a:lnTo>
                  <a:lnTo>
                    <a:pt x="541" y="166"/>
                  </a:lnTo>
                  <a:lnTo>
                    <a:pt x="537" y="166"/>
                  </a:lnTo>
                  <a:lnTo>
                    <a:pt x="534" y="166"/>
                  </a:lnTo>
                  <a:lnTo>
                    <a:pt x="530" y="166"/>
                  </a:lnTo>
                  <a:lnTo>
                    <a:pt x="526" y="166"/>
                  </a:lnTo>
                  <a:lnTo>
                    <a:pt x="523" y="166"/>
                  </a:lnTo>
                  <a:lnTo>
                    <a:pt x="519" y="166"/>
                  </a:lnTo>
                  <a:lnTo>
                    <a:pt x="515" y="166"/>
                  </a:lnTo>
                  <a:lnTo>
                    <a:pt x="512" y="166"/>
                  </a:lnTo>
                  <a:lnTo>
                    <a:pt x="508" y="166"/>
                  </a:lnTo>
                  <a:lnTo>
                    <a:pt x="504" y="166"/>
                  </a:lnTo>
                  <a:lnTo>
                    <a:pt x="501" y="166"/>
                  </a:lnTo>
                  <a:lnTo>
                    <a:pt x="497" y="166"/>
                  </a:lnTo>
                  <a:lnTo>
                    <a:pt x="493" y="166"/>
                  </a:lnTo>
                  <a:lnTo>
                    <a:pt x="490" y="166"/>
                  </a:lnTo>
                  <a:lnTo>
                    <a:pt x="486" y="166"/>
                  </a:lnTo>
                  <a:lnTo>
                    <a:pt x="482" y="166"/>
                  </a:lnTo>
                  <a:lnTo>
                    <a:pt x="479" y="166"/>
                  </a:lnTo>
                  <a:lnTo>
                    <a:pt x="476" y="166"/>
                  </a:lnTo>
                  <a:lnTo>
                    <a:pt x="472" y="166"/>
                  </a:lnTo>
                  <a:lnTo>
                    <a:pt x="469" y="166"/>
                  </a:lnTo>
                  <a:lnTo>
                    <a:pt x="465" y="166"/>
                  </a:lnTo>
                  <a:lnTo>
                    <a:pt x="461" y="166"/>
                  </a:lnTo>
                  <a:lnTo>
                    <a:pt x="458" y="166"/>
                  </a:lnTo>
                  <a:lnTo>
                    <a:pt x="454" y="166"/>
                  </a:lnTo>
                  <a:lnTo>
                    <a:pt x="451" y="166"/>
                  </a:lnTo>
                  <a:lnTo>
                    <a:pt x="447" y="166"/>
                  </a:lnTo>
                  <a:lnTo>
                    <a:pt x="443" y="166"/>
                  </a:lnTo>
                  <a:lnTo>
                    <a:pt x="440" y="166"/>
                  </a:lnTo>
                  <a:lnTo>
                    <a:pt x="436" y="166"/>
                  </a:lnTo>
                  <a:lnTo>
                    <a:pt x="432" y="166"/>
                  </a:lnTo>
                  <a:lnTo>
                    <a:pt x="429" y="166"/>
                  </a:lnTo>
                  <a:lnTo>
                    <a:pt x="425" y="166"/>
                  </a:lnTo>
                  <a:lnTo>
                    <a:pt x="421" y="166"/>
                  </a:lnTo>
                  <a:lnTo>
                    <a:pt x="418" y="166"/>
                  </a:lnTo>
                  <a:lnTo>
                    <a:pt x="414" y="166"/>
                  </a:lnTo>
                  <a:lnTo>
                    <a:pt x="410" y="166"/>
                  </a:lnTo>
                  <a:lnTo>
                    <a:pt x="408" y="166"/>
                  </a:lnTo>
                  <a:lnTo>
                    <a:pt x="404" y="166"/>
                  </a:lnTo>
                  <a:lnTo>
                    <a:pt x="400" y="166"/>
                  </a:lnTo>
                  <a:lnTo>
                    <a:pt x="397" y="166"/>
                  </a:lnTo>
                  <a:lnTo>
                    <a:pt x="393" y="166"/>
                  </a:lnTo>
                  <a:lnTo>
                    <a:pt x="389" y="166"/>
                  </a:lnTo>
                  <a:lnTo>
                    <a:pt x="386" y="166"/>
                  </a:lnTo>
                  <a:lnTo>
                    <a:pt x="382" y="166"/>
                  </a:lnTo>
                  <a:lnTo>
                    <a:pt x="378" y="166"/>
                  </a:lnTo>
                  <a:lnTo>
                    <a:pt x="375" y="166"/>
                  </a:lnTo>
                  <a:lnTo>
                    <a:pt x="371" y="166"/>
                  </a:lnTo>
                  <a:lnTo>
                    <a:pt x="367" y="166"/>
                  </a:lnTo>
                  <a:lnTo>
                    <a:pt x="364" y="166"/>
                  </a:lnTo>
                  <a:lnTo>
                    <a:pt x="360" y="166"/>
                  </a:lnTo>
                  <a:lnTo>
                    <a:pt x="356" y="166"/>
                  </a:lnTo>
                  <a:lnTo>
                    <a:pt x="353" y="166"/>
                  </a:lnTo>
                  <a:lnTo>
                    <a:pt x="350" y="166"/>
                  </a:lnTo>
                  <a:lnTo>
                    <a:pt x="346" y="166"/>
                  </a:lnTo>
                  <a:lnTo>
                    <a:pt x="343" y="166"/>
                  </a:lnTo>
                  <a:lnTo>
                    <a:pt x="339" y="166"/>
                  </a:lnTo>
                  <a:lnTo>
                    <a:pt x="335" y="166"/>
                  </a:lnTo>
                  <a:lnTo>
                    <a:pt x="332" y="166"/>
                  </a:lnTo>
                  <a:lnTo>
                    <a:pt x="328" y="166"/>
                  </a:lnTo>
                  <a:lnTo>
                    <a:pt x="324" y="166"/>
                  </a:lnTo>
                  <a:lnTo>
                    <a:pt x="321" y="166"/>
                  </a:lnTo>
                  <a:lnTo>
                    <a:pt x="317" y="166"/>
                  </a:lnTo>
                  <a:lnTo>
                    <a:pt x="313" y="166"/>
                  </a:lnTo>
                  <a:lnTo>
                    <a:pt x="310" y="166"/>
                  </a:lnTo>
                  <a:lnTo>
                    <a:pt x="306" y="166"/>
                  </a:lnTo>
                  <a:lnTo>
                    <a:pt x="302" y="166"/>
                  </a:lnTo>
                  <a:lnTo>
                    <a:pt x="299" y="166"/>
                  </a:lnTo>
                  <a:lnTo>
                    <a:pt x="295" y="166"/>
                  </a:lnTo>
                  <a:lnTo>
                    <a:pt x="292" y="166"/>
                  </a:lnTo>
                  <a:lnTo>
                    <a:pt x="289" y="166"/>
                  </a:lnTo>
                  <a:lnTo>
                    <a:pt x="285" y="166"/>
                  </a:lnTo>
                  <a:lnTo>
                    <a:pt x="281" y="166"/>
                  </a:lnTo>
                  <a:lnTo>
                    <a:pt x="278" y="166"/>
                  </a:lnTo>
                  <a:lnTo>
                    <a:pt x="274" y="166"/>
                  </a:lnTo>
                  <a:lnTo>
                    <a:pt x="270" y="166"/>
                  </a:lnTo>
                  <a:lnTo>
                    <a:pt x="267" y="166"/>
                  </a:lnTo>
                  <a:lnTo>
                    <a:pt x="263" y="166"/>
                  </a:lnTo>
                  <a:lnTo>
                    <a:pt x="260" y="166"/>
                  </a:lnTo>
                  <a:lnTo>
                    <a:pt x="256" y="166"/>
                  </a:lnTo>
                  <a:lnTo>
                    <a:pt x="252" y="166"/>
                  </a:lnTo>
                  <a:lnTo>
                    <a:pt x="249" y="166"/>
                  </a:lnTo>
                  <a:lnTo>
                    <a:pt x="245" y="166"/>
                  </a:lnTo>
                  <a:lnTo>
                    <a:pt x="241" y="166"/>
                  </a:lnTo>
                  <a:lnTo>
                    <a:pt x="238" y="166"/>
                  </a:lnTo>
                  <a:lnTo>
                    <a:pt x="234" y="166"/>
                  </a:lnTo>
                  <a:lnTo>
                    <a:pt x="230" y="166"/>
                  </a:lnTo>
                  <a:lnTo>
                    <a:pt x="227" y="166"/>
                  </a:lnTo>
                  <a:lnTo>
                    <a:pt x="223" y="166"/>
                  </a:lnTo>
                  <a:lnTo>
                    <a:pt x="219" y="166"/>
                  </a:lnTo>
                  <a:lnTo>
                    <a:pt x="217" y="166"/>
                  </a:lnTo>
                  <a:lnTo>
                    <a:pt x="213" y="166"/>
                  </a:lnTo>
                  <a:lnTo>
                    <a:pt x="209" y="166"/>
                  </a:lnTo>
                  <a:lnTo>
                    <a:pt x="206" y="166"/>
                  </a:lnTo>
                  <a:lnTo>
                    <a:pt x="202" y="166"/>
                  </a:lnTo>
                  <a:lnTo>
                    <a:pt x="198" y="166"/>
                  </a:lnTo>
                  <a:lnTo>
                    <a:pt x="195" y="166"/>
                  </a:lnTo>
                  <a:lnTo>
                    <a:pt x="191" y="166"/>
                  </a:lnTo>
                  <a:lnTo>
                    <a:pt x="187" y="166"/>
                  </a:lnTo>
                  <a:lnTo>
                    <a:pt x="184" y="166"/>
                  </a:lnTo>
                  <a:lnTo>
                    <a:pt x="180" y="166"/>
                  </a:lnTo>
                  <a:lnTo>
                    <a:pt x="176" y="166"/>
                  </a:lnTo>
                  <a:lnTo>
                    <a:pt x="173" y="166"/>
                  </a:lnTo>
                  <a:lnTo>
                    <a:pt x="169" y="166"/>
                  </a:lnTo>
                  <a:lnTo>
                    <a:pt x="165" y="166"/>
                  </a:lnTo>
                  <a:lnTo>
                    <a:pt x="162" y="166"/>
                  </a:lnTo>
                  <a:lnTo>
                    <a:pt x="158" y="166"/>
                  </a:lnTo>
                  <a:lnTo>
                    <a:pt x="155" y="166"/>
                  </a:lnTo>
                  <a:lnTo>
                    <a:pt x="152" y="166"/>
                  </a:lnTo>
                  <a:lnTo>
                    <a:pt x="148" y="166"/>
                  </a:lnTo>
                  <a:lnTo>
                    <a:pt x="144" y="166"/>
                  </a:lnTo>
                  <a:lnTo>
                    <a:pt x="141" y="166"/>
                  </a:lnTo>
                  <a:lnTo>
                    <a:pt x="137" y="166"/>
                  </a:lnTo>
                  <a:lnTo>
                    <a:pt x="133" y="166"/>
                  </a:lnTo>
                  <a:lnTo>
                    <a:pt x="130" y="166"/>
                  </a:lnTo>
                  <a:lnTo>
                    <a:pt x="126" y="166"/>
                  </a:lnTo>
                  <a:lnTo>
                    <a:pt x="122" y="166"/>
                  </a:lnTo>
                  <a:lnTo>
                    <a:pt x="119" y="166"/>
                  </a:lnTo>
                  <a:lnTo>
                    <a:pt x="115" y="166"/>
                  </a:lnTo>
                  <a:lnTo>
                    <a:pt x="111" y="166"/>
                  </a:lnTo>
                  <a:lnTo>
                    <a:pt x="108" y="166"/>
                  </a:lnTo>
                  <a:lnTo>
                    <a:pt x="104" y="166"/>
                  </a:lnTo>
                  <a:lnTo>
                    <a:pt x="101" y="166"/>
                  </a:lnTo>
                  <a:lnTo>
                    <a:pt x="98" y="166"/>
                  </a:lnTo>
                  <a:lnTo>
                    <a:pt x="94" y="166"/>
                  </a:lnTo>
                  <a:lnTo>
                    <a:pt x="90" y="166"/>
                  </a:lnTo>
                  <a:lnTo>
                    <a:pt x="87" y="166"/>
                  </a:lnTo>
                  <a:lnTo>
                    <a:pt x="83" y="166"/>
                  </a:lnTo>
                  <a:lnTo>
                    <a:pt x="80" y="166"/>
                  </a:lnTo>
                  <a:lnTo>
                    <a:pt x="76" y="166"/>
                  </a:lnTo>
                  <a:lnTo>
                    <a:pt x="72" y="166"/>
                  </a:lnTo>
                  <a:lnTo>
                    <a:pt x="69" y="166"/>
                  </a:lnTo>
                  <a:lnTo>
                    <a:pt x="65" y="166"/>
                  </a:lnTo>
                  <a:lnTo>
                    <a:pt x="61" y="166"/>
                  </a:lnTo>
                  <a:lnTo>
                    <a:pt x="58" y="166"/>
                  </a:lnTo>
                  <a:lnTo>
                    <a:pt x="54" y="166"/>
                  </a:lnTo>
                  <a:lnTo>
                    <a:pt x="50" y="166"/>
                  </a:lnTo>
                  <a:lnTo>
                    <a:pt x="47" y="166"/>
                  </a:lnTo>
                  <a:lnTo>
                    <a:pt x="43" y="166"/>
                  </a:lnTo>
                  <a:lnTo>
                    <a:pt x="39" y="166"/>
                  </a:lnTo>
                  <a:lnTo>
                    <a:pt x="36" y="166"/>
                  </a:lnTo>
                  <a:lnTo>
                    <a:pt x="32" y="166"/>
                  </a:lnTo>
                  <a:lnTo>
                    <a:pt x="29" y="166"/>
                  </a:lnTo>
                  <a:lnTo>
                    <a:pt x="26" y="166"/>
                  </a:lnTo>
                  <a:lnTo>
                    <a:pt x="22" y="166"/>
                  </a:lnTo>
                  <a:lnTo>
                    <a:pt x="18" y="166"/>
                  </a:lnTo>
                  <a:lnTo>
                    <a:pt x="15" y="166"/>
                  </a:lnTo>
                  <a:lnTo>
                    <a:pt x="11" y="166"/>
                  </a:lnTo>
                  <a:lnTo>
                    <a:pt x="7" y="166"/>
                  </a:lnTo>
                  <a:lnTo>
                    <a:pt x="4" y="166"/>
                  </a:lnTo>
                  <a:lnTo>
                    <a:pt x="0" y="166"/>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8" name="Rectangle 20"/>
            <p:cNvSpPr>
              <a:spLocks noChangeArrowheads="1"/>
            </p:cNvSpPr>
            <p:nvPr/>
          </p:nvSpPr>
          <p:spPr bwMode="auto">
            <a:xfrm flipH="1">
              <a:off x="5010" y="1372"/>
              <a:ext cx="574"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sp>
          <p:nvSpPr>
            <p:cNvPr id="19" name="Rectangle 21"/>
            <p:cNvSpPr>
              <a:spLocks noChangeArrowheads="1"/>
            </p:cNvSpPr>
            <p:nvPr/>
          </p:nvSpPr>
          <p:spPr bwMode="auto">
            <a:xfrm flipH="1">
              <a:off x="3660" y="2569"/>
              <a:ext cx="1124"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Non Rejection Region</a:t>
              </a:r>
            </a:p>
          </p:txBody>
        </p:sp>
        <p:sp>
          <p:nvSpPr>
            <p:cNvPr id="20" name="Rectangle 22"/>
            <p:cNvSpPr>
              <a:spLocks noChangeArrowheads="1"/>
            </p:cNvSpPr>
            <p:nvPr/>
          </p:nvSpPr>
          <p:spPr bwMode="auto">
            <a:xfrm flipH="1">
              <a:off x="3820" y="3160"/>
              <a:ext cx="774"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Critical Values</a:t>
              </a:r>
            </a:p>
          </p:txBody>
        </p:sp>
        <p:sp>
          <p:nvSpPr>
            <p:cNvPr id="21" name="Rectangle 23"/>
            <p:cNvSpPr>
              <a:spLocks noChangeArrowheads="1"/>
            </p:cNvSpPr>
            <p:nvPr/>
          </p:nvSpPr>
          <p:spPr bwMode="auto">
            <a:xfrm>
              <a:off x="3122" y="1356"/>
              <a:ext cx="574"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sp>
          <p:nvSpPr>
            <p:cNvPr id="22" name="Freeform 24"/>
            <p:cNvSpPr>
              <a:spLocks/>
            </p:cNvSpPr>
            <p:nvPr/>
          </p:nvSpPr>
          <p:spPr bwMode="auto">
            <a:xfrm>
              <a:off x="3040" y="2675"/>
              <a:ext cx="710" cy="173"/>
            </a:xfrm>
            <a:custGeom>
              <a:avLst/>
              <a:gdLst>
                <a:gd name="T0" fmla="*/ 687 w 710"/>
                <a:gd name="T1" fmla="*/ 172 h 173"/>
                <a:gd name="T2" fmla="*/ 663 w 710"/>
                <a:gd name="T3" fmla="*/ 172 h 173"/>
                <a:gd name="T4" fmla="*/ 638 w 710"/>
                <a:gd name="T5" fmla="*/ 172 h 173"/>
                <a:gd name="T6" fmla="*/ 613 w 710"/>
                <a:gd name="T7" fmla="*/ 172 h 173"/>
                <a:gd name="T8" fmla="*/ 589 w 710"/>
                <a:gd name="T9" fmla="*/ 172 h 173"/>
                <a:gd name="T10" fmla="*/ 563 w 710"/>
                <a:gd name="T11" fmla="*/ 172 h 173"/>
                <a:gd name="T12" fmla="*/ 539 w 710"/>
                <a:gd name="T13" fmla="*/ 172 h 173"/>
                <a:gd name="T14" fmla="*/ 514 w 710"/>
                <a:gd name="T15" fmla="*/ 172 h 173"/>
                <a:gd name="T16" fmla="*/ 490 w 710"/>
                <a:gd name="T17" fmla="*/ 172 h 173"/>
                <a:gd name="T18" fmla="*/ 465 w 710"/>
                <a:gd name="T19" fmla="*/ 172 h 173"/>
                <a:gd name="T20" fmla="*/ 439 w 710"/>
                <a:gd name="T21" fmla="*/ 172 h 173"/>
                <a:gd name="T22" fmla="*/ 415 w 710"/>
                <a:gd name="T23" fmla="*/ 172 h 173"/>
                <a:gd name="T24" fmla="*/ 390 w 710"/>
                <a:gd name="T25" fmla="*/ 172 h 173"/>
                <a:gd name="T26" fmla="*/ 365 w 710"/>
                <a:gd name="T27" fmla="*/ 172 h 173"/>
                <a:gd name="T28" fmla="*/ 341 w 710"/>
                <a:gd name="T29" fmla="*/ 0 h 173"/>
                <a:gd name="T30" fmla="*/ 315 w 710"/>
                <a:gd name="T31" fmla="*/ 24 h 173"/>
                <a:gd name="T32" fmla="*/ 291 w 710"/>
                <a:gd name="T33" fmla="*/ 44 h 173"/>
                <a:gd name="T34" fmla="*/ 266 w 710"/>
                <a:gd name="T35" fmla="*/ 63 h 173"/>
                <a:gd name="T36" fmla="*/ 241 w 710"/>
                <a:gd name="T37" fmla="*/ 79 h 173"/>
                <a:gd name="T38" fmla="*/ 217 w 710"/>
                <a:gd name="T39" fmla="*/ 93 h 173"/>
                <a:gd name="T40" fmla="*/ 191 w 710"/>
                <a:gd name="T41" fmla="*/ 106 h 173"/>
                <a:gd name="T42" fmla="*/ 167 w 710"/>
                <a:gd name="T43" fmla="*/ 116 h 173"/>
                <a:gd name="T44" fmla="*/ 142 w 710"/>
                <a:gd name="T45" fmla="*/ 125 h 173"/>
                <a:gd name="T46" fmla="*/ 117 w 710"/>
                <a:gd name="T47" fmla="*/ 133 h 173"/>
                <a:gd name="T48" fmla="*/ 93 w 710"/>
                <a:gd name="T49" fmla="*/ 140 h 173"/>
                <a:gd name="T50" fmla="*/ 67 w 710"/>
                <a:gd name="T51" fmla="*/ 146 h 173"/>
                <a:gd name="T52" fmla="*/ 43 w 710"/>
                <a:gd name="T53" fmla="*/ 151 h 173"/>
                <a:gd name="T54" fmla="*/ 18 w 710"/>
                <a:gd name="T55" fmla="*/ 155 h 173"/>
                <a:gd name="T56" fmla="*/ 4 w 710"/>
                <a:gd name="T57" fmla="*/ 172 h 173"/>
                <a:gd name="T58" fmla="*/ 29 w 710"/>
                <a:gd name="T59" fmla="*/ 172 h 173"/>
                <a:gd name="T60" fmla="*/ 54 w 710"/>
                <a:gd name="T61" fmla="*/ 172 h 173"/>
                <a:gd name="T62" fmla="*/ 78 w 710"/>
                <a:gd name="T63" fmla="*/ 172 h 173"/>
                <a:gd name="T64" fmla="*/ 103 w 710"/>
                <a:gd name="T65" fmla="*/ 172 h 173"/>
                <a:gd name="T66" fmla="*/ 128 w 710"/>
                <a:gd name="T67" fmla="*/ 172 h 173"/>
                <a:gd name="T68" fmla="*/ 153 w 710"/>
                <a:gd name="T69" fmla="*/ 172 h 173"/>
                <a:gd name="T70" fmla="*/ 177 w 710"/>
                <a:gd name="T71" fmla="*/ 172 h 173"/>
                <a:gd name="T72" fmla="*/ 202 w 710"/>
                <a:gd name="T73" fmla="*/ 172 h 173"/>
                <a:gd name="T74" fmla="*/ 227 w 710"/>
                <a:gd name="T75" fmla="*/ 172 h 173"/>
                <a:gd name="T76" fmla="*/ 252 w 710"/>
                <a:gd name="T77" fmla="*/ 172 h 173"/>
                <a:gd name="T78" fmla="*/ 277 w 710"/>
                <a:gd name="T79" fmla="*/ 172 h 173"/>
                <a:gd name="T80" fmla="*/ 302 w 710"/>
                <a:gd name="T81" fmla="*/ 172 h 173"/>
                <a:gd name="T82" fmla="*/ 326 w 710"/>
                <a:gd name="T83" fmla="*/ 172 h 173"/>
                <a:gd name="T84" fmla="*/ 351 w 710"/>
                <a:gd name="T85" fmla="*/ 172 h 173"/>
                <a:gd name="T86" fmla="*/ 376 w 710"/>
                <a:gd name="T87" fmla="*/ 172 h 173"/>
                <a:gd name="T88" fmla="*/ 401 w 710"/>
                <a:gd name="T89" fmla="*/ 172 h 173"/>
                <a:gd name="T90" fmla="*/ 425 w 710"/>
                <a:gd name="T91" fmla="*/ 172 h 173"/>
                <a:gd name="T92" fmla="*/ 450 w 710"/>
                <a:gd name="T93" fmla="*/ 172 h 173"/>
                <a:gd name="T94" fmla="*/ 475 w 710"/>
                <a:gd name="T95" fmla="*/ 172 h 173"/>
                <a:gd name="T96" fmla="*/ 500 w 710"/>
                <a:gd name="T97" fmla="*/ 172 h 173"/>
                <a:gd name="T98" fmla="*/ 525 w 710"/>
                <a:gd name="T99" fmla="*/ 172 h 173"/>
                <a:gd name="T100" fmla="*/ 550 w 710"/>
                <a:gd name="T101" fmla="*/ 172 h 173"/>
                <a:gd name="T102" fmla="*/ 574 w 710"/>
                <a:gd name="T103" fmla="*/ 172 h 173"/>
                <a:gd name="T104" fmla="*/ 599 w 710"/>
                <a:gd name="T105" fmla="*/ 172 h 173"/>
                <a:gd name="T106" fmla="*/ 624 w 710"/>
                <a:gd name="T107" fmla="*/ 172 h 173"/>
                <a:gd name="T108" fmla="*/ 649 w 710"/>
                <a:gd name="T109" fmla="*/ 172 h 173"/>
                <a:gd name="T110" fmla="*/ 674 w 710"/>
                <a:gd name="T111" fmla="*/ 172 h 173"/>
                <a:gd name="T112" fmla="*/ 698 w 710"/>
                <a:gd name="T113" fmla="*/ 172 h 1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0"/>
                <a:gd name="T172" fmla="*/ 0 h 173"/>
                <a:gd name="T173" fmla="*/ 710 w 710"/>
                <a:gd name="T174" fmla="*/ 173 h 1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0" h="173">
                  <a:moveTo>
                    <a:pt x="709" y="172"/>
                  </a:moveTo>
                  <a:lnTo>
                    <a:pt x="705" y="172"/>
                  </a:lnTo>
                  <a:lnTo>
                    <a:pt x="702" y="172"/>
                  </a:lnTo>
                  <a:lnTo>
                    <a:pt x="698" y="172"/>
                  </a:lnTo>
                  <a:lnTo>
                    <a:pt x="695" y="172"/>
                  </a:lnTo>
                  <a:lnTo>
                    <a:pt x="691" y="172"/>
                  </a:lnTo>
                  <a:lnTo>
                    <a:pt x="687" y="172"/>
                  </a:lnTo>
                  <a:lnTo>
                    <a:pt x="684" y="172"/>
                  </a:lnTo>
                  <a:lnTo>
                    <a:pt x="680" y="172"/>
                  </a:lnTo>
                  <a:lnTo>
                    <a:pt x="678" y="172"/>
                  </a:lnTo>
                  <a:lnTo>
                    <a:pt x="674" y="172"/>
                  </a:lnTo>
                  <a:lnTo>
                    <a:pt x="670" y="172"/>
                  </a:lnTo>
                  <a:lnTo>
                    <a:pt x="667" y="172"/>
                  </a:lnTo>
                  <a:lnTo>
                    <a:pt x="663" y="172"/>
                  </a:lnTo>
                  <a:lnTo>
                    <a:pt x="660" y="172"/>
                  </a:lnTo>
                  <a:lnTo>
                    <a:pt x="656" y="172"/>
                  </a:lnTo>
                  <a:lnTo>
                    <a:pt x="652" y="172"/>
                  </a:lnTo>
                  <a:lnTo>
                    <a:pt x="649" y="172"/>
                  </a:lnTo>
                  <a:lnTo>
                    <a:pt x="645" y="172"/>
                  </a:lnTo>
                  <a:lnTo>
                    <a:pt x="642" y="172"/>
                  </a:lnTo>
                  <a:lnTo>
                    <a:pt x="638" y="172"/>
                  </a:lnTo>
                  <a:lnTo>
                    <a:pt x="634" y="172"/>
                  </a:lnTo>
                  <a:lnTo>
                    <a:pt x="631" y="172"/>
                  </a:lnTo>
                  <a:lnTo>
                    <a:pt x="627" y="172"/>
                  </a:lnTo>
                  <a:lnTo>
                    <a:pt x="624" y="172"/>
                  </a:lnTo>
                  <a:lnTo>
                    <a:pt x="620" y="172"/>
                  </a:lnTo>
                  <a:lnTo>
                    <a:pt x="616" y="172"/>
                  </a:lnTo>
                  <a:lnTo>
                    <a:pt x="613" y="172"/>
                  </a:lnTo>
                  <a:lnTo>
                    <a:pt x="610" y="172"/>
                  </a:lnTo>
                  <a:lnTo>
                    <a:pt x="607" y="172"/>
                  </a:lnTo>
                  <a:lnTo>
                    <a:pt x="603" y="172"/>
                  </a:lnTo>
                  <a:lnTo>
                    <a:pt x="599" y="172"/>
                  </a:lnTo>
                  <a:lnTo>
                    <a:pt x="596" y="172"/>
                  </a:lnTo>
                  <a:lnTo>
                    <a:pt x="592" y="172"/>
                  </a:lnTo>
                  <a:lnTo>
                    <a:pt x="589" y="172"/>
                  </a:lnTo>
                  <a:lnTo>
                    <a:pt x="585" y="172"/>
                  </a:lnTo>
                  <a:lnTo>
                    <a:pt x="581" y="172"/>
                  </a:lnTo>
                  <a:lnTo>
                    <a:pt x="578" y="172"/>
                  </a:lnTo>
                  <a:lnTo>
                    <a:pt x="574" y="172"/>
                  </a:lnTo>
                  <a:lnTo>
                    <a:pt x="571" y="172"/>
                  </a:lnTo>
                  <a:lnTo>
                    <a:pt x="567" y="172"/>
                  </a:lnTo>
                  <a:lnTo>
                    <a:pt x="563" y="172"/>
                  </a:lnTo>
                  <a:lnTo>
                    <a:pt x="560" y="172"/>
                  </a:lnTo>
                  <a:lnTo>
                    <a:pt x="556" y="172"/>
                  </a:lnTo>
                  <a:lnTo>
                    <a:pt x="554" y="172"/>
                  </a:lnTo>
                  <a:lnTo>
                    <a:pt x="550" y="172"/>
                  </a:lnTo>
                  <a:lnTo>
                    <a:pt x="546" y="172"/>
                  </a:lnTo>
                  <a:lnTo>
                    <a:pt x="543" y="172"/>
                  </a:lnTo>
                  <a:lnTo>
                    <a:pt x="539" y="172"/>
                  </a:lnTo>
                  <a:lnTo>
                    <a:pt x="536" y="172"/>
                  </a:lnTo>
                  <a:lnTo>
                    <a:pt x="532" y="172"/>
                  </a:lnTo>
                  <a:lnTo>
                    <a:pt x="528" y="172"/>
                  </a:lnTo>
                  <a:lnTo>
                    <a:pt x="525" y="172"/>
                  </a:lnTo>
                  <a:lnTo>
                    <a:pt x="521" y="172"/>
                  </a:lnTo>
                  <a:lnTo>
                    <a:pt x="518" y="172"/>
                  </a:lnTo>
                  <a:lnTo>
                    <a:pt x="514" y="172"/>
                  </a:lnTo>
                  <a:lnTo>
                    <a:pt x="510" y="172"/>
                  </a:lnTo>
                  <a:lnTo>
                    <a:pt x="507" y="172"/>
                  </a:lnTo>
                  <a:lnTo>
                    <a:pt x="503" y="172"/>
                  </a:lnTo>
                  <a:lnTo>
                    <a:pt x="500" y="172"/>
                  </a:lnTo>
                  <a:lnTo>
                    <a:pt x="496" y="172"/>
                  </a:lnTo>
                  <a:lnTo>
                    <a:pt x="493" y="172"/>
                  </a:lnTo>
                  <a:lnTo>
                    <a:pt x="490" y="172"/>
                  </a:lnTo>
                  <a:lnTo>
                    <a:pt x="486" y="172"/>
                  </a:lnTo>
                  <a:lnTo>
                    <a:pt x="483" y="172"/>
                  </a:lnTo>
                  <a:lnTo>
                    <a:pt x="479" y="172"/>
                  </a:lnTo>
                  <a:lnTo>
                    <a:pt x="475" y="172"/>
                  </a:lnTo>
                  <a:lnTo>
                    <a:pt x="472" y="172"/>
                  </a:lnTo>
                  <a:lnTo>
                    <a:pt x="468" y="172"/>
                  </a:lnTo>
                  <a:lnTo>
                    <a:pt x="465" y="172"/>
                  </a:lnTo>
                  <a:lnTo>
                    <a:pt x="461" y="172"/>
                  </a:lnTo>
                  <a:lnTo>
                    <a:pt x="457" y="172"/>
                  </a:lnTo>
                  <a:lnTo>
                    <a:pt x="454" y="172"/>
                  </a:lnTo>
                  <a:lnTo>
                    <a:pt x="450" y="172"/>
                  </a:lnTo>
                  <a:lnTo>
                    <a:pt x="447" y="172"/>
                  </a:lnTo>
                  <a:lnTo>
                    <a:pt x="443" y="172"/>
                  </a:lnTo>
                  <a:lnTo>
                    <a:pt x="439" y="172"/>
                  </a:lnTo>
                  <a:lnTo>
                    <a:pt x="436" y="172"/>
                  </a:lnTo>
                  <a:lnTo>
                    <a:pt x="432" y="172"/>
                  </a:lnTo>
                  <a:lnTo>
                    <a:pt x="429" y="172"/>
                  </a:lnTo>
                  <a:lnTo>
                    <a:pt x="425" y="172"/>
                  </a:lnTo>
                  <a:lnTo>
                    <a:pt x="421" y="172"/>
                  </a:lnTo>
                  <a:lnTo>
                    <a:pt x="419" y="172"/>
                  </a:lnTo>
                  <a:lnTo>
                    <a:pt x="415" y="172"/>
                  </a:lnTo>
                  <a:lnTo>
                    <a:pt x="412" y="172"/>
                  </a:lnTo>
                  <a:lnTo>
                    <a:pt x="408" y="172"/>
                  </a:lnTo>
                  <a:lnTo>
                    <a:pt x="404" y="172"/>
                  </a:lnTo>
                  <a:lnTo>
                    <a:pt x="401" y="172"/>
                  </a:lnTo>
                  <a:lnTo>
                    <a:pt x="397" y="172"/>
                  </a:lnTo>
                  <a:lnTo>
                    <a:pt x="394" y="172"/>
                  </a:lnTo>
                  <a:lnTo>
                    <a:pt x="390" y="172"/>
                  </a:lnTo>
                  <a:lnTo>
                    <a:pt x="386" y="172"/>
                  </a:lnTo>
                  <a:lnTo>
                    <a:pt x="383" y="172"/>
                  </a:lnTo>
                  <a:lnTo>
                    <a:pt x="379" y="172"/>
                  </a:lnTo>
                  <a:lnTo>
                    <a:pt x="376" y="172"/>
                  </a:lnTo>
                  <a:lnTo>
                    <a:pt x="372" y="172"/>
                  </a:lnTo>
                  <a:lnTo>
                    <a:pt x="368" y="172"/>
                  </a:lnTo>
                  <a:lnTo>
                    <a:pt x="365" y="172"/>
                  </a:lnTo>
                  <a:lnTo>
                    <a:pt x="362" y="172"/>
                  </a:lnTo>
                  <a:lnTo>
                    <a:pt x="359" y="172"/>
                  </a:lnTo>
                  <a:lnTo>
                    <a:pt x="355" y="172"/>
                  </a:lnTo>
                  <a:lnTo>
                    <a:pt x="351" y="172"/>
                  </a:lnTo>
                  <a:lnTo>
                    <a:pt x="348" y="172"/>
                  </a:lnTo>
                  <a:lnTo>
                    <a:pt x="344" y="172"/>
                  </a:lnTo>
                  <a:lnTo>
                    <a:pt x="341" y="0"/>
                  </a:lnTo>
                  <a:lnTo>
                    <a:pt x="337" y="4"/>
                  </a:lnTo>
                  <a:lnTo>
                    <a:pt x="333" y="7"/>
                  </a:lnTo>
                  <a:lnTo>
                    <a:pt x="330" y="11"/>
                  </a:lnTo>
                  <a:lnTo>
                    <a:pt x="326" y="14"/>
                  </a:lnTo>
                  <a:lnTo>
                    <a:pt x="323" y="17"/>
                  </a:lnTo>
                  <a:lnTo>
                    <a:pt x="319" y="20"/>
                  </a:lnTo>
                  <a:lnTo>
                    <a:pt x="315" y="24"/>
                  </a:lnTo>
                  <a:lnTo>
                    <a:pt x="312" y="26"/>
                  </a:lnTo>
                  <a:lnTo>
                    <a:pt x="308" y="30"/>
                  </a:lnTo>
                  <a:lnTo>
                    <a:pt x="306" y="32"/>
                  </a:lnTo>
                  <a:lnTo>
                    <a:pt x="302" y="36"/>
                  </a:lnTo>
                  <a:lnTo>
                    <a:pt x="298" y="38"/>
                  </a:lnTo>
                  <a:lnTo>
                    <a:pt x="295" y="41"/>
                  </a:lnTo>
                  <a:lnTo>
                    <a:pt x="291" y="44"/>
                  </a:lnTo>
                  <a:lnTo>
                    <a:pt x="288" y="47"/>
                  </a:lnTo>
                  <a:lnTo>
                    <a:pt x="284" y="50"/>
                  </a:lnTo>
                  <a:lnTo>
                    <a:pt x="280" y="53"/>
                  </a:lnTo>
                  <a:lnTo>
                    <a:pt x="277" y="55"/>
                  </a:lnTo>
                  <a:lnTo>
                    <a:pt x="273" y="57"/>
                  </a:lnTo>
                  <a:lnTo>
                    <a:pt x="270" y="60"/>
                  </a:lnTo>
                  <a:lnTo>
                    <a:pt x="266" y="63"/>
                  </a:lnTo>
                  <a:lnTo>
                    <a:pt x="262" y="65"/>
                  </a:lnTo>
                  <a:lnTo>
                    <a:pt x="259" y="67"/>
                  </a:lnTo>
                  <a:lnTo>
                    <a:pt x="255" y="70"/>
                  </a:lnTo>
                  <a:lnTo>
                    <a:pt x="252" y="72"/>
                  </a:lnTo>
                  <a:lnTo>
                    <a:pt x="248" y="74"/>
                  </a:lnTo>
                  <a:lnTo>
                    <a:pt x="244" y="76"/>
                  </a:lnTo>
                  <a:lnTo>
                    <a:pt x="241" y="79"/>
                  </a:lnTo>
                  <a:lnTo>
                    <a:pt x="238" y="81"/>
                  </a:lnTo>
                  <a:lnTo>
                    <a:pt x="235" y="84"/>
                  </a:lnTo>
                  <a:lnTo>
                    <a:pt x="231" y="85"/>
                  </a:lnTo>
                  <a:lnTo>
                    <a:pt x="227" y="87"/>
                  </a:lnTo>
                  <a:lnTo>
                    <a:pt x="224" y="90"/>
                  </a:lnTo>
                  <a:lnTo>
                    <a:pt x="220" y="91"/>
                  </a:lnTo>
                  <a:lnTo>
                    <a:pt x="217" y="93"/>
                  </a:lnTo>
                  <a:lnTo>
                    <a:pt x="213" y="96"/>
                  </a:lnTo>
                  <a:lnTo>
                    <a:pt x="209" y="97"/>
                  </a:lnTo>
                  <a:lnTo>
                    <a:pt x="206" y="99"/>
                  </a:lnTo>
                  <a:lnTo>
                    <a:pt x="202" y="100"/>
                  </a:lnTo>
                  <a:lnTo>
                    <a:pt x="199" y="103"/>
                  </a:lnTo>
                  <a:lnTo>
                    <a:pt x="195" y="104"/>
                  </a:lnTo>
                  <a:lnTo>
                    <a:pt x="191" y="106"/>
                  </a:lnTo>
                  <a:lnTo>
                    <a:pt x="188" y="108"/>
                  </a:lnTo>
                  <a:lnTo>
                    <a:pt x="184" y="109"/>
                  </a:lnTo>
                  <a:lnTo>
                    <a:pt x="181" y="111"/>
                  </a:lnTo>
                  <a:lnTo>
                    <a:pt x="177" y="111"/>
                  </a:lnTo>
                  <a:lnTo>
                    <a:pt x="173" y="113"/>
                  </a:lnTo>
                  <a:lnTo>
                    <a:pt x="171" y="115"/>
                  </a:lnTo>
                  <a:lnTo>
                    <a:pt x="167" y="116"/>
                  </a:lnTo>
                  <a:lnTo>
                    <a:pt x="164" y="117"/>
                  </a:lnTo>
                  <a:lnTo>
                    <a:pt x="160" y="119"/>
                  </a:lnTo>
                  <a:lnTo>
                    <a:pt x="156" y="121"/>
                  </a:lnTo>
                  <a:lnTo>
                    <a:pt x="153" y="122"/>
                  </a:lnTo>
                  <a:lnTo>
                    <a:pt x="149" y="123"/>
                  </a:lnTo>
                  <a:lnTo>
                    <a:pt x="146" y="124"/>
                  </a:lnTo>
                  <a:lnTo>
                    <a:pt x="142" y="125"/>
                  </a:lnTo>
                  <a:lnTo>
                    <a:pt x="138" y="127"/>
                  </a:lnTo>
                  <a:lnTo>
                    <a:pt x="135" y="128"/>
                  </a:lnTo>
                  <a:lnTo>
                    <a:pt x="131" y="129"/>
                  </a:lnTo>
                  <a:lnTo>
                    <a:pt x="128" y="130"/>
                  </a:lnTo>
                  <a:lnTo>
                    <a:pt x="124" y="131"/>
                  </a:lnTo>
                  <a:lnTo>
                    <a:pt x="120" y="133"/>
                  </a:lnTo>
                  <a:lnTo>
                    <a:pt x="117" y="133"/>
                  </a:lnTo>
                  <a:lnTo>
                    <a:pt x="114" y="134"/>
                  </a:lnTo>
                  <a:lnTo>
                    <a:pt x="111" y="135"/>
                  </a:lnTo>
                  <a:lnTo>
                    <a:pt x="107" y="136"/>
                  </a:lnTo>
                  <a:lnTo>
                    <a:pt x="103" y="137"/>
                  </a:lnTo>
                  <a:lnTo>
                    <a:pt x="100" y="139"/>
                  </a:lnTo>
                  <a:lnTo>
                    <a:pt x="96" y="140"/>
                  </a:lnTo>
                  <a:lnTo>
                    <a:pt x="93" y="140"/>
                  </a:lnTo>
                  <a:lnTo>
                    <a:pt x="89" y="141"/>
                  </a:lnTo>
                  <a:lnTo>
                    <a:pt x="85" y="142"/>
                  </a:lnTo>
                  <a:lnTo>
                    <a:pt x="82" y="142"/>
                  </a:lnTo>
                  <a:lnTo>
                    <a:pt x="78" y="143"/>
                  </a:lnTo>
                  <a:lnTo>
                    <a:pt x="75" y="145"/>
                  </a:lnTo>
                  <a:lnTo>
                    <a:pt x="71" y="145"/>
                  </a:lnTo>
                  <a:lnTo>
                    <a:pt x="67" y="146"/>
                  </a:lnTo>
                  <a:lnTo>
                    <a:pt x="64" y="147"/>
                  </a:lnTo>
                  <a:lnTo>
                    <a:pt x="60" y="147"/>
                  </a:lnTo>
                  <a:lnTo>
                    <a:pt x="57" y="148"/>
                  </a:lnTo>
                  <a:lnTo>
                    <a:pt x="54" y="148"/>
                  </a:lnTo>
                  <a:lnTo>
                    <a:pt x="50" y="149"/>
                  </a:lnTo>
                  <a:lnTo>
                    <a:pt x="47" y="151"/>
                  </a:lnTo>
                  <a:lnTo>
                    <a:pt x="43" y="151"/>
                  </a:lnTo>
                  <a:lnTo>
                    <a:pt x="40" y="152"/>
                  </a:lnTo>
                  <a:lnTo>
                    <a:pt x="36" y="152"/>
                  </a:lnTo>
                  <a:lnTo>
                    <a:pt x="32" y="153"/>
                  </a:lnTo>
                  <a:lnTo>
                    <a:pt x="29" y="153"/>
                  </a:lnTo>
                  <a:lnTo>
                    <a:pt x="25" y="154"/>
                  </a:lnTo>
                  <a:lnTo>
                    <a:pt x="22" y="154"/>
                  </a:lnTo>
                  <a:lnTo>
                    <a:pt x="18" y="155"/>
                  </a:lnTo>
                  <a:lnTo>
                    <a:pt x="14" y="155"/>
                  </a:lnTo>
                  <a:lnTo>
                    <a:pt x="11" y="155"/>
                  </a:lnTo>
                  <a:lnTo>
                    <a:pt x="7" y="156"/>
                  </a:lnTo>
                  <a:lnTo>
                    <a:pt x="4" y="156"/>
                  </a:lnTo>
                  <a:lnTo>
                    <a:pt x="0" y="158"/>
                  </a:lnTo>
                  <a:lnTo>
                    <a:pt x="0" y="172"/>
                  </a:lnTo>
                  <a:lnTo>
                    <a:pt x="4" y="172"/>
                  </a:lnTo>
                  <a:lnTo>
                    <a:pt x="7" y="172"/>
                  </a:lnTo>
                  <a:lnTo>
                    <a:pt x="11" y="172"/>
                  </a:lnTo>
                  <a:lnTo>
                    <a:pt x="14" y="172"/>
                  </a:lnTo>
                  <a:lnTo>
                    <a:pt x="18" y="172"/>
                  </a:lnTo>
                  <a:lnTo>
                    <a:pt x="22" y="172"/>
                  </a:lnTo>
                  <a:lnTo>
                    <a:pt x="25" y="172"/>
                  </a:lnTo>
                  <a:lnTo>
                    <a:pt x="29" y="172"/>
                  </a:lnTo>
                  <a:lnTo>
                    <a:pt x="32" y="172"/>
                  </a:lnTo>
                  <a:lnTo>
                    <a:pt x="36" y="172"/>
                  </a:lnTo>
                  <a:lnTo>
                    <a:pt x="40" y="172"/>
                  </a:lnTo>
                  <a:lnTo>
                    <a:pt x="43" y="172"/>
                  </a:lnTo>
                  <a:lnTo>
                    <a:pt x="47" y="172"/>
                  </a:lnTo>
                  <a:lnTo>
                    <a:pt x="50" y="172"/>
                  </a:lnTo>
                  <a:lnTo>
                    <a:pt x="54" y="172"/>
                  </a:lnTo>
                  <a:lnTo>
                    <a:pt x="57" y="172"/>
                  </a:lnTo>
                  <a:lnTo>
                    <a:pt x="60" y="172"/>
                  </a:lnTo>
                  <a:lnTo>
                    <a:pt x="64" y="172"/>
                  </a:lnTo>
                  <a:lnTo>
                    <a:pt x="67" y="172"/>
                  </a:lnTo>
                  <a:lnTo>
                    <a:pt x="71" y="172"/>
                  </a:lnTo>
                  <a:lnTo>
                    <a:pt x="75" y="172"/>
                  </a:lnTo>
                  <a:lnTo>
                    <a:pt x="78" y="172"/>
                  </a:lnTo>
                  <a:lnTo>
                    <a:pt x="82" y="172"/>
                  </a:lnTo>
                  <a:lnTo>
                    <a:pt x="85" y="172"/>
                  </a:lnTo>
                  <a:lnTo>
                    <a:pt x="89" y="172"/>
                  </a:lnTo>
                  <a:lnTo>
                    <a:pt x="93" y="172"/>
                  </a:lnTo>
                  <a:lnTo>
                    <a:pt x="96" y="172"/>
                  </a:lnTo>
                  <a:lnTo>
                    <a:pt x="100" y="172"/>
                  </a:lnTo>
                  <a:lnTo>
                    <a:pt x="103" y="172"/>
                  </a:lnTo>
                  <a:lnTo>
                    <a:pt x="107" y="172"/>
                  </a:lnTo>
                  <a:lnTo>
                    <a:pt x="111" y="172"/>
                  </a:lnTo>
                  <a:lnTo>
                    <a:pt x="114" y="172"/>
                  </a:lnTo>
                  <a:lnTo>
                    <a:pt x="117" y="172"/>
                  </a:lnTo>
                  <a:lnTo>
                    <a:pt x="120" y="172"/>
                  </a:lnTo>
                  <a:lnTo>
                    <a:pt x="124" y="172"/>
                  </a:lnTo>
                  <a:lnTo>
                    <a:pt x="128" y="172"/>
                  </a:lnTo>
                  <a:lnTo>
                    <a:pt x="131" y="172"/>
                  </a:lnTo>
                  <a:lnTo>
                    <a:pt x="135" y="172"/>
                  </a:lnTo>
                  <a:lnTo>
                    <a:pt x="138" y="172"/>
                  </a:lnTo>
                  <a:lnTo>
                    <a:pt x="142" y="172"/>
                  </a:lnTo>
                  <a:lnTo>
                    <a:pt x="146" y="172"/>
                  </a:lnTo>
                  <a:lnTo>
                    <a:pt x="149" y="172"/>
                  </a:lnTo>
                  <a:lnTo>
                    <a:pt x="153" y="172"/>
                  </a:lnTo>
                  <a:lnTo>
                    <a:pt x="156" y="172"/>
                  </a:lnTo>
                  <a:lnTo>
                    <a:pt x="160" y="172"/>
                  </a:lnTo>
                  <a:lnTo>
                    <a:pt x="164" y="172"/>
                  </a:lnTo>
                  <a:lnTo>
                    <a:pt x="167" y="172"/>
                  </a:lnTo>
                  <a:lnTo>
                    <a:pt x="171" y="172"/>
                  </a:lnTo>
                  <a:lnTo>
                    <a:pt x="173" y="172"/>
                  </a:lnTo>
                  <a:lnTo>
                    <a:pt x="177" y="172"/>
                  </a:lnTo>
                  <a:lnTo>
                    <a:pt x="181" y="172"/>
                  </a:lnTo>
                  <a:lnTo>
                    <a:pt x="184" y="172"/>
                  </a:lnTo>
                  <a:lnTo>
                    <a:pt x="188" y="172"/>
                  </a:lnTo>
                  <a:lnTo>
                    <a:pt x="191" y="172"/>
                  </a:lnTo>
                  <a:lnTo>
                    <a:pt x="195" y="172"/>
                  </a:lnTo>
                  <a:lnTo>
                    <a:pt x="199" y="172"/>
                  </a:lnTo>
                  <a:lnTo>
                    <a:pt x="202" y="172"/>
                  </a:lnTo>
                  <a:lnTo>
                    <a:pt x="206" y="172"/>
                  </a:lnTo>
                  <a:lnTo>
                    <a:pt x="209" y="172"/>
                  </a:lnTo>
                  <a:lnTo>
                    <a:pt x="213" y="172"/>
                  </a:lnTo>
                  <a:lnTo>
                    <a:pt x="217" y="172"/>
                  </a:lnTo>
                  <a:lnTo>
                    <a:pt x="220" y="172"/>
                  </a:lnTo>
                  <a:lnTo>
                    <a:pt x="224" y="172"/>
                  </a:lnTo>
                  <a:lnTo>
                    <a:pt x="227" y="172"/>
                  </a:lnTo>
                  <a:lnTo>
                    <a:pt x="231" y="172"/>
                  </a:lnTo>
                  <a:lnTo>
                    <a:pt x="235" y="172"/>
                  </a:lnTo>
                  <a:lnTo>
                    <a:pt x="238" y="172"/>
                  </a:lnTo>
                  <a:lnTo>
                    <a:pt x="241" y="172"/>
                  </a:lnTo>
                  <a:lnTo>
                    <a:pt x="244" y="172"/>
                  </a:lnTo>
                  <a:lnTo>
                    <a:pt x="248" y="172"/>
                  </a:lnTo>
                  <a:lnTo>
                    <a:pt x="252" y="172"/>
                  </a:lnTo>
                  <a:lnTo>
                    <a:pt x="255" y="172"/>
                  </a:lnTo>
                  <a:lnTo>
                    <a:pt x="259" y="172"/>
                  </a:lnTo>
                  <a:lnTo>
                    <a:pt x="262" y="172"/>
                  </a:lnTo>
                  <a:lnTo>
                    <a:pt x="266" y="172"/>
                  </a:lnTo>
                  <a:lnTo>
                    <a:pt x="270" y="172"/>
                  </a:lnTo>
                  <a:lnTo>
                    <a:pt x="273" y="172"/>
                  </a:lnTo>
                  <a:lnTo>
                    <a:pt x="277" y="172"/>
                  </a:lnTo>
                  <a:lnTo>
                    <a:pt x="280" y="172"/>
                  </a:lnTo>
                  <a:lnTo>
                    <a:pt x="284" y="172"/>
                  </a:lnTo>
                  <a:lnTo>
                    <a:pt x="288" y="172"/>
                  </a:lnTo>
                  <a:lnTo>
                    <a:pt x="291" y="172"/>
                  </a:lnTo>
                  <a:lnTo>
                    <a:pt x="295" y="172"/>
                  </a:lnTo>
                  <a:lnTo>
                    <a:pt x="298" y="172"/>
                  </a:lnTo>
                  <a:lnTo>
                    <a:pt x="302" y="172"/>
                  </a:lnTo>
                  <a:lnTo>
                    <a:pt x="306" y="172"/>
                  </a:lnTo>
                  <a:lnTo>
                    <a:pt x="308" y="172"/>
                  </a:lnTo>
                  <a:lnTo>
                    <a:pt x="312" y="172"/>
                  </a:lnTo>
                  <a:lnTo>
                    <a:pt x="315" y="172"/>
                  </a:lnTo>
                  <a:lnTo>
                    <a:pt x="319" y="172"/>
                  </a:lnTo>
                  <a:lnTo>
                    <a:pt x="323" y="172"/>
                  </a:lnTo>
                  <a:lnTo>
                    <a:pt x="326" y="172"/>
                  </a:lnTo>
                  <a:lnTo>
                    <a:pt x="330" y="172"/>
                  </a:lnTo>
                  <a:lnTo>
                    <a:pt x="333" y="172"/>
                  </a:lnTo>
                  <a:lnTo>
                    <a:pt x="337" y="172"/>
                  </a:lnTo>
                  <a:lnTo>
                    <a:pt x="341" y="172"/>
                  </a:lnTo>
                  <a:lnTo>
                    <a:pt x="344" y="172"/>
                  </a:lnTo>
                  <a:lnTo>
                    <a:pt x="348" y="172"/>
                  </a:lnTo>
                  <a:lnTo>
                    <a:pt x="351" y="172"/>
                  </a:lnTo>
                  <a:lnTo>
                    <a:pt x="355" y="172"/>
                  </a:lnTo>
                  <a:lnTo>
                    <a:pt x="359" y="172"/>
                  </a:lnTo>
                  <a:lnTo>
                    <a:pt x="362" y="172"/>
                  </a:lnTo>
                  <a:lnTo>
                    <a:pt x="365" y="172"/>
                  </a:lnTo>
                  <a:lnTo>
                    <a:pt x="368" y="172"/>
                  </a:lnTo>
                  <a:lnTo>
                    <a:pt x="372" y="172"/>
                  </a:lnTo>
                  <a:lnTo>
                    <a:pt x="376" y="172"/>
                  </a:lnTo>
                  <a:lnTo>
                    <a:pt x="379" y="172"/>
                  </a:lnTo>
                  <a:lnTo>
                    <a:pt x="383" y="172"/>
                  </a:lnTo>
                  <a:lnTo>
                    <a:pt x="386" y="172"/>
                  </a:lnTo>
                  <a:lnTo>
                    <a:pt x="390" y="172"/>
                  </a:lnTo>
                  <a:lnTo>
                    <a:pt x="394" y="172"/>
                  </a:lnTo>
                  <a:lnTo>
                    <a:pt x="397" y="172"/>
                  </a:lnTo>
                  <a:lnTo>
                    <a:pt x="401" y="172"/>
                  </a:lnTo>
                  <a:lnTo>
                    <a:pt x="404" y="172"/>
                  </a:lnTo>
                  <a:lnTo>
                    <a:pt x="408" y="172"/>
                  </a:lnTo>
                  <a:lnTo>
                    <a:pt x="412" y="172"/>
                  </a:lnTo>
                  <a:lnTo>
                    <a:pt x="415" y="172"/>
                  </a:lnTo>
                  <a:lnTo>
                    <a:pt x="419" y="172"/>
                  </a:lnTo>
                  <a:lnTo>
                    <a:pt x="421" y="172"/>
                  </a:lnTo>
                  <a:lnTo>
                    <a:pt x="425" y="172"/>
                  </a:lnTo>
                  <a:lnTo>
                    <a:pt x="429" y="172"/>
                  </a:lnTo>
                  <a:lnTo>
                    <a:pt x="432" y="172"/>
                  </a:lnTo>
                  <a:lnTo>
                    <a:pt x="436" y="172"/>
                  </a:lnTo>
                  <a:lnTo>
                    <a:pt x="439" y="172"/>
                  </a:lnTo>
                  <a:lnTo>
                    <a:pt x="443" y="172"/>
                  </a:lnTo>
                  <a:lnTo>
                    <a:pt x="447" y="172"/>
                  </a:lnTo>
                  <a:lnTo>
                    <a:pt x="450" y="172"/>
                  </a:lnTo>
                  <a:lnTo>
                    <a:pt x="454" y="172"/>
                  </a:lnTo>
                  <a:lnTo>
                    <a:pt x="457" y="172"/>
                  </a:lnTo>
                  <a:lnTo>
                    <a:pt x="461" y="172"/>
                  </a:lnTo>
                  <a:lnTo>
                    <a:pt x="465" y="172"/>
                  </a:lnTo>
                  <a:lnTo>
                    <a:pt x="468" y="172"/>
                  </a:lnTo>
                  <a:lnTo>
                    <a:pt x="472" y="172"/>
                  </a:lnTo>
                  <a:lnTo>
                    <a:pt x="475" y="172"/>
                  </a:lnTo>
                  <a:lnTo>
                    <a:pt x="479" y="172"/>
                  </a:lnTo>
                  <a:lnTo>
                    <a:pt x="483" y="172"/>
                  </a:lnTo>
                  <a:lnTo>
                    <a:pt x="486" y="172"/>
                  </a:lnTo>
                  <a:lnTo>
                    <a:pt x="490" y="172"/>
                  </a:lnTo>
                  <a:lnTo>
                    <a:pt x="493" y="172"/>
                  </a:lnTo>
                  <a:lnTo>
                    <a:pt x="496" y="172"/>
                  </a:lnTo>
                  <a:lnTo>
                    <a:pt x="500" y="172"/>
                  </a:lnTo>
                  <a:lnTo>
                    <a:pt x="503" y="172"/>
                  </a:lnTo>
                  <a:lnTo>
                    <a:pt x="507" y="172"/>
                  </a:lnTo>
                  <a:lnTo>
                    <a:pt x="510" y="172"/>
                  </a:lnTo>
                  <a:lnTo>
                    <a:pt x="514" y="172"/>
                  </a:lnTo>
                  <a:lnTo>
                    <a:pt x="518" y="172"/>
                  </a:lnTo>
                  <a:lnTo>
                    <a:pt x="521" y="172"/>
                  </a:lnTo>
                  <a:lnTo>
                    <a:pt x="525" y="172"/>
                  </a:lnTo>
                  <a:lnTo>
                    <a:pt x="528" y="172"/>
                  </a:lnTo>
                  <a:lnTo>
                    <a:pt x="532" y="172"/>
                  </a:lnTo>
                  <a:lnTo>
                    <a:pt x="536" y="172"/>
                  </a:lnTo>
                  <a:lnTo>
                    <a:pt x="539" y="172"/>
                  </a:lnTo>
                  <a:lnTo>
                    <a:pt x="543" y="172"/>
                  </a:lnTo>
                  <a:lnTo>
                    <a:pt x="546" y="172"/>
                  </a:lnTo>
                  <a:lnTo>
                    <a:pt x="550" y="172"/>
                  </a:lnTo>
                  <a:lnTo>
                    <a:pt x="554" y="172"/>
                  </a:lnTo>
                  <a:lnTo>
                    <a:pt x="556" y="172"/>
                  </a:lnTo>
                  <a:lnTo>
                    <a:pt x="560" y="172"/>
                  </a:lnTo>
                  <a:lnTo>
                    <a:pt x="563" y="172"/>
                  </a:lnTo>
                  <a:lnTo>
                    <a:pt x="567" y="172"/>
                  </a:lnTo>
                  <a:lnTo>
                    <a:pt x="571" y="172"/>
                  </a:lnTo>
                  <a:lnTo>
                    <a:pt x="574" y="172"/>
                  </a:lnTo>
                  <a:lnTo>
                    <a:pt x="578" y="172"/>
                  </a:lnTo>
                  <a:lnTo>
                    <a:pt x="581" y="172"/>
                  </a:lnTo>
                  <a:lnTo>
                    <a:pt x="585" y="172"/>
                  </a:lnTo>
                  <a:lnTo>
                    <a:pt x="589" y="172"/>
                  </a:lnTo>
                  <a:lnTo>
                    <a:pt x="592" y="172"/>
                  </a:lnTo>
                  <a:lnTo>
                    <a:pt x="596" y="172"/>
                  </a:lnTo>
                  <a:lnTo>
                    <a:pt x="599" y="172"/>
                  </a:lnTo>
                  <a:lnTo>
                    <a:pt x="603" y="172"/>
                  </a:lnTo>
                  <a:lnTo>
                    <a:pt x="607" y="172"/>
                  </a:lnTo>
                  <a:lnTo>
                    <a:pt x="610" y="172"/>
                  </a:lnTo>
                  <a:lnTo>
                    <a:pt x="613" y="172"/>
                  </a:lnTo>
                  <a:lnTo>
                    <a:pt x="616" y="172"/>
                  </a:lnTo>
                  <a:lnTo>
                    <a:pt x="620" y="172"/>
                  </a:lnTo>
                  <a:lnTo>
                    <a:pt x="624" y="172"/>
                  </a:lnTo>
                  <a:lnTo>
                    <a:pt x="627" y="172"/>
                  </a:lnTo>
                  <a:lnTo>
                    <a:pt x="631" y="172"/>
                  </a:lnTo>
                  <a:lnTo>
                    <a:pt x="634" y="172"/>
                  </a:lnTo>
                  <a:lnTo>
                    <a:pt x="638" y="172"/>
                  </a:lnTo>
                  <a:lnTo>
                    <a:pt x="642" y="172"/>
                  </a:lnTo>
                  <a:lnTo>
                    <a:pt x="645" y="172"/>
                  </a:lnTo>
                  <a:lnTo>
                    <a:pt x="649" y="172"/>
                  </a:lnTo>
                  <a:lnTo>
                    <a:pt x="652" y="172"/>
                  </a:lnTo>
                  <a:lnTo>
                    <a:pt x="656" y="172"/>
                  </a:lnTo>
                  <a:lnTo>
                    <a:pt x="660" y="172"/>
                  </a:lnTo>
                  <a:lnTo>
                    <a:pt x="663" y="172"/>
                  </a:lnTo>
                  <a:lnTo>
                    <a:pt x="667" y="172"/>
                  </a:lnTo>
                  <a:lnTo>
                    <a:pt x="670" y="172"/>
                  </a:lnTo>
                  <a:lnTo>
                    <a:pt x="674" y="172"/>
                  </a:lnTo>
                  <a:lnTo>
                    <a:pt x="678" y="172"/>
                  </a:lnTo>
                  <a:lnTo>
                    <a:pt x="680" y="172"/>
                  </a:lnTo>
                  <a:lnTo>
                    <a:pt x="684" y="172"/>
                  </a:lnTo>
                  <a:lnTo>
                    <a:pt x="687" y="172"/>
                  </a:lnTo>
                  <a:lnTo>
                    <a:pt x="691" y="172"/>
                  </a:lnTo>
                  <a:lnTo>
                    <a:pt x="695" y="172"/>
                  </a:lnTo>
                  <a:lnTo>
                    <a:pt x="698" y="172"/>
                  </a:lnTo>
                  <a:lnTo>
                    <a:pt x="702" y="172"/>
                  </a:lnTo>
                  <a:lnTo>
                    <a:pt x="705" y="172"/>
                  </a:lnTo>
                  <a:lnTo>
                    <a:pt x="709" y="172"/>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aphicFrame>
          <p:nvGraphicFramePr>
            <p:cNvPr id="23" name="Object 25">
              <a:hlinkClick r:id="" action="ppaction://ole?verb=0"/>
            </p:cNvPr>
            <p:cNvGraphicFramePr>
              <a:graphicFrameLocks/>
            </p:cNvGraphicFramePr>
            <p:nvPr/>
          </p:nvGraphicFramePr>
          <p:xfrm>
            <a:off x="3171" y="2242"/>
            <a:ext cx="355" cy="308"/>
          </p:xfrm>
          <a:graphic>
            <a:graphicData uri="http://schemas.openxmlformats.org/presentationml/2006/ole">
              <mc:AlternateContent xmlns:mc="http://schemas.openxmlformats.org/markup-compatibility/2006">
                <mc:Choice xmlns:v="urn:schemas-microsoft-com:vml" Requires="v">
                  <p:oleObj spid="_x0000_s11619" name="Equation" r:id="rId9" imgW="544320" imgH="392040" progId="Equation.3">
                    <p:embed/>
                  </p:oleObj>
                </mc:Choice>
                <mc:Fallback>
                  <p:oleObj name="Equation" r:id="rId9" imgW="544320" imgH="392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1" y="2242"/>
                          <a:ext cx="3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6"/>
            <p:cNvSpPr>
              <a:spLocks noChangeArrowheads="1"/>
            </p:cNvSpPr>
            <p:nvPr/>
          </p:nvSpPr>
          <p:spPr bwMode="auto">
            <a:xfrm>
              <a:off x="4135" y="2942"/>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chemeClr val="bg1"/>
                  </a:solidFill>
                </a:rPr>
                <a:t>0</a:t>
              </a:r>
            </a:p>
          </p:txBody>
        </p:sp>
        <p:graphicFrame>
          <p:nvGraphicFramePr>
            <p:cNvPr id="25" name="Object 27">
              <a:hlinkClick r:id="" action="ppaction://ole?verb=0"/>
            </p:cNvPr>
            <p:cNvGraphicFramePr>
              <a:graphicFrameLocks/>
            </p:cNvGraphicFramePr>
            <p:nvPr/>
          </p:nvGraphicFramePr>
          <p:xfrm>
            <a:off x="4812" y="2940"/>
            <a:ext cx="727" cy="328"/>
          </p:xfrm>
          <a:graphic>
            <a:graphicData uri="http://schemas.openxmlformats.org/presentationml/2006/ole">
              <mc:AlternateContent xmlns:mc="http://schemas.openxmlformats.org/markup-compatibility/2006">
                <mc:Choice xmlns:v="urn:schemas-microsoft-com:vml" Requires="v">
                  <p:oleObj spid="_x0000_s11620" name="Equation" r:id="rId11" imgW="1481040" imgH="553680" progId="Equation.3">
                    <p:embed/>
                  </p:oleObj>
                </mc:Choice>
                <mc:Fallback>
                  <p:oleObj name="Equation" r:id="rId11" imgW="1481040" imgH="55368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2" y="2940"/>
                          <a:ext cx="72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rc 28"/>
            <p:cNvSpPr>
              <a:spLocks/>
            </p:cNvSpPr>
            <p:nvPr/>
          </p:nvSpPr>
          <p:spPr bwMode="auto">
            <a:xfrm>
              <a:off x="3399" y="3088"/>
              <a:ext cx="428" cy="1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Arc 29"/>
            <p:cNvSpPr>
              <a:spLocks/>
            </p:cNvSpPr>
            <p:nvPr/>
          </p:nvSpPr>
          <p:spPr bwMode="auto">
            <a:xfrm>
              <a:off x="4643" y="3077"/>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599" y="0"/>
                  </a:moveTo>
                  <a:cubicBezTo>
                    <a:pt x="21599" y="40"/>
                    <a:pt x="21600" y="80"/>
                    <a:pt x="21600" y="120"/>
                  </a:cubicBezTo>
                  <a:cubicBezTo>
                    <a:pt x="21600" y="12049"/>
                    <a:pt x="11929" y="21719"/>
                    <a:pt x="0" y="21720"/>
                  </a:cubicBezTo>
                </a:path>
                <a:path w="21600" h="21720" stroke="0" extrusionOk="0">
                  <a:moveTo>
                    <a:pt x="21599" y="0"/>
                  </a:moveTo>
                  <a:cubicBezTo>
                    <a:pt x="21599" y="40"/>
                    <a:pt x="21600" y="80"/>
                    <a:pt x="21600" y="120"/>
                  </a:cubicBezTo>
                  <a:cubicBezTo>
                    <a:pt x="21600" y="12049"/>
                    <a:pt x="11929" y="21719"/>
                    <a:pt x="0" y="21720"/>
                  </a:cubicBezTo>
                  <a:lnTo>
                    <a:pt x="0" y="120"/>
                  </a:lnTo>
                  <a:close/>
                </a:path>
              </a:pathLst>
            </a:custGeom>
            <a:noFill/>
            <a:ln w="127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8" name="Object 30">
              <a:hlinkClick r:id="" action="ppaction://ole?verb=0"/>
            </p:cNvPr>
            <p:cNvGraphicFramePr>
              <a:graphicFrameLocks/>
            </p:cNvGraphicFramePr>
            <p:nvPr/>
          </p:nvGraphicFramePr>
          <p:xfrm>
            <a:off x="4844" y="1871"/>
            <a:ext cx="353" cy="307"/>
          </p:xfrm>
          <a:graphic>
            <a:graphicData uri="http://schemas.openxmlformats.org/presentationml/2006/ole">
              <mc:AlternateContent xmlns:mc="http://schemas.openxmlformats.org/markup-compatibility/2006">
                <mc:Choice xmlns:v="urn:schemas-microsoft-com:vml" Requires="v">
                  <p:oleObj spid="_x0000_s11621" name="Equation" r:id="rId13" imgW="544320" imgH="392040" progId="Equation.3">
                    <p:embed/>
                  </p:oleObj>
                </mc:Choice>
                <mc:Fallback>
                  <p:oleObj name="Equation" r:id="rId13" imgW="544320" imgH="3920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4" y="1871"/>
                          <a:ext cx="35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1">
              <a:hlinkClick r:id="" action="ppaction://ole?verb=0"/>
            </p:cNvPr>
            <p:cNvGraphicFramePr>
              <a:graphicFrameLocks/>
            </p:cNvGraphicFramePr>
            <p:nvPr/>
          </p:nvGraphicFramePr>
          <p:xfrm>
            <a:off x="3120" y="2880"/>
            <a:ext cx="727" cy="327"/>
          </p:xfrm>
          <a:graphic>
            <a:graphicData uri="http://schemas.openxmlformats.org/presentationml/2006/ole">
              <mc:AlternateContent xmlns:mc="http://schemas.openxmlformats.org/markup-compatibility/2006">
                <mc:Choice xmlns:v="urn:schemas-microsoft-com:vml" Requires="v">
                  <p:oleObj spid="_x0000_s11622" name="Equation" r:id="rId15" imgW="1481040" imgH="552240" progId="Equation.3">
                    <p:embed/>
                  </p:oleObj>
                </mc:Choice>
                <mc:Fallback>
                  <p:oleObj name="Equation" r:id="rId15" imgW="1481040" imgH="5522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0" y="2880"/>
                          <a:ext cx="7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Arc 32"/>
            <p:cNvSpPr>
              <a:spLocks/>
            </p:cNvSpPr>
            <p:nvPr/>
          </p:nvSpPr>
          <p:spPr bwMode="auto">
            <a:xfrm>
              <a:off x="3123" y="1707"/>
              <a:ext cx="184" cy="10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6"/>
                    <a:pt x="9599" y="64"/>
                    <a:pt x="21483" y="0"/>
                  </a:cubicBezTo>
                </a:path>
                <a:path w="21600" h="21600" stroke="0" extrusionOk="0">
                  <a:moveTo>
                    <a:pt x="0" y="21600"/>
                  </a:moveTo>
                  <a:cubicBezTo>
                    <a:pt x="0" y="9716"/>
                    <a:pt x="9599" y="64"/>
                    <a:pt x="21483" y="0"/>
                  </a:cubicBezTo>
                  <a:lnTo>
                    <a:pt x="21600" y="21600"/>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Arc 33"/>
            <p:cNvSpPr>
              <a:spLocks/>
            </p:cNvSpPr>
            <p:nvPr/>
          </p:nvSpPr>
          <p:spPr bwMode="auto">
            <a:xfrm rot="10800000">
              <a:off x="5049" y="1689"/>
              <a:ext cx="328" cy="884"/>
            </a:xfrm>
            <a:custGeom>
              <a:avLst/>
              <a:gdLst>
                <a:gd name="T0" fmla="*/ 0 w 21600"/>
                <a:gd name="T1" fmla="*/ 0 h 19313"/>
                <a:gd name="T2" fmla="*/ 0 w 21600"/>
                <a:gd name="T3" fmla="*/ 0 h 19313"/>
                <a:gd name="T4" fmla="*/ 0 w 21600"/>
                <a:gd name="T5" fmla="*/ 0 h 19313"/>
                <a:gd name="T6" fmla="*/ 0 60000 65536"/>
                <a:gd name="T7" fmla="*/ 0 60000 65536"/>
                <a:gd name="T8" fmla="*/ 0 60000 65536"/>
                <a:gd name="T9" fmla="*/ 0 w 21600"/>
                <a:gd name="T10" fmla="*/ 0 h 19313"/>
                <a:gd name="T11" fmla="*/ 21600 w 21600"/>
                <a:gd name="T12" fmla="*/ 19313 h 19313"/>
              </a:gdLst>
              <a:ahLst/>
              <a:cxnLst>
                <a:cxn ang="T6">
                  <a:pos x="T0" y="T1"/>
                </a:cxn>
                <a:cxn ang="T7">
                  <a:pos x="T2" y="T3"/>
                </a:cxn>
                <a:cxn ang="T8">
                  <a:pos x="T4" y="T5"/>
                </a:cxn>
              </a:cxnLst>
              <a:rect l="T9" t="T10" r="T11" b="T12"/>
              <a:pathLst>
                <a:path w="21600" h="19313" fill="none" extrusionOk="0">
                  <a:moveTo>
                    <a:pt x="0" y="19313"/>
                  </a:moveTo>
                  <a:cubicBezTo>
                    <a:pt x="0" y="11136"/>
                    <a:pt x="4616" y="3661"/>
                    <a:pt x="11926" y="-1"/>
                  </a:cubicBezTo>
                </a:path>
                <a:path w="21600" h="19313" stroke="0" extrusionOk="0">
                  <a:moveTo>
                    <a:pt x="0" y="19313"/>
                  </a:moveTo>
                  <a:cubicBezTo>
                    <a:pt x="0" y="11136"/>
                    <a:pt x="4616" y="3661"/>
                    <a:pt x="11926" y="-1"/>
                  </a:cubicBezTo>
                  <a:lnTo>
                    <a:pt x="21600" y="19313"/>
                  </a:lnTo>
                  <a:close/>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2" name="Title 34"/>
          <p:cNvSpPr txBox="1">
            <a:spLocks/>
          </p:cNvSpPr>
          <p:nvPr/>
        </p:nvSpPr>
        <p:spPr>
          <a:xfrm>
            <a:off x="304800" y="230188"/>
            <a:ext cx="8534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 Company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(Steps  1– 4) </a:t>
            </a:r>
          </a:p>
        </p:txBody>
      </p:sp>
    </p:spTree>
    <p:extLst>
      <p:ext uri="{BB962C8B-B14F-4D97-AF65-F5344CB8AC3E}">
        <p14:creationId xmlns:p14="http://schemas.microsoft.com/office/powerpoint/2010/main" val="1165120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4991100" y="1485900"/>
            <a:ext cx="3505200" cy="2362200"/>
            <a:chOff x="5029200" y="1600200"/>
            <a:chExt cx="3505200" cy="2362200"/>
          </a:xfrm>
        </p:grpSpPr>
        <p:sp>
          <p:nvSpPr>
            <p:cNvPr id="3" name="Rectangle 22"/>
            <p:cNvSpPr>
              <a:spLocks noChangeArrowheads="1"/>
            </p:cNvSpPr>
            <p:nvPr/>
          </p:nvSpPr>
          <p:spPr bwMode="auto">
            <a:xfrm>
              <a:off x="5029200" y="1600200"/>
              <a:ext cx="3505200" cy="693738"/>
            </a:xfrm>
            <a:prstGeom prst="rect">
              <a:avLst/>
            </a:prstGeom>
            <a:solidFill>
              <a:srgbClr val="00FF66"/>
            </a:solidFill>
            <a:ln w="12700">
              <a:solidFill>
                <a:srgbClr val="000000"/>
              </a:solidFill>
              <a:miter lim="800000"/>
              <a:headEnd/>
              <a:tailEnd/>
            </a:ln>
          </p:spPr>
          <p:txBody>
            <a:bodyPr lIns="90488" tIns="44450" rIns="90488" bIns="44450" anchor="ctr"/>
            <a:lstStyle/>
            <a:p>
              <a:pPr algn="ctr" eaLnBrk="0" hangingPunct="0">
                <a:spcBef>
                  <a:spcPct val="50000"/>
                </a:spcBef>
                <a:defRPr/>
              </a:pPr>
              <a:r>
                <a:rPr lang="en-US" sz="1800" b="1" i="0" dirty="0">
                  <a:solidFill>
                    <a:schemeClr val="bg1"/>
                  </a:solidFill>
                  <a:latin typeface="+mj-lt"/>
                  <a:cs typeface="+mn-cs"/>
                </a:rPr>
                <a:t>Training Method B</a:t>
              </a:r>
            </a:p>
          </p:txBody>
        </p:sp>
        <p:sp>
          <p:nvSpPr>
            <p:cNvPr id="4" name="Rectangle 23"/>
            <p:cNvSpPr>
              <a:spLocks noChangeArrowheads="1"/>
            </p:cNvSpPr>
            <p:nvPr/>
          </p:nvSpPr>
          <p:spPr bwMode="auto">
            <a:xfrm>
              <a:off x="5029200" y="2312988"/>
              <a:ext cx="1160463"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dirty="0">
                  <a:solidFill>
                    <a:srgbClr val="000000"/>
                  </a:solidFill>
                  <a:latin typeface="+mj-lt"/>
                  <a:cs typeface="+mn-cs"/>
                </a:rPr>
                <a:t>59</a:t>
              </a:r>
            </a:p>
          </p:txBody>
        </p:sp>
        <p:sp>
          <p:nvSpPr>
            <p:cNvPr id="5" name="Rectangle 24"/>
            <p:cNvSpPr>
              <a:spLocks noChangeArrowheads="1"/>
            </p:cNvSpPr>
            <p:nvPr/>
          </p:nvSpPr>
          <p:spPr bwMode="auto">
            <a:xfrm>
              <a:off x="5029200" y="2730500"/>
              <a:ext cx="1160463" cy="398463"/>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52</a:t>
              </a:r>
            </a:p>
          </p:txBody>
        </p:sp>
        <p:sp>
          <p:nvSpPr>
            <p:cNvPr id="6" name="Rectangle 25"/>
            <p:cNvSpPr>
              <a:spLocks noChangeArrowheads="1"/>
            </p:cNvSpPr>
            <p:nvPr/>
          </p:nvSpPr>
          <p:spPr bwMode="auto">
            <a:xfrm>
              <a:off x="5029200" y="3148013"/>
              <a:ext cx="1160463" cy="396875"/>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53</a:t>
              </a:r>
            </a:p>
          </p:txBody>
        </p:sp>
        <p:sp>
          <p:nvSpPr>
            <p:cNvPr id="7" name="Rectangle 26"/>
            <p:cNvSpPr>
              <a:spLocks noChangeArrowheads="1"/>
            </p:cNvSpPr>
            <p:nvPr/>
          </p:nvSpPr>
          <p:spPr bwMode="auto">
            <a:xfrm>
              <a:off x="5029200" y="3563938"/>
              <a:ext cx="1160463"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54</a:t>
              </a:r>
            </a:p>
          </p:txBody>
        </p:sp>
        <p:sp>
          <p:nvSpPr>
            <p:cNvPr id="8" name="Rectangle 27"/>
            <p:cNvSpPr>
              <a:spLocks noChangeArrowheads="1"/>
            </p:cNvSpPr>
            <p:nvPr/>
          </p:nvSpPr>
          <p:spPr bwMode="auto">
            <a:xfrm>
              <a:off x="6205538" y="2312988"/>
              <a:ext cx="1160462"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57</a:t>
              </a:r>
            </a:p>
          </p:txBody>
        </p:sp>
        <p:sp>
          <p:nvSpPr>
            <p:cNvPr id="9" name="Rectangle 28"/>
            <p:cNvSpPr>
              <a:spLocks noChangeArrowheads="1"/>
            </p:cNvSpPr>
            <p:nvPr/>
          </p:nvSpPr>
          <p:spPr bwMode="auto">
            <a:xfrm>
              <a:off x="6205538" y="2730500"/>
              <a:ext cx="1160462" cy="398463"/>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56</a:t>
              </a:r>
            </a:p>
          </p:txBody>
        </p:sp>
        <p:sp>
          <p:nvSpPr>
            <p:cNvPr id="10" name="Rectangle 29"/>
            <p:cNvSpPr>
              <a:spLocks noChangeArrowheads="1"/>
            </p:cNvSpPr>
            <p:nvPr/>
          </p:nvSpPr>
          <p:spPr bwMode="auto">
            <a:xfrm>
              <a:off x="6205538" y="3148013"/>
              <a:ext cx="1160462" cy="396875"/>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55</a:t>
              </a:r>
            </a:p>
          </p:txBody>
        </p:sp>
        <p:sp>
          <p:nvSpPr>
            <p:cNvPr id="11" name="Rectangle 30"/>
            <p:cNvSpPr>
              <a:spLocks noChangeArrowheads="1"/>
            </p:cNvSpPr>
            <p:nvPr/>
          </p:nvSpPr>
          <p:spPr bwMode="auto">
            <a:xfrm>
              <a:off x="6205538" y="3563938"/>
              <a:ext cx="1160462"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64</a:t>
              </a:r>
            </a:p>
          </p:txBody>
        </p:sp>
        <p:sp>
          <p:nvSpPr>
            <p:cNvPr id="12" name="Rectangle 31"/>
            <p:cNvSpPr>
              <a:spLocks noChangeArrowheads="1"/>
            </p:cNvSpPr>
            <p:nvPr/>
          </p:nvSpPr>
          <p:spPr bwMode="auto">
            <a:xfrm>
              <a:off x="7373938" y="2312988"/>
              <a:ext cx="1160462"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53</a:t>
              </a:r>
            </a:p>
          </p:txBody>
        </p:sp>
        <p:sp>
          <p:nvSpPr>
            <p:cNvPr id="13" name="Rectangle 32"/>
            <p:cNvSpPr>
              <a:spLocks noChangeArrowheads="1"/>
            </p:cNvSpPr>
            <p:nvPr/>
          </p:nvSpPr>
          <p:spPr bwMode="auto">
            <a:xfrm>
              <a:off x="7373938" y="2730500"/>
              <a:ext cx="1160462" cy="398463"/>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65</a:t>
              </a:r>
            </a:p>
          </p:txBody>
        </p:sp>
        <p:sp>
          <p:nvSpPr>
            <p:cNvPr id="14" name="Rectangle 33"/>
            <p:cNvSpPr>
              <a:spLocks noChangeArrowheads="1"/>
            </p:cNvSpPr>
            <p:nvPr/>
          </p:nvSpPr>
          <p:spPr bwMode="auto">
            <a:xfrm>
              <a:off x="7373938" y="3148013"/>
              <a:ext cx="1160462" cy="396875"/>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53</a:t>
              </a:r>
            </a:p>
          </p:txBody>
        </p:sp>
        <p:sp>
          <p:nvSpPr>
            <p:cNvPr id="15" name="Rectangle 34"/>
            <p:cNvSpPr>
              <a:spLocks noChangeArrowheads="1"/>
            </p:cNvSpPr>
            <p:nvPr/>
          </p:nvSpPr>
          <p:spPr bwMode="auto">
            <a:xfrm>
              <a:off x="7373938" y="3563938"/>
              <a:ext cx="1160462" cy="398462"/>
            </a:xfrm>
            <a:prstGeom prst="rect">
              <a:avLst/>
            </a:prstGeom>
            <a:solidFill>
              <a:srgbClr val="FFFFFF"/>
            </a:solidFill>
            <a:ln w="12700">
              <a:solidFill>
                <a:srgbClr val="000000"/>
              </a:solidFill>
              <a:miter lim="800000"/>
              <a:headEnd/>
              <a:tailEnd/>
            </a:ln>
          </p:spPr>
          <p:txBody>
            <a:bodyPr lIns="90488" tIns="44450" rIns="90488" bIns="44450" anchor="ctr"/>
            <a:lstStyle/>
            <a:p>
              <a:pPr algn="ctr" eaLnBrk="0" hangingPunct="0">
                <a:lnSpc>
                  <a:spcPct val="90000"/>
                </a:lnSpc>
                <a:defRPr/>
              </a:pPr>
              <a:r>
                <a:rPr lang="en-US" sz="1400" b="1" i="0">
                  <a:solidFill>
                    <a:srgbClr val="000000"/>
                  </a:solidFill>
                  <a:latin typeface="+mj-lt"/>
                  <a:cs typeface="+mn-cs"/>
                </a:rPr>
                <a:t>57</a:t>
              </a:r>
            </a:p>
          </p:txBody>
        </p:sp>
      </p:grpSp>
      <p:graphicFrame>
        <p:nvGraphicFramePr>
          <p:cNvPr id="16" name="Object 36">
            <a:hlinkClick r:id="" action="ppaction://ole?verb=0"/>
          </p:cNvPr>
          <p:cNvGraphicFramePr>
            <a:graphicFrameLocks/>
          </p:cNvGraphicFramePr>
          <p:nvPr/>
        </p:nvGraphicFramePr>
        <p:xfrm>
          <a:off x="1422400" y="4152900"/>
          <a:ext cx="2057400" cy="1905000"/>
        </p:xfrm>
        <a:graphic>
          <a:graphicData uri="http://schemas.openxmlformats.org/presentationml/2006/ole">
            <mc:AlternateContent xmlns:mc="http://schemas.openxmlformats.org/markup-compatibility/2006">
              <mc:Choice xmlns:v="urn:schemas-microsoft-com:vml" Requires="v">
                <p:oleObj spid="_x0000_s12388" name="Equation" r:id="rId3" imgW="736560" imgH="698400" progId="Equation.3">
                  <p:embed/>
                </p:oleObj>
              </mc:Choice>
              <mc:Fallback>
                <p:oleObj name="Equation" r:id="rId3" imgW="736560" imgH="698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4152900"/>
                        <a:ext cx="2057400" cy="19050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7" name="Object 37">
            <a:hlinkClick r:id="" action="ppaction://ole?verb=0"/>
          </p:cNvPr>
          <p:cNvGraphicFramePr>
            <a:graphicFrameLocks/>
          </p:cNvGraphicFramePr>
          <p:nvPr/>
        </p:nvGraphicFramePr>
        <p:xfrm>
          <a:off x="5751513" y="4152900"/>
          <a:ext cx="1984375" cy="1833563"/>
        </p:xfrm>
        <a:graphic>
          <a:graphicData uri="http://schemas.openxmlformats.org/presentationml/2006/ole">
            <mc:AlternateContent xmlns:mc="http://schemas.openxmlformats.org/markup-compatibility/2006">
              <mc:Choice xmlns:v="urn:schemas-microsoft-com:vml" Requires="v">
                <p:oleObj spid="_x0000_s12389" name="Equation" r:id="rId5" imgW="736560" imgH="698400" progId="Equation.3">
                  <p:embed/>
                </p:oleObj>
              </mc:Choice>
              <mc:Fallback>
                <p:oleObj name="Equation" r:id="rId5" imgW="736560" imgH="698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1513" y="4152900"/>
                        <a:ext cx="1984375" cy="1833563"/>
                      </a:xfrm>
                      <a:prstGeom prst="rect">
                        <a:avLst/>
                      </a:prstGeom>
                      <a:noFill/>
                      <a:ln w="50800">
                        <a:solidFill>
                          <a:srgbClr val="00FF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CCFFCC"/>
                              </a:outerShdw>
                            </a:effectLst>
                          </a14:hiddenEffects>
                        </a:ext>
                      </a:extLst>
                    </p:spPr>
                  </p:pic>
                </p:oleObj>
              </mc:Fallback>
            </mc:AlternateContent>
          </a:graphicData>
        </a:graphic>
      </p:graphicFrame>
      <p:sp>
        <p:nvSpPr>
          <p:cNvPr id="18" name="Title 37"/>
          <p:cNvSpPr txBox="1">
            <a:spLocks/>
          </p:cNvSpPr>
          <p:nvPr/>
        </p:nvSpPr>
        <p:spPr>
          <a:xfrm>
            <a:off x="228600" y="230188"/>
            <a:ext cx="86868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 Company (Step 5)</a:t>
            </a:r>
          </a:p>
        </p:txBody>
      </p:sp>
      <p:grpSp>
        <p:nvGrpSpPr>
          <p:cNvPr id="19" name="Group 69"/>
          <p:cNvGrpSpPr>
            <a:grpSpLocks/>
          </p:cNvGrpSpPr>
          <p:nvPr/>
        </p:nvGrpSpPr>
        <p:grpSpPr bwMode="auto">
          <a:xfrm>
            <a:off x="533400" y="1485900"/>
            <a:ext cx="3835400" cy="2438400"/>
            <a:chOff x="533400" y="1600200"/>
            <a:chExt cx="3835400" cy="2438400"/>
          </a:xfrm>
        </p:grpSpPr>
        <p:sp>
          <p:nvSpPr>
            <p:cNvPr id="20" name="Rectangle 5"/>
            <p:cNvSpPr>
              <a:spLocks noChangeArrowheads="1"/>
            </p:cNvSpPr>
            <p:nvPr/>
          </p:nvSpPr>
          <p:spPr bwMode="auto">
            <a:xfrm>
              <a:off x="533400" y="1600200"/>
              <a:ext cx="3835400" cy="608013"/>
            </a:xfrm>
            <a:prstGeom prst="rect">
              <a:avLst/>
            </a:prstGeom>
            <a:solidFill>
              <a:srgbClr val="FFC000"/>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800" b="1" i="0" kern="0" dirty="0">
                  <a:solidFill>
                    <a:srgbClr val="000000"/>
                  </a:solidFill>
                  <a:latin typeface="+mj-lt"/>
                  <a:cs typeface="+mn-cs"/>
                </a:rPr>
                <a:t>Training Method A</a:t>
              </a:r>
            </a:p>
          </p:txBody>
        </p:sp>
        <p:sp>
          <p:nvSpPr>
            <p:cNvPr id="21" name="Rectangle 6"/>
            <p:cNvSpPr>
              <a:spLocks noChangeArrowheads="1"/>
            </p:cNvSpPr>
            <p:nvPr/>
          </p:nvSpPr>
          <p:spPr bwMode="auto">
            <a:xfrm>
              <a:off x="533400" y="2225675"/>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dirty="0">
                  <a:solidFill>
                    <a:srgbClr val="000000"/>
                  </a:solidFill>
                  <a:latin typeface="+mj-lt"/>
                  <a:cs typeface="+mn-cs"/>
                </a:rPr>
                <a:t>56</a:t>
              </a:r>
            </a:p>
          </p:txBody>
        </p:sp>
        <p:sp>
          <p:nvSpPr>
            <p:cNvPr id="22" name="Rectangle 7"/>
            <p:cNvSpPr>
              <a:spLocks noChangeArrowheads="1"/>
            </p:cNvSpPr>
            <p:nvPr/>
          </p:nvSpPr>
          <p:spPr bwMode="auto">
            <a:xfrm>
              <a:off x="1817688" y="2225675"/>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51</a:t>
              </a:r>
            </a:p>
          </p:txBody>
        </p:sp>
        <p:sp>
          <p:nvSpPr>
            <p:cNvPr id="23" name="Rectangle 8"/>
            <p:cNvSpPr>
              <a:spLocks noChangeArrowheads="1"/>
            </p:cNvSpPr>
            <p:nvPr/>
          </p:nvSpPr>
          <p:spPr bwMode="auto">
            <a:xfrm>
              <a:off x="3101975" y="2225675"/>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dirty="0">
                  <a:solidFill>
                    <a:srgbClr val="000000"/>
                  </a:solidFill>
                  <a:latin typeface="+mj-lt"/>
                  <a:cs typeface="+mn-cs"/>
                </a:rPr>
                <a:t>45</a:t>
              </a:r>
            </a:p>
          </p:txBody>
        </p:sp>
        <p:sp>
          <p:nvSpPr>
            <p:cNvPr id="24" name="Rectangle 9"/>
            <p:cNvSpPr>
              <a:spLocks noChangeArrowheads="1"/>
            </p:cNvSpPr>
            <p:nvPr/>
          </p:nvSpPr>
          <p:spPr bwMode="auto">
            <a:xfrm>
              <a:off x="533400" y="259238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47</a:t>
              </a:r>
            </a:p>
          </p:txBody>
        </p:sp>
        <p:sp>
          <p:nvSpPr>
            <p:cNvPr id="25" name="Rectangle 10"/>
            <p:cNvSpPr>
              <a:spLocks noChangeArrowheads="1"/>
            </p:cNvSpPr>
            <p:nvPr/>
          </p:nvSpPr>
          <p:spPr bwMode="auto">
            <a:xfrm>
              <a:off x="1817688" y="259238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52</a:t>
              </a:r>
            </a:p>
          </p:txBody>
        </p:sp>
        <p:sp>
          <p:nvSpPr>
            <p:cNvPr id="26" name="Rectangle 11"/>
            <p:cNvSpPr>
              <a:spLocks noChangeArrowheads="1"/>
            </p:cNvSpPr>
            <p:nvPr/>
          </p:nvSpPr>
          <p:spPr bwMode="auto">
            <a:xfrm>
              <a:off x="3101975" y="259238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43</a:t>
              </a:r>
            </a:p>
          </p:txBody>
        </p:sp>
        <p:sp>
          <p:nvSpPr>
            <p:cNvPr id="27" name="Rectangle 12"/>
            <p:cNvSpPr>
              <a:spLocks noChangeArrowheads="1"/>
            </p:cNvSpPr>
            <p:nvPr/>
          </p:nvSpPr>
          <p:spPr bwMode="auto">
            <a:xfrm>
              <a:off x="533400" y="2957513"/>
              <a:ext cx="1266825" cy="347662"/>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42</a:t>
              </a:r>
            </a:p>
          </p:txBody>
        </p:sp>
        <p:sp>
          <p:nvSpPr>
            <p:cNvPr id="28" name="Rectangle 13"/>
            <p:cNvSpPr>
              <a:spLocks noChangeArrowheads="1"/>
            </p:cNvSpPr>
            <p:nvPr/>
          </p:nvSpPr>
          <p:spPr bwMode="auto">
            <a:xfrm>
              <a:off x="1817688" y="2957513"/>
              <a:ext cx="1266825" cy="347662"/>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53</a:t>
              </a:r>
            </a:p>
          </p:txBody>
        </p:sp>
        <p:sp>
          <p:nvSpPr>
            <p:cNvPr id="29" name="Rectangle 14"/>
            <p:cNvSpPr>
              <a:spLocks noChangeArrowheads="1"/>
            </p:cNvSpPr>
            <p:nvPr/>
          </p:nvSpPr>
          <p:spPr bwMode="auto">
            <a:xfrm>
              <a:off x="3101975" y="2957513"/>
              <a:ext cx="1266825" cy="347662"/>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52</a:t>
              </a:r>
            </a:p>
          </p:txBody>
        </p:sp>
        <p:sp>
          <p:nvSpPr>
            <p:cNvPr id="30" name="Rectangle 15"/>
            <p:cNvSpPr>
              <a:spLocks noChangeArrowheads="1"/>
            </p:cNvSpPr>
            <p:nvPr/>
          </p:nvSpPr>
          <p:spPr bwMode="auto">
            <a:xfrm>
              <a:off x="533400" y="332263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50</a:t>
              </a:r>
            </a:p>
          </p:txBody>
        </p:sp>
        <p:sp>
          <p:nvSpPr>
            <p:cNvPr id="31" name="Rectangle 16"/>
            <p:cNvSpPr>
              <a:spLocks noChangeArrowheads="1"/>
            </p:cNvSpPr>
            <p:nvPr/>
          </p:nvSpPr>
          <p:spPr bwMode="auto">
            <a:xfrm>
              <a:off x="1817688" y="332263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42</a:t>
              </a:r>
            </a:p>
          </p:txBody>
        </p:sp>
        <p:sp>
          <p:nvSpPr>
            <p:cNvPr id="32" name="Rectangle 17"/>
            <p:cNvSpPr>
              <a:spLocks noChangeArrowheads="1"/>
            </p:cNvSpPr>
            <p:nvPr/>
          </p:nvSpPr>
          <p:spPr bwMode="auto">
            <a:xfrm>
              <a:off x="3101975" y="3322638"/>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48</a:t>
              </a:r>
            </a:p>
          </p:txBody>
        </p:sp>
        <p:sp>
          <p:nvSpPr>
            <p:cNvPr id="33" name="Rectangle 18"/>
            <p:cNvSpPr>
              <a:spLocks noChangeArrowheads="1"/>
            </p:cNvSpPr>
            <p:nvPr/>
          </p:nvSpPr>
          <p:spPr bwMode="auto">
            <a:xfrm>
              <a:off x="533400" y="3689350"/>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47</a:t>
              </a:r>
            </a:p>
          </p:txBody>
        </p:sp>
        <p:sp>
          <p:nvSpPr>
            <p:cNvPr id="34" name="Rectangle 19"/>
            <p:cNvSpPr>
              <a:spLocks noChangeArrowheads="1"/>
            </p:cNvSpPr>
            <p:nvPr/>
          </p:nvSpPr>
          <p:spPr bwMode="auto">
            <a:xfrm>
              <a:off x="1817688" y="3689350"/>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spcBef>
                  <a:spcPct val="50000"/>
                </a:spcBef>
                <a:spcAft>
                  <a:spcPts val="0"/>
                </a:spcAft>
                <a:defRPr/>
              </a:pPr>
              <a:r>
                <a:rPr lang="en-US" sz="1400" b="1" i="0" kern="0">
                  <a:solidFill>
                    <a:srgbClr val="000000"/>
                  </a:solidFill>
                  <a:latin typeface="+mj-lt"/>
                  <a:cs typeface="+mn-cs"/>
                </a:rPr>
                <a:t>44</a:t>
              </a:r>
            </a:p>
          </p:txBody>
        </p:sp>
        <p:sp>
          <p:nvSpPr>
            <p:cNvPr id="35" name="Rectangle 20"/>
            <p:cNvSpPr>
              <a:spLocks noChangeArrowheads="1"/>
            </p:cNvSpPr>
            <p:nvPr/>
          </p:nvSpPr>
          <p:spPr bwMode="auto">
            <a:xfrm>
              <a:off x="3101975" y="3689350"/>
              <a:ext cx="1266825" cy="349250"/>
            </a:xfrm>
            <a:prstGeom prst="rect">
              <a:avLst/>
            </a:prstGeom>
            <a:solidFill>
              <a:srgbClr val="FFFFFF"/>
            </a:solidFill>
            <a:ln w="12700">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400" b="1" i="0" kern="0">
                  <a:solidFill>
                    <a:srgbClr val="000000"/>
                  </a:solidFill>
                  <a:latin typeface="+mj-lt"/>
                  <a:cs typeface="+mn-cs"/>
                </a:rPr>
                <a:t>44</a:t>
              </a:r>
            </a:p>
          </p:txBody>
        </p:sp>
      </p:grpSp>
    </p:spTree>
    <p:extLst>
      <p:ext uri="{BB962C8B-B14F-4D97-AF65-F5344CB8AC3E}">
        <p14:creationId xmlns:p14="http://schemas.microsoft.com/office/powerpoint/2010/main" val="116512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5410200" y="5599113"/>
          <a:ext cx="3573463" cy="307975"/>
        </p:xfrm>
        <a:graphic>
          <a:graphicData uri="http://schemas.openxmlformats.org/presentationml/2006/ole">
            <mc:AlternateContent xmlns:mc="http://schemas.openxmlformats.org/markup-compatibility/2006">
              <mc:Choice xmlns:v="urn:schemas-microsoft-com:vml" Requires="v">
                <p:oleObj spid="_x0000_s13506" name="Equation" r:id="rId3" imgW="2095200" imgH="203040" progId="Equation.3">
                  <p:embed/>
                </p:oleObj>
              </mc:Choice>
              <mc:Fallback>
                <p:oleObj name="Equation" r:id="rId3" imgW="2095200" imgH="203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599113"/>
                        <a:ext cx="3573463" cy="30797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CCCC"/>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533400" y="838200"/>
          <a:ext cx="7827963" cy="2641600"/>
        </p:xfrm>
        <a:graphic>
          <a:graphicData uri="http://schemas.openxmlformats.org/presentationml/2006/ole">
            <mc:AlternateContent xmlns:mc="http://schemas.openxmlformats.org/markup-compatibility/2006">
              <mc:Choice xmlns:v="urn:schemas-microsoft-com:vml" Requires="v">
                <p:oleObj spid="_x0000_s13507" name="Equation" r:id="rId5" imgW="3517560" imgH="1574640" progId="">
                  <p:embed/>
                </p:oleObj>
              </mc:Choice>
              <mc:Fallback>
                <p:oleObj name="Equation" r:id="rId5" imgW="3517560" imgH="157464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838200"/>
                        <a:ext cx="7827963" cy="2641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381000" y="5334000"/>
          <a:ext cx="4876800" cy="838200"/>
        </p:xfrm>
        <a:graphic>
          <a:graphicData uri="http://schemas.openxmlformats.org/presentationml/2006/ole">
            <mc:AlternateContent xmlns:mc="http://schemas.openxmlformats.org/markup-compatibility/2006">
              <mc:Choice xmlns:v="urn:schemas-microsoft-com:vml" Requires="v">
                <p:oleObj spid="_x0000_s13508" name="Equation" r:id="rId7" imgW="2323800" imgH="431640" progId="Equation.3">
                  <p:embed/>
                </p:oleObj>
              </mc:Choice>
              <mc:Fallback>
                <p:oleObj name="Equation" r:id="rId7" imgW="2323800" imgH="431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5334000"/>
                        <a:ext cx="4876800" cy="8382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itle 7"/>
          <p:cNvSpPr txBox="1">
            <a:spLocks/>
          </p:cNvSpPr>
          <p:nvPr/>
        </p:nvSpPr>
        <p:spPr>
          <a:xfrm>
            <a:off x="152400" y="230188"/>
            <a:ext cx="88392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 Co. (Steps 6-7)</a:t>
            </a:r>
          </a:p>
        </p:txBody>
      </p:sp>
      <p:graphicFrame>
        <p:nvGraphicFramePr>
          <p:cNvPr id="6" name="Object 5">
            <a:hlinkClick r:id="" action="ppaction://ole?verb=0"/>
          </p:cNvPr>
          <p:cNvGraphicFramePr>
            <a:graphicFrameLocks/>
          </p:cNvGraphicFramePr>
          <p:nvPr/>
        </p:nvGraphicFramePr>
        <p:xfrm>
          <a:off x="2514600" y="3581400"/>
          <a:ext cx="3810000" cy="1676400"/>
        </p:xfrm>
        <a:graphic>
          <a:graphicData uri="http://schemas.openxmlformats.org/presentationml/2006/ole">
            <mc:AlternateContent xmlns:mc="http://schemas.openxmlformats.org/markup-compatibility/2006">
              <mc:Choice xmlns:v="urn:schemas-microsoft-com:vml" Requires="v">
                <p:oleObj spid="_x0000_s13509" name="Equation" r:id="rId9" imgW="1600200" imgH="1396800" progId="">
                  <p:embed/>
                </p:oleObj>
              </mc:Choice>
              <mc:Fallback>
                <p:oleObj name="Equation" r:id="rId9" imgW="1600200" imgH="1396800"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581400"/>
                        <a:ext cx="3810000" cy="16764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116512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Hernandez Manufacturing Co.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Business Implications (Step 8)</a:t>
            </a:r>
          </a:p>
        </p:txBody>
      </p:sp>
      <p:sp>
        <p:nvSpPr>
          <p:cNvPr id="3" name="Content Placeholder 7"/>
          <p:cNvSpPr txBox="1">
            <a:spLocks/>
          </p:cNvSpPr>
          <p:nvPr/>
        </p:nvSpPr>
        <p:spPr bwMode="auto">
          <a:xfrm>
            <a:off x="381000" y="1524000"/>
            <a:ext cx="838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0375" indent="-460375" defTabSz="912813" eaLnBrk="0" hangingPunct="0">
              <a:defRPr sz="2400" i="1">
                <a:solidFill>
                  <a:schemeClr val="tx1"/>
                </a:solidFill>
                <a:latin typeface="Times New Roman" pitchFamily="18" charset="0"/>
                <a:cs typeface="Arial" charset="0"/>
              </a:defRPr>
            </a:lvl1pPr>
            <a:lvl2pPr marL="742950" indent="-285750" defTabSz="912813" eaLnBrk="0" hangingPunct="0">
              <a:defRPr sz="2400" i="1">
                <a:solidFill>
                  <a:schemeClr val="tx1"/>
                </a:solidFill>
                <a:latin typeface="Times New Roman" pitchFamily="18" charset="0"/>
                <a:cs typeface="Arial" charset="0"/>
              </a:defRPr>
            </a:lvl2pPr>
            <a:lvl3pPr marL="1143000" indent="-228600" defTabSz="912813" eaLnBrk="0" hangingPunct="0">
              <a:defRPr sz="2400" i="1">
                <a:solidFill>
                  <a:schemeClr val="tx1"/>
                </a:solidFill>
                <a:latin typeface="Times New Roman" pitchFamily="18" charset="0"/>
                <a:cs typeface="Arial" charset="0"/>
              </a:defRPr>
            </a:lvl3pPr>
            <a:lvl4pPr marL="1600200" indent="-228600" defTabSz="912813" eaLnBrk="0" hangingPunct="0">
              <a:defRPr sz="2400" i="1">
                <a:solidFill>
                  <a:schemeClr val="tx1"/>
                </a:solidFill>
                <a:latin typeface="Times New Roman" pitchFamily="18" charset="0"/>
                <a:cs typeface="Arial" charset="0"/>
              </a:defRPr>
            </a:lvl4pPr>
            <a:lvl5pPr marL="2057400" indent="-228600" defTabSz="912813" eaLnBrk="0" hangingPunct="0">
              <a:defRPr sz="2400" i="1">
                <a:solidFill>
                  <a:schemeClr val="tx1"/>
                </a:solidFill>
                <a:latin typeface="Times New Roman" pitchFamily="18" charset="0"/>
                <a:cs typeface="Arial" charset="0"/>
              </a:defRPr>
            </a:lvl5pPr>
            <a:lvl6pPr marL="2514600" indent="-228600" defTabSz="912813" eaLnBrk="0" fontAlgn="base" hangingPunct="0">
              <a:spcBef>
                <a:spcPct val="0"/>
              </a:spcBef>
              <a:spcAft>
                <a:spcPct val="0"/>
              </a:spcAft>
              <a:defRPr sz="2400" i="1">
                <a:solidFill>
                  <a:schemeClr val="tx1"/>
                </a:solidFill>
                <a:latin typeface="Times New Roman" pitchFamily="18" charset="0"/>
                <a:cs typeface="Arial" charset="0"/>
              </a:defRPr>
            </a:lvl6pPr>
            <a:lvl7pPr marL="2971800" indent="-228600" defTabSz="912813" eaLnBrk="0" fontAlgn="base" hangingPunct="0">
              <a:spcBef>
                <a:spcPct val="0"/>
              </a:spcBef>
              <a:spcAft>
                <a:spcPct val="0"/>
              </a:spcAft>
              <a:defRPr sz="2400" i="1">
                <a:solidFill>
                  <a:schemeClr val="tx1"/>
                </a:solidFill>
                <a:latin typeface="Times New Roman" pitchFamily="18" charset="0"/>
                <a:cs typeface="Arial" charset="0"/>
              </a:defRPr>
            </a:lvl7pPr>
            <a:lvl8pPr marL="3429000" indent="-228600" defTabSz="912813" eaLnBrk="0" fontAlgn="base" hangingPunct="0">
              <a:spcBef>
                <a:spcPct val="0"/>
              </a:spcBef>
              <a:spcAft>
                <a:spcPct val="0"/>
              </a:spcAft>
              <a:defRPr sz="2400" i="1">
                <a:solidFill>
                  <a:schemeClr val="tx1"/>
                </a:solidFill>
                <a:latin typeface="Times New Roman" pitchFamily="18" charset="0"/>
                <a:cs typeface="Arial" charset="0"/>
              </a:defRPr>
            </a:lvl8pPr>
            <a:lvl9pPr marL="3886200" indent="-228600" defTabSz="912813" eaLnBrk="0" fontAlgn="base" hangingPunct="0">
              <a:spcBef>
                <a:spcPct val="0"/>
              </a:spcBef>
              <a:spcAft>
                <a:spcPct val="0"/>
              </a:spcAft>
              <a:defRPr sz="2400" i="1">
                <a:solidFill>
                  <a:schemeClr val="tx1"/>
                </a:solidFill>
                <a:latin typeface="Times New Roman" pitchFamily="18" charset="0"/>
                <a:cs typeface="Arial" charset="0"/>
              </a:defRPr>
            </a:lvl9pPr>
          </a:lstStyle>
          <a:p>
            <a:pPr eaLnBrk="1" hangingPunct="1">
              <a:lnSpc>
                <a:spcPct val="90000"/>
              </a:lnSpc>
              <a:spcBef>
                <a:spcPct val="20000"/>
              </a:spcBef>
              <a:buFontTx/>
              <a:buBlip>
                <a:blip r:embed="rId2"/>
              </a:buBlip>
            </a:pPr>
            <a:r>
              <a:rPr lang="en-US" sz="2800" i="0" dirty="0">
                <a:solidFill>
                  <a:srgbClr val="000040"/>
                </a:solidFill>
                <a:cs typeface="Times New Roman" pitchFamily="18" charset="0"/>
              </a:rPr>
              <a:t>The conclusion is that there is a significant difference in the effectiveness of the training methods.</a:t>
            </a:r>
          </a:p>
          <a:p>
            <a:pPr eaLnBrk="1" hangingPunct="1">
              <a:lnSpc>
                <a:spcPct val="90000"/>
              </a:lnSpc>
              <a:spcBef>
                <a:spcPct val="20000"/>
              </a:spcBef>
              <a:buFontTx/>
              <a:buBlip>
                <a:blip r:embed="rId2"/>
              </a:buBlip>
            </a:pPr>
            <a:r>
              <a:rPr lang="en-US" sz="2800" i="0" dirty="0">
                <a:solidFill>
                  <a:srgbClr val="000040"/>
                </a:solidFill>
                <a:cs typeface="Times New Roman" pitchFamily="18" charset="0"/>
              </a:rPr>
              <a:t>Given that training method B scores are significantly higher and the fact that the seminar is a day shorter than method A (saving time and money), it makes business sense to adopt method B as the standard training method.</a:t>
            </a:r>
          </a:p>
          <a:p>
            <a:pPr eaLnBrk="1" hangingPunct="1">
              <a:lnSpc>
                <a:spcPct val="90000"/>
              </a:lnSpc>
              <a:spcBef>
                <a:spcPct val="20000"/>
              </a:spcBef>
            </a:pPr>
            <a:endParaRPr lang="en-US" sz="2800" i="0" dirty="0">
              <a:solidFill>
                <a:schemeClr val="bg1"/>
              </a:solidFill>
              <a:cs typeface="Times New Roman" pitchFamily="18" charset="0"/>
            </a:endParaRPr>
          </a:p>
        </p:txBody>
      </p:sp>
    </p:spTree>
    <p:extLst>
      <p:ext uri="{BB962C8B-B14F-4D97-AF65-F5344CB8AC3E}">
        <p14:creationId xmlns:p14="http://schemas.microsoft.com/office/powerpoint/2010/main" val="116512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Times New Roman" pitchFamily="18" charset="0"/>
                <a:cs typeface="Times New Roman" pitchFamily="18" charset="0"/>
              </a:rPr>
              <a:t>Learning Objectives</a:t>
            </a:r>
          </a:p>
        </p:txBody>
      </p:sp>
      <p:sp>
        <p:nvSpPr>
          <p:cNvPr id="3" name="Content Placeholder 4"/>
          <p:cNvSpPr txBox="1">
            <a:spLocks/>
          </p:cNvSpPr>
          <p:nvPr/>
        </p:nvSpPr>
        <p:spPr>
          <a:xfrm>
            <a:off x="381000" y="1412875"/>
            <a:ext cx="8382000" cy="2549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Test hypotheses and construct confidence intervals about the difference in two related populations.</a:t>
            </a:r>
          </a:p>
          <a:p>
            <a:r>
              <a:rPr lang="en-US" dirty="0" smtClean="0">
                <a:latin typeface="Times New Roman" pitchFamily="18" charset="0"/>
                <a:cs typeface="Times New Roman" pitchFamily="18" charset="0"/>
              </a:rPr>
              <a:t>Test hypotheses and construct confidence intervals about the differences in two population proportions.</a:t>
            </a:r>
          </a:p>
          <a:p>
            <a:r>
              <a:rPr lang="en-US" u="sng" dirty="0" smtClean="0">
                <a:latin typeface="Times New Roman" pitchFamily="18" charset="0"/>
                <a:cs typeface="Times New Roman" pitchFamily="18" charset="0"/>
              </a:rPr>
              <a:t>Test hypotheses and construct confidence intervals about two population variances using the </a:t>
            </a:r>
            <a:r>
              <a:rPr lang="en-US" i="1" u="sng" dirty="0" smtClean="0">
                <a:latin typeface="Times New Roman" pitchFamily="18" charset="0"/>
                <a:cs typeface="Times New Roman" pitchFamily="18" charset="0"/>
              </a:rPr>
              <a:t>F</a:t>
            </a:r>
            <a:r>
              <a:rPr lang="en-US" u="sng" dirty="0" smtClean="0">
                <a:latin typeface="Times New Roman" pitchFamily="18" charset="0"/>
                <a:cs typeface="Times New Roman" pitchFamily="18" charset="0"/>
              </a:rPr>
              <a:t> statistic.</a:t>
            </a:r>
          </a:p>
        </p:txBody>
      </p:sp>
    </p:spTree>
    <p:extLst>
      <p:ext uri="{BB962C8B-B14F-4D97-AF65-F5344CB8AC3E}">
        <p14:creationId xmlns:p14="http://schemas.microsoft.com/office/powerpoint/2010/main" val="1165120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090613" y="1612900"/>
            <a:ext cx="6962775" cy="4216400"/>
            <a:chOff x="528" y="1296"/>
            <a:chExt cx="4386" cy="2656"/>
          </a:xfrm>
        </p:grpSpPr>
        <p:sp>
          <p:nvSpPr>
            <p:cNvPr id="3" name="Rectangle 6"/>
            <p:cNvSpPr>
              <a:spLocks noChangeArrowheads="1"/>
            </p:cNvSpPr>
            <p:nvPr/>
          </p:nvSpPr>
          <p:spPr bwMode="auto">
            <a:xfrm>
              <a:off x="528" y="1296"/>
              <a:ext cx="4386" cy="2656"/>
            </a:xfrm>
            <a:prstGeom prst="rect">
              <a:avLst/>
            </a:prstGeom>
            <a:noFill/>
            <a:ln w="508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 name="Rectangle 7"/>
            <p:cNvSpPr>
              <a:spLocks noChangeArrowheads="1"/>
            </p:cNvSpPr>
            <p:nvPr/>
          </p:nvSpPr>
          <p:spPr bwMode="auto">
            <a:xfrm>
              <a:off x="665" y="1697"/>
              <a:ext cx="4116" cy="2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5" name="Line 8"/>
            <p:cNvSpPr>
              <a:spLocks noChangeShapeType="1"/>
            </p:cNvSpPr>
            <p:nvPr/>
          </p:nvSpPr>
          <p:spPr bwMode="auto">
            <a:xfrm>
              <a:off x="681" y="1886"/>
              <a:ext cx="4084" cy="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Rectangle 9"/>
            <p:cNvSpPr>
              <a:spLocks noChangeArrowheads="1"/>
            </p:cNvSpPr>
            <p:nvPr/>
          </p:nvSpPr>
          <p:spPr bwMode="auto">
            <a:xfrm>
              <a:off x="665" y="1886"/>
              <a:ext cx="4116" cy="1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7" name="Rectangle 10"/>
            <p:cNvSpPr>
              <a:spLocks noChangeArrowheads="1"/>
            </p:cNvSpPr>
            <p:nvPr/>
          </p:nvSpPr>
          <p:spPr bwMode="auto">
            <a:xfrm>
              <a:off x="637" y="1310"/>
              <a:ext cx="330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t-Test: Two-Sample Assuming Equal Variances</a:t>
              </a:r>
            </a:p>
          </p:txBody>
        </p:sp>
        <p:sp>
          <p:nvSpPr>
            <p:cNvPr id="8" name="Rectangle 11"/>
            <p:cNvSpPr>
              <a:spLocks noChangeArrowheads="1"/>
            </p:cNvSpPr>
            <p:nvPr/>
          </p:nvSpPr>
          <p:spPr bwMode="auto">
            <a:xfrm>
              <a:off x="3304" y="1687"/>
              <a:ext cx="80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a:solidFill>
                    <a:srgbClr val="000000"/>
                  </a:solidFill>
                  <a:latin typeface="Arial" charset="0"/>
                </a:rPr>
                <a:t>Variable 1</a:t>
              </a:r>
            </a:p>
          </p:txBody>
        </p:sp>
        <p:sp>
          <p:nvSpPr>
            <p:cNvPr id="9" name="Rectangle 12"/>
            <p:cNvSpPr>
              <a:spLocks noChangeArrowheads="1"/>
            </p:cNvSpPr>
            <p:nvPr/>
          </p:nvSpPr>
          <p:spPr bwMode="auto">
            <a:xfrm>
              <a:off x="4036" y="1687"/>
              <a:ext cx="80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a:solidFill>
                    <a:srgbClr val="000000"/>
                  </a:solidFill>
                  <a:latin typeface="Arial" charset="0"/>
                </a:rPr>
                <a:t>Variable 2</a:t>
              </a:r>
            </a:p>
            <a:p>
              <a:pPr eaLnBrk="0" hangingPunct="0"/>
              <a:endParaRPr lang="en-US" sz="1900">
                <a:solidFill>
                  <a:srgbClr val="000000"/>
                </a:solidFill>
                <a:latin typeface="Arial" charset="0"/>
              </a:endParaRPr>
            </a:p>
          </p:txBody>
        </p:sp>
        <p:sp>
          <p:nvSpPr>
            <p:cNvPr id="10" name="Rectangle 13"/>
            <p:cNvSpPr>
              <a:spLocks noChangeArrowheads="1"/>
            </p:cNvSpPr>
            <p:nvPr/>
          </p:nvSpPr>
          <p:spPr bwMode="auto">
            <a:xfrm>
              <a:off x="637" y="1868"/>
              <a:ext cx="49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Mean</a:t>
              </a:r>
            </a:p>
          </p:txBody>
        </p:sp>
        <p:sp>
          <p:nvSpPr>
            <p:cNvPr id="11" name="Rectangle 14"/>
            <p:cNvSpPr>
              <a:spLocks noChangeArrowheads="1"/>
            </p:cNvSpPr>
            <p:nvPr/>
          </p:nvSpPr>
          <p:spPr bwMode="auto">
            <a:xfrm>
              <a:off x="2978" y="1868"/>
              <a:ext cx="112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4 7.73</a:t>
              </a:r>
            </a:p>
          </p:txBody>
        </p:sp>
        <p:sp>
          <p:nvSpPr>
            <p:cNvPr id="12" name="Rectangle 15"/>
            <p:cNvSpPr>
              <a:spLocks noChangeArrowheads="1"/>
            </p:cNvSpPr>
            <p:nvPr/>
          </p:nvSpPr>
          <p:spPr bwMode="auto">
            <a:xfrm>
              <a:off x="4410" y="1868"/>
              <a:ext cx="41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56.5</a:t>
              </a:r>
            </a:p>
          </p:txBody>
        </p:sp>
        <p:sp>
          <p:nvSpPr>
            <p:cNvPr id="13" name="Rectangle 16"/>
            <p:cNvSpPr>
              <a:spLocks noChangeArrowheads="1"/>
            </p:cNvSpPr>
            <p:nvPr/>
          </p:nvSpPr>
          <p:spPr bwMode="auto">
            <a:xfrm>
              <a:off x="637" y="2051"/>
              <a:ext cx="7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Variance</a:t>
              </a:r>
            </a:p>
          </p:txBody>
        </p:sp>
        <p:sp>
          <p:nvSpPr>
            <p:cNvPr id="14" name="Rectangle 17"/>
            <p:cNvSpPr>
              <a:spLocks noChangeArrowheads="1"/>
            </p:cNvSpPr>
            <p:nvPr/>
          </p:nvSpPr>
          <p:spPr bwMode="auto">
            <a:xfrm>
              <a:off x="3356" y="2051"/>
              <a:ext cx="74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19.495</a:t>
              </a:r>
            </a:p>
          </p:txBody>
        </p:sp>
        <p:sp>
          <p:nvSpPr>
            <p:cNvPr id="15" name="Rectangle 18"/>
            <p:cNvSpPr>
              <a:spLocks noChangeArrowheads="1"/>
            </p:cNvSpPr>
            <p:nvPr/>
          </p:nvSpPr>
          <p:spPr bwMode="auto">
            <a:xfrm>
              <a:off x="4089" y="2051"/>
              <a:ext cx="70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18.27</a:t>
              </a:r>
            </a:p>
            <a:p>
              <a:pPr eaLnBrk="0" hangingPunct="0"/>
              <a:endParaRPr lang="en-US" sz="1900" i="0">
                <a:solidFill>
                  <a:srgbClr val="000000"/>
                </a:solidFill>
                <a:latin typeface="Arial" charset="0"/>
              </a:endParaRPr>
            </a:p>
          </p:txBody>
        </p:sp>
        <p:sp>
          <p:nvSpPr>
            <p:cNvPr id="16" name="Rectangle 19"/>
            <p:cNvSpPr>
              <a:spLocks noChangeArrowheads="1"/>
            </p:cNvSpPr>
            <p:nvPr/>
          </p:nvSpPr>
          <p:spPr bwMode="auto">
            <a:xfrm>
              <a:off x="637" y="2234"/>
              <a:ext cx="101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Observations</a:t>
              </a:r>
            </a:p>
          </p:txBody>
        </p:sp>
        <p:sp>
          <p:nvSpPr>
            <p:cNvPr id="17" name="Rectangle 20"/>
            <p:cNvSpPr>
              <a:spLocks noChangeArrowheads="1"/>
            </p:cNvSpPr>
            <p:nvPr/>
          </p:nvSpPr>
          <p:spPr bwMode="auto">
            <a:xfrm>
              <a:off x="3799" y="2234"/>
              <a:ext cx="28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15</a:t>
              </a:r>
            </a:p>
          </p:txBody>
        </p:sp>
        <p:sp>
          <p:nvSpPr>
            <p:cNvPr id="18" name="Rectangle 21"/>
            <p:cNvSpPr>
              <a:spLocks noChangeArrowheads="1"/>
            </p:cNvSpPr>
            <p:nvPr/>
          </p:nvSpPr>
          <p:spPr bwMode="auto">
            <a:xfrm>
              <a:off x="4532" y="2234"/>
              <a:ext cx="28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12</a:t>
              </a:r>
            </a:p>
          </p:txBody>
        </p:sp>
        <p:sp>
          <p:nvSpPr>
            <p:cNvPr id="19" name="Rectangle 22"/>
            <p:cNvSpPr>
              <a:spLocks noChangeArrowheads="1"/>
            </p:cNvSpPr>
            <p:nvPr/>
          </p:nvSpPr>
          <p:spPr bwMode="auto">
            <a:xfrm>
              <a:off x="637" y="2415"/>
              <a:ext cx="123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Pooled Variance</a:t>
              </a:r>
            </a:p>
          </p:txBody>
        </p:sp>
        <p:sp>
          <p:nvSpPr>
            <p:cNvPr id="20" name="Rectangle 23"/>
            <p:cNvSpPr>
              <a:spLocks noChangeArrowheads="1"/>
            </p:cNvSpPr>
            <p:nvPr/>
          </p:nvSpPr>
          <p:spPr bwMode="auto">
            <a:xfrm>
              <a:off x="3356" y="2415"/>
              <a:ext cx="7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18.957</a:t>
              </a:r>
            </a:p>
          </p:txBody>
        </p:sp>
        <p:sp>
          <p:nvSpPr>
            <p:cNvPr id="21" name="Rectangle 24"/>
            <p:cNvSpPr>
              <a:spLocks noChangeArrowheads="1"/>
            </p:cNvSpPr>
            <p:nvPr/>
          </p:nvSpPr>
          <p:spPr bwMode="auto">
            <a:xfrm>
              <a:off x="637" y="2598"/>
              <a:ext cx="219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Hypothesized Mean Difference</a:t>
              </a:r>
            </a:p>
          </p:txBody>
        </p:sp>
        <p:sp>
          <p:nvSpPr>
            <p:cNvPr id="22" name="Rectangle 25"/>
            <p:cNvSpPr>
              <a:spLocks noChangeArrowheads="1"/>
            </p:cNvSpPr>
            <p:nvPr/>
          </p:nvSpPr>
          <p:spPr bwMode="auto">
            <a:xfrm>
              <a:off x="3879" y="2598"/>
              <a:ext cx="19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0</a:t>
              </a:r>
            </a:p>
          </p:txBody>
        </p:sp>
        <p:sp>
          <p:nvSpPr>
            <p:cNvPr id="23" name="Rectangle 26"/>
            <p:cNvSpPr>
              <a:spLocks noChangeArrowheads="1"/>
            </p:cNvSpPr>
            <p:nvPr/>
          </p:nvSpPr>
          <p:spPr bwMode="auto">
            <a:xfrm>
              <a:off x="637" y="2781"/>
              <a:ext cx="24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df</a:t>
              </a:r>
            </a:p>
          </p:txBody>
        </p:sp>
        <p:sp>
          <p:nvSpPr>
            <p:cNvPr id="24" name="Rectangle 27"/>
            <p:cNvSpPr>
              <a:spLocks noChangeArrowheads="1"/>
            </p:cNvSpPr>
            <p:nvPr/>
          </p:nvSpPr>
          <p:spPr bwMode="auto">
            <a:xfrm>
              <a:off x="3799" y="2781"/>
              <a:ext cx="28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25</a:t>
              </a:r>
            </a:p>
          </p:txBody>
        </p:sp>
        <p:sp>
          <p:nvSpPr>
            <p:cNvPr id="25" name="Rectangle 28"/>
            <p:cNvSpPr>
              <a:spLocks noChangeArrowheads="1"/>
            </p:cNvSpPr>
            <p:nvPr/>
          </p:nvSpPr>
          <p:spPr bwMode="auto">
            <a:xfrm>
              <a:off x="637" y="2963"/>
              <a:ext cx="46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t Stat</a:t>
              </a:r>
            </a:p>
          </p:txBody>
        </p:sp>
        <p:sp>
          <p:nvSpPr>
            <p:cNvPr id="26" name="Rectangle 29"/>
            <p:cNvSpPr>
              <a:spLocks noChangeArrowheads="1"/>
            </p:cNvSpPr>
            <p:nvPr/>
          </p:nvSpPr>
          <p:spPr bwMode="auto">
            <a:xfrm>
              <a:off x="3388" y="2963"/>
              <a:ext cx="63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- 5.20</a:t>
              </a:r>
            </a:p>
          </p:txBody>
        </p:sp>
        <p:sp>
          <p:nvSpPr>
            <p:cNvPr id="27" name="Rectangle 30"/>
            <p:cNvSpPr>
              <a:spLocks noChangeArrowheads="1"/>
            </p:cNvSpPr>
            <p:nvPr/>
          </p:nvSpPr>
          <p:spPr bwMode="auto">
            <a:xfrm>
              <a:off x="637" y="3146"/>
              <a:ext cx="117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P(T&lt;=t) one-tail</a:t>
              </a:r>
            </a:p>
          </p:txBody>
        </p:sp>
        <p:sp>
          <p:nvSpPr>
            <p:cNvPr id="28" name="Rectangle 31"/>
            <p:cNvSpPr>
              <a:spLocks noChangeArrowheads="1"/>
            </p:cNvSpPr>
            <p:nvPr/>
          </p:nvSpPr>
          <p:spPr bwMode="auto">
            <a:xfrm>
              <a:off x="3370" y="3146"/>
              <a:ext cx="73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dirty="0">
                  <a:solidFill>
                    <a:srgbClr val="000000"/>
                  </a:solidFill>
                  <a:latin typeface="Arial" charset="0"/>
                </a:rPr>
                <a:t>1.12E-05</a:t>
              </a:r>
            </a:p>
          </p:txBody>
        </p:sp>
        <p:sp>
          <p:nvSpPr>
            <p:cNvPr id="29" name="Rectangle 32"/>
            <p:cNvSpPr>
              <a:spLocks noChangeArrowheads="1"/>
            </p:cNvSpPr>
            <p:nvPr/>
          </p:nvSpPr>
          <p:spPr bwMode="auto">
            <a:xfrm>
              <a:off x="637" y="3329"/>
              <a:ext cx="1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t Critical one-tail</a:t>
              </a:r>
            </a:p>
          </p:txBody>
        </p:sp>
        <p:sp>
          <p:nvSpPr>
            <p:cNvPr id="30" name="Rectangle 33"/>
            <p:cNvSpPr>
              <a:spLocks noChangeArrowheads="1"/>
            </p:cNvSpPr>
            <p:nvPr/>
          </p:nvSpPr>
          <p:spPr bwMode="auto">
            <a:xfrm>
              <a:off x="3437" y="3329"/>
              <a:ext cx="41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1.71</a:t>
              </a:r>
            </a:p>
          </p:txBody>
        </p:sp>
        <p:sp>
          <p:nvSpPr>
            <p:cNvPr id="31" name="Rectangle 34"/>
            <p:cNvSpPr>
              <a:spLocks noChangeArrowheads="1"/>
            </p:cNvSpPr>
            <p:nvPr/>
          </p:nvSpPr>
          <p:spPr bwMode="auto">
            <a:xfrm>
              <a:off x="637" y="3511"/>
              <a:ext cx="11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P(T&lt;=t) two-tail</a:t>
              </a:r>
            </a:p>
          </p:txBody>
        </p:sp>
        <p:sp>
          <p:nvSpPr>
            <p:cNvPr id="32" name="Rectangle 35"/>
            <p:cNvSpPr>
              <a:spLocks noChangeArrowheads="1"/>
            </p:cNvSpPr>
            <p:nvPr/>
          </p:nvSpPr>
          <p:spPr bwMode="auto">
            <a:xfrm>
              <a:off x="3370" y="3511"/>
              <a:ext cx="73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2.23E-05</a:t>
              </a:r>
            </a:p>
          </p:txBody>
        </p:sp>
        <p:sp>
          <p:nvSpPr>
            <p:cNvPr id="33" name="Rectangle 36"/>
            <p:cNvSpPr>
              <a:spLocks noChangeArrowheads="1"/>
            </p:cNvSpPr>
            <p:nvPr/>
          </p:nvSpPr>
          <p:spPr bwMode="auto">
            <a:xfrm>
              <a:off x="637" y="3690"/>
              <a:ext cx="118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t Critical two-tail</a:t>
              </a:r>
            </a:p>
          </p:txBody>
        </p:sp>
        <p:sp>
          <p:nvSpPr>
            <p:cNvPr id="34" name="Rectangle 37"/>
            <p:cNvSpPr>
              <a:spLocks noChangeArrowheads="1"/>
            </p:cNvSpPr>
            <p:nvPr/>
          </p:nvSpPr>
          <p:spPr bwMode="auto">
            <a:xfrm>
              <a:off x="3356" y="3690"/>
              <a:ext cx="45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900" i="0">
                  <a:solidFill>
                    <a:srgbClr val="000000"/>
                  </a:solidFill>
                  <a:latin typeface="Arial" charset="0"/>
                </a:rPr>
                <a:t> 2.06</a:t>
              </a:r>
            </a:p>
          </p:txBody>
        </p:sp>
      </p:grpSp>
      <p:sp>
        <p:nvSpPr>
          <p:cNvPr id="35" name="Title 3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EXCEL Output for Hernandez</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New-Employee Training Problem</a:t>
            </a:r>
          </a:p>
        </p:txBody>
      </p:sp>
    </p:spTree>
    <p:extLst>
      <p:ext uri="{BB962C8B-B14F-4D97-AF65-F5344CB8AC3E}">
        <p14:creationId xmlns:p14="http://schemas.microsoft.com/office/powerpoint/2010/main" val="116512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nvGraphicFramePr>
        <p:xfrm>
          <a:off x="838200" y="2667000"/>
          <a:ext cx="7467600" cy="2062163"/>
        </p:xfrm>
        <a:graphic>
          <a:graphicData uri="http://schemas.openxmlformats.org/presentationml/2006/ole">
            <mc:AlternateContent xmlns:mc="http://schemas.openxmlformats.org/markup-compatibility/2006">
              <mc:Choice xmlns:v="urn:schemas-microsoft-com:vml" Requires="v">
                <p:oleObj spid="_x0000_s14381" name="Equation" r:id="rId3" imgW="2666880" imgH="736560" progId="Equation.3">
                  <p:embed/>
                </p:oleObj>
              </mc:Choice>
              <mc:Fallback>
                <p:oleObj name="Equation" r:id="rId3" imgW="266688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67000"/>
                        <a:ext cx="7467600" cy="2062163"/>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 name="Title 5"/>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FF0000"/>
                </a:solidFill>
              </a:rPr>
              <a:t>Confidence Interval to Estimate </a:t>
            </a:r>
            <a:r>
              <a:rPr lang="en-US" sz="3600" i="1" dirty="0" smtClean="0">
                <a:solidFill>
                  <a:srgbClr val="FF0000"/>
                </a:solidFill>
                <a:latin typeface="Symbol" pitchFamily="18" charset="2"/>
              </a:rPr>
              <a:t></a:t>
            </a:r>
            <a:r>
              <a:rPr lang="en-US" sz="3600" baseline="-25000" dirty="0" smtClean="0">
                <a:solidFill>
                  <a:srgbClr val="FF0000"/>
                </a:solidFill>
              </a:rPr>
              <a:t>1</a:t>
            </a:r>
            <a:r>
              <a:rPr lang="en-US" sz="3600" dirty="0" smtClean="0">
                <a:solidFill>
                  <a:srgbClr val="FF0000"/>
                </a:solidFill>
              </a:rPr>
              <a:t> - </a:t>
            </a:r>
            <a:r>
              <a:rPr lang="en-US" sz="3600" i="1" dirty="0" smtClean="0">
                <a:solidFill>
                  <a:srgbClr val="FF0000"/>
                </a:solidFill>
                <a:latin typeface="Symbol" pitchFamily="18" charset="2"/>
              </a:rPr>
              <a:t></a:t>
            </a:r>
            <a:r>
              <a:rPr lang="en-US" sz="3600" baseline="-25000" dirty="0" smtClean="0">
                <a:solidFill>
                  <a:srgbClr val="FF0000"/>
                </a:solidFill>
              </a:rPr>
              <a:t>2</a:t>
            </a:r>
            <a:r>
              <a:rPr lang="en-US" sz="3600" dirty="0" smtClean="0">
                <a:solidFill>
                  <a:srgbClr val="FF0000"/>
                </a:solidFill>
              </a:rPr>
              <a:t> when </a:t>
            </a:r>
            <a:r>
              <a:rPr lang="en-US" sz="3600" i="1" dirty="0" smtClean="0">
                <a:solidFill>
                  <a:srgbClr val="FF0000"/>
                </a:solidFill>
                <a:latin typeface="Symbol" pitchFamily="18" charset="2"/>
              </a:rPr>
              <a:t></a:t>
            </a:r>
            <a:r>
              <a:rPr lang="en-US" sz="3600" baseline="-25000" dirty="0" smtClean="0">
                <a:solidFill>
                  <a:srgbClr val="FF0000"/>
                </a:solidFill>
              </a:rPr>
              <a:t>1</a:t>
            </a:r>
            <a:r>
              <a:rPr lang="en-US" sz="3600" baseline="30000" dirty="0" smtClean="0">
                <a:solidFill>
                  <a:srgbClr val="FF0000"/>
                </a:solidFill>
              </a:rPr>
              <a:t>2 </a:t>
            </a:r>
            <a:r>
              <a:rPr lang="en-US" sz="3600" dirty="0" smtClean="0">
                <a:solidFill>
                  <a:srgbClr val="FF0000"/>
                </a:solidFill>
              </a:rPr>
              <a:t>and</a:t>
            </a:r>
            <a:r>
              <a:rPr lang="en-US" sz="3600" baseline="30000" dirty="0" smtClean="0">
                <a:solidFill>
                  <a:srgbClr val="FF0000"/>
                </a:solidFill>
              </a:rPr>
              <a:t> </a:t>
            </a:r>
            <a:r>
              <a:rPr lang="en-US" sz="3600" i="1" dirty="0" smtClean="0">
                <a:solidFill>
                  <a:srgbClr val="FF0000"/>
                </a:solidFill>
                <a:latin typeface="Symbol" pitchFamily="18" charset="2"/>
              </a:rPr>
              <a:t></a:t>
            </a:r>
            <a:r>
              <a:rPr lang="en-US" sz="3600" baseline="-25000" dirty="0" smtClean="0">
                <a:solidFill>
                  <a:srgbClr val="FF0000"/>
                </a:solidFill>
              </a:rPr>
              <a:t>2</a:t>
            </a:r>
            <a:r>
              <a:rPr lang="en-US" sz="3600" baseline="30000" dirty="0" smtClean="0">
                <a:solidFill>
                  <a:srgbClr val="FF0000"/>
                </a:solidFill>
              </a:rPr>
              <a:t>2</a:t>
            </a:r>
            <a:r>
              <a:rPr lang="en-US" sz="3600" dirty="0" smtClean="0">
                <a:solidFill>
                  <a:srgbClr val="FF0000"/>
                </a:solidFill>
              </a:rPr>
              <a:t> are unknown and </a:t>
            </a:r>
            <a:r>
              <a:rPr lang="en-US" sz="3600" i="1" dirty="0" smtClean="0">
                <a:solidFill>
                  <a:srgbClr val="FF0000"/>
                </a:solidFill>
                <a:latin typeface="Symbol" pitchFamily="18" charset="2"/>
              </a:rPr>
              <a:t></a:t>
            </a:r>
            <a:r>
              <a:rPr lang="en-US" sz="3600" baseline="-25000" dirty="0" smtClean="0">
                <a:solidFill>
                  <a:srgbClr val="FF0000"/>
                </a:solidFill>
              </a:rPr>
              <a:t>1</a:t>
            </a:r>
            <a:r>
              <a:rPr lang="en-US" sz="3600" baseline="30000" dirty="0" smtClean="0">
                <a:solidFill>
                  <a:srgbClr val="FF0000"/>
                </a:solidFill>
              </a:rPr>
              <a:t>2</a:t>
            </a:r>
            <a:r>
              <a:rPr lang="en-US" sz="3600" dirty="0" smtClean="0">
                <a:solidFill>
                  <a:srgbClr val="FF0000"/>
                </a:solidFill>
              </a:rPr>
              <a:t> = </a:t>
            </a:r>
            <a:r>
              <a:rPr lang="en-US" sz="3600" i="1" dirty="0" smtClean="0">
                <a:solidFill>
                  <a:srgbClr val="FF0000"/>
                </a:solidFill>
                <a:latin typeface="Symbol" pitchFamily="18" charset="2"/>
              </a:rPr>
              <a:t></a:t>
            </a:r>
            <a:r>
              <a:rPr lang="en-US" sz="3600" baseline="-25000" dirty="0" smtClean="0">
                <a:solidFill>
                  <a:srgbClr val="FF0000"/>
                </a:solidFill>
              </a:rPr>
              <a:t>2</a:t>
            </a:r>
            <a:r>
              <a:rPr lang="en-US" sz="3600" baseline="30000" dirty="0" smtClean="0">
                <a:solidFill>
                  <a:srgbClr val="FF0000"/>
                </a:solidFill>
              </a:rPr>
              <a:t>2</a:t>
            </a:r>
            <a:endParaRPr lang="en-US" sz="3600" dirty="0" smtClean="0"/>
          </a:p>
        </p:txBody>
      </p:sp>
    </p:spTree>
    <p:extLst>
      <p:ext uri="{BB962C8B-B14F-4D97-AF65-F5344CB8AC3E}">
        <p14:creationId xmlns:p14="http://schemas.microsoft.com/office/powerpoint/2010/main" val="116512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1435100"/>
            <a:ext cx="8218488" cy="4893647"/>
          </a:xfrm>
          <a:prstGeom prst="rect">
            <a:avLst/>
          </a:prstGeom>
          <a:noFill/>
          <a:ln w="12700" cap="sq">
            <a:noFill/>
            <a:miter lim="800000"/>
            <a:headEnd type="none" w="sm" len="sm"/>
            <a:tailEnd type="none" w="sm" len="sm"/>
          </a:ln>
        </p:spPr>
        <p:txBody>
          <a:bodyPr>
            <a:spAutoFit/>
          </a:bodyPr>
          <a:lstStyle/>
          <a:p>
            <a:pPr algn="just" eaLnBrk="0" hangingPunct="0">
              <a:defRPr/>
            </a:pPr>
            <a:r>
              <a:rPr lang="en-US" sz="2400" i="0" dirty="0">
                <a:latin typeface="Times New Roman" pitchFamily="18" charset="0"/>
                <a:cs typeface="Times New Roman" pitchFamily="18" charset="0"/>
              </a:rPr>
              <a:t>A coffee manufacturer is interested in estimating the difference in the average daily coffee consumption of regular-coffee drinkers and decaffeinated-coffee drinkers. Its researcher randomly selects 13 regular-coffee drinkers and asks how many cups of coffee per day they drink. He randomly locates 15 decaffeinated-coffee drinkers and asks how many cups of coffee per day they drink. The average for the regular-coffee drinkers is 4.35 cups, with a standard deviation of 1.20 cups. The average for the decaffeinated-coffee drinkers is 6.84 cups, with a standard deviation of 1.42 cups. The researcher assumes, for each population, that the daily consumption is normally distributed, and he constructs a 95% confidence interval to estimate the difference in the averages of the two populations.</a:t>
            </a:r>
          </a:p>
        </p:txBody>
      </p:sp>
      <p:sp>
        <p:nvSpPr>
          <p:cNvPr id="3" name="Title 3"/>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nvGraphicFramePr>
        <p:xfrm>
          <a:off x="1841500" y="1803400"/>
          <a:ext cx="5461000" cy="3249613"/>
        </p:xfrm>
        <a:graphic>
          <a:graphicData uri="http://schemas.openxmlformats.org/presentationml/2006/ole">
            <mc:AlternateContent xmlns:mc="http://schemas.openxmlformats.org/markup-compatibility/2006">
              <mc:Choice xmlns:v="urn:schemas-microsoft-com:vml" Requires="v">
                <p:oleObj spid="_x0000_s15402" name="Equation" r:id="rId3" imgW="1536480" imgH="914400" progId="Equation.3">
                  <p:embed/>
                </p:oleObj>
              </mc:Choice>
              <mc:Fallback>
                <p:oleObj name="Equation" r:id="rId3" imgW="153648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0" y="1803400"/>
                        <a:ext cx="5461000" cy="3249613"/>
                      </a:xfrm>
                      <a:prstGeom prst="rect">
                        <a:avLst/>
                      </a:prstGeom>
                      <a:noFill/>
                      <a:ln w="762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
        <p:nvSpPr>
          <p:cNvPr id="3"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extLst>
              <p:ext uri="{D42A27DB-BD31-4B8C-83A1-F6EECF244321}">
                <p14:modId xmlns:p14="http://schemas.microsoft.com/office/powerpoint/2010/main" val="1662543238"/>
              </p:ext>
            </p:extLst>
          </p:nvPr>
        </p:nvGraphicFramePr>
        <p:xfrm>
          <a:off x="1295400" y="1346200"/>
          <a:ext cx="6629400" cy="2622550"/>
        </p:xfrm>
        <a:graphic>
          <a:graphicData uri="http://schemas.openxmlformats.org/presentationml/2006/ole">
            <mc:AlternateContent xmlns:mc="http://schemas.openxmlformats.org/markup-compatibility/2006">
              <mc:Choice xmlns:v="urn:schemas-microsoft-com:vml" Requires="v">
                <p:oleObj spid="_x0000_s16423" name="Equation" r:id="rId3" imgW="3466800" imgH="1371600" progId="Equation.3">
                  <p:embed/>
                </p:oleObj>
              </mc:Choice>
              <mc:Fallback>
                <p:oleObj name="Equation" r:id="rId3" imgW="34668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46200"/>
                        <a:ext cx="6629400" cy="2622550"/>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 name="Text Box 6"/>
          <p:cNvSpPr txBox="1">
            <a:spLocks noChangeArrowheads="1"/>
          </p:cNvSpPr>
          <p:nvPr/>
        </p:nvSpPr>
        <p:spPr bwMode="auto">
          <a:xfrm>
            <a:off x="736600" y="4394200"/>
            <a:ext cx="7994650" cy="1108075"/>
          </a:xfrm>
          <a:prstGeom prst="rect">
            <a:avLst/>
          </a:prstGeom>
          <a:noFill/>
          <a:ln w="12700" cap="sq">
            <a:noFill/>
            <a:miter lim="800000"/>
            <a:headEnd type="none" w="sm" len="sm"/>
            <a:tailEnd type="none" w="sm" len="sm"/>
          </a:ln>
        </p:spPr>
        <p:txBody>
          <a:bodyPr>
            <a:spAutoFit/>
          </a:bodyPr>
          <a:lstStyle/>
          <a:p>
            <a:pPr eaLnBrk="0" hangingPunct="0">
              <a:defRPr/>
            </a:pPr>
            <a:r>
              <a:rPr lang="en-US" sz="2200" b="1" i="0" dirty="0">
                <a:latin typeface="+mj-lt"/>
                <a:cs typeface="+mn-cs"/>
              </a:rPr>
              <a:t>The researcher is 95% confident that the difference in population</a:t>
            </a:r>
          </a:p>
          <a:p>
            <a:pPr eaLnBrk="0" hangingPunct="0">
              <a:defRPr/>
            </a:pPr>
            <a:r>
              <a:rPr lang="en-US" sz="2200" b="1" i="0" dirty="0">
                <a:latin typeface="+mj-lt"/>
                <a:cs typeface="+mn-cs"/>
              </a:rPr>
              <a:t>average daily consumption of cups of coffee between regular- and </a:t>
            </a:r>
          </a:p>
          <a:p>
            <a:pPr eaLnBrk="0" hangingPunct="0">
              <a:defRPr/>
            </a:pPr>
            <a:r>
              <a:rPr lang="en-US" sz="2200" b="1" i="0" dirty="0">
                <a:latin typeface="+mj-lt"/>
                <a:cs typeface="+mn-cs"/>
              </a:rPr>
              <a:t>decaffeinated-coffee drinkers is between 1.46 cups and 3.52 cups.</a:t>
            </a:r>
          </a:p>
        </p:txBody>
      </p:sp>
      <p:sp>
        <p:nvSpPr>
          <p:cNvPr id="4" name="Title 6"/>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Problem</a:t>
            </a:r>
          </a:p>
        </p:txBody>
      </p:sp>
    </p:spTree>
    <p:extLst>
      <p:ext uri="{BB962C8B-B14F-4D97-AF65-F5344CB8AC3E}">
        <p14:creationId xmlns:p14="http://schemas.microsoft.com/office/powerpoint/2010/main" val="1165120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Statistical Inferences for Two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Related Populations</a:t>
            </a:r>
          </a:p>
        </p:txBody>
      </p:sp>
      <p:sp>
        <p:nvSpPr>
          <p:cNvPr id="3" name="Content Placeholder 3"/>
          <p:cNvSpPr txBox="1">
            <a:spLocks/>
          </p:cNvSpPr>
          <p:nvPr/>
        </p:nvSpPr>
        <p:spPr>
          <a:xfrm>
            <a:off x="533400" y="1600200"/>
            <a:ext cx="8382000" cy="1635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Dependent samples</a:t>
            </a:r>
          </a:p>
          <a:p>
            <a:pPr lvl="1"/>
            <a:r>
              <a:rPr lang="en-US" smtClean="0">
                <a:latin typeface="Times New Roman" pitchFamily="18" charset="0"/>
                <a:cs typeface="Times New Roman" pitchFamily="18" charset="0"/>
              </a:rPr>
              <a:t>Used in before and after studies</a:t>
            </a:r>
          </a:p>
          <a:p>
            <a:pPr lvl="1"/>
            <a:r>
              <a:rPr lang="en-US" smtClean="0">
                <a:latin typeface="Times New Roman" pitchFamily="18" charset="0"/>
                <a:cs typeface="Times New Roman" pitchFamily="18" charset="0"/>
              </a:rPr>
              <a:t>After measurement is not independent of the before measurement</a:t>
            </a:r>
          </a:p>
        </p:txBody>
      </p:sp>
    </p:spTree>
    <p:extLst>
      <p:ext uri="{BB962C8B-B14F-4D97-AF65-F5344CB8AC3E}">
        <p14:creationId xmlns:p14="http://schemas.microsoft.com/office/powerpoint/2010/main" val="116512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a:t>
            </a:r>
          </a:p>
        </p:txBody>
      </p:sp>
      <p:sp>
        <p:nvSpPr>
          <p:cNvPr id="3" name="Content Placeholder 5"/>
          <p:cNvSpPr txBox="1">
            <a:spLocks/>
          </p:cNvSpPr>
          <p:nvPr/>
        </p:nvSpPr>
        <p:spPr>
          <a:xfrm>
            <a:off x="381000" y="1412875"/>
            <a:ext cx="8382000" cy="2397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Researcher must determine if the two samples are related to each other</a:t>
            </a:r>
          </a:p>
          <a:p>
            <a:pPr lvl="1"/>
            <a:r>
              <a:rPr lang="en-US" smtClean="0">
                <a:latin typeface="Times New Roman" pitchFamily="18" charset="0"/>
                <a:cs typeface="Times New Roman" pitchFamily="18" charset="0"/>
              </a:rPr>
              <a:t>The technique for related samples is different from the technique used to analyze independent samples</a:t>
            </a:r>
          </a:p>
          <a:p>
            <a:r>
              <a:rPr lang="en-US" smtClean="0">
                <a:latin typeface="Times New Roman" pitchFamily="18" charset="0"/>
                <a:cs typeface="Times New Roman" pitchFamily="18" charset="0"/>
              </a:rPr>
              <a:t>Matched pairs test requires the two samples be the same size</a:t>
            </a:r>
          </a:p>
        </p:txBody>
      </p:sp>
    </p:spTree>
    <p:extLst>
      <p:ext uri="{BB962C8B-B14F-4D97-AF65-F5344CB8AC3E}">
        <p14:creationId xmlns:p14="http://schemas.microsoft.com/office/powerpoint/2010/main" val="116512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10000" y="2057400"/>
            <a:ext cx="4813300" cy="3886200"/>
            <a:chOff x="3810000" y="2743200"/>
            <a:chExt cx="4813300" cy="3886200"/>
          </a:xfrm>
        </p:grpSpPr>
        <p:sp>
          <p:nvSpPr>
            <p:cNvPr id="3" name="Rectangle 6"/>
            <p:cNvSpPr>
              <a:spLocks noChangeArrowheads="1"/>
            </p:cNvSpPr>
            <p:nvPr/>
          </p:nvSpPr>
          <p:spPr bwMode="auto">
            <a:xfrm>
              <a:off x="3810000" y="2743200"/>
              <a:ext cx="1593850" cy="523875"/>
            </a:xfrm>
            <a:prstGeom prst="rect">
              <a:avLst/>
            </a:prstGeom>
            <a:solidFill>
              <a:srgbClr val="00FF66"/>
            </a:solidFill>
            <a:ln w="12700">
              <a:solidFill>
                <a:srgbClr val="000000"/>
              </a:solidFill>
              <a:miter lim="800000"/>
              <a:headEnd/>
              <a:tailEnd/>
            </a:ln>
          </p:spPr>
          <p:txBody>
            <a:bodyPr lIns="90488" tIns="44450" rIns="90488" bIns="44450" anchor="ctr"/>
            <a:lstStyle/>
            <a:p>
              <a:pPr algn="ctr" eaLnBrk="0" hangingPunct="0">
                <a:spcBef>
                  <a:spcPct val="100000"/>
                </a:spcBef>
                <a:defRPr/>
              </a:pPr>
              <a:r>
                <a:rPr lang="en-US" b="1" i="0">
                  <a:solidFill>
                    <a:srgbClr val="000000"/>
                  </a:solidFill>
                  <a:latin typeface="Times New Roman" pitchFamily="18" charset="0"/>
                  <a:cs typeface="Times New Roman" pitchFamily="18" charset="0"/>
                </a:rPr>
                <a:t>Individual</a:t>
              </a:r>
            </a:p>
          </p:txBody>
        </p:sp>
        <p:sp>
          <p:nvSpPr>
            <p:cNvPr id="4" name="Rectangle 7"/>
            <p:cNvSpPr>
              <a:spLocks noChangeArrowheads="1"/>
            </p:cNvSpPr>
            <p:nvPr/>
          </p:nvSpPr>
          <p:spPr bwMode="auto">
            <a:xfrm>
              <a:off x="3810000" y="3279775"/>
              <a:ext cx="1593850" cy="3349625"/>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spcBef>
                  <a:spcPct val="100000"/>
                </a:spcBef>
              </a:pPr>
              <a:r>
                <a:rPr lang="en-US" sz="1400" b="1" i="0">
                  <a:solidFill>
                    <a:srgbClr val="000000"/>
                  </a:solidFill>
                  <a:latin typeface="Times New Roman" pitchFamily="18" charset="0"/>
                  <a:cs typeface="Times New Roman" pitchFamily="18" charset="0"/>
                </a:rPr>
                <a:t>1</a:t>
              </a:r>
            </a:p>
            <a:p>
              <a:pPr algn="ctr" eaLnBrk="0" hangingPunct="0">
                <a:spcBef>
                  <a:spcPct val="100000"/>
                </a:spcBef>
              </a:pPr>
              <a:r>
                <a:rPr lang="en-US" sz="1400" b="1" i="0">
                  <a:solidFill>
                    <a:srgbClr val="000000"/>
                  </a:solidFill>
                  <a:latin typeface="Times New Roman" pitchFamily="18" charset="0"/>
                  <a:cs typeface="Times New Roman" pitchFamily="18" charset="0"/>
                </a:rPr>
                <a:t>2</a:t>
              </a:r>
            </a:p>
            <a:p>
              <a:pPr algn="ctr" eaLnBrk="0" hangingPunct="0">
                <a:spcBef>
                  <a:spcPct val="100000"/>
                </a:spcBef>
              </a:pPr>
              <a:r>
                <a:rPr lang="en-US" sz="1400" b="1" i="0">
                  <a:solidFill>
                    <a:srgbClr val="000000"/>
                  </a:solidFill>
                  <a:latin typeface="Times New Roman" pitchFamily="18" charset="0"/>
                  <a:cs typeface="Times New Roman" pitchFamily="18" charset="0"/>
                </a:rPr>
                <a:t>3</a:t>
              </a:r>
            </a:p>
            <a:p>
              <a:pPr algn="ctr" eaLnBrk="0" hangingPunct="0">
                <a:spcBef>
                  <a:spcPct val="100000"/>
                </a:spcBef>
              </a:pPr>
              <a:r>
                <a:rPr lang="en-US" sz="1400" b="1" i="0">
                  <a:solidFill>
                    <a:srgbClr val="000000"/>
                  </a:solidFill>
                  <a:latin typeface="Times New Roman" pitchFamily="18" charset="0"/>
                  <a:cs typeface="Times New Roman" pitchFamily="18" charset="0"/>
                </a:rPr>
                <a:t>4</a:t>
              </a:r>
            </a:p>
            <a:p>
              <a:pPr algn="ctr" eaLnBrk="0" hangingPunct="0">
                <a:spcBef>
                  <a:spcPct val="100000"/>
                </a:spcBef>
              </a:pPr>
              <a:r>
                <a:rPr lang="en-US" sz="1400" b="1" i="0">
                  <a:solidFill>
                    <a:srgbClr val="000000"/>
                  </a:solidFill>
                  <a:latin typeface="Times New Roman" pitchFamily="18" charset="0"/>
                  <a:cs typeface="Times New Roman" pitchFamily="18" charset="0"/>
                </a:rPr>
                <a:t>5</a:t>
              </a:r>
            </a:p>
            <a:p>
              <a:pPr algn="ctr" eaLnBrk="0" hangingPunct="0">
                <a:spcBef>
                  <a:spcPct val="100000"/>
                </a:spcBef>
              </a:pPr>
              <a:r>
                <a:rPr lang="en-US" sz="1400" b="1" i="0">
                  <a:solidFill>
                    <a:srgbClr val="000000"/>
                  </a:solidFill>
                  <a:latin typeface="Times New Roman" pitchFamily="18" charset="0"/>
                  <a:cs typeface="Times New Roman" pitchFamily="18" charset="0"/>
                </a:rPr>
                <a:t>6</a:t>
              </a:r>
            </a:p>
            <a:p>
              <a:pPr algn="ctr" eaLnBrk="0" hangingPunct="0">
                <a:spcBef>
                  <a:spcPct val="100000"/>
                </a:spcBef>
              </a:pPr>
              <a:r>
                <a:rPr lang="en-US" sz="1400" b="1" i="0">
                  <a:solidFill>
                    <a:srgbClr val="000000"/>
                  </a:solidFill>
                  <a:latin typeface="Times New Roman" pitchFamily="18" charset="0"/>
                  <a:cs typeface="Times New Roman" pitchFamily="18" charset="0"/>
                </a:rPr>
                <a:t>7</a:t>
              </a:r>
            </a:p>
          </p:txBody>
        </p:sp>
        <p:sp>
          <p:nvSpPr>
            <p:cNvPr id="5" name="Rectangle 8"/>
            <p:cNvSpPr>
              <a:spLocks noChangeArrowheads="1"/>
            </p:cNvSpPr>
            <p:nvPr/>
          </p:nvSpPr>
          <p:spPr bwMode="auto">
            <a:xfrm>
              <a:off x="5419725" y="2743200"/>
              <a:ext cx="1593850" cy="523875"/>
            </a:xfrm>
            <a:prstGeom prst="rect">
              <a:avLst/>
            </a:prstGeom>
            <a:solidFill>
              <a:srgbClr val="00FF66"/>
            </a:solidFill>
            <a:ln w="12700">
              <a:solidFill>
                <a:srgbClr val="000000"/>
              </a:solidFill>
              <a:miter lim="800000"/>
              <a:headEnd/>
              <a:tailEnd/>
            </a:ln>
          </p:spPr>
          <p:txBody>
            <a:bodyPr lIns="90488" tIns="44450" rIns="90488" bIns="44450" anchor="ctr"/>
            <a:lstStyle/>
            <a:p>
              <a:pPr algn="ctr" eaLnBrk="0" hangingPunct="0">
                <a:spcBef>
                  <a:spcPct val="100000"/>
                </a:spcBef>
                <a:defRPr/>
              </a:pPr>
              <a:r>
                <a:rPr lang="en-US" b="1" i="0">
                  <a:solidFill>
                    <a:srgbClr val="000000"/>
                  </a:solidFill>
                  <a:latin typeface="Times New Roman" pitchFamily="18" charset="0"/>
                  <a:cs typeface="Times New Roman" pitchFamily="18" charset="0"/>
                </a:rPr>
                <a:t>Before</a:t>
              </a:r>
            </a:p>
          </p:txBody>
        </p:sp>
        <p:sp>
          <p:nvSpPr>
            <p:cNvPr id="6" name="Rectangle 9"/>
            <p:cNvSpPr>
              <a:spLocks noChangeArrowheads="1"/>
            </p:cNvSpPr>
            <p:nvPr/>
          </p:nvSpPr>
          <p:spPr bwMode="auto">
            <a:xfrm>
              <a:off x="5419725" y="3279775"/>
              <a:ext cx="1593850" cy="3349625"/>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spcBef>
                  <a:spcPct val="100000"/>
                </a:spcBef>
                <a:defRPr/>
              </a:pPr>
              <a:r>
                <a:rPr lang="en-US" sz="1400" b="1" i="0" dirty="0">
                  <a:solidFill>
                    <a:srgbClr val="000000"/>
                  </a:solidFill>
                  <a:latin typeface="Times New Roman" pitchFamily="18" charset="0"/>
                  <a:cs typeface="Times New Roman" pitchFamily="18" charset="0"/>
                </a:rPr>
                <a:t>32</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11</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21</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17</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30</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38</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14</a:t>
              </a:r>
            </a:p>
          </p:txBody>
        </p:sp>
        <p:sp>
          <p:nvSpPr>
            <p:cNvPr id="7" name="Rectangle 10"/>
            <p:cNvSpPr>
              <a:spLocks noChangeArrowheads="1"/>
            </p:cNvSpPr>
            <p:nvPr/>
          </p:nvSpPr>
          <p:spPr bwMode="auto">
            <a:xfrm>
              <a:off x="7029450" y="2743200"/>
              <a:ext cx="1593850" cy="523875"/>
            </a:xfrm>
            <a:prstGeom prst="rect">
              <a:avLst/>
            </a:prstGeom>
            <a:solidFill>
              <a:srgbClr val="00FF66"/>
            </a:solidFill>
            <a:ln w="12700">
              <a:solidFill>
                <a:srgbClr val="000000"/>
              </a:solidFill>
              <a:miter lim="800000"/>
              <a:headEnd/>
              <a:tailEnd/>
            </a:ln>
          </p:spPr>
          <p:txBody>
            <a:bodyPr lIns="90488" tIns="44450" rIns="90488" bIns="44450" anchor="ctr"/>
            <a:lstStyle/>
            <a:p>
              <a:pPr algn="ctr" eaLnBrk="0" hangingPunct="0">
                <a:spcBef>
                  <a:spcPct val="100000"/>
                </a:spcBef>
                <a:defRPr/>
              </a:pPr>
              <a:r>
                <a:rPr lang="en-US" b="1" i="0">
                  <a:solidFill>
                    <a:srgbClr val="000000"/>
                  </a:solidFill>
                  <a:latin typeface="Times New Roman" pitchFamily="18" charset="0"/>
                  <a:cs typeface="Times New Roman" pitchFamily="18" charset="0"/>
                </a:rPr>
                <a:t>After</a:t>
              </a:r>
            </a:p>
          </p:txBody>
        </p:sp>
        <p:sp>
          <p:nvSpPr>
            <p:cNvPr id="8" name="Rectangle 11"/>
            <p:cNvSpPr>
              <a:spLocks noChangeArrowheads="1"/>
            </p:cNvSpPr>
            <p:nvPr/>
          </p:nvSpPr>
          <p:spPr bwMode="auto">
            <a:xfrm>
              <a:off x="7029450" y="3279775"/>
              <a:ext cx="1593850" cy="3349625"/>
            </a:xfrm>
            <a:prstGeom prst="rect">
              <a:avLst/>
            </a:prstGeom>
            <a:solidFill>
              <a:srgbClr val="FFFFFF"/>
            </a:solidFill>
            <a:ln w="12700">
              <a:solidFill>
                <a:srgbClr val="000000"/>
              </a:solidFill>
              <a:miter lim="800000"/>
              <a:headEnd/>
              <a:tailEnd/>
            </a:ln>
          </p:spPr>
          <p:txBody>
            <a:bodyPr lIns="182562" tIns="182562" rIns="182562" bIns="182562"/>
            <a:lstStyle/>
            <a:p>
              <a:pPr algn="ctr" eaLnBrk="0" hangingPunct="0">
                <a:spcBef>
                  <a:spcPct val="100000"/>
                </a:spcBef>
                <a:defRPr/>
              </a:pPr>
              <a:r>
                <a:rPr lang="en-US" sz="1400" b="1" i="0" dirty="0">
                  <a:solidFill>
                    <a:srgbClr val="000000"/>
                  </a:solidFill>
                  <a:latin typeface="Times New Roman" pitchFamily="18" charset="0"/>
                  <a:cs typeface="Times New Roman" pitchFamily="18" charset="0"/>
                </a:rPr>
                <a:t>39</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15</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35</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13</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41</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39</a:t>
              </a:r>
            </a:p>
            <a:p>
              <a:pPr algn="ctr" eaLnBrk="0" hangingPunct="0">
                <a:spcBef>
                  <a:spcPct val="100000"/>
                </a:spcBef>
                <a:defRPr/>
              </a:pPr>
              <a:r>
                <a:rPr lang="en-US" sz="1400" b="1" i="0" dirty="0">
                  <a:solidFill>
                    <a:srgbClr val="000000"/>
                  </a:solidFill>
                  <a:latin typeface="Times New Roman" pitchFamily="18" charset="0"/>
                  <a:cs typeface="Times New Roman" pitchFamily="18" charset="0"/>
                </a:rPr>
                <a:t>22</a:t>
              </a:r>
            </a:p>
          </p:txBody>
        </p:sp>
      </p:grpSp>
      <p:sp>
        <p:nvSpPr>
          <p:cNvPr id="9" name="Title 11"/>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Dependent Samples</a:t>
            </a:r>
          </a:p>
        </p:txBody>
      </p:sp>
      <p:sp>
        <p:nvSpPr>
          <p:cNvPr id="10" name="Content Placeholder 12"/>
          <p:cNvSpPr txBox="1">
            <a:spLocks/>
          </p:cNvSpPr>
          <p:nvPr/>
        </p:nvSpPr>
        <p:spPr>
          <a:xfrm>
            <a:off x="381000" y="1412875"/>
            <a:ext cx="8382000" cy="1787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latin typeface="Times New Roman" pitchFamily="18" charset="0"/>
                <a:cs typeface="Times New Roman" pitchFamily="18" charset="0"/>
              </a:rPr>
              <a:t>Before and after measurements on the same individual</a:t>
            </a:r>
          </a:p>
          <a:p>
            <a:r>
              <a:rPr lang="en-US" sz="2800" smtClean="0">
                <a:latin typeface="Times New Roman" pitchFamily="18" charset="0"/>
                <a:cs typeface="Times New Roman" pitchFamily="18" charset="0"/>
              </a:rPr>
              <a:t>Studies of twins</a:t>
            </a:r>
          </a:p>
          <a:p>
            <a:r>
              <a:rPr lang="en-US" sz="2800" smtClean="0">
                <a:latin typeface="Times New Roman" pitchFamily="18" charset="0"/>
                <a:cs typeface="Times New Roman" pitchFamily="18" charset="0"/>
              </a:rPr>
              <a:t>Studies of spouses</a:t>
            </a:r>
          </a:p>
        </p:txBody>
      </p:sp>
    </p:spTree>
    <p:extLst>
      <p:ext uri="{BB962C8B-B14F-4D97-AF65-F5344CB8AC3E}">
        <p14:creationId xmlns:p14="http://schemas.microsoft.com/office/powerpoint/2010/main" val="1165120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a:t>
            </a:r>
          </a:p>
        </p:txBody>
      </p:sp>
      <p:sp>
        <p:nvSpPr>
          <p:cNvPr id="3" name="Content Placeholder 7"/>
          <p:cNvSpPr txBox="1">
            <a:spLocks/>
          </p:cNvSpPr>
          <p:nvPr/>
        </p:nvSpPr>
        <p:spPr>
          <a:xfrm>
            <a:off x="381000" y="1412875"/>
            <a:ext cx="8382000" cy="2016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The following </a:t>
            </a:r>
            <a:r>
              <a:rPr lang="en-US" i="1" dirty="0" smtClean="0">
                <a:latin typeface="Times New Roman" pitchFamily="18" charset="0"/>
                <a:cs typeface="Times New Roman" pitchFamily="18" charset="0"/>
              </a:rPr>
              <a:t>t </a:t>
            </a:r>
            <a:r>
              <a:rPr lang="en-US" dirty="0" smtClean="0">
                <a:latin typeface="Times New Roman" pitchFamily="18" charset="0"/>
                <a:cs typeface="Times New Roman" pitchFamily="18" charset="0"/>
              </a:rPr>
              <a:t>test for dependent measures uses the sample difference, </a:t>
            </a:r>
            <a:r>
              <a:rPr lang="en-US" i="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between individual matched samples as the basic measurement of analysis</a:t>
            </a:r>
          </a:p>
          <a:p>
            <a:pPr lvl="1"/>
            <a:r>
              <a:rPr lang="en-US" dirty="0" smtClean="0">
                <a:latin typeface="Times New Roman" pitchFamily="18" charset="0"/>
                <a:cs typeface="Times New Roman" pitchFamily="18" charset="0"/>
              </a:rPr>
              <a:t>An analysis of </a:t>
            </a:r>
            <a:r>
              <a:rPr lang="en-US" i="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converts the problem from a two sample problem to a single sample of differences</a:t>
            </a:r>
          </a:p>
        </p:txBody>
      </p:sp>
    </p:spTree>
    <p:extLst>
      <p:ext uri="{BB962C8B-B14F-4D97-AF65-F5344CB8AC3E}">
        <p14:creationId xmlns:p14="http://schemas.microsoft.com/office/powerpoint/2010/main" val="1165120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693738" y="1385888"/>
          <a:ext cx="5249862" cy="3871912"/>
        </p:xfrm>
        <a:graphic>
          <a:graphicData uri="http://schemas.openxmlformats.org/presentationml/2006/ole">
            <mc:AlternateContent xmlns:mc="http://schemas.openxmlformats.org/markup-compatibility/2006">
              <mc:Choice xmlns:v="urn:schemas-microsoft-com:vml" Requires="v">
                <p:oleObj spid="_x0000_s17472" name="Equation" r:id="rId3" imgW="2730240" imgH="2019240" progId="Equation.3">
                  <p:embed/>
                </p:oleObj>
              </mc:Choice>
              <mc:Fallback>
                <p:oleObj name="Equation" r:id="rId3" imgW="2730240" imgH="2019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1385888"/>
                        <a:ext cx="5249862" cy="3871912"/>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6156325" y="1458913"/>
          <a:ext cx="2581275" cy="2332037"/>
        </p:xfrm>
        <a:graphic>
          <a:graphicData uri="http://schemas.openxmlformats.org/presentationml/2006/ole">
            <mc:AlternateContent xmlns:mc="http://schemas.openxmlformats.org/markup-compatibility/2006">
              <mc:Choice xmlns:v="urn:schemas-microsoft-com:vml" Requires="v">
                <p:oleObj spid="_x0000_s17473" name="Equation" r:id="rId5" imgW="1320480" imgH="1549080" progId="Equation.3">
                  <p:embed/>
                </p:oleObj>
              </mc:Choice>
              <mc:Fallback>
                <p:oleObj name="Equation" r:id="rId5" imgW="1320480" imgH="15490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458913"/>
                        <a:ext cx="2581275" cy="233203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4" name="Title 6"/>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Formulas for Dependent Samples</a:t>
            </a:r>
          </a:p>
        </p:txBody>
      </p:sp>
    </p:spTree>
    <p:extLst>
      <p:ext uri="{BB962C8B-B14F-4D97-AF65-F5344CB8AC3E}">
        <p14:creationId xmlns:p14="http://schemas.microsoft.com/office/powerpoint/2010/main" val="11651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2632075"/>
            <a:ext cx="8534400" cy="2778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rgbClr val="000040"/>
                </a:solidFill>
                <a:latin typeface="Times New Roman" pitchFamily="18" charset="0"/>
                <a:cs typeface="Times New Roman" pitchFamily="18" charset="0"/>
              </a:rPr>
              <a:t>Calculating two sample means and using the difference in the two sample means is used to</a:t>
            </a:r>
            <a:br>
              <a:rPr lang="en-US" sz="2400" dirty="0" smtClean="0">
                <a:solidFill>
                  <a:srgbClr val="000040"/>
                </a:solidFill>
                <a:latin typeface="Times New Roman" pitchFamily="18" charset="0"/>
                <a:cs typeface="Times New Roman" pitchFamily="18" charset="0"/>
              </a:rPr>
            </a:br>
            <a:r>
              <a:rPr lang="en-US" sz="2400" dirty="0" smtClean="0">
                <a:solidFill>
                  <a:srgbClr val="000040"/>
                </a:solidFill>
                <a:latin typeface="Times New Roman" pitchFamily="18" charset="0"/>
                <a:cs typeface="Times New Roman" pitchFamily="18" charset="0"/>
              </a:rPr>
              <a:t>test the difference in the population</a:t>
            </a:r>
          </a:p>
          <a:p>
            <a:r>
              <a:rPr lang="en-US" sz="2400" dirty="0" smtClean="0">
                <a:solidFill>
                  <a:srgbClr val="000040"/>
                </a:solidFill>
                <a:latin typeface="Times New Roman" pitchFamily="18" charset="0"/>
                <a:cs typeface="Times New Roman" pitchFamily="18" charset="0"/>
              </a:rPr>
              <a:t>The central limit theorem states that the difference</a:t>
            </a:r>
            <a:br>
              <a:rPr lang="en-US" sz="2400" dirty="0" smtClean="0">
                <a:solidFill>
                  <a:srgbClr val="000040"/>
                </a:solidFill>
                <a:latin typeface="Times New Roman" pitchFamily="18" charset="0"/>
                <a:cs typeface="Times New Roman" pitchFamily="18" charset="0"/>
              </a:rPr>
            </a:br>
            <a:r>
              <a:rPr lang="en-US" sz="2400" dirty="0" smtClean="0">
                <a:solidFill>
                  <a:srgbClr val="000040"/>
                </a:solidFill>
                <a:latin typeface="Times New Roman" pitchFamily="18" charset="0"/>
                <a:cs typeface="Times New Roman" pitchFamily="18" charset="0"/>
              </a:rPr>
              <a:t>in two sample means is normally distributed for large sample sizes ((both n</a:t>
            </a:r>
            <a:r>
              <a:rPr lang="en-US" sz="2400" baseline="-25000" dirty="0" smtClean="0">
                <a:solidFill>
                  <a:srgbClr val="000040"/>
                </a:solidFill>
                <a:latin typeface="Times New Roman" pitchFamily="18" charset="0"/>
                <a:cs typeface="Times New Roman" pitchFamily="18" charset="0"/>
              </a:rPr>
              <a:t>1</a:t>
            </a:r>
            <a:r>
              <a:rPr lang="en-US" sz="2400" dirty="0" smtClean="0">
                <a:solidFill>
                  <a:srgbClr val="000040"/>
                </a:solidFill>
                <a:latin typeface="Times New Roman" pitchFamily="18" charset="0"/>
                <a:cs typeface="Times New Roman" pitchFamily="18" charset="0"/>
              </a:rPr>
              <a:t> and n</a:t>
            </a:r>
            <a:r>
              <a:rPr lang="en-US" sz="2400" baseline="-25000" dirty="0" smtClean="0">
                <a:solidFill>
                  <a:srgbClr val="000040"/>
                </a:solidFill>
                <a:latin typeface="Times New Roman" pitchFamily="18" charset="0"/>
                <a:cs typeface="Times New Roman" pitchFamily="18" charset="0"/>
              </a:rPr>
              <a:t>2</a:t>
            </a:r>
            <a:r>
              <a:rPr lang="en-US" sz="2400" dirty="0" smtClean="0">
                <a:solidFill>
                  <a:srgbClr val="000040"/>
                </a:solidFill>
                <a:latin typeface="Times New Roman" pitchFamily="18" charset="0"/>
                <a:cs typeface="Times New Roman" pitchFamily="18" charset="0"/>
              </a:rPr>
              <a:t>) &gt; 30) regardless of the shape of the population</a:t>
            </a:r>
            <a:endParaRPr lang="en-US" sz="2400" dirty="0" smtClean="0">
              <a:latin typeface="Times New Roman" pitchFamily="18" charset="0"/>
              <a:cs typeface="Times New Roman" pitchFamily="18" charset="0"/>
            </a:endParaRPr>
          </a:p>
        </p:txBody>
      </p:sp>
      <p:sp>
        <p:nvSpPr>
          <p:cNvPr id="3" name="Title 3"/>
          <p:cNvSpPr txBox="1">
            <a:spLocks/>
          </p:cNvSpPr>
          <p:nvPr/>
        </p:nvSpPr>
        <p:spPr>
          <a:xfrm>
            <a:off x="193675" y="230188"/>
            <a:ext cx="8756650" cy="1495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Hypothesis Testing; Confidence Intervals - Difference in Means using z Statistic (Population Variances Known)</a:t>
            </a:r>
          </a:p>
        </p:txBody>
      </p:sp>
    </p:spTree>
    <p:extLst>
      <p:ext uri="{BB962C8B-B14F-4D97-AF65-F5344CB8AC3E}">
        <p14:creationId xmlns:p14="http://schemas.microsoft.com/office/powerpoint/2010/main" val="1165120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Times New Roman" pitchFamily="18" charset="0"/>
                <a:cs typeface="Times New Roman" pitchFamily="18" charset="0"/>
              </a:rPr>
              <a:t>Hypothesis Testing</a:t>
            </a:r>
          </a:p>
        </p:txBody>
      </p:sp>
      <p:sp>
        <p:nvSpPr>
          <p:cNvPr id="3" name="Content Placeholder 6"/>
          <p:cNvSpPr txBox="1">
            <a:spLocks/>
          </p:cNvSpPr>
          <p:nvPr/>
        </p:nvSpPr>
        <p:spPr>
          <a:xfrm>
            <a:off x="381000" y="1412875"/>
            <a:ext cx="8382000" cy="1558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Analysis of data by this method involves calculating a </a:t>
            </a:r>
            <a:r>
              <a:rPr lang="en-US" i="1" smtClean="0">
                <a:solidFill>
                  <a:srgbClr val="000040"/>
                </a:solidFill>
                <a:latin typeface="Times New Roman" pitchFamily="18" charset="0"/>
                <a:cs typeface="Times New Roman" pitchFamily="18" charset="0"/>
              </a:rPr>
              <a:t>t</a:t>
            </a:r>
            <a:r>
              <a:rPr lang="en-US" smtClean="0">
                <a:solidFill>
                  <a:srgbClr val="000040"/>
                </a:solidFill>
                <a:latin typeface="Times New Roman" pitchFamily="18" charset="0"/>
                <a:cs typeface="Times New Roman" pitchFamily="18" charset="0"/>
              </a:rPr>
              <a:t> value with a critical value obtained from the table</a:t>
            </a:r>
          </a:p>
          <a:p>
            <a:pPr lvl="1"/>
            <a:r>
              <a:rPr lang="en-US" i="1" smtClean="0">
                <a:solidFill>
                  <a:srgbClr val="000040"/>
                </a:solidFill>
                <a:latin typeface="Times New Roman" pitchFamily="18" charset="0"/>
                <a:cs typeface="Times New Roman" pitchFamily="18" charset="0"/>
              </a:rPr>
              <a:t>n</a:t>
            </a:r>
            <a:r>
              <a:rPr lang="en-US" smtClean="0">
                <a:solidFill>
                  <a:srgbClr val="000040"/>
                </a:solidFill>
                <a:latin typeface="Times New Roman" pitchFamily="18" charset="0"/>
                <a:cs typeface="Times New Roman" pitchFamily="18" charset="0"/>
              </a:rPr>
              <a:t> in the degrees of freedom (</a:t>
            </a:r>
            <a:r>
              <a:rPr lang="en-US" i="1" smtClean="0">
                <a:solidFill>
                  <a:srgbClr val="000040"/>
                </a:solidFill>
                <a:latin typeface="Times New Roman" pitchFamily="18" charset="0"/>
                <a:cs typeface="Times New Roman" pitchFamily="18" charset="0"/>
              </a:rPr>
              <a:t>n</a:t>
            </a:r>
            <a:r>
              <a:rPr lang="en-US" smtClean="0">
                <a:solidFill>
                  <a:srgbClr val="000040"/>
                </a:solidFill>
                <a:latin typeface="Times New Roman" pitchFamily="18" charset="0"/>
                <a:cs typeface="Times New Roman" pitchFamily="18" charset="0"/>
              </a:rPr>
              <a:t> – 1) is the number of matched pairs of scores</a:t>
            </a: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165120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60400" y="2099370"/>
            <a:ext cx="8026400" cy="3539430"/>
          </a:xfrm>
          <a:prstGeom prst="rect">
            <a:avLst/>
          </a:prstGeom>
          <a:noFill/>
          <a:ln w="12700" cap="sq">
            <a:noFill/>
            <a:miter lim="800000"/>
            <a:headEnd type="none" w="sm" len="sm"/>
            <a:tailEnd type="none" w="sm" len="sm"/>
          </a:ln>
        </p:spPr>
        <p:txBody>
          <a:bodyPr>
            <a:spAutoFit/>
          </a:bodyPr>
          <a:lstStyle/>
          <a:p>
            <a:pPr algn="just" eaLnBrk="0" hangingPunct="0">
              <a:defRPr/>
            </a:pPr>
            <a:r>
              <a:rPr lang="en-US" sz="2800" i="0" dirty="0">
                <a:latin typeface="Times New Roman" pitchFamily="18" charset="0"/>
                <a:cs typeface="Times New Roman" pitchFamily="18" charset="0"/>
              </a:rPr>
              <a:t>Suppose a stock market investor is interested in determining whether there is a significant difference in the P/E (price to earnings) ratio for companies from one year to the next. In an effort to study this question, the investor  randomly samples nine companies from the </a:t>
            </a:r>
            <a:r>
              <a:rPr lang="en-US" sz="2800" dirty="0">
                <a:latin typeface="Times New Roman" pitchFamily="18" charset="0"/>
                <a:cs typeface="Times New Roman" pitchFamily="18" charset="0"/>
              </a:rPr>
              <a:t>Handbook of  Common Stocks </a:t>
            </a:r>
            <a:r>
              <a:rPr lang="en-US" sz="2800" i="0" dirty="0">
                <a:latin typeface="Times New Roman" pitchFamily="18" charset="0"/>
                <a:cs typeface="Times New Roman" pitchFamily="18" charset="0"/>
              </a:rPr>
              <a:t>and records the P/E ratios for each of these companies at the end of year 1 and at the end of year 2.</a:t>
            </a:r>
          </a:p>
        </p:txBody>
      </p:sp>
      <p:sp>
        <p:nvSpPr>
          <p:cNvPr id="3" name="Title 3"/>
          <p:cNvSpPr txBox="1">
            <a:spLocks/>
          </p:cNvSpPr>
          <p:nvPr/>
        </p:nvSpPr>
        <p:spPr>
          <a:xfrm>
            <a:off x="381000" y="460375"/>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P/E Ratios for Nine Randomly</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Selected Companies</a:t>
            </a:r>
          </a:p>
        </p:txBody>
      </p:sp>
    </p:spTree>
    <p:extLst>
      <p:ext uri="{BB962C8B-B14F-4D97-AF65-F5344CB8AC3E}">
        <p14:creationId xmlns:p14="http://schemas.microsoft.com/office/powerpoint/2010/main" val="1165120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P/E Ratios for Nine Randomly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Selected Companies</a:t>
            </a:r>
          </a:p>
        </p:txBody>
      </p:sp>
      <p:graphicFrame>
        <p:nvGraphicFramePr>
          <p:cNvPr id="3" name="Group 54"/>
          <p:cNvGraphicFramePr>
            <a:graphicFrameLocks noGrp="1"/>
          </p:cNvGraphicFramePr>
          <p:nvPr>
            <p:extLst>
              <p:ext uri="{D42A27DB-BD31-4B8C-83A1-F6EECF244321}">
                <p14:modId xmlns:p14="http://schemas.microsoft.com/office/powerpoint/2010/main" val="1479603631"/>
              </p:ext>
            </p:extLst>
          </p:nvPr>
        </p:nvGraphicFramePr>
        <p:xfrm>
          <a:off x="2349500" y="1739900"/>
          <a:ext cx="4445000" cy="4121150"/>
        </p:xfrm>
        <a:graphic>
          <a:graphicData uri="http://schemas.openxmlformats.org/drawingml/2006/table">
            <a:tbl>
              <a:tblPr/>
              <a:tblGrid>
                <a:gridCol w="1163638"/>
                <a:gridCol w="1639887"/>
                <a:gridCol w="1641475"/>
              </a:tblGrid>
              <a:tr h="8064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Company</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Year 1</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 P/E Ratio</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Year 2</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P/E Ratio</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8.9</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12.7</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38.1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45.4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43.0</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pitchFamily="18" charset="0"/>
                        </a:rPr>
                        <a:t>10.0</a:t>
                      </a:r>
                      <a:endParaRPr kumimoji="0" lang="en-US" sz="1600" b="0"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4</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34.0</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27.2</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5</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34.5</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22.8</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6</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15.2</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24.1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7</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20.3</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32.3</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8</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19.9</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40.1</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683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9</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61.9</a:t>
                      </a:r>
                      <a:endParaRPr kumimoji="0" lang="en-US" sz="16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pitchFamily="18" charset="0"/>
                        </a:rPr>
                        <a:t>106.5</a:t>
                      </a:r>
                      <a:endParaRPr kumimoji="0" lang="en-US" sz="1600" b="0"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165120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254000" y="1747838"/>
          <a:ext cx="2025650" cy="1220787"/>
        </p:xfrm>
        <a:graphic>
          <a:graphicData uri="http://schemas.openxmlformats.org/presentationml/2006/ole">
            <mc:AlternateContent xmlns:mc="http://schemas.openxmlformats.org/markup-compatibility/2006">
              <mc:Choice xmlns:v="urn:schemas-microsoft-com:vml" Requires="v">
                <p:oleObj spid="_x0000_s18623" name="Equation" r:id="rId3" imgW="647640" imgH="406080" progId="Equation.3">
                  <p:embed/>
                </p:oleObj>
              </mc:Choice>
              <mc:Fallback>
                <p:oleObj name="Equation" r:id="rId3" imgW="647640" imgH="4060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747838"/>
                        <a:ext cx="2025650" cy="1220787"/>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254000" y="4846638"/>
          <a:ext cx="4178300" cy="825500"/>
        </p:xfrm>
        <a:graphic>
          <a:graphicData uri="http://schemas.openxmlformats.org/presentationml/2006/ole">
            <mc:AlternateContent xmlns:mc="http://schemas.openxmlformats.org/markup-compatibility/2006">
              <mc:Choice xmlns:v="urn:schemas-microsoft-com:vml" Requires="v">
                <p:oleObj spid="_x0000_s18624" name="Equation" r:id="rId5" imgW="2323800" imgH="431640" progId="Equation.3">
                  <p:embed/>
                </p:oleObj>
              </mc:Choice>
              <mc:Fallback>
                <p:oleObj name="Equation" r:id="rId5" imgW="232380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4846638"/>
                        <a:ext cx="4178300" cy="8255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254000" y="3217863"/>
          <a:ext cx="2212975" cy="1393825"/>
        </p:xfrm>
        <a:graphic>
          <a:graphicData uri="http://schemas.openxmlformats.org/presentationml/2006/ole">
            <mc:AlternateContent xmlns:mc="http://schemas.openxmlformats.org/markup-compatibility/2006">
              <mc:Choice xmlns:v="urn:schemas-microsoft-com:vml" Requires="v">
                <p:oleObj spid="_x0000_s18625" name="Equation" r:id="rId7" imgW="1231560" imgH="685800" progId="Equation.3">
                  <p:embed/>
                </p:oleObj>
              </mc:Choice>
              <mc:Fallback>
                <p:oleObj name="Equation" r:id="rId7" imgW="1231560" imgH="685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000" y="3217863"/>
                        <a:ext cx="2212975" cy="13938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34"/>
          <p:cNvGrpSpPr>
            <a:grpSpLocks/>
          </p:cNvGrpSpPr>
          <p:nvPr/>
        </p:nvGrpSpPr>
        <p:grpSpPr bwMode="auto">
          <a:xfrm>
            <a:off x="4584700" y="1930400"/>
            <a:ext cx="4381500" cy="3733800"/>
            <a:chOff x="2880" y="1122"/>
            <a:chExt cx="2760" cy="2352"/>
          </a:xfrm>
        </p:grpSpPr>
        <p:sp>
          <p:nvSpPr>
            <p:cNvPr id="6" name="Rectangle 8"/>
            <p:cNvSpPr>
              <a:spLocks noChangeArrowheads="1"/>
            </p:cNvSpPr>
            <p:nvPr/>
          </p:nvSpPr>
          <p:spPr bwMode="auto">
            <a:xfrm>
              <a:off x="2880" y="1122"/>
              <a:ext cx="2760" cy="2352"/>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7" name="Line 9"/>
            <p:cNvSpPr>
              <a:spLocks noChangeShapeType="1"/>
            </p:cNvSpPr>
            <p:nvPr/>
          </p:nvSpPr>
          <p:spPr bwMode="auto">
            <a:xfrm flipV="1">
              <a:off x="2984" y="2898"/>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
            <p:cNvSpPr>
              <a:spLocks noChangeShapeType="1"/>
            </p:cNvSpPr>
            <p:nvPr/>
          </p:nvSpPr>
          <p:spPr bwMode="auto">
            <a:xfrm flipV="1">
              <a:off x="4126" y="2887"/>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11"/>
            <p:cNvSpPr>
              <a:spLocks/>
            </p:cNvSpPr>
            <p:nvPr/>
          </p:nvSpPr>
          <p:spPr bwMode="auto">
            <a:xfrm>
              <a:off x="2944" y="1195"/>
              <a:ext cx="2386" cy="1711"/>
            </a:xfrm>
            <a:custGeom>
              <a:avLst/>
              <a:gdLst>
                <a:gd name="T0" fmla="*/ 36 w 2386"/>
                <a:gd name="T1" fmla="*/ 1704 h 1711"/>
                <a:gd name="T2" fmla="*/ 76 w 2386"/>
                <a:gd name="T3" fmla="*/ 1696 h 1711"/>
                <a:gd name="T4" fmla="*/ 116 w 2386"/>
                <a:gd name="T5" fmla="*/ 1685 h 1711"/>
                <a:gd name="T6" fmla="*/ 155 w 2386"/>
                <a:gd name="T7" fmla="*/ 1672 h 1711"/>
                <a:gd name="T8" fmla="*/ 195 w 2386"/>
                <a:gd name="T9" fmla="*/ 1655 h 1711"/>
                <a:gd name="T10" fmla="*/ 235 w 2386"/>
                <a:gd name="T11" fmla="*/ 1634 h 1711"/>
                <a:gd name="T12" fmla="*/ 275 w 2386"/>
                <a:gd name="T13" fmla="*/ 1609 h 1711"/>
                <a:gd name="T14" fmla="*/ 314 w 2386"/>
                <a:gd name="T15" fmla="*/ 1578 h 1711"/>
                <a:gd name="T16" fmla="*/ 354 w 2386"/>
                <a:gd name="T17" fmla="*/ 1543 h 1711"/>
                <a:gd name="T18" fmla="*/ 394 w 2386"/>
                <a:gd name="T19" fmla="*/ 1500 h 1711"/>
                <a:gd name="T20" fmla="*/ 433 w 2386"/>
                <a:gd name="T21" fmla="*/ 1450 h 1711"/>
                <a:gd name="T22" fmla="*/ 473 w 2386"/>
                <a:gd name="T23" fmla="*/ 1393 h 1711"/>
                <a:gd name="T24" fmla="*/ 513 w 2386"/>
                <a:gd name="T25" fmla="*/ 1328 h 1711"/>
                <a:gd name="T26" fmla="*/ 553 w 2386"/>
                <a:gd name="T27" fmla="*/ 1256 h 1711"/>
                <a:gd name="T28" fmla="*/ 593 w 2386"/>
                <a:gd name="T29" fmla="*/ 1176 h 1711"/>
                <a:gd name="T30" fmla="*/ 632 w 2386"/>
                <a:gd name="T31" fmla="*/ 1089 h 1711"/>
                <a:gd name="T32" fmla="*/ 672 w 2386"/>
                <a:gd name="T33" fmla="*/ 997 h 1711"/>
                <a:gd name="T34" fmla="*/ 712 w 2386"/>
                <a:gd name="T35" fmla="*/ 898 h 1711"/>
                <a:gd name="T36" fmla="*/ 751 w 2386"/>
                <a:gd name="T37" fmla="*/ 796 h 1711"/>
                <a:gd name="T38" fmla="*/ 792 w 2386"/>
                <a:gd name="T39" fmla="*/ 691 h 1711"/>
                <a:gd name="T40" fmla="*/ 831 w 2386"/>
                <a:gd name="T41" fmla="*/ 586 h 1711"/>
                <a:gd name="T42" fmla="*/ 870 w 2386"/>
                <a:gd name="T43" fmla="*/ 484 h 1711"/>
                <a:gd name="T44" fmla="*/ 911 w 2386"/>
                <a:gd name="T45" fmla="*/ 385 h 1711"/>
                <a:gd name="T46" fmla="*/ 950 w 2386"/>
                <a:gd name="T47" fmla="*/ 294 h 1711"/>
                <a:gd name="T48" fmla="*/ 990 w 2386"/>
                <a:gd name="T49" fmla="*/ 211 h 1711"/>
                <a:gd name="T50" fmla="*/ 1030 w 2386"/>
                <a:gd name="T51" fmla="*/ 139 h 1711"/>
                <a:gd name="T52" fmla="*/ 1069 w 2386"/>
                <a:gd name="T53" fmla="*/ 81 h 1711"/>
                <a:gd name="T54" fmla="*/ 1110 w 2386"/>
                <a:gd name="T55" fmla="*/ 38 h 1711"/>
                <a:gd name="T56" fmla="*/ 1149 w 2386"/>
                <a:gd name="T57" fmla="*/ 11 h 1711"/>
                <a:gd name="T58" fmla="*/ 1188 w 2386"/>
                <a:gd name="T59" fmla="*/ 0 h 1711"/>
                <a:gd name="T60" fmla="*/ 1229 w 2386"/>
                <a:gd name="T61" fmla="*/ 7 h 1711"/>
                <a:gd name="T62" fmla="*/ 1268 w 2386"/>
                <a:gd name="T63" fmla="*/ 31 h 1711"/>
                <a:gd name="T64" fmla="*/ 1308 w 2386"/>
                <a:gd name="T65" fmla="*/ 71 h 1711"/>
                <a:gd name="T66" fmla="*/ 1348 w 2386"/>
                <a:gd name="T67" fmla="*/ 127 h 1711"/>
                <a:gd name="T68" fmla="*/ 1387 w 2386"/>
                <a:gd name="T69" fmla="*/ 196 h 1711"/>
                <a:gd name="T70" fmla="*/ 1428 w 2386"/>
                <a:gd name="T71" fmla="*/ 277 h 1711"/>
                <a:gd name="T72" fmla="*/ 1467 w 2386"/>
                <a:gd name="T73" fmla="*/ 366 h 1711"/>
                <a:gd name="T74" fmla="*/ 1506 w 2386"/>
                <a:gd name="T75" fmla="*/ 463 h 1711"/>
                <a:gd name="T76" fmla="*/ 1547 w 2386"/>
                <a:gd name="T77" fmla="*/ 565 h 1711"/>
                <a:gd name="T78" fmla="*/ 1586 w 2386"/>
                <a:gd name="T79" fmla="*/ 670 h 1711"/>
                <a:gd name="T80" fmla="*/ 1626 w 2386"/>
                <a:gd name="T81" fmla="*/ 774 h 1711"/>
                <a:gd name="T82" fmla="*/ 1666 w 2386"/>
                <a:gd name="T83" fmla="*/ 878 h 1711"/>
                <a:gd name="T84" fmla="*/ 1705 w 2386"/>
                <a:gd name="T85" fmla="*/ 977 h 1711"/>
                <a:gd name="T86" fmla="*/ 1745 w 2386"/>
                <a:gd name="T87" fmla="*/ 1071 h 1711"/>
                <a:gd name="T88" fmla="*/ 1785 w 2386"/>
                <a:gd name="T89" fmla="*/ 1160 h 1711"/>
                <a:gd name="T90" fmla="*/ 1824 w 2386"/>
                <a:gd name="T91" fmla="*/ 1241 h 1711"/>
                <a:gd name="T92" fmla="*/ 1865 w 2386"/>
                <a:gd name="T93" fmla="*/ 1315 h 1711"/>
                <a:gd name="T94" fmla="*/ 1904 w 2386"/>
                <a:gd name="T95" fmla="*/ 1380 h 1711"/>
                <a:gd name="T96" fmla="*/ 1944 w 2386"/>
                <a:gd name="T97" fmla="*/ 1440 h 1711"/>
                <a:gd name="T98" fmla="*/ 1984 w 2386"/>
                <a:gd name="T99" fmla="*/ 1491 h 1711"/>
                <a:gd name="T100" fmla="*/ 2023 w 2386"/>
                <a:gd name="T101" fmla="*/ 1535 h 1711"/>
                <a:gd name="T102" fmla="*/ 2063 w 2386"/>
                <a:gd name="T103" fmla="*/ 1572 h 1711"/>
                <a:gd name="T104" fmla="*/ 2103 w 2386"/>
                <a:gd name="T105" fmla="*/ 1603 h 1711"/>
                <a:gd name="T106" fmla="*/ 2143 w 2386"/>
                <a:gd name="T107" fmla="*/ 1630 h 1711"/>
                <a:gd name="T108" fmla="*/ 2182 w 2386"/>
                <a:gd name="T109" fmla="*/ 1651 h 1711"/>
                <a:gd name="T110" fmla="*/ 2222 w 2386"/>
                <a:gd name="T111" fmla="*/ 1669 h 1711"/>
                <a:gd name="T112" fmla="*/ 2262 w 2386"/>
                <a:gd name="T113" fmla="*/ 1683 h 1711"/>
                <a:gd name="T114" fmla="*/ 2302 w 2386"/>
                <a:gd name="T115" fmla="*/ 1694 h 1711"/>
                <a:gd name="T116" fmla="*/ 2341 w 2386"/>
                <a:gd name="T117" fmla="*/ 1703 h 1711"/>
                <a:gd name="T118" fmla="*/ 2381 w 2386"/>
                <a:gd name="T119" fmla="*/ 1709 h 1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86"/>
                <a:gd name="T181" fmla="*/ 0 h 1711"/>
                <a:gd name="T182" fmla="*/ 2386 w 2386"/>
                <a:gd name="T183" fmla="*/ 1711 h 1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86" h="1711">
                  <a:moveTo>
                    <a:pt x="0" y="1710"/>
                  </a:moveTo>
                  <a:lnTo>
                    <a:pt x="4" y="1709"/>
                  </a:lnTo>
                  <a:lnTo>
                    <a:pt x="8" y="1709"/>
                  </a:lnTo>
                  <a:lnTo>
                    <a:pt x="12" y="1709"/>
                  </a:lnTo>
                  <a:lnTo>
                    <a:pt x="17" y="1708"/>
                  </a:lnTo>
                  <a:lnTo>
                    <a:pt x="21" y="1707"/>
                  </a:lnTo>
                  <a:lnTo>
                    <a:pt x="24" y="1706"/>
                  </a:lnTo>
                  <a:lnTo>
                    <a:pt x="28" y="1706"/>
                  </a:lnTo>
                  <a:lnTo>
                    <a:pt x="32" y="1705"/>
                  </a:lnTo>
                  <a:lnTo>
                    <a:pt x="36" y="1704"/>
                  </a:lnTo>
                  <a:lnTo>
                    <a:pt x="40" y="1704"/>
                  </a:lnTo>
                  <a:lnTo>
                    <a:pt x="45" y="1703"/>
                  </a:lnTo>
                  <a:lnTo>
                    <a:pt x="48" y="1702"/>
                  </a:lnTo>
                  <a:lnTo>
                    <a:pt x="52" y="1701"/>
                  </a:lnTo>
                  <a:lnTo>
                    <a:pt x="56" y="1700"/>
                  </a:lnTo>
                  <a:lnTo>
                    <a:pt x="60" y="1699"/>
                  </a:lnTo>
                  <a:lnTo>
                    <a:pt x="64" y="1699"/>
                  </a:lnTo>
                  <a:lnTo>
                    <a:pt x="67" y="1698"/>
                  </a:lnTo>
                  <a:lnTo>
                    <a:pt x="71" y="1697"/>
                  </a:lnTo>
                  <a:lnTo>
                    <a:pt x="76" y="1696"/>
                  </a:lnTo>
                  <a:lnTo>
                    <a:pt x="80" y="1695"/>
                  </a:lnTo>
                  <a:lnTo>
                    <a:pt x="84" y="1694"/>
                  </a:lnTo>
                  <a:lnTo>
                    <a:pt x="88" y="1693"/>
                  </a:lnTo>
                  <a:lnTo>
                    <a:pt x="92" y="1692"/>
                  </a:lnTo>
                  <a:lnTo>
                    <a:pt x="95" y="1691"/>
                  </a:lnTo>
                  <a:lnTo>
                    <a:pt x="99" y="1690"/>
                  </a:lnTo>
                  <a:lnTo>
                    <a:pt x="104" y="1689"/>
                  </a:lnTo>
                  <a:lnTo>
                    <a:pt x="108" y="1688"/>
                  </a:lnTo>
                  <a:lnTo>
                    <a:pt x="112" y="1686"/>
                  </a:lnTo>
                  <a:lnTo>
                    <a:pt x="116" y="1685"/>
                  </a:lnTo>
                  <a:lnTo>
                    <a:pt x="119" y="1684"/>
                  </a:lnTo>
                  <a:lnTo>
                    <a:pt x="123" y="1683"/>
                  </a:lnTo>
                  <a:lnTo>
                    <a:pt x="127" y="1681"/>
                  </a:lnTo>
                  <a:lnTo>
                    <a:pt x="132" y="1681"/>
                  </a:lnTo>
                  <a:lnTo>
                    <a:pt x="136" y="1679"/>
                  </a:lnTo>
                  <a:lnTo>
                    <a:pt x="140" y="1678"/>
                  </a:lnTo>
                  <a:lnTo>
                    <a:pt x="143" y="1676"/>
                  </a:lnTo>
                  <a:lnTo>
                    <a:pt x="147" y="1675"/>
                  </a:lnTo>
                  <a:lnTo>
                    <a:pt x="151" y="1674"/>
                  </a:lnTo>
                  <a:lnTo>
                    <a:pt x="155" y="1672"/>
                  </a:lnTo>
                  <a:lnTo>
                    <a:pt x="160" y="1671"/>
                  </a:lnTo>
                  <a:lnTo>
                    <a:pt x="164" y="1669"/>
                  </a:lnTo>
                  <a:lnTo>
                    <a:pt x="167" y="1667"/>
                  </a:lnTo>
                  <a:lnTo>
                    <a:pt x="171" y="1666"/>
                  </a:lnTo>
                  <a:lnTo>
                    <a:pt x="175" y="1664"/>
                  </a:lnTo>
                  <a:lnTo>
                    <a:pt x="179" y="1662"/>
                  </a:lnTo>
                  <a:lnTo>
                    <a:pt x="183" y="1661"/>
                  </a:lnTo>
                  <a:lnTo>
                    <a:pt x="188" y="1659"/>
                  </a:lnTo>
                  <a:lnTo>
                    <a:pt x="191" y="1657"/>
                  </a:lnTo>
                  <a:lnTo>
                    <a:pt x="195" y="1655"/>
                  </a:lnTo>
                  <a:lnTo>
                    <a:pt x="199" y="1654"/>
                  </a:lnTo>
                  <a:lnTo>
                    <a:pt x="203" y="1651"/>
                  </a:lnTo>
                  <a:lnTo>
                    <a:pt x="207" y="1649"/>
                  </a:lnTo>
                  <a:lnTo>
                    <a:pt x="211" y="1648"/>
                  </a:lnTo>
                  <a:lnTo>
                    <a:pt x="215" y="1645"/>
                  </a:lnTo>
                  <a:lnTo>
                    <a:pt x="219" y="1644"/>
                  </a:lnTo>
                  <a:lnTo>
                    <a:pt x="223" y="1641"/>
                  </a:lnTo>
                  <a:lnTo>
                    <a:pt x="227" y="1639"/>
                  </a:lnTo>
                  <a:lnTo>
                    <a:pt x="231" y="1636"/>
                  </a:lnTo>
                  <a:lnTo>
                    <a:pt x="235" y="1634"/>
                  </a:lnTo>
                  <a:lnTo>
                    <a:pt x="238" y="1632"/>
                  </a:lnTo>
                  <a:lnTo>
                    <a:pt x="242" y="1630"/>
                  </a:lnTo>
                  <a:lnTo>
                    <a:pt x="247" y="1628"/>
                  </a:lnTo>
                  <a:lnTo>
                    <a:pt x="251" y="1625"/>
                  </a:lnTo>
                  <a:lnTo>
                    <a:pt x="255" y="1623"/>
                  </a:lnTo>
                  <a:lnTo>
                    <a:pt x="259" y="1620"/>
                  </a:lnTo>
                  <a:lnTo>
                    <a:pt x="262" y="1617"/>
                  </a:lnTo>
                  <a:lnTo>
                    <a:pt x="266" y="1615"/>
                  </a:lnTo>
                  <a:lnTo>
                    <a:pt x="270" y="1612"/>
                  </a:lnTo>
                  <a:lnTo>
                    <a:pt x="275" y="1609"/>
                  </a:lnTo>
                  <a:lnTo>
                    <a:pt x="279" y="1606"/>
                  </a:lnTo>
                  <a:lnTo>
                    <a:pt x="283" y="1603"/>
                  </a:lnTo>
                  <a:lnTo>
                    <a:pt x="287" y="1601"/>
                  </a:lnTo>
                  <a:lnTo>
                    <a:pt x="290" y="1598"/>
                  </a:lnTo>
                  <a:lnTo>
                    <a:pt x="294" y="1595"/>
                  </a:lnTo>
                  <a:lnTo>
                    <a:pt x="298" y="1591"/>
                  </a:lnTo>
                  <a:lnTo>
                    <a:pt x="303" y="1588"/>
                  </a:lnTo>
                  <a:lnTo>
                    <a:pt x="307" y="1586"/>
                  </a:lnTo>
                  <a:lnTo>
                    <a:pt x="311" y="1582"/>
                  </a:lnTo>
                  <a:lnTo>
                    <a:pt x="314" y="1578"/>
                  </a:lnTo>
                  <a:lnTo>
                    <a:pt x="318" y="1576"/>
                  </a:lnTo>
                  <a:lnTo>
                    <a:pt x="322" y="1572"/>
                  </a:lnTo>
                  <a:lnTo>
                    <a:pt x="326" y="1568"/>
                  </a:lnTo>
                  <a:lnTo>
                    <a:pt x="331" y="1565"/>
                  </a:lnTo>
                  <a:lnTo>
                    <a:pt x="335" y="1561"/>
                  </a:lnTo>
                  <a:lnTo>
                    <a:pt x="338" y="1558"/>
                  </a:lnTo>
                  <a:lnTo>
                    <a:pt x="342" y="1554"/>
                  </a:lnTo>
                  <a:lnTo>
                    <a:pt x="346" y="1551"/>
                  </a:lnTo>
                  <a:lnTo>
                    <a:pt x="350" y="1546"/>
                  </a:lnTo>
                  <a:lnTo>
                    <a:pt x="354" y="1543"/>
                  </a:lnTo>
                  <a:lnTo>
                    <a:pt x="358" y="1538"/>
                  </a:lnTo>
                  <a:lnTo>
                    <a:pt x="362" y="1535"/>
                  </a:lnTo>
                  <a:lnTo>
                    <a:pt x="366" y="1531"/>
                  </a:lnTo>
                  <a:lnTo>
                    <a:pt x="370" y="1526"/>
                  </a:lnTo>
                  <a:lnTo>
                    <a:pt x="374" y="1522"/>
                  </a:lnTo>
                  <a:lnTo>
                    <a:pt x="378" y="1518"/>
                  </a:lnTo>
                  <a:lnTo>
                    <a:pt x="382" y="1513"/>
                  </a:lnTo>
                  <a:lnTo>
                    <a:pt x="385" y="1509"/>
                  </a:lnTo>
                  <a:lnTo>
                    <a:pt x="390" y="1505"/>
                  </a:lnTo>
                  <a:lnTo>
                    <a:pt x="394" y="1500"/>
                  </a:lnTo>
                  <a:lnTo>
                    <a:pt x="398" y="1496"/>
                  </a:lnTo>
                  <a:lnTo>
                    <a:pt x="402" y="1491"/>
                  </a:lnTo>
                  <a:lnTo>
                    <a:pt x="406" y="1486"/>
                  </a:lnTo>
                  <a:lnTo>
                    <a:pt x="409" y="1481"/>
                  </a:lnTo>
                  <a:lnTo>
                    <a:pt x="413" y="1476"/>
                  </a:lnTo>
                  <a:lnTo>
                    <a:pt x="418" y="1471"/>
                  </a:lnTo>
                  <a:lnTo>
                    <a:pt x="422" y="1466"/>
                  </a:lnTo>
                  <a:lnTo>
                    <a:pt x="426" y="1461"/>
                  </a:lnTo>
                  <a:lnTo>
                    <a:pt x="430" y="1456"/>
                  </a:lnTo>
                  <a:lnTo>
                    <a:pt x="433" y="1450"/>
                  </a:lnTo>
                  <a:lnTo>
                    <a:pt x="437" y="1445"/>
                  </a:lnTo>
                  <a:lnTo>
                    <a:pt x="441" y="1440"/>
                  </a:lnTo>
                  <a:lnTo>
                    <a:pt x="446" y="1434"/>
                  </a:lnTo>
                  <a:lnTo>
                    <a:pt x="450" y="1428"/>
                  </a:lnTo>
                  <a:lnTo>
                    <a:pt x="454" y="1423"/>
                  </a:lnTo>
                  <a:lnTo>
                    <a:pt x="458" y="1417"/>
                  </a:lnTo>
                  <a:lnTo>
                    <a:pt x="461" y="1411"/>
                  </a:lnTo>
                  <a:lnTo>
                    <a:pt x="465" y="1405"/>
                  </a:lnTo>
                  <a:lnTo>
                    <a:pt x="469" y="1399"/>
                  </a:lnTo>
                  <a:lnTo>
                    <a:pt x="473" y="1393"/>
                  </a:lnTo>
                  <a:lnTo>
                    <a:pt x="478" y="1387"/>
                  </a:lnTo>
                  <a:lnTo>
                    <a:pt x="482" y="1380"/>
                  </a:lnTo>
                  <a:lnTo>
                    <a:pt x="485" y="1375"/>
                  </a:lnTo>
                  <a:lnTo>
                    <a:pt x="489" y="1368"/>
                  </a:lnTo>
                  <a:lnTo>
                    <a:pt x="493" y="1362"/>
                  </a:lnTo>
                  <a:lnTo>
                    <a:pt x="497" y="1355"/>
                  </a:lnTo>
                  <a:lnTo>
                    <a:pt x="501" y="1349"/>
                  </a:lnTo>
                  <a:lnTo>
                    <a:pt x="505" y="1342"/>
                  </a:lnTo>
                  <a:lnTo>
                    <a:pt x="509" y="1335"/>
                  </a:lnTo>
                  <a:lnTo>
                    <a:pt x="513" y="1328"/>
                  </a:lnTo>
                  <a:lnTo>
                    <a:pt x="517" y="1322"/>
                  </a:lnTo>
                  <a:lnTo>
                    <a:pt x="521" y="1315"/>
                  </a:lnTo>
                  <a:lnTo>
                    <a:pt x="525" y="1308"/>
                  </a:lnTo>
                  <a:lnTo>
                    <a:pt x="529" y="1300"/>
                  </a:lnTo>
                  <a:lnTo>
                    <a:pt x="533" y="1293"/>
                  </a:lnTo>
                  <a:lnTo>
                    <a:pt x="537" y="1286"/>
                  </a:lnTo>
                  <a:lnTo>
                    <a:pt x="541" y="1279"/>
                  </a:lnTo>
                  <a:lnTo>
                    <a:pt x="545" y="1271"/>
                  </a:lnTo>
                  <a:lnTo>
                    <a:pt x="549" y="1264"/>
                  </a:lnTo>
                  <a:lnTo>
                    <a:pt x="553" y="1256"/>
                  </a:lnTo>
                  <a:lnTo>
                    <a:pt x="556" y="1248"/>
                  </a:lnTo>
                  <a:lnTo>
                    <a:pt x="561" y="1241"/>
                  </a:lnTo>
                  <a:lnTo>
                    <a:pt x="565" y="1233"/>
                  </a:lnTo>
                  <a:lnTo>
                    <a:pt x="569" y="1225"/>
                  </a:lnTo>
                  <a:lnTo>
                    <a:pt x="573" y="1217"/>
                  </a:lnTo>
                  <a:lnTo>
                    <a:pt x="577" y="1209"/>
                  </a:lnTo>
                  <a:lnTo>
                    <a:pt x="580" y="1201"/>
                  </a:lnTo>
                  <a:lnTo>
                    <a:pt x="584" y="1192"/>
                  </a:lnTo>
                  <a:lnTo>
                    <a:pt x="588" y="1185"/>
                  </a:lnTo>
                  <a:lnTo>
                    <a:pt x="593" y="1176"/>
                  </a:lnTo>
                  <a:lnTo>
                    <a:pt x="597" y="1168"/>
                  </a:lnTo>
                  <a:lnTo>
                    <a:pt x="601" y="1160"/>
                  </a:lnTo>
                  <a:lnTo>
                    <a:pt x="604" y="1151"/>
                  </a:lnTo>
                  <a:lnTo>
                    <a:pt x="608" y="1142"/>
                  </a:lnTo>
                  <a:lnTo>
                    <a:pt x="612" y="1134"/>
                  </a:lnTo>
                  <a:lnTo>
                    <a:pt x="616" y="1125"/>
                  </a:lnTo>
                  <a:lnTo>
                    <a:pt x="621" y="1116"/>
                  </a:lnTo>
                  <a:lnTo>
                    <a:pt x="625" y="1107"/>
                  </a:lnTo>
                  <a:lnTo>
                    <a:pt x="628" y="1098"/>
                  </a:lnTo>
                  <a:lnTo>
                    <a:pt x="632" y="1089"/>
                  </a:lnTo>
                  <a:lnTo>
                    <a:pt x="636" y="1080"/>
                  </a:lnTo>
                  <a:lnTo>
                    <a:pt x="640" y="1071"/>
                  </a:lnTo>
                  <a:lnTo>
                    <a:pt x="644" y="1062"/>
                  </a:lnTo>
                  <a:lnTo>
                    <a:pt x="649" y="1053"/>
                  </a:lnTo>
                  <a:lnTo>
                    <a:pt x="653" y="1044"/>
                  </a:lnTo>
                  <a:lnTo>
                    <a:pt x="656" y="1034"/>
                  </a:lnTo>
                  <a:lnTo>
                    <a:pt x="660" y="1024"/>
                  </a:lnTo>
                  <a:lnTo>
                    <a:pt x="664" y="1015"/>
                  </a:lnTo>
                  <a:lnTo>
                    <a:pt x="668" y="1006"/>
                  </a:lnTo>
                  <a:lnTo>
                    <a:pt x="672" y="997"/>
                  </a:lnTo>
                  <a:lnTo>
                    <a:pt x="676" y="987"/>
                  </a:lnTo>
                  <a:lnTo>
                    <a:pt x="680" y="977"/>
                  </a:lnTo>
                  <a:lnTo>
                    <a:pt x="684" y="967"/>
                  </a:lnTo>
                  <a:lnTo>
                    <a:pt x="688" y="957"/>
                  </a:lnTo>
                  <a:lnTo>
                    <a:pt x="692" y="947"/>
                  </a:lnTo>
                  <a:lnTo>
                    <a:pt x="696" y="938"/>
                  </a:lnTo>
                  <a:lnTo>
                    <a:pt x="699" y="928"/>
                  </a:lnTo>
                  <a:lnTo>
                    <a:pt x="703" y="918"/>
                  </a:lnTo>
                  <a:lnTo>
                    <a:pt x="708" y="908"/>
                  </a:lnTo>
                  <a:lnTo>
                    <a:pt x="712" y="898"/>
                  </a:lnTo>
                  <a:lnTo>
                    <a:pt x="716" y="887"/>
                  </a:lnTo>
                  <a:lnTo>
                    <a:pt x="720" y="878"/>
                  </a:lnTo>
                  <a:lnTo>
                    <a:pt x="724" y="867"/>
                  </a:lnTo>
                  <a:lnTo>
                    <a:pt x="727" y="857"/>
                  </a:lnTo>
                  <a:lnTo>
                    <a:pt x="731" y="847"/>
                  </a:lnTo>
                  <a:lnTo>
                    <a:pt x="736" y="836"/>
                  </a:lnTo>
                  <a:lnTo>
                    <a:pt x="740" y="826"/>
                  </a:lnTo>
                  <a:lnTo>
                    <a:pt x="744" y="816"/>
                  </a:lnTo>
                  <a:lnTo>
                    <a:pt x="748" y="806"/>
                  </a:lnTo>
                  <a:lnTo>
                    <a:pt x="751" y="796"/>
                  </a:lnTo>
                  <a:lnTo>
                    <a:pt x="755" y="785"/>
                  </a:lnTo>
                  <a:lnTo>
                    <a:pt x="759" y="774"/>
                  </a:lnTo>
                  <a:lnTo>
                    <a:pt x="764" y="764"/>
                  </a:lnTo>
                  <a:lnTo>
                    <a:pt x="768" y="753"/>
                  </a:lnTo>
                  <a:lnTo>
                    <a:pt x="771" y="743"/>
                  </a:lnTo>
                  <a:lnTo>
                    <a:pt x="775" y="733"/>
                  </a:lnTo>
                  <a:lnTo>
                    <a:pt x="779" y="722"/>
                  </a:lnTo>
                  <a:lnTo>
                    <a:pt x="783" y="712"/>
                  </a:lnTo>
                  <a:lnTo>
                    <a:pt x="787" y="701"/>
                  </a:lnTo>
                  <a:lnTo>
                    <a:pt x="792" y="691"/>
                  </a:lnTo>
                  <a:lnTo>
                    <a:pt x="796" y="681"/>
                  </a:lnTo>
                  <a:lnTo>
                    <a:pt x="799" y="670"/>
                  </a:lnTo>
                  <a:lnTo>
                    <a:pt x="803" y="660"/>
                  </a:lnTo>
                  <a:lnTo>
                    <a:pt x="807" y="649"/>
                  </a:lnTo>
                  <a:lnTo>
                    <a:pt x="811" y="638"/>
                  </a:lnTo>
                  <a:lnTo>
                    <a:pt x="815" y="628"/>
                  </a:lnTo>
                  <a:lnTo>
                    <a:pt x="820" y="618"/>
                  </a:lnTo>
                  <a:lnTo>
                    <a:pt x="823" y="607"/>
                  </a:lnTo>
                  <a:lnTo>
                    <a:pt x="827" y="597"/>
                  </a:lnTo>
                  <a:lnTo>
                    <a:pt x="831" y="586"/>
                  </a:lnTo>
                  <a:lnTo>
                    <a:pt x="835" y="576"/>
                  </a:lnTo>
                  <a:lnTo>
                    <a:pt x="839" y="565"/>
                  </a:lnTo>
                  <a:lnTo>
                    <a:pt x="843" y="555"/>
                  </a:lnTo>
                  <a:lnTo>
                    <a:pt x="846" y="545"/>
                  </a:lnTo>
                  <a:lnTo>
                    <a:pt x="851" y="535"/>
                  </a:lnTo>
                  <a:lnTo>
                    <a:pt x="855" y="524"/>
                  </a:lnTo>
                  <a:lnTo>
                    <a:pt x="859" y="514"/>
                  </a:lnTo>
                  <a:lnTo>
                    <a:pt x="863" y="504"/>
                  </a:lnTo>
                  <a:lnTo>
                    <a:pt x="867" y="494"/>
                  </a:lnTo>
                  <a:lnTo>
                    <a:pt x="870" y="484"/>
                  </a:lnTo>
                  <a:lnTo>
                    <a:pt x="874" y="473"/>
                  </a:lnTo>
                  <a:lnTo>
                    <a:pt x="879" y="463"/>
                  </a:lnTo>
                  <a:lnTo>
                    <a:pt x="883" y="453"/>
                  </a:lnTo>
                  <a:lnTo>
                    <a:pt x="887" y="444"/>
                  </a:lnTo>
                  <a:lnTo>
                    <a:pt x="891" y="434"/>
                  </a:lnTo>
                  <a:lnTo>
                    <a:pt x="894" y="424"/>
                  </a:lnTo>
                  <a:lnTo>
                    <a:pt x="898" y="414"/>
                  </a:lnTo>
                  <a:lnTo>
                    <a:pt x="902" y="405"/>
                  </a:lnTo>
                  <a:lnTo>
                    <a:pt x="907" y="395"/>
                  </a:lnTo>
                  <a:lnTo>
                    <a:pt x="911" y="385"/>
                  </a:lnTo>
                  <a:lnTo>
                    <a:pt x="915" y="376"/>
                  </a:lnTo>
                  <a:lnTo>
                    <a:pt x="919" y="366"/>
                  </a:lnTo>
                  <a:lnTo>
                    <a:pt x="922" y="357"/>
                  </a:lnTo>
                  <a:lnTo>
                    <a:pt x="926" y="347"/>
                  </a:lnTo>
                  <a:lnTo>
                    <a:pt x="930" y="339"/>
                  </a:lnTo>
                  <a:lnTo>
                    <a:pt x="935" y="330"/>
                  </a:lnTo>
                  <a:lnTo>
                    <a:pt x="939" y="320"/>
                  </a:lnTo>
                  <a:lnTo>
                    <a:pt x="942" y="312"/>
                  </a:lnTo>
                  <a:lnTo>
                    <a:pt x="946" y="302"/>
                  </a:lnTo>
                  <a:lnTo>
                    <a:pt x="950" y="294"/>
                  </a:lnTo>
                  <a:lnTo>
                    <a:pt x="954" y="285"/>
                  </a:lnTo>
                  <a:lnTo>
                    <a:pt x="958" y="277"/>
                  </a:lnTo>
                  <a:lnTo>
                    <a:pt x="962" y="268"/>
                  </a:lnTo>
                  <a:lnTo>
                    <a:pt x="967" y="260"/>
                  </a:lnTo>
                  <a:lnTo>
                    <a:pt x="970" y="251"/>
                  </a:lnTo>
                  <a:lnTo>
                    <a:pt x="974" y="243"/>
                  </a:lnTo>
                  <a:lnTo>
                    <a:pt x="978" y="234"/>
                  </a:lnTo>
                  <a:lnTo>
                    <a:pt x="982" y="227"/>
                  </a:lnTo>
                  <a:lnTo>
                    <a:pt x="986" y="219"/>
                  </a:lnTo>
                  <a:lnTo>
                    <a:pt x="990" y="211"/>
                  </a:lnTo>
                  <a:lnTo>
                    <a:pt x="994" y="203"/>
                  </a:lnTo>
                  <a:lnTo>
                    <a:pt x="998" y="196"/>
                  </a:lnTo>
                  <a:lnTo>
                    <a:pt x="1002" y="188"/>
                  </a:lnTo>
                  <a:lnTo>
                    <a:pt x="1006" y="181"/>
                  </a:lnTo>
                  <a:lnTo>
                    <a:pt x="1010" y="174"/>
                  </a:lnTo>
                  <a:lnTo>
                    <a:pt x="1014" y="167"/>
                  </a:lnTo>
                  <a:lnTo>
                    <a:pt x="1018" y="159"/>
                  </a:lnTo>
                  <a:lnTo>
                    <a:pt x="1022" y="153"/>
                  </a:lnTo>
                  <a:lnTo>
                    <a:pt x="1026" y="146"/>
                  </a:lnTo>
                  <a:lnTo>
                    <a:pt x="1030" y="139"/>
                  </a:lnTo>
                  <a:lnTo>
                    <a:pt x="1034" y="133"/>
                  </a:lnTo>
                  <a:lnTo>
                    <a:pt x="1038" y="127"/>
                  </a:lnTo>
                  <a:lnTo>
                    <a:pt x="1041" y="121"/>
                  </a:lnTo>
                  <a:lnTo>
                    <a:pt x="1045" y="114"/>
                  </a:lnTo>
                  <a:lnTo>
                    <a:pt x="1050" y="109"/>
                  </a:lnTo>
                  <a:lnTo>
                    <a:pt x="1054" y="103"/>
                  </a:lnTo>
                  <a:lnTo>
                    <a:pt x="1058" y="97"/>
                  </a:lnTo>
                  <a:lnTo>
                    <a:pt x="1062" y="92"/>
                  </a:lnTo>
                  <a:lnTo>
                    <a:pt x="1065" y="87"/>
                  </a:lnTo>
                  <a:lnTo>
                    <a:pt x="1069" y="81"/>
                  </a:lnTo>
                  <a:lnTo>
                    <a:pt x="1073" y="76"/>
                  </a:lnTo>
                  <a:lnTo>
                    <a:pt x="1077" y="71"/>
                  </a:lnTo>
                  <a:lnTo>
                    <a:pt x="1082" y="66"/>
                  </a:lnTo>
                  <a:lnTo>
                    <a:pt x="1086" y="62"/>
                  </a:lnTo>
                  <a:lnTo>
                    <a:pt x="1090" y="58"/>
                  </a:lnTo>
                  <a:lnTo>
                    <a:pt x="1093" y="54"/>
                  </a:lnTo>
                  <a:lnTo>
                    <a:pt x="1097" y="49"/>
                  </a:lnTo>
                  <a:lnTo>
                    <a:pt x="1101" y="45"/>
                  </a:lnTo>
                  <a:lnTo>
                    <a:pt x="1105" y="41"/>
                  </a:lnTo>
                  <a:lnTo>
                    <a:pt x="1110" y="38"/>
                  </a:lnTo>
                  <a:lnTo>
                    <a:pt x="1113" y="34"/>
                  </a:lnTo>
                  <a:lnTo>
                    <a:pt x="1117" y="31"/>
                  </a:lnTo>
                  <a:lnTo>
                    <a:pt x="1121" y="28"/>
                  </a:lnTo>
                  <a:lnTo>
                    <a:pt x="1125" y="25"/>
                  </a:lnTo>
                  <a:lnTo>
                    <a:pt x="1129" y="22"/>
                  </a:lnTo>
                  <a:lnTo>
                    <a:pt x="1133" y="19"/>
                  </a:lnTo>
                  <a:lnTo>
                    <a:pt x="1137" y="17"/>
                  </a:lnTo>
                  <a:lnTo>
                    <a:pt x="1141" y="15"/>
                  </a:lnTo>
                  <a:lnTo>
                    <a:pt x="1145" y="12"/>
                  </a:lnTo>
                  <a:lnTo>
                    <a:pt x="1149" y="11"/>
                  </a:lnTo>
                  <a:lnTo>
                    <a:pt x="1153" y="9"/>
                  </a:lnTo>
                  <a:lnTo>
                    <a:pt x="1157" y="7"/>
                  </a:lnTo>
                  <a:lnTo>
                    <a:pt x="1161" y="6"/>
                  </a:lnTo>
                  <a:lnTo>
                    <a:pt x="1165" y="4"/>
                  </a:lnTo>
                  <a:lnTo>
                    <a:pt x="1169" y="3"/>
                  </a:lnTo>
                  <a:lnTo>
                    <a:pt x="1173" y="2"/>
                  </a:lnTo>
                  <a:lnTo>
                    <a:pt x="1177" y="1"/>
                  </a:lnTo>
                  <a:lnTo>
                    <a:pt x="1181" y="1"/>
                  </a:lnTo>
                  <a:lnTo>
                    <a:pt x="1185" y="1"/>
                  </a:lnTo>
                  <a:lnTo>
                    <a:pt x="1188" y="0"/>
                  </a:lnTo>
                  <a:lnTo>
                    <a:pt x="1193" y="0"/>
                  </a:lnTo>
                  <a:lnTo>
                    <a:pt x="1197" y="0"/>
                  </a:lnTo>
                  <a:lnTo>
                    <a:pt x="1201" y="1"/>
                  </a:lnTo>
                  <a:lnTo>
                    <a:pt x="1205" y="1"/>
                  </a:lnTo>
                  <a:lnTo>
                    <a:pt x="1208" y="1"/>
                  </a:lnTo>
                  <a:lnTo>
                    <a:pt x="1212" y="2"/>
                  </a:lnTo>
                  <a:lnTo>
                    <a:pt x="1216" y="3"/>
                  </a:lnTo>
                  <a:lnTo>
                    <a:pt x="1220" y="4"/>
                  </a:lnTo>
                  <a:lnTo>
                    <a:pt x="1225" y="6"/>
                  </a:lnTo>
                  <a:lnTo>
                    <a:pt x="1229" y="7"/>
                  </a:lnTo>
                  <a:lnTo>
                    <a:pt x="1233" y="9"/>
                  </a:lnTo>
                  <a:lnTo>
                    <a:pt x="1236" y="11"/>
                  </a:lnTo>
                  <a:lnTo>
                    <a:pt x="1240" y="12"/>
                  </a:lnTo>
                  <a:lnTo>
                    <a:pt x="1244" y="15"/>
                  </a:lnTo>
                  <a:lnTo>
                    <a:pt x="1248" y="17"/>
                  </a:lnTo>
                  <a:lnTo>
                    <a:pt x="1253" y="19"/>
                  </a:lnTo>
                  <a:lnTo>
                    <a:pt x="1257" y="22"/>
                  </a:lnTo>
                  <a:lnTo>
                    <a:pt x="1260" y="25"/>
                  </a:lnTo>
                  <a:lnTo>
                    <a:pt x="1264" y="28"/>
                  </a:lnTo>
                  <a:lnTo>
                    <a:pt x="1268" y="31"/>
                  </a:lnTo>
                  <a:lnTo>
                    <a:pt x="1272" y="34"/>
                  </a:lnTo>
                  <a:lnTo>
                    <a:pt x="1276" y="38"/>
                  </a:lnTo>
                  <a:lnTo>
                    <a:pt x="1281" y="41"/>
                  </a:lnTo>
                  <a:lnTo>
                    <a:pt x="1285" y="45"/>
                  </a:lnTo>
                  <a:lnTo>
                    <a:pt x="1288" y="49"/>
                  </a:lnTo>
                  <a:lnTo>
                    <a:pt x="1292" y="54"/>
                  </a:lnTo>
                  <a:lnTo>
                    <a:pt x="1296" y="58"/>
                  </a:lnTo>
                  <a:lnTo>
                    <a:pt x="1300" y="62"/>
                  </a:lnTo>
                  <a:lnTo>
                    <a:pt x="1304" y="66"/>
                  </a:lnTo>
                  <a:lnTo>
                    <a:pt x="1308" y="71"/>
                  </a:lnTo>
                  <a:lnTo>
                    <a:pt x="1312" y="76"/>
                  </a:lnTo>
                  <a:lnTo>
                    <a:pt x="1316" y="81"/>
                  </a:lnTo>
                  <a:lnTo>
                    <a:pt x="1320" y="87"/>
                  </a:lnTo>
                  <a:lnTo>
                    <a:pt x="1324" y="92"/>
                  </a:lnTo>
                  <a:lnTo>
                    <a:pt x="1328" y="97"/>
                  </a:lnTo>
                  <a:lnTo>
                    <a:pt x="1331" y="103"/>
                  </a:lnTo>
                  <a:lnTo>
                    <a:pt x="1335" y="109"/>
                  </a:lnTo>
                  <a:lnTo>
                    <a:pt x="1340" y="114"/>
                  </a:lnTo>
                  <a:lnTo>
                    <a:pt x="1344" y="121"/>
                  </a:lnTo>
                  <a:lnTo>
                    <a:pt x="1348" y="127"/>
                  </a:lnTo>
                  <a:lnTo>
                    <a:pt x="1352" y="133"/>
                  </a:lnTo>
                  <a:lnTo>
                    <a:pt x="1356" y="139"/>
                  </a:lnTo>
                  <a:lnTo>
                    <a:pt x="1359" y="146"/>
                  </a:lnTo>
                  <a:lnTo>
                    <a:pt x="1363" y="153"/>
                  </a:lnTo>
                  <a:lnTo>
                    <a:pt x="1368" y="159"/>
                  </a:lnTo>
                  <a:lnTo>
                    <a:pt x="1372" y="167"/>
                  </a:lnTo>
                  <a:lnTo>
                    <a:pt x="1376" y="174"/>
                  </a:lnTo>
                  <a:lnTo>
                    <a:pt x="1379" y="181"/>
                  </a:lnTo>
                  <a:lnTo>
                    <a:pt x="1383" y="188"/>
                  </a:lnTo>
                  <a:lnTo>
                    <a:pt x="1387" y="196"/>
                  </a:lnTo>
                  <a:lnTo>
                    <a:pt x="1391" y="203"/>
                  </a:lnTo>
                  <a:lnTo>
                    <a:pt x="1396" y="211"/>
                  </a:lnTo>
                  <a:lnTo>
                    <a:pt x="1400" y="219"/>
                  </a:lnTo>
                  <a:lnTo>
                    <a:pt x="1404" y="227"/>
                  </a:lnTo>
                  <a:lnTo>
                    <a:pt x="1407" y="234"/>
                  </a:lnTo>
                  <a:lnTo>
                    <a:pt x="1411" y="243"/>
                  </a:lnTo>
                  <a:lnTo>
                    <a:pt x="1415" y="251"/>
                  </a:lnTo>
                  <a:lnTo>
                    <a:pt x="1419" y="260"/>
                  </a:lnTo>
                  <a:lnTo>
                    <a:pt x="1424" y="268"/>
                  </a:lnTo>
                  <a:lnTo>
                    <a:pt x="1428" y="277"/>
                  </a:lnTo>
                  <a:lnTo>
                    <a:pt x="1431" y="285"/>
                  </a:lnTo>
                  <a:lnTo>
                    <a:pt x="1435" y="294"/>
                  </a:lnTo>
                  <a:lnTo>
                    <a:pt x="1439" y="302"/>
                  </a:lnTo>
                  <a:lnTo>
                    <a:pt x="1443" y="312"/>
                  </a:lnTo>
                  <a:lnTo>
                    <a:pt x="1447" y="320"/>
                  </a:lnTo>
                  <a:lnTo>
                    <a:pt x="1452" y="330"/>
                  </a:lnTo>
                  <a:lnTo>
                    <a:pt x="1455" y="339"/>
                  </a:lnTo>
                  <a:lnTo>
                    <a:pt x="1459" y="347"/>
                  </a:lnTo>
                  <a:lnTo>
                    <a:pt x="1463" y="357"/>
                  </a:lnTo>
                  <a:lnTo>
                    <a:pt x="1467" y="366"/>
                  </a:lnTo>
                  <a:lnTo>
                    <a:pt x="1471" y="376"/>
                  </a:lnTo>
                  <a:lnTo>
                    <a:pt x="1475" y="385"/>
                  </a:lnTo>
                  <a:lnTo>
                    <a:pt x="1478" y="395"/>
                  </a:lnTo>
                  <a:lnTo>
                    <a:pt x="1483" y="405"/>
                  </a:lnTo>
                  <a:lnTo>
                    <a:pt x="1487" y="414"/>
                  </a:lnTo>
                  <a:lnTo>
                    <a:pt x="1491" y="424"/>
                  </a:lnTo>
                  <a:lnTo>
                    <a:pt x="1495" y="434"/>
                  </a:lnTo>
                  <a:lnTo>
                    <a:pt x="1499" y="444"/>
                  </a:lnTo>
                  <a:lnTo>
                    <a:pt x="1502" y="453"/>
                  </a:lnTo>
                  <a:lnTo>
                    <a:pt x="1506" y="463"/>
                  </a:lnTo>
                  <a:lnTo>
                    <a:pt x="1511" y="473"/>
                  </a:lnTo>
                  <a:lnTo>
                    <a:pt x="1515" y="484"/>
                  </a:lnTo>
                  <a:lnTo>
                    <a:pt x="1519" y="494"/>
                  </a:lnTo>
                  <a:lnTo>
                    <a:pt x="1523" y="504"/>
                  </a:lnTo>
                  <a:lnTo>
                    <a:pt x="1527" y="514"/>
                  </a:lnTo>
                  <a:lnTo>
                    <a:pt x="1530" y="524"/>
                  </a:lnTo>
                  <a:lnTo>
                    <a:pt x="1534" y="535"/>
                  </a:lnTo>
                  <a:lnTo>
                    <a:pt x="1539" y="545"/>
                  </a:lnTo>
                  <a:lnTo>
                    <a:pt x="1543" y="555"/>
                  </a:lnTo>
                  <a:lnTo>
                    <a:pt x="1547" y="565"/>
                  </a:lnTo>
                  <a:lnTo>
                    <a:pt x="1551" y="576"/>
                  </a:lnTo>
                  <a:lnTo>
                    <a:pt x="1554" y="586"/>
                  </a:lnTo>
                  <a:lnTo>
                    <a:pt x="1558" y="597"/>
                  </a:lnTo>
                  <a:lnTo>
                    <a:pt x="1562" y="607"/>
                  </a:lnTo>
                  <a:lnTo>
                    <a:pt x="1567" y="618"/>
                  </a:lnTo>
                  <a:lnTo>
                    <a:pt x="1571" y="628"/>
                  </a:lnTo>
                  <a:lnTo>
                    <a:pt x="1574" y="638"/>
                  </a:lnTo>
                  <a:lnTo>
                    <a:pt x="1578" y="649"/>
                  </a:lnTo>
                  <a:lnTo>
                    <a:pt x="1582" y="660"/>
                  </a:lnTo>
                  <a:lnTo>
                    <a:pt x="1586" y="670"/>
                  </a:lnTo>
                  <a:lnTo>
                    <a:pt x="1590" y="681"/>
                  </a:lnTo>
                  <a:lnTo>
                    <a:pt x="1594" y="691"/>
                  </a:lnTo>
                  <a:lnTo>
                    <a:pt x="1599" y="701"/>
                  </a:lnTo>
                  <a:lnTo>
                    <a:pt x="1602" y="712"/>
                  </a:lnTo>
                  <a:lnTo>
                    <a:pt x="1606" y="722"/>
                  </a:lnTo>
                  <a:lnTo>
                    <a:pt x="1610" y="733"/>
                  </a:lnTo>
                  <a:lnTo>
                    <a:pt x="1614" y="743"/>
                  </a:lnTo>
                  <a:lnTo>
                    <a:pt x="1618" y="753"/>
                  </a:lnTo>
                  <a:lnTo>
                    <a:pt x="1622" y="764"/>
                  </a:lnTo>
                  <a:lnTo>
                    <a:pt x="1626" y="774"/>
                  </a:lnTo>
                  <a:lnTo>
                    <a:pt x="1630" y="785"/>
                  </a:lnTo>
                  <a:lnTo>
                    <a:pt x="1634" y="796"/>
                  </a:lnTo>
                  <a:lnTo>
                    <a:pt x="1638" y="806"/>
                  </a:lnTo>
                  <a:lnTo>
                    <a:pt x="1642" y="816"/>
                  </a:lnTo>
                  <a:lnTo>
                    <a:pt x="1645" y="826"/>
                  </a:lnTo>
                  <a:lnTo>
                    <a:pt x="1649" y="836"/>
                  </a:lnTo>
                  <a:lnTo>
                    <a:pt x="1654" y="847"/>
                  </a:lnTo>
                  <a:lnTo>
                    <a:pt x="1658" y="857"/>
                  </a:lnTo>
                  <a:lnTo>
                    <a:pt x="1662" y="867"/>
                  </a:lnTo>
                  <a:lnTo>
                    <a:pt x="1666" y="878"/>
                  </a:lnTo>
                  <a:lnTo>
                    <a:pt x="1670" y="887"/>
                  </a:lnTo>
                  <a:lnTo>
                    <a:pt x="1673" y="898"/>
                  </a:lnTo>
                  <a:lnTo>
                    <a:pt x="1677" y="908"/>
                  </a:lnTo>
                  <a:lnTo>
                    <a:pt x="1682" y="918"/>
                  </a:lnTo>
                  <a:lnTo>
                    <a:pt x="1686" y="928"/>
                  </a:lnTo>
                  <a:lnTo>
                    <a:pt x="1690" y="938"/>
                  </a:lnTo>
                  <a:lnTo>
                    <a:pt x="1694" y="947"/>
                  </a:lnTo>
                  <a:lnTo>
                    <a:pt x="1697" y="957"/>
                  </a:lnTo>
                  <a:lnTo>
                    <a:pt x="1701" y="967"/>
                  </a:lnTo>
                  <a:lnTo>
                    <a:pt x="1705" y="977"/>
                  </a:lnTo>
                  <a:lnTo>
                    <a:pt x="1709" y="987"/>
                  </a:lnTo>
                  <a:lnTo>
                    <a:pt x="1714" y="997"/>
                  </a:lnTo>
                  <a:lnTo>
                    <a:pt x="1718" y="1006"/>
                  </a:lnTo>
                  <a:lnTo>
                    <a:pt x="1722" y="1015"/>
                  </a:lnTo>
                  <a:lnTo>
                    <a:pt x="1725" y="1024"/>
                  </a:lnTo>
                  <a:lnTo>
                    <a:pt x="1729" y="1034"/>
                  </a:lnTo>
                  <a:lnTo>
                    <a:pt x="1733" y="1044"/>
                  </a:lnTo>
                  <a:lnTo>
                    <a:pt x="1737" y="1053"/>
                  </a:lnTo>
                  <a:lnTo>
                    <a:pt x="1742" y="1062"/>
                  </a:lnTo>
                  <a:lnTo>
                    <a:pt x="1745" y="1071"/>
                  </a:lnTo>
                  <a:lnTo>
                    <a:pt x="1749" y="1080"/>
                  </a:lnTo>
                  <a:lnTo>
                    <a:pt x="1753" y="1089"/>
                  </a:lnTo>
                  <a:lnTo>
                    <a:pt x="1757" y="1098"/>
                  </a:lnTo>
                  <a:lnTo>
                    <a:pt x="1761" y="1107"/>
                  </a:lnTo>
                  <a:lnTo>
                    <a:pt x="1765" y="1116"/>
                  </a:lnTo>
                  <a:lnTo>
                    <a:pt x="1769" y="1125"/>
                  </a:lnTo>
                  <a:lnTo>
                    <a:pt x="1773" y="1134"/>
                  </a:lnTo>
                  <a:lnTo>
                    <a:pt x="1777" y="1142"/>
                  </a:lnTo>
                  <a:lnTo>
                    <a:pt x="1781" y="1151"/>
                  </a:lnTo>
                  <a:lnTo>
                    <a:pt x="1785" y="1160"/>
                  </a:lnTo>
                  <a:lnTo>
                    <a:pt x="1789" y="1168"/>
                  </a:lnTo>
                  <a:lnTo>
                    <a:pt x="1793" y="1176"/>
                  </a:lnTo>
                  <a:lnTo>
                    <a:pt x="1797" y="1185"/>
                  </a:lnTo>
                  <a:lnTo>
                    <a:pt x="1801" y="1192"/>
                  </a:lnTo>
                  <a:lnTo>
                    <a:pt x="1805" y="1201"/>
                  </a:lnTo>
                  <a:lnTo>
                    <a:pt x="1809" y="1209"/>
                  </a:lnTo>
                  <a:lnTo>
                    <a:pt x="1813" y="1217"/>
                  </a:lnTo>
                  <a:lnTo>
                    <a:pt x="1817" y="1225"/>
                  </a:lnTo>
                  <a:lnTo>
                    <a:pt x="1820" y="1233"/>
                  </a:lnTo>
                  <a:lnTo>
                    <a:pt x="1824" y="1241"/>
                  </a:lnTo>
                  <a:lnTo>
                    <a:pt x="1829" y="1248"/>
                  </a:lnTo>
                  <a:lnTo>
                    <a:pt x="1833" y="1256"/>
                  </a:lnTo>
                  <a:lnTo>
                    <a:pt x="1837" y="1264"/>
                  </a:lnTo>
                  <a:lnTo>
                    <a:pt x="1840" y="1271"/>
                  </a:lnTo>
                  <a:lnTo>
                    <a:pt x="1844" y="1279"/>
                  </a:lnTo>
                  <a:lnTo>
                    <a:pt x="1848" y="1286"/>
                  </a:lnTo>
                  <a:lnTo>
                    <a:pt x="1852" y="1293"/>
                  </a:lnTo>
                  <a:lnTo>
                    <a:pt x="1857" y="1300"/>
                  </a:lnTo>
                  <a:lnTo>
                    <a:pt x="1861" y="1308"/>
                  </a:lnTo>
                  <a:lnTo>
                    <a:pt x="1865" y="1315"/>
                  </a:lnTo>
                  <a:lnTo>
                    <a:pt x="1868" y="1322"/>
                  </a:lnTo>
                  <a:lnTo>
                    <a:pt x="1872" y="1328"/>
                  </a:lnTo>
                  <a:lnTo>
                    <a:pt x="1876" y="1335"/>
                  </a:lnTo>
                  <a:lnTo>
                    <a:pt x="1880" y="1342"/>
                  </a:lnTo>
                  <a:lnTo>
                    <a:pt x="1885" y="1349"/>
                  </a:lnTo>
                  <a:lnTo>
                    <a:pt x="1889" y="1355"/>
                  </a:lnTo>
                  <a:lnTo>
                    <a:pt x="1892" y="1362"/>
                  </a:lnTo>
                  <a:lnTo>
                    <a:pt x="1896" y="1368"/>
                  </a:lnTo>
                  <a:lnTo>
                    <a:pt x="1900" y="1375"/>
                  </a:lnTo>
                  <a:lnTo>
                    <a:pt x="1904" y="1380"/>
                  </a:lnTo>
                  <a:lnTo>
                    <a:pt x="1908" y="1387"/>
                  </a:lnTo>
                  <a:lnTo>
                    <a:pt x="1913" y="1393"/>
                  </a:lnTo>
                  <a:lnTo>
                    <a:pt x="1916" y="1399"/>
                  </a:lnTo>
                  <a:lnTo>
                    <a:pt x="1920" y="1405"/>
                  </a:lnTo>
                  <a:lnTo>
                    <a:pt x="1924" y="1411"/>
                  </a:lnTo>
                  <a:lnTo>
                    <a:pt x="1928" y="1417"/>
                  </a:lnTo>
                  <a:lnTo>
                    <a:pt x="1932" y="1423"/>
                  </a:lnTo>
                  <a:lnTo>
                    <a:pt x="1936" y="1428"/>
                  </a:lnTo>
                  <a:lnTo>
                    <a:pt x="1939" y="1434"/>
                  </a:lnTo>
                  <a:lnTo>
                    <a:pt x="1944" y="1440"/>
                  </a:lnTo>
                  <a:lnTo>
                    <a:pt x="1948" y="1445"/>
                  </a:lnTo>
                  <a:lnTo>
                    <a:pt x="1952" y="1450"/>
                  </a:lnTo>
                  <a:lnTo>
                    <a:pt x="1956" y="1456"/>
                  </a:lnTo>
                  <a:lnTo>
                    <a:pt x="1960" y="1461"/>
                  </a:lnTo>
                  <a:lnTo>
                    <a:pt x="1963" y="1466"/>
                  </a:lnTo>
                  <a:lnTo>
                    <a:pt x="1967" y="1471"/>
                  </a:lnTo>
                  <a:lnTo>
                    <a:pt x="1972" y="1476"/>
                  </a:lnTo>
                  <a:lnTo>
                    <a:pt x="1976" y="1481"/>
                  </a:lnTo>
                  <a:lnTo>
                    <a:pt x="1980" y="1486"/>
                  </a:lnTo>
                  <a:lnTo>
                    <a:pt x="1984" y="1491"/>
                  </a:lnTo>
                  <a:lnTo>
                    <a:pt x="1988" y="1496"/>
                  </a:lnTo>
                  <a:lnTo>
                    <a:pt x="1991" y="1500"/>
                  </a:lnTo>
                  <a:lnTo>
                    <a:pt x="1995" y="1505"/>
                  </a:lnTo>
                  <a:lnTo>
                    <a:pt x="2000" y="1509"/>
                  </a:lnTo>
                  <a:lnTo>
                    <a:pt x="2004" y="1513"/>
                  </a:lnTo>
                  <a:lnTo>
                    <a:pt x="2008" y="1518"/>
                  </a:lnTo>
                  <a:lnTo>
                    <a:pt x="2011" y="1522"/>
                  </a:lnTo>
                  <a:lnTo>
                    <a:pt x="2015" y="1526"/>
                  </a:lnTo>
                  <a:lnTo>
                    <a:pt x="2019" y="1531"/>
                  </a:lnTo>
                  <a:lnTo>
                    <a:pt x="2023" y="1535"/>
                  </a:lnTo>
                  <a:lnTo>
                    <a:pt x="2028" y="1538"/>
                  </a:lnTo>
                  <a:lnTo>
                    <a:pt x="2032" y="1543"/>
                  </a:lnTo>
                  <a:lnTo>
                    <a:pt x="2036" y="1546"/>
                  </a:lnTo>
                  <a:lnTo>
                    <a:pt x="2039" y="1551"/>
                  </a:lnTo>
                  <a:lnTo>
                    <a:pt x="2043" y="1554"/>
                  </a:lnTo>
                  <a:lnTo>
                    <a:pt x="2047" y="1558"/>
                  </a:lnTo>
                  <a:lnTo>
                    <a:pt x="2051" y="1561"/>
                  </a:lnTo>
                  <a:lnTo>
                    <a:pt x="2056" y="1565"/>
                  </a:lnTo>
                  <a:lnTo>
                    <a:pt x="2060" y="1568"/>
                  </a:lnTo>
                  <a:lnTo>
                    <a:pt x="2063" y="1572"/>
                  </a:lnTo>
                  <a:lnTo>
                    <a:pt x="2067" y="1576"/>
                  </a:lnTo>
                  <a:lnTo>
                    <a:pt x="2071" y="1578"/>
                  </a:lnTo>
                  <a:lnTo>
                    <a:pt x="2075" y="1582"/>
                  </a:lnTo>
                  <a:lnTo>
                    <a:pt x="2079" y="1586"/>
                  </a:lnTo>
                  <a:lnTo>
                    <a:pt x="2084" y="1588"/>
                  </a:lnTo>
                  <a:lnTo>
                    <a:pt x="2087" y="1591"/>
                  </a:lnTo>
                  <a:lnTo>
                    <a:pt x="2091" y="1595"/>
                  </a:lnTo>
                  <a:lnTo>
                    <a:pt x="2095" y="1598"/>
                  </a:lnTo>
                  <a:lnTo>
                    <a:pt x="2099" y="1601"/>
                  </a:lnTo>
                  <a:lnTo>
                    <a:pt x="2103" y="1603"/>
                  </a:lnTo>
                  <a:lnTo>
                    <a:pt x="2107" y="1606"/>
                  </a:lnTo>
                  <a:lnTo>
                    <a:pt x="2110" y="1609"/>
                  </a:lnTo>
                  <a:lnTo>
                    <a:pt x="2115" y="1612"/>
                  </a:lnTo>
                  <a:lnTo>
                    <a:pt x="2119" y="1615"/>
                  </a:lnTo>
                  <a:lnTo>
                    <a:pt x="2123" y="1617"/>
                  </a:lnTo>
                  <a:lnTo>
                    <a:pt x="2127" y="1620"/>
                  </a:lnTo>
                  <a:lnTo>
                    <a:pt x="2131" y="1623"/>
                  </a:lnTo>
                  <a:lnTo>
                    <a:pt x="2134" y="1625"/>
                  </a:lnTo>
                  <a:lnTo>
                    <a:pt x="2138" y="1628"/>
                  </a:lnTo>
                  <a:lnTo>
                    <a:pt x="2143" y="1630"/>
                  </a:lnTo>
                  <a:lnTo>
                    <a:pt x="2147" y="1632"/>
                  </a:lnTo>
                  <a:lnTo>
                    <a:pt x="2151" y="1634"/>
                  </a:lnTo>
                  <a:lnTo>
                    <a:pt x="2155" y="1636"/>
                  </a:lnTo>
                  <a:lnTo>
                    <a:pt x="2159" y="1639"/>
                  </a:lnTo>
                  <a:lnTo>
                    <a:pt x="2162" y="1641"/>
                  </a:lnTo>
                  <a:lnTo>
                    <a:pt x="2166" y="1644"/>
                  </a:lnTo>
                  <a:lnTo>
                    <a:pt x="2171" y="1645"/>
                  </a:lnTo>
                  <a:lnTo>
                    <a:pt x="2175" y="1648"/>
                  </a:lnTo>
                  <a:lnTo>
                    <a:pt x="2179" y="1649"/>
                  </a:lnTo>
                  <a:lnTo>
                    <a:pt x="2182" y="1651"/>
                  </a:lnTo>
                  <a:lnTo>
                    <a:pt x="2186" y="1654"/>
                  </a:lnTo>
                  <a:lnTo>
                    <a:pt x="2190" y="1655"/>
                  </a:lnTo>
                  <a:lnTo>
                    <a:pt x="2194" y="1657"/>
                  </a:lnTo>
                  <a:lnTo>
                    <a:pt x="2199" y="1659"/>
                  </a:lnTo>
                  <a:lnTo>
                    <a:pt x="2203" y="1661"/>
                  </a:lnTo>
                  <a:lnTo>
                    <a:pt x="2206" y="1662"/>
                  </a:lnTo>
                  <a:lnTo>
                    <a:pt x="2210" y="1664"/>
                  </a:lnTo>
                  <a:lnTo>
                    <a:pt x="2214" y="1666"/>
                  </a:lnTo>
                  <a:lnTo>
                    <a:pt x="2218" y="1667"/>
                  </a:lnTo>
                  <a:lnTo>
                    <a:pt x="2222" y="1669"/>
                  </a:lnTo>
                  <a:lnTo>
                    <a:pt x="2226" y="1671"/>
                  </a:lnTo>
                  <a:lnTo>
                    <a:pt x="2231" y="1672"/>
                  </a:lnTo>
                  <a:lnTo>
                    <a:pt x="2234" y="1674"/>
                  </a:lnTo>
                  <a:lnTo>
                    <a:pt x="2238" y="1675"/>
                  </a:lnTo>
                  <a:lnTo>
                    <a:pt x="2242" y="1676"/>
                  </a:lnTo>
                  <a:lnTo>
                    <a:pt x="2246" y="1678"/>
                  </a:lnTo>
                  <a:lnTo>
                    <a:pt x="2250" y="1679"/>
                  </a:lnTo>
                  <a:lnTo>
                    <a:pt x="2254" y="1681"/>
                  </a:lnTo>
                  <a:lnTo>
                    <a:pt x="2258" y="1681"/>
                  </a:lnTo>
                  <a:lnTo>
                    <a:pt x="2262" y="1683"/>
                  </a:lnTo>
                  <a:lnTo>
                    <a:pt x="2266" y="1684"/>
                  </a:lnTo>
                  <a:lnTo>
                    <a:pt x="2270" y="1685"/>
                  </a:lnTo>
                  <a:lnTo>
                    <a:pt x="2274" y="1686"/>
                  </a:lnTo>
                  <a:lnTo>
                    <a:pt x="2277" y="1688"/>
                  </a:lnTo>
                  <a:lnTo>
                    <a:pt x="2281" y="1689"/>
                  </a:lnTo>
                  <a:lnTo>
                    <a:pt x="2286" y="1690"/>
                  </a:lnTo>
                  <a:lnTo>
                    <a:pt x="2290" y="1691"/>
                  </a:lnTo>
                  <a:lnTo>
                    <a:pt x="2294" y="1692"/>
                  </a:lnTo>
                  <a:lnTo>
                    <a:pt x="2298" y="1693"/>
                  </a:lnTo>
                  <a:lnTo>
                    <a:pt x="2302" y="1694"/>
                  </a:lnTo>
                  <a:lnTo>
                    <a:pt x="2305" y="1695"/>
                  </a:lnTo>
                  <a:lnTo>
                    <a:pt x="2309" y="1696"/>
                  </a:lnTo>
                  <a:lnTo>
                    <a:pt x="2314" y="1697"/>
                  </a:lnTo>
                  <a:lnTo>
                    <a:pt x="2318" y="1698"/>
                  </a:lnTo>
                  <a:lnTo>
                    <a:pt x="2322" y="1699"/>
                  </a:lnTo>
                  <a:lnTo>
                    <a:pt x="2326" y="1699"/>
                  </a:lnTo>
                  <a:lnTo>
                    <a:pt x="2329" y="1700"/>
                  </a:lnTo>
                  <a:lnTo>
                    <a:pt x="2333" y="1701"/>
                  </a:lnTo>
                  <a:lnTo>
                    <a:pt x="2337" y="1702"/>
                  </a:lnTo>
                  <a:lnTo>
                    <a:pt x="2341" y="1703"/>
                  </a:lnTo>
                  <a:lnTo>
                    <a:pt x="2346" y="1704"/>
                  </a:lnTo>
                  <a:lnTo>
                    <a:pt x="2350" y="1704"/>
                  </a:lnTo>
                  <a:lnTo>
                    <a:pt x="2353" y="1705"/>
                  </a:lnTo>
                  <a:lnTo>
                    <a:pt x="2357" y="1706"/>
                  </a:lnTo>
                  <a:lnTo>
                    <a:pt x="2361" y="1706"/>
                  </a:lnTo>
                  <a:lnTo>
                    <a:pt x="2365" y="1707"/>
                  </a:lnTo>
                  <a:lnTo>
                    <a:pt x="2369" y="1708"/>
                  </a:lnTo>
                  <a:lnTo>
                    <a:pt x="2374" y="1709"/>
                  </a:lnTo>
                  <a:lnTo>
                    <a:pt x="2377" y="1709"/>
                  </a:lnTo>
                  <a:lnTo>
                    <a:pt x="2381" y="1709"/>
                  </a:lnTo>
                  <a:lnTo>
                    <a:pt x="2385" y="1710"/>
                  </a:lnTo>
                </a:path>
              </a:pathLst>
            </a:custGeom>
            <a:solidFill>
              <a:srgbClr val="CECECE"/>
            </a:solidFill>
            <a:ln w="25400" cap="rnd">
              <a:solidFill>
                <a:srgbClr val="CECECE"/>
              </a:solidFill>
              <a:round/>
              <a:headEnd/>
              <a:tailEnd/>
            </a:ln>
          </p:spPr>
          <p:txBody>
            <a:bodyPr/>
            <a:lstStyle/>
            <a:p>
              <a:endParaRPr lang="en-US"/>
            </a:p>
          </p:txBody>
        </p:sp>
        <p:sp>
          <p:nvSpPr>
            <p:cNvPr id="10" name="Line 12"/>
            <p:cNvSpPr>
              <a:spLocks noChangeShapeType="1"/>
            </p:cNvSpPr>
            <p:nvPr/>
          </p:nvSpPr>
          <p:spPr bwMode="auto">
            <a:xfrm flipV="1">
              <a:off x="4128" y="1183"/>
              <a:ext cx="0" cy="1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a:off x="2940" y="2919"/>
              <a:ext cx="23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4"/>
            <p:cNvSpPr>
              <a:spLocks noChangeShapeType="1"/>
            </p:cNvSpPr>
            <p:nvPr/>
          </p:nvSpPr>
          <p:spPr bwMode="auto">
            <a:xfrm flipV="1">
              <a:off x="3335" y="2892"/>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p:cNvSpPr>
              <a:spLocks noChangeShapeType="1"/>
            </p:cNvSpPr>
            <p:nvPr/>
          </p:nvSpPr>
          <p:spPr bwMode="auto">
            <a:xfrm flipV="1">
              <a:off x="3732" y="2892"/>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6"/>
            <p:cNvSpPr>
              <a:spLocks noChangeShapeType="1"/>
            </p:cNvSpPr>
            <p:nvPr/>
          </p:nvSpPr>
          <p:spPr bwMode="auto">
            <a:xfrm flipV="1">
              <a:off x="4527" y="2892"/>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7"/>
            <p:cNvSpPr>
              <a:spLocks noChangeShapeType="1"/>
            </p:cNvSpPr>
            <p:nvPr/>
          </p:nvSpPr>
          <p:spPr bwMode="auto">
            <a:xfrm flipV="1">
              <a:off x="4924" y="2892"/>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8"/>
            <p:cNvSpPr>
              <a:spLocks noChangeShapeType="1"/>
            </p:cNvSpPr>
            <p:nvPr/>
          </p:nvSpPr>
          <p:spPr bwMode="auto">
            <a:xfrm flipV="1">
              <a:off x="5307" y="2887"/>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Freeform 19"/>
            <p:cNvSpPr>
              <a:spLocks/>
            </p:cNvSpPr>
            <p:nvPr/>
          </p:nvSpPr>
          <p:spPr bwMode="auto">
            <a:xfrm>
              <a:off x="4612" y="2734"/>
              <a:ext cx="722" cy="167"/>
            </a:xfrm>
            <a:custGeom>
              <a:avLst/>
              <a:gdLst>
                <a:gd name="T0" fmla="*/ 22 w 722"/>
                <a:gd name="T1" fmla="*/ 166 h 167"/>
                <a:gd name="T2" fmla="*/ 47 w 722"/>
                <a:gd name="T3" fmla="*/ 166 h 167"/>
                <a:gd name="T4" fmla="*/ 72 w 722"/>
                <a:gd name="T5" fmla="*/ 166 h 167"/>
                <a:gd name="T6" fmla="*/ 98 w 722"/>
                <a:gd name="T7" fmla="*/ 166 h 167"/>
                <a:gd name="T8" fmla="*/ 122 w 722"/>
                <a:gd name="T9" fmla="*/ 166 h 167"/>
                <a:gd name="T10" fmla="*/ 148 w 722"/>
                <a:gd name="T11" fmla="*/ 166 h 167"/>
                <a:gd name="T12" fmla="*/ 173 w 722"/>
                <a:gd name="T13" fmla="*/ 166 h 167"/>
                <a:gd name="T14" fmla="*/ 198 w 722"/>
                <a:gd name="T15" fmla="*/ 166 h 167"/>
                <a:gd name="T16" fmla="*/ 223 w 722"/>
                <a:gd name="T17" fmla="*/ 166 h 167"/>
                <a:gd name="T18" fmla="*/ 249 w 722"/>
                <a:gd name="T19" fmla="*/ 166 h 167"/>
                <a:gd name="T20" fmla="*/ 274 w 722"/>
                <a:gd name="T21" fmla="*/ 166 h 167"/>
                <a:gd name="T22" fmla="*/ 299 w 722"/>
                <a:gd name="T23" fmla="*/ 166 h 167"/>
                <a:gd name="T24" fmla="*/ 324 w 722"/>
                <a:gd name="T25" fmla="*/ 166 h 167"/>
                <a:gd name="T26" fmla="*/ 350 w 722"/>
                <a:gd name="T27" fmla="*/ 166 h 167"/>
                <a:gd name="T28" fmla="*/ 375 w 722"/>
                <a:gd name="T29" fmla="*/ 0 h 167"/>
                <a:gd name="T30" fmla="*/ 400 w 722"/>
                <a:gd name="T31" fmla="*/ 23 h 167"/>
                <a:gd name="T32" fmla="*/ 425 w 722"/>
                <a:gd name="T33" fmla="*/ 43 h 167"/>
                <a:gd name="T34" fmla="*/ 451 w 722"/>
                <a:gd name="T35" fmla="*/ 61 h 167"/>
                <a:gd name="T36" fmla="*/ 476 w 722"/>
                <a:gd name="T37" fmla="*/ 76 h 167"/>
                <a:gd name="T38" fmla="*/ 501 w 722"/>
                <a:gd name="T39" fmla="*/ 90 h 167"/>
                <a:gd name="T40" fmla="*/ 526 w 722"/>
                <a:gd name="T41" fmla="*/ 103 h 167"/>
                <a:gd name="T42" fmla="*/ 551 w 722"/>
                <a:gd name="T43" fmla="*/ 112 h 167"/>
                <a:gd name="T44" fmla="*/ 577 w 722"/>
                <a:gd name="T45" fmla="*/ 121 h 167"/>
                <a:gd name="T46" fmla="*/ 602 w 722"/>
                <a:gd name="T47" fmla="*/ 128 h 167"/>
                <a:gd name="T48" fmla="*/ 627 w 722"/>
                <a:gd name="T49" fmla="*/ 135 h 167"/>
                <a:gd name="T50" fmla="*/ 652 w 722"/>
                <a:gd name="T51" fmla="*/ 141 h 167"/>
                <a:gd name="T52" fmla="*/ 677 w 722"/>
                <a:gd name="T53" fmla="*/ 145 h 167"/>
                <a:gd name="T54" fmla="*/ 703 w 722"/>
                <a:gd name="T55" fmla="*/ 150 h 167"/>
                <a:gd name="T56" fmla="*/ 717 w 722"/>
                <a:gd name="T57" fmla="*/ 166 h 167"/>
                <a:gd name="T58" fmla="*/ 692 w 722"/>
                <a:gd name="T59" fmla="*/ 166 h 167"/>
                <a:gd name="T60" fmla="*/ 666 w 722"/>
                <a:gd name="T61" fmla="*/ 166 h 167"/>
                <a:gd name="T62" fmla="*/ 641 w 722"/>
                <a:gd name="T63" fmla="*/ 166 h 167"/>
                <a:gd name="T64" fmla="*/ 616 w 722"/>
                <a:gd name="T65" fmla="*/ 166 h 167"/>
                <a:gd name="T66" fmla="*/ 591 w 722"/>
                <a:gd name="T67" fmla="*/ 166 h 167"/>
                <a:gd name="T68" fmla="*/ 566 w 722"/>
                <a:gd name="T69" fmla="*/ 166 h 167"/>
                <a:gd name="T70" fmla="*/ 541 w 722"/>
                <a:gd name="T71" fmla="*/ 166 h 167"/>
                <a:gd name="T72" fmla="*/ 515 w 722"/>
                <a:gd name="T73" fmla="*/ 166 h 167"/>
                <a:gd name="T74" fmla="*/ 490 w 722"/>
                <a:gd name="T75" fmla="*/ 166 h 167"/>
                <a:gd name="T76" fmla="*/ 465 w 722"/>
                <a:gd name="T77" fmla="*/ 166 h 167"/>
                <a:gd name="T78" fmla="*/ 440 w 722"/>
                <a:gd name="T79" fmla="*/ 166 h 167"/>
                <a:gd name="T80" fmla="*/ 414 w 722"/>
                <a:gd name="T81" fmla="*/ 166 h 167"/>
                <a:gd name="T82" fmla="*/ 389 w 722"/>
                <a:gd name="T83" fmla="*/ 166 h 167"/>
                <a:gd name="T84" fmla="*/ 364 w 722"/>
                <a:gd name="T85" fmla="*/ 166 h 167"/>
                <a:gd name="T86" fmla="*/ 339 w 722"/>
                <a:gd name="T87" fmla="*/ 166 h 167"/>
                <a:gd name="T88" fmla="*/ 313 w 722"/>
                <a:gd name="T89" fmla="*/ 166 h 167"/>
                <a:gd name="T90" fmla="*/ 289 w 722"/>
                <a:gd name="T91" fmla="*/ 166 h 167"/>
                <a:gd name="T92" fmla="*/ 263 w 722"/>
                <a:gd name="T93" fmla="*/ 166 h 167"/>
                <a:gd name="T94" fmla="*/ 238 w 722"/>
                <a:gd name="T95" fmla="*/ 166 h 167"/>
                <a:gd name="T96" fmla="*/ 213 w 722"/>
                <a:gd name="T97" fmla="*/ 166 h 167"/>
                <a:gd name="T98" fmla="*/ 187 w 722"/>
                <a:gd name="T99" fmla="*/ 166 h 167"/>
                <a:gd name="T100" fmla="*/ 162 w 722"/>
                <a:gd name="T101" fmla="*/ 166 h 167"/>
                <a:gd name="T102" fmla="*/ 137 w 722"/>
                <a:gd name="T103" fmla="*/ 166 h 167"/>
                <a:gd name="T104" fmla="*/ 111 w 722"/>
                <a:gd name="T105" fmla="*/ 166 h 167"/>
                <a:gd name="T106" fmla="*/ 87 w 722"/>
                <a:gd name="T107" fmla="*/ 166 h 167"/>
                <a:gd name="T108" fmla="*/ 61 w 722"/>
                <a:gd name="T109" fmla="*/ 166 h 167"/>
                <a:gd name="T110" fmla="*/ 36 w 722"/>
                <a:gd name="T111" fmla="*/ 166 h 167"/>
                <a:gd name="T112" fmla="*/ 11 w 722"/>
                <a:gd name="T113" fmla="*/ 166 h 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167"/>
                <a:gd name="T173" fmla="*/ 722 w 722"/>
                <a:gd name="T174" fmla="*/ 167 h 1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167">
                  <a:moveTo>
                    <a:pt x="0" y="166"/>
                  </a:moveTo>
                  <a:lnTo>
                    <a:pt x="4" y="166"/>
                  </a:lnTo>
                  <a:lnTo>
                    <a:pt x="7" y="166"/>
                  </a:lnTo>
                  <a:lnTo>
                    <a:pt x="11" y="166"/>
                  </a:lnTo>
                  <a:lnTo>
                    <a:pt x="15" y="166"/>
                  </a:lnTo>
                  <a:lnTo>
                    <a:pt x="18" y="166"/>
                  </a:lnTo>
                  <a:lnTo>
                    <a:pt x="22" y="166"/>
                  </a:lnTo>
                  <a:lnTo>
                    <a:pt x="26" y="166"/>
                  </a:lnTo>
                  <a:lnTo>
                    <a:pt x="29" y="166"/>
                  </a:lnTo>
                  <a:lnTo>
                    <a:pt x="32" y="166"/>
                  </a:lnTo>
                  <a:lnTo>
                    <a:pt x="36" y="166"/>
                  </a:lnTo>
                  <a:lnTo>
                    <a:pt x="39" y="166"/>
                  </a:lnTo>
                  <a:lnTo>
                    <a:pt x="43" y="166"/>
                  </a:lnTo>
                  <a:lnTo>
                    <a:pt x="47" y="166"/>
                  </a:lnTo>
                  <a:lnTo>
                    <a:pt x="50" y="166"/>
                  </a:lnTo>
                  <a:lnTo>
                    <a:pt x="54" y="166"/>
                  </a:lnTo>
                  <a:lnTo>
                    <a:pt x="58" y="166"/>
                  </a:lnTo>
                  <a:lnTo>
                    <a:pt x="61" y="166"/>
                  </a:lnTo>
                  <a:lnTo>
                    <a:pt x="65" y="166"/>
                  </a:lnTo>
                  <a:lnTo>
                    <a:pt x="69" y="166"/>
                  </a:lnTo>
                  <a:lnTo>
                    <a:pt x="72" y="166"/>
                  </a:lnTo>
                  <a:lnTo>
                    <a:pt x="76" y="166"/>
                  </a:lnTo>
                  <a:lnTo>
                    <a:pt x="80" y="166"/>
                  </a:lnTo>
                  <a:lnTo>
                    <a:pt x="83" y="166"/>
                  </a:lnTo>
                  <a:lnTo>
                    <a:pt x="87" y="166"/>
                  </a:lnTo>
                  <a:lnTo>
                    <a:pt x="90" y="166"/>
                  </a:lnTo>
                  <a:lnTo>
                    <a:pt x="94" y="166"/>
                  </a:lnTo>
                  <a:lnTo>
                    <a:pt x="98" y="166"/>
                  </a:lnTo>
                  <a:lnTo>
                    <a:pt x="101" y="166"/>
                  </a:lnTo>
                  <a:lnTo>
                    <a:pt x="104" y="166"/>
                  </a:lnTo>
                  <a:lnTo>
                    <a:pt x="108" y="166"/>
                  </a:lnTo>
                  <a:lnTo>
                    <a:pt x="111" y="166"/>
                  </a:lnTo>
                  <a:lnTo>
                    <a:pt x="115" y="166"/>
                  </a:lnTo>
                  <a:lnTo>
                    <a:pt x="119" y="166"/>
                  </a:lnTo>
                  <a:lnTo>
                    <a:pt x="122" y="166"/>
                  </a:lnTo>
                  <a:lnTo>
                    <a:pt x="126" y="166"/>
                  </a:lnTo>
                  <a:lnTo>
                    <a:pt x="130" y="166"/>
                  </a:lnTo>
                  <a:lnTo>
                    <a:pt x="133" y="166"/>
                  </a:lnTo>
                  <a:lnTo>
                    <a:pt x="137" y="166"/>
                  </a:lnTo>
                  <a:lnTo>
                    <a:pt x="141" y="166"/>
                  </a:lnTo>
                  <a:lnTo>
                    <a:pt x="144" y="166"/>
                  </a:lnTo>
                  <a:lnTo>
                    <a:pt x="148" y="166"/>
                  </a:lnTo>
                  <a:lnTo>
                    <a:pt x="152" y="166"/>
                  </a:lnTo>
                  <a:lnTo>
                    <a:pt x="155" y="166"/>
                  </a:lnTo>
                  <a:lnTo>
                    <a:pt x="158" y="166"/>
                  </a:lnTo>
                  <a:lnTo>
                    <a:pt x="162" y="166"/>
                  </a:lnTo>
                  <a:lnTo>
                    <a:pt x="165" y="166"/>
                  </a:lnTo>
                  <a:lnTo>
                    <a:pt x="169" y="166"/>
                  </a:lnTo>
                  <a:lnTo>
                    <a:pt x="173" y="166"/>
                  </a:lnTo>
                  <a:lnTo>
                    <a:pt x="176" y="166"/>
                  </a:lnTo>
                  <a:lnTo>
                    <a:pt x="180" y="166"/>
                  </a:lnTo>
                  <a:lnTo>
                    <a:pt x="184" y="166"/>
                  </a:lnTo>
                  <a:lnTo>
                    <a:pt x="187" y="166"/>
                  </a:lnTo>
                  <a:lnTo>
                    <a:pt x="191" y="166"/>
                  </a:lnTo>
                  <a:lnTo>
                    <a:pt x="195" y="166"/>
                  </a:lnTo>
                  <a:lnTo>
                    <a:pt x="198" y="166"/>
                  </a:lnTo>
                  <a:lnTo>
                    <a:pt x="202" y="166"/>
                  </a:lnTo>
                  <a:lnTo>
                    <a:pt x="206" y="166"/>
                  </a:lnTo>
                  <a:lnTo>
                    <a:pt x="209" y="166"/>
                  </a:lnTo>
                  <a:lnTo>
                    <a:pt x="213" y="166"/>
                  </a:lnTo>
                  <a:lnTo>
                    <a:pt x="217" y="166"/>
                  </a:lnTo>
                  <a:lnTo>
                    <a:pt x="219" y="166"/>
                  </a:lnTo>
                  <a:lnTo>
                    <a:pt x="223" y="166"/>
                  </a:lnTo>
                  <a:lnTo>
                    <a:pt x="227" y="166"/>
                  </a:lnTo>
                  <a:lnTo>
                    <a:pt x="230" y="166"/>
                  </a:lnTo>
                  <a:lnTo>
                    <a:pt x="234" y="166"/>
                  </a:lnTo>
                  <a:lnTo>
                    <a:pt x="238" y="166"/>
                  </a:lnTo>
                  <a:lnTo>
                    <a:pt x="241" y="166"/>
                  </a:lnTo>
                  <a:lnTo>
                    <a:pt x="245" y="166"/>
                  </a:lnTo>
                  <a:lnTo>
                    <a:pt x="249" y="166"/>
                  </a:lnTo>
                  <a:lnTo>
                    <a:pt x="252" y="166"/>
                  </a:lnTo>
                  <a:lnTo>
                    <a:pt x="256" y="166"/>
                  </a:lnTo>
                  <a:lnTo>
                    <a:pt x="260" y="166"/>
                  </a:lnTo>
                  <a:lnTo>
                    <a:pt x="263" y="166"/>
                  </a:lnTo>
                  <a:lnTo>
                    <a:pt x="267" y="166"/>
                  </a:lnTo>
                  <a:lnTo>
                    <a:pt x="270" y="166"/>
                  </a:lnTo>
                  <a:lnTo>
                    <a:pt x="274" y="166"/>
                  </a:lnTo>
                  <a:lnTo>
                    <a:pt x="278" y="166"/>
                  </a:lnTo>
                  <a:lnTo>
                    <a:pt x="281" y="166"/>
                  </a:lnTo>
                  <a:lnTo>
                    <a:pt x="285" y="166"/>
                  </a:lnTo>
                  <a:lnTo>
                    <a:pt x="289" y="166"/>
                  </a:lnTo>
                  <a:lnTo>
                    <a:pt x="292" y="166"/>
                  </a:lnTo>
                  <a:lnTo>
                    <a:pt x="295" y="166"/>
                  </a:lnTo>
                  <a:lnTo>
                    <a:pt x="299" y="166"/>
                  </a:lnTo>
                  <a:lnTo>
                    <a:pt x="302" y="166"/>
                  </a:lnTo>
                  <a:lnTo>
                    <a:pt x="306" y="166"/>
                  </a:lnTo>
                  <a:lnTo>
                    <a:pt x="310" y="166"/>
                  </a:lnTo>
                  <a:lnTo>
                    <a:pt x="313" y="166"/>
                  </a:lnTo>
                  <a:lnTo>
                    <a:pt x="317" y="166"/>
                  </a:lnTo>
                  <a:lnTo>
                    <a:pt x="321" y="166"/>
                  </a:lnTo>
                  <a:lnTo>
                    <a:pt x="324" y="166"/>
                  </a:lnTo>
                  <a:lnTo>
                    <a:pt x="328" y="166"/>
                  </a:lnTo>
                  <a:lnTo>
                    <a:pt x="332" y="166"/>
                  </a:lnTo>
                  <a:lnTo>
                    <a:pt x="335" y="166"/>
                  </a:lnTo>
                  <a:lnTo>
                    <a:pt x="339" y="166"/>
                  </a:lnTo>
                  <a:lnTo>
                    <a:pt x="343" y="166"/>
                  </a:lnTo>
                  <a:lnTo>
                    <a:pt x="346" y="166"/>
                  </a:lnTo>
                  <a:lnTo>
                    <a:pt x="350" y="166"/>
                  </a:lnTo>
                  <a:lnTo>
                    <a:pt x="353" y="166"/>
                  </a:lnTo>
                  <a:lnTo>
                    <a:pt x="356" y="166"/>
                  </a:lnTo>
                  <a:lnTo>
                    <a:pt x="360" y="166"/>
                  </a:lnTo>
                  <a:lnTo>
                    <a:pt x="364" y="166"/>
                  </a:lnTo>
                  <a:lnTo>
                    <a:pt x="367" y="166"/>
                  </a:lnTo>
                  <a:lnTo>
                    <a:pt x="371" y="166"/>
                  </a:lnTo>
                  <a:lnTo>
                    <a:pt x="375" y="0"/>
                  </a:lnTo>
                  <a:lnTo>
                    <a:pt x="378" y="3"/>
                  </a:lnTo>
                  <a:lnTo>
                    <a:pt x="382" y="7"/>
                  </a:lnTo>
                  <a:lnTo>
                    <a:pt x="386" y="10"/>
                  </a:lnTo>
                  <a:lnTo>
                    <a:pt x="389" y="14"/>
                  </a:lnTo>
                  <a:lnTo>
                    <a:pt x="393" y="16"/>
                  </a:lnTo>
                  <a:lnTo>
                    <a:pt x="397" y="20"/>
                  </a:lnTo>
                  <a:lnTo>
                    <a:pt x="400" y="23"/>
                  </a:lnTo>
                  <a:lnTo>
                    <a:pt x="404" y="25"/>
                  </a:lnTo>
                  <a:lnTo>
                    <a:pt x="408" y="29"/>
                  </a:lnTo>
                  <a:lnTo>
                    <a:pt x="410" y="31"/>
                  </a:lnTo>
                  <a:lnTo>
                    <a:pt x="414" y="35"/>
                  </a:lnTo>
                  <a:lnTo>
                    <a:pt x="418" y="37"/>
                  </a:lnTo>
                  <a:lnTo>
                    <a:pt x="421" y="39"/>
                  </a:lnTo>
                  <a:lnTo>
                    <a:pt x="425" y="43"/>
                  </a:lnTo>
                  <a:lnTo>
                    <a:pt x="429" y="45"/>
                  </a:lnTo>
                  <a:lnTo>
                    <a:pt x="432" y="48"/>
                  </a:lnTo>
                  <a:lnTo>
                    <a:pt x="436" y="51"/>
                  </a:lnTo>
                  <a:lnTo>
                    <a:pt x="440" y="53"/>
                  </a:lnTo>
                  <a:lnTo>
                    <a:pt x="443" y="55"/>
                  </a:lnTo>
                  <a:lnTo>
                    <a:pt x="447" y="58"/>
                  </a:lnTo>
                  <a:lnTo>
                    <a:pt x="451" y="61"/>
                  </a:lnTo>
                  <a:lnTo>
                    <a:pt x="454" y="62"/>
                  </a:lnTo>
                  <a:lnTo>
                    <a:pt x="458" y="65"/>
                  </a:lnTo>
                  <a:lnTo>
                    <a:pt x="461" y="68"/>
                  </a:lnTo>
                  <a:lnTo>
                    <a:pt x="465" y="69"/>
                  </a:lnTo>
                  <a:lnTo>
                    <a:pt x="469" y="71"/>
                  </a:lnTo>
                  <a:lnTo>
                    <a:pt x="472" y="74"/>
                  </a:lnTo>
                  <a:lnTo>
                    <a:pt x="476" y="76"/>
                  </a:lnTo>
                  <a:lnTo>
                    <a:pt x="479" y="78"/>
                  </a:lnTo>
                  <a:lnTo>
                    <a:pt x="482" y="81"/>
                  </a:lnTo>
                  <a:lnTo>
                    <a:pt x="486" y="82"/>
                  </a:lnTo>
                  <a:lnTo>
                    <a:pt x="490" y="84"/>
                  </a:lnTo>
                  <a:lnTo>
                    <a:pt x="493" y="86"/>
                  </a:lnTo>
                  <a:lnTo>
                    <a:pt x="497" y="88"/>
                  </a:lnTo>
                  <a:lnTo>
                    <a:pt x="501" y="90"/>
                  </a:lnTo>
                  <a:lnTo>
                    <a:pt x="504" y="92"/>
                  </a:lnTo>
                  <a:lnTo>
                    <a:pt x="508" y="93"/>
                  </a:lnTo>
                  <a:lnTo>
                    <a:pt x="512" y="96"/>
                  </a:lnTo>
                  <a:lnTo>
                    <a:pt x="515" y="97"/>
                  </a:lnTo>
                  <a:lnTo>
                    <a:pt x="519" y="99"/>
                  </a:lnTo>
                  <a:lnTo>
                    <a:pt x="523" y="100"/>
                  </a:lnTo>
                  <a:lnTo>
                    <a:pt x="526" y="103"/>
                  </a:lnTo>
                  <a:lnTo>
                    <a:pt x="530" y="104"/>
                  </a:lnTo>
                  <a:lnTo>
                    <a:pt x="534" y="105"/>
                  </a:lnTo>
                  <a:lnTo>
                    <a:pt x="537" y="107"/>
                  </a:lnTo>
                  <a:lnTo>
                    <a:pt x="541" y="107"/>
                  </a:lnTo>
                  <a:lnTo>
                    <a:pt x="545" y="110"/>
                  </a:lnTo>
                  <a:lnTo>
                    <a:pt x="547" y="111"/>
                  </a:lnTo>
                  <a:lnTo>
                    <a:pt x="551" y="112"/>
                  </a:lnTo>
                  <a:lnTo>
                    <a:pt x="555" y="113"/>
                  </a:lnTo>
                  <a:lnTo>
                    <a:pt x="558" y="115"/>
                  </a:lnTo>
                  <a:lnTo>
                    <a:pt x="562" y="116"/>
                  </a:lnTo>
                  <a:lnTo>
                    <a:pt x="566" y="118"/>
                  </a:lnTo>
                  <a:lnTo>
                    <a:pt x="569" y="119"/>
                  </a:lnTo>
                  <a:lnTo>
                    <a:pt x="573" y="120"/>
                  </a:lnTo>
                  <a:lnTo>
                    <a:pt x="577" y="121"/>
                  </a:lnTo>
                  <a:lnTo>
                    <a:pt x="580" y="122"/>
                  </a:lnTo>
                  <a:lnTo>
                    <a:pt x="584" y="123"/>
                  </a:lnTo>
                  <a:lnTo>
                    <a:pt x="588" y="125"/>
                  </a:lnTo>
                  <a:lnTo>
                    <a:pt x="591" y="126"/>
                  </a:lnTo>
                  <a:lnTo>
                    <a:pt x="595" y="127"/>
                  </a:lnTo>
                  <a:lnTo>
                    <a:pt x="599" y="128"/>
                  </a:lnTo>
                  <a:lnTo>
                    <a:pt x="602" y="128"/>
                  </a:lnTo>
                  <a:lnTo>
                    <a:pt x="605" y="129"/>
                  </a:lnTo>
                  <a:lnTo>
                    <a:pt x="609" y="130"/>
                  </a:lnTo>
                  <a:lnTo>
                    <a:pt x="612" y="131"/>
                  </a:lnTo>
                  <a:lnTo>
                    <a:pt x="616" y="133"/>
                  </a:lnTo>
                  <a:lnTo>
                    <a:pt x="620" y="134"/>
                  </a:lnTo>
                  <a:lnTo>
                    <a:pt x="623" y="135"/>
                  </a:lnTo>
                  <a:lnTo>
                    <a:pt x="627" y="135"/>
                  </a:lnTo>
                  <a:lnTo>
                    <a:pt x="631" y="136"/>
                  </a:lnTo>
                  <a:lnTo>
                    <a:pt x="634" y="137"/>
                  </a:lnTo>
                  <a:lnTo>
                    <a:pt x="638" y="137"/>
                  </a:lnTo>
                  <a:lnTo>
                    <a:pt x="641" y="138"/>
                  </a:lnTo>
                  <a:lnTo>
                    <a:pt x="645" y="139"/>
                  </a:lnTo>
                  <a:lnTo>
                    <a:pt x="649" y="139"/>
                  </a:lnTo>
                  <a:lnTo>
                    <a:pt x="652" y="141"/>
                  </a:lnTo>
                  <a:lnTo>
                    <a:pt x="656" y="142"/>
                  </a:lnTo>
                  <a:lnTo>
                    <a:pt x="660" y="142"/>
                  </a:lnTo>
                  <a:lnTo>
                    <a:pt x="663" y="143"/>
                  </a:lnTo>
                  <a:lnTo>
                    <a:pt x="666" y="143"/>
                  </a:lnTo>
                  <a:lnTo>
                    <a:pt x="670" y="144"/>
                  </a:lnTo>
                  <a:lnTo>
                    <a:pt x="673" y="145"/>
                  </a:lnTo>
                  <a:lnTo>
                    <a:pt x="677" y="145"/>
                  </a:lnTo>
                  <a:lnTo>
                    <a:pt x="681" y="146"/>
                  </a:lnTo>
                  <a:lnTo>
                    <a:pt x="684" y="146"/>
                  </a:lnTo>
                  <a:lnTo>
                    <a:pt x="688" y="148"/>
                  </a:lnTo>
                  <a:lnTo>
                    <a:pt x="692" y="148"/>
                  </a:lnTo>
                  <a:lnTo>
                    <a:pt x="695" y="149"/>
                  </a:lnTo>
                  <a:lnTo>
                    <a:pt x="699" y="149"/>
                  </a:lnTo>
                  <a:lnTo>
                    <a:pt x="703" y="150"/>
                  </a:lnTo>
                  <a:lnTo>
                    <a:pt x="706" y="150"/>
                  </a:lnTo>
                  <a:lnTo>
                    <a:pt x="710" y="150"/>
                  </a:lnTo>
                  <a:lnTo>
                    <a:pt x="714" y="151"/>
                  </a:lnTo>
                  <a:lnTo>
                    <a:pt x="717" y="151"/>
                  </a:lnTo>
                  <a:lnTo>
                    <a:pt x="721" y="152"/>
                  </a:lnTo>
                  <a:lnTo>
                    <a:pt x="721" y="166"/>
                  </a:lnTo>
                  <a:lnTo>
                    <a:pt x="717" y="166"/>
                  </a:lnTo>
                  <a:lnTo>
                    <a:pt x="714" y="166"/>
                  </a:lnTo>
                  <a:lnTo>
                    <a:pt x="710" y="166"/>
                  </a:lnTo>
                  <a:lnTo>
                    <a:pt x="706" y="166"/>
                  </a:lnTo>
                  <a:lnTo>
                    <a:pt x="703" y="166"/>
                  </a:lnTo>
                  <a:lnTo>
                    <a:pt x="699" y="166"/>
                  </a:lnTo>
                  <a:lnTo>
                    <a:pt x="695" y="166"/>
                  </a:lnTo>
                  <a:lnTo>
                    <a:pt x="692" y="166"/>
                  </a:lnTo>
                  <a:lnTo>
                    <a:pt x="688" y="166"/>
                  </a:lnTo>
                  <a:lnTo>
                    <a:pt x="684" y="166"/>
                  </a:lnTo>
                  <a:lnTo>
                    <a:pt x="681" y="166"/>
                  </a:lnTo>
                  <a:lnTo>
                    <a:pt x="677" y="166"/>
                  </a:lnTo>
                  <a:lnTo>
                    <a:pt x="673" y="166"/>
                  </a:lnTo>
                  <a:lnTo>
                    <a:pt x="670" y="166"/>
                  </a:lnTo>
                  <a:lnTo>
                    <a:pt x="666" y="166"/>
                  </a:lnTo>
                  <a:lnTo>
                    <a:pt x="663" y="166"/>
                  </a:lnTo>
                  <a:lnTo>
                    <a:pt x="660" y="166"/>
                  </a:lnTo>
                  <a:lnTo>
                    <a:pt x="656" y="166"/>
                  </a:lnTo>
                  <a:lnTo>
                    <a:pt x="652" y="166"/>
                  </a:lnTo>
                  <a:lnTo>
                    <a:pt x="649" y="166"/>
                  </a:lnTo>
                  <a:lnTo>
                    <a:pt x="645" y="166"/>
                  </a:lnTo>
                  <a:lnTo>
                    <a:pt x="641" y="166"/>
                  </a:lnTo>
                  <a:lnTo>
                    <a:pt x="638" y="166"/>
                  </a:lnTo>
                  <a:lnTo>
                    <a:pt x="634" y="166"/>
                  </a:lnTo>
                  <a:lnTo>
                    <a:pt x="631" y="166"/>
                  </a:lnTo>
                  <a:lnTo>
                    <a:pt x="627" y="166"/>
                  </a:lnTo>
                  <a:lnTo>
                    <a:pt x="623" y="166"/>
                  </a:lnTo>
                  <a:lnTo>
                    <a:pt x="620" y="166"/>
                  </a:lnTo>
                  <a:lnTo>
                    <a:pt x="616" y="166"/>
                  </a:lnTo>
                  <a:lnTo>
                    <a:pt x="612" y="166"/>
                  </a:lnTo>
                  <a:lnTo>
                    <a:pt x="609" y="166"/>
                  </a:lnTo>
                  <a:lnTo>
                    <a:pt x="605" y="166"/>
                  </a:lnTo>
                  <a:lnTo>
                    <a:pt x="602" y="166"/>
                  </a:lnTo>
                  <a:lnTo>
                    <a:pt x="599" y="166"/>
                  </a:lnTo>
                  <a:lnTo>
                    <a:pt x="595" y="166"/>
                  </a:lnTo>
                  <a:lnTo>
                    <a:pt x="591" y="166"/>
                  </a:lnTo>
                  <a:lnTo>
                    <a:pt x="588" y="166"/>
                  </a:lnTo>
                  <a:lnTo>
                    <a:pt x="584" y="166"/>
                  </a:lnTo>
                  <a:lnTo>
                    <a:pt x="580" y="166"/>
                  </a:lnTo>
                  <a:lnTo>
                    <a:pt x="577" y="166"/>
                  </a:lnTo>
                  <a:lnTo>
                    <a:pt x="573" y="166"/>
                  </a:lnTo>
                  <a:lnTo>
                    <a:pt x="569" y="166"/>
                  </a:lnTo>
                  <a:lnTo>
                    <a:pt x="566" y="166"/>
                  </a:lnTo>
                  <a:lnTo>
                    <a:pt x="562" y="166"/>
                  </a:lnTo>
                  <a:lnTo>
                    <a:pt x="558" y="166"/>
                  </a:lnTo>
                  <a:lnTo>
                    <a:pt x="555" y="166"/>
                  </a:lnTo>
                  <a:lnTo>
                    <a:pt x="551" y="166"/>
                  </a:lnTo>
                  <a:lnTo>
                    <a:pt x="547" y="166"/>
                  </a:lnTo>
                  <a:lnTo>
                    <a:pt x="545" y="166"/>
                  </a:lnTo>
                  <a:lnTo>
                    <a:pt x="541" y="166"/>
                  </a:lnTo>
                  <a:lnTo>
                    <a:pt x="537" y="166"/>
                  </a:lnTo>
                  <a:lnTo>
                    <a:pt x="534" y="166"/>
                  </a:lnTo>
                  <a:lnTo>
                    <a:pt x="530" y="166"/>
                  </a:lnTo>
                  <a:lnTo>
                    <a:pt x="526" y="166"/>
                  </a:lnTo>
                  <a:lnTo>
                    <a:pt x="523" y="166"/>
                  </a:lnTo>
                  <a:lnTo>
                    <a:pt x="519" y="166"/>
                  </a:lnTo>
                  <a:lnTo>
                    <a:pt x="515" y="166"/>
                  </a:lnTo>
                  <a:lnTo>
                    <a:pt x="512" y="166"/>
                  </a:lnTo>
                  <a:lnTo>
                    <a:pt x="508" y="166"/>
                  </a:lnTo>
                  <a:lnTo>
                    <a:pt x="504" y="166"/>
                  </a:lnTo>
                  <a:lnTo>
                    <a:pt x="501" y="166"/>
                  </a:lnTo>
                  <a:lnTo>
                    <a:pt x="497" y="166"/>
                  </a:lnTo>
                  <a:lnTo>
                    <a:pt x="493" y="166"/>
                  </a:lnTo>
                  <a:lnTo>
                    <a:pt x="490" y="166"/>
                  </a:lnTo>
                  <a:lnTo>
                    <a:pt x="486" y="166"/>
                  </a:lnTo>
                  <a:lnTo>
                    <a:pt x="482" y="166"/>
                  </a:lnTo>
                  <a:lnTo>
                    <a:pt x="479" y="166"/>
                  </a:lnTo>
                  <a:lnTo>
                    <a:pt x="476" y="166"/>
                  </a:lnTo>
                  <a:lnTo>
                    <a:pt x="472" y="166"/>
                  </a:lnTo>
                  <a:lnTo>
                    <a:pt x="469" y="166"/>
                  </a:lnTo>
                  <a:lnTo>
                    <a:pt x="465" y="166"/>
                  </a:lnTo>
                  <a:lnTo>
                    <a:pt x="461" y="166"/>
                  </a:lnTo>
                  <a:lnTo>
                    <a:pt x="458" y="166"/>
                  </a:lnTo>
                  <a:lnTo>
                    <a:pt x="454" y="166"/>
                  </a:lnTo>
                  <a:lnTo>
                    <a:pt x="451" y="166"/>
                  </a:lnTo>
                  <a:lnTo>
                    <a:pt x="447" y="166"/>
                  </a:lnTo>
                  <a:lnTo>
                    <a:pt x="443" y="166"/>
                  </a:lnTo>
                  <a:lnTo>
                    <a:pt x="440" y="166"/>
                  </a:lnTo>
                  <a:lnTo>
                    <a:pt x="436" y="166"/>
                  </a:lnTo>
                  <a:lnTo>
                    <a:pt x="432" y="166"/>
                  </a:lnTo>
                  <a:lnTo>
                    <a:pt x="429" y="166"/>
                  </a:lnTo>
                  <a:lnTo>
                    <a:pt x="425" y="166"/>
                  </a:lnTo>
                  <a:lnTo>
                    <a:pt x="421" y="166"/>
                  </a:lnTo>
                  <a:lnTo>
                    <a:pt x="418" y="166"/>
                  </a:lnTo>
                  <a:lnTo>
                    <a:pt x="414" y="166"/>
                  </a:lnTo>
                  <a:lnTo>
                    <a:pt x="410" y="166"/>
                  </a:lnTo>
                  <a:lnTo>
                    <a:pt x="408" y="166"/>
                  </a:lnTo>
                  <a:lnTo>
                    <a:pt x="404" y="166"/>
                  </a:lnTo>
                  <a:lnTo>
                    <a:pt x="400" y="166"/>
                  </a:lnTo>
                  <a:lnTo>
                    <a:pt x="397" y="166"/>
                  </a:lnTo>
                  <a:lnTo>
                    <a:pt x="393" y="166"/>
                  </a:lnTo>
                  <a:lnTo>
                    <a:pt x="389" y="166"/>
                  </a:lnTo>
                  <a:lnTo>
                    <a:pt x="386" y="166"/>
                  </a:lnTo>
                  <a:lnTo>
                    <a:pt x="382" y="166"/>
                  </a:lnTo>
                  <a:lnTo>
                    <a:pt x="378" y="166"/>
                  </a:lnTo>
                  <a:lnTo>
                    <a:pt x="375" y="166"/>
                  </a:lnTo>
                  <a:lnTo>
                    <a:pt x="371" y="166"/>
                  </a:lnTo>
                  <a:lnTo>
                    <a:pt x="367" y="166"/>
                  </a:lnTo>
                  <a:lnTo>
                    <a:pt x="364" y="166"/>
                  </a:lnTo>
                  <a:lnTo>
                    <a:pt x="360" y="166"/>
                  </a:lnTo>
                  <a:lnTo>
                    <a:pt x="356" y="166"/>
                  </a:lnTo>
                  <a:lnTo>
                    <a:pt x="353" y="166"/>
                  </a:lnTo>
                  <a:lnTo>
                    <a:pt x="350" y="166"/>
                  </a:lnTo>
                  <a:lnTo>
                    <a:pt x="346" y="166"/>
                  </a:lnTo>
                  <a:lnTo>
                    <a:pt x="343" y="166"/>
                  </a:lnTo>
                  <a:lnTo>
                    <a:pt x="339" y="166"/>
                  </a:lnTo>
                  <a:lnTo>
                    <a:pt x="335" y="166"/>
                  </a:lnTo>
                  <a:lnTo>
                    <a:pt x="332" y="166"/>
                  </a:lnTo>
                  <a:lnTo>
                    <a:pt x="328" y="166"/>
                  </a:lnTo>
                  <a:lnTo>
                    <a:pt x="324" y="166"/>
                  </a:lnTo>
                  <a:lnTo>
                    <a:pt x="321" y="166"/>
                  </a:lnTo>
                  <a:lnTo>
                    <a:pt x="317" y="166"/>
                  </a:lnTo>
                  <a:lnTo>
                    <a:pt x="313" y="166"/>
                  </a:lnTo>
                  <a:lnTo>
                    <a:pt x="310" y="166"/>
                  </a:lnTo>
                  <a:lnTo>
                    <a:pt x="306" y="166"/>
                  </a:lnTo>
                  <a:lnTo>
                    <a:pt x="302" y="166"/>
                  </a:lnTo>
                  <a:lnTo>
                    <a:pt x="299" y="166"/>
                  </a:lnTo>
                  <a:lnTo>
                    <a:pt x="295" y="166"/>
                  </a:lnTo>
                  <a:lnTo>
                    <a:pt x="292" y="166"/>
                  </a:lnTo>
                  <a:lnTo>
                    <a:pt x="289" y="166"/>
                  </a:lnTo>
                  <a:lnTo>
                    <a:pt x="285" y="166"/>
                  </a:lnTo>
                  <a:lnTo>
                    <a:pt x="281" y="166"/>
                  </a:lnTo>
                  <a:lnTo>
                    <a:pt x="278" y="166"/>
                  </a:lnTo>
                  <a:lnTo>
                    <a:pt x="274" y="166"/>
                  </a:lnTo>
                  <a:lnTo>
                    <a:pt x="270" y="166"/>
                  </a:lnTo>
                  <a:lnTo>
                    <a:pt x="267" y="166"/>
                  </a:lnTo>
                  <a:lnTo>
                    <a:pt x="263" y="166"/>
                  </a:lnTo>
                  <a:lnTo>
                    <a:pt x="260" y="166"/>
                  </a:lnTo>
                  <a:lnTo>
                    <a:pt x="256" y="166"/>
                  </a:lnTo>
                  <a:lnTo>
                    <a:pt x="252" y="166"/>
                  </a:lnTo>
                  <a:lnTo>
                    <a:pt x="249" y="166"/>
                  </a:lnTo>
                  <a:lnTo>
                    <a:pt x="245" y="166"/>
                  </a:lnTo>
                  <a:lnTo>
                    <a:pt x="241" y="166"/>
                  </a:lnTo>
                  <a:lnTo>
                    <a:pt x="238" y="166"/>
                  </a:lnTo>
                  <a:lnTo>
                    <a:pt x="234" y="166"/>
                  </a:lnTo>
                  <a:lnTo>
                    <a:pt x="230" y="166"/>
                  </a:lnTo>
                  <a:lnTo>
                    <a:pt x="227" y="166"/>
                  </a:lnTo>
                  <a:lnTo>
                    <a:pt x="223" y="166"/>
                  </a:lnTo>
                  <a:lnTo>
                    <a:pt x="219" y="166"/>
                  </a:lnTo>
                  <a:lnTo>
                    <a:pt x="217" y="166"/>
                  </a:lnTo>
                  <a:lnTo>
                    <a:pt x="213" y="166"/>
                  </a:lnTo>
                  <a:lnTo>
                    <a:pt x="209" y="166"/>
                  </a:lnTo>
                  <a:lnTo>
                    <a:pt x="206" y="166"/>
                  </a:lnTo>
                  <a:lnTo>
                    <a:pt x="202" y="166"/>
                  </a:lnTo>
                  <a:lnTo>
                    <a:pt x="198" y="166"/>
                  </a:lnTo>
                  <a:lnTo>
                    <a:pt x="195" y="166"/>
                  </a:lnTo>
                  <a:lnTo>
                    <a:pt x="191" y="166"/>
                  </a:lnTo>
                  <a:lnTo>
                    <a:pt x="187" y="166"/>
                  </a:lnTo>
                  <a:lnTo>
                    <a:pt x="184" y="166"/>
                  </a:lnTo>
                  <a:lnTo>
                    <a:pt x="180" y="166"/>
                  </a:lnTo>
                  <a:lnTo>
                    <a:pt x="176" y="166"/>
                  </a:lnTo>
                  <a:lnTo>
                    <a:pt x="173" y="166"/>
                  </a:lnTo>
                  <a:lnTo>
                    <a:pt x="169" y="166"/>
                  </a:lnTo>
                  <a:lnTo>
                    <a:pt x="165" y="166"/>
                  </a:lnTo>
                  <a:lnTo>
                    <a:pt x="162" y="166"/>
                  </a:lnTo>
                  <a:lnTo>
                    <a:pt x="158" y="166"/>
                  </a:lnTo>
                  <a:lnTo>
                    <a:pt x="155" y="166"/>
                  </a:lnTo>
                  <a:lnTo>
                    <a:pt x="152" y="166"/>
                  </a:lnTo>
                  <a:lnTo>
                    <a:pt x="148" y="166"/>
                  </a:lnTo>
                  <a:lnTo>
                    <a:pt x="144" y="166"/>
                  </a:lnTo>
                  <a:lnTo>
                    <a:pt x="141" y="166"/>
                  </a:lnTo>
                  <a:lnTo>
                    <a:pt x="137" y="166"/>
                  </a:lnTo>
                  <a:lnTo>
                    <a:pt x="133" y="166"/>
                  </a:lnTo>
                  <a:lnTo>
                    <a:pt x="130" y="166"/>
                  </a:lnTo>
                  <a:lnTo>
                    <a:pt x="126" y="166"/>
                  </a:lnTo>
                  <a:lnTo>
                    <a:pt x="122" y="166"/>
                  </a:lnTo>
                  <a:lnTo>
                    <a:pt x="119" y="166"/>
                  </a:lnTo>
                  <a:lnTo>
                    <a:pt x="115" y="166"/>
                  </a:lnTo>
                  <a:lnTo>
                    <a:pt x="111" y="166"/>
                  </a:lnTo>
                  <a:lnTo>
                    <a:pt x="108" y="166"/>
                  </a:lnTo>
                  <a:lnTo>
                    <a:pt x="104" y="166"/>
                  </a:lnTo>
                  <a:lnTo>
                    <a:pt x="101" y="166"/>
                  </a:lnTo>
                  <a:lnTo>
                    <a:pt x="98" y="166"/>
                  </a:lnTo>
                  <a:lnTo>
                    <a:pt x="94" y="166"/>
                  </a:lnTo>
                  <a:lnTo>
                    <a:pt x="90" y="166"/>
                  </a:lnTo>
                  <a:lnTo>
                    <a:pt x="87" y="166"/>
                  </a:lnTo>
                  <a:lnTo>
                    <a:pt x="83" y="166"/>
                  </a:lnTo>
                  <a:lnTo>
                    <a:pt x="80" y="166"/>
                  </a:lnTo>
                  <a:lnTo>
                    <a:pt x="76" y="166"/>
                  </a:lnTo>
                  <a:lnTo>
                    <a:pt x="72" y="166"/>
                  </a:lnTo>
                  <a:lnTo>
                    <a:pt x="69" y="166"/>
                  </a:lnTo>
                  <a:lnTo>
                    <a:pt x="65" y="166"/>
                  </a:lnTo>
                  <a:lnTo>
                    <a:pt x="61" y="166"/>
                  </a:lnTo>
                  <a:lnTo>
                    <a:pt x="58" y="166"/>
                  </a:lnTo>
                  <a:lnTo>
                    <a:pt x="54" y="166"/>
                  </a:lnTo>
                  <a:lnTo>
                    <a:pt x="50" y="166"/>
                  </a:lnTo>
                  <a:lnTo>
                    <a:pt x="47" y="166"/>
                  </a:lnTo>
                  <a:lnTo>
                    <a:pt x="43" y="166"/>
                  </a:lnTo>
                  <a:lnTo>
                    <a:pt x="39" y="166"/>
                  </a:lnTo>
                  <a:lnTo>
                    <a:pt x="36" y="166"/>
                  </a:lnTo>
                  <a:lnTo>
                    <a:pt x="32" y="166"/>
                  </a:lnTo>
                  <a:lnTo>
                    <a:pt x="29" y="166"/>
                  </a:lnTo>
                  <a:lnTo>
                    <a:pt x="26" y="166"/>
                  </a:lnTo>
                  <a:lnTo>
                    <a:pt x="22" y="166"/>
                  </a:lnTo>
                  <a:lnTo>
                    <a:pt x="18" y="166"/>
                  </a:lnTo>
                  <a:lnTo>
                    <a:pt x="15" y="166"/>
                  </a:lnTo>
                  <a:lnTo>
                    <a:pt x="11" y="166"/>
                  </a:lnTo>
                  <a:lnTo>
                    <a:pt x="7" y="166"/>
                  </a:lnTo>
                  <a:lnTo>
                    <a:pt x="4" y="166"/>
                  </a:lnTo>
                  <a:lnTo>
                    <a:pt x="0" y="166"/>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8" name="Rectangle 20"/>
            <p:cNvSpPr>
              <a:spLocks noChangeArrowheads="1"/>
            </p:cNvSpPr>
            <p:nvPr/>
          </p:nvSpPr>
          <p:spPr bwMode="auto">
            <a:xfrm flipH="1">
              <a:off x="4910" y="1505"/>
              <a:ext cx="574"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sp>
          <p:nvSpPr>
            <p:cNvPr id="19" name="Rectangle 21"/>
            <p:cNvSpPr>
              <a:spLocks noChangeArrowheads="1"/>
            </p:cNvSpPr>
            <p:nvPr/>
          </p:nvSpPr>
          <p:spPr bwMode="auto">
            <a:xfrm flipH="1">
              <a:off x="3486" y="2623"/>
              <a:ext cx="1124"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Non Rejection Region</a:t>
              </a:r>
            </a:p>
          </p:txBody>
        </p:sp>
        <p:sp>
          <p:nvSpPr>
            <p:cNvPr id="20" name="Rectangle 22"/>
            <p:cNvSpPr>
              <a:spLocks noChangeArrowheads="1"/>
            </p:cNvSpPr>
            <p:nvPr/>
          </p:nvSpPr>
          <p:spPr bwMode="auto">
            <a:xfrm flipH="1">
              <a:off x="3800" y="3214"/>
              <a:ext cx="728"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Critical Value</a:t>
              </a:r>
            </a:p>
          </p:txBody>
        </p:sp>
        <p:sp>
          <p:nvSpPr>
            <p:cNvPr id="21" name="Freeform 23"/>
            <p:cNvSpPr>
              <a:spLocks/>
            </p:cNvSpPr>
            <p:nvPr/>
          </p:nvSpPr>
          <p:spPr bwMode="auto">
            <a:xfrm>
              <a:off x="2944" y="2729"/>
              <a:ext cx="710" cy="173"/>
            </a:xfrm>
            <a:custGeom>
              <a:avLst/>
              <a:gdLst>
                <a:gd name="T0" fmla="*/ 687 w 710"/>
                <a:gd name="T1" fmla="*/ 172 h 173"/>
                <a:gd name="T2" fmla="*/ 663 w 710"/>
                <a:gd name="T3" fmla="*/ 172 h 173"/>
                <a:gd name="T4" fmla="*/ 638 w 710"/>
                <a:gd name="T5" fmla="*/ 172 h 173"/>
                <a:gd name="T6" fmla="*/ 613 w 710"/>
                <a:gd name="T7" fmla="*/ 172 h 173"/>
                <a:gd name="T8" fmla="*/ 589 w 710"/>
                <a:gd name="T9" fmla="*/ 172 h 173"/>
                <a:gd name="T10" fmla="*/ 563 w 710"/>
                <a:gd name="T11" fmla="*/ 172 h 173"/>
                <a:gd name="T12" fmla="*/ 539 w 710"/>
                <a:gd name="T13" fmla="*/ 172 h 173"/>
                <a:gd name="T14" fmla="*/ 514 w 710"/>
                <a:gd name="T15" fmla="*/ 172 h 173"/>
                <a:gd name="T16" fmla="*/ 490 w 710"/>
                <a:gd name="T17" fmla="*/ 172 h 173"/>
                <a:gd name="T18" fmla="*/ 465 w 710"/>
                <a:gd name="T19" fmla="*/ 172 h 173"/>
                <a:gd name="T20" fmla="*/ 439 w 710"/>
                <a:gd name="T21" fmla="*/ 172 h 173"/>
                <a:gd name="T22" fmla="*/ 415 w 710"/>
                <a:gd name="T23" fmla="*/ 172 h 173"/>
                <a:gd name="T24" fmla="*/ 390 w 710"/>
                <a:gd name="T25" fmla="*/ 172 h 173"/>
                <a:gd name="T26" fmla="*/ 365 w 710"/>
                <a:gd name="T27" fmla="*/ 172 h 173"/>
                <a:gd name="T28" fmla="*/ 341 w 710"/>
                <a:gd name="T29" fmla="*/ 0 h 173"/>
                <a:gd name="T30" fmla="*/ 315 w 710"/>
                <a:gd name="T31" fmla="*/ 24 h 173"/>
                <a:gd name="T32" fmla="*/ 291 w 710"/>
                <a:gd name="T33" fmla="*/ 44 h 173"/>
                <a:gd name="T34" fmla="*/ 266 w 710"/>
                <a:gd name="T35" fmla="*/ 63 h 173"/>
                <a:gd name="T36" fmla="*/ 241 w 710"/>
                <a:gd name="T37" fmla="*/ 79 h 173"/>
                <a:gd name="T38" fmla="*/ 217 w 710"/>
                <a:gd name="T39" fmla="*/ 93 h 173"/>
                <a:gd name="T40" fmla="*/ 191 w 710"/>
                <a:gd name="T41" fmla="*/ 106 h 173"/>
                <a:gd name="T42" fmla="*/ 167 w 710"/>
                <a:gd name="T43" fmla="*/ 116 h 173"/>
                <a:gd name="T44" fmla="*/ 142 w 710"/>
                <a:gd name="T45" fmla="*/ 125 h 173"/>
                <a:gd name="T46" fmla="*/ 117 w 710"/>
                <a:gd name="T47" fmla="*/ 133 h 173"/>
                <a:gd name="T48" fmla="*/ 93 w 710"/>
                <a:gd name="T49" fmla="*/ 140 h 173"/>
                <a:gd name="T50" fmla="*/ 67 w 710"/>
                <a:gd name="T51" fmla="*/ 146 h 173"/>
                <a:gd name="T52" fmla="*/ 43 w 710"/>
                <a:gd name="T53" fmla="*/ 151 h 173"/>
                <a:gd name="T54" fmla="*/ 18 w 710"/>
                <a:gd name="T55" fmla="*/ 155 h 173"/>
                <a:gd name="T56" fmla="*/ 4 w 710"/>
                <a:gd name="T57" fmla="*/ 172 h 173"/>
                <a:gd name="T58" fmla="*/ 29 w 710"/>
                <a:gd name="T59" fmla="*/ 172 h 173"/>
                <a:gd name="T60" fmla="*/ 54 w 710"/>
                <a:gd name="T61" fmla="*/ 172 h 173"/>
                <a:gd name="T62" fmla="*/ 78 w 710"/>
                <a:gd name="T63" fmla="*/ 172 h 173"/>
                <a:gd name="T64" fmla="*/ 103 w 710"/>
                <a:gd name="T65" fmla="*/ 172 h 173"/>
                <a:gd name="T66" fmla="*/ 128 w 710"/>
                <a:gd name="T67" fmla="*/ 172 h 173"/>
                <a:gd name="T68" fmla="*/ 153 w 710"/>
                <a:gd name="T69" fmla="*/ 172 h 173"/>
                <a:gd name="T70" fmla="*/ 177 w 710"/>
                <a:gd name="T71" fmla="*/ 172 h 173"/>
                <a:gd name="T72" fmla="*/ 202 w 710"/>
                <a:gd name="T73" fmla="*/ 172 h 173"/>
                <a:gd name="T74" fmla="*/ 227 w 710"/>
                <a:gd name="T75" fmla="*/ 172 h 173"/>
                <a:gd name="T76" fmla="*/ 252 w 710"/>
                <a:gd name="T77" fmla="*/ 172 h 173"/>
                <a:gd name="T78" fmla="*/ 277 w 710"/>
                <a:gd name="T79" fmla="*/ 172 h 173"/>
                <a:gd name="T80" fmla="*/ 302 w 710"/>
                <a:gd name="T81" fmla="*/ 172 h 173"/>
                <a:gd name="T82" fmla="*/ 326 w 710"/>
                <a:gd name="T83" fmla="*/ 172 h 173"/>
                <a:gd name="T84" fmla="*/ 351 w 710"/>
                <a:gd name="T85" fmla="*/ 172 h 173"/>
                <a:gd name="T86" fmla="*/ 376 w 710"/>
                <a:gd name="T87" fmla="*/ 172 h 173"/>
                <a:gd name="T88" fmla="*/ 401 w 710"/>
                <a:gd name="T89" fmla="*/ 172 h 173"/>
                <a:gd name="T90" fmla="*/ 425 w 710"/>
                <a:gd name="T91" fmla="*/ 172 h 173"/>
                <a:gd name="T92" fmla="*/ 450 w 710"/>
                <a:gd name="T93" fmla="*/ 172 h 173"/>
                <a:gd name="T94" fmla="*/ 475 w 710"/>
                <a:gd name="T95" fmla="*/ 172 h 173"/>
                <a:gd name="T96" fmla="*/ 500 w 710"/>
                <a:gd name="T97" fmla="*/ 172 h 173"/>
                <a:gd name="T98" fmla="*/ 525 w 710"/>
                <a:gd name="T99" fmla="*/ 172 h 173"/>
                <a:gd name="T100" fmla="*/ 550 w 710"/>
                <a:gd name="T101" fmla="*/ 172 h 173"/>
                <a:gd name="T102" fmla="*/ 574 w 710"/>
                <a:gd name="T103" fmla="*/ 172 h 173"/>
                <a:gd name="T104" fmla="*/ 599 w 710"/>
                <a:gd name="T105" fmla="*/ 172 h 173"/>
                <a:gd name="T106" fmla="*/ 624 w 710"/>
                <a:gd name="T107" fmla="*/ 172 h 173"/>
                <a:gd name="T108" fmla="*/ 649 w 710"/>
                <a:gd name="T109" fmla="*/ 172 h 173"/>
                <a:gd name="T110" fmla="*/ 674 w 710"/>
                <a:gd name="T111" fmla="*/ 172 h 173"/>
                <a:gd name="T112" fmla="*/ 698 w 710"/>
                <a:gd name="T113" fmla="*/ 172 h 1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0"/>
                <a:gd name="T172" fmla="*/ 0 h 173"/>
                <a:gd name="T173" fmla="*/ 710 w 710"/>
                <a:gd name="T174" fmla="*/ 173 h 1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0" h="173">
                  <a:moveTo>
                    <a:pt x="709" y="172"/>
                  </a:moveTo>
                  <a:lnTo>
                    <a:pt x="705" y="172"/>
                  </a:lnTo>
                  <a:lnTo>
                    <a:pt x="702" y="172"/>
                  </a:lnTo>
                  <a:lnTo>
                    <a:pt x="698" y="172"/>
                  </a:lnTo>
                  <a:lnTo>
                    <a:pt x="695" y="172"/>
                  </a:lnTo>
                  <a:lnTo>
                    <a:pt x="691" y="172"/>
                  </a:lnTo>
                  <a:lnTo>
                    <a:pt x="687" y="172"/>
                  </a:lnTo>
                  <a:lnTo>
                    <a:pt x="684" y="172"/>
                  </a:lnTo>
                  <a:lnTo>
                    <a:pt x="680" y="172"/>
                  </a:lnTo>
                  <a:lnTo>
                    <a:pt x="678" y="172"/>
                  </a:lnTo>
                  <a:lnTo>
                    <a:pt x="674" y="172"/>
                  </a:lnTo>
                  <a:lnTo>
                    <a:pt x="670" y="172"/>
                  </a:lnTo>
                  <a:lnTo>
                    <a:pt x="667" y="172"/>
                  </a:lnTo>
                  <a:lnTo>
                    <a:pt x="663" y="172"/>
                  </a:lnTo>
                  <a:lnTo>
                    <a:pt x="660" y="172"/>
                  </a:lnTo>
                  <a:lnTo>
                    <a:pt x="656" y="172"/>
                  </a:lnTo>
                  <a:lnTo>
                    <a:pt x="652" y="172"/>
                  </a:lnTo>
                  <a:lnTo>
                    <a:pt x="649" y="172"/>
                  </a:lnTo>
                  <a:lnTo>
                    <a:pt x="645" y="172"/>
                  </a:lnTo>
                  <a:lnTo>
                    <a:pt x="642" y="172"/>
                  </a:lnTo>
                  <a:lnTo>
                    <a:pt x="638" y="172"/>
                  </a:lnTo>
                  <a:lnTo>
                    <a:pt x="634" y="172"/>
                  </a:lnTo>
                  <a:lnTo>
                    <a:pt x="631" y="172"/>
                  </a:lnTo>
                  <a:lnTo>
                    <a:pt x="627" y="172"/>
                  </a:lnTo>
                  <a:lnTo>
                    <a:pt x="624" y="172"/>
                  </a:lnTo>
                  <a:lnTo>
                    <a:pt x="620" y="172"/>
                  </a:lnTo>
                  <a:lnTo>
                    <a:pt x="616" y="172"/>
                  </a:lnTo>
                  <a:lnTo>
                    <a:pt x="613" y="172"/>
                  </a:lnTo>
                  <a:lnTo>
                    <a:pt x="610" y="172"/>
                  </a:lnTo>
                  <a:lnTo>
                    <a:pt x="607" y="172"/>
                  </a:lnTo>
                  <a:lnTo>
                    <a:pt x="603" y="172"/>
                  </a:lnTo>
                  <a:lnTo>
                    <a:pt x="599" y="172"/>
                  </a:lnTo>
                  <a:lnTo>
                    <a:pt x="596" y="172"/>
                  </a:lnTo>
                  <a:lnTo>
                    <a:pt x="592" y="172"/>
                  </a:lnTo>
                  <a:lnTo>
                    <a:pt x="589" y="172"/>
                  </a:lnTo>
                  <a:lnTo>
                    <a:pt x="585" y="172"/>
                  </a:lnTo>
                  <a:lnTo>
                    <a:pt x="581" y="172"/>
                  </a:lnTo>
                  <a:lnTo>
                    <a:pt x="578" y="172"/>
                  </a:lnTo>
                  <a:lnTo>
                    <a:pt x="574" y="172"/>
                  </a:lnTo>
                  <a:lnTo>
                    <a:pt x="571" y="172"/>
                  </a:lnTo>
                  <a:lnTo>
                    <a:pt x="567" y="172"/>
                  </a:lnTo>
                  <a:lnTo>
                    <a:pt x="563" y="172"/>
                  </a:lnTo>
                  <a:lnTo>
                    <a:pt x="560" y="172"/>
                  </a:lnTo>
                  <a:lnTo>
                    <a:pt x="556" y="172"/>
                  </a:lnTo>
                  <a:lnTo>
                    <a:pt x="554" y="172"/>
                  </a:lnTo>
                  <a:lnTo>
                    <a:pt x="550" y="172"/>
                  </a:lnTo>
                  <a:lnTo>
                    <a:pt x="546" y="172"/>
                  </a:lnTo>
                  <a:lnTo>
                    <a:pt x="543" y="172"/>
                  </a:lnTo>
                  <a:lnTo>
                    <a:pt x="539" y="172"/>
                  </a:lnTo>
                  <a:lnTo>
                    <a:pt x="536" y="172"/>
                  </a:lnTo>
                  <a:lnTo>
                    <a:pt x="532" y="172"/>
                  </a:lnTo>
                  <a:lnTo>
                    <a:pt x="528" y="172"/>
                  </a:lnTo>
                  <a:lnTo>
                    <a:pt x="525" y="172"/>
                  </a:lnTo>
                  <a:lnTo>
                    <a:pt x="521" y="172"/>
                  </a:lnTo>
                  <a:lnTo>
                    <a:pt x="518" y="172"/>
                  </a:lnTo>
                  <a:lnTo>
                    <a:pt x="514" y="172"/>
                  </a:lnTo>
                  <a:lnTo>
                    <a:pt x="510" y="172"/>
                  </a:lnTo>
                  <a:lnTo>
                    <a:pt x="507" y="172"/>
                  </a:lnTo>
                  <a:lnTo>
                    <a:pt x="503" y="172"/>
                  </a:lnTo>
                  <a:lnTo>
                    <a:pt x="500" y="172"/>
                  </a:lnTo>
                  <a:lnTo>
                    <a:pt x="496" y="172"/>
                  </a:lnTo>
                  <a:lnTo>
                    <a:pt x="493" y="172"/>
                  </a:lnTo>
                  <a:lnTo>
                    <a:pt x="490" y="172"/>
                  </a:lnTo>
                  <a:lnTo>
                    <a:pt x="486" y="172"/>
                  </a:lnTo>
                  <a:lnTo>
                    <a:pt x="483" y="172"/>
                  </a:lnTo>
                  <a:lnTo>
                    <a:pt x="479" y="172"/>
                  </a:lnTo>
                  <a:lnTo>
                    <a:pt x="475" y="172"/>
                  </a:lnTo>
                  <a:lnTo>
                    <a:pt x="472" y="172"/>
                  </a:lnTo>
                  <a:lnTo>
                    <a:pt x="468" y="172"/>
                  </a:lnTo>
                  <a:lnTo>
                    <a:pt x="465" y="172"/>
                  </a:lnTo>
                  <a:lnTo>
                    <a:pt x="461" y="172"/>
                  </a:lnTo>
                  <a:lnTo>
                    <a:pt x="457" y="172"/>
                  </a:lnTo>
                  <a:lnTo>
                    <a:pt x="454" y="172"/>
                  </a:lnTo>
                  <a:lnTo>
                    <a:pt x="450" y="172"/>
                  </a:lnTo>
                  <a:lnTo>
                    <a:pt x="447" y="172"/>
                  </a:lnTo>
                  <a:lnTo>
                    <a:pt x="443" y="172"/>
                  </a:lnTo>
                  <a:lnTo>
                    <a:pt x="439" y="172"/>
                  </a:lnTo>
                  <a:lnTo>
                    <a:pt x="436" y="172"/>
                  </a:lnTo>
                  <a:lnTo>
                    <a:pt x="432" y="172"/>
                  </a:lnTo>
                  <a:lnTo>
                    <a:pt x="429" y="172"/>
                  </a:lnTo>
                  <a:lnTo>
                    <a:pt x="425" y="172"/>
                  </a:lnTo>
                  <a:lnTo>
                    <a:pt x="421" y="172"/>
                  </a:lnTo>
                  <a:lnTo>
                    <a:pt x="419" y="172"/>
                  </a:lnTo>
                  <a:lnTo>
                    <a:pt x="415" y="172"/>
                  </a:lnTo>
                  <a:lnTo>
                    <a:pt x="412" y="172"/>
                  </a:lnTo>
                  <a:lnTo>
                    <a:pt x="408" y="172"/>
                  </a:lnTo>
                  <a:lnTo>
                    <a:pt x="404" y="172"/>
                  </a:lnTo>
                  <a:lnTo>
                    <a:pt x="401" y="172"/>
                  </a:lnTo>
                  <a:lnTo>
                    <a:pt x="397" y="172"/>
                  </a:lnTo>
                  <a:lnTo>
                    <a:pt x="394" y="172"/>
                  </a:lnTo>
                  <a:lnTo>
                    <a:pt x="390" y="172"/>
                  </a:lnTo>
                  <a:lnTo>
                    <a:pt x="386" y="172"/>
                  </a:lnTo>
                  <a:lnTo>
                    <a:pt x="383" y="172"/>
                  </a:lnTo>
                  <a:lnTo>
                    <a:pt x="379" y="172"/>
                  </a:lnTo>
                  <a:lnTo>
                    <a:pt x="376" y="172"/>
                  </a:lnTo>
                  <a:lnTo>
                    <a:pt x="372" y="172"/>
                  </a:lnTo>
                  <a:lnTo>
                    <a:pt x="368" y="172"/>
                  </a:lnTo>
                  <a:lnTo>
                    <a:pt x="365" y="172"/>
                  </a:lnTo>
                  <a:lnTo>
                    <a:pt x="362" y="172"/>
                  </a:lnTo>
                  <a:lnTo>
                    <a:pt x="359" y="172"/>
                  </a:lnTo>
                  <a:lnTo>
                    <a:pt x="355" y="172"/>
                  </a:lnTo>
                  <a:lnTo>
                    <a:pt x="351" y="172"/>
                  </a:lnTo>
                  <a:lnTo>
                    <a:pt x="348" y="172"/>
                  </a:lnTo>
                  <a:lnTo>
                    <a:pt x="344" y="172"/>
                  </a:lnTo>
                  <a:lnTo>
                    <a:pt x="341" y="0"/>
                  </a:lnTo>
                  <a:lnTo>
                    <a:pt x="337" y="4"/>
                  </a:lnTo>
                  <a:lnTo>
                    <a:pt x="333" y="7"/>
                  </a:lnTo>
                  <a:lnTo>
                    <a:pt x="330" y="11"/>
                  </a:lnTo>
                  <a:lnTo>
                    <a:pt x="326" y="14"/>
                  </a:lnTo>
                  <a:lnTo>
                    <a:pt x="323" y="17"/>
                  </a:lnTo>
                  <a:lnTo>
                    <a:pt x="319" y="20"/>
                  </a:lnTo>
                  <a:lnTo>
                    <a:pt x="315" y="24"/>
                  </a:lnTo>
                  <a:lnTo>
                    <a:pt x="312" y="26"/>
                  </a:lnTo>
                  <a:lnTo>
                    <a:pt x="308" y="30"/>
                  </a:lnTo>
                  <a:lnTo>
                    <a:pt x="306" y="32"/>
                  </a:lnTo>
                  <a:lnTo>
                    <a:pt x="302" y="36"/>
                  </a:lnTo>
                  <a:lnTo>
                    <a:pt x="298" y="38"/>
                  </a:lnTo>
                  <a:lnTo>
                    <a:pt x="295" y="41"/>
                  </a:lnTo>
                  <a:lnTo>
                    <a:pt x="291" y="44"/>
                  </a:lnTo>
                  <a:lnTo>
                    <a:pt x="288" y="47"/>
                  </a:lnTo>
                  <a:lnTo>
                    <a:pt x="284" y="50"/>
                  </a:lnTo>
                  <a:lnTo>
                    <a:pt x="280" y="53"/>
                  </a:lnTo>
                  <a:lnTo>
                    <a:pt x="277" y="55"/>
                  </a:lnTo>
                  <a:lnTo>
                    <a:pt x="273" y="57"/>
                  </a:lnTo>
                  <a:lnTo>
                    <a:pt x="270" y="60"/>
                  </a:lnTo>
                  <a:lnTo>
                    <a:pt x="266" y="63"/>
                  </a:lnTo>
                  <a:lnTo>
                    <a:pt x="262" y="65"/>
                  </a:lnTo>
                  <a:lnTo>
                    <a:pt x="259" y="67"/>
                  </a:lnTo>
                  <a:lnTo>
                    <a:pt x="255" y="70"/>
                  </a:lnTo>
                  <a:lnTo>
                    <a:pt x="252" y="72"/>
                  </a:lnTo>
                  <a:lnTo>
                    <a:pt x="248" y="74"/>
                  </a:lnTo>
                  <a:lnTo>
                    <a:pt x="244" y="76"/>
                  </a:lnTo>
                  <a:lnTo>
                    <a:pt x="241" y="79"/>
                  </a:lnTo>
                  <a:lnTo>
                    <a:pt x="238" y="81"/>
                  </a:lnTo>
                  <a:lnTo>
                    <a:pt x="235" y="84"/>
                  </a:lnTo>
                  <a:lnTo>
                    <a:pt x="231" y="85"/>
                  </a:lnTo>
                  <a:lnTo>
                    <a:pt x="227" y="87"/>
                  </a:lnTo>
                  <a:lnTo>
                    <a:pt x="224" y="90"/>
                  </a:lnTo>
                  <a:lnTo>
                    <a:pt x="220" y="91"/>
                  </a:lnTo>
                  <a:lnTo>
                    <a:pt x="217" y="93"/>
                  </a:lnTo>
                  <a:lnTo>
                    <a:pt x="213" y="96"/>
                  </a:lnTo>
                  <a:lnTo>
                    <a:pt x="209" y="97"/>
                  </a:lnTo>
                  <a:lnTo>
                    <a:pt x="206" y="99"/>
                  </a:lnTo>
                  <a:lnTo>
                    <a:pt x="202" y="100"/>
                  </a:lnTo>
                  <a:lnTo>
                    <a:pt x="199" y="103"/>
                  </a:lnTo>
                  <a:lnTo>
                    <a:pt x="195" y="104"/>
                  </a:lnTo>
                  <a:lnTo>
                    <a:pt x="191" y="106"/>
                  </a:lnTo>
                  <a:lnTo>
                    <a:pt x="188" y="108"/>
                  </a:lnTo>
                  <a:lnTo>
                    <a:pt x="184" y="109"/>
                  </a:lnTo>
                  <a:lnTo>
                    <a:pt x="181" y="111"/>
                  </a:lnTo>
                  <a:lnTo>
                    <a:pt x="177" y="111"/>
                  </a:lnTo>
                  <a:lnTo>
                    <a:pt x="173" y="113"/>
                  </a:lnTo>
                  <a:lnTo>
                    <a:pt x="171" y="115"/>
                  </a:lnTo>
                  <a:lnTo>
                    <a:pt x="167" y="116"/>
                  </a:lnTo>
                  <a:lnTo>
                    <a:pt x="164" y="117"/>
                  </a:lnTo>
                  <a:lnTo>
                    <a:pt x="160" y="119"/>
                  </a:lnTo>
                  <a:lnTo>
                    <a:pt x="156" y="121"/>
                  </a:lnTo>
                  <a:lnTo>
                    <a:pt x="153" y="122"/>
                  </a:lnTo>
                  <a:lnTo>
                    <a:pt x="149" y="123"/>
                  </a:lnTo>
                  <a:lnTo>
                    <a:pt x="146" y="124"/>
                  </a:lnTo>
                  <a:lnTo>
                    <a:pt x="142" y="125"/>
                  </a:lnTo>
                  <a:lnTo>
                    <a:pt x="138" y="127"/>
                  </a:lnTo>
                  <a:lnTo>
                    <a:pt x="135" y="128"/>
                  </a:lnTo>
                  <a:lnTo>
                    <a:pt x="131" y="129"/>
                  </a:lnTo>
                  <a:lnTo>
                    <a:pt x="128" y="130"/>
                  </a:lnTo>
                  <a:lnTo>
                    <a:pt x="124" y="131"/>
                  </a:lnTo>
                  <a:lnTo>
                    <a:pt x="120" y="133"/>
                  </a:lnTo>
                  <a:lnTo>
                    <a:pt x="117" y="133"/>
                  </a:lnTo>
                  <a:lnTo>
                    <a:pt x="114" y="134"/>
                  </a:lnTo>
                  <a:lnTo>
                    <a:pt x="111" y="135"/>
                  </a:lnTo>
                  <a:lnTo>
                    <a:pt x="107" y="136"/>
                  </a:lnTo>
                  <a:lnTo>
                    <a:pt x="103" y="137"/>
                  </a:lnTo>
                  <a:lnTo>
                    <a:pt x="100" y="139"/>
                  </a:lnTo>
                  <a:lnTo>
                    <a:pt x="96" y="140"/>
                  </a:lnTo>
                  <a:lnTo>
                    <a:pt x="93" y="140"/>
                  </a:lnTo>
                  <a:lnTo>
                    <a:pt x="89" y="141"/>
                  </a:lnTo>
                  <a:lnTo>
                    <a:pt x="85" y="142"/>
                  </a:lnTo>
                  <a:lnTo>
                    <a:pt x="82" y="142"/>
                  </a:lnTo>
                  <a:lnTo>
                    <a:pt x="78" y="143"/>
                  </a:lnTo>
                  <a:lnTo>
                    <a:pt x="75" y="145"/>
                  </a:lnTo>
                  <a:lnTo>
                    <a:pt x="71" y="145"/>
                  </a:lnTo>
                  <a:lnTo>
                    <a:pt x="67" y="146"/>
                  </a:lnTo>
                  <a:lnTo>
                    <a:pt x="64" y="147"/>
                  </a:lnTo>
                  <a:lnTo>
                    <a:pt x="60" y="147"/>
                  </a:lnTo>
                  <a:lnTo>
                    <a:pt x="57" y="148"/>
                  </a:lnTo>
                  <a:lnTo>
                    <a:pt x="54" y="148"/>
                  </a:lnTo>
                  <a:lnTo>
                    <a:pt x="50" y="149"/>
                  </a:lnTo>
                  <a:lnTo>
                    <a:pt x="47" y="151"/>
                  </a:lnTo>
                  <a:lnTo>
                    <a:pt x="43" y="151"/>
                  </a:lnTo>
                  <a:lnTo>
                    <a:pt x="40" y="152"/>
                  </a:lnTo>
                  <a:lnTo>
                    <a:pt x="36" y="152"/>
                  </a:lnTo>
                  <a:lnTo>
                    <a:pt x="32" y="153"/>
                  </a:lnTo>
                  <a:lnTo>
                    <a:pt x="29" y="153"/>
                  </a:lnTo>
                  <a:lnTo>
                    <a:pt x="25" y="154"/>
                  </a:lnTo>
                  <a:lnTo>
                    <a:pt x="22" y="154"/>
                  </a:lnTo>
                  <a:lnTo>
                    <a:pt x="18" y="155"/>
                  </a:lnTo>
                  <a:lnTo>
                    <a:pt x="14" y="155"/>
                  </a:lnTo>
                  <a:lnTo>
                    <a:pt x="11" y="155"/>
                  </a:lnTo>
                  <a:lnTo>
                    <a:pt x="7" y="156"/>
                  </a:lnTo>
                  <a:lnTo>
                    <a:pt x="4" y="156"/>
                  </a:lnTo>
                  <a:lnTo>
                    <a:pt x="0" y="158"/>
                  </a:lnTo>
                  <a:lnTo>
                    <a:pt x="0" y="172"/>
                  </a:lnTo>
                  <a:lnTo>
                    <a:pt x="4" y="172"/>
                  </a:lnTo>
                  <a:lnTo>
                    <a:pt x="7" y="172"/>
                  </a:lnTo>
                  <a:lnTo>
                    <a:pt x="11" y="172"/>
                  </a:lnTo>
                  <a:lnTo>
                    <a:pt x="14" y="172"/>
                  </a:lnTo>
                  <a:lnTo>
                    <a:pt x="18" y="172"/>
                  </a:lnTo>
                  <a:lnTo>
                    <a:pt x="22" y="172"/>
                  </a:lnTo>
                  <a:lnTo>
                    <a:pt x="25" y="172"/>
                  </a:lnTo>
                  <a:lnTo>
                    <a:pt x="29" y="172"/>
                  </a:lnTo>
                  <a:lnTo>
                    <a:pt x="32" y="172"/>
                  </a:lnTo>
                  <a:lnTo>
                    <a:pt x="36" y="172"/>
                  </a:lnTo>
                  <a:lnTo>
                    <a:pt x="40" y="172"/>
                  </a:lnTo>
                  <a:lnTo>
                    <a:pt x="43" y="172"/>
                  </a:lnTo>
                  <a:lnTo>
                    <a:pt x="47" y="172"/>
                  </a:lnTo>
                  <a:lnTo>
                    <a:pt x="50" y="172"/>
                  </a:lnTo>
                  <a:lnTo>
                    <a:pt x="54" y="172"/>
                  </a:lnTo>
                  <a:lnTo>
                    <a:pt x="57" y="172"/>
                  </a:lnTo>
                  <a:lnTo>
                    <a:pt x="60" y="172"/>
                  </a:lnTo>
                  <a:lnTo>
                    <a:pt x="64" y="172"/>
                  </a:lnTo>
                  <a:lnTo>
                    <a:pt x="67" y="172"/>
                  </a:lnTo>
                  <a:lnTo>
                    <a:pt x="71" y="172"/>
                  </a:lnTo>
                  <a:lnTo>
                    <a:pt x="75" y="172"/>
                  </a:lnTo>
                  <a:lnTo>
                    <a:pt x="78" y="172"/>
                  </a:lnTo>
                  <a:lnTo>
                    <a:pt x="82" y="172"/>
                  </a:lnTo>
                  <a:lnTo>
                    <a:pt x="85" y="172"/>
                  </a:lnTo>
                  <a:lnTo>
                    <a:pt x="89" y="172"/>
                  </a:lnTo>
                  <a:lnTo>
                    <a:pt x="93" y="172"/>
                  </a:lnTo>
                  <a:lnTo>
                    <a:pt x="96" y="172"/>
                  </a:lnTo>
                  <a:lnTo>
                    <a:pt x="100" y="172"/>
                  </a:lnTo>
                  <a:lnTo>
                    <a:pt x="103" y="172"/>
                  </a:lnTo>
                  <a:lnTo>
                    <a:pt x="107" y="172"/>
                  </a:lnTo>
                  <a:lnTo>
                    <a:pt x="111" y="172"/>
                  </a:lnTo>
                  <a:lnTo>
                    <a:pt x="114" y="172"/>
                  </a:lnTo>
                  <a:lnTo>
                    <a:pt x="117" y="172"/>
                  </a:lnTo>
                  <a:lnTo>
                    <a:pt x="120" y="172"/>
                  </a:lnTo>
                  <a:lnTo>
                    <a:pt x="124" y="172"/>
                  </a:lnTo>
                  <a:lnTo>
                    <a:pt x="128" y="172"/>
                  </a:lnTo>
                  <a:lnTo>
                    <a:pt x="131" y="172"/>
                  </a:lnTo>
                  <a:lnTo>
                    <a:pt x="135" y="172"/>
                  </a:lnTo>
                  <a:lnTo>
                    <a:pt x="138" y="172"/>
                  </a:lnTo>
                  <a:lnTo>
                    <a:pt x="142" y="172"/>
                  </a:lnTo>
                  <a:lnTo>
                    <a:pt x="146" y="172"/>
                  </a:lnTo>
                  <a:lnTo>
                    <a:pt x="149" y="172"/>
                  </a:lnTo>
                  <a:lnTo>
                    <a:pt x="153" y="172"/>
                  </a:lnTo>
                  <a:lnTo>
                    <a:pt x="156" y="172"/>
                  </a:lnTo>
                  <a:lnTo>
                    <a:pt x="160" y="172"/>
                  </a:lnTo>
                  <a:lnTo>
                    <a:pt x="164" y="172"/>
                  </a:lnTo>
                  <a:lnTo>
                    <a:pt x="167" y="172"/>
                  </a:lnTo>
                  <a:lnTo>
                    <a:pt x="171" y="172"/>
                  </a:lnTo>
                  <a:lnTo>
                    <a:pt x="173" y="172"/>
                  </a:lnTo>
                  <a:lnTo>
                    <a:pt x="177" y="172"/>
                  </a:lnTo>
                  <a:lnTo>
                    <a:pt x="181" y="172"/>
                  </a:lnTo>
                  <a:lnTo>
                    <a:pt x="184" y="172"/>
                  </a:lnTo>
                  <a:lnTo>
                    <a:pt x="188" y="172"/>
                  </a:lnTo>
                  <a:lnTo>
                    <a:pt x="191" y="172"/>
                  </a:lnTo>
                  <a:lnTo>
                    <a:pt x="195" y="172"/>
                  </a:lnTo>
                  <a:lnTo>
                    <a:pt x="199" y="172"/>
                  </a:lnTo>
                  <a:lnTo>
                    <a:pt x="202" y="172"/>
                  </a:lnTo>
                  <a:lnTo>
                    <a:pt x="206" y="172"/>
                  </a:lnTo>
                  <a:lnTo>
                    <a:pt x="209" y="172"/>
                  </a:lnTo>
                  <a:lnTo>
                    <a:pt x="213" y="172"/>
                  </a:lnTo>
                  <a:lnTo>
                    <a:pt x="217" y="172"/>
                  </a:lnTo>
                  <a:lnTo>
                    <a:pt x="220" y="172"/>
                  </a:lnTo>
                  <a:lnTo>
                    <a:pt x="224" y="172"/>
                  </a:lnTo>
                  <a:lnTo>
                    <a:pt x="227" y="172"/>
                  </a:lnTo>
                  <a:lnTo>
                    <a:pt x="231" y="172"/>
                  </a:lnTo>
                  <a:lnTo>
                    <a:pt x="235" y="172"/>
                  </a:lnTo>
                  <a:lnTo>
                    <a:pt x="238" y="172"/>
                  </a:lnTo>
                  <a:lnTo>
                    <a:pt x="241" y="172"/>
                  </a:lnTo>
                  <a:lnTo>
                    <a:pt x="244" y="172"/>
                  </a:lnTo>
                  <a:lnTo>
                    <a:pt x="248" y="172"/>
                  </a:lnTo>
                  <a:lnTo>
                    <a:pt x="252" y="172"/>
                  </a:lnTo>
                  <a:lnTo>
                    <a:pt x="255" y="172"/>
                  </a:lnTo>
                  <a:lnTo>
                    <a:pt x="259" y="172"/>
                  </a:lnTo>
                  <a:lnTo>
                    <a:pt x="262" y="172"/>
                  </a:lnTo>
                  <a:lnTo>
                    <a:pt x="266" y="172"/>
                  </a:lnTo>
                  <a:lnTo>
                    <a:pt x="270" y="172"/>
                  </a:lnTo>
                  <a:lnTo>
                    <a:pt x="273" y="172"/>
                  </a:lnTo>
                  <a:lnTo>
                    <a:pt x="277" y="172"/>
                  </a:lnTo>
                  <a:lnTo>
                    <a:pt x="280" y="172"/>
                  </a:lnTo>
                  <a:lnTo>
                    <a:pt x="284" y="172"/>
                  </a:lnTo>
                  <a:lnTo>
                    <a:pt x="288" y="172"/>
                  </a:lnTo>
                  <a:lnTo>
                    <a:pt x="291" y="172"/>
                  </a:lnTo>
                  <a:lnTo>
                    <a:pt x="295" y="172"/>
                  </a:lnTo>
                  <a:lnTo>
                    <a:pt x="298" y="172"/>
                  </a:lnTo>
                  <a:lnTo>
                    <a:pt x="302" y="172"/>
                  </a:lnTo>
                  <a:lnTo>
                    <a:pt x="306" y="172"/>
                  </a:lnTo>
                  <a:lnTo>
                    <a:pt x="308" y="172"/>
                  </a:lnTo>
                  <a:lnTo>
                    <a:pt x="312" y="172"/>
                  </a:lnTo>
                  <a:lnTo>
                    <a:pt x="315" y="172"/>
                  </a:lnTo>
                  <a:lnTo>
                    <a:pt x="319" y="172"/>
                  </a:lnTo>
                  <a:lnTo>
                    <a:pt x="323" y="172"/>
                  </a:lnTo>
                  <a:lnTo>
                    <a:pt x="326" y="172"/>
                  </a:lnTo>
                  <a:lnTo>
                    <a:pt x="330" y="172"/>
                  </a:lnTo>
                  <a:lnTo>
                    <a:pt x="333" y="172"/>
                  </a:lnTo>
                  <a:lnTo>
                    <a:pt x="337" y="172"/>
                  </a:lnTo>
                  <a:lnTo>
                    <a:pt x="341" y="172"/>
                  </a:lnTo>
                  <a:lnTo>
                    <a:pt x="344" y="172"/>
                  </a:lnTo>
                  <a:lnTo>
                    <a:pt x="348" y="172"/>
                  </a:lnTo>
                  <a:lnTo>
                    <a:pt x="351" y="172"/>
                  </a:lnTo>
                  <a:lnTo>
                    <a:pt x="355" y="172"/>
                  </a:lnTo>
                  <a:lnTo>
                    <a:pt x="359" y="172"/>
                  </a:lnTo>
                  <a:lnTo>
                    <a:pt x="362" y="172"/>
                  </a:lnTo>
                  <a:lnTo>
                    <a:pt x="365" y="172"/>
                  </a:lnTo>
                  <a:lnTo>
                    <a:pt x="368" y="172"/>
                  </a:lnTo>
                  <a:lnTo>
                    <a:pt x="372" y="172"/>
                  </a:lnTo>
                  <a:lnTo>
                    <a:pt x="376" y="172"/>
                  </a:lnTo>
                  <a:lnTo>
                    <a:pt x="379" y="172"/>
                  </a:lnTo>
                  <a:lnTo>
                    <a:pt x="383" y="172"/>
                  </a:lnTo>
                  <a:lnTo>
                    <a:pt x="386" y="172"/>
                  </a:lnTo>
                  <a:lnTo>
                    <a:pt x="390" y="172"/>
                  </a:lnTo>
                  <a:lnTo>
                    <a:pt x="394" y="172"/>
                  </a:lnTo>
                  <a:lnTo>
                    <a:pt x="397" y="172"/>
                  </a:lnTo>
                  <a:lnTo>
                    <a:pt x="401" y="172"/>
                  </a:lnTo>
                  <a:lnTo>
                    <a:pt x="404" y="172"/>
                  </a:lnTo>
                  <a:lnTo>
                    <a:pt x="408" y="172"/>
                  </a:lnTo>
                  <a:lnTo>
                    <a:pt x="412" y="172"/>
                  </a:lnTo>
                  <a:lnTo>
                    <a:pt x="415" y="172"/>
                  </a:lnTo>
                  <a:lnTo>
                    <a:pt x="419" y="172"/>
                  </a:lnTo>
                  <a:lnTo>
                    <a:pt x="421" y="172"/>
                  </a:lnTo>
                  <a:lnTo>
                    <a:pt x="425" y="172"/>
                  </a:lnTo>
                  <a:lnTo>
                    <a:pt x="429" y="172"/>
                  </a:lnTo>
                  <a:lnTo>
                    <a:pt x="432" y="172"/>
                  </a:lnTo>
                  <a:lnTo>
                    <a:pt x="436" y="172"/>
                  </a:lnTo>
                  <a:lnTo>
                    <a:pt x="439" y="172"/>
                  </a:lnTo>
                  <a:lnTo>
                    <a:pt x="443" y="172"/>
                  </a:lnTo>
                  <a:lnTo>
                    <a:pt x="447" y="172"/>
                  </a:lnTo>
                  <a:lnTo>
                    <a:pt x="450" y="172"/>
                  </a:lnTo>
                  <a:lnTo>
                    <a:pt x="454" y="172"/>
                  </a:lnTo>
                  <a:lnTo>
                    <a:pt x="457" y="172"/>
                  </a:lnTo>
                  <a:lnTo>
                    <a:pt x="461" y="172"/>
                  </a:lnTo>
                  <a:lnTo>
                    <a:pt x="465" y="172"/>
                  </a:lnTo>
                  <a:lnTo>
                    <a:pt x="468" y="172"/>
                  </a:lnTo>
                  <a:lnTo>
                    <a:pt x="472" y="172"/>
                  </a:lnTo>
                  <a:lnTo>
                    <a:pt x="475" y="172"/>
                  </a:lnTo>
                  <a:lnTo>
                    <a:pt x="479" y="172"/>
                  </a:lnTo>
                  <a:lnTo>
                    <a:pt x="483" y="172"/>
                  </a:lnTo>
                  <a:lnTo>
                    <a:pt x="486" y="172"/>
                  </a:lnTo>
                  <a:lnTo>
                    <a:pt x="490" y="172"/>
                  </a:lnTo>
                  <a:lnTo>
                    <a:pt x="493" y="172"/>
                  </a:lnTo>
                  <a:lnTo>
                    <a:pt x="496" y="172"/>
                  </a:lnTo>
                  <a:lnTo>
                    <a:pt x="500" y="172"/>
                  </a:lnTo>
                  <a:lnTo>
                    <a:pt x="503" y="172"/>
                  </a:lnTo>
                  <a:lnTo>
                    <a:pt x="507" y="172"/>
                  </a:lnTo>
                  <a:lnTo>
                    <a:pt x="510" y="172"/>
                  </a:lnTo>
                  <a:lnTo>
                    <a:pt x="514" y="172"/>
                  </a:lnTo>
                  <a:lnTo>
                    <a:pt x="518" y="172"/>
                  </a:lnTo>
                  <a:lnTo>
                    <a:pt x="521" y="172"/>
                  </a:lnTo>
                  <a:lnTo>
                    <a:pt x="525" y="172"/>
                  </a:lnTo>
                  <a:lnTo>
                    <a:pt x="528" y="172"/>
                  </a:lnTo>
                  <a:lnTo>
                    <a:pt x="532" y="172"/>
                  </a:lnTo>
                  <a:lnTo>
                    <a:pt x="536" y="172"/>
                  </a:lnTo>
                  <a:lnTo>
                    <a:pt x="539" y="172"/>
                  </a:lnTo>
                  <a:lnTo>
                    <a:pt x="543" y="172"/>
                  </a:lnTo>
                  <a:lnTo>
                    <a:pt x="546" y="172"/>
                  </a:lnTo>
                  <a:lnTo>
                    <a:pt x="550" y="172"/>
                  </a:lnTo>
                  <a:lnTo>
                    <a:pt x="554" y="172"/>
                  </a:lnTo>
                  <a:lnTo>
                    <a:pt x="556" y="172"/>
                  </a:lnTo>
                  <a:lnTo>
                    <a:pt x="560" y="172"/>
                  </a:lnTo>
                  <a:lnTo>
                    <a:pt x="563" y="172"/>
                  </a:lnTo>
                  <a:lnTo>
                    <a:pt x="567" y="172"/>
                  </a:lnTo>
                  <a:lnTo>
                    <a:pt x="571" y="172"/>
                  </a:lnTo>
                  <a:lnTo>
                    <a:pt x="574" y="172"/>
                  </a:lnTo>
                  <a:lnTo>
                    <a:pt x="578" y="172"/>
                  </a:lnTo>
                  <a:lnTo>
                    <a:pt x="581" y="172"/>
                  </a:lnTo>
                  <a:lnTo>
                    <a:pt x="585" y="172"/>
                  </a:lnTo>
                  <a:lnTo>
                    <a:pt x="589" y="172"/>
                  </a:lnTo>
                  <a:lnTo>
                    <a:pt x="592" y="172"/>
                  </a:lnTo>
                  <a:lnTo>
                    <a:pt x="596" y="172"/>
                  </a:lnTo>
                  <a:lnTo>
                    <a:pt x="599" y="172"/>
                  </a:lnTo>
                  <a:lnTo>
                    <a:pt x="603" y="172"/>
                  </a:lnTo>
                  <a:lnTo>
                    <a:pt x="607" y="172"/>
                  </a:lnTo>
                  <a:lnTo>
                    <a:pt x="610" y="172"/>
                  </a:lnTo>
                  <a:lnTo>
                    <a:pt x="613" y="172"/>
                  </a:lnTo>
                  <a:lnTo>
                    <a:pt x="616" y="172"/>
                  </a:lnTo>
                  <a:lnTo>
                    <a:pt x="620" y="172"/>
                  </a:lnTo>
                  <a:lnTo>
                    <a:pt x="624" y="172"/>
                  </a:lnTo>
                  <a:lnTo>
                    <a:pt x="627" y="172"/>
                  </a:lnTo>
                  <a:lnTo>
                    <a:pt x="631" y="172"/>
                  </a:lnTo>
                  <a:lnTo>
                    <a:pt x="634" y="172"/>
                  </a:lnTo>
                  <a:lnTo>
                    <a:pt x="638" y="172"/>
                  </a:lnTo>
                  <a:lnTo>
                    <a:pt x="642" y="172"/>
                  </a:lnTo>
                  <a:lnTo>
                    <a:pt x="645" y="172"/>
                  </a:lnTo>
                  <a:lnTo>
                    <a:pt x="649" y="172"/>
                  </a:lnTo>
                  <a:lnTo>
                    <a:pt x="652" y="172"/>
                  </a:lnTo>
                  <a:lnTo>
                    <a:pt x="656" y="172"/>
                  </a:lnTo>
                  <a:lnTo>
                    <a:pt x="660" y="172"/>
                  </a:lnTo>
                  <a:lnTo>
                    <a:pt x="663" y="172"/>
                  </a:lnTo>
                  <a:lnTo>
                    <a:pt x="667" y="172"/>
                  </a:lnTo>
                  <a:lnTo>
                    <a:pt x="670" y="172"/>
                  </a:lnTo>
                  <a:lnTo>
                    <a:pt x="674" y="172"/>
                  </a:lnTo>
                  <a:lnTo>
                    <a:pt x="678" y="172"/>
                  </a:lnTo>
                  <a:lnTo>
                    <a:pt x="680" y="172"/>
                  </a:lnTo>
                  <a:lnTo>
                    <a:pt x="684" y="172"/>
                  </a:lnTo>
                  <a:lnTo>
                    <a:pt x="687" y="172"/>
                  </a:lnTo>
                  <a:lnTo>
                    <a:pt x="691" y="172"/>
                  </a:lnTo>
                  <a:lnTo>
                    <a:pt x="695" y="172"/>
                  </a:lnTo>
                  <a:lnTo>
                    <a:pt x="698" y="172"/>
                  </a:lnTo>
                  <a:lnTo>
                    <a:pt x="702" y="172"/>
                  </a:lnTo>
                  <a:lnTo>
                    <a:pt x="705" y="172"/>
                  </a:lnTo>
                  <a:lnTo>
                    <a:pt x="709" y="172"/>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22" name="Line 24"/>
            <p:cNvSpPr>
              <a:spLocks noChangeShapeType="1"/>
            </p:cNvSpPr>
            <p:nvPr/>
          </p:nvSpPr>
          <p:spPr bwMode="auto">
            <a:xfrm>
              <a:off x="5088" y="1915"/>
              <a:ext cx="0" cy="82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25"/>
            <p:cNvSpPr>
              <a:spLocks noChangeArrowheads="1"/>
            </p:cNvSpPr>
            <p:nvPr/>
          </p:nvSpPr>
          <p:spPr bwMode="auto">
            <a:xfrm>
              <a:off x="4039" y="2996"/>
              <a:ext cx="17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chemeClr val="bg2"/>
                  </a:solidFill>
                </a:rPr>
                <a:t>0</a:t>
              </a:r>
            </a:p>
          </p:txBody>
        </p:sp>
        <p:graphicFrame>
          <p:nvGraphicFramePr>
            <p:cNvPr id="24" name="Object 26">
              <a:hlinkClick r:id="" action="ppaction://ole?verb=0"/>
            </p:cNvPr>
            <p:cNvGraphicFramePr>
              <a:graphicFrameLocks/>
            </p:cNvGraphicFramePr>
            <p:nvPr/>
          </p:nvGraphicFramePr>
          <p:xfrm>
            <a:off x="4880" y="2931"/>
            <a:ext cx="641" cy="249"/>
          </p:xfrm>
          <a:graphic>
            <a:graphicData uri="http://schemas.openxmlformats.org/presentationml/2006/ole">
              <mc:AlternateContent xmlns:mc="http://schemas.openxmlformats.org/markup-compatibility/2006">
                <mc:Choice xmlns:v="urn:schemas-microsoft-com:vml" Requires="v">
                  <p:oleObj spid="_x0000_s18626" name="Equation" r:id="rId9" imgW="812520" imgH="266400" progId="Equation.3">
                    <p:embed/>
                  </p:oleObj>
                </mc:Choice>
                <mc:Fallback>
                  <p:oleObj name="Equation" r:id="rId9" imgW="812520" imgH="2664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 y="2931"/>
                          <a:ext cx="64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Arc 27"/>
            <p:cNvSpPr>
              <a:spLocks/>
            </p:cNvSpPr>
            <p:nvPr/>
          </p:nvSpPr>
          <p:spPr bwMode="auto">
            <a:xfrm>
              <a:off x="4547" y="3131"/>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599" y="0"/>
                  </a:moveTo>
                  <a:cubicBezTo>
                    <a:pt x="21599" y="40"/>
                    <a:pt x="21600" y="80"/>
                    <a:pt x="21600" y="120"/>
                  </a:cubicBezTo>
                  <a:cubicBezTo>
                    <a:pt x="21600" y="12049"/>
                    <a:pt x="11929" y="21719"/>
                    <a:pt x="0" y="21720"/>
                  </a:cubicBezTo>
                </a:path>
                <a:path w="21600" h="21720" stroke="0" extrusionOk="0">
                  <a:moveTo>
                    <a:pt x="21599" y="0"/>
                  </a:moveTo>
                  <a:cubicBezTo>
                    <a:pt x="21599" y="40"/>
                    <a:pt x="21600" y="80"/>
                    <a:pt x="21600" y="120"/>
                  </a:cubicBezTo>
                  <a:cubicBezTo>
                    <a:pt x="21600" y="12049"/>
                    <a:pt x="11929" y="21719"/>
                    <a:pt x="0" y="21720"/>
                  </a:cubicBezTo>
                  <a:lnTo>
                    <a:pt x="0" y="120"/>
                  </a:lnTo>
                  <a:close/>
                </a:path>
              </a:pathLst>
            </a:custGeom>
            <a:noFill/>
            <a:ln w="127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6" name="Object 28">
              <a:hlinkClick r:id="" action="ppaction://ole?verb=0"/>
            </p:cNvPr>
            <p:cNvGraphicFramePr>
              <a:graphicFrameLocks/>
            </p:cNvGraphicFramePr>
            <p:nvPr/>
          </p:nvGraphicFramePr>
          <p:xfrm>
            <a:off x="5127" y="2118"/>
            <a:ext cx="489" cy="378"/>
          </p:xfrm>
          <a:graphic>
            <a:graphicData uri="http://schemas.openxmlformats.org/presentationml/2006/ole">
              <mc:AlternateContent xmlns:mc="http://schemas.openxmlformats.org/markup-compatibility/2006">
                <mc:Choice xmlns:v="urn:schemas-microsoft-com:vml" Requires="v">
                  <p:oleObj spid="_x0000_s18627" name="Equation" r:id="rId11" imgW="544320" imgH="392040" progId="Equation.3">
                    <p:embed/>
                  </p:oleObj>
                </mc:Choice>
                <mc:Fallback>
                  <p:oleObj name="Equation" r:id="rId11" imgW="544320" imgH="392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7" y="2118"/>
                          <a:ext cx="489"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29">
              <a:hlinkClick r:id="" action="ppaction://ole?verb=0"/>
            </p:cNvPr>
            <p:cNvGraphicFramePr>
              <a:graphicFrameLocks/>
            </p:cNvGraphicFramePr>
            <p:nvPr/>
          </p:nvGraphicFramePr>
          <p:xfrm>
            <a:off x="2973" y="2932"/>
            <a:ext cx="705" cy="242"/>
          </p:xfrm>
          <a:graphic>
            <a:graphicData uri="http://schemas.openxmlformats.org/presentationml/2006/ole">
              <mc:AlternateContent xmlns:mc="http://schemas.openxmlformats.org/markup-compatibility/2006">
                <mc:Choice xmlns:v="urn:schemas-microsoft-com:vml" Requires="v">
                  <p:oleObj spid="_x0000_s18628" name="Equation" r:id="rId13" imgW="901440" imgH="266400" progId="Equation.3">
                    <p:embed/>
                  </p:oleObj>
                </mc:Choice>
                <mc:Fallback>
                  <p:oleObj name="Equation" r:id="rId13" imgW="901440" imgH="2664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3" y="2932"/>
                          <a:ext cx="70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30"/>
            <p:cNvSpPr>
              <a:spLocks noChangeArrowheads="1"/>
            </p:cNvSpPr>
            <p:nvPr/>
          </p:nvSpPr>
          <p:spPr bwMode="auto">
            <a:xfrm flipH="1">
              <a:off x="2942" y="1505"/>
              <a:ext cx="556"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graphicFrame>
          <p:nvGraphicFramePr>
            <p:cNvPr id="29" name="Object 31">
              <a:hlinkClick r:id="" action="ppaction://ole?verb=0"/>
            </p:cNvPr>
            <p:cNvGraphicFramePr>
              <a:graphicFrameLocks/>
            </p:cNvGraphicFramePr>
            <p:nvPr/>
          </p:nvGraphicFramePr>
          <p:xfrm>
            <a:off x="3015" y="2118"/>
            <a:ext cx="551" cy="426"/>
          </p:xfrm>
          <a:graphic>
            <a:graphicData uri="http://schemas.openxmlformats.org/presentationml/2006/ole">
              <mc:AlternateContent xmlns:mc="http://schemas.openxmlformats.org/markup-compatibility/2006">
                <mc:Choice xmlns:v="urn:schemas-microsoft-com:vml" Requires="v">
                  <p:oleObj spid="_x0000_s18629" name="Equation" r:id="rId15" imgW="544320" imgH="392040" progId="Equation.3">
                    <p:embed/>
                  </p:oleObj>
                </mc:Choice>
                <mc:Fallback>
                  <p:oleObj name="Equation" r:id="rId15" imgW="544320" imgH="392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5" y="2118"/>
                          <a:ext cx="55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Arc 32"/>
            <p:cNvSpPr>
              <a:spLocks/>
            </p:cNvSpPr>
            <p:nvPr/>
          </p:nvSpPr>
          <p:spPr bwMode="auto">
            <a:xfrm>
              <a:off x="2937" y="1833"/>
              <a:ext cx="152" cy="10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26"/>
                    <a:pt x="9584" y="78"/>
                    <a:pt x="21458" y="0"/>
                  </a:cubicBezTo>
                </a:path>
                <a:path w="21600" h="21600" stroke="0" extrusionOk="0">
                  <a:moveTo>
                    <a:pt x="0" y="21600"/>
                  </a:moveTo>
                  <a:cubicBezTo>
                    <a:pt x="0" y="9726"/>
                    <a:pt x="9584" y="78"/>
                    <a:pt x="21458" y="0"/>
                  </a:cubicBezTo>
                  <a:lnTo>
                    <a:pt x="21600" y="21600"/>
                  </a:lnTo>
                  <a:close/>
                </a:path>
              </a:pathLst>
            </a:custGeom>
            <a:noFill/>
            <a:ln w="25400" cap="rnd">
              <a:solidFill>
                <a:schemeClr val="bg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Arc 33"/>
            <p:cNvSpPr>
              <a:spLocks/>
            </p:cNvSpPr>
            <p:nvPr/>
          </p:nvSpPr>
          <p:spPr bwMode="auto">
            <a:xfrm>
              <a:off x="3400" y="3129"/>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600" y="21720"/>
                  </a:moveTo>
                  <a:cubicBezTo>
                    <a:pt x="9670" y="21720"/>
                    <a:pt x="0" y="12049"/>
                    <a:pt x="0" y="120"/>
                  </a:cubicBezTo>
                  <a:cubicBezTo>
                    <a:pt x="-1" y="80"/>
                    <a:pt x="0" y="40"/>
                    <a:pt x="0" y="0"/>
                  </a:cubicBezTo>
                </a:path>
                <a:path w="21600" h="21720" stroke="0" extrusionOk="0">
                  <a:moveTo>
                    <a:pt x="21600" y="21720"/>
                  </a:moveTo>
                  <a:cubicBezTo>
                    <a:pt x="9670" y="21720"/>
                    <a:pt x="0" y="12049"/>
                    <a:pt x="0" y="120"/>
                  </a:cubicBezTo>
                  <a:cubicBezTo>
                    <a:pt x="-1" y="80"/>
                    <a:pt x="0" y="40"/>
                    <a:pt x="0" y="0"/>
                  </a:cubicBezTo>
                  <a:lnTo>
                    <a:pt x="21600" y="120"/>
                  </a:lnTo>
                  <a:close/>
                </a:path>
              </a:pathLst>
            </a:custGeom>
            <a:noFill/>
            <a:ln w="127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2" name="Title 3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with Dependent Samples: P/E Ratios for Nine Companies</a:t>
            </a:r>
          </a:p>
        </p:txBody>
      </p:sp>
    </p:spTree>
    <p:extLst>
      <p:ext uri="{BB962C8B-B14F-4D97-AF65-F5344CB8AC3E}">
        <p14:creationId xmlns:p14="http://schemas.microsoft.com/office/powerpoint/2010/main" val="1165120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hlinkClick r:id="" action="ppaction://ole?verb=0"/>
          </p:cNvPr>
          <p:cNvGraphicFramePr>
            <a:graphicFrameLocks/>
          </p:cNvGraphicFramePr>
          <p:nvPr>
            <p:extLst>
              <p:ext uri="{D42A27DB-BD31-4B8C-83A1-F6EECF244321}">
                <p14:modId xmlns:p14="http://schemas.microsoft.com/office/powerpoint/2010/main" val="1196261742"/>
              </p:ext>
            </p:extLst>
          </p:nvPr>
        </p:nvGraphicFramePr>
        <p:xfrm>
          <a:off x="4572000" y="1711325"/>
          <a:ext cx="3068638" cy="2012950"/>
        </p:xfrm>
        <a:graphic>
          <a:graphicData uri="http://schemas.openxmlformats.org/presentationml/2006/ole">
            <mc:AlternateContent xmlns:mc="http://schemas.openxmlformats.org/markup-compatibility/2006">
              <mc:Choice xmlns:v="urn:schemas-microsoft-com:vml" Requires="v">
                <p:oleObj spid="_x0000_s19510" name="Equation" r:id="rId3" imgW="1422360" imgH="1091880" progId="Equation.3">
                  <p:embed/>
                </p:oleObj>
              </mc:Choice>
              <mc:Fallback>
                <p:oleObj name="Equation" r:id="rId3" imgW="1422360" imgH="10918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11325"/>
                        <a:ext cx="3068638" cy="201295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5">
            <a:hlinkClick r:id="" action="ppaction://ole?verb=0"/>
          </p:cNvPr>
          <p:cNvGraphicFramePr>
            <a:graphicFrameLocks/>
          </p:cNvGraphicFramePr>
          <p:nvPr>
            <p:extLst>
              <p:ext uri="{D42A27DB-BD31-4B8C-83A1-F6EECF244321}">
                <p14:modId xmlns:p14="http://schemas.microsoft.com/office/powerpoint/2010/main" val="3502020870"/>
              </p:ext>
            </p:extLst>
          </p:nvPr>
        </p:nvGraphicFramePr>
        <p:xfrm>
          <a:off x="1000125" y="3924300"/>
          <a:ext cx="7143750" cy="444500"/>
        </p:xfrm>
        <a:graphic>
          <a:graphicData uri="http://schemas.openxmlformats.org/presentationml/2006/ole">
            <mc:AlternateContent xmlns:mc="http://schemas.openxmlformats.org/markup-compatibility/2006">
              <mc:Choice xmlns:v="urn:schemas-microsoft-com:vml" Requires="v">
                <p:oleObj spid="_x0000_s19511" name="Equation" r:id="rId5" imgW="2984400" imgH="203040" progId="Equation.3">
                  <p:embed/>
                </p:oleObj>
              </mc:Choice>
              <mc:Fallback>
                <p:oleObj name="Equation" r:id="rId5" imgW="2984400" imgH="203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3924300"/>
                        <a:ext cx="7143750" cy="4445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1447800" y="1711325"/>
            <a:ext cx="1411288" cy="830263"/>
          </a:xfrm>
          <a:prstGeom prst="rect">
            <a:avLst/>
          </a:prstGeom>
          <a:noFill/>
          <a:ln w="76200" cap="sq">
            <a:solidFill>
              <a:srgbClr val="F6BF6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i="1">
                <a:solidFill>
                  <a:schemeClr val="tx1"/>
                </a:solidFill>
                <a:latin typeface="Times New Roman" pitchFamily="18" charset="0"/>
                <a:cs typeface="Arial" charset="0"/>
              </a:defRPr>
            </a:lvl1pPr>
            <a:lvl2pPr marL="742950" indent="-285750" eaLnBrk="0" hangingPunct="0">
              <a:defRPr sz="2400" i="1">
                <a:solidFill>
                  <a:schemeClr val="tx1"/>
                </a:solidFill>
                <a:latin typeface="Times New Roman" pitchFamily="18" charset="0"/>
                <a:cs typeface="Arial" charset="0"/>
              </a:defRPr>
            </a:lvl2pPr>
            <a:lvl3pPr marL="1143000" indent="-228600" eaLnBrk="0" hangingPunct="0">
              <a:defRPr sz="2400" i="1">
                <a:solidFill>
                  <a:schemeClr val="tx1"/>
                </a:solidFill>
                <a:latin typeface="Times New Roman" pitchFamily="18" charset="0"/>
                <a:cs typeface="Arial" charset="0"/>
              </a:defRPr>
            </a:lvl3pPr>
            <a:lvl4pPr marL="1600200" indent="-228600" eaLnBrk="0" hangingPunct="0">
              <a:defRPr sz="2400" i="1">
                <a:solidFill>
                  <a:schemeClr val="tx1"/>
                </a:solidFill>
                <a:latin typeface="Times New Roman" pitchFamily="18" charset="0"/>
                <a:cs typeface="Arial" charset="0"/>
              </a:defRPr>
            </a:lvl4pPr>
            <a:lvl5pPr marL="2057400" indent="-228600" eaLnBrk="0" hangingPunct="0">
              <a:defRPr sz="2400" i="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charset="0"/>
              </a:defRPr>
            </a:lvl9pPr>
          </a:lstStyle>
          <a:p>
            <a:r>
              <a:rPr lang="en-US" b="1" i="0"/>
              <a:t>H</a:t>
            </a:r>
            <a:r>
              <a:rPr lang="en-US" b="1" i="0" baseline="-25000"/>
              <a:t>0</a:t>
            </a:r>
            <a:r>
              <a:rPr lang="en-US" b="1" i="0"/>
              <a:t>: D = 0</a:t>
            </a:r>
          </a:p>
          <a:p>
            <a:r>
              <a:rPr lang="en-US" b="1" i="0"/>
              <a:t>H</a:t>
            </a:r>
            <a:r>
              <a:rPr lang="en-US" b="1" i="0" baseline="-25000"/>
              <a:t>1</a:t>
            </a:r>
            <a:r>
              <a:rPr lang="en-US" b="1" i="0"/>
              <a:t>: D </a:t>
            </a:r>
            <a:r>
              <a:rPr lang="en-US" b="1" i="0">
                <a:sym typeface="Symbol" pitchFamily="18" charset="2"/>
              </a:rPr>
              <a:t> 0</a:t>
            </a:r>
          </a:p>
        </p:txBody>
      </p:sp>
      <p:sp>
        <p:nvSpPr>
          <p:cNvPr id="5" name="Title 6"/>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with Dependent Samples: P/E Ratios for Nine Companies</a:t>
            </a:r>
          </a:p>
        </p:txBody>
      </p:sp>
    </p:spTree>
    <p:extLst>
      <p:ext uri="{BB962C8B-B14F-4D97-AF65-F5344CB8AC3E}">
        <p14:creationId xmlns:p14="http://schemas.microsoft.com/office/powerpoint/2010/main" val="1165120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with Dependent Samples: P/E Ratios for Nine Companies</a:t>
            </a:r>
          </a:p>
        </p:txBody>
      </p:sp>
      <p:graphicFrame>
        <p:nvGraphicFramePr>
          <p:cNvPr id="3" name="Group 67"/>
          <p:cNvGraphicFramePr>
            <a:graphicFrameLocks noGrp="1"/>
          </p:cNvGraphicFramePr>
          <p:nvPr>
            <p:extLst>
              <p:ext uri="{D42A27DB-BD31-4B8C-83A1-F6EECF244321}">
                <p14:modId xmlns:p14="http://schemas.microsoft.com/office/powerpoint/2010/main" val="1417651363"/>
              </p:ext>
            </p:extLst>
          </p:nvPr>
        </p:nvGraphicFramePr>
        <p:xfrm>
          <a:off x="1681163" y="1485900"/>
          <a:ext cx="5710237" cy="4635502"/>
        </p:xfrm>
        <a:graphic>
          <a:graphicData uri="http://schemas.openxmlformats.org/drawingml/2006/table">
            <a:tbl>
              <a:tblPr/>
              <a:tblGrid>
                <a:gridCol w="2800350"/>
                <a:gridCol w="1454150"/>
                <a:gridCol w="1455737"/>
              </a:tblGrid>
              <a:tr h="257175">
                <a:tc gridSpan="2">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t-Test: Paired Two Sample for Means</a:t>
                      </a:r>
                      <a:endParaRPr kumimoji="0" lang="en-US" sz="1400" b="1"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6016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cs typeface="Times New Roman" pitchFamily="18" charset="0"/>
                        </a:rPr>
                        <a:t> </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cs typeface="Times New Roman" pitchFamily="18" charset="0"/>
                        </a:rPr>
                        <a:t>Year 1</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cs typeface="Times New Roman" pitchFamily="18" charset="0"/>
                        </a:rPr>
                        <a:t> P/E Ratio</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cs typeface="Times New Roman" pitchFamily="18" charset="0"/>
                        </a:rPr>
                        <a:t>Year 2</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cs typeface="Times New Roman" pitchFamily="18" charset="0"/>
                        </a:rPr>
                        <a:t> P/E Ratio</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447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Mean</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30.64</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35.68</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Variance</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268.1</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837.5</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Observations</a:t>
                      </a:r>
                      <a:endParaRPr kumimoji="0" lang="en-US" sz="1400" b="1"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9</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9</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Pearson Correlation</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0.674</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59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Hypothesized Mean Difference</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0</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df</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8</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59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t Stat</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-0.7</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P(T&lt;=t) one-tail</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0.252</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59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t Critical one-tail</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1.86</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P(T&lt;=t) two-tail</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0.504</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4606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t Critical two-tail</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2.306</a:t>
                      </a: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Times New Roman" pitchFamily="18" charset="0"/>
                        </a:rPr>
                        <a:t> </a:t>
                      </a:r>
                      <a:endParaRPr kumimoji="0" lang="en-US" sz="1400" b="1"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165120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52400"/>
            <a:ext cx="9144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with Dependent Samples: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P/E Ratios for 9 Companies – Excel Output</a:t>
            </a:r>
          </a:p>
        </p:txBody>
      </p:sp>
      <p:pic>
        <p:nvPicPr>
          <p:cNvPr id="3" name="Picture 3" descr="Minitab excel pet ratio.tif"/>
          <p:cNvPicPr>
            <a:picLocks noChangeAspect="1"/>
          </p:cNvPicPr>
          <p:nvPr/>
        </p:nvPicPr>
        <p:blipFill rotWithShape="1">
          <a:blip r:embed="rId2">
            <a:extLst>
              <a:ext uri="{28A0092B-C50C-407E-A947-70E740481C1C}">
                <a14:useLocalDpi xmlns:a14="http://schemas.microsoft.com/office/drawing/2010/main" val="0"/>
              </a:ext>
            </a:extLst>
          </a:blip>
          <a:srcRect t="47305"/>
          <a:stretch/>
        </p:blipFill>
        <p:spPr bwMode="auto">
          <a:xfrm>
            <a:off x="914400" y="1447800"/>
            <a:ext cx="7315200" cy="480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20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Confidence Intervals</a:t>
            </a:r>
          </a:p>
        </p:txBody>
      </p:sp>
      <p:sp>
        <p:nvSpPr>
          <p:cNvPr id="3" name="Content Placeholder 7"/>
          <p:cNvSpPr txBox="1">
            <a:spLocks/>
          </p:cNvSpPr>
          <p:nvPr/>
        </p:nvSpPr>
        <p:spPr>
          <a:xfrm>
            <a:off x="381000" y="1412875"/>
            <a:ext cx="8382000" cy="1787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Researcher can be interested in estimating the mean difference in two populations for related samples</a:t>
            </a:r>
          </a:p>
          <a:p>
            <a:pPr lvl="1"/>
            <a:r>
              <a:rPr lang="en-US" smtClean="0">
                <a:solidFill>
                  <a:srgbClr val="000040"/>
                </a:solidFill>
                <a:latin typeface="Times New Roman" pitchFamily="18" charset="0"/>
                <a:cs typeface="Times New Roman" pitchFamily="18" charset="0"/>
              </a:rPr>
              <a:t>This requires a confidence interval of D (the mean population difference of two related samples) to be constructed</a:t>
            </a:r>
          </a:p>
        </p:txBody>
      </p:sp>
    </p:spTree>
    <p:extLst>
      <p:ext uri="{BB962C8B-B14F-4D97-AF65-F5344CB8AC3E}">
        <p14:creationId xmlns:p14="http://schemas.microsoft.com/office/powerpoint/2010/main" val="1165120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81000" y="228600"/>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Confidence Intervals for Mean</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Difference for Related Samples</a:t>
            </a:r>
          </a:p>
        </p:txBody>
      </p:sp>
      <p:graphicFrame>
        <p:nvGraphicFramePr>
          <p:cNvPr id="3" name="Object 4"/>
          <p:cNvGraphicFramePr>
            <a:graphicFrameLocks noChangeAspect="1"/>
          </p:cNvGraphicFramePr>
          <p:nvPr>
            <p:extLst>
              <p:ext uri="{D42A27DB-BD31-4B8C-83A1-F6EECF244321}">
                <p14:modId xmlns:p14="http://schemas.microsoft.com/office/powerpoint/2010/main" val="3982896282"/>
              </p:ext>
            </p:extLst>
          </p:nvPr>
        </p:nvGraphicFramePr>
        <p:xfrm>
          <a:off x="1143000" y="1598612"/>
          <a:ext cx="6881813" cy="3124200"/>
        </p:xfrm>
        <a:graphic>
          <a:graphicData uri="http://schemas.openxmlformats.org/presentationml/2006/ole">
            <mc:AlternateContent xmlns:mc="http://schemas.openxmlformats.org/markup-compatibility/2006">
              <mc:Choice xmlns:v="urn:schemas-microsoft-com:vml" Requires="v">
                <p:oleObj spid="_x0000_s20500" name="Equation" r:id="rId3" imgW="1511280" imgH="685800" progId="Equation.3">
                  <p:embed/>
                </p:oleObj>
              </mc:Choice>
              <mc:Fallback>
                <p:oleObj name="Equation" r:id="rId3" imgW="151128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98612"/>
                        <a:ext cx="6881813" cy="312420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1165120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Difference in Number of New-House Sales</a:t>
            </a:r>
          </a:p>
        </p:txBody>
      </p:sp>
      <p:graphicFrame>
        <p:nvGraphicFramePr>
          <p:cNvPr id="3" name="Object 343"/>
          <p:cNvGraphicFramePr>
            <a:graphicFrameLocks/>
          </p:cNvGraphicFramePr>
          <p:nvPr/>
        </p:nvGraphicFramePr>
        <p:xfrm>
          <a:off x="838200" y="1711325"/>
          <a:ext cx="2895600" cy="2022475"/>
        </p:xfrm>
        <a:graphic>
          <a:graphicData uri="http://schemas.openxmlformats.org/presentationml/2006/ole">
            <mc:AlternateContent xmlns:mc="http://schemas.openxmlformats.org/markup-compatibility/2006">
              <mc:Choice xmlns:v="urn:schemas-microsoft-com:vml" Requires="v">
                <p:oleObj spid="_x0000_s21523" name="Equation" r:id="rId3" imgW="647640" imgH="457200" progId="Equation.3">
                  <p:embed/>
                </p:oleObj>
              </mc:Choice>
              <mc:Fallback>
                <p:oleObj name="Equation" r:id="rId3" imgW="64764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11325"/>
                        <a:ext cx="2895600" cy="2022475"/>
                      </a:xfrm>
                      <a:prstGeom prst="rect">
                        <a:avLst/>
                      </a:prstGeom>
                      <a:noFill/>
                      <a:ln w="3810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 name="Group 110"/>
          <p:cNvGraphicFramePr>
            <a:graphicFrameLocks noGrp="1"/>
          </p:cNvGraphicFramePr>
          <p:nvPr>
            <p:extLst>
              <p:ext uri="{D42A27DB-BD31-4B8C-83A1-F6EECF244321}">
                <p14:modId xmlns:p14="http://schemas.microsoft.com/office/powerpoint/2010/main" val="3118967805"/>
              </p:ext>
            </p:extLst>
          </p:nvPr>
        </p:nvGraphicFramePr>
        <p:xfrm>
          <a:off x="4724400" y="1066800"/>
          <a:ext cx="2987675" cy="5504180"/>
        </p:xfrm>
        <a:graphic>
          <a:graphicData uri="http://schemas.openxmlformats.org/drawingml/2006/table">
            <a:tbl>
              <a:tblPr/>
              <a:tblGrid>
                <a:gridCol w="749300"/>
                <a:gridCol w="900113"/>
                <a:gridCol w="901700"/>
                <a:gridCol w="436562"/>
              </a:tblGrid>
              <a:tr h="2921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pitchFamily="18" charset="0"/>
                        </a:rPr>
                        <a:t>Realtor</a:t>
                      </a:r>
                      <a:endParaRPr kumimoji="0" lang="en-US" sz="1200" b="0"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May 2010</a:t>
                      </a:r>
                      <a:endParaRPr kumimoji="0" lang="en-US" sz="12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May 2011</a:t>
                      </a:r>
                      <a:endParaRPr kumimoji="0" lang="en-US" sz="12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pitchFamily="18" charset="0"/>
                        </a:rPr>
                        <a:t>d</a:t>
                      </a:r>
                      <a:endParaRPr kumimoji="0" lang="en-US" sz="1200" b="0"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635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19</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cs typeface="Times New Roman" pitchFamily="18" charset="0"/>
                        </a:rPr>
                        <a:t>4</a:t>
                      </a:r>
                      <a:endParaRPr kumimoji="0" lang="en-US" sz="1300" b="0" i="0" u="none" strike="noStrike" cap="none" normalizeH="0" baseline="0" dirty="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9</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-4</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4</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-4</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7</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17</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71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9</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9</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-7</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14</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14</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22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7</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15</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-3</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17</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12</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-6</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2587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18</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Times New Roman" pitchFamily="18" charset="0"/>
                        </a:rPr>
                        <a:t>10</a:t>
                      </a:r>
                      <a:endParaRPr kumimoji="0" lang="en-US" sz="1300" b="0" i="0" u="none" strike="noStrike" cap="none" normalizeH="0" baseline="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cs typeface="Times New Roman" pitchFamily="18" charset="0"/>
                        </a:rPr>
                        <a:t>0</a:t>
                      </a:r>
                      <a:endParaRPr kumimoji="0" lang="en-US" sz="1300" b="0" i="0" u="none" strike="noStrike" cap="none" normalizeH="0" baseline="0" dirty="0" smtClean="0">
                        <a:ln>
                          <a:noFill/>
                        </a:ln>
                        <a:solidFill>
                          <a:schemeClr val="tx1"/>
                        </a:solidFill>
                        <a:effectLst/>
                        <a:latin typeface="Calibri" pitchFamily="34"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16512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502227" y="1828800"/>
            <a:ext cx="82677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0" hangingPunct="0"/>
            <a:r>
              <a:rPr lang="en-US" sz="2400" i="0" dirty="0">
                <a:latin typeface="Times New Roman" pitchFamily="18" charset="0"/>
                <a:cs typeface="Times New Roman" pitchFamily="18" charset="0"/>
              </a:rPr>
              <a:t>As a specific example, suppose we want to conduct a hypothesis test to determine whether the average annual wage for an advertising manager is different from the average annual wage of an auditing manager. Because we are testing to determine whether the means are different, it might seem logical that the null and alternative hypotheses would be</a:t>
            </a:r>
          </a:p>
          <a:p>
            <a:pPr eaLnBrk="0" hangingPunct="0"/>
            <a:r>
              <a:rPr lang="en-US" sz="2400" i="0" dirty="0">
                <a:latin typeface="Times New Roman" pitchFamily="18" charset="0"/>
                <a:cs typeface="Times New Roman" pitchFamily="18" charset="0"/>
              </a:rPr>
              <a:t>H</a:t>
            </a:r>
            <a:r>
              <a:rPr lang="en-US" sz="2400" i="0" baseline="-25000" dirty="0">
                <a:latin typeface="Times New Roman" pitchFamily="18" charset="0"/>
                <a:cs typeface="Times New Roman" pitchFamily="18" charset="0"/>
              </a:rPr>
              <a:t>o</a:t>
            </a:r>
            <a:r>
              <a:rPr lang="en-US" sz="2400" i="0" dirty="0">
                <a:latin typeface="Times New Roman" pitchFamily="18" charset="0"/>
                <a:cs typeface="Times New Roman" pitchFamily="18" charset="0"/>
              </a:rPr>
              <a:t>:</a:t>
            </a:r>
            <a:r>
              <a:rPr lang="en-US" sz="2400" i="0" baseline="-25000" dirty="0">
                <a:latin typeface="Times New Roman" pitchFamily="18" charset="0"/>
                <a:cs typeface="Times New Roman" pitchFamily="18" charset="0"/>
              </a:rPr>
              <a:t> </a:t>
            </a:r>
            <a:r>
              <a:rPr lang="en-US" sz="2400" i="0" dirty="0">
                <a:latin typeface="Times New Roman" pitchFamily="18" charset="0"/>
                <a:cs typeface="Times New Roman" pitchFamily="18" charset="0"/>
              </a:rPr>
              <a:t>  </a:t>
            </a:r>
            <a:r>
              <a:rPr lang="el-GR" sz="2400" dirty="0">
                <a:latin typeface="Times New Roman" pitchFamily="18" charset="0"/>
                <a:cs typeface="Times New Roman" pitchFamily="18" charset="0"/>
              </a:rPr>
              <a:t>μ</a:t>
            </a:r>
            <a:r>
              <a:rPr lang="en-US" sz="2400" i="0" baseline="-25000" dirty="0">
                <a:latin typeface="Times New Roman" pitchFamily="18" charset="0"/>
                <a:cs typeface="Times New Roman" pitchFamily="18" charset="0"/>
              </a:rPr>
              <a:t>1</a:t>
            </a:r>
            <a:r>
              <a:rPr lang="en-US" sz="2400" i="0" dirty="0">
                <a:latin typeface="Times New Roman" pitchFamily="18" charset="0"/>
                <a:cs typeface="Times New Roman" pitchFamily="18" charset="0"/>
              </a:rPr>
              <a:t> = </a:t>
            </a:r>
            <a:r>
              <a:rPr lang="el-GR" sz="2400" dirty="0">
                <a:latin typeface="Times New Roman" pitchFamily="18" charset="0"/>
                <a:cs typeface="Times New Roman" pitchFamily="18" charset="0"/>
              </a:rPr>
              <a:t>μ</a:t>
            </a:r>
            <a:r>
              <a:rPr lang="en-US" sz="2400" i="0" baseline="-25000" dirty="0">
                <a:latin typeface="Times New Roman" pitchFamily="18" charset="0"/>
                <a:cs typeface="Times New Roman" pitchFamily="18" charset="0"/>
              </a:rPr>
              <a:t>2</a:t>
            </a:r>
            <a:endParaRPr lang="el-GR" sz="2400" i="0" dirty="0">
              <a:latin typeface="Times New Roman" pitchFamily="18" charset="0"/>
              <a:cs typeface="Times New Roman" pitchFamily="18" charset="0"/>
            </a:endParaRPr>
          </a:p>
          <a:p>
            <a:pPr eaLnBrk="0" hangingPunct="0"/>
            <a:r>
              <a:rPr lang="en-US" sz="2400" i="0" dirty="0">
                <a:latin typeface="Times New Roman" pitchFamily="18" charset="0"/>
                <a:cs typeface="Times New Roman" pitchFamily="18" charset="0"/>
              </a:rPr>
              <a:t>Ha:   </a:t>
            </a:r>
            <a:r>
              <a:rPr lang="el-GR" sz="2400" dirty="0">
                <a:latin typeface="Times New Roman" pitchFamily="18" charset="0"/>
                <a:cs typeface="Times New Roman" pitchFamily="18" charset="0"/>
              </a:rPr>
              <a:t>μ</a:t>
            </a:r>
            <a:r>
              <a:rPr lang="en-US" sz="2400" i="0" baseline="-25000" dirty="0">
                <a:latin typeface="Times New Roman" pitchFamily="18" charset="0"/>
                <a:cs typeface="Times New Roman" pitchFamily="18" charset="0"/>
              </a:rPr>
              <a:t>1 </a:t>
            </a:r>
            <a:r>
              <a:rPr lang="en-US" sz="2400" i="0" dirty="0">
                <a:latin typeface="Times New Roman" pitchFamily="18" charset="0"/>
                <a:cs typeface="Times New Roman" pitchFamily="18" charset="0"/>
              </a:rPr>
              <a:t>≠ </a:t>
            </a:r>
            <a:r>
              <a:rPr lang="el-GR" sz="2400" dirty="0">
                <a:latin typeface="Times New Roman" pitchFamily="18" charset="0"/>
                <a:cs typeface="Times New Roman" pitchFamily="18" charset="0"/>
              </a:rPr>
              <a:t>μ</a:t>
            </a:r>
            <a:r>
              <a:rPr lang="en-US" sz="2400" i="0" baseline="-25000" dirty="0">
                <a:latin typeface="Times New Roman" pitchFamily="18" charset="0"/>
                <a:cs typeface="Times New Roman" pitchFamily="18" charset="0"/>
              </a:rPr>
              <a:t>2</a:t>
            </a:r>
            <a:endParaRPr lang="el-GR" sz="2400" i="0" dirty="0">
              <a:latin typeface="Times New Roman" pitchFamily="18" charset="0"/>
              <a:cs typeface="Times New Roman" pitchFamily="18" charset="0"/>
            </a:endParaRPr>
          </a:p>
          <a:p>
            <a:pPr eaLnBrk="0" hangingPunct="0"/>
            <a:r>
              <a:rPr lang="en-US" sz="2400" i="0" dirty="0">
                <a:latin typeface="Times New Roman" pitchFamily="18" charset="0"/>
                <a:cs typeface="Times New Roman" pitchFamily="18" charset="0"/>
              </a:rPr>
              <a:t>where advertising managers are population 1 and auditing managers are population 2.</a:t>
            </a:r>
          </a:p>
        </p:txBody>
      </p:sp>
      <p:sp>
        <p:nvSpPr>
          <p:cNvPr id="3" name="Title 3"/>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The Wage Example</a:t>
            </a:r>
          </a:p>
        </p:txBody>
      </p:sp>
    </p:spTree>
    <p:extLst>
      <p:ext uri="{BB962C8B-B14F-4D97-AF65-F5344CB8AC3E}">
        <p14:creationId xmlns:p14="http://schemas.microsoft.com/office/powerpoint/2010/main" val="1165120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Confidence Interval for Mean Difference</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in Number of New-House Sales</a:t>
            </a:r>
          </a:p>
        </p:txBody>
      </p:sp>
      <p:graphicFrame>
        <p:nvGraphicFramePr>
          <p:cNvPr id="3" name="Object 3"/>
          <p:cNvGraphicFramePr>
            <a:graphicFrameLocks noChangeAspect="1"/>
          </p:cNvGraphicFramePr>
          <p:nvPr>
            <p:extLst>
              <p:ext uri="{D42A27DB-BD31-4B8C-83A1-F6EECF244321}">
                <p14:modId xmlns:p14="http://schemas.microsoft.com/office/powerpoint/2010/main" val="2402759337"/>
              </p:ext>
            </p:extLst>
          </p:nvPr>
        </p:nvGraphicFramePr>
        <p:xfrm>
          <a:off x="863600" y="1511300"/>
          <a:ext cx="7315200" cy="2743200"/>
        </p:xfrm>
        <a:graphic>
          <a:graphicData uri="http://schemas.openxmlformats.org/presentationml/2006/ole">
            <mc:AlternateContent xmlns:mc="http://schemas.openxmlformats.org/markup-compatibility/2006">
              <mc:Choice xmlns:v="urn:schemas-microsoft-com:vml" Requires="v">
                <p:oleObj spid="_x0000_s22546" name="Equation" r:id="rId3" imgW="2755800" imgH="1752480" progId="Equation.3">
                  <p:embed/>
                </p:oleObj>
              </mc:Choice>
              <mc:Fallback>
                <p:oleObj name="Equation" r:id="rId3" imgW="2755800" imgH="1752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1511300"/>
                        <a:ext cx="7315200" cy="274320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 name="Text Box 7"/>
          <p:cNvSpPr txBox="1">
            <a:spLocks noChangeArrowheads="1"/>
          </p:cNvSpPr>
          <p:nvPr/>
        </p:nvSpPr>
        <p:spPr bwMode="auto">
          <a:xfrm>
            <a:off x="901700" y="4635500"/>
            <a:ext cx="7315200" cy="1446213"/>
          </a:xfrm>
          <a:prstGeom prst="rect">
            <a:avLst/>
          </a:prstGeom>
          <a:noFill/>
          <a:ln w="28575" cap="sq">
            <a:solidFill>
              <a:srgbClr val="F6BF69"/>
            </a:solidFill>
            <a:miter lim="800000"/>
            <a:headEnd type="none" w="sm" len="sm"/>
            <a:tailEnd type="none" w="sm" len="sm"/>
          </a:ln>
        </p:spPr>
        <p:txBody>
          <a:bodyPr>
            <a:spAutoFit/>
          </a:bodyPr>
          <a:lstStyle/>
          <a:p>
            <a:pPr eaLnBrk="0" hangingPunct="0">
              <a:defRPr/>
            </a:pPr>
            <a:r>
              <a:rPr lang="en-US" sz="2200" b="1" i="0" dirty="0">
                <a:latin typeface="+mj-lt"/>
                <a:cs typeface="+mn-cs"/>
              </a:rPr>
              <a:t>The analyst estimates with a 99% level of confidence that the average difference in new-house sales for a real estate company in Indianapolis between 2005 and 2006 is between -5.62 and -1.16  houses.</a:t>
            </a:r>
          </a:p>
        </p:txBody>
      </p:sp>
    </p:spTree>
    <p:extLst>
      <p:ext uri="{BB962C8B-B14F-4D97-AF65-F5344CB8AC3E}">
        <p14:creationId xmlns:p14="http://schemas.microsoft.com/office/powerpoint/2010/main" val="1165120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Times New Roman" pitchFamily="18" charset="0"/>
                <a:cs typeface="Times New Roman" pitchFamily="18" charset="0"/>
              </a:rPr>
              <a:t>Statistical Inference about two</a:t>
            </a:r>
            <a:br>
              <a:rPr lang="en-US" dirty="0" smtClean="0">
                <a:solidFill>
                  <a:srgbClr val="00B0F0"/>
                </a:solidFill>
                <a:latin typeface="Times New Roman" pitchFamily="18" charset="0"/>
                <a:cs typeface="Times New Roman" pitchFamily="18" charset="0"/>
              </a:rPr>
            </a:br>
            <a:r>
              <a:rPr lang="en-US" dirty="0" smtClean="0">
                <a:solidFill>
                  <a:srgbClr val="00B0F0"/>
                </a:solidFill>
                <a:latin typeface="Times New Roman" pitchFamily="18" charset="0"/>
                <a:cs typeface="Times New Roman" pitchFamily="18" charset="0"/>
              </a:rPr>
              <a:t>Population Proportions (    –     )</a:t>
            </a:r>
          </a:p>
        </p:txBody>
      </p:sp>
      <p:sp>
        <p:nvSpPr>
          <p:cNvPr id="3" name="Content Placeholder 10"/>
          <p:cNvSpPr txBox="1">
            <a:spLocks/>
          </p:cNvSpPr>
          <p:nvPr/>
        </p:nvSpPr>
        <p:spPr>
          <a:xfrm>
            <a:off x="533400" y="1965325"/>
            <a:ext cx="8382000" cy="568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Sample proportion used is (          )</a:t>
            </a:r>
          </a:p>
        </p:txBody>
      </p:sp>
      <p:graphicFrame>
        <p:nvGraphicFramePr>
          <p:cNvPr id="4" name="Object 8"/>
          <p:cNvGraphicFramePr>
            <a:graphicFrameLocks noChangeAspect="1"/>
          </p:cNvGraphicFramePr>
          <p:nvPr>
            <p:extLst>
              <p:ext uri="{D42A27DB-BD31-4B8C-83A1-F6EECF244321}">
                <p14:modId xmlns:p14="http://schemas.microsoft.com/office/powerpoint/2010/main" val="3628485457"/>
              </p:ext>
            </p:extLst>
          </p:nvPr>
        </p:nvGraphicFramePr>
        <p:xfrm>
          <a:off x="5638800" y="1965325"/>
          <a:ext cx="914400" cy="417513"/>
        </p:xfrm>
        <a:graphic>
          <a:graphicData uri="http://schemas.openxmlformats.org/presentationml/2006/ole">
            <mc:AlternateContent xmlns:mc="http://schemas.openxmlformats.org/markup-compatibility/2006">
              <mc:Choice xmlns:v="urn:schemas-microsoft-com:vml" Requires="v">
                <p:oleObj spid="_x0000_s23629" name="Equation" r:id="rId3" imgW="457200" imgH="228600" progId="">
                  <p:embed/>
                </p:oleObj>
              </mc:Choice>
              <mc:Fallback>
                <p:oleObj name="Equation" r:id="rId3" imgW="4572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965325"/>
                        <a:ext cx="914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46440890"/>
              </p:ext>
            </p:extLst>
          </p:nvPr>
        </p:nvGraphicFramePr>
        <p:xfrm>
          <a:off x="6553200" y="1092200"/>
          <a:ext cx="609600" cy="530225"/>
        </p:xfrm>
        <a:graphic>
          <a:graphicData uri="http://schemas.openxmlformats.org/presentationml/2006/ole">
            <mc:AlternateContent xmlns:mc="http://schemas.openxmlformats.org/markup-compatibility/2006">
              <mc:Choice xmlns:v="urn:schemas-microsoft-com:vml" Requires="v">
                <p:oleObj spid="_x0000_s23630" name="Equation" r:id="rId5" imgW="228600" imgH="291960" progId="Equation.3">
                  <p:embed/>
                </p:oleObj>
              </mc:Choice>
              <mc:Fallback>
                <p:oleObj name="Equation" r:id="rId5" imgW="22860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092200"/>
                        <a:ext cx="609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79814703"/>
              </p:ext>
            </p:extLst>
          </p:nvPr>
        </p:nvGraphicFramePr>
        <p:xfrm>
          <a:off x="7391400" y="1092200"/>
          <a:ext cx="482600" cy="584200"/>
        </p:xfrm>
        <a:graphic>
          <a:graphicData uri="http://schemas.openxmlformats.org/presentationml/2006/ole">
            <mc:AlternateContent xmlns:mc="http://schemas.openxmlformats.org/markup-compatibility/2006">
              <mc:Choice xmlns:v="urn:schemas-microsoft-com:vml" Requires="v">
                <p:oleObj spid="_x0000_s23631" name="Equation" r:id="rId7" imgW="241200" imgH="291960" progId="Equation.3">
                  <p:embed/>
                </p:oleObj>
              </mc:Choice>
              <mc:Fallback>
                <p:oleObj name="Equation" r:id="rId7" imgW="24120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1092200"/>
                        <a:ext cx="482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93531415"/>
              </p:ext>
            </p:extLst>
          </p:nvPr>
        </p:nvGraphicFramePr>
        <p:xfrm>
          <a:off x="762000" y="2727325"/>
          <a:ext cx="3962400" cy="2282825"/>
        </p:xfrm>
        <a:graphic>
          <a:graphicData uri="http://schemas.openxmlformats.org/presentationml/2006/ole">
            <mc:AlternateContent xmlns:mc="http://schemas.openxmlformats.org/markup-compatibility/2006">
              <mc:Choice xmlns:v="urn:schemas-microsoft-com:vml" Requires="v">
                <p:oleObj spid="_x0000_s23632" name="Equation" r:id="rId9" imgW="1498320" imgH="863280" progId="">
                  <p:embed/>
                </p:oleObj>
              </mc:Choice>
              <mc:Fallback>
                <p:oleObj name="Equation" r:id="rId9" imgW="1498320" imgH="8632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727325"/>
                        <a:ext cx="3962400" cy="2282825"/>
                      </a:xfrm>
                      <a:prstGeom prst="rect">
                        <a:avLst/>
                      </a:prstGeom>
                      <a:noFill/>
                      <a:ln w="57150">
                        <a:solidFill>
                          <a:schemeClr val="bg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 name="Object 6">
            <a:hlinkClick r:id="" action="ppaction://ole?verb=0"/>
          </p:cNvPr>
          <p:cNvGraphicFramePr>
            <a:graphicFrameLocks noChangeAspect="1"/>
          </p:cNvGraphicFramePr>
          <p:nvPr>
            <p:extLst>
              <p:ext uri="{D42A27DB-BD31-4B8C-83A1-F6EECF244321}">
                <p14:modId xmlns:p14="http://schemas.microsoft.com/office/powerpoint/2010/main" val="1161133473"/>
              </p:ext>
            </p:extLst>
          </p:nvPr>
        </p:nvGraphicFramePr>
        <p:xfrm>
          <a:off x="5029200" y="2651125"/>
          <a:ext cx="3435350" cy="3673475"/>
        </p:xfrm>
        <a:graphic>
          <a:graphicData uri="http://schemas.openxmlformats.org/presentationml/2006/ole">
            <mc:AlternateContent xmlns:mc="http://schemas.openxmlformats.org/markup-compatibility/2006">
              <mc:Choice xmlns:v="urn:schemas-microsoft-com:vml" Requires="v">
                <p:oleObj spid="_x0000_s23633" name="Equation" r:id="rId11" imgW="2222280" imgH="2361960" progId="">
                  <p:embed/>
                </p:oleObj>
              </mc:Choice>
              <mc:Fallback>
                <p:oleObj name="Equation" r:id="rId11" imgW="2222280" imgH="23619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2651125"/>
                        <a:ext cx="3435350" cy="367347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spTree>
    <p:extLst>
      <p:ext uri="{BB962C8B-B14F-4D97-AF65-F5344CB8AC3E}">
        <p14:creationId xmlns:p14="http://schemas.microsoft.com/office/powerpoint/2010/main" val="1165120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a:t>
            </a:r>
          </a:p>
        </p:txBody>
      </p:sp>
      <p:sp>
        <p:nvSpPr>
          <p:cNvPr id="3" name="Content Placeholder 4"/>
          <p:cNvSpPr txBox="1">
            <a:spLocks/>
          </p:cNvSpPr>
          <p:nvPr/>
        </p:nvSpPr>
        <p:spPr>
          <a:xfrm>
            <a:off x="381000" y="1412875"/>
            <a:ext cx="8512175" cy="2016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00040"/>
                </a:solidFill>
                <a:latin typeface="Times New Roman" pitchFamily="18" charset="0"/>
                <a:cs typeface="Times New Roman" pitchFamily="18" charset="0"/>
              </a:rPr>
              <a:t>Because population proportions are unknown,</a:t>
            </a:r>
            <a:br>
              <a:rPr lang="en-US" smtClean="0">
                <a:solidFill>
                  <a:srgbClr val="000040"/>
                </a:solidFill>
                <a:latin typeface="Times New Roman" pitchFamily="18" charset="0"/>
                <a:cs typeface="Times New Roman" pitchFamily="18" charset="0"/>
              </a:rPr>
            </a:br>
            <a:r>
              <a:rPr lang="en-US" smtClean="0">
                <a:solidFill>
                  <a:srgbClr val="000040"/>
                </a:solidFill>
                <a:latin typeface="Times New Roman" pitchFamily="18" charset="0"/>
                <a:cs typeface="Times New Roman" pitchFamily="18" charset="0"/>
              </a:rPr>
              <a:t>an estimate of the Std Dev of the difference in two sample proportions is made by using sample proportions as point of estimates of the population proportion</a:t>
            </a:r>
          </a:p>
        </p:txBody>
      </p:sp>
    </p:spTree>
    <p:extLst>
      <p:ext uri="{BB962C8B-B14F-4D97-AF65-F5344CB8AC3E}">
        <p14:creationId xmlns:p14="http://schemas.microsoft.com/office/powerpoint/2010/main" val="1165120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1676400" y="1447800"/>
          <a:ext cx="5562600" cy="4281488"/>
        </p:xfrm>
        <a:graphic>
          <a:graphicData uri="http://schemas.openxmlformats.org/presentationml/2006/ole">
            <mc:AlternateContent xmlns:mc="http://schemas.openxmlformats.org/markup-compatibility/2006">
              <mc:Choice xmlns:v="urn:schemas-microsoft-com:vml" Requires="v">
                <p:oleObj spid="_x0000_s24590" name="Equation" r:id="rId3" imgW="1625400" imgH="2082600" progId="">
                  <p:embed/>
                </p:oleObj>
              </mc:Choice>
              <mc:Fallback>
                <p:oleObj name="Equation" r:id="rId3" imgW="1625400" imgH="20826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47800"/>
                        <a:ext cx="5562600" cy="42814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rPr>
              <a:t>Z Formula to Test the Difference </a:t>
            </a:r>
            <a:br>
              <a:rPr lang="en-US" sz="3200" dirty="0" smtClean="0">
                <a:solidFill>
                  <a:srgbClr val="00B0F0"/>
                </a:solidFill>
              </a:rPr>
            </a:br>
            <a:r>
              <a:rPr lang="en-US" sz="3200" dirty="0" smtClean="0">
                <a:solidFill>
                  <a:srgbClr val="00B0F0"/>
                </a:solidFill>
              </a:rPr>
              <a:t>in Population Proportions</a:t>
            </a:r>
          </a:p>
        </p:txBody>
      </p:sp>
    </p:spTree>
    <p:extLst>
      <p:ext uri="{BB962C8B-B14F-4D97-AF65-F5344CB8AC3E}">
        <p14:creationId xmlns:p14="http://schemas.microsoft.com/office/powerpoint/2010/main" val="1165120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419100" y="1711325"/>
          <a:ext cx="2224088" cy="1381125"/>
        </p:xfrm>
        <a:graphic>
          <a:graphicData uri="http://schemas.openxmlformats.org/presentationml/2006/ole">
            <mc:AlternateContent xmlns:mc="http://schemas.openxmlformats.org/markup-compatibility/2006">
              <mc:Choice xmlns:v="urn:schemas-microsoft-com:vml" Requires="v">
                <p:oleObj spid="_x0000_s25679" name="Equation" r:id="rId3" imgW="1028520" imgH="609480" progId="Equation.3">
                  <p:embed/>
                </p:oleObj>
              </mc:Choice>
              <mc:Fallback>
                <p:oleObj name="Equation" r:id="rId3" imgW="1028520" imgH="609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711325"/>
                        <a:ext cx="2224088" cy="138112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419100" y="4826000"/>
          <a:ext cx="3865563" cy="674688"/>
        </p:xfrm>
        <a:graphic>
          <a:graphicData uri="http://schemas.openxmlformats.org/presentationml/2006/ole">
            <mc:AlternateContent xmlns:mc="http://schemas.openxmlformats.org/markup-compatibility/2006">
              <mc:Choice xmlns:v="urn:schemas-microsoft-com:vml" Requires="v">
                <p:oleObj spid="_x0000_s25680" name="Equation" r:id="rId5" imgW="2349360" imgH="431640" progId="Equation.3">
                  <p:embed/>
                </p:oleObj>
              </mc:Choice>
              <mc:Fallback>
                <p:oleObj name="Equation" r:id="rId5" imgW="234936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 y="4826000"/>
                        <a:ext cx="3865563" cy="6746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419100" y="3373438"/>
          <a:ext cx="1819275" cy="1198562"/>
        </p:xfrm>
        <a:graphic>
          <a:graphicData uri="http://schemas.openxmlformats.org/presentationml/2006/ole">
            <mc:AlternateContent xmlns:mc="http://schemas.openxmlformats.org/markup-compatibility/2006">
              <mc:Choice xmlns:v="urn:schemas-microsoft-com:vml" Requires="v">
                <p:oleObj spid="_x0000_s25681" name="Equation" r:id="rId7" imgW="927000" imgH="634680" progId="Equation.3">
                  <p:embed/>
                </p:oleObj>
              </mc:Choice>
              <mc:Fallback>
                <p:oleObj name="Equation" r:id="rId7" imgW="927000" imgH="6346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 y="3373438"/>
                        <a:ext cx="1819275" cy="1198562"/>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34"/>
          <p:cNvGrpSpPr>
            <a:grpSpLocks/>
          </p:cNvGrpSpPr>
          <p:nvPr/>
        </p:nvGrpSpPr>
        <p:grpSpPr bwMode="auto">
          <a:xfrm>
            <a:off x="4610100" y="1711325"/>
            <a:ext cx="4229100" cy="3733800"/>
            <a:chOff x="2832" y="1116"/>
            <a:chExt cx="2664" cy="2352"/>
          </a:xfrm>
        </p:grpSpPr>
        <p:sp>
          <p:nvSpPr>
            <p:cNvPr id="6" name="Rectangle 8"/>
            <p:cNvSpPr>
              <a:spLocks noChangeArrowheads="1"/>
            </p:cNvSpPr>
            <p:nvPr/>
          </p:nvSpPr>
          <p:spPr bwMode="auto">
            <a:xfrm>
              <a:off x="2832" y="1116"/>
              <a:ext cx="2664" cy="2352"/>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7" name="Line 9"/>
            <p:cNvSpPr>
              <a:spLocks noChangeShapeType="1"/>
            </p:cNvSpPr>
            <p:nvPr/>
          </p:nvSpPr>
          <p:spPr bwMode="auto">
            <a:xfrm flipV="1">
              <a:off x="2936" y="2892"/>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
            <p:cNvSpPr>
              <a:spLocks noChangeShapeType="1"/>
            </p:cNvSpPr>
            <p:nvPr/>
          </p:nvSpPr>
          <p:spPr bwMode="auto">
            <a:xfrm flipV="1">
              <a:off x="4078" y="2881"/>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11"/>
            <p:cNvSpPr>
              <a:spLocks/>
            </p:cNvSpPr>
            <p:nvPr/>
          </p:nvSpPr>
          <p:spPr bwMode="auto">
            <a:xfrm>
              <a:off x="2896" y="1189"/>
              <a:ext cx="2386" cy="1711"/>
            </a:xfrm>
            <a:custGeom>
              <a:avLst/>
              <a:gdLst>
                <a:gd name="T0" fmla="*/ 36 w 2386"/>
                <a:gd name="T1" fmla="*/ 1704 h 1711"/>
                <a:gd name="T2" fmla="*/ 76 w 2386"/>
                <a:gd name="T3" fmla="*/ 1696 h 1711"/>
                <a:gd name="T4" fmla="*/ 116 w 2386"/>
                <a:gd name="T5" fmla="*/ 1685 h 1711"/>
                <a:gd name="T6" fmla="*/ 155 w 2386"/>
                <a:gd name="T7" fmla="*/ 1672 h 1711"/>
                <a:gd name="T8" fmla="*/ 195 w 2386"/>
                <a:gd name="T9" fmla="*/ 1655 h 1711"/>
                <a:gd name="T10" fmla="*/ 235 w 2386"/>
                <a:gd name="T11" fmla="*/ 1634 h 1711"/>
                <a:gd name="T12" fmla="*/ 275 w 2386"/>
                <a:gd name="T13" fmla="*/ 1609 h 1711"/>
                <a:gd name="T14" fmla="*/ 314 w 2386"/>
                <a:gd name="T15" fmla="*/ 1578 h 1711"/>
                <a:gd name="T16" fmla="*/ 354 w 2386"/>
                <a:gd name="T17" fmla="*/ 1543 h 1711"/>
                <a:gd name="T18" fmla="*/ 394 w 2386"/>
                <a:gd name="T19" fmla="*/ 1500 h 1711"/>
                <a:gd name="T20" fmla="*/ 433 w 2386"/>
                <a:gd name="T21" fmla="*/ 1450 h 1711"/>
                <a:gd name="T22" fmla="*/ 473 w 2386"/>
                <a:gd name="T23" fmla="*/ 1393 h 1711"/>
                <a:gd name="T24" fmla="*/ 513 w 2386"/>
                <a:gd name="T25" fmla="*/ 1328 h 1711"/>
                <a:gd name="T26" fmla="*/ 553 w 2386"/>
                <a:gd name="T27" fmla="*/ 1256 h 1711"/>
                <a:gd name="T28" fmla="*/ 593 w 2386"/>
                <a:gd name="T29" fmla="*/ 1176 h 1711"/>
                <a:gd name="T30" fmla="*/ 632 w 2386"/>
                <a:gd name="T31" fmla="*/ 1089 h 1711"/>
                <a:gd name="T32" fmla="*/ 672 w 2386"/>
                <a:gd name="T33" fmla="*/ 997 h 1711"/>
                <a:gd name="T34" fmla="*/ 712 w 2386"/>
                <a:gd name="T35" fmla="*/ 898 h 1711"/>
                <a:gd name="T36" fmla="*/ 751 w 2386"/>
                <a:gd name="T37" fmla="*/ 796 h 1711"/>
                <a:gd name="T38" fmla="*/ 792 w 2386"/>
                <a:gd name="T39" fmla="*/ 691 h 1711"/>
                <a:gd name="T40" fmla="*/ 831 w 2386"/>
                <a:gd name="T41" fmla="*/ 586 h 1711"/>
                <a:gd name="T42" fmla="*/ 870 w 2386"/>
                <a:gd name="T43" fmla="*/ 484 h 1711"/>
                <a:gd name="T44" fmla="*/ 911 w 2386"/>
                <a:gd name="T45" fmla="*/ 385 h 1711"/>
                <a:gd name="T46" fmla="*/ 950 w 2386"/>
                <a:gd name="T47" fmla="*/ 294 h 1711"/>
                <a:gd name="T48" fmla="*/ 990 w 2386"/>
                <a:gd name="T49" fmla="*/ 211 h 1711"/>
                <a:gd name="T50" fmla="*/ 1030 w 2386"/>
                <a:gd name="T51" fmla="*/ 139 h 1711"/>
                <a:gd name="T52" fmla="*/ 1069 w 2386"/>
                <a:gd name="T53" fmla="*/ 81 h 1711"/>
                <a:gd name="T54" fmla="*/ 1110 w 2386"/>
                <a:gd name="T55" fmla="*/ 38 h 1711"/>
                <a:gd name="T56" fmla="*/ 1149 w 2386"/>
                <a:gd name="T57" fmla="*/ 11 h 1711"/>
                <a:gd name="T58" fmla="*/ 1188 w 2386"/>
                <a:gd name="T59" fmla="*/ 0 h 1711"/>
                <a:gd name="T60" fmla="*/ 1229 w 2386"/>
                <a:gd name="T61" fmla="*/ 7 h 1711"/>
                <a:gd name="T62" fmla="*/ 1268 w 2386"/>
                <a:gd name="T63" fmla="*/ 31 h 1711"/>
                <a:gd name="T64" fmla="*/ 1308 w 2386"/>
                <a:gd name="T65" fmla="*/ 71 h 1711"/>
                <a:gd name="T66" fmla="*/ 1348 w 2386"/>
                <a:gd name="T67" fmla="*/ 127 h 1711"/>
                <a:gd name="T68" fmla="*/ 1387 w 2386"/>
                <a:gd name="T69" fmla="*/ 196 h 1711"/>
                <a:gd name="T70" fmla="*/ 1428 w 2386"/>
                <a:gd name="T71" fmla="*/ 277 h 1711"/>
                <a:gd name="T72" fmla="*/ 1467 w 2386"/>
                <a:gd name="T73" fmla="*/ 366 h 1711"/>
                <a:gd name="T74" fmla="*/ 1506 w 2386"/>
                <a:gd name="T75" fmla="*/ 463 h 1711"/>
                <a:gd name="T76" fmla="*/ 1547 w 2386"/>
                <a:gd name="T77" fmla="*/ 565 h 1711"/>
                <a:gd name="T78" fmla="*/ 1586 w 2386"/>
                <a:gd name="T79" fmla="*/ 670 h 1711"/>
                <a:gd name="T80" fmla="*/ 1626 w 2386"/>
                <a:gd name="T81" fmla="*/ 774 h 1711"/>
                <a:gd name="T82" fmla="*/ 1666 w 2386"/>
                <a:gd name="T83" fmla="*/ 878 h 1711"/>
                <a:gd name="T84" fmla="*/ 1705 w 2386"/>
                <a:gd name="T85" fmla="*/ 977 h 1711"/>
                <a:gd name="T86" fmla="*/ 1745 w 2386"/>
                <a:gd name="T87" fmla="*/ 1071 h 1711"/>
                <a:gd name="T88" fmla="*/ 1785 w 2386"/>
                <a:gd name="T89" fmla="*/ 1160 h 1711"/>
                <a:gd name="T90" fmla="*/ 1824 w 2386"/>
                <a:gd name="T91" fmla="*/ 1241 h 1711"/>
                <a:gd name="T92" fmla="*/ 1865 w 2386"/>
                <a:gd name="T93" fmla="*/ 1315 h 1711"/>
                <a:gd name="T94" fmla="*/ 1904 w 2386"/>
                <a:gd name="T95" fmla="*/ 1380 h 1711"/>
                <a:gd name="T96" fmla="*/ 1944 w 2386"/>
                <a:gd name="T97" fmla="*/ 1440 h 1711"/>
                <a:gd name="T98" fmla="*/ 1984 w 2386"/>
                <a:gd name="T99" fmla="*/ 1491 h 1711"/>
                <a:gd name="T100" fmla="*/ 2023 w 2386"/>
                <a:gd name="T101" fmla="*/ 1535 h 1711"/>
                <a:gd name="T102" fmla="*/ 2063 w 2386"/>
                <a:gd name="T103" fmla="*/ 1572 h 1711"/>
                <a:gd name="T104" fmla="*/ 2103 w 2386"/>
                <a:gd name="T105" fmla="*/ 1603 h 1711"/>
                <a:gd name="T106" fmla="*/ 2143 w 2386"/>
                <a:gd name="T107" fmla="*/ 1630 h 1711"/>
                <a:gd name="T108" fmla="*/ 2182 w 2386"/>
                <a:gd name="T109" fmla="*/ 1651 h 1711"/>
                <a:gd name="T110" fmla="*/ 2222 w 2386"/>
                <a:gd name="T111" fmla="*/ 1669 h 1711"/>
                <a:gd name="T112" fmla="*/ 2262 w 2386"/>
                <a:gd name="T113" fmla="*/ 1683 h 1711"/>
                <a:gd name="T114" fmla="*/ 2302 w 2386"/>
                <a:gd name="T115" fmla="*/ 1694 h 1711"/>
                <a:gd name="T116" fmla="*/ 2341 w 2386"/>
                <a:gd name="T117" fmla="*/ 1703 h 1711"/>
                <a:gd name="T118" fmla="*/ 2381 w 2386"/>
                <a:gd name="T119" fmla="*/ 1709 h 1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86"/>
                <a:gd name="T181" fmla="*/ 0 h 1711"/>
                <a:gd name="T182" fmla="*/ 2386 w 2386"/>
                <a:gd name="T183" fmla="*/ 1711 h 1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86" h="1711">
                  <a:moveTo>
                    <a:pt x="0" y="1710"/>
                  </a:moveTo>
                  <a:lnTo>
                    <a:pt x="4" y="1709"/>
                  </a:lnTo>
                  <a:lnTo>
                    <a:pt x="8" y="1709"/>
                  </a:lnTo>
                  <a:lnTo>
                    <a:pt x="12" y="1709"/>
                  </a:lnTo>
                  <a:lnTo>
                    <a:pt x="17" y="1708"/>
                  </a:lnTo>
                  <a:lnTo>
                    <a:pt x="21" y="1707"/>
                  </a:lnTo>
                  <a:lnTo>
                    <a:pt x="24" y="1706"/>
                  </a:lnTo>
                  <a:lnTo>
                    <a:pt x="28" y="1706"/>
                  </a:lnTo>
                  <a:lnTo>
                    <a:pt x="32" y="1705"/>
                  </a:lnTo>
                  <a:lnTo>
                    <a:pt x="36" y="1704"/>
                  </a:lnTo>
                  <a:lnTo>
                    <a:pt x="40" y="1704"/>
                  </a:lnTo>
                  <a:lnTo>
                    <a:pt x="45" y="1703"/>
                  </a:lnTo>
                  <a:lnTo>
                    <a:pt x="48" y="1702"/>
                  </a:lnTo>
                  <a:lnTo>
                    <a:pt x="52" y="1701"/>
                  </a:lnTo>
                  <a:lnTo>
                    <a:pt x="56" y="1700"/>
                  </a:lnTo>
                  <a:lnTo>
                    <a:pt x="60" y="1699"/>
                  </a:lnTo>
                  <a:lnTo>
                    <a:pt x="64" y="1699"/>
                  </a:lnTo>
                  <a:lnTo>
                    <a:pt x="67" y="1698"/>
                  </a:lnTo>
                  <a:lnTo>
                    <a:pt x="71" y="1697"/>
                  </a:lnTo>
                  <a:lnTo>
                    <a:pt x="76" y="1696"/>
                  </a:lnTo>
                  <a:lnTo>
                    <a:pt x="80" y="1695"/>
                  </a:lnTo>
                  <a:lnTo>
                    <a:pt x="84" y="1694"/>
                  </a:lnTo>
                  <a:lnTo>
                    <a:pt x="88" y="1693"/>
                  </a:lnTo>
                  <a:lnTo>
                    <a:pt x="92" y="1692"/>
                  </a:lnTo>
                  <a:lnTo>
                    <a:pt x="95" y="1691"/>
                  </a:lnTo>
                  <a:lnTo>
                    <a:pt x="99" y="1690"/>
                  </a:lnTo>
                  <a:lnTo>
                    <a:pt x="104" y="1689"/>
                  </a:lnTo>
                  <a:lnTo>
                    <a:pt x="108" y="1688"/>
                  </a:lnTo>
                  <a:lnTo>
                    <a:pt x="112" y="1686"/>
                  </a:lnTo>
                  <a:lnTo>
                    <a:pt x="116" y="1685"/>
                  </a:lnTo>
                  <a:lnTo>
                    <a:pt x="119" y="1684"/>
                  </a:lnTo>
                  <a:lnTo>
                    <a:pt x="123" y="1683"/>
                  </a:lnTo>
                  <a:lnTo>
                    <a:pt x="127" y="1681"/>
                  </a:lnTo>
                  <a:lnTo>
                    <a:pt x="132" y="1681"/>
                  </a:lnTo>
                  <a:lnTo>
                    <a:pt x="136" y="1679"/>
                  </a:lnTo>
                  <a:lnTo>
                    <a:pt x="140" y="1678"/>
                  </a:lnTo>
                  <a:lnTo>
                    <a:pt x="143" y="1676"/>
                  </a:lnTo>
                  <a:lnTo>
                    <a:pt x="147" y="1675"/>
                  </a:lnTo>
                  <a:lnTo>
                    <a:pt x="151" y="1674"/>
                  </a:lnTo>
                  <a:lnTo>
                    <a:pt x="155" y="1672"/>
                  </a:lnTo>
                  <a:lnTo>
                    <a:pt x="160" y="1671"/>
                  </a:lnTo>
                  <a:lnTo>
                    <a:pt x="164" y="1669"/>
                  </a:lnTo>
                  <a:lnTo>
                    <a:pt x="167" y="1667"/>
                  </a:lnTo>
                  <a:lnTo>
                    <a:pt x="171" y="1666"/>
                  </a:lnTo>
                  <a:lnTo>
                    <a:pt x="175" y="1664"/>
                  </a:lnTo>
                  <a:lnTo>
                    <a:pt x="179" y="1662"/>
                  </a:lnTo>
                  <a:lnTo>
                    <a:pt x="183" y="1661"/>
                  </a:lnTo>
                  <a:lnTo>
                    <a:pt x="188" y="1659"/>
                  </a:lnTo>
                  <a:lnTo>
                    <a:pt x="191" y="1657"/>
                  </a:lnTo>
                  <a:lnTo>
                    <a:pt x="195" y="1655"/>
                  </a:lnTo>
                  <a:lnTo>
                    <a:pt x="199" y="1654"/>
                  </a:lnTo>
                  <a:lnTo>
                    <a:pt x="203" y="1651"/>
                  </a:lnTo>
                  <a:lnTo>
                    <a:pt x="207" y="1649"/>
                  </a:lnTo>
                  <a:lnTo>
                    <a:pt x="211" y="1648"/>
                  </a:lnTo>
                  <a:lnTo>
                    <a:pt x="215" y="1645"/>
                  </a:lnTo>
                  <a:lnTo>
                    <a:pt x="219" y="1644"/>
                  </a:lnTo>
                  <a:lnTo>
                    <a:pt x="223" y="1641"/>
                  </a:lnTo>
                  <a:lnTo>
                    <a:pt x="227" y="1639"/>
                  </a:lnTo>
                  <a:lnTo>
                    <a:pt x="231" y="1636"/>
                  </a:lnTo>
                  <a:lnTo>
                    <a:pt x="235" y="1634"/>
                  </a:lnTo>
                  <a:lnTo>
                    <a:pt x="238" y="1632"/>
                  </a:lnTo>
                  <a:lnTo>
                    <a:pt x="242" y="1630"/>
                  </a:lnTo>
                  <a:lnTo>
                    <a:pt x="247" y="1628"/>
                  </a:lnTo>
                  <a:lnTo>
                    <a:pt x="251" y="1625"/>
                  </a:lnTo>
                  <a:lnTo>
                    <a:pt x="255" y="1623"/>
                  </a:lnTo>
                  <a:lnTo>
                    <a:pt x="259" y="1620"/>
                  </a:lnTo>
                  <a:lnTo>
                    <a:pt x="262" y="1617"/>
                  </a:lnTo>
                  <a:lnTo>
                    <a:pt x="266" y="1615"/>
                  </a:lnTo>
                  <a:lnTo>
                    <a:pt x="270" y="1612"/>
                  </a:lnTo>
                  <a:lnTo>
                    <a:pt x="275" y="1609"/>
                  </a:lnTo>
                  <a:lnTo>
                    <a:pt x="279" y="1606"/>
                  </a:lnTo>
                  <a:lnTo>
                    <a:pt x="283" y="1603"/>
                  </a:lnTo>
                  <a:lnTo>
                    <a:pt x="287" y="1601"/>
                  </a:lnTo>
                  <a:lnTo>
                    <a:pt x="290" y="1598"/>
                  </a:lnTo>
                  <a:lnTo>
                    <a:pt x="294" y="1595"/>
                  </a:lnTo>
                  <a:lnTo>
                    <a:pt x="298" y="1591"/>
                  </a:lnTo>
                  <a:lnTo>
                    <a:pt x="303" y="1588"/>
                  </a:lnTo>
                  <a:lnTo>
                    <a:pt x="307" y="1586"/>
                  </a:lnTo>
                  <a:lnTo>
                    <a:pt x="311" y="1582"/>
                  </a:lnTo>
                  <a:lnTo>
                    <a:pt x="314" y="1578"/>
                  </a:lnTo>
                  <a:lnTo>
                    <a:pt x="318" y="1576"/>
                  </a:lnTo>
                  <a:lnTo>
                    <a:pt x="322" y="1572"/>
                  </a:lnTo>
                  <a:lnTo>
                    <a:pt x="326" y="1568"/>
                  </a:lnTo>
                  <a:lnTo>
                    <a:pt x="331" y="1565"/>
                  </a:lnTo>
                  <a:lnTo>
                    <a:pt x="335" y="1561"/>
                  </a:lnTo>
                  <a:lnTo>
                    <a:pt x="338" y="1558"/>
                  </a:lnTo>
                  <a:lnTo>
                    <a:pt x="342" y="1554"/>
                  </a:lnTo>
                  <a:lnTo>
                    <a:pt x="346" y="1551"/>
                  </a:lnTo>
                  <a:lnTo>
                    <a:pt x="350" y="1546"/>
                  </a:lnTo>
                  <a:lnTo>
                    <a:pt x="354" y="1543"/>
                  </a:lnTo>
                  <a:lnTo>
                    <a:pt x="358" y="1538"/>
                  </a:lnTo>
                  <a:lnTo>
                    <a:pt x="362" y="1535"/>
                  </a:lnTo>
                  <a:lnTo>
                    <a:pt x="366" y="1531"/>
                  </a:lnTo>
                  <a:lnTo>
                    <a:pt x="370" y="1526"/>
                  </a:lnTo>
                  <a:lnTo>
                    <a:pt x="374" y="1522"/>
                  </a:lnTo>
                  <a:lnTo>
                    <a:pt x="378" y="1518"/>
                  </a:lnTo>
                  <a:lnTo>
                    <a:pt x="382" y="1513"/>
                  </a:lnTo>
                  <a:lnTo>
                    <a:pt x="385" y="1509"/>
                  </a:lnTo>
                  <a:lnTo>
                    <a:pt x="390" y="1505"/>
                  </a:lnTo>
                  <a:lnTo>
                    <a:pt x="394" y="1500"/>
                  </a:lnTo>
                  <a:lnTo>
                    <a:pt x="398" y="1496"/>
                  </a:lnTo>
                  <a:lnTo>
                    <a:pt x="402" y="1491"/>
                  </a:lnTo>
                  <a:lnTo>
                    <a:pt x="406" y="1486"/>
                  </a:lnTo>
                  <a:lnTo>
                    <a:pt x="409" y="1481"/>
                  </a:lnTo>
                  <a:lnTo>
                    <a:pt x="413" y="1476"/>
                  </a:lnTo>
                  <a:lnTo>
                    <a:pt x="418" y="1471"/>
                  </a:lnTo>
                  <a:lnTo>
                    <a:pt x="422" y="1466"/>
                  </a:lnTo>
                  <a:lnTo>
                    <a:pt x="426" y="1461"/>
                  </a:lnTo>
                  <a:lnTo>
                    <a:pt x="430" y="1456"/>
                  </a:lnTo>
                  <a:lnTo>
                    <a:pt x="433" y="1450"/>
                  </a:lnTo>
                  <a:lnTo>
                    <a:pt x="437" y="1445"/>
                  </a:lnTo>
                  <a:lnTo>
                    <a:pt x="441" y="1440"/>
                  </a:lnTo>
                  <a:lnTo>
                    <a:pt x="446" y="1434"/>
                  </a:lnTo>
                  <a:lnTo>
                    <a:pt x="450" y="1428"/>
                  </a:lnTo>
                  <a:lnTo>
                    <a:pt x="454" y="1423"/>
                  </a:lnTo>
                  <a:lnTo>
                    <a:pt x="458" y="1417"/>
                  </a:lnTo>
                  <a:lnTo>
                    <a:pt x="461" y="1411"/>
                  </a:lnTo>
                  <a:lnTo>
                    <a:pt x="465" y="1405"/>
                  </a:lnTo>
                  <a:lnTo>
                    <a:pt x="469" y="1399"/>
                  </a:lnTo>
                  <a:lnTo>
                    <a:pt x="473" y="1393"/>
                  </a:lnTo>
                  <a:lnTo>
                    <a:pt x="478" y="1387"/>
                  </a:lnTo>
                  <a:lnTo>
                    <a:pt x="482" y="1380"/>
                  </a:lnTo>
                  <a:lnTo>
                    <a:pt x="485" y="1375"/>
                  </a:lnTo>
                  <a:lnTo>
                    <a:pt x="489" y="1368"/>
                  </a:lnTo>
                  <a:lnTo>
                    <a:pt x="493" y="1362"/>
                  </a:lnTo>
                  <a:lnTo>
                    <a:pt x="497" y="1355"/>
                  </a:lnTo>
                  <a:lnTo>
                    <a:pt x="501" y="1349"/>
                  </a:lnTo>
                  <a:lnTo>
                    <a:pt x="505" y="1342"/>
                  </a:lnTo>
                  <a:lnTo>
                    <a:pt x="509" y="1335"/>
                  </a:lnTo>
                  <a:lnTo>
                    <a:pt x="513" y="1328"/>
                  </a:lnTo>
                  <a:lnTo>
                    <a:pt x="517" y="1322"/>
                  </a:lnTo>
                  <a:lnTo>
                    <a:pt x="521" y="1315"/>
                  </a:lnTo>
                  <a:lnTo>
                    <a:pt x="525" y="1308"/>
                  </a:lnTo>
                  <a:lnTo>
                    <a:pt x="529" y="1300"/>
                  </a:lnTo>
                  <a:lnTo>
                    <a:pt x="533" y="1293"/>
                  </a:lnTo>
                  <a:lnTo>
                    <a:pt x="537" y="1286"/>
                  </a:lnTo>
                  <a:lnTo>
                    <a:pt x="541" y="1279"/>
                  </a:lnTo>
                  <a:lnTo>
                    <a:pt x="545" y="1271"/>
                  </a:lnTo>
                  <a:lnTo>
                    <a:pt x="549" y="1264"/>
                  </a:lnTo>
                  <a:lnTo>
                    <a:pt x="553" y="1256"/>
                  </a:lnTo>
                  <a:lnTo>
                    <a:pt x="556" y="1248"/>
                  </a:lnTo>
                  <a:lnTo>
                    <a:pt x="561" y="1241"/>
                  </a:lnTo>
                  <a:lnTo>
                    <a:pt x="565" y="1233"/>
                  </a:lnTo>
                  <a:lnTo>
                    <a:pt x="569" y="1225"/>
                  </a:lnTo>
                  <a:lnTo>
                    <a:pt x="573" y="1217"/>
                  </a:lnTo>
                  <a:lnTo>
                    <a:pt x="577" y="1209"/>
                  </a:lnTo>
                  <a:lnTo>
                    <a:pt x="580" y="1201"/>
                  </a:lnTo>
                  <a:lnTo>
                    <a:pt x="584" y="1192"/>
                  </a:lnTo>
                  <a:lnTo>
                    <a:pt x="588" y="1185"/>
                  </a:lnTo>
                  <a:lnTo>
                    <a:pt x="593" y="1176"/>
                  </a:lnTo>
                  <a:lnTo>
                    <a:pt x="597" y="1168"/>
                  </a:lnTo>
                  <a:lnTo>
                    <a:pt x="601" y="1160"/>
                  </a:lnTo>
                  <a:lnTo>
                    <a:pt x="604" y="1151"/>
                  </a:lnTo>
                  <a:lnTo>
                    <a:pt x="608" y="1142"/>
                  </a:lnTo>
                  <a:lnTo>
                    <a:pt x="612" y="1134"/>
                  </a:lnTo>
                  <a:lnTo>
                    <a:pt x="616" y="1125"/>
                  </a:lnTo>
                  <a:lnTo>
                    <a:pt x="621" y="1116"/>
                  </a:lnTo>
                  <a:lnTo>
                    <a:pt x="625" y="1107"/>
                  </a:lnTo>
                  <a:lnTo>
                    <a:pt x="628" y="1098"/>
                  </a:lnTo>
                  <a:lnTo>
                    <a:pt x="632" y="1089"/>
                  </a:lnTo>
                  <a:lnTo>
                    <a:pt x="636" y="1080"/>
                  </a:lnTo>
                  <a:lnTo>
                    <a:pt x="640" y="1071"/>
                  </a:lnTo>
                  <a:lnTo>
                    <a:pt x="644" y="1062"/>
                  </a:lnTo>
                  <a:lnTo>
                    <a:pt x="649" y="1053"/>
                  </a:lnTo>
                  <a:lnTo>
                    <a:pt x="653" y="1044"/>
                  </a:lnTo>
                  <a:lnTo>
                    <a:pt x="656" y="1034"/>
                  </a:lnTo>
                  <a:lnTo>
                    <a:pt x="660" y="1024"/>
                  </a:lnTo>
                  <a:lnTo>
                    <a:pt x="664" y="1015"/>
                  </a:lnTo>
                  <a:lnTo>
                    <a:pt x="668" y="1006"/>
                  </a:lnTo>
                  <a:lnTo>
                    <a:pt x="672" y="997"/>
                  </a:lnTo>
                  <a:lnTo>
                    <a:pt x="676" y="987"/>
                  </a:lnTo>
                  <a:lnTo>
                    <a:pt x="680" y="977"/>
                  </a:lnTo>
                  <a:lnTo>
                    <a:pt x="684" y="967"/>
                  </a:lnTo>
                  <a:lnTo>
                    <a:pt x="688" y="957"/>
                  </a:lnTo>
                  <a:lnTo>
                    <a:pt x="692" y="947"/>
                  </a:lnTo>
                  <a:lnTo>
                    <a:pt x="696" y="938"/>
                  </a:lnTo>
                  <a:lnTo>
                    <a:pt x="699" y="928"/>
                  </a:lnTo>
                  <a:lnTo>
                    <a:pt x="703" y="918"/>
                  </a:lnTo>
                  <a:lnTo>
                    <a:pt x="708" y="908"/>
                  </a:lnTo>
                  <a:lnTo>
                    <a:pt x="712" y="898"/>
                  </a:lnTo>
                  <a:lnTo>
                    <a:pt x="716" y="887"/>
                  </a:lnTo>
                  <a:lnTo>
                    <a:pt x="720" y="878"/>
                  </a:lnTo>
                  <a:lnTo>
                    <a:pt x="724" y="867"/>
                  </a:lnTo>
                  <a:lnTo>
                    <a:pt x="727" y="857"/>
                  </a:lnTo>
                  <a:lnTo>
                    <a:pt x="731" y="847"/>
                  </a:lnTo>
                  <a:lnTo>
                    <a:pt x="736" y="836"/>
                  </a:lnTo>
                  <a:lnTo>
                    <a:pt x="740" y="826"/>
                  </a:lnTo>
                  <a:lnTo>
                    <a:pt x="744" y="816"/>
                  </a:lnTo>
                  <a:lnTo>
                    <a:pt x="748" y="806"/>
                  </a:lnTo>
                  <a:lnTo>
                    <a:pt x="751" y="796"/>
                  </a:lnTo>
                  <a:lnTo>
                    <a:pt x="755" y="785"/>
                  </a:lnTo>
                  <a:lnTo>
                    <a:pt x="759" y="774"/>
                  </a:lnTo>
                  <a:lnTo>
                    <a:pt x="764" y="764"/>
                  </a:lnTo>
                  <a:lnTo>
                    <a:pt x="768" y="753"/>
                  </a:lnTo>
                  <a:lnTo>
                    <a:pt x="771" y="743"/>
                  </a:lnTo>
                  <a:lnTo>
                    <a:pt x="775" y="733"/>
                  </a:lnTo>
                  <a:lnTo>
                    <a:pt x="779" y="722"/>
                  </a:lnTo>
                  <a:lnTo>
                    <a:pt x="783" y="712"/>
                  </a:lnTo>
                  <a:lnTo>
                    <a:pt x="787" y="701"/>
                  </a:lnTo>
                  <a:lnTo>
                    <a:pt x="792" y="691"/>
                  </a:lnTo>
                  <a:lnTo>
                    <a:pt x="796" y="681"/>
                  </a:lnTo>
                  <a:lnTo>
                    <a:pt x="799" y="670"/>
                  </a:lnTo>
                  <a:lnTo>
                    <a:pt x="803" y="660"/>
                  </a:lnTo>
                  <a:lnTo>
                    <a:pt x="807" y="649"/>
                  </a:lnTo>
                  <a:lnTo>
                    <a:pt x="811" y="638"/>
                  </a:lnTo>
                  <a:lnTo>
                    <a:pt x="815" y="628"/>
                  </a:lnTo>
                  <a:lnTo>
                    <a:pt x="820" y="618"/>
                  </a:lnTo>
                  <a:lnTo>
                    <a:pt x="823" y="607"/>
                  </a:lnTo>
                  <a:lnTo>
                    <a:pt x="827" y="597"/>
                  </a:lnTo>
                  <a:lnTo>
                    <a:pt x="831" y="586"/>
                  </a:lnTo>
                  <a:lnTo>
                    <a:pt x="835" y="576"/>
                  </a:lnTo>
                  <a:lnTo>
                    <a:pt x="839" y="565"/>
                  </a:lnTo>
                  <a:lnTo>
                    <a:pt x="843" y="555"/>
                  </a:lnTo>
                  <a:lnTo>
                    <a:pt x="846" y="545"/>
                  </a:lnTo>
                  <a:lnTo>
                    <a:pt x="851" y="535"/>
                  </a:lnTo>
                  <a:lnTo>
                    <a:pt x="855" y="524"/>
                  </a:lnTo>
                  <a:lnTo>
                    <a:pt x="859" y="514"/>
                  </a:lnTo>
                  <a:lnTo>
                    <a:pt x="863" y="504"/>
                  </a:lnTo>
                  <a:lnTo>
                    <a:pt x="867" y="494"/>
                  </a:lnTo>
                  <a:lnTo>
                    <a:pt x="870" y="484"/>
                  </a:lnTo>
                  <a:lnTo>
                    <a:pt x="874" y="473"/>
                  </a:lnTo>
                  <a:lnTo>
                    <a:pt x="879" y="463"/>
                  </a:lnTo>
                  <a:lnTo>
                    <a:pt x="883" y="453"/>
                  </a:lnTo>
                  <a:lnTo>
                    <a:pt x="887" y="444"/>
                  </a:lnTo>
                  <a:lnTo>
                    <a:pt x="891" y="434"/>
                  </a:lnTo>
                  <a:lnTo>
                    <a:pt x="894" y="424"/>
                  </a:lnTo>
                  <a:lnTo>
                    <a:pt x="898" y="414"/>
                  </a:lnTo>
                  <a:lnTo>
                    <a:pt x="902" y="405"/>
                  </a:lnTo>
                  <a:lnTo>
                    <a:pt x="907" y="395"/>
                  </a:lnTo>
                  <a:lnTo>
                    <a:pt x="911" y="385"/>
                  </a:lnTo>
                  <a:lnTo>
                    <a:pt x="915" y="376"/>
                  </a:lnTo>
                  <a:lnTo>
                    <a:pt x="919" y="366"/>
                  </a:lnTo>
                  <a:lnTo>
                    <a:pt x="922" y="357"/>
                  </a:lnTo>
                  <a:lnTo>
                    <a:pt x="926" y="347"/>
                  </a:lnTo>
                  <a:lnTo>
                    <a:pt x="930" y="339"/>
                  </a:lnTo>
                  <a:lnTo>
                    <a:pt x="935" y="330"/>
                  </a:lnTo>
                  <a:lnTo>
                    <a:pt x="939" y="320"/>
                  </a:lnTo>
                  <a:lnTo>
                    <a:pt x="942" y="312"/>
                  </a:lnTo>
                  <a:lnTo>
                    <a:pt x="946" y="302"/>
                  </a:lnTo>
                  <a:lnTo>
                    <a:pt x="950" y="294"/>
                  </a:lnTo>
                  <a:lnTo>
                    <a:pt x="954" y="285"/>
                  </a:lnTo>
                  <a:lnTo>
                    <a:pt x="958" y="277"/>
                  </a:lnTo>
                  <a:lnTo>
                    <a:pt x="962" y="268"/>
                  </a:lnTo>
                  <a:lnTo>
                    <a:pt x="967" y="260"/>
                  </a:lnTo>
                  <a:lnTo>
                    <a:pt x="970" y="251"/>
                  </a:lnTo>
                  <a:lnTo>
                    <a:pt x="974" y="243"/>
                  </a:lnTo>
                  <a:lnTo>
                    <a:pt x="978" y="234"/>
                  </a:lnTo>
                  <a:lnTo>
                    <a:pt x="982" y="227"/>
                  </a:lnTo>
                  <a:lnTo>
                    <a:pt x="986" y="219"/>
                  </a:lnTo>
                  <a:lnTo>
                    <a:pt x="990" y="211"/>
                  </a:lnTo>
                  <a:lnTo>
                    <a:pt x="994" y="203"/>
                  </a:lnTo>
                  <a:lnTo>
                    <a:pt x="998" y="196"/>
                  </a:lnTo>
                  <a:lnTo>
                    <a:pt x="1002" y="188"/>
                  </a:lnTo>
                  <a:lnTo>
                    <a:pt x="1006" y="181"/>
                  </a:lnTo>
                  <a:lnTo>
                    <a:pt x="1010" y="174"/>
                  </a:lnTo>
                  <a:lnTo>
                    <a:pt x="1014" y="167"/>
                  </a:lnTo>
                  <a:lnTo>
                    <a:pt x="1018" y="159"/>
                  </a:lnTo>
                  <a:lnTo>
                    <a:pt x="1022" y="153"/>
                  </a:lnTo>
                  <a:lnTo>
                    <a:pt x="1026" y="146"/>
                  </a:lnTo>
                  <a:lnTo>
                    <a:pt x="1030" y="139"/>
                  </a:lnTo>
                  <a:lnTo>
                    <a:pt x="1034" y="133"/>
                  </a:lnTo>
                  <a:lnTo>
                    <a:pt x="1038" y="127"/>
                  </a:lnTo>
                  <a:lnTo>
                    <a:pt x="1041" y="121"/>
                  </a:lnTo>
                  <a:lnTo>
                    <a:pt x="1045" y="114"/>
                  </a:lnTo>
                  <a:lnTo>
                    <a:pt x="1050" y="109"/>
                  </a:lnTo>
                  <a:lnTo>
                    <a:pt x="1054" y="103"/>
                  </a:lnTo>
                  <a:lnTo>
                    <a:pt x="1058" y="97"/>
                  </a:lnTo>
                  <a:lnTo>
                    <a:pt x="1062" y="92"/>
                  </a:lnTo>
                  <a:lnTo>
                    <a:pt x="1065" y="87"/>
                  </a:lnTo>
                  <a:lnTo>
                    <a:pt x="1069" y="81"/>
                  </a:lnTo>
                  <a:lnTo>
                    <a:pt x="1073" y="76"/>
                  </a:lnTo>
                  <a:lnTo>
                    <a:pt x="1077" y="71"/>
                  </a:lnTo>
                  <a:lnTo>
                    <a:pt x="1082" y="66"/>
                  </a:lnTo>
                  <a:lnTo>
                    <a:pt x="1086" y="62"/>
                  </a:lnTo>
                  <a:lnTo>
                    <a:pt x="1090" y="58"/>
                  </a:lnTo>
                  <a:lnTo>
                    <a:pt x="1093" y="54"/>
                  </a:lnTo>
                  <a:lnTo>
                    <a:pt x="1097" y="49"/>
                  </a:lnTo>
                  <a:lnTo>
                    <a:pt x="1101" y="45"/>
                  </a:lnTo>
                  <a:lnTo>
                    <a:pt x="1105" y="41"/>
                  </a:lnTo>
                  <a:lnTo>
                    <a:pt x="1110" y="38"/>
                  </a:lnTo>
                  <a:lnTo>
                    <a:pt x="1113" y="34"/>
                  </a:lnTo>
                  <a:lnTo>
                    <a:pt x="1117" y="31"/>
                  </a:lnTo>
                  <a:lnTo>
                    <a:pt x="1121" y="28"/>
                  </a:lnTo>
                  <a:lnTo>
                    <a:pt x="1125" y="25"/>
                  </a:lnTo>
                  <a:lnTo>
                    <a:pt x="1129" y="22"/>
                  </a:lnTo>
                  <a:lnTo>
                    <a:pt x="1133" y="19"/>
                  </a:lnTo>
                  <a:lnTo>
                    <a:pt x="1137" y="17"/>
                  </a:lnTo>
                  <a:lnTo>
                    <a:pt x="1141" y="15"/>
                  </a:lnTo>
                  <a:lnTo>
                    <a:pt x="1145" y="12"/>
                  </a:lnTo>
                  <a:lnTo>
                    <a:pt x="1149" y="11"/>
                  </a:lnTo>
                  <a:lnTo>
                    <a:pt x="1153" y="9"/>
                  </a:lnTo>
                  <a:lnTo>
                    <a:pt x="1157" y="7"/>
                  </a:lnTo>
                  <a:lnTo>
                    <a:pt x="1161" y="6"/>
                  </a:lnTo>
                  <a:lnTo>
                    <a:pt x="1165" y="4"/>
                  </a:lnTo>
                  <a:lnTo>
                    <a:pt x="1169" y="3"/>
                  </a:lnTo>
                  <a:lnTo>
                    <a:pt x="1173" y="2"/>
                  </a:lnTo>
                  <a:lnTo>
                    <a:pt x="1177" y="1"/>
                  </a:lnTo>
                  <a:lnTo>
                    <a:pt x="1181" y="1"/>
                  </a:lnTo>
                  <a:lnTo>
                    <a:pt x="1185" y="1"/>
                  </a:lnTo>
                  <a:lnTo>
                    <a:pt x="1188" y="0"/>
                  </a:lnTo>
                  <a:lnTo>
                    <a:pt x="1193" y="0"/>
                  </a:lnTo>
                  <a:lnTo>
                    <a:pt x="1197" y="0"/>
                  </a:lnTo>
                  <a:lnTo>
                    <a:pt x="1201" y="1"/>
                  </a:lnTo>
                  <a:lnTo>
                    <a:pt x="1205" y="1"/>
                  </a:lnTo>
                  <a:lnTo>
                    <a:pt x="1208" y="1"/>
                  </a:lnTo>
                  <a:lnTo>
                    <a:pt x="1212" y="2"/>
                  </a:lnTo>
                  <a:lnTo>
                    <a:pt x="1216" y="3"/>
                  </a:lnTo>
                  <a:lnTo>
                    <a:pt x="1220" y="4"/>
                  </a:lnTo>
                  <a:lnTo>
                    <a:pt x="1225" y="6"/>
                  </a:lnTo>
                  <a:lnTo>
                    <a:pt x="1229" y="7"/>
                  </a:lnTo>
                  <a:lnTo>
                    <a:pt x="1233" y="9"/>
                  </a:lnTo>
                  <a:lnTo>
                    <a:pt x="1236" y="11"/>
                  </a:lnTo>
                  <a:lnTo>
                    <a:pt x="1240" y="12"/>
                  </a:lnTo>
                  <a:lnTo>
                    <a:pt x="1244" y="15"/>
                  </a:lnTo>
                  <a:lnTo>
                    <a:pt x="1248" y="17"/>
                  </a:lnTo>
                  <a:lnTo>
                    <a:pt x="1253" y="19"/>
                  </a:lnTo>
                  <a:lnTo>
                    <a:pt x="1257" y="22"/>
                  </a:lnTo>
                  <a:lnTo>
                    <a:pt x="1260" y="25"/>
                  </a:lnTo>
                  <a:lnTo>
                    <a:pt x="1264" y="28"/>
                  </a:lnTo>
                  <a:lnTo>
                    <a:pt x="1268" y="31"/>
                  </a:lnTo>
                  <a:lnTo>
                    <a:pt x="1272" y="34"/>
                  </a:lnTo>
                  <a:lnTo>
                    <a:pt x="1276" y="38"/>
                  </a:lnTo>
                  <a:lnTo>
                    <a:pt x="1281" y="41"/>
                  </a:lnTo>
                  <a:lnTo>
                    <a:pt x="1285" y="45"/>
                  </a:lnTo>
                  <a:lnTo>
                    <a:pt x="1288" y="49"/>
                  </a:lnTo>
                  <a:lnTo>
                    <a:pt x="1292" y="54"/>
                  </a:lnTo>
                  <a:lnTo>
                    <a:pt x="1296" y="58"/>
                  </a:lnTo>
                  <a:lnTo>
                    <a:pt x="1300" y="62"/>
                  </a:lnTo>
                  <a:lnTo>
                    <a:pt x="1304" y="66"/>
                  </a:lnTo>
                  <a:lnTo>
                    <a:pt x="1308" y="71"/>
                  </a:lnTo>
                  <a:lnTo>
                    <a:pt x="1312" y="76"/>
                  </a:lnTo>
                  <a:lnTo>
                    <a:pt x="1316" y="81"/>
                  </a:lnTo>
                  <a:lnTo>
                    <a:pt x="1320" y="87"/>
                  </a:lnTo>
                  <a:lnTo>
                    <a:pt x="1324" y="92"/>
                  </a:lnTo>
                  <a:lnTo>
                    <a:pt x="1328" y="97"/>
                  </a:lnTo>
                  <a:lnTo>
                    <a:pt x="1331" y="103"/>
                  </a:lnTo>
                  <a:lnTo>
                    <a:pt x="1335" y="109"/>
                  </a:lnTo>
                  <a:lnTo>
                    <a:pt x="1340" y="114"/>
                  </a:lnTo>
                  <a:lnTo>
                    <a:pt x="1344" y="121"/>
                  </a:lnTo>
                  <a:lnTo>
                    <a:pt x="1348" y="127"/>
                  </a:lnTo>
                  <a:lnTo>
                    <a:pt x="1352" y="133"/>
                  </a:lnTo>
                  <a:lnTo>
                    <a:pt x="1356" y="139"/>
                  </a:lnTo>
                  <a:lnTo>
                    <a:pt x="1359" y="146"/>
                  </a:lnTo>
                  <a:lnTo>
                    <a:pt x="1363" y="153"/>
                  </a:lnTo>
                  <a:lnTo>
                    <a:pt x="1368" y="159"/>
                  </a:lnTo>
                  <a:lnTo>
                    <a:pt x="1372" y="167"/>
                  </a:lnTo>
                  <a:lnTo>
                    <a:pt x="1376" y="174"/>
                  </a:lnTo>
                  <a:lnTo>
                    <a:pt x="1379" y="181"/>
                  </a:lnTo>
                  <a:lnTo>
                    <a:pt x="1383" y="188"/>
                  </a:lnTo>
                  <a:lnTo>
                    <a:pt x="1387" y="196"/>
                  </a:lnTo>
                  <a:lnTo>
                    <a:pt x="1391" y="203"/>
                  </a:lnTo>
                  <a:lnTo>
                    <a:pt x="1396" y="211"/>
                  </a:lnTo>
                  <a:lnTo>
                    <a:pt x="1400" y="219"/>
                  </a:lnTo>
                  <a:lnTo>
                    <a:pt x="1404" y="227"/>
                  </a:lnTo>
                  <a:lnTo>
                    <a:pt x="1407" y="234"/>
                  </a:lnTo>
                  <a:lnTo>
                    <a:pt x="1411" y="243"/>
                  </a:lnTo>
                  <a:lnTo>
                    <a:pt x="1415" y="251"/>
                  </a:lnTo>
                  <a:lnTo>
                    <a:pt x="1419" y="260"/>
                  </a:lnTo>
                  <a:lnTo>
                    <a:pt x="1424" y="268"/>
                  </a:lnTo>
                  <a:lnTo>
                    <a:pt x="1428" y="277"/>
                  </a:lnTo>
                  <a:lnTo>
                    <a:pt x="1431" y="285"/>
                  </a:lnTo>
                  <a:lnTo>
                    <a:pt x="1435" y="294"/>
                  </a:lnTo>
                  <a:lnTo>
                    <a:pt x="1439" y="302"/>
                  </a:lnTo>
                  <a:lnTo>
                    <a:pt x="1443" y="312"/>
                  </a:lnTo>
                  <a:lnTo>
                    <a:pt x="1447" y="320"/>
                  </a:lnTo>
                  <a:lnTo>
                    <a:pt x="1452" y="330"/>
                  </a:lnTo>
                  <a:lnTo>
                    <a:pt x="1455" y="339"/>
                  </a:lnTo>
                  <a:lnTo>
                    <a:pt x="1459" y="347"/>
                  </a:lnTo>
                  <a:lnTo>
                    <a:pt x="1463" y="357"/>
                  </a:lnTo>
                  <a:lnTo>
                    <a:pt x="1467" y="366"/>
                  </a:lnTo>
                  <a:lnTo>
                    <a:pt x="1471" y="376"/>
                  </a:lnTo>
                  <a:lnTo>
                    <a:pt x="1475" y="385"/>
                  </a:lnTo>
                  <a:lnTo>
                    <a:pt x="1478" y="395"/>
                  </a:lnTo>
                  <a:lnTo>
                    <a:pt x="1483" y="405"/>
                  </a:lnTo>
                  <a:lnTo>
                    <a:pt x="1487" y="414"/>
                  </a:lnTo>
                  <a:lnTo>
                    <a:pt x="1491" y="424"/>
                  </a:lnTo>
                  <a:lnTo>
                    <a:pt x="1495" y="434"/>
                  </a:lnTo>
                  <a:lnTo>
                    <a:pt x="1499" y="444"/>
                  </a:lnTo>
                  <a:lnTo>
                    <a:pt x="1502" y="453"/>
                  </a:lnTo>
                  <a:lnTo>
                    <a:pt x="1506" y="463"/>
                  </a:lnTo>
                  <a:lnTo>
                    <a:pt x="1511" y="473"/>
                  </a:lnTo>
                  <a:lnTo>
                    <a:pt x="1515" y="484"/>
                  </a:lnTo>
                  <a:lnTo>
                    <a:pt x="1519" y="494"/>
                  </a:lnTo>
                  <a:lnTo>
                    <a:pt x="1523" y="504"/>
                  </a:lnTo>
                  <a:lnTo>
                    <a:pt x="1527" y="514"/>
                  </a:lnTo>
                  <a:lnTo>
                    <a:pt x="1530" y="524"/>
                  </a:lnTo>
                  <a:lnTo>
                    <a:pt x="1534" y="535"/>
                  </a:lnTo>
                  <a:lnTo>
                    <a:pt x="1539" y="545"/>
                  </a:lnTo>
                  <a:lnTo>
                    <a:pt x="1543" y="555"/>
                  </a:lnTo>
                  <a:lnTo>
                    <a:pt x="1547" y="565"/>
                  </a:lnTo>
                  <a:lnTo>
                    <a:pt x="1551" y="576"/>
                  </a:lnTo>
                  <a:lnTo>
                    <a:pt x="1554" y="586"/>
                  </a:lnTo>
                  <a:lnTo>
                    <a:pt x="1558" y="597"/>
                  </a:lnTo>
                  <a:lnTo>
                    <a:pt x="1562" y="607"/>
                  </a:lnTo>
                  <a:lnTo>
                    <a:pt x="1567" y="618"/>
                  </a:lnTo>
                  <a:lnTo>
                    <a:pt x="1571" y="628"/>
                  </a:lnTo>
                  <a:lnTo>
                    <a:pt x="1574" y="638"/>
                  </a:lnTo>
                  <a:lnTo>
                    <a:pt x="1578" y="649"/>
                  </a:lnTo>
                  <a:lnTo>
                    <a:pt x="1582" y="660"/>
                  </a:lnTo>
                  <a:lnTo>
                    <a:pt x="1586" y="670"/>
                  </a:lnTo>
                  <a:lnTo>
                    <a:pt x="1590" y="681"/>
                  </a:lnTo>
                  <a:lnTo>
                    <a:pt x="1594" y="691"/>
                  </a:lnTo>
                  <a:lnTo>
                    <a:pt x="1599" y="701"/>
                  </a:lnTo>
                  <a:lnTo>
                    <a:pt x="1602" y="712"/>
                  </a:lnTo>
                  <a:lnTo>
                    <a:pt x="1606" y="722"/>
                  </a:lnTo>
                  <a:lnTo>
                    <a:pt x="1610" y="733"/>
                  </a:lnTo>
                  <a:lnTo>
                    <a:pt x="1614" y="743"/>
                  </a:lnTo>
                  <a:lnTo>
                    <a:pt x="1618" y="753"/>
                  </a:lnTo>
                  <a:lnTo>
                    <a:pt x="1622" y="764"/>
                  </a:lnTo>
                  <a:lnTo>
                    <a:pt x="1626" y="774"/>
                  </a:lnTo>
                  <a:lnTo>
                    <a:pt x="1630" y="785"/>
                  </a:lnTo>
                  <a:lnTo>
                    <a:pt x="1634" y="796"/>
                  </a:lnTo>
                  <a:lnTo>
                    <a:pt x="1638" y="806"/>
                  </a:lnTo>
                  <a:lnTo>
                    <a:pt x="1642" y="816"/>
                  </a:lnTo>
                  <a:lnTo>
                    <a:pt x="1645" y="826"/>
                  </a:lnTo>
                  <a:lnTo>
                    <a:pt x="1649" y="836"/>
                  </a:lnTo>
                  <a:lnTo>
                    <a:pt x="1654" y="847"/>
                  </a:lnTo>
                  <a:lnTo>
                    <a:pt x="1658" y="857"/>
                  </a:lnTo>
                  <a:lnTo>
                    <a:pt x="1662" y="867"/>
                  </a:lnTo>
                  <a:lnTo>
                    <a:pt x="1666" y="878"/>
                  </a:lnTo>
                  <a:lnTo>
                    <a:pt x="1670" y="887"/>
                  </a:lnTo>
                  <a:lnTo>
                    <a:pt x="1673" y="898"/>
                  </a:lnTo>
                  <a:lnTo>
                    <a:pt x="1677" y="908"/>
                  </a:lnTo>
                  <a:lnTo>
                    <a:pt x="1682" y="918"/>
                  </a:lnTo>
                  <a:lnTo>
                    <a:pt x="1686" y="928"/>
                  </a:lnTo>
                  <a:lnTo>
                    <a:pt x="1690" y="938"/>
                  </a:lnTo>
                  <a:lnTo>
                    <a:pt x="1694" y="947"/>
                  </a:lnTo>
                  <a:lnTo>
                    <a:pt x="1697" y="957"/>
                  </a:lnTo>
                  <a:lnTo>
                    <a:pt x="1701" y="967"/>
                  </a:lnTo>
                  <a:lnTo>
                    <a:pt x="1705" y="977"/>
                  </a:lnTo>
                  <a:lnTo>
                    <a:pt x="1709" y="987"/>
                  </a:lnTo>
                  <a:lnTo>
                    <a:pt x="1714" y="997"/>
                  </a:lnTo>
                  <a:lnTo>
                    <a:pt x="1718" y="1006"/>
                  </a:lnTo>
                  <a:lnTo>
                    <a:pt x="1722" y="1015"/>
                  </a:lnTo>
                  <a:lnTo>
                    <a:pt x="1725" y="1024"/>
                  </a:lnTo>
                  <a:lnTo>
                    <a:pt x="1729" y="1034"/>
                  </a:lnTo>
                  <a:lnTo>
                    <a:pt x="1733" y="1044"/>
                  </a:lnTo>
                  <a:lnTo>
                    <a:pt x="1737" y="1053"/>
                  </a:lnTo>
                  <a:lnTo>
                    <a:pt x="1742" y="1062"/>
                  </a:lnTo>
                  <a:lnTo>
                    <a:pt x="1745" y="1071"/>
                  </a:lnTo>
                  <a:lnTo>
                    <a:pt x="1749" y="1080"/>
                  </a:lnTo>
                  <a:lnTo>
                    <a:pt x="1753" y="1089"/>
                  </a:lnTo>
                  <a:lnTo>
                    <a:pt x="1757" y="1098"/>
                  </a:lnTo>
                  <a:lnTo>
                    <a:pt x="1761" y="1107"/>
                  </a:lnTo>
                  <a:lnTo>
                    <a:pt x="1765" y="1116"/>
                  </a:lnTo>
                  <a:lnTo>
                    <a:pt x="1769" y="1125"/>
                  </a:lnTo>
                  <a:lnTo>
                    <a:pt x="1773" y="1134"/>
                  </a:lnTo>
                  <a:lnTo>
                    <a:pt x="1777" y="1142"/>
                  </a:lnTo>
                  <a:lnTo>
                    <a:pt x="1781" y="1151"/>
                  </a:lnTo>
                  <a:lnTo>
                    <a:pt x="1785" y="1160"/>
                  </a:lnTo>
                  <a:lnTo>
                    <a:pt x="1789" y="1168"/>
                  </a:lnTo>
                  <a:lnTo>
                    <a:pt x="1793" y="1176"/>
                  </a:lnTo>
                  <a:lnTo>
                    <a:pt x="1797" y="1185"/>
                  </a:lnTo>
                  <a:lnTo>
                    <a:pt x="1801" y="1192"/>
                  </a:lnTo>
                  <a:lnTo>
                    <a:pt x="1805" y="1201"/>
                  </a:lnTo>
                  <a:lnTo>
                    <a:pt x="1809" y="1209"/>
                  </a:lnTo>
                  <a:lnTo>
                    <a:pt x="1813" y="1217"/>
                  </a:lnTo>
                  <a:lnTo>
                    <a:pt x="1817" y="1225"/>
                  </a:lnTo>
                  <a:lnTo>
                    <a:pt x="1820" y="1233"/>
                  </a:lnTo>
                  <a:lnTo>
                    <a:pt x="1824" y="1241"/>
                  </a:lnTo>
                  <a:lnTo>
                    <a:pt x="1829" y="1248"/>
                  </a:lnTo>
                  <a:lnTo>
                    <a:pt x="1833" y="1256"/>
                  </a:lnTo>
                  <a:lnTo>
                    <a:pt x="1837" y="1264"/>
                  </a:lnTo>
                  <a:lnTo>
                    <a:pt x="1840" y="1271"/>
                  </a:lnTo>
                  <a:lnTo>
                    <a:pt x="1844" y="1279"/>
                  </a:lnTo>
                  <a:lnTo>
                    <a:pt x="1848" y="1286"/>
                  </a:lnTo>
                  <a:lnTo>
                    <a:pt x="1852" y="1293"/>
                  </a:lnTo>
                  <a:lnTo>
                    <a:pt x="1857" y="1300"/>
                  </a:lnTo>
                  <a:lnTo>
                    <a:pt x="1861" y="1308"/>
                  </a:lnTo>
                  <a:lnTo>
                    <a:pt x="1865" y="1315"/>
                  </a:lnTo>
                  <a:lnTo>
                    <a:pt x="1868" y="1322"/>
                  </a:lnTo>
                  <a:lnTo>
                    <a:pt x="1872" y="1328"/>
                  </a:lnTo>
                  <a:lnTo>
                    <a:pt x="1876" y="1335"/>
                  </a:lnTo>
                  <a:lnTo>
                    <a:pt x="1880" y="1342"/>
                  </a:lnTo>
                  <a:lnTo>
                    <a:pt x="1885" y="1349"/>
                  </a:lnTo>
                  <a:lnTo>
                    <a:pt x="1889" y="1355"/>
                  </a:lnTo>
                  <a:lnTo>
                    <a:pt x="1892" y="1362"/>
                  </a:lnTo>
                  <a:lnTo>
                    <a:pt x="1896" y="1368"/>
                  </a:lnTo>
                  <a:lnTo>
                    <a:pt x="1900" y="1375"/>
                  </a:lnTo>
                  <a:lnTo>
                    <a:pt x="1904" y="1380"/>
                  </a:lnTo>
                  <a:lnTo>
                    <a:pt x="1908" y="1387"/>
                  </a:lnTo>
                  <a:lnTo>
                    <a:pt x="1913" y="1393"/>
                  </a:lnTo>
                  <a:lnTo>
                    <a:pt x="1916" y="1399"/>
                  </a:lnTo>
                  <a:lnTo>
                    <a:pt x="1920" y="1405"/>
                  </a:lnTo>
                  <a:lnTo>
                    <a:pt x="1924" y="1411"/>
                  </a:lnTo>
                  <a:lnTo>
                    <a:pt x="1928" y="1417"/>
                  </a:lnTo>
                  <a:lnTo>
                    <a:pt x="1932" y="1423"/>
                  </a:lnTo>
                  <a:lnTo>
                    <a:pt x="1936" y="1428"/>
                  </a:lnTo>
                  <a:lnTo>
                    <a:pt x="1939" y="1434"/>
                  </a:lnTo>
                  <a:lnTo>
                    <a:pt x="1944" y="1440"/>
                  </a:lnTo>
                  <a:lnTo>
                    <a:pt x="1948" y="1445"/>
                  </a:lnTo>
                  <a:lnTo>
                    <a:pt x="1952" y="1450"/>
                  </a:lnTo>
                  <a:lnTo>
                    <a:pt x="1956" y="1456"/>
                  </a:lnTo>
                  <a:lnTo>
                    <a:pt x="1960" y="1461"/>
                  </a:lnTo>
                  <a:lnTo>
                    <a:pt x="1963" y="1466"/>
                  </a:lnTo>
                  <a:lnTo>
                    <a:pt x="1967" y="1471"/>
                  </a:lnTo>
                  <a:lnTo>
                    <a:pt x="1972" y="1476"/>
                  </a:lnTo>
                  <a:lnTo>
                    <a:pt x="1976" y="1481"/>
                  </a:lnTo>
                  <a:lnTo>
                    <a:pt x="1980" y="1486"/>
                  </a:lnTo>
                  <a:lnTo>
                    <a:pt x="1984" y="1491"/>
                  </a:lnTo>
                  <a:lnTo>
                    <a:pt x="1988" y="1496"/>
                  </a:lnTo>
                  <a:lnTo>
                    <a:pt x="1991" y="1500"/>
                  </a:lnTo>
                  <a:lnTo>
                    <a:pt x="1995" y="1505"/>
                  </a:lnTo>
                  <a:lnTo>
                    <a:pt x="2000" y="1509"/>
                  </a:lnTo>
                  <a:lnTo>
                    <a:pt x="2004" y="1513"/>
                  </a:lnTo>
                  <a:lnTo>
                    <a:pt x="2008" y="1518"/>
                  </a:lnTo>
                  <a:lnTo>
                    <a:pt x="2011" y="1522"/>
                  </a:lnTo>
                  <a:lnTo>
                    <a:pt x="2015" y="1526"/>
                  </a:lnTo>
                  <a:lnTo>
                    <a:pt x="2019" y="1531"/>
                  </a:lnTo>
                  <a:lnTo>
                    <a:pt x="2023" y="1535"/>
                  </a:lnTo>
                  <a:lnTo>
                    <a:pt x="2028" y="1538"/>
                  </a:lnTo>
                  <a:lnTo>
                    <a:pt x="2032" y="1543"/>
                  </a:lnTo>
                  <a:lnTo>
                    <a:pt x="2036" y="1546"/>
                  </a:lnTo>
                  <a:lnTo>
                    <a:pt x="2039" y="1551"/>
                  </a:lnTo>
                  <a:lnTo>
                    <a:pt x="2043" y="1554"/>
                  </a:lnTo>
                  <a:lnTo>
                    <a:pt x="2047" y="1558"/>
                  </a:lnTo>
                  <a:lnTo>
                    <a:pt x="2051" y="1561"/>
                  </a:lnTo>
                  <a:lnTo>
                    <a:pt x="2056" y="1565"/>
                  </a:lnTo>
                  <a:lnTo>
                    <a:pt x="2060" y="1568"/>
                  </a:lnTo>
                  <a:lnTo>
                    <a:pt x="2063" y="1572"/>
                  </a:lnTo>
                  <a:lnTo>
                    <a:pt x="2067" y="1576"/>
                  </a:lnTo>
                  <a:lnTo>
                    <a:pt x="2071" y="1578"/>
                  </a:lnTo>
                  <a:lnTo>
                    <a:pt x="2075" y="1582"/>
                  </a:lnTo>
                  <a:lnTo>
                    <a:pt x="2079" y="1586"/>
                  </a:lnTo>
                  <a:lnTo>
                    <a:pt x="2084" y="1588"/>
                  </a:lnTo>
                  <a:lnTo>
                    <a:pt x="2087" y="1591"/>
                  </a:lnTo>
                  <a:lnTo>
                    <a:pt x="2091" y="1595"/>
                  </a:lnTo>
                  <a:lnTo>
                    <a:pt x="2095" y="1598"/>
                  </a:lnTo>
                  <a:lnTo>
                    <a:pt x="2099" y="1601"/>
                  </a:lnTo>
                  <a:lnTo>
                    <a:pt x="2103" y="1603"/>
                  </a:lnTo>
                  <a:lnTo>
                    <a:pt x="2107" y="1606"/>
                  </a:lnTo>
                  <a:lnTo>
                    <a:pt x="2110" y="1609"/>
                  </a:lnTo>
                  <a:lnTo>
                    <a:pt x="2115" y="1612"/>
                  </a:lnTo>
                  <a:lnTo>
                    <a:pt x="2119" y="1615"/>
                  </a:lnTo>
                  <a:lnTo>
                    <a:pt x="2123" y="1617"/>
                  </a:lnTo>
                  <a:lnTo>
                    <a:pt x="2127" y="1620"/>
                  </a:lnTo>
                  <a:lnTo>
                    <a:pt x="2131" y="1623"/>
                  </a:lnTo>
                  <a:lnTo>
                    <a:pt x="2134" y="1625"/>
                  </a:lnTo>
                  <a:lnTo>
                    <a:pt x="2138" y="1628"/>
                  </a:lnTo>
                  <a:lnTo>
                    <a:pt x="2143" y="1630"/>
                  </a:lnTo>
                  <a:lnTo>
                    <a:pt x="2147" y="1632"/>
                  </a:lnTo>
                  <a:lnTo>
                    <a:pt x="2151" y="1634"/>
                  </a:lnTo>
                  <a:lnTo>
                    <a:pt x="2155" y="1636"/>
                  </a:lnTo>
                  <a:lnTo>
                    <a:pt x="2159" y="1639"/>
                  </a:lnTo>
                  <a:lnTo>
                    <a:pt x="2162" y="1641"/>
                  </a:lnTo>
                  <a:lnTo>
                    <a:pt x="2166" y="1644"/>
                  </a:lnTo>
                  <a:lnTo>
                    <a:pt x="2171" y="1645"/>
                  </a:lnTo>
                  <a:lnTo>
                    <a:pt x="2175" y="1648"/>
                  </a:lnTo>
                  <a:lnTo>
                    <a:pt x="2179" y="1649"/>
                  </a:lnTo>
                  <a:lnTo>
                    <a:pt x="2182" y="1651"/>
                  </a:lnTo>
                  <a:lnTo>
                    <a:pt x="2186" y="1654"/>
                  </a:lnTo>
                  <a:lnTo>
                    <a:pt x="2190" y="1655"/>
                  </a:lnTo>
                  <a:lnTo>
                    <a:pt x="2194" y="1657"/>
                  </a:lnTo>
                  <a:lnTo>
                    <a:pt x="2199" y="1659"/>
                  </a:lnTo>
                  <a:lnTo>
                    <a:pt x="2203" y="1661"/>
                  </a:lnTo>
                  <a:lnTo>
                    <a:pt x="2206" y="1662"/>
                  </a:lnTo>
                  <a:lnTo>
                    <a:pt x="2210" y="1664"/>
                  </a:lnTo>
                  <a:lnTo>
                    <a:pt x="2214" y="1666"/>
                  </a:lnTo>
                  <a:lnTo>
                    <a:pt x="2218" y="1667"/>
                  </a:lnTo>
                  <a:lnTo>
                    <a:pt x="2222" y="1669"/>
                  </a:lnTo>
                  <a:lnTo>
                    <a:pt x="2226" y="1671"/>
                  </a:lnTo>
                  <a:lnTo>
                    <a:pt x="2231" y="1672"/>
                  </a:lnTo>
                  <a:lnTo>
                    <a:pt x="2234" y="1674"/>
                  </a:lnTo>
                  <a:lnTo>
                    <a:pt x="2238" y="1675"/>
                  </a:lnTo>
                  <a:lnTo>
                    <a:pt x="2242" y="1676"/>
                  </a:lnTo>
                  <a:lnTo>
                    <a:pt x="2246" y="1678"/>
                  </a:lnTo>
                  <a:lnTo>
                    <a:pt x="2250" y="1679"/>
                  </a:lnTo>
                  <a:lnTo>
                    <a:pt x="2254" y="1681"/>
                  </a:lnTo>
                  <a:lnTo>
                    <a:pt x="2258" y="1681"/>
                  </a:lnTo>
                  <a:lnTo>
                    <a:pt x="2262" y="1683"/>
                  </a:lnTo>
                  <a:lnTo>
                    <a:pt x="2266" y="1684"/>
                  </a:lnTo>
                  <a:lnTo>
                    <a:pt x="2270" y="1685"/>
                  </a:lnTo>
                  <a:lnTo>
                    <a:pt x="2274" y="1686"/>
                  </a:lnTo>
                  <a:lnTo>
                    <a:pt x="2277" y="1688"/>
                  </a:lnTo>
                  <a:lnTo>
                    <a:pt x="2281" y="1689"/>
                  </a:lnTo>
                  <a:lnTo>
                    <a:pt x="2286" y="1690"/>
                  </a:lnTo>
                  <a:lnTo>
                    <a:pt x="2290" y="1691"/>
                  </a:lnTo>
                  <a:lnTo>
                    <a:pt x="2294" y="1692"/>
                  </a:lnTo>
                  <a:lnTo>
                    <a:pt x="2298" y="1693"/>
                  </a:lnTo>
                  <a:lnTo>
                    <a:pt x="2302" y="1694"/>
                  </a:lnTo>
                  <a:lnTo>
                    <a:pt x="2305" y="1695"/>
                  </a:lnTo>
                  <a:lnTo>
                    <a:pt x="2309" y="1696"/>
                  </a:lnTo>
                  <a:lnTo>
                    <a:pt x="2314" y="1697"/>
                  </a:lnTo>
                  <a:lnTo>
                    <a:pt x="2318" y="1698"/>
                  </a:lnTo>
                  <a:lnTo>
                    <a:pt x="2322" y="1699"/>
                  </a:lnTo>
                  <a:lnTo>
                    <a:pt x="2326" y="1699"/>
                  </a:lnTo>
                  <a:lnTo>
                    <a:pt x="2329" y="1700"/>
                  </a:lnTo>
                  <a:lnTo>
                    <a:pt x="2333" y="1701"/>
                  </a:lnTo>
                  <a:lnTo>
                    <a:pt x="2337" y="1702"/>
                  </a:lnTo>
                  <a:lnTo>
                    <a:pt x="2341" y="1703"/>
                  </a:lnTo>
                  <a:lnTo>
                    <a:pt x="2346" y="1704"/>
                  </a:lnTo>
                  <a:lnTo>
                    <a:pt x="2350" y="1704"/>
                  </a:lnTo>
                  <a:lnTo>
                    <a:pt x="2353" y="1705"/>
                  </a:lnTo>
                  <a:lnTo>
                    <a:pt x="2357" y="1706"/>
                  </a:lnTo>
                  <a:lnTo>
                    <a:pt x="2361" y="1706"/>
                  </a:lnTo>
                  <a:lnTo>
                    <a:pt x="2365" y="1707"/>
                  </a:lnTo>
                  <a:lnTo>
                    <a:pt x="2369" y="1708"/>
                  </a:lnTo>
                  <a:lnTo>
                    <a:pt x="2374" y="1709"/>
                  </a:lnTo>
                  <a:lnTo>
                    <a:pt x="2377" y="1709"/>
                  </a:lnTo>
                  <a:lnTo>
                    <a:pt x="2381" y="1709"/>
                  </a:lnTo>
                  <a:lnTo>
                    <a:pt x="2385" y="1710"/>
                  </a:lnTo>
                </a:path>
              </a:pathLst>
            </a:custGeom>
            <a:solidFill>
              <a:srgbClr val="CECECE"/>
            </a:solidFill>
            <a:ln w="25400" cap="rnd">
              <a:solidFill>
                <a:srgbClr val="CECECE"/>
              </a:solidFill>
              <a:round/>
              <a:headEnd/>
              <a:tailEnd/>
            </a:ln>
          </p:spPr>
          <p:txBody>
            <a:bodyPr/>
            <a:lstStyle/>
            <a:p>
              <a:endParaRPr lang="en-US"/>
            </a:p>
          </p:txBody>
        </p:sp>
        <p:sp>
          <p:nvSpPr>
            <p:cNvPr id="10" name="Line 12"/>
            <p:cNvSpPr>
              <a:spLocks noChangeShapeType="1"/>
            </p:cNvSpPr>
            <p:nvPr/>
          </p:nvSpPr>
          <p:spPr bwMode="auto">
            <a:xfrm flipV="1">
              <a:off x="4080" y="1177"/>
              <a:ext cx="0" cy="1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a:off x="2892" y="2913"/>
              <a:ext cx="23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4"/>
            <p:cNvSpPr>
              <a:spLocks noChangeShapeType="1"/>
            </p:cNvSpPr>
            <p:nvPr/>
          </p:nvSpPr>
          <p:spPr bwMode="auto">
            <a:xfrm flipV="1">
              <a:off x="3287" y="2886"/>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p:cNvSpPr>
              <a:spLocks noChangeShapeType="1"/>
            </p:cNvSpPr>
            <p:nvPr/>
          </p:nvSpPr>
          <p:spPr bwMode="auto">
            <a:xfrm flipV="1">
              <a:off x="3684" y="2886"/>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6"/>
            <p:cNvSpPr>
              <a:spLocks noChangeShapeType="1"/>
            </p:cNvSpPr>
            <p:nvPr/>
          </p:nvSpPr>
          <p:spPr bwMode="auto">
            <a:xfrm flipV="1">
              <a:off x="4479" y="2886"/>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7"/>
            <p:cNvSpPr>
              <a:spLocks noChangeShapeType="1"/>
            </p:cNvSpPr>
            <p:nvPr/>
          </p:nvSpPr>
          <p:spPr bwMode="auto">
            <a:xfrm flipV="1">
              <a:off x="4876" y="2886"/>
              <a:ext cx="0"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8"/>
            <p:cNvSpPr>
              <a:spLocks noChangeShapeType="1"/>
            </p:cNvSpPr>
            <p:nvPr/>
          </p:nvSpPr>
          <p:spPr bwMode="auto">
            <a:xfrm flipV="1">
              <a:off x="5259" y="2881"/>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Freeform 19"/>
            <p:cNvSpPr>
              <a:spLocks/>
            </p:cNvSpPr>
            <p:nvPr/>
          </p:nvSpPr>
          <p:spPr bwMode="auto">
            <a:xfrm>
              <a:off x="4564" y="2728"/>
              <a:ext cx="722" cy="167"/>
            </a:xfrm>
            <a:custGeom>
              <a:avLst/>
              <a:gdLst>
                <a:gd name="T0" fmla="*/ 22 w 722"/>
                <a:gd name="T1" fmla="*/ 166 h 167"/>
                <a:gd name="T2" fmla="*/ 47 w 722"/>
                <a:gd name="T3" fmla="*/ 166 h 167"/>
                <a:gd name="T4" fmla="*/ 72 w 722"/>
                <a:gd name="T5" fmla="*/ 166 h 167"/>
                <a:gd name="T6" fmla="*/ 98 w 722"/>
                <a:gd name="T7" fmla="*/ 166 h 167"/>
                <a:gd name="T8" fmla="*/ 122 w 722"/>
                <a:gd name="T9" fmla="*/ 166 h 167"/>
                <a:gd name="T10" fmla="*/ 148 w 722"/>
                <a:gd name="T11" fmla="*/ 166 h 167"/>
                <a:gd name="T12" fmla="*/ 173 w 722"/>
                <a:gd name="T13" fmla="*/ 166 h 167"/>
                <a:gd name="T14" fmla="*/ 198 w 722"/>
                <a:gd name="T15" fmla="*/ 166 h 167"/>
                <a:gd name="T16" fmla="*/ 223 w 722"/>
                <a:gd name="T17" fmla="*/ 166 h 167"/>
                <a:gd name="T18" fmla="*/ 249 w 722"/>
                <a:gd name="T19" fmla="*/ 166 h 167"/>
                <a:gd name="T20" fmla="*/ 274 w 722"/>
                <a:gd name="T21" fmla="*/ 166 h 167"/>
                <a:gd name="T22" fmla="*/ 299 w 722"/>
                <a:gd name="T23" fmla="*/ 166 h 167"/>
                <a:gd name="T24" fmla="*/ 324 w 722"/>
                <a:gd name="T25" fmla="*/ 166 h 167"/>
                <a:gd name="T26" fmla="*/ 350 w 722"/>
                <a:gd name="T27" fmla="*/ 166 h 167"/>
                <a:gd name="T28" fmla="*/ 375 w 722"/>
                <a:gd name="T29" fmla="*/ 0 h 167"/>
                <a:gd name="T30" fmla="*/ 400 w 722"/>
                <a:gd name="T31" fmla="*/ 23 h 167"/>
                <a:gd name="T32" fmla="*/ 425 w 722"/>
                <a:gd name="T33" fmla="*/ 43 h 167"/>
                <a:gd name="T34" fmla="*/ 451 w 722"/>
                <a:gd name="T35" fmla="*/ 61 h 167"/>
                <a:gd name="T36" fmla="*/ 476 w 722"/>
                <a:gd name="T37" fmla="*/ 76 h 167"/>
                <a:gd name="T38" fmla="*/ 501 w 722"/>
                <a:gd name="T39" fmla="*/ 90 h 167"/>
                <a:gd name="T40" fmla="*/ 526 w 722"/>
                <a:gd name="T41" fmla="*/ 103 h 167"/>
                <a:gd name="T42" fmla="*/ 551 w 722"/>
                <a:gd name="T43" fmla="*/ 112 h 167"/>
                <a:gd name="T44" fmla="*/ 577 w 722"/>
                <a:gd name="T45" fmla="*/ 121 h 167"/>
                <a:gd name="T46" fmla="*/ 602 w 722"/>
                <a:gd name="T47" fmla="*/ 128 h 167"/>
                <a:gd name="T48" fmla="*/ 627 w 722"/>
                <a:gd name="T49" fmla="*/ 135 h 167"/>
                <a:gd name="T50" fmla="*/ 652 w 722"/>
                <a:gd name="T51" fmla="*/ 141 h 167"/>
                <a:gd name="T52" fmla="*/ 677 w 722"/>
                <a:gd name="T53" fmla="*/ 145 h 167"/>
                <a:gd name="T54" fmla="*/ 703 w 722"/>
                <a:gd name="T55" fmla="*/ 150 h 167"/>
                <a:gd name="T56" fmla="*/ 717 w 722"/>
                <a:gd name="T57" fmla="*/ 166 h 167"/>
                <a:gd name="T58" fmla="*/ 692 w 722"/>
                <a:gd name="T59" fmla="*/ 166 h 167"/>
                <a:gd name="T60" fmla="*/ 666 w 722"/>
                <a:gd name="T61" fmla="*/ 166 h 167"/>
                <a:gd name="T62" fmla="*/ 641 w 722"/>
                <a:gd name="T63" fmla="*/ 166 h 167"/>
                <a:gd name="T64" fmla="*/ 616 w 722"/>
                <a:gd name="T65" fmla="*/ 166 h 167"/>
                <a:gd name="T66" fmla="*/ 591 w 722"/>
                <a:gd name="T67" fmla="*/ 166 h 167"/>
                <a:gd name="T68" fmla="*/ 566 w 722"/>
                <a:gd name="T69" fmla="*/ 166 h 167"/>
                <a:gd name="T70" fmla="*/ 541 w 722"/>
                <a:gd name="T71" fmla="*/ 166 h 167"/>
                <a:gd name="T72" fmla="*/ 515 w 722"/>
                <a:gd name="T73" fmla="*/ 166 h 167"/>
                <a:gd name="T74" fmla="*/ 490 w 722"/>
                <a:gd name="T75" fmla="*/ 166 h 167"/>
                <a:gd name="T76" fmla="*/ 465 w 722"/>
                <a:gd name="T77" fmla="*/ 166 h 167"/>
                <a:gd name="T78" fmla="*/ 440 w 722"/>
                <a:gd name="T79" fmla="*/ 166 h 167"/>
                <a:gd name="T80" fmla="*/ 414 w 722"/>
                <a:gd name="T81" fmla="*/ 166 h 167"/>
                <a:gd name="T82" fmla="*/ 389 w 722"/>
                <a:gd name="T83" fmla="*/ 166 h 167"/>
                <a:gd name="T84" fmla="*/ 364 w 722"/>
                <a:gd name="T85" fmla="*/ 166 h 167"/>
                <a:gd name="T86" fmla="*/ 339 w 722"/>
                <a:gd name="T87" fmla="*/ 166 h 167"/>
                <a:gd name="T88" fmla="*/ 313 w 722"/>
                <a:gd name="T89" fmla="*/ 166 h 167"/>
                <a:gd name="T90" fmla="*/ 289 w 722"/>
                <a:gd name="T91" fmla="*/ 166 h 167"/>
                <a:gd name="T92" fmla="*/ 263 w 722"/>
                <a:gd name="T93" fmla="*/ 166 h 167"/>
                <a:gd name="T94" fmla="*/ 238 w 722"/>
                <a:gd name="T95" fmla="*/ 166 h 167"/>
                <a:gd name="T96" fmla="*/ 213 w 722"/>
                <a:gd name="T97" fmla="*/ 166 h 167"/>
                <a:gd name="T98" fmla="*/ 187 w 722"/>
                <a:gd name="T99" fmla="*/ 166 h 167"/>
                <a:gd name="T100" fmla="*/ 162 w 722"/>
                <a:gd name="T101" fmla="*/ 166 h 167"/>
                <a:gd name="T102" fmla="*/ 137 w 722"/>
                <a:gd name="T103" fmla="*/ 166 h 167"/>
                <a:gd name="T104" fmla="*/ 111 w 722"/>
                <a:gd name="T105" fmla="*/ 166 h 167"/>
                <a:gd name="T106" fmla="*/ 87 w 722"/>
                <a:gd name="T107" fmla="*/ 166 h 167"/>
                <a:gd name="T108" fmla="*/ 61 w 722"/>
                <a:gd name="T109" fmla="*/ 166 h 167"/>
                <a:gd name="T110" fmla="*/ 36 w 722"/>
                <a:gd name="T111" fmla="*/ 166 h 167"/>
                <a:gd name="T112" fmla="*/ 11 w 722"/>
                <a:gd name="T113" fmla="*/ 166 h 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167"/>
                <a:gd name="T173" fmla="*/ 722 w 722"/>
                <a:gd name="T174" fmla="*/ 167 h 1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167">
                  <a:moveTo>
                    <a:pt x="0" y="166"/>
                  </a:moveTo>
                  <a:lnTo>
                    <a:pt x="4" y="166"/>
                  </a:lnTo>
                  <a:lnTo>
                    <a:pt x="7" y="166"/>
                  </a:lnTo>
                  <a:lnTo>
                    <a:pt x="11" y="166"/>
                  </a:lnTo>
                  <a:lnTo>
                    <a:pt x="15" y="166"/>
                  </a:lnTo>
                  <a:lnTo>
                    <a:pt x="18" y="166"/>
                  </a:lnTo>
                  <a:lnTo>
                    <a:pt x="22" y="166"/>
                  </a:lnTo>
                  <a:lnTo>
                    <a:pt x="26" y="166"/>
                  </a:lnTo>
                  <a:lnTo>
                    <a:pt x="29" y="166"/>
                  </a:lnTo>
                  <a:lnTo>
                    <a:pt x="32" y="166"/>
                  </a:lnTo>
                  <a:lnTo>
                    <a:pt x="36" y="166"/>
                  </a:lnTo>
                  <a:lnTo>
                    <a:pt x="39" y="166"/>
                  </a:lnTo>
                  <a:lnTo>
                    <a:pt x="43" y="166"/>
                  </a:lnTo>
                  <a:lnTo>
                    <a:pt x="47" y="166"/>
                  </a:lnTo>
                  <a:lnTo>
                    <a:pt x="50" y="166"/>
                  </a:lnTo>
                  <a:lnTo>
                    <a:pt x="54" y="166"/>
                  </a:lnTo>
                  <a:lnTo>
                    <a:pt x="58" y="166"/>
                  </a:lnTo>
                  <a:lnTo>
                    <a:pt x="61" y="166"/>
                  </a:lnTo>
                  <a:lnTo>
                    <a:pt x="65" y="166"/>
                  </a:lnTo>
                  <a:lnTo>
                    <a:pt x="69" y="166"/>
                  </a:lnTo>
                  <a:lnTo>
                    <a:pt x="72" y="166"/>
                  </a:lnTo>
                  <a:lnTo>
                    <a:pt x="76" y="166"/>
                  </a:lnTo>
                  <a:lnTo>
                    <a:pt x="80" y="166"/>
                  </a:lnTo>
                  <a:lnTo>
                    <a:pt x="83" y="166"/>
                  </a:lnTo>
                  <a:lnTo>
                    <a:pt x="87" y="166"/>
                  </a:lnTo>
                  <a:lnTo>
                    <a:pt x="90" y="166"/>
                  </a:lnTo>
                  <a:lnTo>
                    <a:pt x="94" y="166"/>
                  </a:lnTo>
                  <a:lnTo>
                    <a:pt x="98" y="166"/>
                  </a:lnTo>
                  <a:lnTo>
                    <a:pt x="101" y="166"/>
                  </a:lnTo>
                  <a:lnTo>
                    <a:pt x="104" y="166"/>
                  </a:lnTo>
                  <a:lnTo>
                    <a:pt x="108" y="166"/>
                  </a:lnTo>
                  <a:lnTo>
                    <a:pt x="111" y="166"/>
                  </a:lnTo>
                  <a:lnTo>
                    <a:pt x="115" y="166"/>
                  </a:lnTo>
                  <a:lnTo>
                    <a:pt x="119" y="166"/>
                  </a:lnTo>
                  <a:lnTo>
                    <a:pt x="122" y="166"/>
                  </a:lnTo>
                  <a:lnTo>
                    <a:pt x="126" y="166"/>
                  </a:lnTo>
                  <a:lnTo>
                    <a:pt x="130" y="166"/>
                  </a:lnTo>
                  <a:lnTo>
                    <a:pt x="133" y="166"/>
                  </a:lnTo>
                  <a:lnTo>
                    <a:pt x="137" y="166"/>
                  </a:lnTo>
                  <a:lnTo>
                    <a:pt x="141" y="166"/>
                  </a:lnTo>
                  <a:lnTo>
                    <a:pt x="144" y="166"/>
                  </a:lnTo>
                  <a:lnTo>
                    <a:pt x="148" y="166"/>
                  </a:lnTo>
                  <a:lnTo>
                    <a:pt x="152" y="166"/>
                  </a:lnTo>
                  <a:lnTo>
                    <a:pt x="155" y="166"/>
                  </a:lnTo>
                  <a:lnTo>
                    <a:pt x="158" y="166"/>
                  </a:lnTo>
                  <a:lnTo>
                    <a:pt x="162" y="166"/>
                  </a:lnTo>
                  <a:lnTo>
                    <a:pt x="165" y="166"/>
                  </a:lnTo>
                  <a:lnTo>
                    <a:pt x="169" y="166"/>
                  </a:lnTo>
                  <a:lnTo>
                    <a:pt x="173" y="166"/>
                  </a:lnTo>
                  <a:lnTo>
                    <a:pt x="176" y="166"/>
                  </a:lnTo>
                  <a:lnTo>
                    <a:pt x="180" y="166"/>
                  </a:lnTo>
                  <a:lnTo>
                    <a:pt x="184" y="166"/>
                  </a:lnTo>
                  <a:lnTo>
                    <a:pt x="187" y="166"/>
                  </a:lnTo>
                  <a:lnTo>
                    <a:pt x="191" y="166"/>
                  </a:lnTo>
                  <a:lnTo>
                    <a:pt x="195" y="166"/>
                  </a:lnTo>
                  <a:lnTo>
                    <a:pt x="198" y="166"/>
                  </a:lnTo>
                  <a:lnTo>
                    <a:pt x="202" y="166"/>
                  </a:lnTo>
                  <a:lnTo>
                    <a:pt x="206" y="166"/>
                  </a:lnTo>
                  <a:lnTo>
                    <a:pt x="209" y="166"/>
                  </a:lnTo>
                  <a:lnTo>
                    <a:pt x="213" y="166"/>
                  </a:lnTo>
                  <a:lnTo>
                    <a:pt x="217" y="166"/>
                  </a:lnTo>
                  <a:lnTo>
                    <a:pt x="219" y="166"/>
                  </a:lnTo>
                  <a:lnTo>
                    <a:pt x="223" y="166"/>
                  </a:lnTo>
                  <a:lnTo>
                    <a:pt x="227" y="166"/>
                  </a:lnTo>
                  <a:lnTo>
                    <a:pt x="230" y="166"/>
                  </a:lnTo>
                  <a:lnTo>
                    <a:pt x="234" y="166"/>
                  </a:lnTo>
                  <a:lnTo>
                    <a:pt x="238" y="166"/>
                  </a:lnTo>
                  <a:lnTo>
                    <a:pt x="241" y="166"/>
                  </a:lnTo>
                  <a:lnTo>
                    <a:pt x="245" y="166"/>
                  </a:lnTo>
                  <a:lnTo>
                    <a:pt x="249" y="166"/>
                  </a:lnTo>
                  <a:lnTo>
                    <a:pt x="252" y="166"/>
                  </a:lnTo>
                  <a:lnTo>
                    <a:pt x="256" y="166"/>
                  </a:lnTo>
                  <a:lnTo>
                    <a:pt x="260" y="166"/>
                  </a:lnTo>
                  <a:lnTo>
                    <a:pt x="263" y="166"/>
                  </a:lnTo>
                  <a:lnTo>
                    <a:pt x="267" y="166"/>
                  </a:lnTo>
                  <a:lnTo>
                    <a:pt x="270" y="166"/>
                  </a:lnTo>
                  <a:lnTo>
                    <a:pt x="274" y="166"/>
                  </a:lnTo>
                  <a:lnTo>
                    <a:pt x="278" y="166"/>
                  </a:lnTo>
                  <a:lnTo>
                    <a:pt x="281" y="166"/>
                  </a:lnTo>
                  <a:lnTo>
                    <a:pt x="285" y="166"/>
                  </a:lnTo>
                  <a:lnTo>
                    <a:pt x="289" y="166"/>
                  </a:lnTo>
                  <a:lnTo>
                    <a:pt x="292" y="166"/>
                  </a:lnTo>
                  <a:lnTo>
                    <a:pt x="295" y="166"/>
                  </a:lnTo>
                  <a:lnTo>
                    <a:pt x="299" y="166"/>
                  </a:lnTo>
                  <a:lnTo>
                    <a:pt x="302" y="166"/>
                  </a:lnTo>
                  <a:lnTo>
                    <a:pt x="306" y="166"/>
                  </a:lnTo>
                  <a:lnTo>
                    <a:pt x="310" y="166"/>
                  </a:lnTo>
                  <a:lnTo>
                    <a:pt x="313" y="166"/>
                  </a:lnTo>
                  <a:lnTo>
                    <a:pt x="317" y="166"/>
                  </a:lnTo>
                  <a:lnTo>
                    <a:pt x="321" y="166"/>
                  </a:lnTo>
                  <a:lnTo>
                    <a:pt x="324" y="166"/>
                  </a:lnTo>
                  <a:lnTo>
                    <a:pt x="328" y="166"/>
                  </a:lnTo>
                  <a:lnTo>
                    <a:pt x="332" y="166"/>
                  </a:lnTo>
                  <a:lnTo>
                    <a:pt x="335" y="166"/>
                  </a:lnTo>
                  <a:lnTo>
                    <a:pt x="339" y="166"/>
                  </a:lnTo>
                  <a:lnTo>
                    <a:pt x="343" y="166"/>
                  </a:lnTo>
                  <a:lnTo>
                    <a:pt x="346" y="166"/>
                  </a:lnTo>
                  <a:lnTo>
                    <a:pt x="350" y="166"/>
                  </a:lnTo>
                  <a:lnTo>
                    <a:pt x="353" y="166"/>
                  </a:lnTo>
                  <a:lnTo>
                    <a:pt x="356" y="166"/>
                  </a:lnTo>
                  <a:lnTo>
                    <a:pt x="360" y="166"/>
                  </a:lnTo>
                  <a:lnTo>
                    <a:pt x="364" y="166"/>
                  </a:lnTo>
                  <a:lnTo>
                    <a:pt x="367" y="166"/>
                  </a:lnTo>
                  <a:lnTo>
                    <a:pt x="371" y="166"/>
                  </a:lnTo>
                  <a:lnTo>
                    <a:pt x="375" y="0"/>
                  </a:lnTo>
                  <a:lnTo>
                    <a:pt x="378" y="3"/>
                  </a:lnTo>
                  <a:lnTo>
                    <a:pt x="382" y="7"/>
                  </a:lnTo>
                  <a:lnTo>
                    <a:pt x="386" y="10"/>
                  </a:lnTo>
                  <a:lnTo>
                    <a:pt x="389" y="14"/>
                  </a:lnTo>
                  <a:lnTo>
                    <a:pt x="393" y="16"/>
                  </a:lnTo>
                  <a:lnTo>
                    <a:pt x="397" y="20"/>
                  </a:lnTo>
                  <a:lnTo>
                    <a:pt x="400" y="23"/>
                  </a:lnTo>
                  <a:lnTo>
                    <a:pt x="404" y="25"/>
                  </a:lnTo>
                  <a:lnTo>
                    <a:pt x="408" y="29"/>
                  </a:lnTo>
                  <a:lnTo>
                    <a:pt x="410" y="31"/>
                  </a:lnTo>
                  <a:lnTo>
                    <a:pt x="414" y="35"/>
                  </a:lnTo>
                  <a:lnTo>
                    <a:pt x="418" y="37"/>
                  </a:lnTo>
                  <a:lnTo>
                    <a:pt x="421" y="39"/>
                  </a:lnTo>
                  <a:lnTo>
                    <a:pt x="425" y="43"/>
                  </a:lnTo>
                  <a:lnTo>
                    <a:pt x="429" y="45"/>
                  </a:lnTo>
                  <a:lnTo>
                    <a:pt x="432" y="48"/>
                  </a:lnTo>
                  <a:lnTo>
                    <a:pt x="436" y="51"/>
                  </a:lnTo>
                  <a:lnTo>
                    <a:pt x="440" y="53"/>
                  </a:lnTo>
                  <a:lnTo>
                    <a:pt x="443" y="55"/>
                  </a:lnTo>
                  <a:lnTo>
                    <a:pt x="447" y="58"/>
                  </a:lnTo>
                  <a:lnTo>
                    <a:pt x="451" y="61"/>
                  </a:lnTo>
                  <a:lnTo>
                    <a:pt x="454" y="62"/>
                  </a:lnTo>
                  <a:lnTo>
                    <a:pt x="458" y="65"/>
                  </a:lnTo>
                  <a:lnTo>
                    <a:pt x="461" y="68"/>
                  </a:lnTo>
                  <a:lnTo>
                    <a:pt x="465" y="69"/>
                  </a:lnTo>
                  <a:lnTo>
                    <a:pt x="469" y="71"/>
                  </a:lnTo>
                  <a:lnTo>
                    <a:pt x="472" y="74"/>
                  </a:lnTo>
                  <a:lnTo>
                    <a:pt x="476" y="76"/>
                  </a:lnTo>
                  <a:lnTo>
                    <a:pt x="479" y="78"/>
                  </a:lnTo>
                  <a:lnTo>
                    <a:pt x="482" y="81"/>
                  </a:lnTo>
                  <a:lnTo>
                    <a:pt x="486" y="82"/>
                  </a:lnTo>
                  <a:lnTo>
                    <a:pt x="490" y="84"/>
                  </a:lnTo>
                  <a:lnTo>
                    <a:pt x="493" y="86"/>
                  </a:lnTo>
                  <a:lnTo>
                    <a:pt x="497" y="88"/>
                  </a:lnTo>
                  <a:lnTo>
                    <a:pt x="501" y="90"/>
                  </a:lnTo>
                  <a:lnTo>
                    <a:pt x="504" y="92"/>
                  </a:lnTo>
                  <a:lnTo>
                    <a:pt x="508" y="93"/>
                  </a:lnTo>
                  <a:lnTo>
                    <a:pt x="512" y="96"/>
                  </a:lnTo>
                  <a:lnTo>
                    <a:pt x="515" y="97"/>
                  </a:lnTo>
                  <a:lnTo>
                    <a:pt x="519" y="99"/>
                  </a:lnTo>
                  <a:lnTo>
                    <a:pt x="523" y="100"/>
                  </a:lnTo>
                  <a:lnTo>
                    <a:pt x="526" y="103"/>
                  </a:lnTo>
                  <a:lnTo>
                    <a:pt x="530" y="104"/>
                  </a:lnTo>
                  <a:lnTo>
                    <a:pt x="534" y="105"/>
                  </a:lnTo>
                  <a:lnTo>
                    <a:pt x="537" y="107"/>
                  </a:lnTo>
                  <a:lnTo>
                    <a:pt x="541" y="107"/>
                  </a:lnTo>
                  <a:lnTo>
                    <a:pt x="545" y="110"/>
                  </a:lnTo>
                  <a:lnTo>
                    <a:pt x="547" y="111"/>
                  </a:lnTo>
                  <a:lnTo>
                    <a:pt x="551" y="112"/>
                  </a:lnTo>
                  <a:lnTo>
                    <a:pt x="555" y="113"/>
                  </a:lnTo>
                  <a:lnTo>
                    <a:pt x="558" y="115"/>
                  </a:lnTo>
                  <a:lnTo>
                    <a:pt x="562" y="116"/>
                  </a:lnTo>
                  <a:lnTo>
                    <a:pt x="566" y="118"/>
                  </a:lnTo>
                  <a:lnTo>
                    <a:pt x="569" y="119"/>
                  </a:lnTo>
                  <a:lnTo>
                    <a:pt x="573" y="120"/>
                  </a:lnTo>
                  <a:lnTo>
                    <a:pt x="577" y="121"/>
                  </a:lnTo>
                  <a:lnTo>
                    <a:pt x="580" y="122"/>
                  </a:lnTo>
                  <a:lnTo>
                    <a:pt x="584" y="123"/>
                  </a:lnTo>
                  <a:lnTo>
                    <a:pt x="588" y="125"/>
                  </a:lnTo>
                  <a:lnTo>
                    <a:pt x="591" y="126"/>
                  </a:lnTo>
                  <a:lnTo>
                    <a:pt x="595" y="127"/>
                  </a:lnTo>
                  <a:lnTo>
                    <a:pt x="599" y="128"/>
                  </a:lnTo>
                  <a:lnTo>
                    <a:pt x="602" y="128"/>
                  </a:lnTo>
                  <a:lnTo>
                    <a:pt x="605" y="129"/>
                  </a:lnTo>
                  <a:lnTo>
                    <a:pt x="609" y="130"/>
                  </a:lnTo>
                  <a:lnTo>
                    <a:pt x="612" y="131"/>
                  </a:lnTo>
                  <a:lnTo>
                    <a:pt x="616" y="133"/>
                  </a:lnTo>
                  <a:lnTo>
                    <a:pt x="620" y="134"/>
                  </a:lnTo>
                  <a:lnTo>
                    <a:pt x="623" y="135"/>
                  </a:lnTo>
                  <a:lnTo>
                    <a:pt x="627" y="135"/>
                  </a:lnTo>
                  <a:lnTo>
                    <a:pt x="631" y="136"/>
                  </a:lnTo>
                  <a:lnTo>
                    <a:pt x="634" y="137"/>
                  </a:lnTo>
                  <a:lnTo>
                    <a:pt x="638" y="137"/>
                  </a:lnTo>
                  <a:lnTo>
                    <a:pt x="641" y="138"/>
                  </a:lnTo>
                  <a:lnTo>
                    <a:pt x="645" y="139"/>
                  </a:lnTo>
                  <a:lnTo>
                    <a:pt x="649" y="139"/>
                  </a:lnTo>
                  <a:lnTo>
                    <a:pt x="652" y="141"/>
                  </a:lnTo>
                  <a:lnTo>
                    <a:pt x="656" y="142"/>
                  </a:lnTo>
                  <a:lnTo>
                    <a:pt x="660" y="142"/>
                  </a:lnTo>
                  <a:lnTo>
                    <a:pt x="663" y="143"/>
                  </a:lnTo>
                  <a:lnTo>
                    <a:pt x="666" y="143"/>
                  </a:lnTo>
                  <a:lnTo>
                    <a:pt x="670" y="144"/>
                  </a:lnTo>
                  <a:lnTo>
                    <a:pt x="673" y="145"/>
                  </a:lnTo>
                  <a:lnTo>
                    <a:pt x="677" y="145"/>
                  </a:lnTo>
                  <a:lnTo>
                    <a:pt x="681" y="146"/>
                  </a:lnTo>
                  <a:lnTo>
                    <a:pt x="684" y="146"/>
                  </a:lnTo>
                  <a:lnTo>
                    <a:pt x="688" y="148"/>
                  </a:lnTo>
                  <a:lnTo>
                    <a:pt x="692" y="148"/>
                  </a:lnTo>
                  <a:lnTo>
                    <a:pt x="695" y="149"/>
                  </a:lnTo>
                  <a:lnTo>
                    <a:pt x="699" y="149"/>
                  </a:lnTo>
                  <a:lnTo>
                    <a:pt x="703" y="150"/>
                  </a:lnTo>
                  <a:lnTo>
                    <a:pt x="706" y="150"/>
                  </a:lnTo>
                  <a:lnTo>
                    <a:pt x="710" y="150"/>
                  </a:lnTo>
                  <a:lnTo>
                    <a:pt x="714" y="151"/>
                  </a:lnTo>
                  <a:lnTo>
                    <a:pt x="717" y="151"/>
                  </a:lnTo>
                  <a:lnTo>
                    <a:pt x="721" y="152"/>
                  </a:lnTo>
                  <a:lnTo>
                    <a:pt x="721" y="166"/>
                  </a:lnTo>
                  <a:lnTo>
                    <a:pt x="717" y="166"/>
                  </a:lnTo>
                  <a:lnTo>
                    <a:pt x="714" y="166"/>
                  </a:lnTo>
                  <a:lnTo>
                    <a:pt x="710" y="166"/>
                  </a:lnTo>
                  <a:lnTo>
                    <a:pt x="706" y="166"/>
                  </a:lnTo>
                  <a:lnTo>
                    <a:pt x="703" y="166"/>
                  </a:lnTo>
                  <a:lnTo>
                    <a:pt x="699" y="166"/>
                  </a:lnTo>
                  <a:lnTo>
                    <a:pt x="695" y="166"/>
                  </a:lnTo>
                  <a:lnTo>
                    <a:pt x="692" y="166"/>
                  </a:lnTo>
                  <a:lnTo>
                    <a:pt x="688" y="166"/>
                  </a:lnTo>
                  <a:lnTo>
                    <a:pt x="684" y="166"/>
                  </a:lnTo>
                  <a:lnTo>
                    <a:pt x="681" y="166"/>
                  </a:lnTo>
                  <a:lnTo>
                    <a:pt x="677" y="166"/>
                  </a:lnTo>
                  <a:lnTo>
                    <a:pt x="673" y="166"/>
                  </a:lnTo>
                  <a:lnTo>
                    <a:pt x="670" y="166"/>
                  </a:lnTo>
                  <a:lnTo>
                    <a:pt x="666" y="166"/>
                  </a:lnTo>
                  <a:lnTo>
                    <a:pt x="663" y="166"/>
                  </a:lnTo>
                  <a:lnTo>
                    <a:pt x="660" y="166"/>
                  </a:lnTo>
                  <a:lnTo>
                    <a:pt x="656" y="166"/>
                  </a:lnTo>
                  <a:lnTo>
                    <a:pt x="652" y="166"/>
                  </a:lnTo>
                  <a:lnTo>
                    <a:pt x="649" y="166"/>
                  </a:lnTo>
                  <a:lnTo>
                    <a:pt x="645" y="166"/>
                  </a:lnTo>
                  <a:lnTo>
                    <a:pt x="641" y="166"/>
                  </a:lnTo>
                  <a:lnTo>
                    <a:pt x="638" y="166"/>
                  </a:lnTo>
                  <a:lnTo>
                    <a:pt x="634" y="166"/>
                  </a:lnTo>
                  <a:lnTo>
                    <a:pt x="631" y="166"/>
                  </a:lnTo>
                  <a:lnTo>
                    <a:pt x="627" y="166"/>
                  </a:lnTo>
                  <a:lnTo>
                    <a:pt x="623" y="166"/>
                  </a:lnTo>
                  <a:lnTo>
                    <a:pt x="620" y="166"/>
                  </a:lnTo>
                  <a:lnTo>
                    <a:pt x="616" y="166"/>
                  </a:lnTo>
                  <a:lnTo>
                    <a:pt x="612" y="166"/>
                  </a:lnTo>
                  <a:lnTo>
                    <a:pt x="609" y="166"/>
                  </a:lnTo>
                  <a:lnTo>
                    <a:pt x="605" y="166"/>
                  </a:lnTo>
                  <a:lnTo>
                    <a:pt x="602" y="166"/>
                  </a:lnTo>
                  <a:lnTo>
                    <a:pt x="599" y="166"/>
                  </a:lnTo>
                  <a:lnTo>
                    <a:pt x="595" y="166"/>
                  </a:lnTo>
                  <a:lnTo>
                    <a:pt x="591" y="166"/>
                  </a:lnTo>
                  <a:lnTo>
                    <a:pt x="588" y="166"/>
                  </a:lnTo>
                  <a:lnTo>
                    <a:pt x="584" y="166"/>
                  </a:lnTo>
                  <a:lnTo>
                    <a:pt x="580" y="166"/>
                  </a:lnTo>
                  <a:lnTo>
                    <a:pt x="577" y="166"/>
                  </a:lnTo>
                  <a:lnTo>
                    <a:pt x="573" y="166"/>
                  </a:lnTo>
                  <a:lnTo>
                    <a:pt x="569" y="166"/>
                  </a:lnTo>
                  <a:lnTo>
                    <a:pt x="566" y="166"/>
                  </a:lnTo>
                  <a:lnTo>
                    <a:pt x="562" y="166"/>
                  </a:lnTo>
                  <a:lnTo>
                    <a:pt x="558" y="166"/>
                  </a:lnTo>
                  <a:lnTo>
                    <a:pt x="555" y="166"/>
                  </a:lnTo>
                  <a:lnTo>
                    <a:pt x="551" y="166"/>
                  </a:lnTo>
                  <a:lnTo>
                    <a:pt x="547" y="166"/>
                  </a:lnTo>
                  <a:lnTo>
                    <a:pt x="545" y="166"/>
                  </a:lnTo>
                  <a:lnTo>
                    <a:pt x="541" y="166"/>
                  </a:lnTo>
                  <a:lnTo>
                    <a:pt x="537" y="166"/>
                  </a:lnTo>
                  <a:lnTo>
                    <a:pt x="534" y="166"/>
                  </a:lnTo>
                  <a:lnTo>
                    <a:pt x="530" y="166"/>
                  </a:lnTo>
                  <a:lnTo>
                    <a:pt x="526" y="166"/>
                  </a:lnTo>
                  <a:lnTo>
                    <a:pt x="523" y="166"/>
                  </a:lnTo>
                  <a:lnTo>
                    <a:pt x="519" y="166"/>
                  </a:lnTo>
                  <a:lnTo>
                    <a:pt x="515" y="166"/>
                  </a:lnTo>
                  <a:lnTo>
                    <a:pt x="512" y="166"/>
                  </a:lnTo>
                  <a:lnTo>
                    <a:pt x="508" y="166"/>
                  </a:lnTo>
                  <a:lnTo>
                    <a:pt x="504" y="166"/>
                  </a:lnTo>
                  <a:lnTo>
                    <a:pt x="501" y="166"/>
                  </a:lnTo>
                  <a:lnTo>
                    <a:pt x="497" y="166"/>
                  </a:lnTo>
                  <a:lnTo>
                    <a:pt x="493" y="166"/>
                  </a:lnTo>
                  <a:lnTo>
                    <a:pt x="490" y="166"/>
                  </a:lnTo>
                  <a:lnTo>
                    <a:pt x="486" y="166"/>
                  </a:lnTo>
                  <a:lnTo>
                    <a:pt x="482" y="166"/>
                  </a:lnTo>
                  <a:lnTo>
                    <a:pt x="479" y="166"/>
                  </a:lnTo>
                  <a:lnTo>
                    <a:pt x="476" y="166"/>
                  </a:lnTo>
                  <a:lnTo>
                    <a:pt x="472" y="166"/>
                  </a:lnTo>
                  <a:lnTo>
                    <a:pt x="469" y="166"/>
                  </a:lnTo>
                  <a:lnTo>
                    <a:pt x="465" y="166"/>
                  </a:lnTo>
                  <a:lnTo>
                    <a:pt x="461" y="166"/>
                  </a:lnTo>
                  <a:lnTo>
                    <a:pt x="458" y="166"/>
                  </a:lnTo>
                  <a:lnTo>
                    <a:pt x="454" y="166"/>
                  </a:lnTo>
                  <a:lnTo>
                    <a:pt x="451" y="166"/>
                  </a:lnTo>
                  <a:lnTo>
                    <a:pt x="447" y="166"/>
                  </a:lnTo>
                  <a:lnTo>
                    <a:pt x="443" y="166"/>
                  </a:lnTo>
                  <a:lnTo>
                    <a:pt x="440" y="166"/>
                  </a:lnTo>
                  <a:lnTo>
                    <a:pt x="436" y="166"/>
                  </a:lnTo>
                  <a:lnTo>
                    <a:pt x="432" y="166"/>
                  </a:lnTo>
                  <a:lnTo>
                    <a:pt x="429" y="166"/>
                  </a:lnTo>
                  <a:lnTo>
                    <a:pt x="425" y="166"/>
                  </a:lnTo>
                  <a:lnTo>
                    <a:pt x="421" y="166"/>
                  </a:lnTo>
                  <a:lnTo>
                    <a:pt x="418" y="166"/>
                  </a:lnTo>
                  <a:lnTo>
                    <a:pt x="414" y="166"/>
                  </a:lnTo>
                  <a:lnTo>
                    <a:pt x="410" y="166"/>
                  </a:lnTo>
                  <a:lnTo>
                    <a:pt x="408" y="166"/>
                  </a:lnTo>
                  <a:lnTo>
                    <a:pt x="404" y="166"/>
                  </a:lnTo>
                  <a:lnTo>
                    <a:pt x="400" y="166"/>
                  </a:lnTo>
                  <a:lnTo>
                    <a:pt x="397" y="166"/>
                  </a:lnTo>
                  <a:lnTo>
                    <a:pt x="393" y="166"/>
                  </a:lnTo>
                  <a:lnTo>
                    <a:pt x="389" y="166"/>
                  </a:lnTo>
                  <a:lnTo>
                    <a:pt x="386" y="166"/>
                  </a:lnTo>
                  <a:lnTo>
                    <a:pt x="382" y="166"/>
                  </a:lnTo>
                  <a:lnTo>
                    <a:pt x="378" y="166"/>
                  </a:lnTo>
                  <a:lnTo>
                    <a:pt x="375" y="166"/>
                  </a:lnTo>
                  <a:lnTo>
                    <a:pt x="371" y="166"/>
                  </a:lnTo>
                  <a:lnTo>
                    <a:pt x="367" y="166"/>
                  </a:lnTo>
                  <a:lnTo>
                    <a:pt x="364" y="166"/>
                  </a:lnTo>
                  <a:lnTo>
                    <a:pt x="360" y="166"/>
                  </a:lnTo>
                  <a:lnTo>
                    <a:pt x="356" y="166"/>
                  </a:lnTo>
                  <a:lnTo>
                    <a:pt x="353" y="166"/>
                  </a:lnTo>
                  <a:lnTo>
                    <a:pt x="350" y="166"/>
                  </a:lnTo>
                  <a:lnTo>
                    <a:pt x="346" y="166"/>
                  </a:lnTo>
                  <a:lnTo>
                    <a:pt x="343" y="166"/>
                  </a:lnTo>
                  <a:lnTo>
                    <a:pt x="339" y="166"/>
                  </a:lnTo>
                  <a:lnTo>
                    <a:pt x="335" y="166"/>
                  </a:lnTo>
                  <a:lnTo>
                    <a:pt x="332" y="166"/>
                  </a:lnTo>
                  <a:lnTo>
                    <a:pt x="328" y="166"/>
                  </a:lnTo>
                  <a:lnTo>
                    <a:pt x="324" y="166"/>
                  </a:lnTo>
                  <a:lnTo>
                    <a:pt x="321" y="166"/>
                  </a:lnTo>
                  <a:lnTo>
                    <a:pt x="317" y="166"/>
                  </a:lnTo>
                  <a:lnTo>
                    <a:pt x="313" y="166"/>
                  </a:lnTo>
                  <a:lnTo>
                    <a:pt x="310" y="166"/>
                  </a:lnTo>
                  <a:lnTo>
                    <a:pt x="306" y="166"/>
                  </a:lnTo>
                  <a:lnTo>
                    <a:pt x="302" y="166"/>
                  </a:lnTo>
                  <a:lnTo>
                    <a:pt x="299" y="166"/>
                  </a:lnTo>
                  <a:lnTo>
                    <a:pt x="295" y="166"/>
                  </a:lnTo>
                  <a:lnTo>
                    <a:pt x="292" y="166"/>
                  </a:lnTo>
                  <a:lnTo>
                    <a:pt x="289" y="166"/>
                  </a:lnTo>
                  <a:lnTo>
                    <a:pt x="285" y="166"/>
                  </a:lnTo>
                  <a:lnTo>
                    <a:pt x="281" y="166"/>
                  </a:lnTo>
                  <a:lnTo>
                    <a:pt x="278" y="166"/>
                  </a:lnTo>
                  <a:lnTo>
                    <a:pt x="274" y="166"/>
                  </a:lnTo>
                  <a:lnTo>
                    <a:pt x="270" y="166"/>
                  </a:lnTo>
                  <a:lnTo>
                    <a:pt x="267" y="166"/>
                  </a:lnTo>
                  <a:lnTo>
                    <a:pt x="263" y="166"/>
                  </a:lnTo>
                  <a:lnTo>
                    <a:pt x="260" y="166"/>
                  </a:lnTo>
                  <a:lnTo>
                    <a:pt x="256" y="166"/>
                  </a:lnTo>
                  <a:lnTo>
                    <a:pt x="252" y="166"/>
                  </a:lnTo>
                  <a:lnTo>
                    <a:pt x="249" y="166"/>
                  </a:lnTo>
                  <a:lnTo>
                    <a:pt x="245" y="166"/>
                  </a:lnTo>
                  <a:lnTo>
                    <a:pt x="241" y="166"/>
                  </a:lnTo>
                  <a:lnTo>
                    <a:pt x="238" y="166"/>
                  </a:lnTo>
                  <a:lnTo>
                    <a:pt x="234" y="166"/>
                  </a:lnTo>
                  <a:lnTo>
                    <a:pt x="230" y="166"/>
                  </a:lnTo>
                  <a:lnTo>
                    <a:pt x="227" y="166"/>
                  </a:lnTo>
                  <a:lnTo>
                    <a:pt x="223" y="166"/>
                  </a:lnTo>
                  <a:lnTo>
                    <a:pt x="219" y="166"/>
                  </a:lnTo>
                  <a:lnTo>
                    <a:pt x="217" y="166"/>
                  </a:lnTo>
                  <a:lnTo>
                    <a:pt x="213" y="166"/>
                  </a:lnTo>
                  <a:lnTo>
                    <a:pt x="209" y="166"/>
                  </a:lnTo>
                  <a:lnTo>
                    <a:pt x="206" y="166"/>
                  </a:lnTo>
                  <a:lnTo>
                    <a:pt x="202" y="166"/>
                  </a:lnTo>
                  <a:lnTo>
                    <a:pt x="198" y="166"/>
                  </a:lnTo>
                  <a:lnTo>
                    <a:pt x="195" y="166"/>
                  </a:lnTo>
                  <a:lnTo>
                    <a:pt x="191" y="166"/>
                  </a:lnTo>
                  <a:lnTo>
                    <a:pt x="187" y="166"/>
                  </a:lnTo>
                  <a:lnTo>
                    <a:pt x="184" y="166"/>
                  </a:lnTo>
                  <a:lnTo>
                    <a:pt x="180" y="166"/>
                  </a:lnTo>
                  <a:lnTo>
                    <a:pt x="176" y="166"/>
                  </a:lnTo>
                  <a:lnTo>
                    <a:pt x="173" y="166"/>
                  </a:lnTo>
                  <a:lnTo>
                    <a:pt x="169" y="166"/>
                  </a:lnTo>
                  <a:lnTo>
                    <a:pt x="165" y="166"/>
                  </a:lnTo>
                  <a:lnTo>
                    <a:pt x="162" y="166"/>
                  </a:lnTo>
                  <a:lnTo>
                    <a:pt x="158" y="166"/>
                  </a:lnTo>
                  <a:lnTo>
                    <a:pt x="155" y="166"/>
                  </a:lnTo>
                  <a:lnTo>
                    <a:pt x="152" y="166"/>
                  </a:lnTo>
                  <a:lnTo>
                    <a:pt x="148" y="166"/>
                  </a:lnTo>
                  <a:lnTo>
                    <a:pt x="144" y="166"/>
                  </a:lnTo>
                  <a:lnTo>
                    <a:pt x="141" y="166"/>
                  </a:lnTo>
                  <a:lnTo>
                    <a:pt x="137" y="166"/>
                  </a:lnTo>
                  <a:lnTo>
                    <a:pt x="133" y="166"/>
                  </a:lnTo>
                  <a:lnTo>
                    <a:pt x="130" y="166"/>
                  </a:lnTo>
                  <a:lnTo>
                    <a:pt x="126" y="166"/>
                  </a:lnTo>
                  <a:lnTo>
                    <a:pt x="122" y="166"/>
                  </a:lnTo>
                  <a:lnTo>
                    <a:pt x="119" y="166"/>
                  </a:lnTo>
                  <a:lnTo>
                    <a:pt x="115" y="166"/>
                  </a:lnTo>
                  <a:lnTo>
                    <a:pt x="111" y="166"/>
                  </a:lnTo>
                  <a:lnTo>
                    <a:pt x="108" y="166"/>
                  </a:lnTo>
                  <a:lnTo>
                    <a:pt x="104" y="166"/>
                  </a:lnTo>
                  <a:lnTo>
                    <a:pt x="101" y="166"/>
                  </a:lnTo>
                  <a:lnTo>
                    <a:pt x="98" y="166"/>
                  </a:lnTo>
                  <a:lnTo>
                    <a:pt x="94" y="166"/>
                  </a:lnTo>
                  <a:lnTo>
                    <a:pt x="90" y="166"/>
                  </a:lnTo>
                  <a:lnTo>
                    <a:pt x="87" y="166"/>
                  </a:lnTo>
                  <a:lnTo>
                    <a:pt x="83" y="166"/>
                  </a:lnTo>
                  <a:lnTo>
                    <a:pt x="80" y="166"/>
                  </a:lnTo>
                  <a:lnTo>
                    <a:pt x="76" y="166"/>
                  </a:lnTo>
                  <a:lnTo>
                    <a:pt x="72" y="166"/>
                  </a:lnTo>
                  <a:lnTo>
                    <a:pt x="69" y="166"/>
                  </a:lnTo>
                  <a:lnTo>
                    <a:pt x="65" y="166"/>
                  </a:lnTo>
                  <a:lnTo>
                    <a:pt x="61" y="166"/>
                  </a:lnTo>
                  <a:lnTo>
                    <a:pt x="58" y="166"/>
                  </a:lnTo>
                  <a:lnTo>
                    <a:pt x="54" y="166"/>
                  </a:lnTo>
                  <a:lnTo>
                    <a:pt x="50" y="166"/>
                  </a:lnTo>
                  <a:lnTo>
                    <a:pt x="47" y="166"/>
                  </a:lnTo>
                  <a:lnTo>
                    <a:pt x="43" y="166"/>
                  </a:lnTo>
                  <a:lnTo>
                    <a:pt x="39" y="166"/>
                  </a:lnTo>
                  <a:lnTo>
                    <a:pt x="36" y="166"/>
                  </a:lnTo>
                  <a:lnTo>
                    <a:pt x="32" y="166"/>
                  </a:lnTo>
                  <a:lnTo>
                    <a:pt x="29" y="166"/>
                  </a:lnTo>
                  <a:lnTo>
                    <a:pt x="26" y="166"/>
                  </a:lnTo>
                  <a:lnTo>
                    <a:pt x="22" y="166"/>
                  </a:lnTo>
                  <a:lnTo>
                    <a:pt x="18" y="166"/>
                  </a:lnTo>
                  <a:lnTo>
                    <a:pt x="15" y="166"/>
                  </a:lnTo>
                  <a:lnTo>
                    <a:pt x="11" y="166"/>
                  </a:lnTo>
                  <a:lnTo>
                    <a:pt x="7" y="166"/>
                  </a:lnTo>
                  <a:lnTo>
                    <a:pt x="4" y="166"/>
                  </a:lnTo>
                  <a:lnTo>
                    <a:pt x="0" y="166"/>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18" name="Rectangle 20"/>
            <p:cNvSpPr>
              <a:spLocks noChangeArrowheads="1"/>
            </p:cNvSpPr>
            <p:nvPr/>
          </p:nvSpPr>
          <p:spPr bwMode="auto">
            <a:xfrm flipH="1">
              <a:off x="4824" y="1630"/>
              <a:ext cx="574"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sp>
          <p:nvSpPr>
            <p:cNvPr id="19" name="Rectangle 21"/>
            <p:cNvSpPr>
              <a:spLocks noChangeArrowheads="1"/>
            </p:cNvSpPr>
            <p:nvPr/>
          </p:nvSpPr>
          <p:spPr bwMode="auto">
            <a:xfrm flipH="1">
              <a:off x="3438" y="2617"/>
              <a:ext cx="1124"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Non Rejection Region</a:t>
              </a:r>
            </a:p>
          </p:txBody>
        </p:sp>
        <p:sp>
          <p:nvSpPr>
            <p:cNvPr id="20" name="Rectangle 22"/>
            <p:cNvSpPr>
              <a:spLocks noChangeArrowheads="1"/>
            </p:cNvSpPr>
            <p:nvPr/>
          </p:nvSpPr>
          <p:spPr bwMode="auto">
            <a:xfrm flipH="1">
              <a:off x="3676" y="3208"/>
              <a:ext cx="774" cy="192"/>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Critical Values</a:t>
              </a:r>
            </a:p>
          </p:txBody>
        </p:sp>
        <p:sp>
          <p:nvSpPr>
            <p:cNvPr id="21" name="Rectangle 23"/>
            <p:cNvSpPr>
              <a:spLocks noChangeArrowheads="1"/>
            </p:cNvSpPr>
            <p:nvPr/>
          </p:nvSpPr>
          <p:spPr bwMode="auto">
            <a:xfrm>
              <a:off x="2905" y="1404"/>
              <a:ext cx="574" cy="328"/>
            </a:xfrm>
            <a:prstGeom prst="rect">
              <a:avLst/>
            </a:prstGeom>
            <a:noFill/>
            <a:ln w="12700">
              <a:noFill/>
              <a:miter lim="800000"/>
              <a:headEnd/>
              <a:tailEnd/>
            </a:ln>
          </p:spPr>
          <p:txBody>
            <a:bodyPr wrap="none" lIns="90488" tIns="44450" rIns="90488" bIns="44450">
              <a:spAutoFit/>
            </a:bodyPr>
            <a:lstStyle/>
            <a:p>
              <a:pPr eaLnBrk="0" hangingPunct="0">
                <a:defRPr/>
              </a:pPr>
              <a:r>
                <a:rPr lang="en-US" sz="1400" b="1" i="0" dirty="0">
                  <a:solidFill>
                    <a:schemeClr val="bg1"/>
                  </a:solidFill>
                  <a:latin typeface="+mj-lt"/>
                  <a:cs typeface="+mn-cs"/>
                </a:rPr>
                <a:t>Rejection</a:t>
              </a:r>
            </a:p>
            <a:p>
              <a:pPr eaLnBrk="0" hangingPunct="0">
                <a:defRPr/>
              </a:pPr>
              <a:r>
                <a:rPr lang="en-US" sz="1400" b="1" i="0" dirty="0">
                  <a:solidFill>
                    <a:schemeClr val="bg1"/>
                  </a:solidFill>
                  <a:latin typeface="+mj-lt"/>
                  <a:cs typeface="+mn-cs"/>
                </a:rPr>
                <a:t> Region</a:t>
              </a:r>
            </a:p>
          </p:txBody>
        </p:sp>
        <p:sp>
          <p:nvSpPr>
            <p:cNvPr id="22" name="Freeform 24"/>
            <p:cNvSpPr>
              <a:spLocks/>
            </p:cNvSpPr>
            <p:nvPr/>
          </p:nvSpPr>
          <p:spPr bwMode="auto">
            <a:xfrm>
              <a:off x="2896" y="2723"/>
              <a:ext cx="710" cy="173"/>
            </a:xfrm>
            <a:custGeom>
              <a:avLst/>
              <a:gdLst>
                <a:gd name="T0" fmla="*/ 687 w 710"/>
                <a:gd name="T1" fmla="*/ 172 h 173"/>
                <a:gd name="T2" fmla="*/ 663 w 710"/>
                <a:gd name="T3" fmla="*/ 172 h 173"/>
                <a:gd name="T4" fmla="*/ 638 w 710"/>
                <a:gd name="T5" fmla="*/ 172 h 173"/>
                <a:gd name="T6" fmla="*/ 613 w 710"/>
                <a:gd name="T7" fmla="*/ 172 h 173"/>
                <a:gd name="T8" fmla="*/ 589 w 710"/>
                <a:gd name="T9" fmla="*/ 172 h 173"/>
                <a:gd name="T10" fmla="*/ 563 w 710"/>
                <a:gd name="T11" fmla="*/ 172 h 173"/>
                <a:gd name="T12" fmla="*/ 539 w 710"/>
                <a:gd name="T13" fmla="*/ 172 h 173"/>
                <a:gd name="T14" fmla="*/ 514 w 710"/>
                <a:gd name="T15" fmla="*/ 172 h 173"/>
                <a:gd name="T16" fmla="*/ 490 w 710"/>
                <a:gd name="T17" fmla="*/ 172 h 173"/>
                <a:gd name="T18" fmla="*/ 465 w 710"/>
                <a:gd name="T19" fmla="*/ 172 h 173"/>
                <a:gd name="T20" fmla="*/ 439 w 710"/>
                <a:gd name="T21" fmla="*/ 172 h 173"/>
                <a:gd name="T22" fmla="*/ 415 w 710"/>
                <a:gd name="T23" fmla="*/ 172 h 173"/>
                <a:gd name="T24" fmla="*/ 390 w 710"/>
                <a:gd name="T25" fmla="*/ 172 h 173"/>
                <a:gd name="T26" fmla="*/ 365 w 710"/>
                <a:gd name="T27" fmla="*/ 172 h 173"/>
                <a:gd name="T28" fmla="*/ 341 w 710"/>
                <a:gd name="T29" fmla="*/ 0 h 173"/>
                <a:gd name="T30" fmla="*/ 315 w 710"/>
                <a:gd name="T31" fmla="*/ 24 h 173"/>
                <a:gd name="T32" fmla="*/ 291 w 710"/>
                <a:gd name="T33" fmla="*/ 44 h 173"/>
                <a:gd name="T34" fmla="*/ 266 w 710"/>
                <a:gd name="T35" fmla="*/ 63 h 173"/>
                <a:gd name="T36" fmla="*/ 241 w 710"/>
                <a:gd name="T37" fmla="*/ 79 h 173"/>
                <a:gd name="T38" fmla="*/ 217 w 710"/>
                <a:gd name="T39" fmla="*/ 93 h 173"/>
                <a:gd name="T40" fmla="*/ 191 w 710"/>
                <a:gd name="T41" fmla="*/ 106 h 173"/>
                <a:gd name="T42" fmla="*/ 167 w 710"/>
                <a:gd name="T43" fmla="*/ 116 h 173"/>
                <a:gd name="T44" fmla="*/ 142 w 710"/>
                <a:gd name="T45" fmla="*/ 125 h 173"/>
                <a:gd name="T46" fmla="*/ 117 w 710"/>
                <a:gd name="T47" fmla="*/ 133 h 173"/>
                <a:gd name="T48" fmla="*/ 93 w 710"/>
                <a:gd name="T49" fmla="*/ 140 h 173"/>
                <a:gd name="T50" fmla="*/ 67 w 710"/>
                <a:gd name="T51" fmla="*/ 146 h 173"/>
                <a:gd name="T52" fmla="*/ 43 w 710"/>
                <a:gd name="T53" fmla="*/ 151 h 173"/>
                <a:gd name="T54" fmla="*/ 18 w 710"/>
                <a:gd name="T55" fmla="*/ 155 h 173"/>
                <a:gd name="T56" fmla="*/ 4 w 710"/>
                <a:gd name="T57" fmla="*/ 172 h 173"/>
                <a:gd name="T58" fmla="*/ 29 w 710"/>
                <a:gd name="T59" fmla="*/ 172 h 173"/>
                <a:gd name="T60" fmla="*/ 54 w 710"/>
                <a:gd name="T61" fmla="*/ 172 h 173"/>
                <a:gd name="T62" fmla="*/ 78 w 710"/>
                <a:gd name="T63" fmla="*/ 172 h 173"/>
                <a:gd name="T64" fmla="*/ 103 w 710"/>
                <a:gd name="T65" fmla="*/ 172 h 173"/>
                <a:gd name="T66" fmla="*/ 128 w 710"/>
                <a:gd name="T67" fmla="*/ 172 h 173"/>
                <a:gd name="T68" fmla="*/ 153 w 710"/>
                <a:gd name="T69" fmla="*/ 172 h 173"/>
                <a:gd name="T70" fmla="*/ 177 w 710"/>
                <a:gd name="T71" fmla="*/ 172 h 173"/>
                <a:gd name="T72" fmla="*/ 202 w 710"/>
                <a:gd name="T73" fmla="*/ 172 h 173"/>
                <a:gd name="T74" fmla="*/ 227 w 710"/>
                <a:gd name="T75" fmla="*/ 172 h 173"/>
                <a:gd name="T76" fmla="*/ 252 w 710"/>
                <a:gd name="T77" fmla="*/ 172 h 173"/>
                <a:gd name="T78" fmla="*/ 277 w 710"/>
                <a:gd name="T79" fmla="*/ 172 h 173"/>
                <a:gd name="T80" fmla="*/ 302 w 710"/>
                <a:gd name="T81" fmla="*/ 172 h 173"/>
                <a:gd name="T82" fmla="*/ 326 w 710"/>
                <a:gd name="T83" fmla="*/ 172 h 173"/>
                <a:gd name="T84" fmla="*/ 351 w 710"/>
                <a:gd name="T85" fmla="*/ 172 h 173"/>
                <a:gd name="T86" fmla="*/ 376 w 710"/>
                <a:gd name="T87" fmla="*/ 172 h 173"/>
                <a:gd name="T88" fmla="*/ 401 w 710"/>
                <a:gd name="T89" fmla="*/ 172 h 173"/>
                <a:gd name="T90" fmla="*/ 425 w 710"/>
                <a:gd name="T91" fmla="*/ 172 h 173"/>
                <a:gd name="T92" fmla="*/ 450 w 710"/>
                <a:gd name="T93" fmla="*/ 172 h 173"/>
                <a:gd name="T94" fmla="*/ 475 w 710"/>
                <a:gd name="T95" fmla="*/ 172 h 173"/>
                <a:gd name="T96" fmla="*/ 500 w 710"/>
                <a:gd name="T97" fmla="*/ 172 h 173"/>
                <a:gd name="T98" fmla="*/ 525 w 710"/>
                <a:gd name="T99" fmla="*/ 172 h 173"/>
                <a:gd name="T100" fmla="*/ 550 w 710"/>
                <a:gd name="T101" fmla="*/ 172 h 173"/>
                <a:gd name="T102" fmla="*/ 574 w 710"/>
                <a:gd name="T103" fmla="*/ 172 h 173"/>
                <a:gd name="T104" fmla="*/ 599 w 710"/>
                <a:gd name="T105" fmla="*/ 172 h 173"/>
                <a:gd name="T106" fmla="*/ 624 w 710"/>
                <a:gd name="T107" fmla="*/ 172 h 173"/>
                <a:gd name="T108" fmla="*/ 649 w 710"/>
                <a:gd name="T109" fmla="*/ 172 h 173"/>
                <a:gd name="T110" fmla="*/ 674 w 710"/>
                <a:gd name="T111" fmla="*/ 172 h 173"/>
                <a:gd name="T112" fmla="*/ 698 w 710"/>
                <a:gd name="T113" fmla="*/ 172 h 1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0"/>
                <a:gd name="T172" fmla="*/ 0 h 173"/>
                <a:gd name="T173" fmla="*/ 710 w 710"/>
                <a:gd name="T174" fmla="*/ 173 h 1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0" h="173">
                  <a:moveTo>
                    <a:pt x="709" y="172"/>
                  </a:moveTo>
                  <a:lnTo>
                    <a:pt x="705" y="172"/>
                  </a:lnTo>
                  <a:lnTo>
                    <a:pt x="702" y="172"/>
                  </a:lnTo>
                  <a:lnTo>
                    <a:pt x="698" y="172"/>
                  </a:lnTo>
                  <a:lnTo>
                    <a:pt x="695" y="172"/>
                  </a:lnTo>
                  <a:lnTo>
                    <a:pt x="691" y="172"/>
                  </a:lnTo>
                  <a:lnTo>
                    <a:pt x="687" y="172"/>
                  </a:lnTo>
                  <a:lnTo>
                    <a:pt x="684" y="172"/>
                  </a:lnTo>
                  <a:lnTo>
                    <a:pt x="680" y="172"/>
                  </a:lnTo>
                  <a:lnTo>
                    <a:pt x="678" y="172"/>
                  </a:lnTo>
                  <a:lnTo>
                    <a:pt x="674" y="172"/>
                  </a:lnTo>
                  <a:lnTo>
                    <a:pt x="670" y="172"/>
                  </a:lnTo>
                  <a:lnTo>
                    <a:pt x="667" y="172"/>
                  </a:lnTo>
                  <a:lnTo>
                    <a:pt x="663" y="172"/>
                  </a:lnTo>
                  <a:lnTo>
                    <a:pt x="660" y="172"/>
                  </a:lnTo>
                  <a:lnTo>
                    <a:pt x="656" y="172"/>
                  </a:lnTo>
                  <a:lnTo>
                    <a:pt x="652" y="172"/>
                  </a:lnTo>
                  <a:lnTo>
                    <a:pt x="649" y="172"/>
                  </a:lnTo>
                  <a:lnTo>
                    <a:pt x="645" y="172"/>
                  </a:lnTo>
                  <a:lnTo>
                    <a:pt x="642" y="172"/>
                  </a:lnTo>
                  <a:lnTo>
                    <a:pt x="638" y="172"/>
                  </a:lnTo>
                  <a:lnTo>
                    <a:pt x="634" y="172"/>
                  </a:lnTo>
                  <a:lnTo>
                    <a:pt x="631" y="172"/>
                  </a:lnTo>
                  <a:lnTo>
                    <a:pt x="627" y="172"/>
                  </a:lnTo>
                  <a:lnTo>
                    <a:pt x="624" y="172"/>
                  </a:lnTo>
                  <a:lnTo>
                    <a:pt x="620" y="172"/>
                  </a:lnTo>
                  <a:lnTo>
                    <a:pt x="616" y="172"/>
                  </a:lnTo>
                  <a:lnTo>
                    <a:pt x="613" y="172"/>
                  </a:lnTo>
                  <a:lnTo>
                    <a:pt x="610" y="172"/>
                  </a:lnTo>
                  <a:lnTo>
                    <a:pt x="607" y="172"/>
                  </a:lnTo>
                  <a:lnTo>
                    <a:pt x="603" y="172"/>
                  </a:lnTo>
                  <a:lnTo>
                    <a:pt x="599" y="172"/>
                  </a:lnTo>
                  <a:lnTo>
                    <a:pt x="596" y="172"/>
                  </a:lnTo>
                  <a:lnTo>
                    <a:pt x="592" y="172"/>
                  </a:lnTo>
                  <a:lnTo>
                    <a:pt x="589" y="172"/>
                  </a:lnTo>
                  <a:lnTo>
                    <a:pt x="585" y="172"/>
                  </a:lnTo>
                  <a:lnTo>
                    <a:pt x="581" y="172"/>
                  </a:lnTo>
                  <a:lnTo>
                    <a:pt x="578" y="172"/>
                  </a:lnTo>
                  <a:lnTo>
                    <a:pt x="574" y="172"/>
                  </a:lnTo>
                  <a:lnTo>
                    <a:pt x="571" y="172"/>
                  </a:lnTo>
                  <a:lnTo>
                    <a:pt x="567" y="172"/>
                  </a:lnTo>
                  <a:lnTo>
                    <a:pt x="563" y="172"/>
                  </a:lnTo>
                  <a:lnTo>
                    <a:pt x="560" y="172"/>
                  </a:lnTo>
                  <a:lnTo>
                    <a:pt x="556" y="172"/>
                  </a:lnTo>
                  <a:lnTo>
                    <a:pt x="554" y="172"/>
                  </a:lnTo>
                  <a:lnTo>
                    <a:pt x="550" y="172"/>
                  </a:lnTo>
                  <a:lnTo>
                    <a:pt x="546" y="172"/>
                  </a:lnTo>
                  <a:lnTo>
                    <a:pt x="543" y="172"/>
                  </a:lnTo>
                  <a:lnTo>
                    <a:pt x="539" y="172"/>
                  </a:lnTo>
                  <a:lnTo>
                    <a:pt x="536" y="172"/>
                  </a:lnTo>
                  <a:lnTo>
                    <a:pt x="532" y="172"/>
                  </a:lnTo>
                  <a:lnTo>
                    <a:pt x="528" y="172"/>
                  </a:lnTo>
                  <a:lnTo>
                    <a:pt x="525" y="172"/>
                  </a:lnTo>
                  <a:lnTo>
                    <a:pt x="521" y="172"/>
                  </a:lnTo>
                  <a:lnTo>
                    <a:pt x="518" y="172"/>
                  </a:lnTo>
                  <a:lnTo>
                    <a:pt x="514" y="172"/>
                  </a:lnTo>
                  <a:lnTo>
                    <a:pt x="510" y="172"/>
                  </a:lnTo>
                  <a:lnTo>
                    <a:pt x="507" y="172"/>
                  </a:lnTo>
                  <a:lnTo>
                    <a:pt x="503" y="172"/>
                  </a:lnTo>
                  <a:lnTo>
                    <a:pt x="500" y="172"/>
                  </a:lnTo>
                  <a:lnTo>
                    <a:pt x="496" y="172"/>
                  </a:lnTo>
                  <a:lnTo>
                    <a:pt x="493" y="172"/>
                  </a:lnTo>
                  <a:lnTo>
                    <a:pt x="490" y="172"/>
                  </a:lnTo>
                  <a:lnTo>
                    <a:pt x="486" y="172"/>
                  </a:lnTo>
                  <a:lnTo>
                    <a:pt x="483" y="172"/>
                  </a:lnTo>
                  <a:lnTo>
                    <a:pt x="479" y="172"/>
                  </a:lnTo>
                  <a:lnTo>
                    <a:pt x="475" y="172"/>
                  </a:lnTo>
                  <a:lnTo>
                    <a:pt x="472" y="172"/>
                  </a:lnTo>
                  <a:lnTo>
                    <a:pt x="468" y="172"/>
                  </a:lnTo>
                  <a:lnTo>
                    <a:pt x="465" y="172"/>
                  </a:lnTo>
                  <a:lnTo>
                    <a:pt x="461" y="172"/>
                  </a:lnTo>
                  <a:lnTo>
                    <a:pt x="457" y="172"/>
                  </a:lnTo>
                  <a:lnTo>
                    <a:pt x="454" y="172"/>
                  </a:lnTo>
                  <a:lnTo>
                    <a:pt x="450" y="172"/>
                  </a:lnTo>
                  <a:lnTo>
                    <a:pt x="447" y="172"/>
                  </a:lnTo>
                  <a:lnTo>
                    <a:pt x="443" y="172"/>
                  </a:lnTo>
                  <a:lnTo>
                    <a:pt x="439" y="172"/>
                  </a:lnTo>
                  <a:lnTo>
                    <a:pt x="436" y="172"/>
                  </a:lnTo>
                  <a:lnTo>
                    <a:pt x="432" y="172"/>
                  </a:lnTo>
                  <a:lnTo>
                    <a:pt x="429" y="172"/>
                  </a:lnTo>
                  <a:lnTo>
                    <a:pt x="425" y="172"/>
                  </a:lnTo>
                  <a:lnTo>
                    <a:pt x="421" y="172"/>
                  </a:lnTo>
                  <a:lnTo>
                    <a:pt x="419" y="172"/>
                  </a:lnTo>
                  <a:lnTo>
                    <a:pt x="415" y="172"/>
                  </a:lnTo>
                  <a:lnTo>
                    <a:pt x="412" y="172"/>
                  </a:lnTo>
                  <a:lnTo>
                    <a:pt x="408" y="172"/>
                  </a:lnTo>
                  <a:lnTo>
                    <a:pt x="404" y="172"/>
                  </a:lnTo>
                  <a:lnTo>
                    <a:pt x="401" y="172"/>
                  </a:lnTo>
                  <a:lnTo>
                    <a:pt x="397" y="172"/>
                  </a:lnTo>
                  <a:lnTo>
                    <a:pt x="394" y="172"/>
                  </a:lnTo>
                  <a:lnTo>
                    <a:pt x="390" y="172"/>
                  </a:lnTo>
                  <a:lnTo>
                    <a:pt x="386" y="172"/>
                  </a:lnTo>
                  <a:lnTo>
                    <a:pt x="383" y="172"/>
                  </a:lnTo>
                  <a:lnTo>
                    <a:pt x="379" y="172"/>
                  </a:lnTo>
                  <a:lnTo>
                    <a:pt x="376" y="172"/>
                  </a:lnTo>
                  <a:lnTo>
                    <a:pt x="372" y="172"/>
                  </a:lnTo>
                  <a:lnTo>
                    <a:pt x="368" y="172"/>
                  </a:lnTo>
                  <a:lnTo>
                    <a:pt x="365" y="172"/>
                  </a:lnTo>
                  <a:lnTo>
                    <a:pt x="362" y="172"/>
                  </a:lnTo>
                  <a:lnTo>
                    <a:pt x="359" y="172"/>
                  </a:lnTo>
                  <a:lnTo>
                    <a:pt x="355" y="172"/>
                  </a:lnTo>
                  <a:lnTo>
                    <a:pt x="351" y="172"/>
                  </a:lnTo>
                  <a:lnTo>
                    <a:pt x="348" y="172"/>
                  </a:lnTo>
                  <a:lnTo>
                    <a:pt x="344" y="172"/>
                  </a:lnTo>
                  <a:lnTo>
                    <a:pt x="341" y="0"/>
                  </a:lnTo>
                  <a:lnTo>
                    <a:pt x="337" y="4"/>
                  </a:lnTo>
                  <a:lnTo>
                    <a:pt x="333" y="7"/>
                  </a:lnTo>
                  <a:lnTo>
                    <a:pt x="330" y="11"/>
                  </a:lnTo>
                  <a:lnTo>
                    <a:pt x="326" y="14"/>
                  </a:lnTo>
                  <a:lnTo>
                    <a:pt x="323" y="17"/>
                  </a:lnTo>
                  <a:lnTo>
                    <a:pt x="319" y="20"/>
                  </a:lnTo>
                  <a:lnTo>
                    <a:pt x="315" y="24"/>
                  </a:lnTo>
                  <a:lnTo>
                    <a:pt x="312" y="26"/>
                  </a:lnTo>
                  <a:lnTo>
                    <a:pt x="308" y="30"/>
                  </a:lnTo>
                  <a:lnTo>
                    <a:pt x="306" y="32"/>
                  </a:lnTo>
                  <a:lnTo>
                    <a:pt x="302" y="36"/>
                  </a:lnTo>
                  <a:lnTo>
                    <a:pt x="298" y="38"/>
                  </a:lnTo>
                  <a:lnTo>
                    <a:pt x="295" y="41"/>
                  </a:lnTo>
                  <a:lnTo>
                    <a:pt x="291" y="44"/>
                  </a:lnTo>
                  <a:lnTo>
                    <a:pt x="288" y="47"/>
                  </a:lnTo>
                  <a:lnTo>
                    <a:pt x="284" y="50"/>
                  </a:lnTo>
                  <a:lnTo>
                    <a:pt x="280" y="53"/>
                  </a:lnTo>
                  <a:lnTo>
                    <a:pt x="277" y="55"/>
                  </a:lnTo>
                  <a:lnTo>
                    <a:pt x="273" y="57"/>
                  </a:lnTo>
                  <a:lnTo>
                    <a:pt x="270" y="60"/>
                  </a:lnTo>
                  <a:lnTo>
                    <a:pt x="266" y="63"/>
                  </a:lnTo>
                  <a:lnTo>
                    <a:pt x="262" y="65"/>
                  </a:lnTo>
                  <a:lnTo>
                    <a:pt x="259" y="67"/>
                  </a:lnTo>
                  <a:lnTo>
                    <a:pt x="255" y="70"/>
                  </a:lnTo>
                  <a:lnTo>
                    <a:pt x="252" y="72"/>
                  </a:lnTo>
                  <a:lnTo>
                    <a:pt x="248" y="74"/>
                  </a:lnTo>
                  <a:lnTo>
                    <a:pt x="244" y="76"/>
                  </a:lnTo>
                  <a:lnTo>
                    <a:pt x="241" y="79"/>
                  </a:lnTo>
                  <a:lnTo>
                    <a:pt x="238" y="81"/>
                  </a:lnTo>
                  <a:lnTo>
                    <a:pt x="235" y="84"/>
                  </a:lnTo>
                  <a:lnTo>
                    <a:pt x="231" y="85"/>
                  </a:lnTo>
                  <a:lnTo>
                    <a:pt x="227" y="87"/>
                  </a:lnTo>
                  <a:lnTo>
                    <a:pt x="224" y="90"/>
                  </a:lnTo>
                  <a:lnTo>
                    <a:pt x="220" y="91"/>
                  </a:lnTo>
                  <a:lnTo>
                    <a:pt x="217" y="93"/>
                  </a:lnTo>
                  <a:lnTo>
                    <a:pt x="213" y="96"/>
                  </a:lnTo>
                  <a:lnTo>
                    <a:pt x="209" y="97"/>
                  </a:lnTo>
                  <a:lnTo>
                    <a:pt x="206" y="99"/>
                  </a:lnTo>
                  <a:lnTo>
                    <a:pt x="202" y="100"/>
                  </a:lnTo>
                  <a:lnTo>
                    <a:pt x="199" y="103"/>
                  </a:lnTo>
                  <a:lnTo>
                    <a:pt x="195" y="104"/>
                  </a:lnTo>
                  <a:lnTo>
                    <a:pt x="191" y="106"/>
                  </a:lnTo>
                  <a:lnTo>
                    <a:pt x="188" y="108"/>
                  </a:lnTo>
                  <a:lnTo>
                    <a:pt x="184" y="109"/>
                  </a:lnTo>
                  <a:lnTo>
                    <a:pt x="181" y="111"/>
                  </a:lnTo>
                  <a:lnTo>
                    <a:pt x="177" y="111"/>
                  </a:lnTo>
                  <a:lnTo>
                    <a:pt x="173" y="113"/>
                  </a:lnTo>
                  <a:lnTo>
                    <a:pt x="171" y="115"/>
                  </a:lnTo>
                  <a:lnTo>
                    <a:pt x="167" y="116"/>
                  </a:lnTo>
                  <a:lnTo>
                    <a:pt x="164" y="117"/>
                  </a:lnTo>
                  <a:lnTo>
                    <a:pt x="160" y="119"/>
                  </a:lnTo>
                  <a:lnTo>
                    <a:pt x="156" y="121"/>
                  </a:lnTo>
                  <a:lnTo>
                    <a:pt x="153" y="122"/>
                  </a:lnTo>
                  <a:lnTo>
                    <a:pt x="149" y="123"/>
                  </a:lnTo>
                  <a:lnTo>
                    <a:pt x="146" y="124"/>
                  </a:lnTo>
                  <a:lnTo>
                    <a:pt x="142" y="125"/>
                  </a:lnTo>
                  <a:lnTo>
                    <a:pt x="138" y="127"/>
                  </a:lnTo>
                  <a:lnTo>
                    <a:pt x="135" y="128"/>
                  </a:lnTo>
                  <a:lnTo>
                    <a:pt x="131" y="129"/>
                  </a:lnTo>
                  <a:lnTo>
                    <a:pt x="128" y="130"/>
                  </a:lnTo>
                  <a:lnTo>
                    <a:pt x="124" y="131"/>
                  </a:lnTo>
                  <a:lnTo>
                    <a:pt x="120" y="133"/>
                  </a:lnTo>
                  <a:lnTo>
                    <a:pt x="117" y="133"/>
                  </a:lnTo>
                  <a:lnTo>
                    <a:pt x="114" y="134"/>
                  </a:lnTo>
                  <a:lnTo>
                    <a:pt x="111" y="135"/>
                  </a:lnTo>
                  <a:lnTo>
                    <a:pt x="107" y="136"/>
                  </a:lnTo>
                  <a:lnTo>
                    <a:pt x="103" y="137"/>
                  </a:lnTo>
                  <a:lnTo>
                    <a:pt x="100" y="139"/>
                  </a:lnTo>
                  <a:lnTo>
                    <a:pt x="96" y="140"/>
                  </a:lnTo>
                  <a:lnTo>
                    <a:pt x="93" y="140"/>
                  </a:lnTo>
                  <a:lnTo>
                    <a:pt x="89" y="141"/>
                  </a:lnTo>
                  <a:lnTo>
                    <a:pt x="85" y="142"/>
                  </a:lnTo>
                  <a:lnTo>
                    <a:pt x="82" y="142"/>
                  </a:lnTo>
                  <a:lnTo>
                    <a:pt x="78" y="143"/>
                  </a:lnTo>
                  <a:lnTo>
                    <a:pt x="75" y="145"/>
                  </a:lnTo>
                  <a:lnTo>
                    <a:pt x="71" y="145"/>
                  </a:lnTo>
                  <a:lnTo>
                    <a:pt x="67" y="146"/>
                  </a:lnTo>
                  <a:lnTo>
                    <a:pt x="64" y="147"/>
                  </a:lnTo>
                  <a:lnTo>
                    <a:pt x="60" y="147"/>
                  </a:lnTo>
                  <a:lnTo>
                    <a:pt x="57" y="148"/>
                  </a:lnTo>
                  <a:lnTo>
                    <a:pt x="54" y="148"/>
                  </a:lnTo>
                  <a:lnTo>
                    <a:pt x="50" y="149"/>
                  </a:lnTo>
                  <a:lnTo>
                    <a:pt x="47" y="151"/>
                  </a:lnTo>
                  <a:lnTo>
                    <a:pt x="43" y="151"/>
                  </a:lnTo>
                  <a:lnTo>
                    <a:pt x="40" y="152"/>
                  </a:lnTo>
                  <a:lnTo>
                    <a:pt x="36" y="152"/>
                  </a:lnTo>
                  <a:lnTo>
                    <a:pt x="32" y="153"/>
                  </a:lnTo>
                  <a:lnTo>
                    <a:pt x="29" y="153"/>
                  </a:lnTo>
                  <a:lnTo>
                    <a:pt x="25" y="154"/>
                  </a:lnTo>
                  <a:lnTo>
                    <a:pt x="22" y="154"/>
                  </a:lnTo>
                  <a:lnTo>
                    <a:pt x="18" y="155"/>
                  </a:lnTo>
                  <a:lnTo>
                    <a:pt x="14" y="155"/>
                  </a:lnTo>
                  <a:lnTo>
                    <a:pt x="11" y="155"/>
                  </a:lnTo>
                  <a:lnTo>
                    <a:pt x="7" y="156"/>
                  </a:lnTo>
                  <a:lnTo>
                    <a:pt x="4" y="156"/>
                  </a:lnTo>
                  <a:lnTo>
                    <a:pt x="0" y="158"/>
                  </a:lnTo>
                  <a:lnTo>
                    <a:pt x="0" y="172"/>
                  </a:lnTo>
                  <a:lnTo>
                    <a:pt x="4" y="172"/>
                  </a:lnTo>
                  <a:lnTo>
                    <a:pt x="7" y="172"/>
                  </a:lnTo>
                  <a:lnTo>
                    <a:pt x="11" y="172"/>
                  </a:lnTo>
                  <a:lnTo>
                    <a:pt x="14" y="172"/>
                  </a:lnTo>
                  <a:lnTo>
                    <a:pt x="18" y="172"/>
                  </a:lnTo>
                  <a:lnTo>
                    <a:pt x="22" y="172"/>
                  </a:lnTo>
                  <a:lnTo>
                    <a:pt x="25" y="172"/>
                  </a:lnTo>
                  <a:lnTo>
                    <a:pt x="29" y="172"/>
                  </a:lnTo>
                  <a:lnTo>
                    <a:pt x="32" y="172"/>
                  </a:lnTo>
                  <a:lnTo>
                    <a:pt x="36" y="172"/>
                  </a:lnTo>
                  <a:lnTo>
                    <a:pt x="40" y="172"/>
                  </a:lnTo>
                  <a:lnTo>
                    <a:pt x="43" y="172"/>
                  </a:lnTo>
                  <a:lnTo>
                    <a:pt x="47" y="172"/>
                  </a:lnTo>
                  <a:lnTo>
                    <a:pt x="50" y="172"/>
                  </a:lnTo>
                  <a:lnTo>
                    <a:pt x="54" y="172"/>
                  </a:lnTo>
                  <a:lnTo>
                    <a:pt x="57" y="172"/>
                  </a:lnTo>
                  <a:lnTo>
                    <a:pt x="60" y="172"/>
                  </a:lnTo>
                  <a:lnTo>
                    <a:pt x="64" y="172"/>
                  </a:lnTo>
                  <a:lnTo>
                    <a:pt x="67" y="172"/>
                  </a:lnTo>
                  <a:lnTo>
                    <a:pt x="71" y="172"/>
                  </a:lnTo>
                  <a:lnTo>
                    <a:pt x="75" y="172"/>
                  </a:lnTo>
                  <a:lnTo>
                    <a:pt x="78" y="172"/>
                  </a:lnTo>
                  <a:lnTo>
                    <a:pt x="82" y="172"/>
                  </a:lnTo>
                  <a:lnTo>
                    <a:pt x="85" y="172"/>
                  </a:lnTo>
                  <a:lnTo>
                    <a:pt x="89" y="172"/>
                  </a:lnTo>
                  <a:lnTo>
                    <a:pt x="93" y="172"/>
                  </a:lnTo>
                  <a:lnTo>
                    <a:pt x="96" y="172"/>
                  </a:lnTo>
                  <a:lnTo>
                    <a:pt x="100" y="172"/>
                  </a:lnTo>
                  <a:lnTo>
                    <a:pt x="103" y="172"/>
                  </a:lnTo>
                  <a:lnTo>
                    <a:pt x="107" y="172"/>
                  </a:lnTo>
                  <a:lnTo>
                    <a:pt x="111" y="172"/>
                  </a:lnTo>
                  <a:lnTo>
                    <a:pt x="114" y="172"/>
                  </a:lnTo>
                  <a:lnTo>
                    <a:pt x="117" y="172"/>
                  </a:lnTo>
                  <a:lnTo>
                    <a:pt x="120" y="172"/>
                  </a:lnTo>
                  <a:lnTo>
                    <a:pt x="124" y="172"/>
                  </a:lnTo>
                  <a:lnTo>
                    <a:pt x="128" y="172"/>
                  </a:lnTo>
                  <a:lnTo>
                    <a:pt x="131" y="172"/>
                  </a:lnTo>
                  <a:lnTo>
                    <a:pt x="135" y="172"/>
                  </a:lnTo>
                  <a:lnTo>
                    <a:pt x="138" y="172"/>
                  </a:lnTo>
                  <a:lnTo>
                    <a:pt x="142" y="172"/>
                  </a:lnTo>
                  <a:lnTo>
                    <a:pt x="146" y="172"/>
                  </a:lnTo>
                  <a:lnTo>
                    <a:pt x="149" y="172"/>
                  </a:lnTo>
                  <a:lnTo>
                    <a:pt x="153" y="172"/>
                  </a:lnTo>
                  <a:lnTo>
                    <a:pt x="156" y="172"/>
                  </a:lnTo>
                  <a:lnTo>
                    <a:pt x="160" y="172"/>
                  </a:lnTo>
                  <a:lnTo>
                    <a:pt x="164" y="172"/>
                  </a:lnTo>
                  <a:lnTo>
                    <a:pt x="167" y="172"/>
                  </a:lnTo>
                  <a:lnTo>
                    <a:pt x="171" y="172"/>
                  </a:lnTo>
                  <a:lnTo>
                    <a:pt x="173" y="172"/>
                  </a:lnTo>
                  <a:lnTo>
                    <a:pt x="177" y="172"/>
                  </a:lnTo>
                  <a:lnTo>
                    <a:pt x="181" y="172"/>
                  </a:lnTo>
                  <a:lnTo>
                    <a:pt x="184" y="172"/>
                  </a:lnTo>
                  <a:lnTo>
                    <a:pt x="188" y="172"/>
                  </a:lnTo>
                  <a:lnTo>
                    <a:pt x="191" y="172"/>
                  </a:lnTo>
                  <a:lnTo>
                    <a:pt x="195" y="172"/>
                  </a:lnTo>
                  <a:lnTo>
                    <a:pt x="199" y="172"/>
                  </a:lnTo>
                  <a:lnTo>
                    <a:pt x="202" y="172"/>
                  </a:lnTo>
                  <a:lnTo>
                    <a:pt x="206" y="172"/>
                  </a:lnTo>
                  <a:lnTo>
                    <a:pt x="209" y="172"/>
                  </a:lnTo>
                  <a:lnTo>
                    <a:pt x="213" y="172"/>
                  </a:lnTo>
                  <a:lnTo>
                    <a:pt x="217" y="172"/>
                  </a:lnTo>
                  <a:lnTo>
                    <a:pt x="220" y="172"/>
                  </a:lnTo>
                  <a:lnTo>
                    <a:pt x="224" y="172"/>
                  </a:lnTo>
                  <a:lnTo>
                    <a:pt x="227" y="172"/>
                  </a:lnTo>
                  <a:lnTo>
                    <a:pt x="231" y="172"/>
                  </a:lnTo>
                  <a:lnTo>
                    <a:pt x="235" y="172"/>
                  </a:lnTo>
                  <a:lnTo>
                    <a:pt x="238" y="172"/>
                  </a:lnTo>
                  <a:lnTo>
                    <a:pt x="241" y="172"/>
                  </a:lnTo>
                  <a:lnTo>
                    <a:pt x="244" y="172"/>
                  </a:lnTo>
                  <a:lnTo>
                    <a:pt x="248" y="172"/>
                  </a:lnTo>
                  <a:lnTo>
                    <a:pt x="252" y="172"/>
                  </a:lnTo>
                  <a:lnTo>
                    <a:pt x="255" y="172"/>
                  </a:lnTo>
                  <a:lnTo>
                    <a:pt x="259" y="172"/>
                  </a:lnTo>
                  <a:lnTo>
                    <a:pt x="262" y="172"/>
                  </a:lnTo>
                  <a:lnTo>
                    <a:pt x="266" y="172"/>
                  </a:lnTo>
                  <a:lnTo>
                    <a:pt x="270" y="172"/>
                  </a:lnTo>
                  <a:lnTo>
                    <a:pt x="273" y="172"/>
                  </a:lnTo>
                  <a:lnTo>
                    <a:pt x="277" y="172"/>
                  </a:lnTo>
                  <a:lnTo>
                    <a:pt x="280" y="172"/>
                  </a:lnTo>
                  <a:lnTo>
                    <a:pt x="284" y="172"/>
                  </a:lnTo>
                  <a:lnTo>
                    <a:pt x="288" y="172"/>
                  </a:lnTo>
                  <a:lnTo>
                    <a:pt x="291" y="172"/>
                  </a:lnTo>
                  <a:lnTo>
                    <a:pt x="295" y="172"/>
                  </a:lnTo>
                  <a:lnTo>
                    <a:pt x="298" y="172"/>
                  </a:lnTo>
                  <a:lnTo>
                    <a:pt x="302" y="172"/>
                  </a:lnTo>
                  <a:lnTo>
                    <a:pt x="306" y="172"/>
                  </a:lnTo>
                  <a:lnTo>
                    <a:pt x="308" y="172"/>
                  </a:lnTo>
                  <a:lnTo>
                    <a:pt x="312" y="172"/>
                  </a:lnTo>
                  <a:lnTo>
                    <a:pt x="315" y="172"/>
                  </a:lnTo>
                  <a:lnTo>
                    <a:pt x="319" y="172"/>
                  </a:lnTo>
                  <a:lnTo>
                    <a:pt x="323" y="172"/>
                  </a:lnTo>
                  <a:lnTo>
                    <a:pt x="326" y="172"/>
                  </a:lnTo>
                  <a:lnTo>
                    <a:pt x="330" y="172"/>
                  </a:lnTo>
                  <a:lnTo>
                    <a:pt x="333" y="172"/>
                  </a:lnTo>
                  <a:lnTo>
                    <a:pt x="337" y="172"/>
                  </a:lnTo>
                  <a:lnTo>
                    <a:pt x="341" y="172"/>
                  </a:lnTo>
                  <a:lnTo>
                    <a:pt x="344" y="172"/>
                  </a:lnTo>
                  <a:lnTo>
                    <a:pt x="348" y="172"/>
                  </a:lnTo>
                  <a:lnTo>
                    <a:pt x="351" y="172"/>
                  </a:lnTo>
                  <a:lnTo>
                    <a:pt x="355" y="172"/>
                  </a:lnTo>
                  <a:lnTo>
                    <a:pt x="359" y="172"/>
                  </a:lnTo>
                  <a:lnTo>
                    <a:pt x="362" y="172"/>
                  </a:lnTo>
                  <a:lnTo>
                    <a:pt x="365" y="172"/>
                  </a:lnTo>
                  <a:lnTo>
                    <a:pt x="368" y="172"/>
                  </a:lnTo>
                  <a:lnTo>
                    <a:pt x="372" y="172"/>
                  </a:lnTo>
                  <a:lnTo>
                    <a:pt x="376" y="172"/>
                  </a:lnTo>
                  <a:lnTo>
                    <a:pt x="379" y="172"/>
                  </a:lnTo>
                  <a:lnTo>
                    <a:pt x="383" y="172"/>
                  </a:lnTo>
                  <a:lnTo>
                    <a:pt x="386" y="172"/>
                  </a:lnTo>
                  <a:lnTo>
                    <a:pt x="390" y="172"/>
                  </a:lnTo>
                  <a:lnTo>
                    <a:pt x="394" y="172"/>
                  </a:lnTo>
                  <a:lnTo>
                    <a:pt x="397" y="172"/>
                  </a:lnTo>
                  <a:lnTo>
                    <a:pt x="401" y="172"/>
                  </a:lnTo>
                  <a:lnTo>
                    <a:pt x="404" y="172"/>
                  </a:lnTo>
                  <a:lnTo>
                    <a:pt x="408" y="172"/>
                  </a:lnTo>
                  <a:lnTo>
                    <a:pt x="412" y="172"/>
                  </a:lnTo>
                  <a:lnTo>
                    <a:pt x="415" y="172"/>
                  </a:lnTo>
                  <a:lnTo>
                    <a:pt x="419" y="172"/>
                  </a:lnTo>
                  <a:lnTo>
                    <a:pt x="421" y="172"/>
                  </a:lnTo>
                  <a:lnTo>
                    <a:pt x="425" y="172"/>
                  </a:lnTo>
                  <a:lnTo>
                    <a:pt x="429" y="172"/>
                  </a:lnTo>
                  <a:lnTo>
                    <a:pt x="432" y="172"/>
                  </a:lnTo>
                  <a:lnTo>
                    <a:pt x="436" y="172"/>
                  </a:lnTo>
                  <a:lnTo>
                    <a:pt x="439" y="172"/>
                  </a:lnTo>
                  <a:lnTo>
                    <a:pt x="443" y="172"/>
                  </a:lnTo>
                  <a:lnTo>
                    <a:pt x="447" y="172"/>
                  </a:lnTo>
                  <a:lnTo>
                    <a:pt x="450" y="172"/>
                  </a:lnTo>
                  <a:lnTo>
                    <a:pt x="454" y="172"/>
                  </a:lnTo>
                  <a:lnTo>
                    <a:pt x="457" y="172"/>
                  </a:lnTo>
                  <a:lnTo>
                    <a:pt x="461" y="172"/>
                  </a:lnTo>
                  <a:lnTo>
                    <a:pt x="465" y="172"/>
                  </a:lnTo>
                  <a:lnTo>
                    <a:pt x="468" y="172"/>
                  </a:lnTo>
                  <a:lnTo>
                    <a:pt x="472" y="172"/>
                  </a:lnTo>
                  <a:lnTo>
                    <a:pt x="475" y="172"/>
                  </a:lnTo>
                  <a:lnTo>
                    <a:pt x="479" y="172"/>
                  </a:lnTo>
                  <a:lnTo>
                    <a:pt x="483" y="172"/>
                  </a:lnTo>
                  <a:lnTo>
                    <a:pt x="486" y="172"/>
                  </a:lnTo>
                  <a:lnTo>
                    <a:pt x="490" y="172"/>
                  </a:lnTo>
                  <a:lnTo>
                    <a:pt x="493" y="172"/>
                  </a:lnTo>
                  <a:lnTo>
                    <a:pt x="496" y="172"/>
                  </a:lnTo>
                  <a:lnTo>
                    <a:pt x="500" y="172"/>
                  </a:lnTo>
                  <a:lnTo>
                    <a:pt x="503" y="172"/>
                  </a:lnTo>
                  <a:lnTo>
                    <a:pt x="507" y="172"/>
                  </a:lnTo>
                  <a:lnTo>
                    <a:pt x="510" y="172"/>
                  </a:lnTo>
                  <a:lnTo>
                    <a:pt x="514" y="172"/>
                  </a:lnTo>
                  <a:lnTo>
                    <a:pt x="518" y="172"/>
                  </a:lnTo>
                  <a:lnTo>
                    <a:pt x="521" y="172"/>
                  </a:lnTo>
                  <a:lnTo>
                    <a:pt x="525" y="172"/>
                  </a:lnTo>
                  <a:lnTo>
                    <a:pt x="528" y="172"/>
                  </a:lnTo>
                  <a:lnTo>
                    <a:pt x="532" y="172"/>
                  </a:lnTo>
                  <a:lnTo>
                    <a:pt x="536" y="172"/>
                  </a:lnTo>
                  <a:lnTo>
                    <a:pt x="539" y="172"/>
                  </a:lnTo>
                  <a:lnTo>
                    <a:pt x="543" y="172"/>
                  </a:lnTo>
                  <a:lnTo>
                    <a:pt x="546" y="172"/>
                  </a:lnTo>
                  <a:lnTo>
                    <a:pt x="550" y="172"/>
                  </a:lnTo>
                  <a:lnTo>
                    <a:pt x="554" y="172"/>
                  </a:lnTo>
                  <a:lnTo>
                    <a:pt x="556" y="172"/>
                  </a:lnTo>
                  <a:lnTo>
                    <a:pt x="560" y="172"/>
                  </a:lnTo>
                  <a:lnTo>
                    <a:pt x="563" y="172"/>
                  </a:lnTo>
                  <a:lnTo>
                    <a:pt x="567" y="172"/>
                  </a:lnTo>
                  <a:lnTo>
                    <a:pt x="571" y="172"/>
                  </a:lnTo>
                  <a:lnTo>
                    <a:pt x="574" y="172"/>
                  </a:lnTo>
                  <a:lnTo>
                    <a:pt x="578" y="172"/>
                  </a:lnTo>
                  <a:lnTo>
                    <a:pt x="581" y="172"/>
                  </a:lnTo>
                  <a:lnTo>
                    <a:pt x="585" y="172"/>
                  </a:lnTo>
                  <a:lnTo>
                    <a:pt x="589" y="172"/>
                  </a:lnTo>
                  <a:lnTo>
                    <a:pt x="592" y="172"/>
                  </a:lnTo>
                  <a:lnTo>
                    <a:pt x="596" y="172"/>
                  </a:lnTo>
                  <a:lnTo>
                    <a:pt x="599" y="172"/>
                  </a:lnTo>
                  <a:lnTo>
                    <a:pt x="603" y="172"/>
                  </a:lnTo>
                  <a:lnTo>
                    <a:pt x="607" y="172"/>
                  </a:lnTo>
                  <a:lnTo>
                    <a:pt x="610" y="172"/>
                  </a:lnTo>
                  <a:lnTo>
                    <a:pt x="613" y="172"/>
                  </a:lnTo>
                  <a:lnTo>
                    <a:pt x="616" y="172"/>
                  </a:lnTo>
                  <a:lnTo>
                    <a:pt x="620" y="172"/>
                  </a:lnTo>
                  <a:lnTo>
                    <a:pt x="624" y="172"/>
                  </a:lnTo>
                  <a:lnTo>
                    <a:pt x="627" y="172"/>
                  </a:lnTo>
                  <a:lnTo>
                    <a:pt x="631" y="172"/>
                  </a:lnTo>
                  <a:lnTo>
                    <a:pt x="634" y="172"/>
                  </a:lnTo>
                  <a:lnTo>
                    <a:pt x="638" y="172"/>
                  </a:lnTo>
                  <a:lnTo>
                    <a:pt x="642" y="172"/>
                  </a:lnTo>
                  <a:lnTo>
                    <a:pt x="645" y="172"/>
                  </a:lnTo>
                  <a:lnTo>
                    <a:pt x="649" y="172"/>
                  </a:lnTo>
                  <a:lnTo>
                    <a:pt x="652" y="172"/>
                  </a:lnTo>
                  <a:lnTo>
                    <a:pt x="656" y="172"/>
                  </a:lnTo>
                  <a:lnTo>
                    <a:pt x="660" y="172"/>
                  </a:lnTo>
                  <a:lnTo>
                    <a:pt x="663" y="172"/>
                  </a:lnTo>
                  <a:lnTo>
                    <a:pt x="667" y="172"/>
                  </a:lnTo>
                  <a:lnTo>
                    <a:pt x="670" y="172"/>
                  </a:lnTo>
                  <a:lnTo>
                    <a:pt x="674" y="172"/>
                  </a:lnTo>
                  <a:lnTo>
                    <a:pt x="678" y="172"/>
                  </a:lnTo>
                  <a:lnTo>
                    <a:pt x="680" y="172"/>
                  </a:lnTo>
                  <a:lnTo>
                    <a:pt x="684" y="172"/>
                  </a:lnTo>
                  <a:lnTo>
                    <a:pt x="687" y="172"/>
                  </a:lnTo>
                  <a:lnTo>
                    <a:pt x="691" y="172"/>
                  </a:lnTo>
                  <a:lnTo>
                    <a:pt x="695" y="172"/>
                  </a:lnTo>
                  <a:lnTo>
                    <a:pt x="698" y="172"/>
                  </a:lnTo>
                  <a:lnTo>
                    <a:pt x="702" y="172"/>
                  </a:lnTo>
                  <a:lnTo>
                    <a:pt x="705" y="172"/>
                  </a:lnTo>
                  <a:lnTo>
                    <a:pt x="709" y="172"/>
                  </a:lnTo>
                </a:path>
              </a:pathLst>
            </a:custGeom>
            <a:solidFill>
              <a:srgbClr val="CC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graphicFrame>
          <p:nvGraphicFramePr>
            <p:cNvPr id="23" name="Object 25">
              <a:hlinkClick r:id="" action="ppaction://ole?verb=0"/>
            </p:cNvPr>
            <p:cNvGraphicFramePr>
              <a:graphicFrameLocks/>
            </p:cNvGraphicFramePr>
            <p:nvPr/>
          </p:nvGraphicFramePr>
          <p:xfrm>
            <a:off x="3027" y="2338"/>
            <a:ext cx="355" cy="308"/>
          </p:xfrm>
          <a:graphic>
            <a:graphicData uri="http://schemas.openxmlformats.org/presentationml/2006/ole">
              <mc:AlternateContent xmlns:mc="http://schemas.openxmlformats.org/markup-compatibility/2006">
                <mc:Choice xmlns:v="urn:schemas-microsoft-com:vml" Requires="v">
                  <p:oleObj spid="_x0000_s25682" name="Equation" r:id="rId9" imgW="544320" imgH="392040" progId="Equation.3">
                    <p:embed/>
                  </p:oleObj>
                </mc:Choice>
                <mc:Fallback>
                  <p:oleObj name="Equation" r:id="rId9" imgW="544320" imgH="392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7" y="2338"/>
                          <a:ext cx="3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6"/>
            <p:cNvSpPr>
              <a:spLocks noChangeArrowheads="1"/>
            </p:cNvSpPr>
            <p:nvPr/>
          </p:nvSpPr>
          <p:spPr bwMode="auto">
            <a:xfrm>
              <a:off x="3991" y="299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1400" b="1" i="0">
                  <a:solidFill>
                    <a:schemeClr val="bg1"/>
                  </a:solidFill>
                </a:rPr>
                <a:t>0</a:t>
              </a:r>
            </a:p>
          </p:txBody>
        </p:sp>
        <p:graphicFrame>
          <p:nvGraphicFramePr>
            <p:cNvPr id="25" name="Object 27">
              <a:hlinkClick r:id="" action="ppaction://ole?verb=0"/>
            </p:cNvPr>
            <p:cNvGraphicFramePr>
              <a:graphicFrameLocks/>
            </p:cNvGraphicFramePr>
            <p:nvPr/>
          </p:nvGraphicFramePr>
          <p:xfrm>
            <a:off x="4608" y="2981"/>
            <a:ext cx="591" cy="235"/>
          </p:xfrm>
          <a:graphic>
            <a:graphicData uri="http://schemas.openxmlformats.org/presentationml/2006/ole">
              <mc:AlternateContent xmlns:mc="http://schemas.openxmlformats.org/markup-compatibility/2006">
                <mc:Choice xmlns:v="urn:schemas-microsoft-com:vml" Requires="v">
                  <p:oleObj spid="_x0000_s25683" name="Equation" r:id="rId11" imgW="709560" imgH="239400" progId="Equation.3">
                    <p:embed/>
                  </p:oleObj>
                </mc:Choice>
                <mc:Fallback>
                  <p:oleObj name="Equation" r:id="rId11" imgW="709560" imgH="239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2981"/>
                          <a:ext cx="59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Arc 28"/>
            <p:cNvSpPr>
              <a:spLocks/>
            </p:cNvSpPr>
            <p:nvPr/>
          </p:nvSpPr>
          <p:spPr bwMode="auto">
            <a:xfrm>
              <a:off x="3255" y="3136"/>
              <a:ext cx="428" cy="1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Arc 29"/>
            <p:cNvSpPr>
              <a:spLocks/>
            </p:cNvSpPr>
            <p:nvPr/>
          </p:nvSpPr>
          <p:spPr bwMode="auto">
            <a:xfrm>
              <a:off x="4499" y="3125"/>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599" y="0"/>
                  </a:moveTo>
                  <a:cubicBezTo>
                    <a:pt x="21599" y="40"/>
                    <a:pt x="21600" y="80"/>
                    <a:pt x="21600" y="120"/>
                  </a:cubicBezTo>
                  <a:cubicBezTo>
                    <a:pt x="21600" y="12049"/>
                    <a:pt x="11929" y="21719"/>
                    <a:pt x="0" y="21720"/>
                  </a:cubicBezTo>
                </a:path>
                <a:path w="21600" h="21720" stroke="0" extrusionOk="0">
                  <a:moveTo>
                    <a:pt x="21599" y="0"/>
                  </a:moveTo>
                  <a:cubicBezTo>
                    <a:pt x="21599" y="40"/>
                    <a:pt x="21600" y="80"/>
                    <a:pt x="21600" y="120"/>
                  </a:cubicBezTo>
                  <a:cubicBezTo>
                    <a:pt x="21600" y="12049"/>
                    <a:pt x="11929" y="21719"/>
                    <a:pt x="0" y="21720"/>
                  </a:cubicBezTo>
                  <a:lnTo>
                    <a:pt x="0" y="120"/>
                  </a:lnTo>
                  <a:close/>
                </a:path>
              </a:pathLst>
            </a:custGeom>
            <a:noFill/>
            <a:ln w="127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28" name="Object 30">
              <a:hlinkClick r:id="" action="ppaction://ole?verb=0"/>
            </p:cNvPr>
            <p:cNvGraphicFramePr>
              <a:graphicFrameLocks/>
            </p:cNvGraphicFramePr>
            <p:nvPr/>
          </p:nvGraphicFramePr>
          <p:xfrm>
            <a:off x="4704" y="2025"/>
            <a:ext cx="432" cy="376"/>
          </p:xfrm>
          <a:graphic>
            <a:graphicData uri="http://schemas.openxmlformats.org/presentationml/2006/ole">
              <mc:AlternateContent xmlns:mc="http://schemas.openxmlformats.org/markup-compatibility/2006">
                <mc:Choice xmlns:v="urn:schemas-microsoft-com:vml" Requires="v">
                  <p:oleObj spid="_x0000_s25684" name="Equation" r:id="rId13" imgW="544320" imgH="392040" progId="Equation.3">
                    <p:embed/>
                  </p:oleObj>
                </mc:Choice>
                <mc:Fallback>
                  <p:oleObj name="Equation" r:id="rId13" imgW="544320" imgH="3920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2025"/>
                          <a:ext cx="432"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1">
              <a:hlinkClick r:id="" action="ppaction://ole?verb=0"/>
            </p:cNvPr>
            <p:cNvGraphicFramePr>
              <a:graphicFrameLocks/>
            </p:cNvGraphicFramePr>
            <p:nvPr/>
          </p:nvGraphicFramePr>
          <p:xfrm>
            <a:off x="2880" y="2927"/>
            <a:ext cx="649" cy="230"/>
          </p:xfrm>
          <a:graphic>
            <a:graphicData uri="http://schemas.openxmlformats.org/presentationml/2006/ole">
              <mc:AlternateContent xmlns:mc="http://schemas.openxmlformats.org/markup-compatibility/2006">
                <mc:Choice xmlns:v="urn:schemas-microsoft-com:vml" Requires="v">
                  <p:oleObj spid="_x0000_s25685" name="Equation" r:id="rId15" imgW="798480" imgH="239400" progId="Equation.3">
                    <p:embed/>
                  </p:oleObj>
                </mc:Choice>
                <mc:Fallback>
                  <p:oleObj name="Equation" r:id="rId15" imgW="798480" imgH="2394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0" y="2927"/>
                          <a:ext cx="649"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Arc 32"/>
            <p:cNvSpPr>
              <a:spLocks/>
            </p:cNvSpPr>
            <p:nvPr/>
          </p:nvSpPr>
          <p:spPr bwMode="auto">
            <a:xfrm>
              <a:off x="2979" y="1755"/>
              <a:ext cx="184" cy="10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6"/>
                    <a:pt x="9599" y="64"/>
                    <a:pt x="21483" y="0"/>
                  </a:cubicBezTo>
                </a:path>
                <a:path w="21600" h="21600" stroke="0" extrusionOk="0">
                  <a:moveTo>
                    <a:pt x="0" y="21600"/>
                  </a:moveTo>
                  <a:cubicBezTo>
                    <a:pt x="0" y="9716"/>
                    <a:pt x="9599" y="64"/>
                    <a:pt x="21483" y="0"/>
                  </a:cubicBezTo>
                  <a:lnTo>
                    <a:pt x="21600" y="21600"/>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Arc 33"/>
            <p:cNvSpPr>
              <a:spLocks/>
            </p:cNvSpPr>
            <p:nvPr/>
          </p:nvSpPr>
          <p:spPr bwMode="auto">
            <a:xfrm>
              <a:off x="5088" y="1977"/>
              <a:ext cx="136" cy="855"/>
            </a:xfrm>
            <a:custGeom>
              <a:avLst/>
              <a:gdLst>
                <a:gd name="T0" fmla="*/ 0 w 21600"/>
                <a:gd name="T1" fmla="*/ 0 h 23804"/>
                <a:gd name="T2" fmla="*/ 0 w 21600"/>
                <a:gd name="T3" fmla="*/ 0 h 23804"/>
                <a:gd name="T4" fmla="*/ 0 w 21600"/>
                <a:gd name="T5" fmla="*/ 0 h 23804"/>
                <a:gd name="T6" fmla="*/ 0 60000 65536"/>
                <a:gd name="T7" fmla="*/ 0 60000 65536"/>
                <a:gd name="T8" fmla="*/ 0 60000 65536"/>
                <a:gd name="T9" fmla="*/ 0 w 21600"/>
                <a:gd name="T10" fmla="*/ 0 h 23804"/>
                <a:gd name="T11" fmla="*/ 21600 w 21600"/>
                <a:gd name="T12" fmla="*/ 23804 h 23804"/>
              </a:gdLst>
              <a:ahLst/>
              <a:cxnLst>
                <a:cxn ang="T6">
                  <a:pos x="T0" y="T1"/>
                </a:cxn>
                <a:cxn ang="T7">
                  <a:pos x="T2" y="T3"/>
                </a:cxn>
                <a:cxn ang="T8">
                  <a:pos x="T4" y="T5"/>
                </a:cxn>
              </a:cxnLst>
              <a:rect l="T9" t="T10" r="T11" b="T12"/>
              <a:pathLst>
                <a:path w="21600" h="23804" fill="none" extrusionOk="0">
                  <a:moveTo>
                    <a:pt x="-1" y="0"/>
                  </a:moveTo>
                  <a:cubicBezTo>
                    <a:pt x="11929" y="0"/>
                    <a:pt x="21600" y="9670"/>
                    <a:pt x="21600" y="21600"/>
                  </a:cubicBezTo>
                  <a:cubicBezTo>
                    <a:pt x="21600" y="22336"/>
                    <a:pt x="21562" y="23071"/>
                    <a:pt x="21487" y="23804"/>
                  </a:cubicBezTo>
                </a:path>
                <a:path w="21600" h="23804" stroke="0" extrusionOk="0">
                  <a:moveTo>
                    <a:pt x="-1" y="0"/>
                  </a:moveTo>
                  <a:cubicBezTo>
                    <a:pt x="11929" y="0"/>
                    <a:pt x="21600" y="9670"/>
                    <a:pt x="21600" y="21600"/>
                  </a:cubicBezTo>
                  <a:cubicBezTo>
                    <a:pt x="21600" y="22336"/>
                    <a:pt x="21562" y="23071"/>
                    <a:pt x="21487" y="23804"/>
                  </a:cubicBezTo>
                  <a:lnTo>
                    <a:pt x="0" y="21600"/>
                  </a:lnTo>
                  <a:close/>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2" name="Title 33"/>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rPr>
              <a:t>Testing the Difference in Population Proportions (Demonstration Problem)</a:t>
            </a:r>
          </a:p>
        </p:txBody>
      </p:sp>
    </p:spTree>
    <p:extLst>
      <p:ext uri="{BB962C8B-B14F-4D97-AF65-F5344CB8AC3E}">
        <p14:creationId xmlns:p14="http://schemas.microsoft.com/office/powerpoint/2010/main" val="1165120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414338" y="1635125"/>
          <a:ext cx="1854200" cy="1793875"/>
        </p:xfrm>
        <a:graphic>
          <a:graphicData uri="http://schemas.openxmlformats.org/presentationml/2006/ole">
            <mc:AlternateContent xmlns:mc="http://schemas.openxmlformats.org/markup-compatibility/2006">
              <mc:Choice xmlns:v="urn:schemas-microsoft-com:vml" Requires="v">
                <p:oleObj spid="_x0000_s26666" name="Equation" r:id="rId3" imgW="952200" imgH="914400" progId="Equation.3">
                  <p:embed/>
                </p:oleObj>
              </mc:Choice>
              <mc:Fallback>
                <p:oleObj name="Equation" r:id="rId3" imgW="952200" imgH="914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635125"/>
                        <a:ext cx="1854200" cy="1793875"/>
                      </a:xfrm>
                      <a:prstGeom prst="rect">
                        <a:avLst/>
                      </a:prstGeom>
                      <a:noFill/>
                      <a:ln w="50800">
                        <a:solidFill>
                          <a:srgbClr val="3366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CCCC"/>
                              </a:outerShdw>
                            </a:effectLst>
                          </a14:hiddenEffects>
                        </a:ext>
                      </a:extLst>
                    </p:spPr>
                  </p:pic>
                </p:oleObj>
              </mc:Fallback>
            </mc:AlternateContent>
          </a:graphicData>
        </a:graphic>
      </p:graphicFrame>
      <p:graphicFrame>
        <p:nvGraphicFramePr>
          <p:cNvPr id="3" name="Object 6">
            <a:hlinkClick r:id="" action="ppaction://ole?verb=0"/>
          </p:cNvPr>
          <p:cNvGraphicFramePr>
            <a:graphicFrameLocks/>
          </p:cNvGraphicFramePr>
          <p:nvPr/>
        </p:nvGraphicFramePr>
        <p:xfrm>
          <a:off x="2620963" y="1633538"/>
          <a:ext cx="1951037" cy="1795462"/>
        </p:xfrm>
        <a:graphic>
          <a:graphicData uri="http://schemas.openxmlformats.org/presentationml/2006/ole">
            <mc:AlternateContent xmlns:mc="http://schemas.openxmlformats.org/markup-compatibility/2006">
              <mc:Choice xmlns:v="urn:schemas-microsoft-com:vml" Requires="v">
                <p:oleObj spid="_x0000_s26667" name="Equation" r:id="rId5" imgW="888840" imgH="914400" progId="Equation.3">
                  <p:embed/>
                </p:oleObj>
              </mc:Choice>
              <mc:Fallback>
                <p:oleObj name="Equation" r:id="rId5" imgW="888840" imgH="914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0963" y="1633538"/>
                        <a:ext cx="1951037" cy="1795462"/>
                      </a:xfrm>
                      <a:prstGeom prst="rect">
                        <a:avLst/>
                      </a:prstGeom>
                      <a:noFill/>
                      <a:ln w="50800">
                        <a:solidFill>
                          <a:srgbClr val="00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CCFFCC"/>
                              </a:outerShdw>
                            </a:effectLst>
                          </a14:hiddenEffects>
                        </a:ext>
                      </a:extLst>
                    </p:spPr>
                  </p:pic>
                </p:oleObj>
              </mc:Fallback>
            </mc:AlternateContent>
          </a:graphicData>
        </a:graphic>
      </p:graphicFrame>
      <p:graphicFrame>
        <p:nvGraphicFramePr>
          <p:cNvPr id="4" name="Object 7">
            <a:hlinkClick r:id="" action="ppaction://ole?verb=0"/>
          </p:cNvPr>
          <p:cNvGraphicFramePr>
            <a:graphicFrameLocks/>
          </p:cNvGraphicFramePr>
          <p:nvPr/>
        </p:nvGraphicFramePr>
        <p:xfrm>
          <a:off x="414338" y="3581400"/>
          <a:ext cx="2036762" cy="2097088"/>
        </p:xfrm>
        <a:graphic>
          <a:graphicData uri="http://schemas.openxmlformats.org/presentationml/2006/ole">
            <mc:AlternateContent xmlns:mc="http://schemas.openxmlformats.org/markup-compatibility/2006">
              <mc:Choice xmlns:v="urn:schemas-microsoft-com:vml" Requires="v">
                <p:oleObj spid="_x0000_s26668" name="Equation" r:id="rId7" imgW="838080" imgH="1079280" progId="Equation.3">
                  <p:embed/>
                </p:oleObj>
              </mc:Choice>
              <mc:Fallback>
                <p:oleObj name="Equation" r:id="rId7" imgW="838080" imgH="107928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338" y="3581400"/>
                        <a:ext cx="2036762" cy="20970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5" name="Object 8">
            <a:hlinkClick r:id="" action="ppaction://ole?verb=0"/>
          </p:cNvPr>
          <p:cNvGraphicFramePr>
            <a:graphicFrameLocks/>
          </p:cNvGraphicFramePr>
          <p:nvPr/>
        </p:nvGraphicFramePr>
        <p:xfrm>
          <a:off x="4876800" y="1600200"/>
          <a:ext cx="3962400" cy="4038600"/>
        </p:xfrm>
        <a:graphic>
          <a:graphicData uri="http://schemas.openxmlformats.org/presentationml/2006/ole">
            <mc:AlternateContent xmlns:mc="http://schemas.openxmlformats.org/markup-compatibility/2006">
              <mc:Choice xmlns:v="urn:schemas-microsoft-com:vml" Requires="v">
                <p:oleObj spid="_x0000_s26669" name="Equation" r:id="rId9" imgW="1790640" imgH="2108160" progId="Equation.3">
                  <p:embed/>
                </p:oleObj>
              </mc:Choice>
              <mc:Fallback>
                <p:oleObj name="Equation" r:id="rId9" imgW="1790640" imgH="210816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1600200"/>
                        <a:ext cx="3962400" cy="40386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a:hlinkClick r:id="" action="ppaction://ole?verb=0"/>
          </p:cNvPr>
          <p:cNvGraphicFramePr>
            <a:graphicFrameLocks/>
          </p:cNvGraphicFramePr>
          <p:nvPr/>
        </p:nvGraphicFramePr>
        <p:xfrm>
          <a:off x="838200" y="5867400"/>
          <a:ext cx="6781800" cy="458788"/>
        </p:xfrm>
        <a:graphic>
          <a:graphicData uri="http://schemas.openxmlformats.org/presentationml/2006/ole">
            <mc:AlternateContent xmlns:mc="http://schemas.openxmlformats.org/markup-compatibility/2006">
              <mc:Choice xmlns:v="urn:schemas-microsoft-com:vml" Requires="v">
                <p:oleObj spid="_x0000_s26670" name="Equation" r:id="rId11" imgW="3035160" imgH="203040" progId="Equation.3">
                  <p:embed/>
                </p:oleObj>
              </mc:Choice>
              <mc:Fallback>
                <p:oleObj name="Equation" r:id="rId11" imgW="3035160" imgH="203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5867400"/>
                        <a:ext cx="6781800" cy="45878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99FFFF"/>
                              </a:outerShdw>
                            </a:effectLst>
                          </a14:hiddenEffects>
                        </a:ext>
                      </a:extLst>
                    </p:spPr>
                  </p:pic>
                </p:oleObj>
              </mc:Fallback>
            </mc:AlternateContent>
          </a:graphicData>
        </a:graphic>
      </p:graphicFrame>
      <p:sp>
        <p:nvSpPr>
          <p:cNvPr id="7" name="Title 9"/>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rPr>
              <a:t>Testing the Difference in Population Proportions (Demonstration Problem)</a:t>
            </a:r>
          </a:p>
        </p:txBody>
      </p:sp>
    </p:spTree>
    <p:extLst>
      <p:ext uri="{BB962C8B-B14F-4D97-AF65-F5344CB8AC3E}">
        <p14:creationId xmlns:p14="http://schemas.microsoft.com/office/powerpoint/2010/main" val="1165120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838200" y="1460500"/>
          <a:ext cx="7848600" cy="4648200"/>
        </p:xfrm>
        <a:graphic>
          <a:graphicData uri="http://schemas.openxmlformats.org/presentationml/2006/ole">
            <mc:AlternateContent xmlns:mc="http://schemas.openxmlformats.org/markup-compatibility/2006">
              <mc:Choice xmlns:v="urn:schemas-microsoft-com:vml" Requires="v">
                <p:oleObj spid="_x0000_s27657" name="Equation" r:id="rId3" imgW="3911400" imgH="2616120" progId="Equation.3">
                  <p:embed/>
                </p:oleObj>
              </mc:Choice>
              <mc:Fallback>
                <p:oleObj name="Equation" r:id="rId3" imgW="3911400" imgH="26161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60500"/>
                        <a:ext cx="7848600" cy="46482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Sampling Distribution of Differences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in Sample Proportions</a:t>
            </a:r>
          </a:p>
        </p:txBody>
      </p:sp>
    </p:spTree>
    <p:extLst>
      <p:ext uri="{BB962C8B-B14F-4D97-AF65-F5344CB8AC3E}">
        <p14:creationId xmlns:p14="http://schemas.microsoft.com/office/powerpoint/2010/main" val="1165120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nvGraphicFramePr>
        <p:xfrm>
          <a:off x="330200" y="2438400"/>
          <a:ext cx="8534400" cy="1295400"/>
        </p:xfrm>
        <a:graphic>
          <a:graphicData uri="http://schemas.openxmlformats.org/presentationml/2006/ole">
            <mc:AlternateContent xmlns:mc="http://schemas.openxmlformats.org/markup-compatibility/2006">
              <mc:Choice xmlns:v="urn:schemas-microsoft-com:vml" Requires="v">
                <p:oleObj spid="_x0000_s28681" name="Equation" r:id="rId3" imgW="4470120" imgH="571320" progId="Equation.3">
                  <p:embed/>
                </p:oleObj>
              </mc:Choice>
              <mc:Fallback>
                <p:oleObj name="Equation" r:id="rId3" imgW="4470120" imgH="5713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2438400"/>
                        <a:ext cx="8534400" cy="12954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5"/>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Confidence Interval to Estimate </a:t>
            </a:r>
            <a:r>
              <a:rPr lang="en-US" sz="3200" i="1" dirty="0" smtClean="0">
                <a:solidFill>
                  <a:srgbClr val="00B0F0"/>
                </a:solidFill>
                <a:latin typeface="Times New Roman" pitchFamily="18" charset="0"/>
                <a:cs typeface="Times New Roman" pitchFamily="18" charset="0"/>
              </a:rPr>
              <a:t>p</a:t>
            </a:r>
            <a:r>
              <a:rPr lang="en-US" sz="3200" baseline="-25000" dirty="0" smtClean="0">
                <a:solidFill>
                  <a:srgbClr val="00B0F0"/>
                </a:solidFill>
                <a:latin typeface="Times New Roman" pitchFamily="18" charset="0"/>
                <a:cs typeface="Times New Roman" pitchFamily="18" charset="0"/>
              </a:rPr>
              <a:t>1</a:t>
            </a:r>
            <a:r>
              <a:rPr lang="en-US" sz="3200" dirty="0" smtClean="0">
                <a:solidFill>
                  <a:srgbClr val="00B0F0"/>
                </a:solidFill>
                <a:latin typeface="Times New Roman" pitchFamily="18" charset="0"/>
                <a:cs typeface="Times New Roman" pitchFamily="18" charset="0"/>
              </a:rPr>
              <a:t> - </a:t>
            </a:r>
            <a:r>
              <a:rPr lang="en-US" sz="3200" i="1" dirty="0" smtClean="0">
                <a:solidFill>
                  <a:srgbClr val="00B0F0"/>
                </a:solidFill>
                <a:latin typeface="Times New Roman" pitchFamily="18" charset="0"/>
                <a:cs typeface="Times New Roman" pitchFamily="18" charset="0"/>
              </a:rPr>
              <a:t>p</a:t>
            </a:r>
            <a:r>
              <a:rPr lang="en-US" sz="3200" baseline="-25000" dirty="0" smtClean="0">
                <a:solidFill>
                  <a:srgbClr val="00B0F0"/>
                </a:solidFill>
                <a:latin typeface="Times New Roman" pitchFamily="18" charset="0"/>
                <a:cs typeface="Times New Roman" pitchFamily="18" charset="0"/>
              </a:rPr>
              <a:t>2</a:t>
            </a:r>
            <a:endParaRPr lang="en-US" sz="32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1165120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hlinkClick r:id="" action="ppaction://ole?verb=0"/>
          </p:cNvPr>
          <p:cNvGraphicFramePr>
            <a:graphicFrameLocks/>
          </p:cNvGraphicFramePr>
          <p:nvPr/>
        </p:nvGraphicFramePr>
        <p:xfrm>
          <a:off x="400050" y="1528763"/>
          <a:ext cx="1857375" cy="2039937"/>
        </p:xfrm>
        <a:graphic>
          <a:graphicData uri="http://schemas.openxmlformats.org/presentationml/2006/ole">
            <mc:AlternateContent xmlns:mc="http://schemas.openxmlformats.org/markup-compatibility/2006">
              <mc:Choice xmlns:v="urn:schemas-microsoft-com:vml" Requires="v">
                <p:oleObj spid="_x0000_s29722" name="Equation" r:id="rId3" imgW="1041120" imgH="1218960" progId="Equation.3">
                  <p:embed/>
                </p:oleObj>
              </mc:Choice>
              <mc:Fallback>
                <p:oleObj name="Equation" r:id="rId3" imgW="1041120" imgH="1218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1528763"/>
                        <a:ext cx="1857375" cy="2039937"/>
                      </a:xfrm>
                      <a:prstGeom prst="rect">
                        <a:avLst/>
                      </a:prstGeom>
                      <a:noFill/>
                      <a:ln w="50800">
                        <a:solidFill>
                          <a:srgbClr val="3366FF"/>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a:hlinkClick r:id="" action="ppaction://ole?verb=0"/>
          </p:cNvPr>
          <p:cNvGraphicFramePr>
            <a:graphicFrameLocks/>
          </p:cNvGraphicFramePr>
          <p:nvPr/>
        </p:nvGraphicFramePr>
        <p:xfrm>
          <a:off x="2370138" y="1616075"/>
          <a:ext cx="1820862" cy="1952625"/>
        </p:xfrm>
        <a:graphic>
          <a:graphicData uri="http://schemas.openxmlformats.org/presentationml/2006/ole">
            <mc:AlternateContent xmlns:mc="http://schemas.openxmlformats.org/markup-compatibility/2006">
              <mc:Choice xmlns:v="urn:schemas-microsoft-com:vml" Requires="v">
                <p:oleObj spid="_x0000_s29723" name="Equation" r:id="rId5" imgW="1066680" imgH="1218960" progId="Equation.3">
                  <p:embed/>
                </p:oleObj>
              </mc:Choice>
              <mc:Fallback>
                <p:oleObj name="Equation" r:id="rId5" imgW="1066680" imgH="12189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0138" y="1616075"/>
                        <a:ext cx="1820862" cy="1952625"/>
                      </a:xfrm>
                      <a:prstGeom prst="rect">
                        <a:avLst/>
                      </a:prstGeom>
                      <a:noFill/>
                      <a:ln w="50800">
                        <a:solidFill>
                          <a:srgbClr val="00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a:hlinkClick r:id="" action="ppaction://ole?verb=0"/>
          </p:cNvPr>
          <p:cNvGraphicFramePr>
            <a:graphicFrameLocks noChangeAspect="1"/>
          </p:cNvGraphicFramePr>
          <p:nvPr/>
        </p:nvGraphicFramePr>
        <p:xfrm>
          <a:off x="379413" y="3730625"/>
          <a:ext cx="8510587" cy="2517775"/>
        </p:xfrm>
        <a:graphic>
          <a:graphicData uri="http://schemas.openxmlformats.org/presentationml/2006/ole">
            <mc:AlternateContent xmlns:mc="http://schemas.openxmlformats.org/markup-compatibility/2006">
              <mc:Choice xmlns:v="urn:schemas-microsoft-com:vml" Requires="v">
                <p:oleObj spid="_x0000_s29724" name="Equation" r:id="rId7" imgW="5562360" imgH="1650960" progId="Equation.3">
                  <p:embed/>
                </p:oleObj>
              </mc:Choice>
              <mc:Fallback>
                <p:oleObj name="Equation" r:id="rId7" imgW="5562360" imgH="1650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13" y="3730625"/>
                        <a:ext cx="8510587" cy="2517775"/>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a:hlinkClick r:id="" action="ppaction://ole?verb=0"/>
          </p:cNvPr>
          <p:cNvGraphicFramePr>
            <a:graphicFrameLocks/>
          </p:cNvGraphicFramePr>
          <p:nvPr/>
        </p:nvGraphicFramePr>
        <p:xfrm>
          <a:off x="4508500" y="3225800"/>
          <a:ext cx="4198938" cy="342900"/>
        </p:xfrm>
        <a:graphic>
          <a:graphicData uri="http://schemas.openxmlformats.org/presentationml/2006/ole">
            <mc:AlternateContent xmlns:mc="http://schemas.openxmlformats.org/markup-compatibility/2006">
              <mc:Choice xmlns:v="urn:schemas-microsoft-com:vml" Requires="v">
                <p:oleObj spid="_x0000_s29725" name="Equation" r:id="rId9" imgW="2514600" imgH="203040" progId="">
                  <p:embed/>
                </p:oleObj>
              </mc:Choice>
              <mc:Fallback>
                <p:oleObj name="Equation" r:id="rId9" imgW="2514600" imgH="203040"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3225800"/>
                        <a:ext cx="4198938" cy="342900"/>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6"/>
          <p:cNvSpPr txBox="1">
            <a:spLocks/>
          </p:cNvSpPr>
          <p:nvPr/>
        </p:nvSpPr>
        <p:spPr>
          <a:xfrm>
            <a:off x="381000" y="230188"/>
            <a:ext cx="8382000" cy="987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Example Problem: When do men</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shop for groceries? </a:t>
            </a:r>
          </a:p>
        </p:txBody>
      </p:sp>
    </p:spTree>
    <p:extLst>
      <p:ext uri="{BB962C8B-B14F-4D97-AF65-F5344CB8AC3E}">
        <p14:creationId xmlns:p14="http://schemas.microsoft.com/office/powerpoint/2010/main" val="11651205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extLst>
              <p:ext uri="{D42A27DB-BD31-4B8C-83A1-F6EECF244321}">
                <p14:modId xmlns:p14="http://schemas.microsoft.com/office/powerpoint/2010/main" val="568270911"/>
              </p:ext>
            </p:extLst>
          </p:nvPr>
        </p:nvGraphicFramePr>
        <p:xfrm>
          <a:off x="2133600" y="914400"/>
          <a:ext cx="4679950" cy="2576513"/>
        </p:xfrm>
        <a:graphic>
          <a:graphicData uri="http://schemas.openxmlformats.org/presentationml/2006/ole">
            <mc:AlternateContent xmlns:mc="http://schemas.openxmlformats.org/markup-compatibility/2006">
              <mc:Choice xmlns:v="urn:schemas-microsoft-com:vml" Requires="v">
                <p:oleObj spid="_x0000_s30727" name="Equation" r:id="rId3" imgW="1447560" imgH="914400" progId="">
                  <p:embed/>
                </p:oleObj>
              </mc:Choice>
              <mc:Fallback>
                <p:oleObj name="Equation" r:id="rId3" imgW="1447560" imgH="9144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14400"/>
                        <a:ext cx="4679950" cy="257651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 name="Title 5"/>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 Test for Two Population Variances</a:t>
            </a:r>
          </a:p>
        </p:txBody>
      </p:sp>
      <p:sp>
        <p:nvSpPr>
          <p:cNvPr id="4" name="Content Placeholder 6"/>
          <p:cNvSpPr txBox="1">
            <a:spLocks/>
          </p:cNvSpPr>
          <p:nvPr/>
        </p:nvSpPr>
        <p:spPr>
          <a:xfrm>
            <a:off x="533400" y="3810000"/>
            <a:ext cx="8382000" cy="838200"/>
          </a:xfrm>
          <a:prstGeom prst="rect">
            <a:avLst/>
          </a:prstGeom>
        </p:spPr>
        <p:txBody>
          <a:bodyPr/>
          <a:lstStyle/>
          <a:p>
            <a:pPr marL="460375" indent="-460375" defTabSz="912813">
              <a:lnSpc>
                <a:spcPct val="90000"/>
              </a:lnSpc>
              <a:spcBef>
                <a:spcPct val="20000"/>
              </a:spcBef>
              <a:buFontTx/>
              <a:buBlip>
                <a:blip r:embed="rId5"/>
              </a:buBlip>
              <a:defRPr/>
            </a:pPr>
            <a:r>
              <a:rPr lang="en-US" sz="2800" b="1" dirty="0">
                <a:latin typeface="+mn-lt"/>
                <a:cs typeface="+mn-cs"/>
              </a:rPr>
              <a:t>F</a:t>
            </a:r>
            <a:r>
              <a:rPr lang="en-US" sz="2800" b="1" i="0" dirty="0">
                <a:latin typeface="+mn-lt"/>
                <a:cs typeface="+mn-cs"/>
              </a:rPr>
              <a:t> distribution</a:t>
            </a:r>
          </a:p>
        </p:txBody>
      </p:sp>
      <p:pic>
        <p:nvPicPr>
          <p:cNvPr id="5" name="Picture 5" descr="f distrib.t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733800"/>
            <a:ext cx="374808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2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322189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eaLnBrk="0" hangingPunct="0"/>
            <a:endParaRPr lang="en-US">
              <a:latin typeface="Times New Roman" pitchFamily="18" charset="0"/>
              <a:cs typeface="Times New Roman" pitchFamily="18" charset="0"/>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3220382350"/>
              </p:ext>
            </p:extLst>
          </p:nvPr>
        </p:nvGraphicFramePr>
        <p:xfrm>
          <a:off x="3048000" y="1639669"/>
          <a:ext cx="2514600" cy="1466850"/>
        </p:xfrm>
        <a:graphic>
          <a:graphicData uri="http://schemas.openxmlformats.org/presentationml/2006/ole">
            <mc:AlternateContent xmlns:mc="http://schemas.openxmlformats.org/markup-compatibility/2006">
              <mc:Choice xmlns:v="urn:schemas-microsoft-com:vml" Requires="v">
                <p:oleObj spid="_x0000_s1190" name="Equation" r:id="rId3" imgW="1257300" imgH="736600" progId="Equation.3">
                  <p:embed/>
                </p:oleObj>
              </mc:Choice>
              <mc:Fallback>
                <p:oleObj name="Equation" r:id="rId3" imgW="12573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39669"/>
                        <a:ext cx="2514600" cy="146685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 name="Text Box 5"/>
          <p:cNvSpPr txBox="1">
            <a:spLocks noChangeArrowheads="1"/>
          </p:cNvSpPr>
          <p:nvPr/>
        </p:nvSpPr>
        <p:spPr bwMode="auto">
          <a:xfrm>
            <a:off x="1981200" y="3163669"/>
            <a:ext cx="4979988" cy="461963"/>
          </a:xfrm>
          <a:prstGeom prst="rect">
            <a:avLst/>
          </a:prstGeom>
          <a:noFill/>
          <a:ln w="38100" cap="sq">
            <a:solidFill>
              <a:srgbClr val="F6BF6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i="1">
                <a:solidFill>
                  <a:schemeClr val="tx1"/>
                </a:solidFill>
                <a:latin typeface="Times New Roman" pitchFamily="18" charset="0"/>
                <a:cs typeface="Arial" charset="0"/>
              </a:defRPr>
            </a:lvl1pPr>
            <a:lvl2pPr marL="742950" indent="-285750" eaLnBrk="0" hangingPunct="0">
              <a:defRPr sz="2400" i="1">
                <a:solidFill>
                  <a:schemeClr val="tx1"/>
                </a:solidFill>
                <a:latin typeface="Times New Roman" pitchFamily="18" charset="0"/>
                <a:cs typeface="Arial" charset="0"/>
              </a:defRPr>
            </a:lvl2pPr>
            <a:lvl3pPr marL="1143000" indent="-228600" eaLnBrk="0" hangingPunct="0">
              <a:defRPr sz="2400" i="1">
                <a:solidFill>
                  <a:schemeClr val="tx1"/>
                </a:solidFill>
                <a:latin typeface="Times New Roman" pitchFamily="18" charset="0"/>
                <a:cs typeface="Arial" charset="0"/>
              </a:defRPr>
            </a:lvl3pPr>
            <a:lvl4pPr marL="1600200" indent="-228600" eaLnBrk="0" hangingPunct="0">
              <a:defRPr sz="2400" i="1">
                <a:solidFill>
                  <a:schemeClr val="tx1"/>
                </a:solidFill>
                <a:latin typeface="Times New Roman" pitchFamily="18" charset="0"/>
                <a:cs typeface="Arial" charset="0"/>
              </a:defRPr>
            </a:lvl4pPr>
            <a:lvl5pPr marL="2057400" indent="-228600" eaLnBrk="0" hangingPunct="0">
              <a:defRPr sz="2400" i="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charset="0"/>
              </a:defRPr>
            </a:lvl9pPr>
          </a:lstStyle>
          <a:p>
            <a:pPr>
              <a:spcBef>
                <a:spcPct val="50000"/>
              </a:spcBef>
            </a:pPr>
            <a:r>
              <a:rPr lang="en-US" i="0">
                <a:cs typeface="Times New Roman" pitchFamily="18" charset="0"/>
                <a:sym typeface="Symbol" pitchFamily="18" charset="2"/>
              </a:rPr>
              <a:t> =0.05,</a:t>
            </a:r>
            <a:r>
              <a:rPr lang="en-US">
                <a:cs typeface="Times New Roman" pitchFamily="18" charset="0"/>
                <a:sym typeface="Symbol" pitchFamily="18" charset="2"/>
              </a:rPr>
              <a:t> </a:t>
            </a:r>
            <a:r>
              <a:rPr lang="en-US" i="0">
                <a:cs typeface="Times New Roman" pitchFamily="18" charset="0"/>
                <a:sym typeface="Symbol" pitchFamily="18" charset="2"/>
              </a:rPr>
              <a:t>/2 = 0.025, z</a:t>
            </a:r>
            <a:r>
              <a:rPr lang="en-US" i="0" baseline="-25000">
                <a:cs typeface="Times New Roman" pitchFamily="18" charset="0"/>
                <a:sym typeface="Symbol" pitchFamily="18" charset="2"/>
              </a:rPr>
              <a:t>0.025</a:t>
            </a:r>
            <a:r>
              <a:rPr lang="en-US" i="0">
                <a:cs typeface="Times New Roman" pitchFamily="18" charset="0"/>
                <a:sym typeface="Symbol" pitchFamily="18" charset="2"/>
              </a:rPr>
              <a:t> = 1.96</a:t>
            </a:r>
          </a:p>
        </p:txBody>
      </p:sp>
      <p:sp>
        <p:nvSpPr>
          <p:cNvPr id="5" name="Title 5"/>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The Wage Example – Part 1</a:t>
            </a:r>
          </a:p>
        </p:txBody>
      </p:sp>
      <p:graphicFrame>
        <p:nvGraphicFramePr>
          <p:cNvPr id="6" name="Object 3"/>
          <p:cNvGraphicFramePr>
            <a:graphicFrameLocks noChangeAspect="1"/>
          </p:cNvGraphicFramePr>
          <p:nvPr>
            <p:extLst>
              <p:ext uri="{D42A27DB-BD31-4B8C-83A1-F6EECF244321}">
                <p14:modId xmlns:p14="http://schemas.microsoft.com/office/powerpoint/2010/main" val="1797149513"/>
              </p:ext>
            </p:extLst>
          </p:nvPr>
        </p:nvGraphicFramePr>
        <p:xfrm>
          <a:off x="2743200" y="4332069"/>
          <a:ext cx="2971800" cy="1441450"/>
        </p:xfrm>
        <a:graphic>
          <a:graphicData uri="http://schemas.openxmlformats.org/presentationml/2006/ole">
            <mc:AlternateContent xmlns:mc="http://schemas.openxmlformats.org/markup-compatibility/2006">
              <mc:Choice xmlns:v="urn:schemas-microsoft-com:vml" Requires="v">
                <p:oleObj spid="_x0000_s1191" name="Equation" r:id="rId5" imgW="1511280" imgH="736560" progId="">
                  <p:embed/>
                </p:oleObj>
              </mc:Choice>
              <mc:Fallback>
                <p:oleObj name="Equation" r:id="rId5" imgW="1511280" imgH="7365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332069"/>
                        <a:ext cx="2971800" cy="1441450"/>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 name="Text Box 5"/>
          <p:cNvSpPr txBox="1">
            <a:spLocks noChangeArrowheads="1"/>
          </p:cNvSpPr>
          <p:nvPr/>
        </p:nvSpPr>
        <p:spPr bwMode="auto">
          <a:xfrm>
            <a:off x="1447800" y="3773269"/>
            <a:ext cx="5638800" cy="461963"/>
          </a:xfrm>
          <a:prstGeom prst="rect">
            <a:avLst/>
          </a:prstGeom>
          <a:solidFill>
            <a:srgbClr val="F6BF69">
              <a:alpha val="49019"/>
            </a:srgbClr>
          </a:solidFill>
          <a:ln w="57150" cap="sq">
            <a:solidFill>
              <a:srgbClr val="F6BF69">
                <a:alpha val="47842"/>
              </a:srgbClr>
            </a:solidFill>
            <a:miter lim="800000"/>
            <a:headEnd type="none" w="sm" len="sm"/>
            <a:tailEnd type="none" w="sm" len="sm"/>
          </a:ln>
        </p:spPr>
        <p:txBody>
          <a:bodyPr>
            <a:spAutoFit/>
          </a:bodyPr>
          <a:lstStyle>
            <a:lvl1pPr eaLnBrk="0" hangingPunct="0">
              <a:defRPr sz="2400" i="1">
                <a:solidFill>
                  <a:schemeClr val="tx1"/>
                </a:solidFill>
                <a:latin typeface="Times New Roman" pitchFamily="18" charset="0"/>
                <a:cs typeface="Arial" charset="0"/>
              </a:defRPr>
            </a:lvl1pPr>
            <a:lvl2pPr marL="742950" indent="-285750" eaLnBrk="0" hangingPunct="0">
              <a:defRPr sz="2400" i="1">
                <a:solidFill>
                  <a:schemeClr val="tx1"/>
                </a:solidFill>
                <a:latin typeface="Times New Roman" pitchFamily="18" charset="0"/>
                <a:cs typeface="Arial" charset="0"/>
              </a:defRPr>
            </a:lvl2pPr>
            <a:lvl3pPr marL="1143000" indent="-228600" eaLnBrk="0" hangingPunct="0">
              <a:defRPr sz="2400" i="1">
                <a:solidFill>
                  <a:schemeClr val="tx1"/>
                </a:solidFill>
                <a:latin typeface="Times New Roman" pitchFamily="18" charset="0"/>
                <a:cs typeface="Arial" charset="0"/>
              </a:defRPr>
            </a:lvl3pPr>
            <a:lvl4pPr marL="1600200" indent="-228600" eaLnBrk="0" hangingPunct="0">
              <a:defRPr sz="2400" i="1">
                <a:solidFill>
                  <a:schemeClr val="tx1"/>
                </a:solidFill>
                <a:latin typeface="Times New Roman" pitchFamily="18" charset="0"/>
                <a:cs typeface="Arial" charset="0"/>
              </a:defRPr>
            </a:lvl4pPr>
            <a:lvl5pPr marL="2057400" indent="-228600" eaLnBrk="0" hangingPunct="0">
              <a:defRPr sz="2400" i="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charset="0"/>
              </a:defRPr>
            </a:lvl9pPr>
          </a:lstStyle>
          <a:p>
            <a:r>
              <a:rPr lang="en-US" b="1" i="0">
                <a:cs typeface="Times New Roman" pitchFamily="18" charset="0"/>
              </a:rPr>
              <a:t>The hypotheses can also be expressed as:</a:t>
            </a:r>
            <a:endParaRPr lang="en-US">
              <a:cs typeface="Times New Roman" pitchFamily="18" charset="0"/>
            </a:endParaRPr>
          </a:p>
        </p:txBody>
      </p:sp>
      <p:sp>
        <p:nvSpPr>
          <p:cNvPr id="8" name="Rectangle 7"/>
          <p:cNvSpPr/>
          <p:nvPr/>
        </p:nvSpPr>
        <p:spPr>
          <a:xfrm>
            <a:off x="914400" y="5906869"/>
            <a:ext cx="7620000" cy="646331"/>
          </a:xfrm>
          <a:prstGeom prst="rect">
            <a:avLst/>
          </a:prstGeom>
          <a:solidFill>
            <a:srgbClr val="F6BF69">
              <a:alpha val="55000"/>
            </a:srgbClr>
          </a:solidFill>
          <a:ln>
            <a:solidFill>
              <a:srgbClr val="F6BF69">
                <a:alpha val="75000"/>
              </a:srgbClr>
            </a:solidFill>
          </a:ln>
        </p:spPr>
        <p:txBody>
          <a:bodyPr>
            <a:spAutoFit/>
          </a:bodyPr>
          <a:lstStyle/>
          <a:p>
            <a:pPr>
              <a:defRPr/>
            </a:pPr>
            <a:r>
              <a:rPr lang="en-US" b="1" dirty="0">
                <a:latin typeface="Times New Roman" pitchFamily="18" charset="0"/>
                <a:cs typeface="Times New Roman" pitchFamily="18" charset="0"/>
              </a:rPr>
              <a:t>Analysis  is testing whether there is a difference in the average wage. This is a two tailed test.</a:t>
            </a:r>
          </a:p>
        </p:txBody>
      </p:sp>
    </p:spTree>
    <p:extLst>
      <p:ext uri="{BB962C8B-B14F-4D97-AF65-F5344CB8AC3E}">
        <p14:creationId xmlns:p14="http://schemas.microsoft.com/office/powerpoint/2010/main" val="1165120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1419225"/>
            <a:ext cx="818197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just" eaLnBrk="0" hangingPunct="0"/>
            <a:r>
              <a:rPr lang="en-US" sz="2100" i="0" dirty="0">
                <a:latin typeface="Times New Roman" pitchFamily="18" charset="0"/>
                <a:cs typeface="Times New Roman" pitchFamily="18" charset="0"/>
              </a:rPr>
              <a:t>Suppose a machine produces metal sheets that are specified to be 22 millimeters thick. Because of the machine, the operator, the raw material, the manufacturing environment, and other factors, there is variability in the thickness. Two machines produce these sheets. Operators are concerned about the consistency of the two machines. To test consistency, they randomly sample 10 sheets produced by machine 1 and 12 sheets produced by machine 2. The thickness measurements of sheets from each machine are given in the table on the following page. Assume sheet thickness is normally distributed in the population.</a:t>
            </a:r>
          </a:p>
          <a:p>
            <a:pPr algn="just" eaLnBrk="0" hangingPunct="0"/>
            <a:endParaRPr lang="en-US" sz="2100" i="0" dirty="0">
              <a:latin typeface="Times New Roman" pitchFamily="18" charset="0"/>
              <a:cs typeface="Times New Roman" pitchFamily="18" charset="0"/>
            </a:endParaRPr>
          </a:p>
          <a:p>
            <a:pPr algn="just" eaLnBrk="0" hangingPunct="0"/>
            <a:r>
              <a:rPr lang="en-US" sz="2100" i="0" dirty="0">
                <a:latin typeface="Times New Roman" pitchFamily="18" charset="0"/>
                <a:cs typeface="Times New Roman" pitchFamily="18" charset="0"/>
              </a:rPr>
              <a:t>How can we test to determine whether the variance from each sample comes from the same population variance (population variances are equal) or from different population variances (population variances are not equal)?</a:t>
            </a:r>
          </a:p>
        </p:txBody>
      </p:sp>
      <p:sp>
        <p:nvSpPr>
          <p:cNvPr id="3" name="Title 3"/>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Sheet Metal Example</a:t>
            </a:r>
          </a:p>
        </p:txBody>
      </p:sp>
    </p:spTree>
    <p:extLst>
      <p:ext uri="{BB962C8B-B14F-4D97-AF65-F5344CB8AC3E}">
        <p14:creationId xmlns:p14="http://schemas.microsoft.com/office/powerpoint/2010/main" val="116512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2">
            <a:hlinkClick r:id="" action="ppaction://ole?verb=0"/>
          </p:cNvPr>
          <p:cNvGraphicFramePr>
            <a:graphicFrameLocks/>
          </p:cNvGraphicFramePr>
          <p:nvPr>
            <p:extLst>
              <p:ext uri="{D42A27DB-BD31-4B8C-83A1-F6EECF244321}">
                <p14:modId xmlns:p14="http://schemas.microsoft.com/office/powerpoint/2010/main" val="12966737"/>
              </p:ext>
            </p:extLst>
          </p:nvPr>
        </p:nvGraphicFramePr>
        <p:xfrm>
          <a:off x="5335588" y="2363788"/>
          <a:ext cx="3502025" cy="715962"/>
        </p:xfrm>
        <a:graphic>
          <a:graphicData uri="http://schemas.openxmlformats.org/presentationml/2006/ole">
            <mc:AlternateContent xmlns:mc="http://schemas.openxmlformats.org/markup-compatibility/2006">
              <mc:Choice xmlns:v="urn:schemas-microsoft-com:vml" Requires="v">
                <p:oleObj spid="_x0000_s2455" name="Equation" r:id="rId3" imgW="2158920" imgH="431640" progId="Equation.3">
                  <p:embed/>
                </p:oleObj>
              </mc:Choice>
              <mc:Fallback>
                <p:oleObj name="Equation" r:id="rId3" imgW="215892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588" y="2363788"/>
                        <a:ext cx="3502025" cy="715962"/>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32"/>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Wage Example – Part 2</a:t>
            </a:r>
          </a:p>
        </p:txBody>
      </p:sp>
      <p:grpSp>
        <p:nvGrpSpPr>
          <p:cNvPr id="4" name="Group 33"/>
          <p:cNvGrpSpPr>
            <a:grpSpLocks/>
          </p:cNvGrpSpPr>
          <p:nvPr/>
        </p:nvGrpSpPr>
        <p:grpSpPr bwMode="auto">
          <a:xfrm>
            <a:off x="457200" y="2362200"/>
            <a:ext cx="4800600" cy="3733800"/>
            <a:chOff x="300" y="1296"/>
            <a:chExt cx="2772" cy="2352"/>
          </a:xfrm>
        </p:grpSpPr>
        <p:sp>
          <p:nvSpPr>
            <p:cNvPr id="5" name="Rectangle 5"/>
            <p:cNvSpPr>
              <a:spLocks noChangeArrowheads="1"/>
            </p:cNvSpPr>
            <p:nvPr/>
          </p:nvSpPr>
          <p:spPr bwMode="auto">
            <a:xfrm>
              <a:off x="300" y="1296"/>
              <a:ext cx="2772" cy="2352"/>
            </a:xfrm>
            <a:prstGeom prst="rect">
              <a:avLst/>
            </a:prstGeom>
            <a:noFill/>
            <a:ln w="762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i="0">
                <a:solidFill>
                  <a:srgbClr val="000000"/>
                </a:solidFill>
              </a:endParaRPr>
            </a:p>
          </p:txBody>
        </p:sp>
        <p:sp>
          <p:nvSpPr>
            <p:cNvPr id="6" name="Line 6"/>
            <p:cNvSpPr>
              <a:spLocks noChangeShapeType="1"/>
            </p:cNvSpPr>
            <p:nvPr/>
          </p:nvSpPr>
          <p:spPr bwMode="auto">
            <a:xfrm flipV="1">
              <a:off x="404" y="3072"/>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7" name="Line 7"/>
            <p:cNvSpPr>
              <a:spLocks noChangeShapeType="1"/>
            </p:cNvSpPr>
            <p:nvPr/>
          </p:nvSpPr>
          <p:spPr bwMode="auto">
            <a:xfrm flipV="1">
              <a:off x="1546" y="3061"/>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8" name="Freeform 8"/>
            <p:cNvSpPr>
              <a:spLocks/>
            </p:cNvSpPr>
            <p:nvPr/>
          </p:nvSpPr>
          <p:spPr bwMode="auto">
            <a:xfrm>
              <a:off x="364" y="1369"/>
              <a:ext cx="2386" cy="1711"/>
            </a:xfrm>
            <a:custGeom>
              <a:avLst/>
              <a:gdLst>
                <a:gd name="T0" fmla="*/ 36 w 2386"/>
                <a:gd name="T1" fmla="*/ 1704 h 1711"/>
                <a:gd name="T2" fmla="*/ 76 w 2386"/>
                <a:gd name="T3" fmla="*/ 1696 h 1711"/>
                <a:gd name="T4" fmla="*/ 116 w 2386"/>
                <a:gd name="T5" fmla="*/ 1685 h 1711"/>
                <a:gd name="T6" fmla="*/ 155 w 2386"/>
                <a:gd name="T7" fmla="*/ 1672 h 1711"/>
                <a:gd name="T8" fmla="*/ 195 w 2386"/>
                <a:gd name="T9" fmla="*/ 1655 h 1711"/>
                <a:gd name="T10" fmla="*/ 235 w 2386"/>
                <a:gd name="T11" fmla="*/ 1634 h 1711"/>
                <a:gd name="T12" fmla="*/ 275 w 2386"/>
                <a:gd name="T13" fmla="*/ 1609 h 1711"/>
                <a:gd name="T14" fmla="*/ 314 w 2386"/>
                <a:gd name="T15" fmla="*/ 1578 h 1711"/>
                <a:gd name="T16" fmla="*/ 354 w 2386"/>
                <a:gd name="T17" fmla="*/ 1543 h 1711"/>
                <a:gd name="T18" fmla="*/ 394 w 2386"/>
                <a:gd name="T19" fmla="*/ 1500 h 1711"/>
                <a:gd name="T20" fmla="*/ 433 w 2386"/>
                <a:gd name="T21" fmla="*/ 1450 h 1711"/>
                <a:gd name="T22" fmla="*/ 473 w 2386"/>
                <a:gd name="T23" fmla="*/ 1393 h 1711"/>
                <a:gd name="T24" fmla="*/ 513 w 2386"/>
                <a:gd name="T25" fmla="*/ 1328 h 1711"/>
                <a:gd name="T26" fmla="*/ 553 w 2386"/>
                <a:gd name="T27" fmla="*/ 1256 h 1711"/>
                <a:gd name="T28" fmla="*/ 593 w 2386"/>
                <a:gd name="T29" fmla="*/ 1176 h 1711"/>
                <a:gd name="T30" fmla="*/ 632 w 2386"/>
                <a:gd name="T31" fmla="*/ 1089 h 1711"/>
                <a:gd name="T32" fmla="*/ 672 w 2386"/>
                <a:gd name="T33" fmla="*/ 997 h 1711"/>
                <a:gd name="T34" fmla="*/ 712 w 2386"/>
                <a:gd name="T35" fmla="*/ 898 h 1711"/>
                <a:gd name="T36" fmla="*/ 751 w 2386"/>
                <a:gd name="T37" fmla="*/ 796 h 1711"/>
                <a:gd name="T38" fmla="*/ 792 w 2386"/>
                <a:gd name="T39" fmla="*/ 691 h 1711"/>
                <a:gd name="T40" fmla="*/ 831 w 2386"/>
                <a:gd name="T41" fmla="*/ 586 h 1711"/>
                <a:gd name="T42" fmla="*/ 870 w 2386"/>
                <a:gd name="T43" fmla="*/ 484 h 1711"/>
                <a:gd name="T44" fmla="*/ 911 w 2386"/>
                <a:gd name="T45" fmla="*/ 385 h 1711"/>
                <a:gd name="T46" fmla="*/ 950 w 2386"/>
                <a:gd name="T47" fmla="*/ 294 h 1711"/>
                <a:gd name="T48" fmla="*/ 990 w 2386"/>
                <a:gd name="T49" fmla="*/ 211 h 1711"/>
                <a:gd name="T50" fmla="*/ 1030 w 2386"/>
                <a:gd name="T51" fmla="*/ 139 h 1711"/>
                <a:gd name="T52" fmla="*/ 1069 w 2386"/>
                <a:gd name="T53" fmla="*/ 81 h 1711"/>
                <a:gd name="T54" fmla="*/ 1110 w 2386"/>
                <a:gd name="T55" fmla="*/ 38 h 1711"/>
                <a:gd name="T56" fmla="*/ 1149 w 2386"/>
                <a:gd name="T57" fmla="*/ 11 h 1711"/>
                <a:gd name="T58" fmla="*/ 1188 w 2386"/>
                <a:gd name="T59" fmla="*/ 0 h 1711"/>
                <a:gd name="T60" fmla="*/ 1229 w 2386"/>
                <a:gd name="T61" fmla="*/ 7 h 1711"/>
                <a:gd name="T62" fmla="*/ 1268 w 2386"/>
                <a:gd name="T63" fmla="*/ 31 h 1711"/>
                <a:gd name="T64" fmla="*/ 1308 w 2386"/>
                <a:gd name="T65" fmla="*/ 71 h 1711"/>
                <a:gd name="T66" fmla="*/ 1348 w 2386"/>
                <a:gd name="T67" fmla="*/ 127 h 1711"/>
                <a:gd name="T68" fmla="*/ 1387 w 2386"/>
                <a:gd name="T69" fmla="*/ 196 h 1711"/>
                <a:gd name="T70" fmla="*/ 1428 w 2386"/>
                <a:gd name="T71" fmla="*/ 277 h 1711"/>
                <a:gd name="T72" fmla="*/ 1467 w 2386"/>
                <a:gd name="T73" fmla="*/ 366 h 1711"/>
                <a:gd name="T74" fmla="*/ 1506 w 2386"/>
                <a:gd name="T75" fmla="*/ 463 h 1711"/>
                <a:gd name="T76" fmla="*/ 1547 w 2386"/>
                <a:gd name="T77" fmla="*/ 565 h 1711"/>
                <a:gd name="T78" fmla="*/ 1586 w 2386"/>
                <a:gd name="T79" fmla="*/ 670 h 1711"/>
                <a:gd name="T80" fmla="*/ 1626 w 2386"/>
                <a:gd name="T81" fmla="*/ 774 h 1711"/>
                <a:gd name="T82" fmla="*/ 1666 w 2386"/>
                <a:gd name="T83" fmla="*/ 878 h 1711"/>
                <a:gd name="T84" fmla="*/ 1705 w 2386"/>
                <a:gd name="T85" fmla="*/ 977 h 1711"/>
                <a:gd name="T86" fmla="*/ 1745 w 2386"/>
                <a:gd name="T87" fmla="*/ 1071 h 1711"/>
                <a:gd name="T88" fmla="*/ 1785 w 2386"/>
                <a:gd name="T89" fmla="*/ 1160 h 1711"/>
                <a:gd name="T90" fmla="*/ 1824 w 2386"/>
                <a:gd name="T91" fmla="*/ 1241 h 1711"/>
                <a:gd name="T92" fmla="*/ 1865 w 2386"/>
                <a:gd name="T93" fmla="*/ 1315 h 1711"/>
                <a:gd name="T94" fmla="*/ 1904 w 2386"/>
                <a:gd name="T95" fmla="*/ 1380 h 1711"/>
                <a:gd name="T96" fmla="*/ 1944 w 2386"/>
                <a:gd name="T97" fmla="*/ 1440 h 1711"/>
                <a:gd name="T98" fmla="*/ 1984 w 2386"/>
                <a:gd name="T99" fmla="*/ 1491 h 1711"/>
                <a:gd name="T100" fmla="*/ 2023 w 2386"/>
                <a:gd name="T101" fmla="*/ 1535 h 1711"/>
                <a:gd name="T102" fmla="*/ 2063 w 2386"/>
                <a:gd name="T103" fmla="*/ 1572 h 1711"/>
                <a:gd name="T104" fmla="*/ 2103 w 2386"/>
                <a:gd name="T105" fmla="*/ 1603 h 1711"/>
                <a:gd name="T106" fmla="*/ 2143 w 2386"/>
                <a:gd name="T107" fmla="*/ 1630 h 1711"/>
                <a:gd name="T108" fmla="*/ 2182 w 2386"/>
                <a:gd name="T109" fmla="*/ 1651 h 1711"/>
                <a:gd name="T110" fmla="*/ 2222 w 2386"/>
                <a:gd name="T111" fmla="*/ 1669 h 1711"/>
                <a:gd name="T112" fmla="*/ 2262 w 2386"/>
                <a:gd name="T113" fmla="*/ 1683 h 1711"/>
                <a:gd name="T114" fmla="*/ 2302 w 2386"/>
                <a:gd name="T115" fmla="*/ 1694 h 1711"/>
                <a:gd name="T116" fmla="*/ 2341 w 2386"/>
                <a:gd name="T117" fmla="*/ 1703 h 1711"/>
                <a:gd name="T118" fmla="*/ 2381 w 2386"/>
                <a:gd name="T119" fmla="*/ 1709 h 17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86"/>
                <a:gd name="T181" fmla="*/ 0 h 1711"/>
                <a:gd name="T182" fmla="*/ 2386 w 2386"/>
                <a:gd name="T183" fmla="*/ 1711 h 17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86" h="1711">
                  <a:moveTo>
                    <a:pt x="0" y="1710"/>
                  </a:moveTo>
                  <a:lnTo>
                    <a:pt x="4" y="1709"/>
                  </a:lnTo>
                  <a:lnTo>
                    <a:pt x="8" y="1709"/>
                  </a:lnTo>
                  <a:lnTo>
                    <a:pt x="12" y="1709"/>
                  </a:lnTo>
                  <a:lnTo>
                    <a:pt x="17" y="1708"/>
                  </a:lnTo>
                  <a:lnTo>
                    <a:pt x="21" y="1707"/>
                  </a:lnTo>
                  <a:lnTo>
                    <a:pt x="24" y="1706"/>
                  </a:lnTo>
                  <a:lnTo>
                    <a:pt x="28" y="1706"/>
                  </a:lnTo>
                  <a:lnTo>
                    <a:pt x="32" y="1705"/>
                  </a:lnTo>
                  <a:lnTo>
                    <a:pt x="36" y="1704"/>
                  </a:lnTo>
                  <a:lnTo>
                    <a:pt x="40" y="1704"/>
                  </a:lnTo>
                  <a:lnTo>
                    <a:pt x="45" y="1703"/>
                  </a:lnTo>
                  <a:lnTo>
                    <a:pt x="48" y="1702"/>
                  </a:lnTo>
                  <a:lnTo>
                    <a:pt x="52" y="1701"/>
                  </a:lnTo>
                  <a:lnTo>
                    <a:pt x="56" y="1700"/>
                  </a:lnTo>
                  <a:lnTo>
                    <a:pt x="60" y="1699"/>
                  </a:lnTo>
                  <a:lnTo>
                    <a:pt x="64" y="1699"/>
                  </a:lnTo>
                  <a:lnTo>
                    <a:pt x="67" y="1698"/>
                  </a:lnTo>
                  <a:lnTo>
                    <a:pt x="71" y="1697"/>
                  </a:lnTo>
                  <a:lnTo>
                    <a:pt x="76" y="1696"/>
                  </a:lnTo>
                  <a:lnTo>
                    <a:pt x="80" y="1695"/>
                  </a:lnTo>
                  <a:lnTo>
                    <a:pt x="84" y="1694"/>
                  </a:lnTo>
                  <a:lnTo>
                    <a:pt x="88" y="1693"/>
                  </a:lnTo>
                  <a:lnTo>
                    <a:pt x="92" y="1692"/>
                  </a:lnTo>
                  <a:lnTo>
                    <a:pt x="95" y="1691"/>
                  </a:lnTo>
                  <a:lnTo>
                    <a:pt x="99" y="1690"/>
                  </a:lnTo>
                  <a:lnTo>
                    <a:pt x="104" y="1689"/>
                  </a:lnTo>
                  <a:lnTo>
                    <a:pt x="108" y="1688"/>
                  </a:lnTo>
                  <a:lnTo>
                    <a:pt x="112" y="1686"/>
                  </a:lnTo>
                  <a:lnTo>
                    <a:pt x="116" y="1685"/>
                  </a:lnTo>
                  <a:lnTo>
                    <a:pt x="119" y="1684"/>
                  </a:lnTo>
                  <a:lnTo>
                    <a:pt x="123" y="1683"/>
                  </a:lnTo>
                  <a:lnTo>
                    <a:pt x="127" y="1681"/>
                  </a:lnTo>
                  <a:lnTo>
                    <a:pt x="132" y="1681"/>
                  </a:lnTo>
                  <a:lnTo>
                    <a:pt x="136" y="1679"/>
                  </a:lnTo>
                  <a:lnTo>
                    <a:pt x="140" y="1678"/>
                  </a:lnTo>
                  <a:lnTo>
                    <a:pt x="143" y="1676"/>
                  </a:lnTo>
                  <a:lnTo>
                    <a:pt x="147" y="1675"/>
                  </a:lnTo>
                  <a:lnTo>
                    <a:pt x="151" y="1674"/>
                  </a:lnTo>
                  <a:lnTo>
                    <a:pt x="155" y="1672"/>
                  </a:lnTo>
                  <a:lnTo>
                    <a:pt x="160" y="1671"/>
                  </a:lnTo>
                  <a:lnTo>
                    <a:pt x="164" y="1669"/>
                  </a:lnTo>
                  <a:lnTo>
                    <a:pt x="167" y="1667"/>
                  </a:lnTo>
                  <a:lnTo>
                    <a:pt x="171" y="1666"/>
                  </a:lnTo>
                  <a:lnTo>
                    <a:pt x="175" y="1664"/>
                  </a:lnTo>
                  <a:lnTo>
                    <a:pt x="179" y="1662"/>
                  </a:lnTo>
                  <a:lnTo>
                    <a:pt x="183" y="1661"/>
                  </a:lnTo>
                  <a:lnTo>
                    <a:pt x="188" y="1659"/>
                  </a:lnTo>
                  <a:lnTo>
                    <a:pt x="191" y="1657"/>
                  </a:lnTo>
                  <a:lnTo>
                    <a:pt x="195" y="1655"/>
                  </a:lnTo>
                  <a:lnTo>
                    <a:pt x="199" y="1654"/>
                  </a:lnTo>
                  <a:lnTo>
                    <a:pt x="203" y="1651"/>
                  </a:lnTo>
                  <a:lnTo>
                    <a:pt x="207" y="1649"/>
                  </a:lnTo>
                  <a:lnTo>
                    <a:pt x="211" y="1648"/>
                  </a:lnTo>
                  <a:lnTo>
                    <a:pt x="215" y="1645"/>
                  </a:lnTo>
                  <a:lnTo>
                    <a:pt x="219" y="1644"/>
                  </a:lnTo>
                  <a:lnTo>
                    <a:pt x="223" y="1641"/>
                  </a:lnTo>
                  <a:lnTo>
                    <a:pt x="227" y="1639"/>
                  </a:lnTo>
                  <a:lnTo>
                    <a:pt x="231" y="1636"/>
                  </a:lnTo>
                  <a:lnTo>
                    <a:pt x="235" y="1634"/>
                  </a:lnTo>
                  <a:lnTo>
                    <a:pt x="238" y="1632"/>
                  </a:lnTo>
                  <a:lnTo>
                    <a:pt x="242" y="1630"/>
                  </a:lnTo>
                  <a:lnTo>
                    <a:pt x="247" y="1628"/>
                  </a:lnTo>
                  <a:lnTo>
                    <a:pt x="251" y="1625"/>
                  </a:lnTo>
                  <a:lnTo>
                    <a:pt x="255" y="1623"/>
                  </a:lnTo>
                  <a:lnTo>
                    <a:pt x="259" y="1620"/>
                  </a:lnTo>
                  <a:lnTo>
                    <a:pt x="262" y="1617"/>
                  </a:lnTo>
                  <a:lnTo>
                    <a:pt x="266" y="1615"/>
                  </a:lnTo>
                  <a:lnTo>
                    <a:pt x="270" y="1612"/>
                  </a:lnTo>
                  <a:lnTo>
                    <a:pt x="275" y="1609"/>
                  </a:lnTo>
                  <a:lnTo>
                    <a:pt x="279" y="1606"/>
                  </a:lnTo>
                  <a:lnTo>
                    <a:pt x="283" y="1603"/>
                  </a:lnTo>
                  <a:lnTo>
                    <a:pt x="287" y="1601"/>
                  </a:lnTo>
                  <a:lnTo>
                    <a:pt x="290" y="1598"/>
                  </a:lnTo>
                  <a:lnTo>
                    <a:pt x="294" y="1595"/>
                  </a:lnTo>
                  <a:lnTo>
                    <a:pt x="298" y="1591"/>
                  </a:lnTo>
                  <a:lnTo>
                    <a:pt x="303" y="1588"/>
                  </a:lnTo>
                  <a:lnTo>
                    <a:pt x="307" y="1586"/>
                  </a:lnTo>
                  <a:lnTo>
                    <a:pt x="311" y="1582"/>
                  </a:lnTo>
                  <a:lnTo>
                    <a:pt x="314" y="1578"/>
                  </a:lnTo>
                  <a:lnTo>
                    <a:pt x="318" y="1576"/>
                  </a:lnTo>
                  <a:lnTo>
                    <a:pt x="322" y="1572"/>
                  </a:lnTo>
                  <a:lnTo>
                    <a:pt x="326" y="1568"/>
                  </a:lnTo>
                  <a:lnTo>
                    <a:pt x="331" y="1565"/>
                  </a:lnTo>
                  <a:lnTo>
                    <a:pt x="335" y="1561"/>
                  </a:lnTo>
                  <a:lnTo>
                    <a:pt x="338" y="1558"/>
                  </a:lnTo>
                  <a:lnTo>
                    <a:pt x="342" y="1554"/>
                  </a:lnTo>
                  <a:lnTo>
                    <a:pt x="346" y="1551"/>
                  </a:lnTo>
                  <a:lnTo>
                    <a:pt x="350" y="1546"/>
                  </a:lnTo>
                  <a:lnTo>
                    <a:pt x="354" y="1543"/>
                  </a:lnTo>
                  <a:lnTo>
                    <a:pt x="358" y="1538"/>
                  </a:lnTo>
                  <a:lnTo>
                    <a:pt x="362" y="1535"/>
                  </a:lnTo>
                  <a:lnTo>
                    <a:pt x="366" y="1531"/>
                  </a:lnTo>
                  <a:lnTo>
                    <a:pt x="370" y="1526"/>
                  </a:lnTo>
                  <a:lnTo>
                    <a:pt x="374" y="1522"/>
                  </a:lnTo>
                  <a:lnTo>
                    <a:pt x="378" y="1518"/>
                  </a:lnTo>
                  <a:lnTo>
                    <a:pt x="382" y="1513"/>
                  </a:lnTo>
                  <a:lnTo>
                    <a:pt x="385" y="1509"/>
                  </a:lnTo>
                  <a:lnTo>
                    <a:pt x="390" y="1505"/>
                  </a:lnTo>
                  <a:lnTo>
                    <a:pt x="394" y="1500"/>
                  </a:lnTo>
                  <a:lnTo>
                    <a:pt x="398" y="1496"/>
                  </a:lnTo>
                  <a:lnTo>
                    <a:pt x="402" y="1491"/>
                  </a:lnTo>
                  <a:lnTo>
                    <a:pt x="406" y="1486"/>
                  </a:lnTo>
                  <a:lnTo>
                    <a:pt x="409" y="1481"/>
                  </a:lnTo>
                  <a:lnTo>
                    <a:pt x="413" y="1476"/>
                  </a:lnTo>
                  <a:lnTo>
                    <a:pt x="418" y="1471"/>
                  </a:lnTo>
                  <a:lnTo>
                    <a:pt x="422" y="1466"/>
                  </a:lnTo>
                  <a:lnTo>
                    <a:pt x="426" y="1461"/>
                  </a:lnTo>
                  <a:lnTo>
                    <a:pt x="430" y="1456"/>
                  </a:lnTo>
                  <a:lnTo>
                    <a:pt x="433" y="1450"/>
                  </a:lnTo>
                  <a:lnTo>
                    <a:pt x="437" y="1445"/>
                  </a:lnTo>
                  <a:lnTo>
                    <a:pt x="441" y="1440"/>
                  </a:lnTo>
                  <a:lnTo>
                    <a:pt x="446" y="1434"/>
                  </a:lnTo>
                  <a:lnTo>
                    <a:pt x="450" y="1428"/>
                  </a:lnTo>
                  <a:lnTo>
                    <a:pt x="454" y="1423"/>
                  </a:lnTo>
                  <a:lnTo>
                    <a:pt x="458" y="1417"/>
                  </a:lnTo>
                  <a:lnTo>
                    <a:pt x="461" y="1411"/>
                  </a:lnTo>
                  <a:lnTo>
                    <a:pt x="465" y="1405"/>
                  </a:lnTo>
                  <a:lnTo>
                    <a:pt x="469" y="1399"/>
                  </a:lnTo>
                  <a:lnTo>
                    <a:pt x="473" y="1393"/>
                  </a:lnTo>
                  <a:lnTo>
                    <a:pt x="478" y="1387"/>
                  </a:lnTo>
                  <a:lnTo>
                    <a:pt x="482" y="1380"/>
                  </a:lnTo>
                  <a:lnTo>
                    <a:pt x="485" y="1375"/>
                  </a:lnTo>
                  <a:lnTo>
                    <a:pt x="489" y="1368"/>
                  </a:lnTo>
                  <a:lnTo>
                    <a:pt x="493" y="1362"/>
                  </a:lnTo>
                  <a:lnTo>
                    <a:pt x="497" y="1355"/>
                  </a:lnTo>
                  <a:lnTo>
                    <a:pt x="501" y="1349"/>
                  </a:lnTo>
                  <a:lnTo>
                    <a:pt x="505" y="1342"/>
                  </a:lnTo>
                  <a:lnTo>
                    <a:pt x="509" y="1335"/>
                  </a:lnTo>
                  <a:lnTo>
                    <a:pt x="513" y="1328"/>
                  </a:lnTo>
                  <a:lnTo>
                    <a:pt x="517" y="1322"/>
                  </a:lnTo>
                  <a:lnTo>
                    <a:pt x="521" y="1315"/>
                  </a:lnTo>
                  <a:lnTo>
                    <a:pt x="525" y="1308"/>
                  </a:lnTo>
                  <a:lnTo>
                    <a:pt x="529" y="1300"/>
                  </a:lnTo>
                  <a:lnTo>
                    <a:pt x="533" y="1293"/>
                  </a:lnTo>
                  <a:lnTo>
                    <a:pt x="537" y="1286"/>
                  </a:lnTo>
                  <a:lnTo>
                    <a:pt x="541" y="1279"/>
                  </a:lnTo>
                  <a:lnTo>
                    <a:pt x="545" y="1271"/>
                  </a:lnTo>
                  <a:lnTo>
                    <a:pt x="549" y="1264"/>
                  </a:lnTo>
                  <a:lnTo>
                    <a:pt x="553" y="1256"/>
                  </a:lnTo>
                  <a:lnTo>
                    <a:pt x="556" y="1248"/>
                  </a:lnTo>
                  <a:lnTo>
                    <a:pt x="561" y="1241"/>
                  </a:lnTo>
                  <a:lnTo>
                    <a:pt x="565" y="1233"/>
                  </a:lnTo>
                  <a:lnTo>
                    <a:pt x="569" y="1225"/>
                  </a:lnTo>
                  <a:lnTo>
                    <a:pt x="573" y="1217"/>
                  </a:lnTo>
                  <a:lnTo>
                    <a:pt x="577" y="1209"/>
                  </a:lnTo>
                  <a:lnTo>
                    <a:pt x="580" y="1201"/>
                  </a:lnTo>
                  <a:lnTo>
                    <a:pt x="584" y="1192"/>
                  </a:lnTo>
                  <a:lnTo>
                    <a:pt x="588" y="1185"/>
                  </a:lnTo>
                  <a:lnTo>
                    <a:pt x="593" y="1176"/>
                  </a:lnTo>
                  <a:lnTo>
                    <a:pt x="597" y="1168"/>
                  </a:lnTo>
                  <a:lnTo>
                    <a:pt x="601" y="1160"/>
                  </a:lnTo>
                  <a:lnTo>
                    <a:pt x="604" y="1151"/>
                  </a:lnTo>
                  <a:lnTo>
                    <a:pt x="608" y="1142"/>
                  </a:lnTo>
                  <a:lnTo>
                    <a:pt x="612" y="1134"/>
                  </a:lnTo>
                  <a:lnTo>
                    <a:pt x="616" y="1125"/>
                  </a:lnTo>
                  <a:lnTo>
                    <a:pt x="621" y="1116"/>
                  </a:lnTo>
                  <a:lnTo>
                    <a:pt x="625" y="1107"/>
                  </a:lnTo>
                  <a:lnTo>
                    <a:pt x="628" y="1098"/>
                  </a:lnTo>
                  <a:lnTo>
                    <a:pt x="632" y="1089"/>
                  </a:lnTo>
                  <a:lnTo>
                    <a:pt x="636" y="1080"/>
                  </a:lnTo>
                  <a:lnTo>
                    <a:pt x="640" y="1071"/>
                  </a:lnTo>
                  <a:lnTo>
                    <a:pt x="644" y="1062"/>
                  </a:lnTo>
                  <a:lnTo>
                    <a:pt x="649" y="1053"/>
                  </a:lnTo>
                  <a:lnTo>
                    <a:pt x="653" y="1044"/>
                  </a:lnTo>
                  <a:lnTo>
                    <a:pt x="656" y="1034"/>
                  </a:lnTo>
                  <a:lnTo>
                    <a:pt x="660" y="1024"/>
                  </a:lnTo>
                  <a:lnTo>
                    <a:pt x="664" y="1015"/>
                  </a:lnTo>
                  <a:lnTo>
                    <a:pt x="668" y="1006"/>
                  </a:lnTo>
                  <a:lnTo>
                    <a:pt x="672" y="997"/>
                  </a:lnTo>
                  <a:lnTo>
                    <a:pt x="676" y="987"/>
                  </a:lnTo>
                  <a:lnTo>
                    <a:pt x="680" y="977"/>
                  </a:lnTo>
                  <a:lnTo>
                    <a:pt x="684" y="967"/>
                  </a:lnTo>
                  <a:lnTo>
                    <a:pt x="688" y="957"/>
                  </a:lnTo>
                  <a:lnTo>
                    <a:pt x="692" y="947"/>
                  </a:lnTo>
                  <a:lnTo>
                    <a:pt x="696" y="938"/>
                  </a:lnTo>
                  <a:lnTo>
                    <a:pt x="699" y="928"/>
                  </a:lnTo>
                  <a:lnTo>
                    <a:pt x="703" y="918"/>
                  </a:lnTo>
                  <a:lnTo>
                    <a:pt x="708" y="908"/>
                  </a:lnTo>
                  <a:lnTo>
                    <a:pt x="712" y="898"/>
                  </a:lnTo>
                  <a:lnTo>
                    <a:pt x="716" y="887"/>
                  </a:lnTo>
                  <a:lnTo>
                    <a:pt x="720" y="878"/>
                  </a:lnTo>
                  <a:lnTo>
                    <a:pt x="724" y="867"/>
                  </a:lnTo>
                  <a:lnTo>
                    <a:pt x="727" y="857"/>
                  </a:lnTo>
                  <a:lnTo>
                    <a:pt x="731" y="847"/>
                  </a:lnTo>
                  <a:lnTo>
                    <a:pt x="736" y="836"/>
                  </a:lnTo>
                  <a:lnTo>
                    <a:pt x="740" y="826"/>
                  </a:lnTo>
                  <a:lnTo>
                    <a:pt x="744" y="816"/>
                  </a:lnTo>
                  <a:lnTo>
                    <a:pt x="748" y="806"/>
                  </a:lnTo>
                  <a:lnTo>
                    <a:pt x="751" y="796"/>
                  </a:lnTo>
                  <a:lnTo>
                    <a:pt x="755" y="785"/>
                  </a:lnTo>
                  <a:lnTo>
                    <a:pt x="759" y="774"/>
                  </a:lnTo>
                  <a:lnTo>
                    <a:pt x="764" y="764"/>
                  </a:lnTo>
                  <a:lnTo>
                    <a:pt x="768" y="753"/>
                  </a:lnTo>
                  <a:lnTo>
                    <a:pt x="771" y="743"/>
                  </a:lnTo>
                  <a:lnTo>
                    <a:pt x="775" y="733"/>
                  </a:lnTo>
                  <a:lnTo>
                    <a:pt x="779" y="722"/>
                  </a:lnTo>
                  <a:lnTo>
                    <a:pt x="783" y="712"/>
                  </a:lnTo>
                  <a:lnTo>
                    <a:pt x="787" y="701"/>
                  </a:lnTo>
                  <a:lnTo>
                    <a:pt x="792" y="691"/>
                  </a:lnTo>
                  <a:lnTo>
                    <a:pt x="796" y="681"/>
                  </a:lnTo>
                  <a:lnTo>
                    <a:pt x="799" y="670"/>
                  </a:lnTo>
                  <a:lnTo>
                    <a:pt x="803" y="660"/>
                  </a:lnTo>
                  <a:lnTo>
                    <a:pt x="807" y="649"/>
                  </a:lnTo>
                  <a:lnTo>
                    <a:pt x="811" y="638"/>
                  </a:lnTo>
                  <a:lnTo>
                    <a:pt x="815" y="628"/>
                  </a:lnTo>
                  <a:lnTo>
                    <a:pt x="820" y="618"/>
                  </a:lnTo>
                  <a:lnTo>
                    <a:pt x="823" y="607"/>
                  </a:lnTo>
                  <a:lnTo>
                    <a:pt x="827" y="597"/>
                  </a:lnTo>
                  <a:lnTo>
                    <a:pt x="831" y="586"/>
                  </a:lnTo>
                  <a:lnTo>
                    <a:pt x="835" y="576"/>
                  </a:lnTo>
                  <a:lnTo>
                    <a:pt x="839" y="565"/>
                  </a:lnTo>
                  <a:lnTo>
                    <a:pt x="843" y="555"/>
                  </a:lnTo>
                  <a:lnTo>
                    <a:pt x="846" y="545"/>
                  </a:lnTo>
                  <a:lnTo>
                    <a:pt x="851" y="535"/>
                  </a:lnTo>
                  <a:lnTo>
                    <a:pt x="855" y="524"/>
                  </a:lnTo>
                  <a:lnTo>
                    <a:pt x="859" y="514"/>
                  </a:lnTo>
                  <a:lnTo>
                    <a:pt x="863" y="504"/>
                  </a:lnTo>
                  <a:lnTo>
                    <a:pt x="867" y="494"/>
                  </a:lnTo>
                  <a:lnTo>
                    <a:pt x="870" y="484"/>
                  </a:lnTo>
                  <a:lnTo>
                    <a:pt x="874" y="473"/>
                  </a:lnTo>
                  <a:lnTo>
                    <a:pt x="879" y="463"/>
                  </a:lnTo>
                  <a:lnTo>
                    <a:pt x="883" y="453"/>
                  </a:lnTo>
                  <a:lnTo>
                    <a:pt x="887" y="444"/>
                  </a:lnTo>
                  <a:lnTo>
                    <a:pt x="891" y="434"/>
                  </a:lnTo>
                  <a:lnTo>
                    <a:pt x="894" y="424"/>
                  </a:lnTo>
                  <a:lnTo>
                    <a:pt x="898" y="414"/>
                  </a:lnTo>
                  <a:lnTo>
                    <a:pt x="902" y="405"/>
                  </a:lnTo>
                  <a:lnTo>
                    <a:pt x="907" y="395"/>
                  </a:lnTo>
                  <a:lnTo>
                    <a:pt x="911" y="385"/>
                  </a:lnTo>
                  <a:lnTo>
                    <a:pt x="915" y="376"/>
                  </a:lnTo>
                  <a:lnTo>
                    <a:pt x="919" y="366"/>
                  </a:lnTo>
                  <a:lnTo>
                    <a:pt x="922" y="357"/>
                  </a:lnTo>
                  <a:lnTo>
                    <a:pt x="926" y="347"/>
                  </a:lnTo>
                  <a:lnTo>
                    <a:pt x="930" y="339"/>
                  </a:lnTo>
                  <a:lnTo>
                    <a:pt x="935" y="330"/>
                  </a:lnTo>
                  <a:lnTo>
                    <a:pt x="939" y="320"/>
                  </a:lnTo>
                  <a:lnTo>
                    <a:pt x="942" y="312"/>
                  </a:lnTo>
                  <a:lnTo>
                    <a:pt x="946" y="302"/>
                  </a:lnTo>
                  <a:lnTo>
                    <a:pt x="950" y="294"/>
                  </a:lnTo>
                  <a:lnTo>
                    <a:pt x="954" y="285"/>
                  </a:lnTo>
                  <a:lnTo>
                    <a:pt x="958" y="277"/>
                  </a:lnTo>
                  <a:lnTo>
                    <a:pt x="962" y="268"/>
                  </a:lnTo>
                  <a:lnTo>
                    <a:pt x="967" y="260"/>
                  </a:lnTo>
                  <a:lnTo>
                    <a:pt x="970" y="251"/>
                  </a:lnTo>
                  <a:lnTo>
                    <a:pt x="974" y="243"/>
                  </a:lnTo>
                  <a:lnTo>
                    <a:pt x="978" y="234"/>
                  </a:lnTo>
                  <a:lnTo>
                    <a:pt x="982" y="227"/>
                  </a:lnTo>
                  <a:lnTo>
                    <a:pt x="986" y="219"/>
                  </a:lnTo>
                  <a:lnTo>
                    <a:pt x="990" y="211"/>
                  </a:lnTo>
                  <a:lnTo>
                    <a:pt x="994" y="203"/>
                  </a:lnTo>
                  <a:lnTo>
                    <a:pt x="998" y="196"/>
                  </a:lnTo>
                  <a:lnTo>
                    <a:pt x="1002" y="188"/>
                  </a:lnTo>
                  <a:lnTo>
                    <a:pt x="1006" y="181"/>
                  </a:lnTo>
                  <a:lnTo>
                    <a:pt x="1010" y="174"/>
                  </a:lnTo>
                  <a:lnTo>
                    <a:pt x="1014" y="167"/>
                  </a:lnTo>
                  <a:lnTo>
                    <a:pt x="1018" y="159"/>
                  </a:lnTo>
                  <a:lnTo>
                    <a:pt x="1022" y="153"/>
                  </a:lnTo>
                  <a:lnTo>
                    <a:pt x="1026" y="146"/>
                  </a:lnTo>
                  <a:lnTo>
                    <a:pt x="1030" y="139"/>
                  </a:lnTo>
                  <a:lnTo>
                    <a:pt x="1034" y="133"/>
                  </a:lnTo>
                  <a:lnTo>
                    <a:pt x="1038" y="127"/>
                  </a:lnTo>
                  <a:lnTo>
                    <a:pt x="1041" y="121"/>
                  </a:lnTo>
                  <a:lnTo>
                    <a:pt x="1045" y="114"/>
                  </a:lnTo>
                  <a:lnTo>
                    <a:pt x="1050" y="109"/>
                  </a:lnTo>
                  <a:lnTo>
                    <a:pt x="1054" y="103"/>
                  </a:lnTo>
                  <a:lnTo>
                    <a:pt x="1058" y="97"/>
                  </a:lnTo>
                  <a:lnTo>
                    <a:pt x="1062" y="92"/>
                  </a:lnTo>
                  <a:lnTo>
                    <a:pt x="1065" y="87"/>
                  </a:lnTo>
                  <a:lnTo>
                    <a:pt x="1069" y="81"/>
                  </a:lnTo>
                  <a:lnTo>
                    <a:pt x="1073" y="76"/>
                  </a:lnTo>
                  <a:lnTo>
                    <a:pt x="1077" y="71"/>
                  </a:lnTo>
                  <a:lnTo>
                    <a:pt x="1082" y="66"/>
                  </a:lnTo>
                  <a:lnTo>
                    <a:pt x="1086" y="62"/>
                  </a:lnTo>
                  <a:lnTo>
                    <a:pt x="1090" y="58"/>
                  </a:lnTo>
                  <a:lnTo>
                    <a:pt x="1093" y="54"/>
                  </a:lnTo>
                  <a:lnTo>
                    <a:pt x="1097" y="49"/>
                  </a:lnTo>
                  <a:lnTo>
                    <a:pt x="1101" y="45"/>
                  </a:lnTo>
                  <a:lnTo>
                    <a:pt x="1105" y="41"/>
                  </a:lnTo>
                  <a:lnTo>
                    <a:pt x="1110" y="38"/>
                  </a:lnTo>
                  <a:lnTo>
                    <a:pt x="1113" y="34"/>
                  </a:lnTo>
                  <a:lnTo>
                    <a:pt x="1117" y="31"/>
                  </a:lnTo>
                  <a:lnTo>
                    <a:pt x="1121" y="28"/>
                  </a:lnTo>
                  <a:lnTo>
                    <a:pt x="1125" y="25"/>
                  </a:lnTo>
                  <a:lnTo>
                    <a:pt x="1129" y="22"/>
                  </a:lnTo>
                  <a:lnTo>
                    <a:pt x="1133" y="19"/>
                  </a:lnTo>
                  <a:lnTo>
                    <a:pt x="1137" y="17"/>
                  </a:lnTo>
                  <a:lnTo>
                    <a:pt x="1141" y="15"/>
                  </a:lnTo>
                  <a:lnTo>
                    <a:pt x="1145" y="12"/>
                  </a:lnTo>
                  <a:lnTo>
                    <a:pt x="1149" y="11"/>
                  </a:lnTo>
                  <a:lnTo>
                    <a:pt x="1153" y="9"/>
                  </a:lnTo>
                  <a:lnTo>
                    <a:pt x="1157" y="7"/>
                  </a:lnTo>
                  <a:lnTo>
                    <a:pt x="1161" y="6"/>
                  </a:lnTo>
                  <a:lnTo>
                    <a:pt x="1165" y="4"/>
                  </a:lnTo>
                  <a:lnTo>
                    <a:pt x="1169" y="3"/>
                  </a:lnTo>
                  <a:lnTo>
                    <a:pt x="1173" y="2"/>
                  </a:lnTo>
                  <a:lnTo>
                    <a:pt x="1177" y="1"/>
                  </a:lnTo>
                  <a:lnTo>
                    <a:pt x="1181" y="1"/>
                  </a:lnTo>
                  <a:lnTo>
                    <a:pt x="1185" y="1"/>
                  </a:lnTo>
                  <a:lnTo>
                    <a:pt x="1188" y="0"/>
                  </a:lnTo>
                  <a:lnTo>
                    <a:pt x="1193" y="0"/>
                  </a:lnTo>
                  <a:lnTo>
                    <a:pt x="1197" y="0"/>
                  </a:lnTo>
                  <a:lnTo>
                    <a:pt x="1201" y="1"/>
                  </a:lnTo>
                  <a:lnTo>
                    <a:pt x="1205" y="1"/>
                  </a:lnTo>
                  <a:lnTo>
                    <a:pt x="1208" y="1"/>
                  </a:lnTo>
                  <a:lnTo>
                    <a:pt x="1212" y="2"/>
                  </a:lnTo>
                  <a:lnTo>
                    <a:pt x="1216" y="3"/>
                  </a:lnTo>
                  <a:lnTo>
                    <a:pt x="1220" y="4"/>
                  </a:lnTo>
                  <a:lnTo>
                    <a:pt x="1225" y="6"/>
                  </a:lnTo>
                  <a:lnTo>
                    <a:pt x="1229" y="7"/>
                  </a:lnTo>
                  <a:lnTo>
                    <a:pt x="1233" y="9"/>
                  </a:lnTo>
                  <a:lnTo>
                    <a:pt x="1236" y="11"/>
                  </a:lnTo>
                  <a:lnTo>
                    <a:pt x="1240" y="12"/>
                  </a:lnTo>
                  <a:lnTo>
                    <a:pt x="1244" y="15"/>
                  </a:lnTo>
                  <a:lnTo>
                    <a:pt x="1248" y="17"/>
                  </a:lnTo>
                  <a:lnTo>
                    <a:pt x="1253" y="19"/>
                  </a:lnTo>
                  <a:lnTo>
                    <a:pt x="1257" y="22"/>
                  </a:lnTo>
                  <a:lnTo>
                    <a:pt x="1260" y="25"/>
                  </a:lnTo>
                  <a:lnTo>
                    <a:pt x="1264" y="28"/>
                  </a:lnTo>
                  <a:lnTo>
                    <a:pt x="1268" y="31"/>
                  </a:lnTo>
                  <a:lnTo>
                    <a:pt x="1272" y="34"/>
                  </a:lnTo>
                  <a:lnTo>
                    <a:pt x="1276" y="38"/>
                  </a:lnTo>
                  <a:lnTo>
                    <a:pt x="1281" y="41"/>
                  </a:lnTo>
                  <a:lnTo>
                    <a:pt x="1285" y="45"/>
                  </a:lnTo>
                  <a:lnTo>
                    <a:pt x="1288" y="49"/>
                  </a:lnTo>
                  <a:lnTo>
                    <a:pt x="1292" y="54"/>
                  </a:lnTo>
                  <a:lnTo>
                    <a:pt x="1296" y="58"/>
                  </a:lnTo>
                  <a:lnTo>
                    <a:pt x="1300" y="62"/>
                  </a:lnTo>
                  <a:lnTo>
                    <a:pt x="1304" y="66"/>
                  </a:lnTo>
                  <a:lnTo>
                    <a:pt x="1308" y="71"/>
                  </a:lnTo>
                  <a:lnTo>
                    <a:pt x="1312" y="76"/>
                  </a:lnTo>
                  <a:lnTo>
                    <a:pt x="1316" y="81"/>
                  </a:lnTo>
                  <a:lnTo>
                    <a:pt x="1320" y="87"/>
                  </a:lnTo>
                  <a:lnTo>
                    <a:pt x="1324" y="92"/>
                  </a:lnTo>
                  <a:lnTo>
                    <a:pt x="1328" y="97"/>
                  </a:lnTo>
                  <a:lnTo>
                    <a:pt x="1331" y="103"/>
                  </a:lnTo>
                  <a:lnTo>
                    <a:pt x="1335" y="109"/>
                  </a:lnTo>
                  <a:lnTo>
                    <a:pt x="1340" y="114"/>
                  </a:lnTo>
                  <a:lnTo>
                    <a:pt x="1344" y="121"/>
                  </a:lnTo>
                  <a:lnTo>
                    <a:pt x="1348" y="127"/>
                  </a:lnTo>
                  <a:lnTo>
                    <a:pt x="1352" y="133"/>
                  </a:lnTo>
                  <a:lnTo>
                    <a:pt x="1356" y="139"/>
                  </a:lnTo>
                  <a:lnTo>
                    <a:pt x="1359" y="146"/>
                  </a:lnTo>
                  <a:lnTo>
                    <a:pt x="1363" y="153"/>
                  </a:lnTo>
                  <a:lnTo>
                    <a:pt x="1368" y="159"/>
                  </a:lnTo>
                  <a:lnTo>
                    <a:pt x="1372" y="167"/>
                  </a:lnTo>
                  <a:lnTo>
                    <a:pt x="1376" y="174"/>
                  </a:lnTo>
                  <a:lnTo>
                    <a:pt x="1379" y="181"/>
                  </a:lnTo>
                  <a:lnTo>
                    <a:pt x="1383" y="188"/>
                  </a:lnTo>
                  <a:lnTo>
                    <a:pt x="1387" y="196"/>
                  </a:lnTo>
                  <a:lnTo>
                    <a:pt x="1391" y="203"/>
                  </a:lnTo>
                  <a:lnTo>
                    <a:pt x="1396" y="211"/>
                  </a:lnTo>
                  <a:lnTo>
                    <a:pt x="1400" y="219"/>
                  </a:lnTo>
                  <a:lnTo>
                    <a:pt x="1404" y="227"/>
                  </a:lnTo>
                  <a:lnTo>
                    <a:pt x="1407" y="234"/>
                  </a:lnTo>
                  <a:lnTo>
                    <a:pt x="1411" y="243"/>
                  </a:lnTo>
                  <a:lnTo>
                    <a:pt x="1415" y="251"/>
                  </a:lnTo>
                  <a:lnTo>
                    <a:pt x="1419" y="260"/>
                  </a:lnTo>
                  <a:lnTo>
                    <a:pt x="1424" y="268"/>
                  </a:lnTo>
                  <a:lnTo>
                    <a:pt x="1428" y="277"/>
                  </a:lnTo>
                  <a:lnTo>
                    <a:pt x="1431" y="285"/>
                  </a:lnTo>
                  <a:lnTo>
                    <a:pt x="1435" y="294"/>
                  </a:lnTo>
                  <a:lnTo>
                    <a:pt x="1439" y="302"/>
                  </a:lnTo>
                  <a:lnTo>
                    <a:pt x="1443" y="312"/>
                  </a:lnTo>
                  <a:lnTo>
                    <a:pt x="1447" y="320"/>
                  </a:lnTo>
                  <a:lnTo>
                    <a:pt x="1452" y="330"/>
                  </a:lnTo>
                  <a:lnTo>
                    <a:pt x="1455" y="339"/>
                  </a:lnTo>
                  <a:lnTo>
                    <a:pt x="1459" y="347"/>
                  </a:lnTo>
                  <a:lnTo>
                    <a:pt x="1463" y="357"/>
                  </a:lnTo>
                  <a:lnTo>
                    <a:pt x="1467" y="366"/>
                  </a:lnTo>
                  <a:lnTo>
                    <a:pt x="1471" y="376"/>
                  </a:lnTo>
                  <a:lnTo>
                    <a:pt x="1475" y="385"/>
                  </a:lnTo>
                  <a:lnTo>
                    <a:pt x="1478" y="395"/>
                  </a:lnTo>
                  <a:lnTo>
                    <a:pt x="1483" y="405"/>
                  </a:lnTo>
                  <a:lnTo>
                    <a:pt x="1487" y="414"/>
                  </a:lnTo>
                  <a:lnTo>
                    <a:pt x="1491" y="424"/>
                  </a:lnTo>
                  <a:lnTo>
                    <a:pt x="1495" y="434"/>
                  </a:lnTo>
                  <a:lnTo>
                    <a:pt x="1499" y="444"/>
                  </a:lnTo>
                  <a:lnTo>
                    <a:pt x="1502" y="453"/>
                  </a:lnTo>
                  <a:lnTo>
                    <a:pt x="1506" y="463"/>
                  </a:lnTo>
                  <a:lnTo>
                    <a:pt x="1511" y="473"/>
                  </a:lnTo>
                  <a:lnTo>
                    <a:pt x="1515" y="484"/>
                  </a:lnTo>
                  <a:lnTo>
                    <a:pt x="1519" y="494"/>
                  </a:lnTo>
                  <a:lnTo>
                    <a:pt x="1523" y="504"/>
                  </a:lnTo>
                  <a:lnTo>
                    <a:pt x="1527" y="514"/>
                  </a:lnTo>
                  <a:lnTo>
                    <a:pt x="1530" y="524"/>
                  </a:lnTo>
                  <a:lnTo>
                    <a:pt x="1534" y="535"/>
                  </a:lnTo>
                  <a:lnTo>
                    <a:pt x="1539" y="545"/>
                  </a:lnTo>
                  <a:lnTo>
                    <a:pt x="1543" y="555"/>
                  </a:lnTo>
                  <a:lnTo>
                    <a:pt x="1547" y="565"/>
                  </a:lnTo>
                  <a:lnTo>
                    <a:pt x="1551" y="576"/>
                  </a:lnTo>
                  <a:lnTo>
                    <a:pt x="1554" y="586"/>
                  </a:lnTo>
                  <a:lnTo>
                    <a:pt x="1558" y="597"/>
                  </a:lnTo>
                  <a:lnTo>
                    <a:pt x="1562" y="607"/>
                  </a:lnTo>
                  <a:lnTo>
                    <a:pt x="1567" y="618"/>
                  </a:lnTo>
                  <a:lnTo>
                    <a:pt x="1571" y="628"/>
                  </a:lnTo>
                  <a:lnTo>
                    <a:pt x="1574" y="638"/>
                  </a:lnTo>
                  <a:lnTo>
                    <a:pt x="1578" y="649"/>
                  </a:lnTo>
                  <a:lnTo>
                    <a:pt x="1582" y="660"/>
                  </a:lnTo>
                  <a:lnTo>
                    <a:pt x="1586" y="670"/>
                  </a:lnTo>
                  <a:lnTo>
                    <a:pt x="1590" y="681"/>
                  </a:lnTo>
                  <a:lnTo>
                    <a:pt x="1594" y="691"/>
                  </a:lnTo>
                  <a:lnTo>
                    <a:pt x="1599" y="701"/>
                  </a:lnTo>
                  <a:lnTo>
                    <a:pt x="1602" y="712"/>
                  </a:lnTo>
                  <a:lnTo>
                    <a:pt x="1606" y="722"/>
                  </a:lnTo>
                  <a:lnTo>
                    <a:pt x="1610" y="733"/>
                  </a:lnTo>
                  <a:lnTo>
                    <a:pt x="1614" y="743"/>
                  </a:lnTo>
                  <a:lnTo>
                    <a:pt x="1618" y="753"/>
                  </a:lnTo>
                  <a:lnTo>
                    <a:pt x="1622" y="764"/>
                  </a:lnTo>
                  <a:lnTo>
                    <a:pt x="1626" y="774"/>
                  </a:lnTo>
                  <a:lnTo>
                    <a:pt x="1630" y="785"/>
                  </a:lnTo>
                  <a:lnTo>
                    <a:pt x="1634" y="796"/>
                  </a:lnTo>
                  <a:lnTo>
                    <a:pt x="1638" y="806"/>
                  </a:lnTo>
                  <a:lnTo>
                    <a:pt x="1642" y="816"/>
                  </a:lnTo>
                  <a:lnTo>
                    <a:pt x="1645" y="826"/>
                  </a:lnTo>
                  <a:lnTo>
                    <a:pt x="1649" y="836"/>
                  </a:lnTo>
                  <a:lnTo>
                    <a:pt x="1654" y="847"/>
                  </a:lnTo>
                  <a:lnTo>
                    <a:pt x="1658" y="857"/>
                  </a:lnTo>
                  <a:lnTo>
                    <a:pt x="1662" y="867"/>
                  </a:lnTo>
                  <a:lnTo>
                    <a:pt x="1666" y="878"/>
                  </a:lnTo>
                  <a:lnTo>
                    <a:pt x="1670" y="887"/>
                  </a:lnTo>
                  <a:lnTo>
                    <a:pt x="1673" y="898"/>
                  </a:lnTo>
                  <a:lnTo>
                    <a:pt x="1677" y="908"/>
                  </a:lnTo>
                  <a:lnTo>
                    <a:pt x="1682" y="918"/>
                  </a:lnTo>
                  <a:lnTo>
                    <a:pt x="1686" y="928"/>
                  </a:lnTo>
                  <a:lnTo>
                    <a:pt x="1690" y="938"/>
                  </a:lnTo>
                  <a:lnTo>
                    <a:pt x="1694" y="947"/>
                  </a:lnTo>
                  <a:lnTo>
                    <a:pt x="1697" y="957"/>
                  </a:lnTo>
                  <a:lnTo>
                    <a:pt x="1701" y="967"/>
                  </a:lnTo>
                  <a:lnTo>
                    <a:pt x="1705" y="977"/>
                  </a:lnTo>
                  <a:lnTo>
                    <a:pt x="1709" y="987"/>
                  </a:lnTo>
                  <a:lnTo>
                    <a:pt x="1714" y="997"/>
                  </a:lnTo>
                  <a:lnTo>
                    <a:pt x="1718" y="1006"/>
                  </a:lnTo>
                  <a:lnTo>
                    <a:pt x="1722" y="1015"/>
                  </a:lnTo>
                  <a:lnTo>
                    <a:pt x="1725" y="1024"/>
                  </a:lnTo>
                  <a:lnTo>
                    <a:pt x="1729" y="1034"/>
                  </a:lnTo>
                  <a:lnTo>
                    <a:pt x="1733" y="1044"/>
                  </a:lnTo>
                  <a:lnTo>
                    <a:pt x="1737" y="1053"/>
                  </a:lnTo>
                  <a:lnTo>
                    <a:pt x="1742" y="1062"/>
                  </a:lnTo>
                  <a:lnTo>
                    <a:pt x="1745" y="1071"/>
                  </a:lnTo>
                  <a:lnTo>
                    <a:pt x="1749" y="1080"/>
                  </a:lnTo>
                  <a:lnTo>
                    <a:pt x="1753" y="1089"/>
                  </a:lnTo>
                  <a:lnTo>
                    <a:pt x="1757" y="1098"/>
                  </a:lnTo>
                  <a:lnTo>
                    <a:pt x="1761" y="1107"/>
                  </a:lnTo>
                  <a:lnTo>
                    <a:pt x="1765" y="1116"/>
                  </a:lnTo>
                  <a:lnTo>
                    <a:pt x="1769" y="1125"/>
                  </a:lnTo>
                  <a:lnTo>
                    <a:pt x="1773" y="1134"/>
                  </a:lnTo>
                  <a:lnTo>
                    <a:pt x="1777" y="1142"/>
                  </a:lnTo>
                  <a:lnTo>
                    <a:pt x="1781" y="1151"/>
                  </a:lnTo>
                  <a:lnTo>
                    <a:pt x="1785" y="1160"/>
                  </a:lnTo>
                  <a:lnTo>
                    <a:pt x="1789" y="1168"/>
                  </a:lnTo>
                  <a:lnTo>
                    <a:pt x="1793" y="1176"/>
                  </a:lnTo>
                  <a:lnTo>
                    <a:pt x="1797" y="1185"/>
                  </a:lnTo>
                  <a:lnTo>
                    <a:pt x="1801" y="1192"/>
                  </a:lnTo>
                  <a:lnTo>
                    <a:pt x="1805" y="1201"/>
                  </a:lnTo>
                  <a:lnTo>
                    <a:pt x="1809" y="1209"/>
                  </a:lnTo>
                  <a:lnTo>
                    <a:pt x="1813" y="1217"/>
                  </a:lnTo>
                  <a:lnTo>
                    <a:pt x="1817" y="1225"/>
                  </a:lnTo>
                  <a:lnTo>
                    <a:pt x="1820" y="1233"/>
                  </a:lnTo>
                  <a:lnTo>
                    <a:pt x="1824" y="1241"/>
                  </a:lnTo>
                  <a:lnTo>
                    <a:pt x="1829" y="1248"/>
                  </a:lnTo>
                  <a:lnTo>
                    <a:pt x="1833" y="1256"/>
                  </a:lnTo>
                  <a:lnTo>
                    <a:pt x="1837" y="1264"/>
                  </a:lnTo>
                  <a:lnTo>
                    <a:pt x="1840" y="1271"/>
                  </a:lnTo>
                  <a:lnTo>
                    <a:pt x="1844" y="1279"/>
                  </a:lnTo>
                  <a:lnTo>
                    <a:pt x="1848" y="1286"/>
                  </a:lnTo>
                  <a:lnTo>
                    <a:pt x="1852" y="1293"/>
                  </a:lnTo>
                  <a:lnTo>
                    <a:pt x="1857" y="1300"/>
                  </a:lnTo>
                  <a:lnTo>
                    <a:pt x="1861" y="1308"/>
                  </a:lnTo>
                  <a:lnTo>
                    <a:pt x="1865" y="1315"/>
                  </a:lnTo>
                  <a:lnTo>
                    <a:pt x="1868" y="1322"/>
                  </a:lnTo>
                  <a:lnTo>
                    <a:pt x="1872" y="1328"/>
                  </a:lnTo>
                  <a:lnTo>
                    <a:pt x="1876" y="1335"/>
                  </a:lnTo>
                  <a:lnTo>
                    <a:pt x="1880" y="1342"/>
                  </a:lnTo>
                  <a:lnTo>
                    <a:pt x="1885" y="1349"/>
                  </a:lnTo>
                  <a:lnTo>
                    <a:pt x="1889" y="1355"/>
                  </a:lnTo>
                  <a:lnTo>
                    <a:pt x="1892" y="1362"/>
                  </a:lnTo>
                  <a:lnTo>
                    <a:pt x="1896" y="1368"/>
                  </a:lnTo>
                  <a:lnTo>
                    <a:pt x="1900" y="1375"/>
                  </a:lnTo>
                  <a:lnTo>
                    <a:pt x="1904" y="1380"/>
                  </a:lnTo>
                  <a:lnTo>
                    <a:pt x="1908" y="1387"/>
                  </a:lnTo>
                  <a:lnTo>
                    <a:pt x="1913" y="1393"/>
                  </a:lnTo>
                  <a:lnTo>
                    <a:pt x="1916" y="1399"/>
                  </a:lnTo>
                  <a:lnTo>
                    <a:pt x="1920" y="1405"/>
                  </a:lnTo>
                  <a:lnTo>
                    <a:pt x="1924" y="1411"/>
                  </a:lnTo>
                  <a:lnTo>
                    <a:pt x="1928" y="1417"/>
                  </a:lnTo>
                  <a:lnTo>
                    <a:pt x="1932" y="1423"/>
                  </a:lnTo>
                  <a:lnTo>
                    <a:pt x="1936" y="1428"/>
                  </a:lnTo>
                  <a:lnTo>
                    <a:pt x="1939" y="1434"/>
                  </a:lnTo>
                  <a:lnTo>
                    <a:pt x="1944" y="1440"/>
                  </a:lnTo>
                  <a:lnTo>
                    <a:pt x="1948" y="1445"/>
                  </a:lnTo>
                  <a:lnTo>
                    <a:pt x="1952" y="1450"/>
                  </a:lnTo>
                  <a:lnTo>
                    <a:pt x="1956" y="1456"/>
                  </a:lnTo>
                  <a:lnTo>
                    <a:pt x="1960" y="1461"/>
                  </a:lnTo>
                  <a:lnTo>
                    <a:pt x="1963" y="1466"/>
                  </a:lnTo>
                  <a:lnTo>
                    <a:pt x="1967" y="1471"/>
                  </a:lnTo>
                  <a:lnTo>
                    <a:pt x="1972" y="1476"/>
                  </a:lnTo>
                  <a:lnTo>
                    <a:pt x="1976" y="1481"/>
                  </a:lnTo>
                  <a:lnTo>
                    <a:pt x="1980" y="1486"/>
                  </a:lnTo>
                  <a:lnTo>
                    <a:pt x="1984" y="1491"/>
                  </a:lnTo>
                  <a:lnTo>
                    <a:pt x="1988" y="1496"/>
                  </a:lnTo>
                  <a:lnTo>
                    <a:pt x="1991" y="1500"/>
                  </a:lnTo>
                  <a:lnTo>
                    <a:pt x="1995" y="1505"/>
                  </a:lnTo>
                  <a:lnTo>
                    <a:pt x="2000" y="1509"/>
                  </a:lnTo>
                  <a:lnTo>
                    <a:pt x="2004" y="1513"/>
                  </a:lnTo>
                  <a:lnTo>
                    <a:pt x="2008" y="1518"/>
                  </a:lnTo>
                  <a:lnTo>
                    <a:pt x="2011" y="1522"/>
                  </a:lnTo>
                  <a:lnTo>
                    <a:pt x="2015" y="1526"/>
                  </a:lnTo>
                  <a:lnTo>
                    <a:pt x="2019" y="1531"/>
                  </a:lnTo>
                  <a:lnTo>
                    <a:pt x="2023" y="1535"/>
                  </a:lnTo>
                  <a:lnTo>
                    <a:pt x="2028" y="1538"/>
                  </a:lnTo>
                  <a:lnTo>
                    <a:pt x="2032" y="1543"/>
                  </a:lnTo>
                  <a:lnTo>
                    <a:pt x="2036" y="1546"/>
                  </a:lnTo>
                  <a:lnTo>
                    <a:pt x="2039" y="1551"/>
                  </a:lnTo>
                  <a:lnTo>
                    <a:pt x="2043" y="1554"/>
                  </a:lnTo>
                  <a:lnTo>
                    <a:pt x="2047" y="1558"/>
                  </a:lnTo>
                  <a:lnTo>
                    <a:pt x="2051" y="1561"/>
                  </a:lnTo>
                  <a:lnTo>
                    <a:pt x="2056" y="1565"/>
                  </a:lnTo>
                  <a:lnTo>
                    <a:pt x="2060" y="1568"/>
                  </a:lnTo>
                  <a:lnTo>
                    <a:pt x="2063" y="1572"/>
                  </a:lnTo>
                  <a:lnTo>
                    <a:pt x="2067" y="1576"/>
                  </a:lnTo>
                  <a:lnTo>
                    <a:pt x="2071" y="1578"/>
                  </a:lnTo>
                  <a:lnTo>
                    <a:pt x="2075" y="1582"/>
                  </a:lnTo>
                  <a:lnTo>
                    <a:pt x="2079" y="1586"/>
                  </a:lnTo>
                  <a:lnTo>
                    <a:pt x="2084" y="1588"/>
                  </a:lnTo>
                  <a:lnTo>
                    <a:pt x="2087" y="1591"/>
                  </a:lnTo>
                  <a:lnTo>
                    <a:pt x="2091" y="1595"/>
                  </a:lnTo>
                  <a:lnTo>
                    <a:pt x="2095" y="1598"/>
                  </a:lnTo>
                  <a:lnTo>
                    <a:pt x="2099" y="1601"/>
                  </a:lnTo>
                  <a:lnTo>
                    <a:pt x="2103" y="1603"/>
                  </a:lnTo>
                  <a:lnTo>
                    <a:pt x="2107" y="1606"/>
                  </a:lnTo>
                  <a:lnTo>
                    <a:pt x="2110" y="1609"/>
                  </a:lnTo>
                  <a:lnTo>
                    <a:pt x="2115" y="1612"/>
                  </a:lnTo>
                  <a:lnTo>
                    <a:pt x="2119" y="1615"/>
                  </a:lnTo>
                  <a:lnTo>
                    <a:pt x="2123" y="1617"/>
                  </a:lnTo>
                  <a:lnTo>
                    <a:pt x="2127" y="1620"/>
                  </a:lnTo>
                  <a:lnTo>
                    <a:pt x="2131" y="1623"/>
                  </a:lnTo>
                  <a:lnTo>
                    <a:pt x="2134" y="1625"/>
                  </a:lnTo>
                  <a:lnTo>
                    <a:pt x="2138" y="1628"/>
                  </a:lnTo>
                  <a:lnTo>
                    <a:pt x="2143" y="1630"/>
                  </a:lnTo>
                  <a:lnTo>
                    <a:pt x="2147" y="1632"/>
                  </a:lnTo>
                  <a:lnTo>
                    <a:pt x="2151" y="1634"/>
                  </a:lnTo>
                  <a:lnTo>
                    <a:pt x="2155" y="1636"/>
                  </a:lnTo>
                  <a:lnTo>
                    <a:pt x="2159" y="1639"/>
                  </a:lnTo>
                  <a:lnTo>
                    <a:pt x="2162" y="1641"/>
                  </a:lnTo>
                  <a:lnTo>
                    <a:pt x="2166" y="1644"/>
                  </a:lnTo>
                  <a:lnTo>
                    <a:pt x="2171" y="1645"/>
                  </a:lnTo>
                  <a:lnTo>
                    <a:pt x="2175" y="1648"/>
                  </a:lnTo>
                  <a:lnTo>
                    <a:pt x="2179" y="1649"/>
                  </a:lnTo>
                  <a:lnTo>
                    <a:pt x="2182" y="1651"/>
                  </a:lnTo>
                  <a:lnTo>
                    <a:pt x="2186" y="1654"/>
                  </a:lnTo>
                  <a:lnTo>
                    <a:pt x="2190" y="1655"/>
                  </a:lnTo>
                  <a:lnTo>
                    <a:pt x="2194" y="1657"/>
                  </a:lnTo>
                  <a:lnTo>
                    <a:pt x="2199" y="1659"/>
                  </a:lnTo>
                  <a:lnTo>
                    <a:pt x="2203" y="1661"/>
                  </a:lnTo>
                  <a:lnTo>
                    <a:pt x="2206" y="1662"/>
                  </a:lnTo>
                  <a:lnTo>
                    <a:pt x="2210" y="1664"/>
                  </a:lnTo>
                  <a:lnTo>
                    <a:pt x="2214" y="1666"/>
                  </a:lnTo>
                  <a:lnTo>
                    <a:pt x="2218" y="1667"/>
                  </a:lnTo>
                  <a:lnTo>
                    <a:pt x="2222" y="1669"/>
                  </a:lnTo>
                  <a:lnTo>
                    <a:pt x="2226" y="1671"/>
                  </a:lnTo>
                  <a:lnTo>
                    <a:pt x="2231" y="1672"/>
                  </a:lnTo>
                  <a:lnTo>
                    <a:pt x="2234" y="1674"/>
                  </a:lnTo>
                  <a:lnTo>
                    <a:pt x="2238" y="1675"/>
                  </a:lnTo>
                  <a:lnTo>
                    <a:pt x="2242" y="1676"/>
                  </a:lnTo>
                  <a:lnTo>
                    <a:pt x="2246" y="1678"/>
                  </a:lnTo>
                  <a:lnTo>
                    <a:pt x="2250" y="1679"/>
                  </a:lnTo>
                  <a:lnTo>
                    <a:pt x="2254" y="1681"/>
                  </a:lnTo>
                  <a:lnTo>
                    <a:pt x="2258" y="1681"/>
                  </a:lnTo>
                  <a:lnTo>
                    <a:pt x="2262" y="1683"/>
                  </a:lnTo>
                  <a:lnTo>
                    <a:pt x="2266" y="1684"/>
                  </a:lnTo>
                  <a:lnTo>
                    <a:pt x="2270" y="1685"/>
                  </a:lnTo>
                  <a:lnTo>
                    <a:pt x="2274" y="1686"/>
                  </a:lnTo>
                  <a:lnTo>
                    <a:pt x="2277" y="1688"/>
                  </a:lnTo>
                  <a:lnTo>
                    <a:pt x="2281" y="1689"/>
                  </a:lnTo>
                  <a:lnTo>
                    <a:pt x="2286" y="1690"/>
                  </a:lnTo>
                  <a:lnTo>
                    <a:pt x="2290" y="1691"/>
                  </a:lnTo>
                  <a:lnTo>
                    <a:pt x="2294" y="1692"/>
                  </a:lnTo>
                  <a:lnTo>
                    <a:pt x="2298" y="1693"/>
                  </a:lnTo>
                  <a:lnTo>
                    <a:pt x="2302" y="1694"/>
                  </a:lnTo>
                  <a:lnTo>
                    <a:pt x="2305" y="1695"/>
                  </a:lnTo>
                  <a:lnTo>
                    <a:pt x="2309" y="1696"/>
                  </a:lnTo>
                  <a:lnTo>
                    <a:pt x="2314" y="1697"/>
                  </a:lnTo>
                  <a:lnTo>
                    <a:pt x="2318" y="1698"/>
                  </a:lnTo>
                  <a:lnTo>
                    <a:pt x="2322" y="1699"/>
                  </a:lnTo>
                  <a:lnTo>
                    <a:pt x="2326" y="1699"/>
                  </a:lnTo>
                  <a:lnTo>
                    <a:pt x="2329" y="1700"/>
                  </a:lnTo>
                  <a:lnTo>
                    <a:pt x="2333" y="1701"/>
                  </a:lnTo>
                  <a:lnTo>
                    <a:pt x="2337" y="1702"/>
                  </a:lnTo>
                  <a:lnTo>
                    <a:pt x="2341" y="1703"/>
                  </a:lnTo>
                  <a:lnTo>
                    <a:pt x="2346" y="1704"/>
                  </a:lnTo>
                  <a:lnTo>
                    <a:pt x="2350" y="1704"/>
                  </a:lnTo>
                  <a:lnTo>
                    <a:pt x="2353" y="1705"/>
                  </a:lnTo>
                  <a:lnTo>
                    <a:pt x="2357" y="1706"/>
                  </a:lnTo>
                  <a:lnTo>
                    <a:pt x="2361" y="1706"/>
                  </a:lnTo>
                  <a:lnTo>
                    <a:pt x="2365" y="1707"/>
                  </a:lnTo>
                  <a:lnTo>
                    <a:pt x="2369" y="1708"/>
                  </a:lnTo>
                  <a:lnTo>
                    <a:pt x="2374" y="1709"/>
                  </a:lnTo>
                  <a:lnTo>
                    <a:pt x="2377" y="1709"/>
                  </a:lnTo>
                  <a:lnTo>
                    <a:pt x="2381" y="1709"/>
                  </a:lnTo>
                  <a:lnTo>
                    <a:pt x="2385" y="1710"/>
                  </a:lnTo>
                </a:path>
              </a:pathLst>
            </a:custGeom>
            <a:solidFill>
              <a:srgbClr val="CECECE"/>
            </a:solidFill>
            <a:ln w="25400" cap="rnd">
              <a:solidFill>
                <a:srgbClr val="CECECE"/>
              </a:solid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 name="Line 9"/>
            <p:cNvSpPr>
              <a:spLocks noChangeShapeType="1"/>
            </p:cNvSpPr>
            <p:nvPr/>
          </p:nvSpPr>
          <p:spPr bwMode="auto">
            <a:xfrm flipV="1">
              <a:off x="1548" y="1357"/>
              <a:ext cx="0" cy="174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0" name="Line 10"/>
            <p:cNvSpPr>
              <a:spLocks noChangeShapeType="1"/>
            </p:cNvSpPr>
            <p:nvPr/>
          </p:nvSpPr>
          <p:spPr bwMode="auto">
            <a:xfrm>
              <a:off x="360" y="3093"/>
              <a:ext cx="2381"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1" name="Line 11"/>
            <p:cNvSpPr>
              <a:spLocks noChangeShapeType="1"/>
            </p:cNvSpPr>
            <p:nvPr/>
          </p:nvSpPr>
          <p:spPr bwMode="auto">
            <a:xfrm flipV="1">
              <a:off x="755" y="3066"/>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2" name="Line 12"/>
            <p:cNvSpPr>
              <a:spLocks noChangeShapeType="1"/>
            </p:cNvSpPr>
            <p:nvPr/>
          </p:nvSpPr>
          <p:spPr bwMode="auto">
            <a:xfrm flipV="1">
              <a:off x="1152" y="3066"/>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3" name="Line 13"/>
            <p:cNvSpPr>
              <a:spLocks noChangeShapeType="1"/>
            </p:cNvSpPr>
            <p:nvPr/>
          </p:nvSpPr>
          <p:spPr bwMode="auto">
            <a:xfrm flipV="1">
              <a:off x="1947" y="3066"/>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4" name="Line 14"/>
            <p:cNvSpPr>
              <a:spLocks noChangeShapeType="1"/>
            </p:cNvSpPr>
            <p:nvPr/>
          </p:nvSpPr>
          <p:spPr bwMode="auto">
            <a:xfrm flipV="1">
              <a:off x="2344" y="3066"/>
              <a:ext cx="0" cy="5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5" name="Line 15"/>
            <p:cNvSpPr>
              <a:spLocks noChangeShapeType="1"/>
            </p:cNvSpPr>
            <p:nvPr/>
          </p:nvSpPr>
          <p:spPr bwMode="auto">
            <a:xfrm flipV="1">
              <a:off x="2727" y="3061"/>
              <a:ext cx="0" cy="6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16" name="Freeform 16"/>
            <p:cNvSpPr>
              <a:spLocks/>
            </p:cNvSpPr>
            <p:nvPr/>
          </p:nvSpPr>
          <p:spPr bwMode="auto">
            <a:xfrm>
              <a:off x="2032" y="2908"/>
              <a:ext cx="722" cy="167"/>
            </a:xfrm>
            <a:custGeom>
              <a:avLst/>
              <a:gdLst>
                <a:gd name="T0" fmla="*/ 22 w 722"/>
                <a:gd name="T1" fmla="*/ 166 h 167"/>
                <a:gd name="T2" fmla="*/ 47 w 722"/>
                <a:gd name="T3" fmla="*/ 166 h 167"/>
                <a:gd name="T4" fmla="*/ 72 w 722"/>
                <a:gd name="T5" fmla="*/ 166 h 167"/>
                <a:gd name="T6" fmla="*/ 98 w 722"/>
                <a:gd name="T7" fmla="*/ 166 h 167"/>
                <a:gd name="T8" fmla="*/ 122 w 722"/>
                <a:gd name="T9" fmla="*/ 166 h 167"/>
                <a:gd name="T10" fmla="*/ 148 w 722"/>
                <a:gd name="T11" fmla="*/ 166 h 167"/>
                <a:gd name="T12" fmla="*/ 173 w 722"/>
                <a:gd name="T13" fmla="*/ 166 h 167"/>
                <a:gd name="T14" fmla="*/ 198 w 722"/>
                <a:gd name="T15" fmla="*/ 166 h 167"/>
                <a:gd name="T16" fmla="*/ 223 w 722"/>
                <a:gd name="T17" fmla="*/ 166 h 167"/>
                <a:gd name="T18" fmla="*/ 249 w 722"/>
                <a:gd name="T19" fmla="*/ 166 h 167"/>
                <a:gd name="T20" fmla="*/ 274 w 722"/>
                <a:gd name="T21" fmla="*/ 166 h 167"/>
                <a:gd name="T22" fmla="*/ 299 w 722"/>
                <a:gd name="T23" fmla="*/ 166 h 167"/>
                <a:gd name="T24" fmla="*/ 324 w 722"/>
                <a:gd name="T25" fmla="*/ 166 h 167"/>
                <a:gd name="T26" fmla="*/ 350 w 722"/>
                <a:gd name="T27" fmla="*/ 166 h 167"/>
                <a:gd name="T28" fmla="*/ 375 w 722"/>
                <a:gd name="T29" fmla="*/ 0 h 167"/>
                <a:gd name="T30" fmla="*/ 400 w 722"/>
                <a:gd name="T31" fmla="*/ 23 h 167"/>
                <a:gd name="T32" fmla="*/ 425 w 722"/>
                <a:gd name="T33" fmla="*/ 43 h 167"/>
                <a:gd name="T34" fmla="*/ 451 w 722"/>
                <a:gd name="T35" fmla="*/ 61 h 167"/>
                <a:gd name="T36" fmla="*/ 476 w 722"/>
                <a:gd name="T37" fmla="*/ 76 h 167"/>
                <a:gd name="T38" fmla="*/ 501 w 722"/>
                <a:gd name="T39" fmla="*/ 90 h 167"/>
                <a:gd name="T40" fmla="*/ 526 w 722"/>
                <a:gd name="T41" fmla="*/ 103 h 167"/>
                <a:gd name="T42" fmla="*/ 551 w 722"/>
                <a:gd name="T43" fmla="*/ 112 h 167"/>
                <a:gd name="T44" fmla="*/ 577 w 722"/>
                <a:gd name="T45" fmla="*/ 121 h 167"/>
                <a:gd name="T46" fmla="*/ 602 w 722"/>
                <a:gd name="T47" fmla="*/ 128 h 167"/>
                <a:gd name="T48" fmla="*/ 627 w 722"/>
                <a:gd name="T49" fmla="*/ 135 h 167"/>
                <a:gd name="T50" fmla="*/ 652 w 722"/>
                <a:gd name="T51" fmla="*/ 141 h 167"/>
                <a:gd name="T52" fmla="*/ 677 w 722"/>
                <a:gd name="T53" fmla="*/ 145 h 167"/>
                <a:gd name="T54" fmla="*/ 703 w 722"/>
                <a:gd name="T55" fmla="*/ 150 h 167"/>
                <a:gd name="T56" fmla="*/ 717 w 722"/>
                <a:gd name="T57" fmla="*/ 166 h 167"/>
                <a:gd name="T58" fmla="*/ 692 w 722"/>
                <a:gd name="T59" fmla="*/ 166 h 167"/>
                <a:gd name="T60" fmla="*/ 666 w 722"/>
                <a:gd name="T61" fmla="*/ 166 h 167"/>
                <a:gd name="T62" fmla="*/ 641 w 722"/>
                <a:gd name="T63" fmla="*/ 166 h 167"/>
                <a:gd name="T64" fmla="*/ 616 w 722"/>
                <a:gd name="T65" fmla="*/ 166 h 167"/>
                <a:gd name="T66" fmla="*/ 591 w 722"/>
                <a:gd name="T67" fmla="*/ 166 h 167"/>
                <a:gd name="T68" fmla="*/ 566 w 722"/>
                <a:gd name="T69" fmla="*/ 166 h 167"/>
                <a:gd name="T70" fmla="*/ 541 w 722"/>
                <a:gd name="T71" fmla="*/ 166 h 167"/>
                <a:gd name="T72" fmla="*/ 515 w 722"/>
                <a:gd name="T73" fmla="*/ 166 h 167"/>
                <a:gd name="T74" fmla="*/ 490 w 722"/>
                <a:gd name="T75" fmla="*/ 166 h 167"/>
                <a:gd name="T76" fmla="*/ 465 w 722"/>
                <a:gd name="T77" fmla="*/ 166 h 167"/>
                <a:gd name="T78" fmla="*/ 440 w 722"/>
                <a:gd name="T79" fmla="*/ 166 h 167"/>
                <a:gd name="T80" fmla="*/ 414 w 722"/>
                <a:gd name="T81" fmla="*/ 166 h 167"/>
                <a:gd name="T82" fmla="*/ 389 w 722"/>
                <a:gd name="T83" fmla="*/ 166 h 167"/>
                <a:gd name="T84" fmla="*/ 364 w 722"/>
                <a:gd name="T85" fmla="*/ 166 h 167"/>
                <a:gd name="T86" fmla="*/ 339 w 722"/>
                <a:gd name="T87" fmla="*/ 166 h 167"/>
                <a:gd name="T88" fmla="*/ 313 w 722"/>
                <a:gd name="T89" fmla="*/ 166 h 167"/>
                <a:gd name="T90" fmla="*/ 289 w 722"/>
                <a:gd name="T91" fmla="*/ 166 h 167"/>
                <a:gd name="T92" fmla="*/ 263 w 722"/>
                <a:gd name="T93" fmla="*/ 166 h 167"/>
                <a:gd name="T94" fmla="*/ 238 w 722"/>
                <a:gd name="T95" fmla="*/ 166 h 167"/>
                <a:gd name="T96" fmla="*/ 213 w 722"/>
                <a:gd name="T97" fmla="*/ 166 h 167"/>
                <a:gd name="T98" fmla="*/ 187 w 722"/>
                <a:gd name="T99" fmla="*/ 166 h 167"/>
                <a:gd name="T100" fmla="*/ 162 w 722"/>
                <a:gd name="T101" fmla="*/ 166 h 167"/>
                <a:gd name="T102" fmla="*/ 137 w 722"/>
                <a:gd name="T103" fmla="*/ 166 h 167"/>
                <a:gd name="T104" fmla="*/ 111 w 722"/>
                <a:gd name="T105" fmla="*/ 166 h 167"/>
                <a:gd name="T106" fmla="*/ 87 w 722"/>
                <a:gd name="T107" fmla="*/ 166 h 167"/>
                <a:gd name="T108" fmla="*/ 61 w 722"/>
                <a:gd name="T109" fmla="*/ 166 h 167"/>
                <a:gd name="T110" fmla="*/ 36 w 722"/>
                <a:gd name="T111" fmla="*/ 166 h 167"/>
                <a:gd name="T112" fmla="*/ 11 w 722"/>
                <a:gd name="T113" fmla="*/ 166 h 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167"/>
                <a:gd name="T173" fmla="*/ 722 w 722"/>
                <a:gd name="T174" fmla="*/ 167 h 1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167">
                  <a:moveTo>
                    <a:pt x="0" y="166"/>
                  </a:moveTo>
                  <a:lnTo>
                    <a:pt x="4" y="166"/>
                  </a:lnTo>
                  <a:lnTo>
                    <a:pt x="7" y="166"/>
                  </a:lnTo>
                  <a:lnTo>
                    <a:pt x="11" y="166"/>
                  </a:lnTo>
                  <a:lnTo>
                    <a:pt x="15" y="166"/>
                  </a:lnTo>
                  <a:lnTo>
                    <a:pt x="18" y="166"/>
                  </a:lnTo>
                  <a:lnTo>
                    <a:pt x="22" y="166"/>
                  </a:lnTo>
                  <a:lnTo>
                    <a:pt x="26" y="166"/>
                  </a:lnTo>
                  <a:lnTo>
                    <a:pt x="29" y="166"/>
                  </a:lnTo>
                  <a:lnTo>
                    <a:pt x="32" y="166"/>
                  </a:lnTo>
                  <a:lnTo>
                    <a:pt x="36" y="166"/>
                  </a:lnTo>
                  <a:lnTo>
                    <a:pt x="39" y="166"/>
                  </a:lnTo>
                  <a:lnTo>
                    <a:pt x="43" y="166"/>
                  </a:lnTo>
                  <a:lnTo>
                    <a:pt x="47" y="166"/>
                  </a:lnTo>
                  <a:lnTo>
                    <a:pt x="50" y="166"/>
                  </a:lnTo>
                  <a:lnTo>
                    <a:pt x="54" y="166"/>
                  </a:lnTo>
                  <a:lnTo>
                    <a:pt x="58" y="166"/>
                  </a:lnTo>
                  <a:lnTo>
                    <a:pt x="61" y="166"/>
                  </a:lnTo>
                  <a:lnTo>
                    <a:pt x="65" y="166"/>
                  </a:lnTo>
                  <a:lnTo>
                    <a:pt x="69" y="166"/>
                  </a:lnTo>
                  <a:lnTo>
                    <a:pt x="72" y="166"/>
                  </a:lnTo>
                  <a:lnTo>
                    <a:pt x="76" y="166"/>
                  </a:lnTo>
                  <a:lnTo>
                    <a:pt x="80" y="166"/>
                  </a:lnTo>
                  <a:lnTo>
                    <a:pt x="83" y="166"/>
                  </a:lnTo>
                  <a:lnTo>
                    <a:pt x="87" y="166"/>
                  </a:lnTo>
                  <a:lnTo>
                    <a:pt x="90" y="166"/>
                  </a:lnTo>
                  <a:lnTo>
                    <a:pt x="94" y="166"/>
                  </a:lnTo>
                  <a:lnTo>
                    <a:pt x="98" y="166"/>
                  </a:lnTo>
                  <a:lnTo>
                    <a:pt x="101" y="166"/>
                  </a:lnTo>
                  <a:lnTo>
                    <a:pt x="104" y="166"/>
                  </a:lnTo>
                  <a:lnTo>
                    <a:pt x="108" y="166"/>
                  </a:lnTo>
                  <a:lnTo>
                    <a:pt x="111" y="166"/>
                  </a:lnTo>
                  <a:lnTo>
                    <a:pt x="115" y="166"/>
                  </a:lnTo>
                  <a:lnTo>
                    <a:pt x="119" y="166"/>
                  </a:lnTo>
                  <a:lnTo>
                    <a:pt x="122" y="166"/>
                  </a:lnTo>
                  <a:lnTo>
                    <a:pt x="126" y="166"/>
                  </a:lnTo>
                  <a:lnTo>
                    <a:pt x="130" y="166"/>
                  </a:lnTo>
                  <a:lnTo>
                    <a:pt x="133" y="166"/>
                  </a:lnTo>
                  <a:lnTo>
                    <a:pt x="137" y="166"/>
                  </a:lnTo>
                  <a:lnTo>
                    <a:pt x="141" y="166"/>
                  </a:lnTo>
                  <a:lnTo>
                    <a:pt x="144" y="166"/>
                  </a:lnTo>
                  <a:lnTo>
                    <a:pt x="148" y="166"/>
                  </a:lnTo>
                  <a:lnTo>
                    <a:pt x="152" y="166"/>
                  </a:lnTo>
                  <a:lnTo>
                    <a:pt x="155" y="166"/>
                  </a:lnTo>
                  <a:lnTo>
                    <a:pt x="158" y="166"/>
                  </a:lnTo>
                  <a:lnTo>
                    <a:pt x="162" y="166"/>
                  </a:lnTo>
                  <a:lnTo>
                    <a:pt x="165" y="166"/>
                  </a:lnTo>
                  <a:lnTo>
                    <a:pt x="169" y="166"/>
                  </a:lnTo>
                  <a:lnTo>
                    <a:pt x="173" y="166"/>
                  </a:lnTo>
                  <a:lnTo>
                    <a:pt x="176" y="166"/>
                  </a:lnTo>
                  <a:lnTo>
                    <a:pt x="180" y="166"/>
                  </a:lnTo>
                  <a:lnTo>
                    <a:pt x="184" y="166"/>
                  </a:lnTo>
                  <a:lnTo>
                    <a:pt x="187" y="166"/>
                  </a:lnTo>
                  <a:lnTo>
                    <a:pt x="191" y="166"/>
                  </a:lnTo>
                  <a:lnTo>
                    <a:pt x="195" y="166"/>
                  </a:lnTo>
                  <a:lnTo>
                    <a:pt x="198" y="166"/>
                  </a:lnTo>
                  <a:lnTo>
                    <a:pt x="202" y="166"/>
                  </a:lnTo>
                  <a:lnTo>
                    <a:pt x="206" y="166"/>
                  </a:lnTo>
                  <a:lnTo>
                    <a:pt x="209" y="166"/>
                  </a:lnTo>
                  <a:lnTo>
                    <a:pt x="213" y="166"/>
                  </a:lnTo>
                  <a:lnTo>
                    <a:pt x="217" y="166"/>
                  </a:lnTo>
                  <a:lnTo>
                    <a:pt x="219" y="166"/>
                  </a:lnTo>
                  <a:lnTo>
                    <a:pt x="223" y="166"/>
                  </a:lnTo>
                  <a:lnTo>
                    <a:pt x="227" y="166"/>
                  </a:lnTo>
                  <a:lnTo>
                    <a:pt x="230" y="166"/>
                  </a:lnTo>
                  <a:lnTo>
                    <a:pt x="234" y="166"/>
                  </a:lnTo>
                  <a:lnTo>
                    <a:pt x="238" y="166"/>
                  </a:lnTo>
                  <a:lnTo>
                    <a:pt x="241" y="166"/>
                  </a:lnTo>
                  <a:lnTo>
                    <a:pt x="245" y="166"/>
                  </a:lnTo>
                  <a:lnTo>
                    <a:pt x="249" y="166"/>
                  </a:lnTo>
                  <a:lnTo>
                    <a:pt x="252" y="166"/>
                  </a:lnTo>
                  <a:lnTo>
                    <a:pt x="256" y="166"/>
                  </a:lnTo>
                  <a:lnTo>
                    <a:pt x="260" y="166"/>
                  </a:lnTo>
                  <a:lnTo>
                    <a:pt x="263" y="166"/>
                  </a:lnTo>
                  <a:lnTo>
                    <a:pt x="267" y="166"/>
                  </a:lnTo>
                  <a:lnTo>
                    <a:pt x="270" y="166"/>
                  </a:lnTo>
                  <a:lnTo>
                    <a:pt x="274" y="166"/>
                  </a:lnTo>
                  <a:lnTo>
                    <a:pt x="278" y="166"/>
                  </a:lnTo>
                  <a:lnTo>
                    <a:pt x="281" y="166"/>
                  </a:lnTo>
                  <a:lnTo>
                    <a:pt x="285" y="166"/>
                  </a:lnTo>
                  <a:lnTo>
                    <a:pt x="289" y="166"/>
                  </a:lnTo>
                  <a:lnTo>
                    <a:pt x="292" y="166"/>
                  </a:lnTo>
                  <a:lnTo>
                    <a:pt x="295" y="166"/>
                  </a:lnTo>
                  <a:lnTo>
                    <a:pt x="299" y="166"/>
                  </a:lnTo>
                  <a:lnTo>
                    <a:pt x="302" y="166"/>
                  </a:lnTo>
                  <a:lnTo>
                    <a:pt x="306" y="166"/>
                  </a:lnTo>
                  <a:lnTo>
                    <a:pt x="310" y="166"/>
                  </a:lnTo>
                  <a:lnTo>
                    <a:pt x="313" y="166"/>
                  </a:lnTo>
                  <a:lnTo>
                    <a:pt x="317" y="166"/>
                  </a:lnTo>
                  <a:lnTo>
                    <a:pt x="321" y="166"/>
                  </a:lnTo>
                  <a:lnTo>
                    <a:pt x="324" y="166"/>
                  </a:lnTo>
                  <a:lnTo>
                    <a:pt x="328" y="166"/>
                  </a:lnTo>
                  <a:lnTo>
                    <a:pt x="332" y="166"/>
                  </a:lnTo>
                  <a:lnTo>
                    <a:pt x="335" y="166"/>
                  </a:lnTo>
                  <a:lnTo>
                    <a:pt x="339" y="166"/>
                  </a:lnTo>
                  <a:lnTo>
                    <a:pt x="343" y="166"/>
                  </a:lnTo>
                  <a:lnTo>
                    <a:pt x="346" y="166"/>
                  </a:lnTo>
                  <a:lnTo>
                    <a:pt x="350" y="166"/>
                  </a:lnTo>
                  <a:lnTo>
                    <a:pt x="353" y="166"/>
                  </a:lnTo>
                  <a:lnTo>
                    <a:pt x="356" y="166"/>
                  </a:lnTo>
                  <a:lnTo>
                    <a:pt x="360" y="166"/>
                  </a:lnTo>
                  <a:lnTo>
                    <a:pt x="364" y="166"/>
                  </a:lnTo>
                  <a:lnTo>
                    <a:pt x="367" y="166"/>
                  </a:lnTo>
                  <a:lnTo>
                    <a:pt x="371" y="166"/>
                  </a:lnTo>
                  <a:lnTo>
                    <a:pt x="375" y="0"/>
                  </a:lnTo>
                  <a:lnTo>
                    <a:pt x="378" y="3"/>
                  </a:lnTo>
                  <a:lnTo>
                    <a:pt x="382" y="7"/>
                  </a:lnTo>
                  <a:lnTo>
                    <a:pt x="386" y="10"/>
                  </a:lnTo>
                  <a:lnTo>
                    <a:pt x="389" y="14"/>
                  </a:lnTo>
                  <a:lnTo>
                    <a:pt x="393" y="16"/>
                  </a:lnTo>
                  <a:lnTo>
                    <a:pt x="397" y="20"/>
                  </a:lnTo>
                  <a:lnTo>
                    <a:pt x="400" y="23"/>
                  </a:lnTo>
                  <a:lnTo>
                    <a:pt x="404" y="25"/>
                  </a:lnTo>
                  <a:lnTo>
                    <a:pt x="408" y="29"/>
                  </a:lnTo>
                  <a:lnTo>
                    <a:pt x="410" y="31"/>
                  </a:lnTo>
                  <a:lnTo>
                    <a:pt x="414" y="35"/>
                  </a:lnTo>
                  <a:lnTo>
                    <a:pt x="418" y="37"/>
                  </a:lnTo>
                  <a:lnTo>
                    <a:pt x="421" y="39"/>
                  </a:lnTo>
                  <a:lnTo>
                    <a:pt x="425" y="43"/>
                  </a:lnTo>
                  <a:lnTo>
                    <a:pt x="429" y="45"/>
                  </a:lnTo>
                  <a:lnTo>
                    <a:pt x="432" y="48"/>
                  </a:lnTo>
                  <a:lnTo>
                    <a:pt x="436" y="51"/>
                  </a:lnTo>
                  <a:lnTo>
                    <a:pt x="440" y="53"/>
                  </a:lnTo>
                  <a:lnTo>
                    <a:pt x="443" y="55"/>
                  </a:lnTo>
                  <a:lnTo>
                    <a:pt x="447" y="58"/>
                  </a:lnTo>
                  <a:lnTo>
                    <a:pt x="451" y="61"/>
                  </a:lnTo>
                  <a:lnTo>
                    <a:pt x="454" y="62"/>
                  </a:lnTo>
                  <a:lnTo>
                    <a:pt x="458" y="65"/>
                  </a:lnTo>
                  <a:lnTo>
                    <a:pt x="461" y="68"/>
                  </a:lnTo>
                  <a:lnTo>
                    <a:pt x="465" y="69"/>
                  </a:lnTo>
                  <a:lnTo>
                    <a:pt x="469" y="71"/>
                  </a:lnTo>
                  <a:lnTo>
                    <a:pt x="472" y="74"/>
                  </a:lnTo>
                  <a:lnTo>
                    <a:pt x="476" y="76"/>
                  </a:lnTo>
                  <a:lnTo>
                    <a:pt x="479" y="78"/>
                  </a:lnTo>
                  <a:lnTo>
                    <a:pt x="482" y="81"/>
                  </a:lnTo>
                  <a:lnTo>
                    <a:pt x="486" y="82"/>
                  </a:lnTo>
                  <a:lnTo>
                    <a:pt x="490" y="84"/>
                  </a:lnTo>
                  <a:lnTo>
                    <a:pt x="493" y="86"/>
                  </a:lnTo>
                  <a:lnTo>
                    <a:pt x="497" y="88"/>
                  </a:lnTo>
                  <a:lnTo>
                    <a:pt x="501" y="90"/>
                  </a:lnTo>
                  <a:lnTo>
                    <a:pt x="504" y="92"/>
                  </a:lnTo>
                  <a:lnTo>
                    <a:pt x="508" y="93"/>
                  </a:lnTo>
                  <a:lnTo>
                    <a:pt x="512" y="96"/>
                  </a:lnTo>
                  <a:lnTo>
                    <a:pt x="515" y="97"/>
                  </a:lnTo>
                  <a:lnTo>
                    <a:pt x="519" y="99"/>
                  </a:lnTo>
                  <a:lnTo>
                    <a:pt x="523" y="100"/>
                  </a:lnTo>
                  <a:lnTo>
                    <a:pt x="526" y="103"/>
                  </a:lnTo>
                  <a:lnTo>
                    <a:pt x="530" y="104"/>
                  </a:lnTo>
                  <a:lnTo>
                    <a:pt x="534" y="105"/>
                  </a:lnTo>
                  <a:lnTo>
                    <a:pt x="537" y="107"/>
                  </a:lnTo>
                  <a:lnTo>
                    <a:pt x="541" y="107"/>
                  </a:lnTo>
                  <a:lnTo>
                    <a:pt x="545" y="110"/>
                  </a:lnTo>
                  <a:lnTo>
                    <a:pt x="547" y="111"/>
                  </a:lnTo>
                  <a:lnTo>
                    <a:pt x="551" y="112"/>
                  </a:lnTo>
                  <a:lnTo>
                    <a:pt x="555" y="113"/>
                  </a:lnTo>
                  <a:lnTo>
                    <a:pt x="558" y="115"/>
                  </a:lnTo>
                  <a:lnTo>
                    <a:pt x="562" y="116"/>
                  </a:lnTo>
                  <a:lnTo>
                    <a:pt x="566" y="118"/>
                  </a:lnTo>
                  <a:lnTo>
                    <a:pt x="569" y="119"/>
                  </a:lnTo>
                  <a:lnTo>
                    <a:pt x="573" y="120"/>
                  </a:lnTo>
                  <a:lnTo>
                    <a:pt x="577" y="121"/>
                  </a:lnTo>
                  <a:lnTo>
                    <a:pt x="580" y="122"/>
                  </a:lnTo>
                  <a:lnTo>
                    <a:pt x="584" y="123"/>
                  </a:lnTo>
                  <a:lnTo>
                    <a:pt x="588" y="125"/>
                  </a:lnTo>
                  <a:lnTo>
                    <a:pt x="591" y="126"/>
                  </a:lnTo>
                  <a:lnTo>
                    <a:pt x="595" y="127"/>
                  </a:lnTo>
                  <a:lnTo>
                    <a:pt x="599" y="128"/>
                  </a:lnTo>
                  <a:lnTo>
                    <a:pt x="602" y="128"/>
                  </a:lnTo>
                  <a:lnTo>
                    <a:pt x="605" y="129"/>
                  </a:lnTo>
                  <a:lnTo>
                    <a:pt x="609" y="130"/>
                  </a:lnTo>
                  <a:lnTo>
                    <a:pt x="612" y="131"/>
                  </a:lnTo>
                  <a:lnTo>
                    <a:pt x="616" y="133"/>
                  </a:lnTo>
                  <a:lnTo>
                    <a:pt x="620" y="134"/>
                  </a:lnTo>
                  <a:lnTo>
                    <a:pt x="623" y="135"/>
                  </a:lnTo>
                  <a:lnTo>
                    <a:pt x="627" y="135"/>
                  </a:lnTo>
                  <a:lnTo>
                    <a:pt x="631" y="136"/>
                  </a:lnTo>
                  <a:lnTo>
                    <a:pt x="634" y="137"/>
                  </a:lnTo>
                  <a:lnTo>
                    <a:pt x="638" y="137"/>
                  </a:lnTo>
                  <a:lnTo>
                    <a:pt x="641" y="138"/>
                  </a:lnTo>
                  <a:lnTo>
                    <a:pt x="645" y="139"/>
                  </a:lnTo>
                  <a:lnTo>
                    <a:pt x="649" y="139"/>
                  </a:lnTo>
                  <a:lnTo>
                    <a:pt x="652" y="141"/>
                  </a:lnTo>
                  <a:lnTo>
                    <a:pt x="656" y="142"/>
                  </a:lnTo>
                  <a:lnTo>
                    <a:pt x="660" y="142"/>
                  </a:lnTo>
                  <a:lnTo>
                    <a:pt x="663" y="143"/>
                  </a:lnTo>
                  <a:lnTo>
                    <a:pt x="666" y="143"/>
                  </a:lnTo>
                  <a:lnTo>
                    <a:pt x="670" y="144"/>
                  </a:lnTo>
                  <a:lnTo>
                    <a:pt x="673" y="145"/>
                  </a:lnTo>
                  <a:lnTo>
                    <a:pt x="677" y="145"/>
                  </a:lnTo>
                  <a:lnTo>
                    <a:pt x="681" y="146"/>
                  </a:lnTo>
                  <a:lnTo>
                    <a:pt x="684" y="146"/>
                  </a:lnTo>
                  <a:lnTo>
                    <a:pt x="688" y="148"/>
                  </a:lnTo>
                  <a:lnTo>
                    <a:pt x="692" y="148"/>
                  </a:lnTo>
                  <a:lnTo>
                    <a:pt x="695" y="149"/>
                  </a:lnTo>
                  <a:lnTo>
                    <a:pt x="699" y="149"/>
                  </a:lnTo>
                  <a:lnTo>
                    <a:pt x="703" y="150"/>
                  </a:lnTo>
                  <a:lnTo>
                    <a:pt x="706" y="150"/>
                  </a:lnTo>
                  <a:lnTo>
                    <a:pt x="710" y="150"/>
                  </a:lnTo>
                  <a:lnTo>
                    <a:pt x="714" y="151"/>
                  </a:lnTo>
                  <a:lnTo>
                    <a:pt x="717" y="151"/>
                  </a:lnTo>
                  <a:lnTo>
                    <a:pt x="721" y="152"/>
                  </a:lnTo>
                  <a:lnTo>
                    <a:pt x="721" y="166"/>
                  </a:lnTo>
                  <a:lnTo>
                    <a:pt x="717" y="166"/>
                  </a:lnTo>
                  <a:lnTo>
                    <a:pt x="714" y="166"/>
                  </a:lnTo>
                  <a:lnTo>
                    <a:pt x="710" y="166"/>
                  </a:lnTo>
                  <a:lnTo>
                    <a:pt x="706" y="166"/>
                  </a:lnTo>
                  <a:lnTo>
                    <a:pt x="703" y="166"/>
                  </a:lnTo>
                  <a:lnTo>
                    <a:pt x="699" y="166"/>
                  </a:lnTo>
                  <a:lnTo>
                    <a:pt x="695" y="166"/>
                  </a:lnTo>
                  <a:lnTo>
                    <a:pt x="692" y="166"/>
                  </a:lnTo>
                  <a:lnTo>
                    <a:pt x="688" y="166"/>
                  </a:lnTo>
                  <a:lnTo>
                    <a:pt x="684" y="166"/>
                  </a:lnTo>
                  <a:lnTo>
                    <a:pt x="681" y="166"/>
                  </a:lnTo>
                  <a:lnTo>
                    <a:pt x="677" y="166"/>
                  </a:lnTo>
                  <a:lnTo>
                    <a:pt x="673" y="166"/>
                  </a:lnTo>
                  <a:lnTo>
                    <a:pt x="670" y="166"/>
                  </a:lnTo>
                  <a:lnTo>
                    <a:pt x="666" y="166"/>
                  </a:lnTo>
                  <a:lnTo>
                    <a:pt x="663" y="166"/>
                  </a:lnTo>
                  <a:lnTo>
                    <a:pt x="660" y="166"/>
                  </a:lnTo>
                  <a:lnTo>
                    <a:pt x="656" y="166"/>
                  </a:lnTo>
                  <a:lnTo>
                    <a:pt x="652" y="166"/>
                  </a:lnTo>
                  <a:lnTo>
                    <a:pt x="649" y="166"/>
                  </a:lnTo>
                  <a:lnTo>
                    <a:pt x="645" y="166"/>
                  </a:lnTo>
                  <a:lnTo>
                    <a:pt x="641" y="166"/>
                  </a:lnTo>
                  <a:lnTo>
                    <a:pt x="638" y="166"/>
                  </a:lnTo>
                  <a:lnTo>
                    <a:pt x="634" y="166"/>
                  </a:lnTo>
                  <a:lnTo>
                    <a:pt x="631" y="166"/>
                  </a:lnTo>
                  <a:lnTo>
                    <a:pt x="627" y="166"/>
                  </a:lnTo>
                  <a:lnTo>
                    <a:pt x="623" y="166"/>
                  </a:lnTo>
                  <a:lnTo>
                    <a:pt x="620" y="166"/>
                  </a:lnTo>
                  <a:lnTo>
                    <a:pt x="616" y="166"/>
                  </a:lnTo>
                  <a:lnTo>
                    <a:pt x="612" y="166"/>
                  </a:lnTo>
                  <a:lnTo>
                    <a:pt x="609" y="166"/>
                  </a:lnTo>
                  <a:lnTo>
                    <a:pt x="605" y="166"/>
                  </a:lnTo>
                  <a:lnTo>
                    <a:pt x="602" y="166"/>
                  </a:lnTo>
                  <a:lnTo>
                    <a:pt x="599" y="166"/>
                  </a:lnTo>
                  <a:lnTo>
                    <a:pt x="595" y="166"/>
                  </a:lnTo>
                  <a:lnTo>
                    <a:pt x="591" y="166"/>
                  </a:lnTo>
                  <a:lnTo>
                    <a:pt x="588" y="166"/>
                  </a:lnTo>
                  <a:lnTo>
                    <a:pt x="584" y="166"/>
                  </a:lnTo>
                  <a:lnTo>
                    <a:pt x="580" y="166"/>
                  </a:lnTo>
                  <a:lnTo>
                    <a:pt x="577" y="166"/>
                  </a:lnTo>
                  <a:lnTo>
                    <a:pt x="573" y="166"/>
                  </a:lnTo>
                  <a:lnTo>
                    <a:pt x="569" y="166"/>
                  </a:lnTo>
                  <a:lnTo>
                    <a:pt x="566" y="166"/>
                  </a:lnTo>
                  <a:lnTo>
                    <a:pt x="562" y="166"/>
                  </a:lnTo>
                  <a:lnTo>
                    <a:pt x="558" y="166"/>
                  </a:lnTo>
                  <a:lnTo>
                    <a:pt x="555" y="166"/>
                  </a:lnTo>
                  <a:lnTo>
                    <a:pt x="551" y="166"/>
                  </a:lnTo>
                  <a:lnTo>
                    <a:pt x="547" y="166"/>
                  </a:lnTo>
                  <a:lnTo>
                    <a:pt x="545" y="166"/>
                  </a:lnTo>
                  <a:lnTo>
                    <a:pt x="541" y="166"/>
                  </a:lnTo>
                  <a:lnTo>
                    <a:pt x="537" y="166"/>
                  </a:lnTo>
                  <a:lnTo>
                    <a:pt x="534" y="166"/>
                  </a:lnTo>
                  <a:lnTo>
                    <a:pt x="530" y="166"/>
                  </a:lnTo>
                  <a:lnTo>
                    <a:pt x="526" y="166"/>
                  </a:lnTo>
                  <a:lnTo>
                    <a:pt x="523" y="166"/>
                  </a:lnTo>
                  <a:lnTo>
                    <a:pt x="519" y="166"/>
                  </a:lnTo>
                  <a:lnTo>
                    <a:pt x="515" y="166"/>
                  </a:lnTo>
                  <a:lnTo>
                    <a:pt x="512" y="166"/>
                  </a:lnTo>
                  <a:lnTo>
                    <a:pt x="508" y="166"/>
                  </a:lnTo>
                  <a:lnTo>
                    <a:pt x="504" y="166"/>
                  </a:lnTo>
                  <a:lnTo>
                    <a:pt x="501" y="166"/>
                  </a:lnTo>
                  <a:lnTo>
                    <a:pt x="497" y="166"/>
                  </a:lnTo>
                  <a:lnTo>
                    <a:pt x="493" y="166"/>
                  </a:lnTo>
                  <a:lnTo>
                    <a:pt x="490" y="166"/>
                  </a:lnTo>
                  <a:lnTo>
                    <a:pt x="486" y="166"/>
                  </a:lnTo>
                  <a:lnTo>
                    <a:pt x="482" y="166"/>
                  </a:lnTo>
                  <a:lnTo>
                    <a:pt x="479" y="166"/>
                  </a:lnTo>
                  <a:lnTo>
                    <a:pt x="476" y="166"/>
                  </a:lnTo>
                  <a:lnTo>
                    <a:pt x="472" y="166"/>
                  </a:lnTo>
                  <a:lnTo>
                    <a:pt x="469" y="166"/>
                  </a:lnTo>
                  <a:lnTo>
                    <a:pt x="465" y="166"/>
                  </a:lnTo>
                  <a:lnTo>
                    <a:pt x="461" y="166"/>
                  </a:lnTo>
                  <a:lnTo>
                    <a:pt x="458" y="166"/>
                  </a:lnTo>
                  <a:lnTo>
                    <a:pt x="454" y="166"/>
                  </a:lnTo>
                  <a:lnTo>
                    <a:pt x="451" y="166"/>
                  </a:lnTo>
                  <a:lnTo>
                    <a:pt x="447" y="166"/>
                  </a:lnTo>
                  <a:lnTo>
                    <a:pt x="443" y="166"/>
                  </a:lnTo>
                  <a:lnTo>
                    <a:pt x="440" y="166"/>
                  </a:lnTo>
                  <a:lnTo>
                    <a:pt x="436" y="166"/>
                  </a:lnTo>
                  <a:lnTo>
                    <a:pt x="432" y="166"/>
                  </a:lnTo>
                  <a:lnTo>
                    <a:pt x="429" y="166"/>
                  </a:lnTo>
                  <a:lnTo>
                    <a:pt x="425" y="166"/>
                  </a:lnTo>
                  <a:lnTo>
                    <a:pt x="421" y="166"/>
                  </a:lnTo>
                  <a:lnTo>
                    <a:pt x="418" y="166"/>
                  </a:lnTo>
                  <a:lnTo>
                    <a:pt x="414" y="166"/>
                  </a:lnTo>
                  <a:lnTo>
                    <a:pt x="410" y="166"/>
                  </a:lnTo>
                  <a:lnTo>
                    <a:pt x="408" y="166"/>
                  </a:lnTo>
                  <a:lnTo>
                    <a:pt x="404" y="166"/>
                  </a:lnTo>
                  <a:lnTo>
                    <a:pt x="400" y="166"/>
                  </a:lnTo>
                  <a:lnTo>
                    <a:pt x="397" y="166"/>
                  </a:lnTo>
                  <a:lnTo>
                    <a:pt x="393" y="166"/>
                  </a:lnTo>
                  <a:lnTo>
                    <a:pt x="389" y="166"/>
                  </a:lnTo>
                  <a:lnTo>
                    <a:pt x="386" y="166"/>
                  </a:lnTo>
                  <a:lnTo>
                    <a:pt x="382" y="166"/>
                  </a:lnTo>
                  <a:lnTo>
                    <a:pt x="378" y="166"/>
                  </a:lnTo>
                  <a:lnTo>
                    <a:pt x="375" y="166"/>
                  </a:lnTo>
                  <a:lnTo>
                    <a:pt x="371" y="166"/>
                  </a:lnTo>
                  <a:lnTo>
                    <a:pt x="367" y="166"/>
                  </a:lnTo>
                  <a:lnTo>
                    <a:pt x="364" y="166"/>
                  </a:lnTo>
                  <a:lnTo>
                    <a:pt x="360" y="166"/>
                  </a:lnTo>
                  <a:lnTo>
                    <a:pt x="356" y="166"/>
                  </a:lnTo>
                  <a:lnTo>
                    <a:pt x="353" y="166"/>
                  </a:lnTo>
                  <a:lnTo>
                    <a:pt x="350" y="166"/>
                  </a:lnTo>
                  <a:lnTo>
                    <a:pt x="346" y="166"/>
                  </a:lnTo>
                  <a:lnTo>
                    <a:pt x="343" y="166"/>
                  </a:lnTo>
                  <a:lnTo>
                    <a:pt x="339" y="166"/>
                  </a:lnTo>
                  <a:lnTo>
                    <a:pt x="335" y="166"/>
                  </a:lnTo>
                  <a:lnTo>
                    <a:pt x="332" y="166"/>
                  </a:lnTo>
                  <a:lnTo>
                    <a:pt x="328" y="166"/>
                  </a:lnTo>
                  <a:lnTo>
                    <a:pt x="324" y="166"/>
                  </a:lnTo>
                  <a:lnTo>
                    <a:pt x="321" y="166"/>
                  </a:lnTo>
                  <a:lnTo>
                    <a:pt x="317" y="166"/>
                  </a:lnTo>
                  <a:lnTo>
                    <a:pt x="313" y="166"/>
                  </a:lnTo>
                  <a:lnTo>
                    <a:pt x="310" y="166"/>
                  </a:lnTo>
                  <a:lnTo>
                    <a:pt x="306" y="166"/>
                  </a:lnTo>
                  <a:lnTo>
                    <a:pt x="302" y="166"/>
                  </a:lnTo>
                  <a:lnTo>
                    <a:pt x="299" y="166"/>
                  </a:lnTo>
                  <a:lnTo>
                    <a:pt x="295" y="166"/>
                  </a:lnTo>
                  <a:lnTo>
                    <a:pt x="292" y="166"/>
                  </a:lnTo>
                  <a:lnTo>
                    <a:pt x="289" y="166"/>
                  </a:lnTo>
                  <a:lnTo>
                    <a:pt x="285" y="166"/>
                  </a:lnTo>
                  <a:lnTo>
                    <a:pt x="281" y="166"/>
                  </a:lnTo>
                  <a:lnTo>
                    <a:pt x="278" y="166"/>
                  </a:lnTo>
                  <a:lnTo>
                    <a:pt x="274" y="166"/>
                  </a:lnTo>
                  <a:lnTo>
                    <a:pt x="270" y="166"/>
                  </a:lnTo>
                  <a:lnTo>
                    <a:pt x="267" y="166"/>
                  </a:lnTo>
                  <a:lnTo>
                    <a:pt x="263" y="166"/>
                  </a:lnTo>
                  <a:lnTo>
                    <a:pt x="260" y="166"/>
                  </a:lnTo>
                  <a:lnTo>
                    <a:pt x="256" y="166"/>
                  </a:lnTo>
                  <a:lnTo>
                    <a:pt x="252" y="166"/>
                  </a:lnTo>
                  <a:lnTo>
                    <a:pt x="249" y="166"/>
                  </a:lnTo>
                  <a:lnTo>
                    <a:pt x="245" y="166"/>
                  </a:lnTo>
                  <a:lnTo>
                    <a:pt x="241" y="166"/>
                  </a:lnTo>
                  <a:lnTo>
                    <a:pt x="238" y="166"/>
                  </a:lnTo>
                  <a:lnTo>
                    <a:pt x="234" y="166"/>
                  </a:lnTo>
                  <a:lnTo>
                    <a:pt x="230" y="166"/>
                  </a:lnTo>
                  <a:lnTo>
                    <a:pt x="227" y="166"/>
                  </a:lnTo>
                  <a:lnTo>
                    <a:pt x="223" y="166"/>
                  </a:lnTo>
                  <a:lnTo>
                    <a:pt x="219" y="166"/>
                  </a:lnTo>
                  <a:lnTo>
                    <a:pt x="217" y="166"/>
                  </a:lnTo>
                  <a:lnTo>
                    <a:pt x="213" y="166"/>
                  </a:lnTo>
                  <a:lnTo>
                    <a:pt x="209" y="166"/>
                  </a:lnTo>
                  <a:lnTo>
                    <a:pt x="206" y="166"/>
                  </a:lnTo>
                  <a:lnTo>
                    <a:pt x="202" y="166"/>
                  </a:lnTo>
                  <a:lnTo>
                    <a:pt x="198" y="166"/>
                  </a:lnTo>
                  <a:lnTo>
                    <a:pt x="195" y="166"/>
                  </a:lnTo>
                  <a:lnTo>
                    <a:pt x="191" y="166"/>
                  </a:lnTo>
                  <a:lnTo>
                    <a:pt x="187" y="166"/>
                  </a:lnTo>
                  <a:lnTo>
                    <a:pt x="184" y="166"/>
                  </a:lnTo>
                  <a:lnTo>
                    <a:pt x="180" y="166"/>
                  </a:lnTo>
                  <a:lnTo>
                    <a:pt x="176" y="166"/>
                  </a:lnTo>
                  <a:lnTo>
                    <a:pt x="173" y="166"/>
                  </a:lnTo>
                  <a:lnTo>
                    <a:pt x="169" y="166"/>
                  </a:lnTo>
                  <a:lnTo>
                    <a:pt x="165" y="166"/>
                  </a:lnTo>
                  <a:lnTo>
                    <a:pt x="162" y="166"/>
                  </a:lnTo>
                  <a:lnTo>
                    <a:pt x="158" y="166"/>
                  </a:lnTo>
                  <a:lnTo>
                    <a:pt x="155" y="166"/>
                  </a:lnTo>
                  <a:lnTo>
                    <a:pt x="152" y="166"/>
                  </a:lnTo>
                  <a:lnTo>
                    <a:pt x="148" y="166"/>
                  </a:lnTo>
                  <a:lnTo>
                    <a:pt x="144" y="166"/>
                  </a:lnTo>
                  <a:lnTo>
                    <a:pt x="141" y="166"/>
                  </a:lnTo>
                  <a:lnTo>
                    <a:pt x="137" y="166"/>
                  </a:lnTo>
                  <a:lnTo>
                    <a:pt x="133" y="166"/>
                  </a:lnTo>
                  <a:lnTo>
                    <a:pt x="130" y="166"/>
                  </a:lnTo>
                  <a:lnTo>
                    <a:pt x="126" y="166"/>
                  </a:lnTo>
                  <a:lnTo>
                    <a:pt x="122" y="166"/>
                  </a:lnTo>
                  <a:lnTo>
                    <a:pt x="119" y="166"/>
                  </a:lnTo>
                  <a:lnTo>
                    <a:pt x="115" y="166"/>
                  </a:lnTo>
                  <a:lnTo>
                    <a:pt x="111" y="166"/>
                  </a:lnTo>
                  <a:lnTo>
                    <a:pt x="108" y="166"/>
                  </a:lnTo>
                  <a:lnTo>
                    <a:pt x="104" y="166"/>
                  </a:lnTo>
                  <a:lnTo>
                    <a:pt x="101" y="166"/>
                  </a:lnTo>
                  <a:lnTo>
                    <a:pt x="98" y="166"/>
                  </a:lnTo>
                  <a:lnTo>
                    <a:pt x="94" y="166"/>
                  </a:lnTo>
                  <a:lnTo>
                    <a:pt x="90" y="166"/>
                  </a:lnTo>
                  <a:lnTo>
                    <a:pt x="87" y="166"/>
                  </a:lnTo>
                  <a:lnTo>
                    <a:pt x="83" y="166"/>
                  </a:lnTo>
                  <a:lnTo>
                    <a:pt x="80" y="166"/>
                  </a:lnTo>
                  <a:lnTo>
                    <a:pt x="76" y="166"/>
                  </a:lnTo>
                  <a:lnTo>
                    <a:pt x="72" y="166"/>
                  </a:lnTo>
                  <a:lnTo>
                    <a:pt x="69" y="166"/>
                  </a:lnTo>
                  <a:lnTo>
                    <a:pt x="65" y="166"/>
                  </a:lnTo>
                  <a:lnTo>
                    <a:pt x="61" y="166"/>
                  </a:lnTo>
                  <a:lnTo>
                    <a:pt x="58" y="166"/>
                  </a:lnTo>
                  <a:lnTo>
                    <a:pt x="54" y="166"/>
                  </a:lnTo>
                  <a:lnTo>
                    <a:pt x="50" y="166"/>
                  </a:lnTo>
                  <a:lnTo>
                    <a:pt x="47" y="166"/>
                  </a:lnTo>
                  <a:lnTo>
                    <a:pt x="43" y="166"/>
                  </a:lnTo>
                  <a:lnTo>
                    <a:pt x="39" y="166"/>
                  </a:lnTo>
                  <a:lnTo>
                    <a:pt x="36" y="166"/>
                  </a:lnTo>
                  <a:lnTo>
                    <a:pt x="32" y="166"/>
                  </a:lnTo>
                  <a:lnTo>
                    <a:pt x="29" y="166"/>
                  </a:lnTo>
                  <a:lnTo>
                    <a:pt x="26" y="166"/>
                  </a:lnTo>
                  <a:lnTo>
                    <a:pt x="22" y="166"/>
                  </a:lnTo>
                  <a:lnTo>
                    <a:pt x="18" y="166"/>
                  </a:lnTo>
                  <a:lnTo>
                    <a:pt x="15" y="166"/>
                  </a:lnTo>
                  <a:lnTo>
                    <a:pt x="11" y="166"/>
                  </a:lnTo>
                  <a:lnTo>
                    <a:pt x="7" y="166"/>
                  </a:lnTo>
                  <a:lnTo>
                    <a:pt x="4" y="166"/>
                  </a:lnTo>
                  <a:lnTo>
                    <a:pt x="0" y="166"/>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 name="Rectangle 17"/>
            <p:cNvSpPr>
              <a:spLocks noChangeArrowheads="1"/>
            </p:cNvSpPr>
            <p:nvPr/>
          </p:nvSpPr>
          <p:spPr bwMode="auto">
            <a:xfrm flipH="1">
              <a:off x="2138" y="1439"/>
              <a:ext cx="574" cy="328"/>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Rejection</a:t>
              </a:r>
            </a:p>
            <a:p>
              <a:pPr fontAlgn="auto">
                <a:spcBef>
                  <a:spcPts val="0"/>
                </a:spcBef>
                <a:spcAft>
                  <a:spcPts val="0"/>
                </a:spcAft>
                <a:defRPr/>
              </a:pPr>
              <a:r>
                <a:rPr lang="en-US" sz="1400" b="1" i="0" kern="0" dirty="0">
                  <a:solidFill>
                    <a:schemeClr val="bg1"/>
                  </a:solidFill>
                  <a:latin typeface="+mj-lt"/>
                  <a:cs typeface="+mn-cs"/>
                </a:rPr>
                <a:t> Region</a:t>
              </a:r>
            </a:p>
          </p:txBody>
        </p:sp>
        <p:sp>
          <p:nvSpPr>
            <p:cNvPr id="18" name="Rectangle 18"/>
            <p:cNvSpPr>
              <a:spLocks noChangeArrowheads="1"/>
            </p:cNvSpPr>
            <p:nvPr/>
          </p:nvSpPr>
          <p:spPr bwMode="auto">
            <a:xfrm flipH="1">
              <a:off x="906" y="2797"/>
              <a:ext cx="1128" cy="19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Non Rejection Region</a:t>
              </a:r>
            </a:p>
          </p:txBody>
        </p:sp>
        <p:sp>
          <p:nvSpPr>
            <p:cNvPr id="19" name="Rectangle 19"/>
            <p:cNvSpPr>
              <a:spLocks noChangeArrowheads="1"/>
            </p:cNvSpPr>
            <p:nvPr/>
          </p:nvSpPr>
          <p:spPr bwMode="auto">
            <a:xfrm flipH="1">
              <a:off x="1144" y="3388"/>
              <a:ext cx="781" cy="19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Critical Values</a:t>
              </a:r>
            </a:p>
          </p:txBody>
        </p:sp>
        <p:sp>
          <p:nvSpPr>
            <p:cNvPr id="20" name="Line 20"/>
            <p:cNvSpPr>
              <a:spLocks noChangeShapeType="1"/>
            </p:cNvSpPr>
            <p:nvPr/>
          </p:nvSpPr>
          <p:spPr bwMode="auto">
            <a:xfrm>
              <a:off x="440" y="1976"/>
              <a:ext cx="32" cy="944"/>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1" name="Rectangle 21"/>
            <p:cNvSpPr>
              <a:spLocks noChangeArrowheads="1"/>
            </p:cNvSpPr>
            <p:nvPr/>
          </p:nvSpPr>
          <p:spPr bwMode="auto">
            <a:xfrm>
              <a:off x="374" y="1585"/>
              <a:ext cx="574" cy="328"/>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400" b="1" i="0" kern="0" dirty="0">
                  <a:solidFill>
                    <a:schemeClr val="bg1"/>
                  </a:solidFill>
                  <a:latin typeface="+mj-lt"/>
                  <a:cs typeface="+mn-cs"/>
                </a:rPr>
                <a:t>Rejection</a:t>
              </a:r>
            </a:p>
            <a:p>
              <a:pPr fontAlgn="auto">
                <a:spcBef>
                  <a:spcPts val="0"/>
                </a:spcBef>
                <a:spcAft>
                  <a:spcPts val="0"/>
                </a:spcAft>
                <a:defRPr/>
              </a:pPr>
              <a:r>
                <a:rPr lang="en-US" sz="1400" b="1" i="0" kern="0" dirty="0">
                  <a:solidFill>
                    <a:schemeClr val="bg1"/>
                  </a:solidFill>
                  <a:latin typeface="+mj-lt"/>
                  <a:cs typeface="+mn-cs"/>
                </a:rPr>
                <a:t> Region</a:t>
              </a:r>
            </a:p>
          </p:txBody>
        </p:sp>
        <p:sp>
          <p:nvSpPr>
            <p:cNvPr id="22" name="Freeform 22"/>
            <p:cNvSpPr>
              <a:spLocks/>
            </p:cNvSpPr>
            <p:nvPr/>
          </p:nvSpPr>
          <p:spPr bwMode="auto">
            <a:xfrm>
              <a:off x="364" y="2903"/>
              <a:ext cx="710" cy="173"/>
            </a:xfrm>
            <a:custGeom>
              <a:avLst/>
              <a:gdLst>
                <a:gd name="T0" fmla="*/ 687 w 710"/>
                <a:gd name="T1" fmla="*/ 172 h 173"/>
                <a:gd name="T2" fmla="*/ 663 w 710"/>
                <a:gd name="T3" fmla="*/ 172 h 173"/>
                <a:gd name="T4" fmla="*/ 638 w 710"/>
                <a:gd name="T5" fmla="*/ 172 h 173"/>
                <a:gd name="T6" fmla="*/ 613 w 710"/>
                <a:gd name="T7" fmla="*/ 172 h 173"/>
                <a:gd name="T8" fmla="*/ 589 w 710"/>
                <a:gd name="T9" fmla="*/ 172 h 173"/>
                <a:gd name="T10" fmla="*/ 563 w 710"/>
                <a:gd name="T11" fmla="*/ 172 h 173"/>
                <a:gd name="T12" fmla="*/ 539 w 710"/>
                <a:gd name="T13" fmla="*/ 172 h 173"/>
                <a:gd name="T14" fmla="*/ 514 w 710"/>
                <a:gd name="T15" fmla="*/ 172 h 173"/>
                <a:gd name="T16" fmla="*/ 490 w 710"/>
                <a:gd name="T17" fmla="*/ 172 h 173"/>
                <a:gd name="T18" fmla="*/ 465 w 710"/>
                <a:gd name="T19" fmla="*/ 172 h 173"/>
                <a:gd name="T20" fmla="*/ 439 w 710"/>
                <a:gd name="T21" fmla="*/ 172 h 173"/>
                <a:gd name="T22" fmla="*/ 415 w 710"/>
                <a:gd name="T23" fmla="*/ 172 h 173"/>
                <a:gd name="T24" fmla="*/ 390 w 710"/>
                <a:gd name="T25" fmla="*/ 172 h 173"/>
                <a:gd name="T26" fmla="*/ 365 w 710"/>
                <a:gd name="T27" fmla="*/ 172 h 173"/>
                <a:gd name="T28" fmla="*/ 341 w 710"/>
                <a:gd name="T29" fmla="*/ 0 h 173"/>
                <a:gd name="T30" fmla="*/ 315 w 710"/>
                <a:gd name="T31" fmla="*/ 24 h 173"/>
                <a:gd name="T32" fmla="*/ 291 w 710"/>
                <a:gd name="T33" fmla="*/ 44 h 173"/>
                <a:gd name="T34" fmla="*/ 266 w 710"/>
                <a:gd name="T35" fmla="*/ 63 h 173"/>
                <a:gd name="T36" fmla="*/ 241 w 710"/>
                <a:gd name="T37" fmla="*/ 79 h 173"/>
                <a:gd name="T38" fmla="*/ 217 w 710"/>
                <a:gd name="T39" fmla="*/ 93 h 173"/>
                <a:gd name="T40" fmla="*/ 191 w 710"/>
                <a:gd name="T41" fmla="*/ 106 h 173"/>
                <a:gd name="T42" fmla="*/ 167 w 710"/>
                <a:gd name="T43" fmla="*/ 116 h 173"/>
                <a:gd name="T44" fmla="*/ 142 w 710"/>
                <a:gd name="T45" fmla="*/ 125 h 173"/>
                <a:gd name="T46" fmla="*/ 117 w 710"/>
                <a:gd name="T47" fmla="*/ 133 h 173"/>
                <a:gd name="T48" fmla="*/ 93 w 710"/>
                <a:gd name="T49" fmla="*/ 140 h 173"/>
                <a:gd name="T50" fmla="*/ 67 w 710"/>
                <a:gd name="T51" fmla="*/ 146 h 173"/>
                <a:gd name="T52" fmla="*/ 43 w 710"/>
                <a:gd name="T53" fmla="*/ 151 h 173"/>
                <a:gd name="T54" fmla="*/ 18 w 710"/>
                <a:gd name="T55" fmla="*/ 155 h 173"/>
                <a:gd name="T56" fmla="*/ 4 w 710"/>
                <a:gd name="T57" fmla="*/ 172 h 173"/>
                <a:gd name="T58" fmla="*/ 29 w 710"/>
                <a:gd name="T59" fmla="*/ 172 h 173"/>
                <a:gd name="T60" fmla="*/ 54 w 710"/>
                <a:gd name="T61" fmla="*/ 172 h 173"/>
                <a:gd name="T62" fmla="*/ 78 w 710"/>
                <a:gd name="T63" fmla="*/ 172 h 173"/>
                <a:gd name="T64" fmla="*/ 103 w 710"/>
                <a:gd name="T65" fmla="*/ 172 h 173"/>
                <a:gd name="T66" fmla="*/ 128 w 710"/>
                <a:gd name="T67" fmla="*/ 172 h 173"/>
                <a:gd name="T68" fmla="*/ 153 w 710"/>
                <a:gd name="T69" fmla="*/ 172 h 173"/>
                <a:gd name="T70" fmla="*/ 177 w 710"/>
                <a:gd name="T71" fmla="*/ 172 h 173"/>
                <a:gd name="T72" fmla="*/ 202 w 710"/>
                <a:gd name="T73" fmla="*/ 172 h 173"/>
                <a:gd name="T74" fmla="*/ 227 w 710"/>
                <a:gd name="T75" fmla="*/ 172 h 173"/>
                <a:gd name="T76" fmla="*/ 252 w 710"/>
                <a:gd name="T77" fmla="*/ 172 h 173"/>
                <a:gd name="T78" fmla="*/ 277 w 710"/>
                <a:gd name="T79" fmla="*/ 172 h 173"/>
                <a:gd name="T80" fmla="*/ 302 w 710"/>
                <a:gd name="T81" fmla="*/ 172 h 173"/>
                <a:gd name="T82" fmla="*/ 326 w 710"/>
                <a:gd name="T83" fmla="*/ 172 h 173"/>
                <a:gd name="T84" fmla="*/ 351 w 710"/>
                <a:gd name="T85" fmla="*/ 172 h 173"/>
                <a:gd name="T86" fmla="*/ 376 w 710"/>
                <a:gd name="T87" fmla="*/ 172 h 173"/>
                <a:gd name="T88" fmla="*/ 401 w 710"/>
                <a:gd name="T89" fmla="*/ 172 h 173"/>
                <a:gd name="T90" fmla="*/ 425 w 710"/>
                <a:gd name="T91" fmla="*/ 172 h 173"/>
                <a:gd name="T92" fmla="*/ 450 w 710"/>
                <a:gd name="T93" fmla="*/ 172 h 173"/>
                <a:gd name="T94" fmla="*/ 475 w 710"/>
                <a:gd name="T95" fmla="*/ 172 h 173"/>
                <a:gd name="T96" fmla="*/ 500 w 710"/>
                <a:gd name="T97" fmla="*/ 172 h 173"/>
                <a:gd name="T98" fmla="*/ 525 w 710"/>
                <a:gd name="T99" fmla="*/ 172 h 173"/>
                <a:gd name="T100" fmla="*/ 550 w 710"/>
                <a:gd name="T101" fmla="*/ 172 h 173"/>
                <a:gd name="T102" fmla="*/ 574 w 710"/>
                <a:gd name="T103" fmla="*/ 172 h 173"/>
                <a:gd name="T104" fmla="*/ 599 w 710"/>
                <a:gd name="T105" fmla="*/ 172 h 173"/>
                <a:gd name="T106" fmla="*/ 624 w 710"/>
                <a:gd name="T107" fmla="*/ 172 h 173"/>
                <a:gd name="T108" fmla="*/ 649 w 710"/>
                <a:gd name="T109" fmla="*/ 172 h 173"/>
                <a:gd name="T110" fmla="*/ 674 w 710"/>
                <a:gd name="T111" fmla="*/ 172 h 173"/>
                <a:gd name="T112" fmla="*/ 698 w 710"/>
                <a:gd name="T113" fmla="*/ 172 h 1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0"/>
                <a:gd name="T172" fmla="*/ 0 h 173"/>
                <a:gd name="T173" fmla="*/ 710 w 710"/>
                <a:gd name="T174" fmla="*/ 173 h 1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0" h="173">
                  <a:moveTo>
                    <a:pt x="709" y="172"/>
                  </a:moveTo>
                  <a:lnTo>
                    <a:pt x="705" y="172"/>
                  </a:lnTo>
                  <a:lnTo>
                    <a:pt x="702" y="172"/>
                  </a:lnTo>
                  <a:lnTo>
                    <a:pt x="698" y="172"/>
                  </a:lnTo>
                  <a:lnTo>
                    <a:pt x="695" y="172"/>
                  </a:lnTo>
                  <a:lnTo>
                    <a:pt x="691" y="172"/>
                  </a:lnTo>
                  <a:lnTo>
                    <a:pt x="687" y="172"/>
                  </a:lnTo>
                  <a:lnTo>
                    <a:pt x="684" y="172"/>
                  </a:lnTo>
                  <a:lnTo>
                    <a:pt x="680" y="172"/>
                  </a:lnTo>
                  <a:lnTo>
                    <a:pt x="678" y="172"/>
                  </a:lnTo>
                  <a:lnTo>
                    <a:pt x="674" y="172"/>
                  </a:lnTo>
                  <a:lnTo>
                    <a:pt x="670" y="172"/>
                  </a:lnTo>
                  <a:lnTo>
                    <a:pt x="667" y="172"/>
                  </a:lnTo>
                  <a:lnTo>
                    <a:pt x="663" y="172"/>
                  </a:lnTo>
                  <a:lnTo>
                    <a:pt x="660" y="172"/>
                  </a:lnTo>
                  <a:lnTo>
                    <a:pt x="656" y="172"/>
                  </a:lnTo>
                  <a:lnTo>
                    <a:pt x="652" y="172"/>
                  </a:lnTo>
                  <a:lnTo>
                    <a:pt x="649" y="172"/>
                  </a:lnTo>
                  <a:lnTo>
                    <a:pt x="645" y="172"/>
                  </a:lnTo>
                  <a:lnTo>
                    <a:pt x="642" y="172"/>
                  </a:lnTo>
                  <a:lnTo>
                    <a:pt x="638" y="172"/>
                  </a:lnTo>
                  <a:lnTo>
                    <a:pt x="634" y="172"/>
                  </a:lnTo>
                  <a:lnTo>
                    <a:pt x="631" y="172"/>
                  </a:lnTo>
                  <a:lnTo>
                    <a:pt x="627" y="172"/>
                  </a:lnTo>
                  <a:lnTo>
                    <a:pt x="624" y="172"/>
                  </a:lnTo>
                  <a:lnTo>
                    <a:pt x="620" y="172"/>
                  </a:lnTo>
                  <a:lnTo>
                    <a:pt x="616" y="172"/>
                  </a:lnTo>
                  <a:lnTo>
                    <a:pt x="613" y="172"/>
                  </a:lnTo>
                  <a:lnTo>
                    <a:pt x="610" y="172"/>
                  </a:lnTo>
                  <a:lnTo>
                    <a:pt x="607" y="172"/>
                  </a:lnTo>
                  <a:lnTo>
                    <a:pt x="603" y="172"/>
                  </a:lnTo>
                  <a:lnTo>
                    <a:pt x="599" y="172"/>
                  </a:lnTo>
                  <a:lnTo>
                    <a:pt x="596" y="172"/>
                  </a:lnTo>
                  <a:lnTo>
                    <a:pt x="592" y="172"/>
                  </a:lnTo>
                  <a:lnTo>
                    <a:pt x="589" y="172"/>
                  </a:lnTo>
                  <a:lnTo>
                    <a:pt x="585" y="172"/>
                  </a:lnTo>
                  <a:lnTo>
                    <a:pt x="581" y="172"/>
                  </a:lnTo>
                  <a:lnTo>
                    <a:pt x="578" y="172"/>
                  </a:lnTo>
                  <a:lnTo>
                    <a:pt x="574" y="172"/>
                  </a:lnTo>
                  <a:lnTo>
                    <a:pt x="571" y="172"/>
                  </a:lnTo>
                  <a:lnTo>
                    <a:pt x="567" y="172"/>
                  </a:lnTo>
                  <a:lnTo>
                    <a:pt x="563" y="172"/>
                  </a:lnTo>
                  <a:lnTo>
                    <a:pt x="560" y="172"/>
                  </a:lnTo>
                  <a:lnTo>
                    <a:pt x="556" y="172"/>
                  </a:lnTo>
                  <a:lnTo>
                    <a:pt x="554" y="172"/>
                  </a:lnTo>
                  <a:lnTo>
                    <a:pt x="550" y="172"/>
                  </a:lnTo>
                  <a:lnTo>
                    <a:pt x="546" y="172"/>
                  </a:lnTo>
                  <a:lnTo>
                    <a:pt x="543" y="172"/>
                  </a:lnTo>
                  <a:lnTo>
                    <a:pt x="539" y="172"/>
                  </a:lnTo>
                  <a:lnTo>
                    <a:pt x="536" y="172"/>
                  </a:lnTo>
                  <a:lnTo>
                    <a:pt x="532" y="172"/>
                  </a:lnTo>
                  <a:lnTo>
                    <a:pt x="528" y="172"/>
                  </a:lnTo>
                  <a:lnTo>
                    <a:pt x="525" y="172"/>
                  </a:lnTo>
                  <a:lnTo>
                    <a:pt x="521" y="172"/>
                  </a:lnTo>
                  <a:lnTo>
                    <a:pt x="518" y="172"/>
                  </a:lnTo>
                  <a:lnTo>
                    <a:pt x="514" y="172"/>
                  </a:lnTo>
                  <a:lnTo>
                    <a:pt x="510" y="172"/>
                  </a:lnTo>
                  <a:lnTo>
                    <a:pt x="507" y="172"/>
                  </a:lnTo>
                  <a:lnTo>
                    <a:pt x="503" y="172"/>
                  </a:lnTo>
                  <a:lnTo>
                    <a:pt x="500" y="172"/>
                  </a:lnTo>
                  <a:lnTo>
                    <a:pt x="496" y="172"/>
                  </a:lnTo>
                  <a:lnTo>
                    <a:pt x="493" y="172"/>
                  </a:lnTo>
                  <a:lnTo>
                    <a:pt x="490" y="172"/>
                  </a:lnTo>
                  <a:lnTo>
                    <a:pt x="486" y="172"/>
                  </a:lnTo>
                  <a:lnTo>
                    <a:pt x="483" y="172"/>
                  </a:lnTo>
                  <a:lnTo>
                    <a:pt x="479" y="172"/>
                  </a:lnTo>
                  <a:lnTo>
                    <a:pt x="475" y="172"/>
                  </a:lnTo>
                  <a:lnTo>
                    <a:pt x="472" y="172"/>
                  </a:lnTo>
                  <a:lnTo>
                    <a:pt x="468" y="172"/>
                  </a:lnTo>
                  <a:lnTo>
                    <a:pt x="465" y="172"/>
                  </a:lnTo>
                  <a:lnTo>
                    <a:pt x="461" y="172"/>
                  </a:lnTo>
                  <a:lnTo>
                    <a:pt x="457" y="172"/>
                  </a:lnTo>
                  <a:lnTo>
                    <a:pt x="454" y="172"/>
                  </a:lnTo>
                  <a:lnTo>
                    <a:pt x="450" y="172"/>
                  </a:lnTo>
                  <a:lnTo>
                    <a:pt x="447" y="172"/>
                  </a:lnTo>
                  <a:lnTo>
                    <a:pt x="443" y="172"/>
                  </a:lnTo>
                  <a:lnTo>
                    <a:pt x="439" y="172"/>
                  </a:lnTo>
                  <a:lnTo>
                    <a:pt x="436" y="172"/>
                  </a:lnTo>
                  <a:lnTo>
                    <a:pt x="432" y="172"/>
                  </a:lnTo>
                  <a:lnTo>
                    <a:pt x="429" y="172"/>
                  </a:lnTo>
                  <a:lnTo>
                    <a:pt x="425" y="172"/>
                  </a:lnTo>
                  <a:lnTo>
                    <a:pt x="421" y="172"/>
                  </a:lnTo>
                  <a:lnTo>
                    <a:pt x="419" y="172"/>
                  </a:lnTo>
                  <a:lnTo>
                    <a:pt x="415" y="172"/>
                  </a:lnTo>
                  <a:lnTo>
                    <a:pt x="412" y="172"/>
                  </a:lnTo>
                  <a:lnTo>
                    <a:pt x="408" y="172"/>
                  </a:lnTo>
                  <a:lnTo>
                    <a:pt x="404" y="172"/>
                  </a:lnTo>
                  <a:lnTo>
                    <a:pt x="401" y="172"/>
                  </a:lnTo>
                  <a:lnTo>
                    <a:pt x="397" y="172"/>
                  </a:lnTo>
                  <a:lnTo>
                    <a:pt x="394" y="172"/>
                  </a:lnTo>
                  <a:lnTo>
                    <a:pt x="390" y="172"/>
                  </a:lnTo>
                  <a:lnTo>
                    <a:pt x="386" y="172"/>
                  </a:lnTo>
                  <a:lnTo>
                    <a:pt x="383" y="172"/>
                  </a:lnTo>
                  <a:lnTo>
                    <a:pt x="379" y="172"/>
                  </a:lnTo>
                  <a:lnTo>
                    <a:pt x="376" y="172"/>
                  </a:lnTo>
                  <a:lnTo>
                    <a:pt x="372" y="172"/>
                  </a:lnTo>
                  <a:lnTo>
                    <a:pt x="368" y="172"/>
                  </a:lnTo>
                  <a:lnTo>
                    <a:pt x="365" y="172"/>
                  </a:lnTo>
                  <a:lnTo>
                    <a:pt x="362" y="172"/>
                  </a:lnTo>
                  <a:lnTo>
                    <a:pt x="359" y="172"/>
                  </a:lnTo>
                  <a:lnTo>
                    <a:pt x="355" y="172"/>
                  </a:lnTo>
                  <a:lnTo>
                    <a:pt x="351" y="172"/>
                  </a:lnTo>
                  <a:lnTo>
                    <a:pt x="348" y="172"/>
                  </a:lnTo>
                  <a:lnTo>
                    <a:pt x="344" y="172"/>
                  </a:lnTo>
                  <a:lnTo>
                    <a:pt x="341" y="0"/>
                  </a:lnTo>
                  <a:lnTo>
                    <a:pt x="337" y="4"/>
                  </a:lnTo>
                  <a:lnTo>
                    <a:pt x="333" y="7"/>
                  </a:lnTo>
                  <a:lnTo>
                    <a:pt x="330" y="11"/>
                  </a:lnTo>
                  <a:lnTo>
                    <a:pt x="326" y="14"/>
                  </a:lnTo>
                  <a:lnTo>
                    <a:pt x="323" y="17"/>
                  </a:lnTo>
                  <a:lnTo>
                    <a:pt x="319" y="20"/>
                  </a:lnTo>
                  <a:lnTo>
                    <a:pt x="315" y="24"/>
                  </a:lnTo>
                  <a:lnTo>
                    <a:pt x="312" y="26"/>
                  </a:lnTo>
                  <a:lnTo>
                    <a:pt x="308" y="30"/>
                  </a:lnTo>
                  <a:lnTo>
                    <a:pt x="306" y="32"/>
                  </a:lnTo>
                  <a:lnTo>
                    <a:pt x="302" y="36"/>
                  </a:lnTo>
                  <a:lnTo>
                    <a:pt x="298" y="38"/>
                  </a:lnTo>
                  <a:lnTo>
                    <a:pt x="295" y="41"/>
                  </a:lnTo>
                  <a:lnTo>
                    <a:pt x="291" y="44"/>
                  </a:lnTo>
                  <a:lnTo>
                    <a:pt x="288" y="47"/>
                  </a:lnTo>
                  <a:lnTo>
                    <a:pt x="284" y="50"/>
                  </a:lnTo>
                  <a:lnTo>
                    <a:pt x="280" y="53"/>
                  </a:lnTo>
                  <a:lnTo>
                    <a:pt x="277" y="55"/>
                  </a:lnTo>
                  <a:lnTo>
                    <a:pt x="273" y="57"/>
                  </a:lnTo>
                  <a:lnTo>
                    <a:pt x="270" y="60"/>
                  </a:lnTo>
                  <a:lnTo>
                    <a:pt x="266" y="63"/>
                  </a:lnTo>
                  <a:lnTo>
                    <a:pt x="262" y="65"/>
                  </a:lnTo>
                  <a:lnTo>
                    <a:pt x="259" y="67"/>
                  </a:lnTo>
                  <a:lnTo>
                    <a:pt x="255" y="70"/>
                  </a:lnTo>
                  <a:lnTo>
                    <a:pt x="252" y="72"/>
                  </a:lnTo>
                  <a:lnTo>
                    <a:pt x="248" y="74"/>
                  </a:lnTo>
                  <a:lnTo>
                    <a:pt x="244" y="76"/>
                  </a:lnTo>
                  <a:lnTo>
                    <a:pt x="241" y="79"/>
                  </a:lnTo>
                  <a:lnTo>
                    <a:pt x="238" y="81"/>
                  </a:lnTo>
                  <a:lnTo>
                    <a:pt x="235" y="84"/>
                  </a:lnTo>
                  <a:lnTo>
                    <a:pt x="231" y="85"/>
                  </a:lnTo>
                  <a:lnTo>
                    <a:pt x="227" y="87"/>
                  </a:lnTo>
                  <a:lnTo>
                    <a:pt x="224" y="90"/>
                  </a:lnTo>
                  <a:lnTo>
                    <a:pt x="220" y="91"/>
                  </a:lnTo>
                  <a:lnTo>
                    <a:pt x="217" y="93"/>
                  </a:lnTo>
                  <a:lnTo>
                    <a:pt x="213" y="96"/>
                  </a:lnTo>
                  <a:lnTo>
                    <a:pt x="209" y="97"/>
                  </a:lnTo>
                  <a:lnTo>
                    <a:pt x="206" y="99"/>
                  </a:lnTo>
                  <a:lnTo>
                    <a:pt x="202" y="100"/>
                  </a:lnTo>
                  <a:lnTo>
                    <a:pt x="199" y="103"/>
                  </a:lnTo>
                  <a:lnTo>
                    <a:pt x="195" y="104"/>
                  </a:lnTo>
                  <a:lnTo>
                    <a:pt x="191" y="106"/>
                  </a:lnTo>
                  <a:lnTo>
                    <a:pt x="188" y="108"/>
                  </a:lnTo>
                  <a:lnTo>
                    <a:pt x="184" y="109"/>
                  </a:lnTo>
                  <a:lnTo>
                    <a:pt x="181" y="111"/>
                  </a:lnTo>
                  <a:lnTo>
                    <a:pt x="177" y="111"/>
                  </a:lnTo>
                  <a:lnTo>
                    <a:pt x="173" y="113"/>
                  </a:lnTo>
                  <a:lnTo>
                    <a:pt x="171" y="115"/>
                  </a:lnTo>
                  <a:lnTo>
                    <a:pt x="167" y="116"/>
                  </a:lnTo>
                  <a:lnTo>
                    <a:pt x="164" y="117"/>
                  </a:lnTo>
                  <a:lnTo>
                    <a:pt x="160" y="119"/>
                  </a:lnTo>
                  <a:lnTo>
                    <a:pt x="156" y="121"/>
                  </a:lnTo>
                  <a:lnTo>
                    <a:pt x="153" y="122"/>
                  </a:lnTo>
                  <a:lnTo>
                    <a:pt x="149" y="123"/>
                  </a:lnTo>
                  <a:lnTo>
                    <a:pt x="146" y="124"/>
                  </a:lnTo>
                  <a:lnTo>
                    <a:pt x="142" y="125"/>
                  </a:lnTo>
                  <a:lnTo>
                    <a:pt x="138" y="127"/>
                  </a:lnTo>
                  <a:lnTo>
                    <a:pt x="135" y="128"/>
                  </a:lnTo>
                  <a:lnTo>
                    <a:pt x="131" y="129"/>
                  </a:lnTo>
                  <a:lnTo>
                    <a:pt x="128" y="130"/>
                  </a:lnTo>
                  <a:lnTo>
                    <a:pt x="124" y="131"/>
                  </a:lnTo>
                  <a:lnTo>
                    <a:pt x="120" y="133"/>
                  </a:lnTo>
                  <a:lnTo>
                    <a:pt x="117" y="133"/>
                  </a:lnTo>
                  <a:lnTo>
                    <a:pt x="114" y="134"/>
                  </a:lnTo>
                  <a:lnTo>
                    <a:pt x="111" y="135"/>
                  </a:lnTo>
                  <a:lnTo>
                    <a:pt x="107" y="136"/>
                  </a:lnTo>
                  <a:lnTo>
                    <a:pt x="103" y="137"/>
                  </a:lnTo>
                  <a:lnTo>
                    <a:pt x="100" y="139"/>
                  </a:lnTo>
                  <a:lnTo>
                    <a:pt x="96" y="140"/>
                  </a:lnTo>
                  <a:lnTo>
                    <a:pt x="93" y="140"/>
                  </a:lnTo>
                  <a:lnTo>
                    <a:pt x="89" y="141"/>
                  </a:lnTo>
                  <a:lnTo>
                    <a:pt x="85" y="142"/>
                  </a:lnTo>
                  <a:lnTo>
                    <a:pt x="82" y="142"/>
                  </a:lnTo>
                  <a:lnTo>
                    <a:pt x="78" y="143"/>
                  </a:lnTo>
                  <a:lnTo>
                    <a:pt x="75" y="145"/>
                  </a:lnTo>
                  <a:lnTo>
                    <a:pt x="71" y="145"/>
                  </a:lnTo>
                  <a:lnTo>
                    <a:pt x="67" y="146"/>
                  </a:lnTo>
                  <a:lnTo>
                    <a:pt x="64" y="147"/>
                  </a:lnTo>
                  <a:lnTo>
                    <a:pt x="60" y="147"/>
                  </a:lnTo>
                  <a:lnTo>
                    <a:pt x="57" y="148"/>
                  </a:lnTo>
                  <a:lnTo>
                    <a:pt x="54" y="148"/>
                  </a:lnTo>
                  <a:lnTo>
                    <a:pt x="50" y="149"/>
                  </a:lnTo>
                  <a:lnTo>
                    <a:pt x="47" y="151"/>
                  </a:lnTo>
                  <a:lnTo>
                    <a:pt x="43" y="151"/>
                  </a:lnTo>
                  <a:lnTo>
                    <a:pt x="40" y="152"/>
                  </a:lnTo>
                  <a:lnTo>
                    <a:pt x="36" y="152"/>
                  </a:lnTo>
                  <a:lnTo>
                    <a:pt x="32" y="153"/>
                  </a:lnTo>
                  <a:lnTo>
                    <a:pt x="29" y="153"/>
                  </a:lnTo>
                  <a:lnTo>
                    <a:pt x="25" y="154"/>
                  </a:lnTo>
                  <a:lnTo>
                    <a:pt x="22" y="154"/>
                  </a:lnTo>
                  <a:lnTo>
                    <a:pt x="18" y="155"/>
                  </a:lnTo>
                  <a:lnTo>
                    <a:pt x="14" y="155"/>
                  </a:lnTo>
                  <a:lnTo>
                    <a:pt x="11" y="155"/>
                  </a:lnTo>
                  <a:lnTo>
                    <a:pt x="7" y="156"/>
                  </a:lnTo>
                  <a:lnTo>
                    <a:pt x="4" y="156"/>
                  </a:lnTo>
                  <a:lnTo>
                    <a:pt x="0" y="158"/>
                  </a:lnTo>
                  <a:lnTo>
                    <a:pt x="0" y="172"/>
                  </a:lnTo>
                  <a:lnTo>
                    <a:pt x="4" y="172"/>
                  </a:lnTo>
                  <a:lnTo>
                    <a:pt x="7" y="172"/>
                  </a:lnTo>
                  <a:lnTo>
                    <a:pt x="11" y="172"/>
                  </a:lnTo>
                  <a:lnTo>
                    <a:pt x="14" y="172"/>
                  </a:lnTo>
                  <a:lnTo>
                    <a:pt x="18" y="172"/>
                  </a:lnTo>
                  <a:lnTo>
                    <a:pt x="22" y="172"/>
                  </a:lnTo>
                  <a:lnTo>
                    <a:pt x="25" y="172"/>
                  </a:lnTo>
                  <a:lnTo>
                    <a:pt x="29" y="172"/>
                  </a:lnTo>
                  <a:lnTo>
                    <a:pt x="32" y="172"/>
                  </a:lnTo>
                  <a:lnTo>
                    <a:pt x="36" y="172"/>
                  </a:lnTo>
                  <a:lnTo>
                    <a:pt x="40" y="172"/>
                  </a:lnTo>
                  <a:lnTo>
                    <a:pt x="43" y="172"/>
                  </a:lnTo>
                  <a:lnTo>
                    <a:pt x="47" y="172"/>
                  </a:lnTo>
                  <a:lnTo>
                    <a:pt x="50" y="172"/>
                  </a:lnTo>
                  <a:lnTo>
                    <a:pt x="54" y="172"/>
                  </a:lnTo>
                  <a:lnTo>
                    <a:pt x="57" y="172"/>
                  </a:lnTo>
                  <a:lnTo>
                    <a:pt x="60" y="172"/>
                  </a:lnTo>
                  <a:lnTo>
                    <a:pt x="64" y="172"/>
                  </a:lnTo>
                  <a:lnTo>
                    <a:pt x="67" y="172"/>
                  </a:lnTo>
                  <a:lnTo>
                    <a:pt x="71" y="172"/>
                  </a:lnTo>
                  <a:lnTo>
                    <a:pt x="75" y="172"/>
                  </a:lnTo>
                  <a:lnTo>
                    <a:pt x="78" y="172"/>
                  </a:lnTo>
                  <a:lnTo>
                    <a:pt x="82" y="172"/>
                  </a:lnTo>
                  <a:lnTo>
                    <a:pt x="85" y="172"/>
                  </a:lnTo>
                  <a:lnTo>
                    <a:pt x="89" y="172"/>
                  </a:lnTo>
                  <a:lnTo>
                    <a:pt x="93" y="172"/>
                  </a:lnTo>
                  <a:lnTo>
                    <a:pt x="96" y="172"/>
                  </a:lnTo>
                  <a:lnTo>
                    <a:pt x="100" y="172"/>
                  </a:lnTo>
                  <a:lnTo>
                    <a:pt x="103" y="172"/>
                  </a:lnTo>
                  <a:lnTo>
                    <a:pt x="107" y="172"/>
                  </a:lnTo>
                  <a:lnTo>
                    <a:pt x="111" y="172"/>
                  </a:lnTo>
                  <a:lnTo>
                    <a:pt x="114" y="172"/>
                  </a:lnTo>
                  <a:lnTo>
                    <a:pt x="117" y="172"/>
                  </a:lnTo>
                  <a:lnTo>
                    <a:pt x="120" y="172"/>
                  </a:lnTo>
                  <a:lnTo>
                    <a:pt x="124" y="172"/>
                  </a:lnTo>
                  <a:lnTo>
                    <a:pt x="128" y="172"/>
                  </a:lnTo>
                  <a:lnTo>
                    <a:pt x="131" y="172"/>
                  </a:lnTo>
                  <a:lnTo>
                    <a:pt x="135" y="172"/>
                  </a:lnTo>
                  <a:lnTo>
                    <a:pt x="138" y="172"/>
                  </a:lnTo>
                  <a:lnTo>
                    <a:pt x="142" y="172"/>
                  </a:lnTo>
                  <a:lnTo>
                    <a:pt x="146" y="172"/>
                  </a:lnTo>
                  <a:lnTo>
                    <a:pt x="149" y="172"/>
                  </a:lnTo>
                  <a:lnTo>
                    <a:pt x="153" y="172"/>
                  </a:lnTo>
                  <a:lnTo>
                    <a:pt x="156" y="172"/>
                  </a:lnTo>
                  <a:lnTo>
                    <a:pt x="160" y="172"/>
                  </a:lnTo>
                  <a:lnTo>
                    <a:pt x="164" y="172"/>
                  </a:lnTo>
                  <a:lnTo>
                    <a:pt x="167" y="172"/>
                  </a:lnTo>
                  <a:lnTo>
                    <a:pt x="171" y="172"/>
                  </a:lnTo>
                  <a:lnTo>
                    <a:pt x="173" y="172"/>
                  </a:lnTo>
                  <a:lnTo>
                    <a:pt x="177" y="172"/>
                  </a:lnTo>
                  <a:lnTo>
                    <a:pt x="181" y="172"/>
                  </a:lnTo>
                  <a:lnTo>
                    <a:pt x="184" y="172"/>
                  </a:lnTo>
                  <a:lnTo>
                    <a:pt x="188" y="172"/>
                  </a:lnTo>
                  <a:lnTo>
                    <a:pt x="191" y="172"/>
                  </a:lnTo>
                  <a:lnTo>
                    <a:pt x="195" y="172"/>
                  </a:lnTo>
                  <a:lnTo>
                    <a:pt x="199" y="172"/>
                  </a:lnTo>
                  <a:lnTo>
                    <a:pt x="202" y="172"/>
                  </a:lnTo>
                  <a:lnTo>
                    <a:pt x="206" y="172"/>
                  </a:lnTo>
                  <a:lnTo>
                    <a:pt x="209" y="172"/>
                  </a:lnTo>
                  <a:lnTo>
                    <a:pt x="213" y="172"/>
                  </a:lnTo>
                  <a:lnTo>
                    <a:pt x="217" y="172"/>
                  </a:lnTo>
                  <a:lnTo>
                    <a:pt x="220" y="172"/>
                  </a:lnTo>
                  <a:lnTo>
                    <a:pt x="224" y="172"/>
                  </a:lnTo>
                  <a:lnTo>
                    <a:pt x="227" y="172"/>
                  </a:lnTo>
                  <a:lnTo>
                    <a:pt x="231" y="172"/>
                  </a:lnTo>
                  <a:lnTo>
                    <a:pt x="235" y="172"/>
                  </a:lnTo>
                  <a:lnTo>
                    <a:pt x="238" y="172"/>
                  </a:lnTo>
                  <a:lnTo>
                    <a:pt x="241" y="172"/>
                  </a:lnTo>
                  <a:lnTo>
                    <a:pt x="244" y="172"/>
                  </a:lnTo>
                  <a:lnTo>
                    <a:pt x="248" y="172"/>
                  </a:lnTo>
                  <a:lnTo>
                    <a:pt x="252" y="172"/>
                  </a:lnTo>
                  <a:lnTo>
                    <a:pt x="255" y="172"/>
                  </a:lnTo>
                  <a:lnTo>
                    <a:pt x="259" y="172"/>
                  </a:lnTo>
                  <a:lnTo>
                    <a:pt x="262" y="172"/>
                  </a:lnTo>
                  <a:lnTo>
                    <a:pt x="266" y="172"/>
                  </a:lnTo>
                  <a:lnTo>
                    <a:pt x="270" y="172"/>
                  </a:lnTo>
                  <a:lnTo>
                    <a:pt x="273" y="172"/>
                  </a:lnTo>
                  <a:lnTo>
                    <a:pt x="277" y="172"/>
                  </a:lnTo>
                  <a:lnTo>
                    <a:pt x="280" y="172"/>
                  </a:lnTo>
                  <a:lnTo>
                    <a:pt x="284" y="172"/>
                  </a:lnTo>
                  <a:lnTo>
                    <a:pt x="288" y="172"/>
                  </a:lnTo>
                  <a:lnTo>
                    <a:pt x="291" y="172"/>
                  </a:lnTo>
                  <a:lnTo>
                    <a:pt x="295" y="172"/>
                  </a:lnTo>
                  <a:lnTo>
                    <a:pt x="298" y="172"/>
                  </a:lnTo>
                  <a:lnTo>
                    <a:pt x="302" y="172"/>
                  </a:lnTo>
                  <a:lnTo>
                    <a:pt x="306" y="172"/>
                  </a:lnTo>
                  <a:lnTo>
                    <a:pt x="308" y="172"/>
                  </a:lnTo>
                  <a:lnTo>
                    <a:pt x="312" y="172"/>
                  </a:lnTo>
                  <a:lnTo>
                    <a:pt x="315" y="172"/>
                  </a:lnTo>
                  <a:lnTo>
                    <a:pt x="319" y="172"/>
                  </a:lnTo>
                  <a:lnTo>
                    <a:pt x="323" y="172"/>
                  </a:lnTo>
                  <a:lnTo>
                    <a:pt x="326" y="172"/>
                  </a:lnTo>
                  <a:lnTo>
                    <a:pt x="330" y="172"/>
                  </a:lnTo>
                  <a:lnTo>
                    <a:pt x="333" y="172"/>
                  </a:lnTo>
                  <a:lnTo>
                    <a:pt x="337" y="172"/>
                  </a:lnTo>
                  <a:lnTo>
                    <a:pt x="341" y="172"/>
                  </a:lnTo>
                  <a:lnTo>
                    <a:pt x="344" y="172"/>
                  </a:lnTo>
                  <a:lnTo>
                    <a:pt x="348" y="172"/>
                  </a:lnTo>
                  <a:lnTo>
                    <a:pt x="351" y="172"/>
                  </a:lnTo>
                  <a:lnTo>
                    <a:pt x="355" y="172"/>
                  </a:lnTo>
                  <a:lnTo>
                    <a:pt x="359" y="172"/>
                  </a:lnTo>
                  <a:lnTo>
                    <a:pt x="362" y="172"/>
                  </a:lnTo>
                  <a:lnTo>
                    <a:pt x="365" y="172"/>
                  </a:lnTo>
                  <a:lnTo>
                    <a:pt x="368" y="172"/>
                  </a:lnTo>
                  <a:lnTo>
                    <a:pt x="372" y="172"/>
                  </a:lnTo>
                  <a:lnTo>
                    <a:pt x="376" y="172"/>
                  </a:lnTo>
                  <a:lnTo>
                    <a:pt x="379" y="172"/>
                  </a:lnTo>
                  <a:lnTo>
                    <a:pt x="383" y="172"/>
                  </a:lnTo>
                  <a:lnTo>
                    <a:pt x="386" y="172"/>
                  </a:lnTo>
                  <a:lnTo>
                    <a:pt x="390" y="172"/>
                  </a:lnTo>
                  <a:lnTo>
                    <a:pt x="394" y="172"/>
                  </a:lnTo>
                  <a:lnTo>
                    <a:pt x="397" y="172"/>
                  </a:lnTo>
                  <a:lnTo>
                    <a:pt x="401" y="172"/>
                  </a:lnTo>
                  <a:lnTo>
                    <a:pt x="404" y="172"/>
                  </a:lnTo>
                  <a:lnTo>
                    <a:pt x="408" y="172"/>
                  </a:lnTo>
                  <a:lnTo>
                    <a:pt x="412" y="172"/>
                  </a:lnTo>
                  <a:lnTo>
                    <a:pt x="415" y="172"/>
                  </a:lnTo>
                  <a:lnTo>
                    <a:pt x="419" y="172"/>
                  </a:lnTo>
                  <a:lnTo>
                    <a:pt x="421" y="172"/>
                  </a:lnTo>
                  <a:lnTo>
                    <a:pt x="425" y="172"/>
                  </a:lnTo>
                  <a:lnTo>
                    <a:pt x="429" y="172"/>
                  </a:lnTo>
                  <a:lnTo>
                    <a:pt x="432" y="172"/>
                  </a:lnTo>
                  <a:lnTo>
                    <a:pt x="436" y="172"/>
                  </a:lnTo>
                  <a:lnTo>
                    <a:pt x="439" y="172"/>
                  </a:lnTo>
                  <a:lnTo>
                    <a:pt x="443" y="172"/>
                  </a:lnTo>
                  <a:lnTo>
                    <a:pt x="447" y="172"/>
                  </a:lnTo>
                  <a:lnTo>
                    <a:pt x="450" y="172"/>
                  </a:lnTo>
                  <a:lnTo>
                    <a:pt x="454" y="172"/>
                  </a:lnTo>
                  <a:lnTo>
                    <a:pt x="457" y="172"/>
                  </a:lnTo>
                  <a:lnTo>
                    <a:pt x="461" y="172"/>
                  </a:lnTo>
                  <a:lnTo>
                    <a:pt x="465" y="172"/>
                  </a:lnTo>
                  <a:lnTo>
                    <a:pt x="468" y="172"/>
                  </a:lnTo>
                  <a:lnTo>
                    <a:pt x="472" y="172"/>
                  </a:lnTo>
                  <a:lnTo>
                    <a:pt x="475" y="172"/>
                  </a:lnTo>
                  <a:lnTo>
                    <a:pt x="479" y="172"/>
                  </a:lnTo>
                  <a:lnTo>
                    <a:pt x="483" y="172"/>
                  </a:lnTo>
                  <a:lnTo>
                    <a:pt x="486" y="172"/>
                  </a:lnTo>
                  <a:lnTo>
                    <a:pt x="490" y="172"/>
                  </a:lnTo>
                  <a:lnTo>
                    <a:pt x="493" y="172"/>
                  </a:lnTo>
                  <a:lnTo>
                    <a:pt x="496" y="172"/>
                  </a:lnTo>
                  <a:lnTo>
                    <a:pt x="500" y="172"/>
                  </a:lnTo>
                  <a:lnTo>
                    <a:pt x="503" y="172"/>
                  </a:lnTo>
                  <a:lnTo>
                    <a:pt x="507" y="172"/>
                  </a:lnTo>
                  <a:lnTo>
                    <a:pt x="510" y="172"/>
                  </a:lnTo>
                  <a:lnTo>
                    <a:pt x="514" y="172"/>
                  </a:lnTo>
                  <a:lnTo>
                    <a:pt x="518" y="172"/>
                  </a:lnTo>
                  <a:lnTo>
                    <a:pt x="521" y="172"/>
                  </a:lnTo>
                  <a:lnTo>
                    <a:pt x="525" y="172"/>
                  </a:lnTo>
                  <a:lnTo>
                    <a:pt x="528" y="172"/>
                  </a:lnTo>
                  <a:lnTo>
                    <a:pt x="532" y="172"/>
                  </a:lnTo>
                  <a:lnTo>
                    <a:pt x="536" y="172"/>
                  </a:lnTo>
                  <a:lnTo>
                    <a:pt x="539" y="172"/>
                  </a:lnTo>
                  <a:lnTo>
                    <a:pt x="543" y="172"/>
                  </a:lnTo>
                  <a:lnTo>
                    <a:pt x="546" y="172"/>
                  </a:lnTo>
                  <a:lnTo>
                    <a:pt x="550" y="172"/>
                  </a:lnTo>
                  <a:lnTo>
                    <a:pt x="554" y="172"/>
                  </a:lnTo>
                  <a:lnTo>
                    <a:pt x="556" y="172"/>
                  </a:lnTo>
                  <a:lnTo>
                    <a:pt x="560" y="172"/>
                  </a:lnTo>
                  <a:lnTo>
                    <a:pt x="563" y="172"/>
                  </a:lnTo>
                  <a:lnTo>
                    <a:pt x="567" y="172"/>
                  </a:lnTo>
                  <a:lnTo>
                    <a:pt x="571" y="172"/>
                  </a:lnTo>
                  <a:lnTo>
                    <a:pt x="574" y="172"/>
                  </a:lnTo>
                  <a:lnTo>
                    <a:pt x="578" y="172"/>
                  </a:lnTo>
                  <a:lnTo>
                    <a:pt x="581" y="172"/>
                  </a:lnTo>
                  <a:lnTo>
                    <a:pt x="585" y="172"/>
                  </a:lnTo>
                  <a:lnTo>
                    <a:pt x="589" y="172"/>
                  </a:lnTo>
                  <a:lnTo>
                    <a:pt x="592" y="172"/>
                  </a:lnTo>
                  <a:lnTo>
                    <a:pt x="596" y="172"/>
                  </a:lnTo>
                  <a:lnTo>
                    <a:pt x="599" y="172"/>
                  </a:lnTo>
                  <a:lnTo>
                    <a:pt x="603" y="172"/>
                  </a:lnTo>
                  <a:lnTo>
                    <a:pt x="607" y="172"/>
                  </a:lnTo>
                  <a:lnTo>
                    <a:pt x="610" y="172"/>
                  </a:lnTo>
                  <a:lnTo>
                    <a:pt x="613" y="172"/>
                  </a:lnTo>
                  <a:lnTo>
                    <a:pt x="616" y="172"/>
                  </a:lnTo>
                  <a:lnTo>
                    <a:pt x="620" y="172"/>
                  </a:lnTo>
                  <a:lnTo>
                    <a:pt x="624" y="172"/>
                  </a:lnTo>
                  <a:lnTo>
                    <a:pt x="627" y="172"/>
                  </a:lnTo>
                  <a:lnTo>
                    <a:pt x="631" y="172"/>
                  </a:lnTo>
                  <a:lnTo>
                    <a:pt x="634" y="172"/>
                  </a:lnTo>
                  <a:lnTo>
                    <a:pt x="638" y="172"/>
                  </a:lnTo>
                  <a:lnTo>
                    <a:pt x="642" y="172"/>
                  </a:lnTo>
                  <a:lnTo>
                    <a:pt x="645" y="172"/>
                  </a:lnTo>
                  <a:lnTo>
                    <a:pt x="649" y="172"/>
                  </a:lnTo>
                  <a:lnTo>
                    <a:pt x="652" y="172"/>
                  </a:lnTo>
                  <a:lnTo>
                    <a:pt x="656" y="172"/>
                  </a:lnTo>
                  <a:lnTo>
                    <a:pt x="660" y="172"/>
                  </a:lnTo>
                  <a:lnTo>
                    <a:pt x="663" y="172"/>
                  </a:lnTo>
                  <a:lnTo>
                    <a:pt x="667" y="172"/>
                  </a:lnTo>
                  <a:lnTo>
                    <a:pt x="670" y="172"/>
                  </a:lnTo>
                  <a:lnTo>
                    <a:pt x="674" y="172"/>
                  </a:lnTo>
                  <a:lnTo>
                    <a:pt x="678" y="172"/>
                  </a:lnTo>
                  <a:lnTo>
                    <a:pt x="680" y="172"/>
                  </a:lnTo>
                  <a:lnTo>
                    <a:pt x="684" y="172"/>
                  </a:lnTo>
                  <a:lnTo>
                    <a:pt x="687" y="172"/>
                  </a:lnTo>
                  <a:lnTo>
                    <a:pt x="691" y="172"/>
                  </a:lnTo>
                  <a:lnTo>
                    <a:pt x="695" y="172"/>
                  </a:lnTo>
                  <a:lnTo>
                    <a:pt x="698" y="172"/>
                  </a:lnTo>
                  <a:lnTo>
                    <a:pt x="702" y="172"/>
                  </a:lnTo>
                  <a:lnTo>
                    <a:pt x="705" y="172"/>
                  </a:lnTo>
                  <a:lnTo>
                    <a:pt x="709" y="172"/>
                  </a:lnTo>
                </a:path>
              </a:pathLst>
            </a:custGeom>
            <a:solidFill>
              <a:srgbClr val="CC0000"/>
            </a:solidFill>
            <a:ln w="12700"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 name="Line 23"/>
            <p:cNvSpPr>
              <a:spLocks noChangeShapeType="1"/>
            </p:cNvSpPr>
            <p:nvPr/>
          </p:nvSpPr>
          <p:spPr bwMode="auto">
            <a:xfrm>
              <a:off x="2264" y="1784"/>
              <a:ext cx="236" cy="1133"/>
            </a:xfrm>
            <a:prstGeom prst="line">
              <a:avLst/>
            </a:prstGeom>
            <a:noFill/>
            <a:ln w="25400">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24" name="Object 24">
              <a:hlinkClick r:id="" action="ppaction://ole?verb=0"/>
            </p:cNvPr>
            <p:cNvGraphicFramePr>
              <a:graphicFrameLocks/>
            </p:cNvGraphicFramePr>
            <p:nvPr/>
          </p:nvGraphicFramePr>
          <p:xfrm>
            <a:off x="557" y="3129"/>
            <a:ext cx="367" cy="140"/>
          </p:xfrm>
          <a:graphic>
            <a:graphicData uri="http://schemas.openxmlformats.org/presentationml/2006/ole">
              <mc:AlternateContent xmlns:mc="http://schemas.openxmlformats.org/markup-compatibility/2006">
                <mc:Choice xmlns:v="urn:schemas-microsoft-com:vml" Requires="v">
                  <p:oleObj spid="_x0000_s2456" name="Equation" r:id="rId5" imgW="749160" imgH="241200" progId="Equation.3">
                    <p:embed/>
                  </p:oleObj>
                </mc:Choice>
                <mc:Fallback>
                  <p:oleObj name="Equation" r:id="rId5" imgW="749160" imgH="241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 y="3129"/>
                          <a:ext cx="367"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26"/>
            <p:cNvSpPr>
              <a:spLocks noChangeArrowheads="1"/>
            </p:cNvSpPr>
            <p:nvPr/>
          </p:nvSpPr>
          <p:spPr bwMode="auto">
            <a:xfrm>
              <a:off x="1460" y="317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400" b="1" i="0">
                  <a:solidFill>
                    <a:schemeClr val="bg1"/>
                  </a:solidFill>
                </a:rPr>
                <a:t>0</a:t>
              </a:r>
            </a:p>
          </p:txBody>
        </p:sp>
        <p:graphicFrame>
          <p:nvGraphicFramePr>
            <p:cNvPr id="26" name="Object 27">
              <a:hlinkClick r:id="" action="ppaction://ole?verb=0"/>
            </p:cNvPr>
            <p:cNvGraphicFramePr>
              <a:graphicFrameLocks/>
            </p:cNvGraphicFramePr>
            <p:nvPr/>
          </p:nvGraphicFramePr>
          <p:xfrm>
            <a:off x="2340" y="3168"/>
            <a:ext cx="318" cy="140"/>
          </p:xfrm>
          <a:graphic>
            <a:graphicData uri="http://schemas.openxmlformats.org/presentationml/2006/ole">
              <mc:AlternateContent xmlns:mc="http://schemas.openxmlformats.org/markup-compatibility/2006">
                <mc:Choice xmlns:v="urn:schemas-microsoft-com:vml" Requires="v">
                  <p:oleObj spid="_x0000_s2457" name="Equation" r:id="rId7" imgW="647640" imgH="241200" progId="Equation.3">
                    <p:embed/>
                  </p:oleObj>
                </mc:Choice>
                <mc:Fallback>
                  <p:oleObj name="Equation" r:id="rId7" imgW="647640" imgH="2412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0" y="3168"/>
                          <a:ext cx="318"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Arc 28"/>
            <p:cNvSpPr>
              <a:spLocks/>
            </p:cNvSpPr>
            <p:nvPr/>
          </p:nvSpPr>
          <p:spPr bwMode="auto">
            <a:xfrm>
              <a:off x="723" y="3316"/>
              <a:ext cx="428" cy="1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28" name="Arc 29"/>
            <p:cNvSpPr>
              <a:spLocks/>
            </p:cNvSpPr>
            <p:nvPr/>
          </p:nvSpPr>
          <p:spPr bwMode="auto">
            <a:xfrm>
              <a:off x="1967" y="3305"/>
              <a:ext cx="400" cy="180"/>
            </a:xfrm>
            <a:custGeom>
              <a:avLst/>
              <a:gdLst>
                <a:gd name="T0" fmla="*/ 0 w 21600"/>
                <a:gd name="T1" fmla="*/ 0 h 21720"/>
                <a:gd name="T2" fmla="*/ 0 w 21600"/>
                <a:gd name="T3" fmla="*/ 0 h 21720"/>
                <a:gd name="T4" fmla="*/ 0 w 21600"/>
                <a:gd name="T5" fmla="*/ 0 h 21720"/>
                <a:gd name="T6" fmla="*/ 0 60000 65536"/>
                <a:gd name="T7" fmla="*/ 0 60000 65536"/>
                <a:gd name="T8" fmla="*/ 0 60000 65536"/>
                <a:gd name="T9" fmla="*/ 0 w 21600"/>
                <a:gd name="T10" fmla="*/ 0 h 21720"/>
                <a:gd name="T11" fmla="*/ 21600 w 21600"/>
                <a:gd name="T12" fmla="*/ 21720 h 21720"/>
              </a:gdLst>
              <a:ahLst/>
              <a:cxnLst>
                <a:cxn ang="T6">
                  <a:pos x="T0" y="T1"/>
                </a:cxn>
                <a:cxn ang="T7">
                  <a:pos x="T2" y="T3"/>
                </a:cxn>
                <a:cxn ang="T8">
                  <a:pos x="T4" y="T5"/>
                </a:cxn>
              </a:cxnLst>
              <a:rect l="T9" t="T10" r="T11" b="T12"/>
              <a:pathLst>
                <a:path w="21600" h="21720" fill="none" extrusionOk="0">
                  <a:moveTo>
                    <a:pt x="21599" y="0"/>
                  </a:moveTo>
                  <a:cubicBezTo>
                    <a:pt x="21599" y="40"/>
                    <a:pt x="21600" y="80"/>
                    <a:pt x="21600" y="120"/>
                  </a:cubicBezTo>
                  <a:cubicBezTo>
                    <a:pt x="21600" y="12049"/>
                    <a:pt x="11929" y="21719"/>
                    <a:pt x="0" y="21720"/>
                  </a:cubicBezTo>
                </a:path>
                <a:path w="21600" h="21720" stroke="0" extrusionOk="0">
                  <a:moveTo>
                    <a:pt x="21599" y="0"/>
                  </a:moveTo>
                  <a:cubicBezTo>
                    <a:pt x="21599" y="40"/>
                    <a:pt x="21600" y="80"/>
                    <a:pt x="21600" y="120"/>
                  </a:cubicBezTo>
                  <a:cubicBezTo>
                    <a:pt x="21600" y="12049"/>
                    <a:pt x="11929" y="21719"/>
                    <a:pt x="0" y="21720"/>
                  </a:cubicBezTo>
                  <a:lnTo>
                    <a:pt x="0" y="120"/>
                  </a:lnTo>
                  <a:close/>
                </a:path>
              </a:pathLst>
            </a:custGeom>
            <a:noFill/>
            <a:ln w="12700" cap="rnd">
              <a:solidFill>
                <a:srgbClr val="000000"/>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aphicFrame>
          <p:nvGraphicFramePr>
            <p:cNvPr id="29" name="Object 30">
              <a:hlinkClick r:id="" action="ppaction://ole?verb=0"/>
            </p:cNvPr>
            <p:cNvGraphicFramePr>
              <a:graphicFrameLocks/>
            </p:cNvGraphicFramePr>
            <p:nvPr/>
          </p:nvGraphicFramePr>
          <p:xfrm>
            <a:off x="2500" y="2208"/>
            <a:ext cx="533" cy="433"/>
          </p:xfrm>
          <a:graphic>
            <a:graphicData uri="http://schemas.openxmlformats.org/presentationml/2006/ole">
              <mc:AlternateContent xmlns:mc="http://schemas.openxmlformats.org/markup-compatibility/2006">
                <mc:Choice xmlns:v="urn:schemas-microsoft-com:vml" Requires="v">
                  <p:oleObj spid="_x0000_s2458" name="Equation" r:id="rId9" imgW="583920" imgH="393480" progId="">
                    <p:embed/>
                  </p:oleObj>
                </mc:Choice>
                <mc:Fallback>
                  <p:oleObj name="Equation" r:id="rId9" imgW="583920" imgH="393480"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 y="2208"/>
                          <a:ext cx="533"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5">
              <a:hlinkClick r:id="" action="ppaction://ole?verb=0"/>
            </p:cNvPr>
            <p:cNvGraphicFramePr>
              <a:graphicFrameLocks/>
            </p:cNvGraphicFramePr>
            <p:nvPr/>
          </p:nvGraphicFramePr>
          <p:xfrm>
            <a:off x="472" y="2162"/>
            <a:ext cx="680" cy="440"/>
          </p:xfrm>
          <a:graphic>
            <a:graphicData uri="http://schemas.openxmlformats.org/presentationml/2006/ole">
              <mc:AlternateContent xmlns:mc="http://schemas.openxmlformats.org/markup-compatibility/2006">
                <mc:Choice xmlns:v="urn:schemas-microsoft-com:vml" Requires="v">
                  <p:oleObj spid="_x0000_s2459" name="Equation" r:id="rId11" imgW="583920" imgH="393480" progId="Equation.3">
                    <p:embed/>
                  </p:oleObj>
                </mc:Choice>
                <mc:Fallback>
                  <p:oleObj name="Equation" r:id="rId11" imgW="583920" imgH="39348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 y="2162"/>
                          <a:ext cx="680"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65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 Between Means: The Wage Example – Part 3</a:t>
            </a:r>
          </a:p>
        </p:txBody>
      </p:sp>
      <p:graphicFrame>
        <p:nvGraphicFramePr>
          <p:cNvPr id="3" name="Object 82">
            <a:hlinkClick r:id="" action="ppaction://ole?verb=0"/>
          </p:cNvPr>
          <p:cNvGraphicFramePr>
            <a:graphicFrameLocks/>
          </p:cNvGraphicFramePr>
          <p:nvPr>
            <p:extLst>
              <p:ext uri="{D42A27DB-BD31-4B8C-83A1-F6EECF244321}">
                <p14:modId xmlns:p14="http://schemas.microsoft.com/office/powerpoint/2010/main" val="47190633"/>
              </p:ext>
            </p:extLst>
          </p:nvPr>
        </p:nvGraphicFramePr>
        <p:xfrm>
          <a:off x="4191000" y="3581400"/>
          <a:ext cx="1385888" cy="1612900"/>
        </p:xfrm>
        <a:graphic>
          <a:graphicData uri="http://schemas.openxmlformats.org/presentationml/2006/ole">
            <mc:AlternateContent xmlns:mc="http://schemas.openxmlformats.org/markup-compatibility/2006">
              <mc:Choice xmlns:v="urn:schemas-microsoft-com:vml" Requires="v">
                <p:oleObj spid="_x0000_s3232" name="Equation" r:id="rId3" imgW="876240" imgH="1066680" progId="Equation.3">
                  <p:embed/>
                </p:oleObj>
              </mc:Choice>
              <mc:Fallback>
                <p:oleObj name="Equation" r:id="rId3" imgW="876240" imgH="1066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581400"/>
                        <a:ext cx="1385888" cy="1612900"/>
                      </a:xfrm>
                      <a:prstGeom prst="rect">
                        <a:avLst/>
                      </a:prstGeom>
                      <a:noFill/>
                      <a:ln w="50800">
                        <a:solidFill>
                          <a:srgbClr val="00CC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CCFFCC"/>
                              </a:outerShdw>
                            </a:effectLst>
                          </a14:hiddenEffects>
                        </a:ext>
                      </a:extLst>
                    </p:spPr>
                  </p:pic>
                </p:oleObj>
              </mc:Fallback>
            </mc:AlternateContent>
          </a:graphicData>
        </a:graphic>
      </p:graphicFrame>
      <p:graphicFrame>
        <p:nvGraphicFramePr>
          <p:cNvPr id="4" name="Group 121"/>
          <p:cNvGraphicFramePr>
            <a:graphicFrameLocks/>
          </p:cNvGraphicFramePr>
          <p:nvPr>
            <p:extLst>
              <p:ext uri="{D42A27DB-BD31-4B8C-83A1-F6EECF244321}">
                <p14:modId xmlns:p14="http://schemas.microsoft.com/office/powerpoint/2010/main" val="1782869582"/>
              </p:ext>
            </p:extLst>
          </p:nvPr>
        </p:nvGraphicFramePr>
        <p:xfrm>
          <a:off x="533400" y="1625600"/>
          <a:ext cx="2984500" cy="4239264"/>
        </p:xfrm>
        <a:graphic>
          <a:graphicData uri="http://schemas.openxmlformats.org/drawingml/2006/table">
            <a:tbl>
              <a:tblPr/>
              <a:tblGrid>
                <a:gridCol w="1027113"/>
                <a:gridCol w="977900"/>
                <a:gridCol w="979487"/>
              </a:tblGrid>
              <a:tr h="349250">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Advertising Managers</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74.256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57.791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71.115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38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96.234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65.145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67.574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89.807</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96.767</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59.621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93.261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77.242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62.483</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103.030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67.056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69.319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74.195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64.276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35.394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38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75.932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74.194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86.741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80.742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65.360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57.351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38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39.672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73.904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45.652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54.270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38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93.083</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59.045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222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63.384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68.508</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graphicFrame>
        <p:nvGraphicFramePr>
          <p:cNvPr id="5" name="Object 81">
            <a:hlinkClick r:id="" action="ppaction://ole?verb=0"/>
          </p:cNvPr>
          <p:cNvGraphicFramePr>
            <a:graphicFrameLocks/>
          </p:cNvGraphicFramePr>
          <p:nvPr>
            <p:extLst>
              <p:ext uri="{D42A27DB-BD31-4B8C-83A1-F6EECF244321}">
                <p14:modId xmlns:p14="http://schemas.microsoft.com/office/powerpoint/2010/main" val="3329539910"/>
              </p:ext>
            </p:extLst>
          </p:nvPr>
        </p:nvGraphicFramePr>
        <p:xfrm>
          <a:off x="4171950" y="1625600"/>
          <a:ext cx="1425575" cy="1643063"/>
        </p:xfrm>
        <a:graphic>
          <a:graphicData uri="http://schemas.openxmlformats.org/presentationml/2006/ole">
            <mc:AlternateContent xmlns:mc="http://schemas.openxmlformats.org/markup-compatibility/2006">
              <mc:Choice xmlns:v="urn:schemas-microsoft-com:vml" Requires="v">
                <p:oleObj spid="_x0000_s3233" name="Equation" r:id="rId5" imgW="901440" imgH="1066680" progId="Equation.3">
                  <p:embed/>
                </p:oleObj>
              </mc:Choice>
              <mc:Fallback>
                <p:oleObj name="Equation" r:id="rId5" imgW="901440" imgH="10666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950" y="1625600"/>
                        <a:ext cx="1425575" cy="1643063"/>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6" name="Group 122"/>
          <p:cNvGraphicFramePr>
            <a:graphicFrameLocks/>
          </p:cNvGraphicFramePr>
          <p:nvPr>
            <p:extLst>
              <p:ext uri="{D42A27DB-BD31-4B8C-83A1-F6EECF244321}">
                <p14:modId xmlns:p14="http://schemas.microsoft.com/office/powerpoint/2010/main" val="289153413"/>
              </p:ext>
            </p:extLst>
          </p:nvPr>
        </p:nvGraphicFramePr>
        <p:xfrm>
          <a:off x="6261100" y="1625600"/>
          <a:ext cx="2501900" cy="4050350"/>
        </p:xfrm>
        <a:graphic>
          <a:graphicData uri="http://schemas.openxmlformats.org/drawingml/2006/table">
            <a:tbl>
              <a:tblPr/>
              <a:tblGrid>
                <a:gridCol w="833438"/>
                <a:gridCol w="835025"/>
                <a:gridCol w="833437"/>
              </a:tblGrid>
              <a:tr h="34131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Auditing Managers</a:t>
                      </a:r>
                    </a:p>
                  </a:txBody>
                  <a:tcPr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69.962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77.136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43.649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48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55.052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66.035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63.369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57.828</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54.335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59.676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63.362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42.494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54.449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638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37.194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83.849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46.394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638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99.198</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67.160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71.804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61.254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37.386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72.401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638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73.065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59.505</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56.470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48.036</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72.790</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67.814</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638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60.053</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71.351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71.492</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638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66.359</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58.653</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307975">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61.261</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63.508</a:t>
                      </a: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cs typeface="Arial" charset="0"/>
                      </a:endParaRPr>
                    </a:p>
                  </a:txBody>
                  <a:tcPr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16512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2672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eaLnBrk="0" hangingPunct="0"/>
            <a:endParaRPr lang="en-US"/>
          </a:p>
        </p:txBody>
      </p:sp>
      <p:graphicFrame>
        <p:nvGraphicFramePr>
          <p:cNvPr id="3" name="Object 4"/>
          <p:cNvGraphicFramePr>
            <a:graphicFrameLocks noChangeAspect="1"/>
          </p:cNvGraphicFramePr>
          <p:nvPr>
            <p:extLst>
              <p:ext uri="{D42A27DB-BD31-4B8C-83A1-F6EECF244321}">
                <p14:modId xmlns:p14="http://schemas.microsoft.com/office/powerpoint/2010/main" val="2222723846"/>
              </p:ext>
            </p:extLst>
          </p:nvPr>
        </p:nvGraphicFramePr>
        <p:xfrm>
          <a:off x="2324100" y="2343150"/>
          <a:ext cx="4800600" cy="1436688"/>
        </p:xfrm>
        <a:graphic>
          <a:graphicData uri="http://schemas.openxmlformats.org/presentationml/2006/ole">
            <mc:AlternateContent xmlns:mc="http://schemas.openxmlformats.org/markup-compatibility/2006">
              <mc:Choice xmlns:v="urn:schemas-microsoft-com:vml" Requires="v">
                <p:oleObj spid="_x0000_s4175" name="Equation" r:id="rId3" imgW="3822700" imgH="1143000" progId="Equation.3">
                  <p:embed/>
                </p:oleObj>
              </mc:Choice>
              <mc:Fallback>
                <p:oleObj name="Equation" r:id="rId3" imgW="382270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343150"/>
                        <a:ext cx="4800600" cy="1436688"/>
                      </a:xfrm>
                      <a:prstGeom prst="rect">
                        <a:avLst/>
                      </a:prstGeom>
                      <a:noFill/>
                      <a:ln w="57150">
                        <a:solidFill>
                          <a:srgbClr val="F6BF69"/>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4" name="Text Box 5"/>
          <p:cNvSpPr txBox="1">
            <a:spLocks noChangeArrowheads="1"/>
          </p:cNvSpPr>
          <p:nvPr/>
        </p:nvSpPr>
        <p:spPr bwMode="auto">
          <a:xfrm>
            <a:off x="838200" y="4044950"/>
            <a:ext cx="7772400" cy="1974850"/>
          </a:xfrm>
          <a:prstGeom prst="rect">
            <a:avLst/>
          </a:prstGeom>
          <a:noFill/>
          <a:ln w="57150" cap="sq">
            <a:solidFill>
              <a:srgbClr val="F6BF6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i="1">
                <a:solidFill>
                  <a:schemeClr val="tx1"/>
                </a:solidFill>
                <a:latin typeface="Times New Roman" pitchFamily="18" charset="0"/>
                <a:cs typeface="Arial" charset="0"/>
              </a:defRPr>
            </a:lvl1pPr>
            <a:lvl2pPr marL="742950" indent="-285750" eaLnBrk="0" hangingPunct="0">
              <a:defRPr sz="2400" i="1">
                <a:solidFill>
                  <a:schemeClr val="tx1"/>
                </a:solidFill>
                <a:latin typeface="Times New Roman" pitchFamily="18" charset="0"/>
                <a:cs typeface="Arial" charset="0"/>
              </a:defRPr>
            </a:lvl2pPr>
            <a:lvl3pPr marL="1143000" indent="-228600" eaLnBrk="0" hangingPunct="0">
              <a:defRPr sz="2400" i="1">
                <a:solidFill>
                  <a:schemeClr val="tx1"/>
                </a:solidFill>
                <a:latin typeface="Times New Roman" pitchFamily="18" charset="0"/>
                <a:cs typeface="Arial" charset="0"/>
              </a:defRPr>
            </a:lvl3pPr>
            <a:lvl4pPr marL="1600200" indent="-228600" eaLnBrk="0" hangingPunct="0">
              <a:defRPr sz="2400" i="1">
                <a:solidFill>
                  <a:schemeClr val="tx1"/>
                </a:solidFill>
                <a:latin typeface="Times New Roman" pitchFamily="18" charset="0"/>
                <a:cs typeface="Arial" charset="0"/>
              </a:defRPr>
            </a:lvl4pPr>
            <a:lvl5pPr marL="2057400" indent="-228600" eaLnBrk="0" hangingPunct="0">
              <a:defRPr sz="2400" i="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i="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i="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i="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i="1">
                <a:solidFill>
                  <a:schemeClr val="tx1"/>
                </a:solidFill>
                <a:latin typeface="Times New Roman" pitchFamily="18" charset="0"/>
                <a:cs typeface="Arial" charset="0"/>
              </a:defRPr>
            </a:lvl9pPr>
          </a:lstStyle>
          <a:p>
            <a:r>
              <a:rPr lang="en-US" b="1" i="0">
                <a:latin typeface="Calibri" pitchFamily="34" charset="0"/>
              </a:rPr>
              <a:t>Since the observed value of 2.35 is greater than 1.96, </a:t>
            </a:r>
          </a:p>
          <a:p>
            <a:r>
              <a:rPr lang="en-US" b="1" i="0">
                <a:latin typeface="Calibri" pitchFamily="34" charset="0"/>
              </a:rPr>
              <a:t>reject the null hypothesis. That is, there is a significant </a:t>
            </a:r>
          </a:p>
          <a:p>
            <a:r>
              <a:rPr lang="en-US" b="1" i="0">
                <a:latin typeface="Calibri" pitchFamily="34" charset="0"/>
              </a:rPr>
              <a:t>difference between the average annual wage of advertising managers and the average annual wage of an auditing manager.</a:t>
            </a:r>
            <a:r>
              <a:rPr lang="en-US">
                <a:latin typeface="Calibri" pitchFamily="34" charset="0"/>
              </a:rPr>
              <a:t> </a:t>
            </a:r>
          </a:p>
        </p:txBody>
      </p:sp>
      <p:sp>
        <p:nvSpPr>
          <p:cNvPr id="5" name="Title 5"/>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Hypothesis Testing for Differences</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Between Means: Wage Example – Part 4</a:t>
            </a:r>
          </a:p>
        </p:txBody>
      </p:sp>
    </p:spTree>
    <p:extLst>
      <p:ext uri="{BB962C8B-B14F-4D97-AF65-F5344CB8AC3E}">
        <p14:creationId xmlns:p14="http://schemas.microsoft.com/office/powerpoint/2010/main" val="116512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2427</Words>
  <Application>Microsoft Office PowerPoint</Application>
  <PresentationFormat>On-screen Show (4:3)</PresentationFormat>
  <Paragraphs>517</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79</cp:revision>
  <dcterms:created xsi:type="dcterms:W3CDTF">2006-08-16T00:00:00Z</dcterms:created>
  <dcterms:modified xsi:type="dcterms:W3CDTF">2018-01-23T15:21:32Z</dcterms:modified>
</cp:coreProperties>
</file>